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4.xml" ContentType="application/vnd.openxmlformats-officedocument.presentationml.notesSlide+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5.xml" ContentType="application/vnd.openxmlformats-officedocument.presentationml.notesSlide+xml"/>
  <Override PartName="/ppt/charts/chart10.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1.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8.xml" ContentType="application/vnd.openxmlformats-officedocument.presentationml.notesSlide+xml"/>
  <Override PartName="/ppt/charts/chart12.xml" ContentType="application/vnd.openxmlformats-officedocument.drawingml.chart+xml"/>
  <Override PartName="/ppt/notesSlides/notesSlide19.xml" ContentType="application/vnd.openxmlformats-officedocument.presentationml.notesSlide+xml"/>
  <Override PartName="/ppt/charts/chart13.xml" ContentType="application/vnd.openxmlformats-officedocument.drawingml.chart+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charts/chart15.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6.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51" r:id="rId2"/>
    <p:sldMasterId id="2147483688" r:id="rId3"/>
  </p:sldMasterIdLst>
  <p:notesMasterIdLst>
    <p:notesMasterId r:id="rId30"/>
  </p:notesMasterIdLst>
  <p:handoutMasterIdLst>
    <p:handoutMasterId r:id="rId31"/>
  </p:handoutMasterIdLst>
  <p:sldIdLst>
    <p:sldId id="431" r:id="rId4"/>
    <p:sldId id="269" r:id="rId5"/>
    <p:sldId id="432" r:id="rId6"/>
    <p:sldId id="404" r:id="rId7"/>
    <p:sldId id="443" r:id="rId8"/>
    <p:sldId id="444" r:id="rId9"/>
    <p:sldId id="445" r:id="rId10"/>
    <p:sldId id="446" r:id="rId11"/>
    <p:sldId id="413" r:id="rId12"/>
    <p:sldId id="407" r:id="rId13"/>
    <p:sldId id="414" r:id="rId14"/>
    <p:sldId id="434" r:id="rId15"/>
    <p:sldId id="408" r:id="rId16"/>
    <p:sldId id="415" r:id="rId17"/>
    <p:sldId id="416" r:id="rId18"/>
    <p:sldId id="417" r:id="rId19"/>
    <p:sldId id="418" r:id="rId20"/>
    <p:sldId id="409" r:id="rId21"/>
    <p:sldId id="425" r:id="rId22"/>
    <p:sldId id="447" r:id="rId23"/>
    <p:sldId id="449" r:id="rId24"/>
    <p:sldId id="427" r:id="rId25"/>
    <p:sldId id="419" r:id="rId26"/>
    <p:sldId id="420" r:id="rId27"/>
    <p:sldId id="424" r:id="rId28"/>
    <p:sldId id="430" r:id="rId29"/>
  </p:sldIdLst>
  <p:sldSz cx="9144000" cy="6858000" type="screen4x3"/>
  <p:notesSz cx="6802438" cy="99345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FE5"/>
    <a:srgbClr val="E5FF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41" autoAdjust="0"/>
    <p:restoredTop sz="97032" autoAdjust="0"/>
  </p:normalViewPr>
  <p:slideViewPr>
    <p:cSldViewPr snapToGrid="0">
      <p:cViewPr varScale="1">
        <p:scale>
          <a:sx n="89" d="100"/>
          <a:sy n="89" d="100"/>
        </p:scale>
        <p:origin x="84" y="96"/>
      </p:cViewPr>
      <p:guideLst>
        <p:guide orient="horz" pos="2160"/>
        <p:guide pos="2880"/>
      </p:guideLst>
    </p:cSldViewPr>
  </p:slideViewPr>
  <p:notesTextViewPr>
    <p:cViewPr>
      <p:scale>
        <a:sx n="1" d="1"/>
        <a:sy n="1" d="1"/>
      </p:scale>
      <p:origin x="0" y="0"/>
    </p:cViewPr>
  </p:notesTextViewPr>
  <p:sorterViewPr>
    <p:cViewPr>
      <p:scale>
        <a:sx n="100" d="100"/>
        <a:sy n="100" d="100"/>
      </p:scale>
      <p:origin x="0" y="5722"/>
    </p:cViewPr>
  </p:sorterViewPr>
  <p:notesViewPr>
    <p:cSldViewPr snapToGrid="0">
      <p:cViewPr varScale="1">
        <p:scale>
          <a:sx n="62" d="100"/>
          <a:sy n="62" d="100"/>
        </p:scale>
        <p:origin x="-1694" y="-96"/>
      </p:cViewPr>
      <p:guideLst>
        <p:guide orient="horz" pos="3129"/>
        <p:guide pos="214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6.xml"/><Relationship Id="rId1" Type="http://schemas.microsoft.com/office/2011/relationships/chartStyle" Target="style6.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7.xml"/><Relationship Id="rId1" Type="http://schemas.microsoft.com/office/2011/relationships/chartStyle" Target="style7.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8.xml"/><Relationship Id="rId1" Type="http://schemas.microsoft.com/office/2011/relationships/chartStyle" Target="style8.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9.xml"/><Relationship Id="rId1" Type="http://schemas.microsoft.com/office/2011/relationships/chartStyle" Target="style9.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xml"/><Relationship Id="rId1" Type="http://schemas.microsoft.com/office/2011/relationships/chartStyle" Target="style2.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3.xml"/><Relationship Id="rId1" Type="http://schemas.microsoft.com/office/2011/relationships/chartStyle" Target="style3.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4.xml"/><Relationship Id="rId1" Type="http://schemas.microsoft.com/office/2011/relationships/chartStyle" Target="style4.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ln>
              <a:noFill/>
            </a:ln>
            <a:scene3d>
              <a:camera prst="orthographicFront"/>
              <a:lightRig rig="threePt" dir="t">
                <a:rot lat="0" lon="0" rev="1200000"/>
              </a:lightRig>
            </a:scene3d>
            <a:sp3d>
              <a:bevelT w="63500" h="25400"/>
            </a:sp3d>
          </c:spPr>
          <c:dPt>
            <c:idx val="0"/>
            <c:bubble3D val="0"/>
            <c:spPr>
              <a:solidFill>
                <a:schemeClr val="accent4"/>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6"/>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6">
                  <a:lumMod val="75000"/>
                </a:schemeClr>
              </a:solidFill>
              <a:ln>
                <a:noFill/>
              </a:ln>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layout>
                <c:manualLayout>
                  <c:x val="-9.7946850393700782E-2"/>
                  <c:y val="-0.26518769456143571"/>
                </c:manualLayout>
              </c:layout>
              <c:tx>
                <c:rich>
                  <a:bodyPr/>
                  <a:lstStyle/>
                  <a:p>
                    <a:r>
                      <a:rPr lang="en-US" dirty="0">
                        <a:solidFill>
                          <a:schemeClr val="tx1"/>
                        </a:solidFill>
                      </a:rPr>
                      <a:t>Wife and husband jointly
</a:t>
                    </a:r>
                    <a:r>
                      <a:rPr lang="en-US" dirty="0" smtClean="0">
                        <a:solidFill>
                          <a:schemeClr val="tx1"/>
                        </a:solidFill>
                      </a:rPr>
                      <a:t>63%</a:t>
                    </a:r>
                    <a:endParaRPr lang="en-US" dirty="0"/>
                  </a:p>
                </c:rich>
              </c:tx>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2.8012084426946658E-2"/>
                  <c:y val="2.1317829457364341E-2"/>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Mainly wife</c:v>
                </c:pt>
                <c:pt idx="1">
                  <c:v>Wife and husband jointly</c:v>
                </c:pt>
                <c:pt idx="2">
                  <c:v>Mainly husband</c:v>
                </c:pt>
                <c:pt idx="3">
                  <c:v>Other/missing</c:v>
                </c:pt>
              </c:strCache>
            </c:strRef>
          </c:cat>
          <c:val>
            <c:numRef>
              <c:f>Sheet1!$B$2:$B$5</c:f>
              <c:numCache>
                <c:formatCode>General</c:formatCode>
                <c:ptCount val="4"/>
                <c:pt idx="0">
                  <c:v>29</c:v>
                </c:pt>
                <c:pt idx="1">
                  <c:v>63</c:v>
                </c:pt>
                <c:pt idx="2">
                  <c:v>6</c:v>
                </c:pt>
                <c:pt idx="3">
                  <c:v>2</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5621049236080337"/>
          <c:w val="0.96457326892109496"/>
          <c:h val="0.6383392693465767"/>
        </c:manualLayout>
      </c:layout>
      <c:barChart>
        <c:barDir val="col"/>
        <c:grouping val="clustered"/>
        <c:varyColors val="0"/>
        <c:ser>
          <c:idx val="0"/>
          <c:order val="0"/>
          <c:tx>
            <c:strRef>
              <c:f>Sheet1!$B$1</c:f>
              <c:strCache>
                <c:ptCount val="1"/>
                <c:pt idx="0">
                  <c:v>0 reasons</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0</c:formatCode>
                <c:ptCount val="3"/>
                <c:pt idx="0">
                  <c:v>93</c:v>
                </c:pt>
                <c:pt idx="1">
                  <c:v>95</c:v>
                </c:pt>
                <c:pt idx="2">
                  <c:v>85</c:v>
                </c:pt>
              </c:numCache>
            </c:numRef>
          </c:val>
        </c:ser>
        <c:ser>
          <c:idx val="1"/>
          <c:order val="1"/>
          <c:tx>
            <c:strRef>
              <c:f>Sheet1!$C$1</c:f>
              <c:strCache>
                <c:ptCount val="1"/>
                <c:pt idx="0">
                  <c:v>1-2 reasons</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0</c:formatCode>
                <c:ptCount val="3"/>
                <c:pt idx="0">
                  <c:v>88</c:v>
                </c:pt>
                <c:pt idx="1">
                  <c:v>89</c:v>
                </c:pt>
                <c:pt idx="2">
                  <c:v>74</c:v>
                </c:pt>
              </c:numCache>
            </c:numRef>
          </c:val>
        </c:ser>
        <c:ser>
          <c:idx val="2"/>
          <c:order val="2"/>
          <c:tx>
            <c:strRef>
              <c:f>Sheet1!$D$1</c:f>
              <c:strCache>
                <c:ptCount val="1"/>
                <c:pt idx="0">
                  <c:v>3-4 reasons</c:v>
                </c:pt>
              </c:strCache>
            </c:strRef>
          </c:tx>
          <c:spPr>
            <a:solidFill>
              <a:schemeClr val="accent5">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formatCode="0">
                  <c:v>85</c:v>
                </c:pt>
                <c:pt idx="1">
                  <c:v>87</c:v>
                </c:pt>
                <c:pt idx="2">
                  <c:v>71</c:v>
                </c:pt>
              </c:numCache>
            </c:numRef>
          </c:val>
        </c:ser>
        <c:ser>
          <c:idx val="3"/>
          <c:order val="3"/>
          <c:tx>
            <c:strRef>
              <c:f>Sheet1!$E$1</c:f>
              <c:strCache>
                <c:ptCount val="1"/>
                <c:pt idx="0">
                  <c:v>5 reasons</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Sheet1!$E$2:$E$4</c:f>
              <c:numCache>
                <c:formatCode>General</c:formatCode>
                <c:ptCount val="3"/>
                <c:pt idx="0">
                  <c:v>79</c:v>
                </c:pt>
                <c:pt idx="1">
                  <c:v>82</c:v>
                </c:pt>
                <c:pt idx="2">
                  <c:v>65</c:v>
                </c:pt>
              </c:numCache>
            </c:numRef>
          </c:val>
        </c:ser>
        <c:dLbls>
          <c:dLblPos val="outEnd"/>
          <c:showLegendKey val="0"/>
          <c:showVal val="1"/>
          <c:showCatName val="0"/>
          <c:showSerName val="0"/>
          <c:showPercent val="0"/>
          <c:showBubbleSize val="0"/>
        </c:dLbls>
        <c:gapWidth val="150"/>
        <c:axId val="476716552"/>
        <c:axId val="476716944"/>
      </c:barChart>
      <c:catAx>
        <c:axId val="4767165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716944"/>
        <c:crosses val="autoZero"/>
        <c:auto val="1"/>
        <c:lblAlgn val="ctr"/>
        <c:lblOffset val="100"/>
        <c:noMultiLvlLbl val="0"/>
      </c:catAx>
      <c:valAx>
        <c:axId val="476716944"/>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476716552"/>
        <c:crosses val="autoZero"/>
        <c:crossBetween val="between"/>
      </c:valAx>
      <c:spPr>
        <a:noFill/>
        <a:ln>
          <a:noFill/>
        </a:ln>
        <a:effectLst/>
      </c:spPr>
    </c:plotArea>
    <c:legend>
      <c:legendPos val="t"/>
      <c:layout>
        <c:manualLayout>
          <c:xMode val="edge"/>
          <c:yMode val="edge"/>
          <c:x val="0.12287217720973283"/>
          <c:y val="3.1852092080520394E-2"/>
          <c:w val="0.75103503366427027"/>
          <c:h val="6.800469890705458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700204986268481"/>
          <c:y val="2.9401931151249592E-2"/>
          <c:w val="0.4707604383655466"/>
          <c:h val="0.94609645955604238"/>
        </c:manualLayout>
      </c:layout>
      <c:barChart>
        <c:barDir val="bar"/>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Displays none of the specific behaviours</c:v>
                </c:pt>
                <c:pt idx="1">
                  <c:v>Displays 3 or more of the specific behaviours</c:v>
                </c:pt>
                <c:pt idx="2">
                  <c:v>Tries to limit her contact with her family</c:v>
                </c:pt>
                <c:pt idx="3">
                  <c:v>Does not permit her to meet her female friends</c:v>
                </c:pt>
                <c:pt idx="4">
                  <c:v>Frequently accuses her of being unfaithful</c:v>
                </c:pt>
                <c:pt idx="5">
                  <c:v>Insists on knowing where she is at all times</c:v>
                </c:pt>
                <c:pt idx="6">
                  <c:v>Is jealous or angry if she talks to other men</c:v>
                </c:pt>
              </c:strCache>
            </c:strRef>
          </c:cat>
          <c:val>
            <c:numRef>
              <c:f>Sheet1!$B$2:$B$8</c:f>
              <c:numCache>
                <c:formatCode>General</c:formatCode>
                <c:ptCount val="7"/>
                <c:pt idx="0">
                  <c:v>22</c:v>
                </c:pt>
                <c:pt idx="1">
                  <c:v>8</c:v>
                </c:pt>
                <c:pt idx="2">
                  <c:v>7</c:v>
                </c:pt>
                <c:pt idx="3">
                  <c:v>6</c:v>
                </c:pt>
                <c:pt idx="4">
                  <c:v>2</c:v>
                </c:pt>
                <c:pt idx="5">
                  <c:v>36</c:v>
                </c:pt>
                <c:pt idx="6" formatCode="0">
                  <c:v>73</c:v>
                </c:pt>
              </c:numCache>
            </c:numRef>
          </c:val>
        </c:ser>
        <c:dLbls>
          <c:dLblPos val="outEnd"/>
          <c:showLegendKey val="0"/>
          <c:showVal val="1"/>
          <c:showCatName val="0"/>
          <c:showSerName val="0"/>
          <c:showPercent val="0"/>
          <c:showBubbleSize val="0"/>
        </c:dLbls>
        <c:gapWidth val="150"/>
        <c:axId val="476717336"/>
        <c:axId val="476153920"/>
      </c:barChart>
      <c:catAx>
        <c:axId val="47671733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153920"/>
        <c:crosses val="autoZero"/>
        <c:auto val="1"/>
        <c:lblAlgn val="ctr"/>
        <c:lblOffset val="100"/>
        <c:noMultiLvlLbl val="0"/>
      </c:catAx>
      <c:valAx>
        <c:axId val="476153920"/>
        <c:scaling>
          <c:orientation val="minMax"/>
          <c:max val="100"/>
        </c:scaling>
        <c:delete val="1"/>
        <c:axPos val="b"/>
        <c:majorGridlines>
          <c:spPr>
            <a:ln w="9525" cap="flat" cmpd="sng" algn="ctr">
              <a:noFill/>
              <a:round/>
            </a:ln>
            <a:effectLst/>
          </c:spPr>
        </c:majorGridlines>
        <c:numFmt formatCode="General" sourceLinked="1"/>
        <c:majorTickMark val="out"/>
        <c:minorTickMark val="none"/>
        <c:tickLblPos val="nextTo"/>
        <c:crossAx val="476717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a:scene3d>
              <a:camera prst="orthographicFront"/>
              <a:lightRig rig="threePt" dir="t">
                <a:rot lat="0" lon="0" rev="1200000"/>
              </a:lightRig>
            </a:scene3d>
            <a:sp3d>
              <a:bevelT w="63500" h="25400"/>
            </a:sp3d>
          </c:spPr>
          <c:dPt>
            <c:idx val="0"/>
            <c:bubble3D val="0"/>
            <c:spPr>
              <a:solidFill>
                <a:schemeClr val="accent4"/>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6"/>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Lbls>
            <c:dLbl>
              <c:idx val="0"/>
              <c:layout/>
              <c:tx>
                <c:rich>
                  <a:bodyPr/>
                  <a:lstStyle/>
                  <a:p>
                    <a:r>
                      <a:rPr lang="en-US" dirty="0" smtClean="0">
                        <a:solidFill>
                          <a:schemeClr val="tx1"/>
                        </a:solidFill>
                      </a:rPr>
                      <a:t>Afraid of husband</a:t>
                    </a:r>
                    <a:r>
                      <a:rPr lang="en-US" baseline="0" dirty="0" smtClean="0">
                        <a:solidFill>
                          <a:schemeClr val="tx1"/>
                        </a:solidFill>
                      </a:rPr>
                      <a:t> </a:t>
                    </a:r>
                    <a:r>
                      <a:rPr lang="en-US" dirty="0" smtClean="0">
                        <a:solidFill>
                          <a:schemeClr val="tx1"/>
                        </a:solidFill>
                      </a:rPr>
                      <a:t>most of the time</a:t>
                    </a:r>
                    <a:r>
                      <a:rPr lang="en-US" dirty="0">
                        <a:solidFill>
                          <a:schemeClr val="tx1"/>
                        </a:solidFill>
                      </a:rPr>
                      <a:t>
9%</a:t>
                    </a:r>
                    <a:endParaRPr lang="en-US" dirty="0"/>
                  </a:p>
                </c:rich>
              </c:tx>
              <c:dLblPos val="bestFit"/>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0.21322462817147855"/>
                  <c:y val="-4.7560328140737115E-2"/>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r>
                      <a:rPr lang="en-US" dirty="0" smtClean="0">
                        <a:solidFill>
                          <a:schemeClr val="bg1"/>
                        </a:solidFill>
                      </a:rPr>
                      <a:t>Sometimes</a:t>
                    </a:r>
                    <a:r>
                      <a:rPr lang="en-US" baseline="0" dirty="0" smtClean="0">
                        <a:solidFill>
                          <a:schemeClr val="bg1"/>
                        </a:solidFill>
                      </a:rPr>
                      <a:t> afraid of husband</a:t>
                    </a:r>
                    <a:r>
                      <a:rPr lang="en-US" dirty="0">
                        <a:solidFill>
                          <a:schemeClr val="bg1"/>
                        </a:solidFill>
                      </a:rPr>
                      <a:t>
</a:t>
                    </a:r>
                    <a:r>
                      <a:rPr lang="en-US" dirty="0" smtClean="0">
                        <a:solidFill>
                          <a:schemeClr val="bg1"/>
                        </a:solidFill>
                      </a:rPr>
                      <a:t>35%</a:t>
                    </a:r>
                    <a:endParaRPr lang="en-US" dirty="0">
                      <a:solidFill>
                        <a:schemeClr val="bg1"/>
                      </a:solidFill>
                    </a:endParaRP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0.18626531058617674"/>
                  <c:y val="-7.4434218595010065E-2"/>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r>
                      <a:rPr lang="en-US" dirty="0" smtClean="0">
                        <a:solidFill>
                          <a:schemeClr val="bg1"/>
                        </a:solidFill>
                      </a:rPr>
                      <a:t> Never afraid of husband</a:t>
                    </a:r>
                    <a:r>
                      <a:rPr lang="en-US" dirty="0">
                        <a:solidFill>
                          <a:schemeClr val="bg1"/>
                        </a:solidFill>
                      </a:rPr>
                      <a:t>
</a:t>
                    </a:r>
                    <a:r>
                      <a:rPr lang="en-US" dirty="0" smtClean="0">
                        <a:solidFill>
                          <a:schemeClr val="bg1"/>
                        </a:solidFill>
                      </a:rPr>
                      <a:t>57%</a:t>
                    </a:r>
                    <a:endParaRPr lang="en-US" dirty="0">
                      <a:solidFill>
                        <a:schemeClr val="bg1"/>
                      </a:solidFill>
                    </a:endParaRP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Most of the time afraid</c:v>
                </c:pt>
                <c:pt idx="1">
                  <c:v>Sometimes afraid</c:v>
                </c:pt>
                <c:pt idx="2">
                  <c:v>Never afraid</c:v>
                </c:pt>
              </c:strCache>
            </c:strRef>
          </c:cat>
          <c:val>
            <c:numRef>
              <c:f>Sheet1!$B$2:$B$4</c:f>
              <c:numCache>
                <c:formatCode>General</c:formatCode>
                <c:ptCount val="3"/>
                <c:pt idx="0">
                  <c:v>9</c:v>
                </c:pt>
                <c:pt idx="1">
                  <c:v>35</c:v>
                </c:pt>
                <c:pt idx="2">
                  <c:v>57</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375201288244767E-2"/>
          <c:y val="9.9856790987574981E-2"/>
          <c:w val="0.96457326892109496"/>
          <c:h val="0.73873470988647649"/>
        </c:manualLayout>
      </c:layout>
      <c:barChart>
        <c:barDir val="col"/>
        <c:grouping val="clustered"/>
        <c:varyColors val="0"/>
        <c:ser>
          <c:idx val="0"/>
          <c:order val="0"/>
          <c:tx>
            <c:strRef>
              <c:f>Sheet1!$B$1</c:f>
              <c:strCache>
                <c:ptCount val="1"/>
                <c:pt idx="0">
                  <c:v>Ever</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Physical violence</c:v>
                </c:pt>
                <c:pt idx="1">
                  <c:v>Sexual violence</c:v>
                </c:pt>
                <c:pt idx="2">
                  <c:v>Emotional violence</c:v>
                </c:pt>
                <c:pt idx="3">
                  <c:v>Physical, sexual, or emotional violence</c:v>
                </c:pt>
              </c:strCache>
            </c:strRef>
          </c:cat>
          <c:val>
            <c:numRef>
              <c:f>Sheet1!$B$2:$B$5</c:f>
              <c:numCache>
                <c:formatCode>0</c:formatCode>
                <c:ptCount val="4"/>
                <c:pt idx="0">
                  <c:v>25</c:v>
                </c:pt>
                <c:pt idx="1">
                  <c:v>4</c:v>
                </c:pt>
                <c:pt idx="2">
                  <c:v>19</c:v>
                </c:pt>
                <c:pt idx="3">
                  <c:v>30</c:v>
                </c:pt>
              </c:numCache>
            </c:numRef>
          </c:val>
        </c:ser>
        <c:ser>
          <c:idx val="1"/>
          <c:order val="1"/>
          <c:tx>
            <c:strRef>
              <c:f>Sheet1!$C$1</c:f>
              <c:strCache>
                <c:ptCount val="1"/>
                <c:pt idx="0">
                  <c:v>Often or sometimes in past 12 months</c:v>
                </c:pt>
              </c:strCache>
            </c:strRef>
          </c:tx>
          <c:spPr>
            <a:solidFill>
              <a:schemeClr val="accent6">
                <a:lumMod val="75000"/>
              </a:schemeClr>
            </a:solidFill>
            <a:scene3d>
              <a:camera prst="orthographicFront"/>
              <a:lightRig rig="threePt" dir="t"/>
            </a:scene3d>
            <a:sp3d>
              <a:bevelT w="63500" h="25400"/>
            </a:sp3d>
          </c:spPr>
          <c:invertIfNegative val="0"/>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Physical violence</c:v>
                </c:pt>
                <c:pt idx="1">
                  <c:v>Sexual violence</c:v>
                </c:pt>
                <c:pt idx="2">
                  <c:v>Emotional violence</c:v>
                </c:pt>
                <c:pt idx="3">
                  <c:v>Physical, sexual, or emotional violence</c:v>
                </c:pt>
              </c:strCache>
            </c:strRef>
          </c:cat>
          <c:val>
            <c:numRef>
              <c:f>Sheet1!$C$2:$C$5</c:f>
              <c:numCache>
                <c:formatCode>0</c:formatCode>
                <c:ptCount val="4"/>
                <c:pt idx="0">
                  <c:v>14</c:v>
                </c:pt>
                <c:pt idx="1">
                  <c:v>3</c:v>
                </c:pt>
                <c:pt idx="2">
                  <c:v>13</c:v>
                </c:pt>
                <c:pt idx="3">
                  <c:v>19</c:v>
                </c:pt>
              </c:numCache>
            </c:numRef>
          </c:val>
        </c:ser>
        <c:dLbls>
          <c:dLblPos val="outEnd"/>
          <c:showLegendKey val="0"/>
          <c:showVal val="1"/>
          <c:showCatName val="0"/>
          <c:showSerName val="0"/>
          <c:showPercent val="0"/>
          <c:showBubbleSize val="0"/>
        </c:dLbls>
        <c:gapWidth val="150"/>
        <c:axId val="476155880"/>
        <c:axId val="476156272"/>
      </c:barChart>
      <c:catAx>
        <c:axId val="4761558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156272"/>
        <c:crosses val="autoZero"/>
        <c:auto val="1"/>
        <c:lblAlgn val="ctr"/>
        <c:lblOffset val="100"/>
        <c:noMultiLvlLbl val="0"/>
      </c:catAx>
      <c:valAx>
        <c:axId val="476156272"/>
        <c:scaling>
          <c:orientation val="minMax"/>
          <c:max val="50"/>
        </c:scaling>
        <c:delete val="1"/>
        <c:axPos val="l"/>
        <c:majorGridlines>
          <c:spPr>
            <a:ln w="9525" cap="flat" cmpd="sng" algn="ctr">
              <a:noFill/>
              <a:round/>
            </a:ln>
            <a:effectLst/>
          </c:spPr>
        </c:majorGridlines>
        <c:numFmt formatCode="0" sourceLinked="1"/>
        <c:majorTickMark val="out"/>
        <c:minorTickMark val="none"/>
        <c:tickLblPos val="nextTo"/>
        <c:crossAx val="476155880"/>
        <c:crosses val="autoZero"/>
        <c:crossBetween val="between"/>
      </c:valAx>
      <c:spPr>
        <a:noFill/>
        <a:ln>
          <a:noFill/>
        </a:ln>
        <a:effectLst/>
      </c:spPr>
    </c:plotArea>
    <c:legend>
      <c:legendPos val="t"/>
      <c:layout>
        <c:manualLayout>
          <c:xMode val="edge"/>
          <c:yMode val="edge"/>
          <c:x val="0.15574029695563416"/>
          <c:y val="4.9003218585415988E-2"/>
          <c:w val="0.68207818225620354"/>
          <c:h val="6.8004698907054587E-2"/>
        </c:manualLayout>
      </c:layout>
      <c:overlay val="0"/>
      <c:txPr>
        <a:bodyPr/>
        <a:lstStyle/>
        <a:p>
          <a:pPr>
            <a:defRPr sz="1800"/>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Married 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Physical violence</c:v>
                </c:pt>
                <c:pt idx="1">
                  <c:v>Sexual violence</c:v>
                </c:pt>
                <c:pt idx="2">
                  <c:v>Physical or sexual violence</c:v>
                </c:pt>
              </c:strCache>
            </c:strRef>
          </c:cat>
          <c:val>
            <c:numRef>
              <c:f>Sheet1!$B$2:$B$4</c:f>
              <c:numCache>
                <c:formatCode>0</c:formatCode>
                <c:ptCount val="3"/>
                <c:pt idx="0">
                  <c:v>24</c:v>
                </c:pt>
                <c:pt idx="1">
                  <c:v>3</c:v>
                </c:pt>
                <c:pt idx="2">
                  <c:v>24</c:v>
                </c:pt>
              </c:numCache>
            </c:numRef>
          </c:val>
        </c:ser>
        <c:ser>
          <c:idx val="1"/>
          <c:order val="1"/>
          <c:tx>
            <c:strRef>
              <c:f>Sheet1!$C$1</c:f>
              <c:strCache>
                <c:ptCount val="1"/>
                <c:pt idx="0">
                  <c:v>Divorced/separated 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Physical violence</c:v>
                </c:pt>
                <c:pt idx="1">
                  <c:v>Sexual violence</c:v>
                </c:pt>
                <c:pt idx="2">
                  <c:v>Physical or sexual violence</c:v>
                </c:pt>
              </c:strCache>
            </c:strRef>
          </c:cat>
          <c:val>
            <c:numRef>
              <c:f>Sheet1!$C$2:$C$4</c:f>
              <c:numCache>
                <c:formatCode>0</c:formatCode>
                <c:ptCount val="3"/>
                <c:pt idx="0">
                  <c:v>63</c:v>
                </c:pt>
                <c:pt idx="1">
                  <c:v>24</c:v>
                </c:pt>
                <c:pt idx="2">
                  <c:v>63</c:v>
                </c:pt>
              </c:numCache>
            </c:numRef>
          </c:val>
        </c:ser>
        <c:ser>
          <c:idx val="2"/>
          <c:order val="2"/>
          <c:tx>
            <c:strRef>
              <c:f>Sheet1!$D$1</c:f>
              <c:strCache>
                <c:ptCount val="1"/>
                <c:pt idx="0">
                  <c:v>Widowed women</c:v>
                </c:pt>
              </c:strCache>
            </c:strRef>
          </c:tx>
          <c:spPr>
            <a:solidFill>
              <a:schemeClr val="accent6">
                <a:lumMod val="75000"/>
              </a:schemeClr>
            </a:solidFill>
          </c:spPr>
          <c:invertIfNegative val="0"/>
          <c:dPt>
            <c:idx val="0"/>
            <c:invertIfNegative val="0"/>
            <c:bubble3D val="0"/>
            <c:spPr>
              <a:solidFill>
                <a:schemeClr val="accent6">
                  <a:lumMod val="75000"/>
                </a:schemeClr>
              </a:solidFill>
              <a:scene3d>
                <a:camera prst="orthographicFront"/>
                <a:lightRig rig="threePt" dir="t"/>
              </a:scene3d>
              <a:sp3d>
                <a:bevelT w="63500" h="25400"/>
              </a:sp3d>
            </c:spPr>
          </c:dPt>
          <c:dPt>
            <c:idx val="1"/>
            <c:invertIfNegative val="0"/>
            <c:bubble3D val="0"/>
            <c:spPr>
              <a:solidFill>
                <a:schemeClr val="accent6">
                  <a:lumMod val="75000"/>
                </a:schemeClr>
              </a:solidFill>
              <a:scene3d>
                <a:camera prst="orthographicFront"/>
                <a:lightRig rig="threePt" dir="t"/>
              </a:scene3d>
              <a:sp3d>
                <a:bevelT w="63500" h="25400"/>
              </a:sp3d>
            </c:spPr>
          </c:dPt>
          <c:dPt>
            <c:idx val="2"/>
            <c:invertIfNegative val="0"/>
            <c:bubble3D val="0"/>
            <c:spPr>
              <a:solidFill>
                <a:schemeClr val="accent6">
                  <a:lumMod val="75000"/>
                </a:schemeClr>
              </a:solidFill>
              <a:scene3d>
                <a:camera prst="orthographicFront"/>
                <a:lightRig rig="threePt" dir="t"/>
              </a:scene3d>
              <a:sp3d>
                <a:bevelT w="63500" h="25400"/>
              </a:sp3d>
            </c:spPr>
          </c:dPt>
          <c:dLbls>
            <c:spPr>
              <a:noFill/>
              <a:ln>
                <a:noFill/>
              </a:ln>
              <a:effectLst/>
            </c:spPr>
            <c:txPr>
              <a:bodyPr/>
              <a:lstStyle/>
              <a:p>
                <a:pPr>
                  <a:defRPr sz="18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Physical violence</c:v>
                </c:pt>
                <c:pt idx="1">
                  <c:v>Sexual violence</c:v>
                </c:pt>
                <c:pt idx="2">
                  <c:v>Physical or sexual violence</c:v>
                </c:pt>
              </c:strCache>
            </c:strRef>
          </c:cat>
          <c:val>
            <c:numRef>
              <c:f>Sheet1!$D$2:$D$4</c:f>
              <c:numCache>
                <c:formatCode>General</c:formatCode>
                <c:ptCount val="3"/>
                <c:pt idx="0" formatCode="0">
                  <c:v>25</c:v>
                </c:pt>
                <c:pt idx="1">
                  <c:v>6</c:v>
                </c:pt>
                <c:pt idx="2">
                  <c:v>25</c:v>
                </c:pt>
              </c:numCache>
            </c:numRef>
          </c:val>
        </c:ser>
        <c:dLbls>
          <c:dLblPos val="outEnd"/>
          <c:showLegendKey val="0"/>
          <c:showVal val="1"/>
          <c:showCatName val="0"/>
          <c:showSerName val="0"/>
          <c:showPercent val="0"/>
          <c:showBubbleSize val="0"/>
        </c:dLbls>
        <c:gapWidth val="150"/>
        <c:axId val="476157056"/>
        <c:axId val="476157448"/>
      </c:barChart>
      <c:catAx>
        <c:axId val="476157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157448"/>
        <c:crosses val="autoZero"/>
        <c:auto val="1"/>
        <c:lblAlgn val="ctr"/>
        <c:lblOffset val="100"/>
        <c:noMultiLvlLbl val="0"/>
      </c:catAx>
      <c:valAx>
        <c:axId val="476157448"/>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476157056"/>
        <c:crosses val="autoZero"/>
        <c:crossBetween val="between"/>
      </c:valAx>
      <c:spPr>
        <a:noFill/>
        <a:ln>
          <a:noFill/>
        </a:ln>
        <a:effectLst/>
      </c:spPr>
    </c:plotArea>
    <c:legend>
      <c:legendPos val="t"/>
      <c:layout>
        <c:manualLayout>
          <c:xMode val="edge"/>
          <c:yMode val="edge"/>
          <c:x val="4.8389694041867957E-2"/>
          <c:y val="4.410289672687439E-2"/>
          <c:w val="0.9"/>
          <c:h val="6.800469890705458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1">
                  <a:lumMod val="50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c:v>
                </c:pt>
                <c:pt idx="1">
                  <c:v>In the past 12 months</c:v>
                </c:pt>
              </c:strCache>
            </c:strRef>
          </c:cat>
          <c:val>
            <c:numRef>
              <c:f>Sheet1!$B$2:$B$3</c:f>
              <c:numCache>
                <c:formatCode>0</c:formatCode>
                <c:ptCount val="2"/>
                <c:pt idx="0">
                  <c:v>36</c:v>
                </c:pt>
                <c:pt idx="1">
                  <c:v>14</c:v>
                </c:pt>
              </c:numCache>
            </c:numRef>
          </c:val>
        </c:ser>
        <c:dLbls>
          <c:dLblPos val="outEnd"/>
          <c:showLegendKey val="0"/>
          <c:showVal val="1"/>
          <c:showCatName val="0"/>
          <c:showSerName val="0"/>
          <c:showPercent val="0"/>
          <c:showBubbleSize val="0"/>
        </c:dLbls>
        <c:gapWidth val="150"/>
        <c:axId val="477286408"/>
        <c:axId val="477286800"/>
      </c:barChart>
      <c:catAx>
        <c:axId val="477286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7286800"/>
        <c:crosses val="autoZero"/>
        <c:auto val="1"/>
        <c:lblAlgn val="ctr"/>
        <c:lblOffset val="100"/>
        <c:noMultiLvlLbl val="0"/>
      </c:catAx>
      <c:valAx>
        <c:axId val="477286800"/>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477286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Sought help to stop violence</c:v>
                </c:pt>
                <c:pt idx="1">
                  <c:v>Never sought help, but told someone</c:v>
                </c:pt>
                <c:pt idx="2">
                  <c:v>Never sought helpt, never told anyone</c:v>
                </c:pt>
              </c:strCache>
            </c:strRef>
          </c:cat>
          <c:val>
            <c:numRef>
              <c:f>Sheet1!$B$2:$B$4</c:f>
              <c:numCache>
                <c:formatCode>0</c:formatCode>
                <c:ptCount val="3"/>
                <c:pt idx="0">
                  <c:v>33</c:v>
                </c:pt>
                <c:pt idx="1">
                  <c:v>18</c:v>
                </c:pt>
                <c:pt idx="2">
                  <c:v>48</c:v>
                </c:pt>
              </c:numCache>
            </c:numRef>
          </c:val>
        </c:ser>
        <c:dLbls>
          <c:dLblPos val="outEnd"/>
          <c:showLegendKey val="0"/>
          <c:showVal val="1"/>
          <c:showCatName val="0"/>
          <c:showSerName val="0"/>
          <c:showPercent val="0"/>
          <c:showBubbleSize val="0"/>
        </c:dLbls>
        <c:gapWidth val="150"/>
        <c:axId val="416620648"/>
        <c:axId val="416064744"/>
      </c:barChart>
      <c:catAx>
        <c:axId val="4166206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064744"/>
        <c:crosses val="autoZero"/>
        <c:auto val="1"/>
        <c:lblAlgn val="ctr"/>
        <c:lblOffset val="100"/>
        <c:noMultiLvlLbl val="0"/>
      </c:catAx>
      <c:valAx>
        <c:axId val="416064744"/>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416620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ln>
              <a:noFill/>
            </a:ln>
            <a:scene3d>
              <a:camera prst="orthographicFront"/>
              <a:lightRig rig="threePt" dir="t">
                <a:rot lat="0" lon="0" rev="1200000"/>
              </a:lightRig>
            </a:scene3d>
            <a:sp3d>
              <a:bevelT w="63500" h="25400"/>
            </a:sp3d>
          </c:spPr>
          <c:dPt>
            <c:idx val="0"/>
            <c:bubble3D val="0"/>
            <c:spPr>
              <a:solidFill>
                <a:schemeClr val="accent4"/>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1"/>
            <c:bubble3D val="0"/>
            <c:spPr>
              <a:solidFill>
                <a:schemeClr val="accent6"/>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2"/>
            <c:bubble3D val="0"/>
            <c:spPr>
              <a:solidFill>
                <a:schemeClr val="accent5"/>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dPt>
          <c:dPt>
            <c:idx val="3"/>
            <c:bubble3D val="0"/>
            <c:spPr>
              <a:solidFill>
                <a:schemeClr val="accent6">
                  <a:lumMod val="75000"/>
                </a:schemeClr>
              </a:solidFill>
              <a:ln>
                <a:noFill/>
              </a:ln>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layout>
                <c:manualLayout>
                  <c:x val="0.16287084426946632"/>
                  <c:y val="-0.26271769701103748"/>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r>
                      <a:rPr lang="en-US" dirty="0">
                        <a:solidFill>
                          <a:schemeClr val="bg1"/>
                        </a:solidFill>
                      </a:rPr>
                      <a:t>Wife and husband jointly
</a:t>
                    </a:r>
                    <a:r>
                      <a:rPr lang="en-US" dirty="0" smtClean="0">
                        <a:solidFill>
                          <a:schemeClr val="bg1"/>
                        </a:solidFill>
                      </a:rPr>
                      <a:t>69%</a:t>
                    </a:r>
                    <a:endParaRPr lang="en-US" dirty="0">
                      <a:solidFill>
                        <a:schemeClr val="bg1"/>
                      </a:solidFill>
                    </a:endParaRP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8.7950513998250213E-2"/>
                  <c:y val="5.0806454839119559E-2"/>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Mainly husband</c:v>
                </c:pt>
                <c:pt idx="1">
                  <c:v>Wife and husband jointly</c:v>
                </c:pt>
                <c:pt idx="2">
                  <c:v>Mainly wife/other</c:v>
                </c:pt>
                <c:pt idx="3">
                  <c:v>Other</c:v>
                </c:pt>
              </c:strCache>
            </c:strRef>
          </c:cat>
          <c:val>
            <c:numRef>
              <c:f>Sheet1!$B$2:$B$5</c:f>
              <c:numCache>
                <c:formatCode>General</c:formatCode>
                <c:ptCount val="4"/>
                <c:pt idx="0">
                  <c:v>23</c:v>
                </c:pt>
                <c:pt idx="1">
                  <c:v>69</c:v>
                </c:pt>
                <c:pt idx="2">
                  <c:v>7</c:v>
                </c:pt>
                <c:pt idx="3">
                  <c:v>2</c:v>
                </c:pt>
              </c:numCache>
            </c:numRef>
          </c:val>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740840503897401"/>
          <c:y val="2.5727065849318213E-2"/>
          <c:w val="0.60259159496102599"/>
          <c:h val="0.94854586830136356"/>
        </c:manualLayout>
      </c:layout>
      <c:barChart>
        <c:barDir val="bar"/>
        <c:grouping val="clustered"/>
        <c:varyColors val="0"/>
        <c:ser>
          <c:idx val="0"/>
          <c:order val="0"/>
          <c:tx>
            <c:strRef>
              <c:f>Sheet1!$B$1</c:f>
              <c:strCache>
                <c:ptCount val="1"/>
                <c:pt idx="0">
                  <c:v>Women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At least one problem accessing health care</c:v>
                </c:pt>
                <c:pt idx="1">
                  <c:v>Concern no drugs available</c:v>
                </c:pt>
                <c:pt idx="2">
                  <c:v>Concern no health provider available</c:v>
                </c:pt>
                <c:pt idx="3">
                  <c:v>Concern no female provider available</c:v>
                </c:pt>
                <c:pt idx="4">
                  <c:v>Not wanting to go alone</c:v>
                </c:pt>
                <c:pt idx="5">
                  <c:v>Have to use transport</c:v>
                </c:pt>
                <c:pt idx="6">
                  <c:v>Distance to health facility</c:v>
                </c:pt>
                <c:pt idx="7">
                  <c:v>Getting money for treatment</c:v>
                </c:pt>
                <c:pt idx="8">
                  <c:v>Getting permission to go for treatment</c:v>
                </c:pt>
              </c:strCache>
            </c:strRef>
          </c:cat>
          <c:val>
            <c:numRef>
              <c:f>Sheet1!$B$2:$B$10</c:f>
              <c:numCache>
                <c:formatCode>General</c:formatCode>
                <c:ptCount val="9"/>
                <c:pt idx="0">
                  <c:v>68</c:v>
                </c:pt>
                <c:pt idx="1">
                  <c:v>54</c:v>
                </c:pt>
                <c:pt idx="2">
                  <c:v>48</c:v>
                </c:pt>
                <c:pt idx="3">
                  <c:v>29</c:v>
                </c:pt>
                <c:pt idx="4">
                  <c:v>31</c:v>
                </c:pt>
                <c:pt idx="5">
                  <c:v>21</c:v>
                </c:pt>
                <c:pt idx="6">
                  <c:v>18</c:v>
                </c:pt>
                <c:pt idx="7">
                  <c:v>11</c:v>
                </c:pt>
                <c:pt idx="8">
                  <c:v>7</c:v>
                </c:pt>
              </c:numCache>
            </c:numRef>
          </c:val>
        </c:ser>
        <c:dLbls>
          <c:dLblPos val="outEnd"/>
          <c:showLegendKey val="0"/>
          <c:showVal val="1"/>
          <c:showCatName val="0"/>
          <c:showSerName val="0"/>
          <c:showPercent val="0"/>
          <c:showBubbleSize val="0"/>
        </c:dLbls>
        <c:gapWidth val="150"/>
        <c:axId val="474370464"/>
        <c:axId val="474368504"/>
      </c:barChart>
      <c:catAx>
        <c:axId val="47437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474368504"/>
        <c:crosses val="autoZero"/>
        <c:auto val="1"/>
        <c:lblAlgn val="ctr"/>
        <c:lblOffset val="100"/>
        <c:noMultiLvlLbl val="0"/>
      </c:catAx>
      <c:valAx>
        <c:axId val="474368504"/>
        <c:scaling>
          <c:orientation val="minMax"/>
          <c:max val="120"/>
          <c:min val="0"/>
        </c:scaling>
        <c:delete val="1"/>
        <c:axPos val="b"/>
        <c:majorGridlines>
          <c:spPr>
            <a:ln w="9525" cap="flat" cmpd="sng" algn="ctr">
              <a:noFill/>
              <a:round/>
            </a:ln>
            <a:effectLst/>
          </c:spPr>
        </c:majorGridlines>
        <c:numFmt formatCode="General" sourceLinked="1"/>
        <c:majorTickMark val="out"/>
        <c:minorTickMark val="none"/>
        <c:tickLblPos val="nextTo"/>
        <c:crossAx val="474370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816978161335701"/>
          <c:y val="2.6951770221978793E-2"/>
          <c:w val="0.60864214538910122"/>
          <c:h val="0.94609645955604238"/>
        </c:manualLayout>
      </c:layout>
      <c:barChart>
        <c:barDir val="bar"/>
        <c:grouping val="clustered"/>
        <c:varyColors val="0"/>
        <c:ser>
          <c:idx val="0"/>
          <c:order val="0"/>
          <c:tx>
            <c:strRef>
              <c:f>Sheet1!$B$1</c:f>
              <c:strCache>
                <c:ptCount val="1"/>
                <c:pt idx="0">
                  <c:v>Mainly Wife</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Participate in no decisions</c:v>
                </c:pt>
                <c:pt idx="1">
                  <c:v>Participate in all three decisions</c:v>
                </c:pt>
                <c:pt idx="2">
                  <c:v>Visits to family or relatives</c:v>
                </c:pt>
                <c:pt idx="3">
                  <c:v>Major household purchases</c:v>
                </c:pt>
                <c:pt idx="4">
                  <c:v>Own health care</c:v>
                </c:pt>
              </c:strCache>
            </c:strRef>
          </c:cat>
          <c:val>
            <c:numRef>
              <c:f>Sheet1!$B$2:$B$6</c:f>
              <c:numCache>
                <c:formatCode>0</c:formatCode>
                <c:ptCount val="5"/>
                <c:pt idx="0">
                  <c:v>10</c:v>
                </c:pt>
                <c:pt idx="1">
                  <c:v>59</c:v>
                </c:pt>
                <c:pt idx="2">
                  <c:v>76</c:v>
                </c:pt>
                <c:pt idx="3">
                  <c:v>67</c:v>
                </c:pt>
                <c:pt idx="4">
                  <c:v>83</c:v>
                </c:pt>
              </c:numCache>
            </c:numRef>
          </c:val>
        </c:ser>
        <c:dLbls>
          <c:dLblPos val="outEnd"/>
          <c:showLegendKey val="0"/>
          <c:showVal val="1"/>
          <c:showCatName val="0"/>
          <c:showSerName val="0"/>
          <c:showPercent val="0"/>
          <c:showBubbleSize val="0"/>
        </c:dLbls>
        <c:gapWidth val="150"/>
        <c:axId val="474371248"/>
        <c:axId val="474371640"/>
      </c:barChart>
      <c:catAx>
        <c:axId val="4743712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371640"/>
        <c:crosses val="autoZero"/>
        <c:auto val="1"/>
        <c:lblAlgn val="ctr"/>
        <c:lblOffset val="100"/>
        <c:noMultiLvlLbl val="0"/>
      </c:catAx>
      <c:valAx>
        <c:axId val="474371640"/>
        <c:scaling>
          <c:orientation val="minMax"/>
          <c:max val="100"/>
        </c:scaling>
        <c:delete val="1"/>
        <c:axPos val="b"/>
        <c:majorGridlines>
          <c:spPr>
            <a:ln w="9525" cap="flat" cmpd="sng" algn="ctr">
              <a:noFill/>
              <a:round/>
            </a:ln>
            <a:effectLst/>
          </c:spPr>
        </c:majorGridlines>
        <c:numFmt formatCode="0" sourceLinked="1"/>
        <c:majorTickMark val="out"/>
        <c:minorTickMark val="none"/>
        <c:tickLblPos val="nextTo"/>
        <c:crossAx val="474371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0"/>
          <c:tx>
            <c:strRef>
              <c:f>Sheet1!$B$1</c:f>
              <c:strCache>
                <c:ptCount val="1"/>
                <c:pt idx="0">
                  <c:v>Women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6">
                  <a:lumMod val="50000"/>
                </a:schemeClr>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At least one specified reason</c:v>
                </c:pt>
                <c:pt idx="1">
                  <c:v>Burns the food</c:v>
                </c:pt>
                <c:pt idx="2">
                  <c:v>Refuses to have sex with him</c:v>
                </c:pt>
                <c:pt idx="3">
                  <c:v>Goes out without telling him</c:v>
                </c:pt>
                <c:pt idx="4">
                  <c:v>Neglects the children</c:v>
                </c:pt>
                <c:pt idx="5">
                  <c:v>Argues with him</c:v>
                </c:pt>
              </c:strCache>
            </c:strRef>
          </c:cat>
          <c:val>
            <c:numRef>
              <c:f>Sheet1!$B$2:$B$7</c:f>
              <c:numCache>
                <c:formatCode>0</c:formatCode>
                <c:ptCount val="6"/>
                <c:pt idx="0">
                  <c:v>36</c:v>
                </c:pt>
                <c:pt idx="1">
                  <c:v>7</c:v>
                </c:pt>
                <c:pt idx="2">
                  <c:v>20</c:v>
                </c:pt>
                <c:pt idx="3">
                  <c:v>26</c:v>
                </c:pt>
                <c:pt idx="4">
                  <c:v>24</c:v>
                </c:pt>
                <c:pt idx="5">
                  <c:v>13</c:v>
                </c:pt>
              </c:numCache>
            </c:numRef>
          </c:val>
        </c:ser>
        <c:dLbls>
          <c:dLblPos val="outEnd"/>
          <c:showLegendKey val="0"/>
          <c:showVal val="1"/>
          <c:showCatName val="0"/>
          <c:showSerName val="0"/>
          <c:showPercent val="0"/>
          <c:showBubbleSize val="0"/>
        </c:dLbls>
        <c:gapWidth val="150"/>
        <c:axId val="474444616"/>
        <c:axId val="474445008"/>
      </c:barChart>
      <c:catAx>
        <c:axId val="4744446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445008"/>
        <c:crosses val="autoZero"/>
        <c:auto val="1"/>
        <c:lblAlgn val="ctr"/>
        <c:lblOffset val="100"/>
        <c:noMultiLvlLbl val="0"/>
      </c:catAx>
      <c:valAx>
        <c:axId val="474445008"/>
        <c:scaling>
          <c:orientation val="minMax"/>
          <c:max val="100"/>
        </c:scaling>
        <c:delete val="1"/>
        <c:axPos val="b"/>
        <c:majorGridlines>
          <c:spPr>
            <a:ln w="9525" cap="flat" cmpd="sng" algn="ctr">
              <a:noFill/>
              <a:round/>
            </a:ln>
            <a:effectLst/>
          </c:spPr>
        </c:majorGridlines>
        <c:numFmt formatCode="0" sourceLinked="1"/>
        <c:majorTickMark val="out"/>
        <c:minorTickMark val="none"/>
        <c:tickLblPos val="nextTo"/>
        <c:crossAx val="474444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933977455716585E-2"/>
          <c:y val="2.2784814668556697E-2"/>
          <c:w val="0.96457326892109496"/>
          <c:h val="0.87113502863251846"/>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36</c:v>
                </c:pt>
                <c:pt idx="1">
                  <c:v>20</c:v>
                </c:pt>
                <c:pt idx="2">
                  <c:v>44</c:v>
                </c:pt>
              </c:numCache>
            </c:numRef>
          </c:val>
        </c:ser>
        <c:dLbls>
          <c:showLegendKey val="0"/>
          <c:showVal val="0"/>
          <c:showCatName val="0"/>
          <c:showSerName val="0"/>
          <c:showPercent val="0"/>
          <c:showBubbleSize val="0"/>
        </c:dLbls>
        <c:gapWidth val="150"/>
        <c:axId val="474445792"/>
        <c:axId val="474446184"/>
      </c:barChart>
      <c:catAx>
        <c:axId val="474445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446184"/>
        <c:crosses val="autoZero"/>
        <c:auto val="1"/>
        <c:lblAlgn val="ctr"/>
        <c:lblOffset val="100"/>
        <c:noMultiLvlLbl val="0"/>
      </c:catAx>
      <c:valAx>
        <c:axId val="474446184"/>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474445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4640984864372017"/>
          <c:w val="0.96457326892109496"/>
          <c:h val="0.67228153038402738"/>
        </c:manualLayout>
      </c:layout>
      <c:barChart>
        <c:barDir val="col"/>
        <c:grouping val="clustered"/>
        <c:varyColors val="0"/>
        <c:ser>
          <c:idx val="0"/>
          <c:order val="0"/>
          <c:tx>
            <c:strRef>
              <c:f>Sheet1!$B$1</c:f>
              <c:strCache>
                <c:ptCount val="1"/>
                <c:pt idx="0">
                  <c:v>0 decisions</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Sheet1!$B$2:$B$3</c:f>
              <c:numCache>
                <c:formatCode>0</c:formatCode>
                <c:ptCount val="2"/>
                <c:pt idx="0">
                  <c:v>49</c:v>
                </c:pt>
                <c:pt idx="1">
                  <c:v>47</c:v>
                </c:pt>
              </c:numCache>
            </c:numRef>
          </c:val>
        </c:ser>
        <c:ser>
          <c:idx val="1"/>
          <c:order val="1"/>
          <c:tx>
            <c:strRef>
              <c:f>Sheet1!$C$1</c:f>
              <c:strCache>
                <c:ptCount val="1"/>
                <c:pt idx="0">
                  <c:v>1-2 decisions</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6"/>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6"/>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Sheet1!$C$2:$C$3</c:f>
              <c:numCache>
                <c:formatCode>0</c:formatCode>
                <c:ptCount val="2"/>
                <c:pt idx="0">
                  <c:v>57</c:v>
                </c:pt>
                <c:pt idx="1">
                  <c:v>56</c:v>
                </c:pt>
              </c:numCache>
            </c:numRef>
          </c:val>
        </c:ser>
        <c:ser>
          <c:idx val="2"/>
          <c:order val="2"/>
          <c:tx>
            <c:strRef>
              <c:f>Sheet1!$D$1</c:f>
              <c:strCache>
                <c:ptCount val="1"/>
                <c:pt idx="0">
                  <c:v>3 decisions</c:v>
                </c:pt>
              </c:strCache>
            </c:strRef>
          </c:tx>
          <c:spPr>
            <a:solidFill>
              <a:schemeClr val="accent5">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Sheet1!$D$2:$D$3</c:f>
              <c:numCache>
                <c:formatCode>General</c:formatCode>
                <c:ptCount val="2"/>
                <c:pt idx="0" formatCode="0">
                  <c:v>61</c:v>
                </c:pt>
                <c:pt idx="1">
                  <c:v>59</c:v>
                </c:pt>
              </c:numCache>
            </c:numRef>
          </c:val>
        </c:ser>
        <c:dLbls>
          <c:dLblPos val="outEnd"/>
          <c:showLegendKey val="0"/>
          <c:showVal val="1"/>
          <c:showCatName val="0"/>
          <c:showSerName val="0"/>
          <c:showPercent val="0"/>
          <c:showBubbleSize val="0"/>
        </c:dLbls>
        <c:gapWidth val="150"/>
        <c:axId val="474446968"/>
        <c:axId val="474447360"/>
      </c:barChart>
      <c:catAx>
        <c:axId val="4744469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447360"/>
        <c:crosses val="autoZero"/>
        <c:auto val="1"/>
        <c:lblAlgn val="ctr"/>
        <c:lblOffset val="100"/>
        <c:noMultiLvlLbl val="0"/>
      </c:catAx>
      <c:valAx>
        <c:axId val="474447360"/>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474446968"/>
        <c:crosses val="autoZero"/>
        <c:crossBetween val="between"/>
      </c:valAx>
      <c:spPr>
        <a:noFill/>
        <a:ln>
          <a:noFill/>
        </a:ln>
        <a:effectLst/>
      </c:spPr>
    </c:plotArea>
    <c:legend>
      <c:legendPos val="t"/>
      <c:layout>
        <c:manualLayout>
          <c:xMode val="edge"/>
          <c:yMode val="edge"/>
          <c:x val="0.19358971432918712"/>
          <c:y val="4.1605488648478871E-2"/>
          <c:w val="0.60959983262961692"/>
          <c:h val="7.217303296845947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0 reasons</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Sheet1!$B$2:$B$3</c:f>
              <c:numCache>
                <c:formatCode>0</c:formatCode>
                <c:ptCount val="2"/>
                <c:pt idx="0">
                  <c:v>61</c:v>
                </c:pt>
                <c:pt idx="1">
                  <c:v>59</c:v>
                </c:pt>
              </c:numCache>
            </c:numRef>
          </c:val>
        </c:ser>
        <c:ser>
          <c:idx val="1"/>
          <c:order val="1"/>
          <c:tx>
            <c:strRef>
              <c:f>Sheet1!$C$1</c:f>
              <c:strCache>
                <c:ptCount val="1"/>
                <c:pt idx="0">
                  <c:v>1-2 reasons</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Sheet1!$C$2:$C$3</c:f>
              <c:numCache>
                <c:formatCode>0</c:formatCode>
                <c:ptCount val="2"/>
                <c:pt idx="0">
                  <c:v>57</c:v>
                </c:pt>
                <c:pt idx="1">
                  <c:v>55</c:v>
                </c:pt>
              </c:numCache>
            </c:numRef>
          </c:val>
        </c:ser>
        <c:ser>
          <c:idx val="2"/>
          <c:order val="2"/>
          <c:tx>
            <c:strRef>
              <c:f>Sheet1!$D$1</c:f>
              <c:strCache>
                <c:ptCount val="1"/>
                <c:pt idx="0">
                  <c:v>3-4 reasons</c:v>
                </c:pt>
              </c:strCache>
            </c:strRef>
          </c:tx>
          <c:spPr>
            <a:solidFill>
              <a:schemeClr val="accent5">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Sheet1!$D$2:$D$3</c:f>
              <c:numCache>
                <c:formatCode>General</c:formatCode>
                <c:ptCount val="2"/>
                <c:pt idx="0" formatCode="0">
                  <c:v>54</c:v>
                </c:pt>
                <c:pt idx="1">
                  <c:v>52</c:v>
                </c:pt>
              </c:numCache>
            </c:numRef>
          </c:val>
        </c:ser>
        <c:ser>
          <c:idx val="3"/>
          <c:order val="3"/>
          <c:tx>
            <c:strRef>
              <c:f>Sheet1!$E$1</c:f>
              <c:strCache>
                <c:ptCount val="1"/>
                <c:pt idx="0">
                  <c:v>5 reasons</c:v>
                </c:pt>
              </c:strCache>
            </c:strRef>
          </c:tx>
          <c:spPr>
            <a:solidFill>
              <a:schemeClr val="accent6">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Sheet1!$E$2:$E$3</c:f>
              <c:numCache>
                <c:formatCode>General</c:formatCode>
                <c:ptCount val="2"/>
                <c:pt idx="0">
                  <c:v>46</c:v>
                </c:pt>
                <c:pt idx="1">
                  <c:v>45</c:v>
                </c:pt>
              </c:numCache>
            </c:numRef>
          </c:val>
        </c:ser>
        <c:dLbls>
          <c:dLblPos val="outEnd"/>
          <c:showLegendKey val="0"/>
          <c:showVal val="1"/>
          <c:showCatName val="0"/>
          <c:showSerName val="0"/>
          <c:showPercent val="0"/>
          <c:showBubbleSize val="0"/>
        </c:dLbls>
        <c:gapWidth val="150"/>
        <c:axId val="476714200"/>
        <c:axId val="476714592"/>
      </c:barChart>
      <c:catAx>
        <c:axId val="4767142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714592"/>
        <c:crosses val="autoZero"/>
        <c:auto val="1"/>
        <c:lblAlgn val="ctr"/>
        <c:lblOffset val="100"/>
        <c:noMultiLvlLbl val="0"/>
      </c:catAx>
      <c:valAx>
        <c:axId val="476714592"/>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47671420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0.15376033143153256"/>
          <c:w val="0.96457326892109496"/>
          <c:h val="0.64078943027584756"/>
        </c:manualLayout>
      </c:layout>
      <c:barChart>
        <c:barDir val="col"/>
        <c:grouping val="clustered"/>
        <c:varyColors val="0"/>
        <c:ser>
          <c:idx val="0"/>
          <c:order val="0"/>
          <c:tx>
            <c:strRef>
              <c:f>Sheet1!$B$1</c:f>
              <c:strCache>
                <c:ptCount val="1"/>
                <c:pt idx="0">
                  <c:v>0 decisions</c:v>
                </c:pt>
              </c:strCache>
            </c:strRef>
          </c:tx>
          <c:spPr>
            <a:solidFill>
              <a:schemeClr val="tx2">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0</c:formatCode>
                <c:ptCount val="3"/>
                <c:pt idx="0">
                  <c:v>85</c:v>
                </c:pt>
                <c:pt idx="1">
                  <c:v>86</c:v>
                </c:pt>
                <c:pt idx="2">
                  <c:v>71</c:v>
                </c:pt>
              </c:numCache>
            </c:numRef>
          </c:val>
        </c:ser>
        <c:ser>
          <c:idx val="1"/>
          <c:order val="1"/>
          <c:tx>
            <c:strRef>
              <c:f>Sheet1!$C$1</c:f>
              <c:strCache>
                <c:ptCount val="1"/>
                <c:pt idx="0">
                  <c:v>1-2 decisions</c:v>
                </c:pt>
              </c:strCache>
            </c:strRef>
          </c:tx>
          <c:spPr>
            <a:solidFill>
              <a:schemeClr val="accent3">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0</c:formatCode>
                <c:ptCount val="3"/>
                <c:pt idx="0">
                  <c:v>89</c:v>
                </c:pt>
                <c:pt idx="1">
                  <c:v>90</c:v>
                </c:pt>
                <c:pt idx="2">
                  <c:v>77</c:v>
                </c:pt>
              </c:numCache>
            </c:numRef>
          </c:val>
        </c:ser>
        <c:ser>
          <c:idx val="2"/>
          <c:order val="2"/>
          <c:tx>
            <c:strRef>
              <c:f>Sheet1!$D$1</c:f>
              <c:strCache>
                <c:ptCount val="1"/>
                <c:pt idx="0">
                  <c:v>3 decisions</c:v>
                </c:pt>
              </c:strCache>
            </c:strRef>
          </c:tx>
          <c:spPr>
            <a:solidFill>
              <a:schemeClr val="accent5">
                <a:lumMod val="75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formatCode="0">
                  <c:v>92</c:v>
                </c:pt>
                <c:pt idx="1">
                  <c:v>94</c:v>
                </c:pt>
                <c:pt idx="2">
                  <c:v>84</c:v>
                </c:pt>
              </c:numCache>
            </c:numRef>
          </c:val>
        </c:ser>
        <c:dLbls>
          <c:dLblPos val="outEnd"/>
          <c:showLegendKey val="0"/>
          <c:showVal val="1"/>
          <c:showCatName val="0"/>
          <c:showSerName val="0"/>
          <c:showPercent val="0"/>
          <c:showBubbleSize val="0"/>
        </c:dLbls>
        <c:gapWidth val="150"/>
        <c:axId val="476715376"/>
        <c:axId val="476715768"/>
      </c:barChart>
      <c:catAx>
        <c:axId val="4767153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715768"/>
        <c:crosses val="autoZero"/>
        <c:auto val="1"/>
        <c:lblAlgn val="ctr"/>
        <c:lblOffset val="100"/>
        <c:noMultiLvlLbl val="0"/>
      </c:catAx>
      <c:valAx>
        <c:axId val="476715768"/>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476715376"/>
        <c:crosses val="autoZero"/>
        <c:crossBetween val="between"/>
      </c:valAx>
      <c:spPr>
        <a:noFill/>
        <a:ln>
          <a:noFill/>
        </a:ln>
        <a:effectLst/>
      </c:spPr>
    </c:plotArea>
    <c:legend>
      <c:legendPos val="t"/>
      <c:layout>
        <c:manualLayout>
          <c:xMode val="edge"/>
          <c:yMode val="edge"/>
          <c:x val="0.19520002028731917"/>
          <c:y val="2.9401931151249592E-2"/>
          <c:w val="0.60959983262961692"/>
          <c:h val="6.800469890705458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48339" cy="496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2560" y="1"/>
            <a:ext cx="2948339" cy="496900"/>
          </a:xfrm>
          <a:prstGeom prst="rect">
            <a:avLst/>
          </a:prstGeom>
        </p:spPr>
        <p:txBody>
          <a:bodyPr vert="horz" lIns="91440" tIns="45720" rIns="91440" bIns="45720" rtlCol="0"/>
          <a:lstStyle>
            <a:lvl1pPr algn="r">
              <a:defRPr sz="1200"/>
            </a:lvl1pPr>
          </a:lstStyle>
          <a:p>
            <a:fld id="{5C9FFD53-8287-4AAC-A537-37F83CEC1E66}" type="datetimeFigureOut">
              <a:rPr lang="en-US" smtClean="0"/>
              <a:t>5/13/2015</a:t>
            </a:fld>
            <a:endParaRPr lang="en-US" dirty="0"/>
          </a:p>
        </p:txBody>
      </p:sp>
      <p:sp>
        <p:nvSpPr>
          <p:cNvPr id="4" name="Footer Placeholder 3"/>
          <p:cNvSpPr>
            <a:spLocks noGrp="1"/>
          </p:cNvSpPr>
          <p:nvPr>
            <p:ph type="ftr" sz="quarter" idx="2"/>
          </p:nvPr>
        </p:nvSpPr>
        <p:spPr>
          <a:xfrm>
            <a:off x="2" y="9435969"/>
            <a:ext cx="2948339" cy="4969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2560" y="9435969"/>
            <a:ext cx="2948339" cy="496900"/>
          </a:xfrm>
          <a:prstGeom prst="rect">
            <a:avLst/>
          </a:prstGeom>
        </p:spPr>
        <p:txBody>
          <a:bodyPr vert="horz" lIns="91440" tIns="45720" rIns="91440" bIns="45720" rtlCol="0" anchor="b"/>
          <a:lstStyle>
            <a:lvl1pPr algn="r">
              <a:defRPr sz="1200"/>
            </a:lvl1pPr>
          </a:lstStyle>
          <a:p>
            <a:fld id="{9079D285-634B-4269-B571-A5FF35EE6E04}" type="slidenum">
              <a:rPr lang="en-US" smtClean="0"/>
              <a:t>‹#›</a:t>
            </a:fld>
            <a:endParaRPr lang="en-US" dirty="0"/>
          </a:p>
        </p:txBody>
      </p:sp>
    </p:spTree>
    <p:extLst>
      <p:ext uri="{BB962C8B-B14F-4D97-AF65-F5344CB8AC3E}">
        <p14:creationId xmlns:p14="http://schemas.microsoft.com/office/powerpoint/2010/main" val="23170610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723" cy="498455"/>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853141" y="0"/>
            <a:ext cx="2947723" cy="498455"/>
          </a:xfrm>
          <a:prstGeom prst="rect">
            <a:avLst/>
          </a:prstGeom>
        </p:spPr>
        <p:txBody>
          <a:bodyPr vert="horz" lIns="92830" tIns="46415" rIns="92830" bIns="46415" rtlCol="0"/>
          <a:lstStyle>
            <a:lvl1pPr algn="r">
              <a:defRPr sz="1200"/>
            </a:lvl1pPr>
          </a:lstStyle>
          <a:p>
            <a:fld id="{4F5BBDF6-3244-4D18-B423-495161E5871B}" type="datetimeFigureOut">
              <a:rPr lang="en-US" smtClean="0"/>
              <a:t>5/13/2015</a:t>
            </a:fld>
            <a:endParaRPr lang="en-US" dirty="0"/>
          </a:p>
        </p:txBody>
      </p:sp>
      <p:sp>
        <p:nvSpPr>
          <p:cNvPr id="4" name="Slide Image Placeholder 3"/>
          <p:cNvSpPr>
            <a:spLocks noGrp="1" noRot="1" noChangeAspect="1"/>
          </p:cNvSpPr>
          <p:nvPr>
            <p:ph type="sldImg" idx="2"/>
          </p:nvPr>
        </p:nvSpPr>
        <p:spPr>
          <a:xfrm>
            <a:off x="1165225" y="1241425"/>
            <a:ext cx="4471988" cy="3354388"/>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680244" y="4781015"/>
            <a:ext cx="5441950" cy="3911739"/>
          </a:xfrm>
          <a:prstGeom prst="rect">
            <a:avLst/>
          </a:prstGeom>
        </p:spPr>
        <p:txBody>
          <a:bodyPr vert="horz" lIns="92830" tIns="46415" rIns="92830"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6123"/>
            <a:ext cx="2947723" cy="498454"/>
          </a:xfrm>
          <a:prstGeom prst="rect">
            <a:avLst/>
          </a:prstGeom>
        </p:spPr>
        <p:txBody>
          <a:bodyPr vert="horz" lIns="92830" tIns="46415" rIns="92830" bIns="464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3141" y="9436123"/>
            <a:ext cx="2947723" cy="498454"/>
          </a:xfrm>
          <a:prstGeom prst="rect">
            <a:avLst/>
          </a:prstGeom>
        </p:spPr>
        <p:txBody>
          <a:bodyPr vert="horz" lIns="92830" tIns="46415" rIns="92830" bIns="46415" rtlCol="0" anchor="b"/>
          <a:lstStyle>
            <a:lvl1pPr algn="r">
              <a:defRPr sz="1200"/>
            </a:lvl1pPr>
          </a:lstStyle>
          <a:p>
            <a:fld id="{B795166F-4D5C-4128-A33C-FB807F38BEB0}" type="slidenum">
              <a:rPr lang="en-US" smtClean="0"/>
              <a:t>‹#›</a:t>
            </a:fld>
            <a:endParaRPr lang="en-US" dirty="0"/>
          </a:p>
        </p:txBody>
      </p:sp>
    </p:spTree>
    <p:extLst>
      <p:ext uri="{BB962C8B-B14F-4D97-AF65-F5344CB8AC3E}">
        <p14:creationId xmlns:p14="http://schemas.microsoft.com/office/powerpoint/2010/main" val="43204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a:t>
            </a:fld>
            <a:endParaRPr lang="en-US" dirty="0"/>
          </a:p>
        </p:txBody>
      </p:sp>
    </p:spTree>
    <p:extLst>
      <p:ext uri="{BB962C8B-B14F-4D97-AF65-F5344CB8AC3E}">
        <p14:creationId xmlns:p14="http://schemas.microsoft.com/office/powerpoint/2010/main" val="3949577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12</a:t>
            </a:fld>
            <a:endParaRPr lang="en-US" dirty="0"/>
          </a:p>
        </p:txBody>
      </p:sp>
    </p:spTree>
    <p:extLst>
      <p:ext uri="{BB962C8B-B14F-4D97-AF65-F5344CB8AC3E}">
        <p14:creationId xmlns:p14="http://schemas.microsoft.com/office/powerpoint/2010/main" val="3580852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13</a:t>
            </a:fld>
            <a:endParaRPr lang="en-US" dirty="0"/>
          </a:p>
        </p:txBody>
      </p:sp>
    </p:spTree>
    <p:extLst>
      <p:ext uri="{BB962C8B-B14F-4D97-AF65-F5344CB8AC3E}">
        <p14:creationId xmlns:p14="http://schemas.microsoft.com/office/powerpoint/2010/main" val="2200111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This slide shows that the relationship</a:t>
            </a:r>
            <a:r>
              <a:rPr lang="en-US" baseline="0" noProof="0" dirty="0" smtClean="0"/>
              <a:t> of current use of contraception and decisionmaking is positively associated. The proportion of currently married women who are using any method of contraception increases from 41% among those who do not participate in any household decisions to 50% among those who participate in 3-4 decisions. The same pattern can be seen among women who use modern methods of contraception.</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14</a:t>
            </a:fld>
            <a:endParaRPr lang="en-US" dirty="0"/>
          </a:p>
        </p:txBody>
      </p:sp>
    </p:spTree>
    <p:extLst>
      <p:ext uri="{BB962C8B-B14F-4D97-AF65-F5344CB8AC3E}">
        <p14:creationId xmlns:p14="http://schemas.microsoft.com/office/powerpoint/2010/main" val="4137057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Use of any</a:t>
            </a:r>
            <a:r>
              <a:rPr lang="en-US" baseline="0" noProof="0" dirty="0" smtClean="0"/>
              <a:t> method of contraception decreases with increases in the number of reasons that a woman thinks wife beating is justified. About half of women who do not feel that wife beating is justified for any reason are using a contraceptive method, compared with 41% of women who believe that wife beating is justified for all 5 reasons.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15</a:t>
            </a:fld>
            <a:endParaRPr lang="en-US" dirty="0"/>
          </a:p>
        </p:txBody>
      </p:sp>
    </p:spTree>
    <p:extLst>
      <p:ext uri="{BB962C8B-B14F-4D97-AF65-F5344CB8AC3E}">
        <p14:creationId xmlns:p14="http://schemas.microsoft.com/office/powerpoint/2010/main" val="1634428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The proportion of women who received ANC</a:t>
            </a:r>
            <a:r>
              <a:rPr lang="en-US" baseline="0" noProof="0" dirty="0" smtClean="0"/>
              <a:t> by a skilled provider, delivery assistance from skilled provider, and PNC from health personnel within 2 days of delivery increases with the number of decisions in which they participate. </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dirty="0"/>
          </a:p>
        </p:txBody>
      </p:sp>
    </p:spTree>
    <p:extLst>
      <p:ext uri="{BB962C8B-B14F-4D97-AF65-F5344CB8AC3E}">
        <p14:creationId xmlns:p14="http://schemas.microsoft.com/office/powerpoint/2010/main" val="23461460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Among</a:t>
            </a:r>
            <a:r>
              <a:rPr lang="en-US" baseline="0" noProof="0" dirty="0" smtClean="0"/>
              <a:t> women who do not justify wife beating for any reasons, 97% received ANC from skilled provider, 75% received assistance at delivery, and 70% received PNC with first 2 days after delivery. In contrast, the corresponding proportions among women who justify wife beating for all 5 reasons were 94%, 61%, and 54%.</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dirty="0"/>
          </a:p>
        </p:txBody>
      </p:sp>
    </p:spTree>
    <p:extLst>
      <p:ext uri="{BB962C8B-B14F-4D97-AF65-F5344CB8AC3E}">
        <p14:creationId xmlns:p14="http://schemas.microsoft.com/office/powerpoint/2010/main" val="1578060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dirty="0"/>
          </a:p>
        </p:txBody>
      </p:sp>
    </p:spTree>
    <p:extLst>
      <p:ext uri="{BB962C8B-B14F-4D97-AF65-F5344CB8AC3E}">
        <p14:creationId xmlns:p14="http://schemas.microsoft.com/office/powerpoint/2010/main" val="33563506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two-thirds of ever-married women report that their husband/partner is jealous or angry if they talk to other men. More than half of ever-married women report that their husband/partner insists on knowing where she is at all times. More than one-third of ever-married women say that their husband/partner displays three or more of the specific behaviours. More than one-quarter of ever-married women report that their husband/partner displays none of the specific behaviours. </a:t>
            </a:r>
          </a:p>
        </p:txBody>
      </p:sp>
      <p:sp>
        <p:nvSpPr>
          <p:cNvPr id="4" name="Slide Number Placeholder 3"/>
          <p:cNvSpPr>
            <a:spLocks noGrp="1"/>
          </p:cNvSpPr>
          <p:nvPr>
            <p:ph type="sldNum" sz="quarter" idx="10"/>
          </p:nvPr>
        </p:nvSpPr>
        <p:spPr/>
        <p:txBody>
          <a:bodyPr/>
          <a:lstStyle/>
          <a:p>
            <a:fld id="{B795166F-4D5C-4128-A33C-FB807F38BEB0}" type="slidenum">
              <a:rPr lang="en-US" smtClean="0"/>
              <a:t>19</a:t>
            </a:fld>
            <a:endParaRPr lang="en-US" dirty="0"/>
          </a:p>
        </p:txBody>
      </p:sp>
    </p:spTree>
    <p:extLst>
      <p:ext uri="{BB962C8B-B14F-4D97-AF65-F5344CB8AC3E}">
        <p14:creationId xmlns:p14="http://schemas.microsoft.com/office/powerpoint/2010/main" val="284314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539189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Spousal violence is more common among women who are divorced/separated/widowed</a:t>
            </a:r>
            <a:r>
              <a:rPr lang="en-US" baseline="0" noProof="0" dirty="0" smtClean="0"/>
              <a:t> (52%) than women who are married/living together (41%)</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460493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4</a:t>
            </a:fld>
            <a:endParaRPr lang="en-US" dirty="0"/>
          </a:p>
        </p:txBody>
      </p:sp>
    </p:spTree>
    <p:extLst>
      <p:ext uri="{BB962C8B-B14F-4D97-AF65-F5344CB8AC3E}">
        <p14:creationId xmlns:p14="http://schemas.microsoft.com/office/powerpoint/2010/main" val="25391893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noProof="0" dirty="0" smtClean="0"/>
              <a:t>Spousal violence is more common among women who are divorced/separated/widowed</a:t>
            </a:r>
            <a:r>
              <a:rPr lang="en-US" baseline="0" noProof="0" dirty="0" smtClean="0"/>
              <a:t> (52%) than women who are married/living together (41%)</a:t>
            </a:r>
            <a:endParaRPr lang="en-US" noProof="0"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t>22</a:t>
            </a:fld>
            <a:endParaRPr lang="en-US" dirty="0"/>
          </a:p>
        </p:txBody>
      </p:sp>
    </p:spTree>
    <p:extLst>
      <p:ext uri="{BB962C8B-B14F-4D97-AF65-F5344CB8AC3E}">
        <p14:creationId xmlns:p14="http://schemas.microsoft.com/office/powerpoint/2010/main" val="1460493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23</a:t>
            </a:fld>
            <a:endParaRPr lang="en-US" dirty="0"/>
          </a:p>
        </p:txBody>
      </p:sp>
    </p:spTree>
    <p:extLst>
      <p:ext uri="{BB962C8B-B14F-4D97-AF65-F5344CB8AC3E}">
        <p14:creationId xmlns:p14="http://schemas.microsoft.com/office/powerpoint/2010/main" val="479917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8299" fontAlgn="base">
              <a:spcBef>
                <a:spcPct val="30000"/>
              </a:spcBef>
              <a:spcAft>
                <a:spcPct val="0"/>
              </a:spcAft>
              <a:defRPr/>
            </a:pPr>
            <a:r>
              <a:rPr lang="en-US" baseline="0" dirty="0" smtClean="0"/>
              <a:t>The most common perpetrator of physical violence among ever-married women is the current husband (63%). </a:t>
            </a:r>
          </a:p>
          <a:p>
            <a:pPr defTabSz="928299" fontAlgn="base">
              <a:spcBef>
                <a:spcPct val="30000"/>
              </a:spcBef>
              <a:spcAft>
                <a:spcPct val="0"/>
              </a:spcAft>
              <a:defRPr/>
            </a:pPr>
            <a:endParaRPr lang="en-US" baseline="0" dirty="0" smtClean="0"/>
          </a:p>
          <a:p>
            <a:pPr defTabSz="928299" fontAlgn="base">
              <a:spcBef>
                <a:spcPct val="30000"/>
              </a:spcBef>
              <a:spcAft>
                <a:spcPct val="0"/>
              </a:spcAft>
              <a:defRPr/>
            </a:pPr>
            <a:r>
              <a:rPr lang="en-US" baseline="0" dirty="0" smtClean="0"/>
              <a:t>Among never-married women, the most common perpetrator of physical violence was a mother or stepmother (28%).</a:t>
            </a:r>
            <a:endParaRPr lang="en-US" dirty="0" smtClean="0"/>
          </a:p>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24</a:t>
            </a:fld>
            <a:endParaRPr lang="en-US" dirty="0"/>
          </a:p>
        </p:txBody>
      </p:sp>
    </p:spTree>
    <p:extLst>
      <p:ext uri="{BB962C8B-B14F-4D97-AF65-F5344CB8AC3E}">
        <p14:creationId xmlns:p14="http://schemas.microsoft.com/office/powerpoint/2010/main" val="1386714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Violence during pregnancy</a:t>
            </a:r>
            <a:r>
              <a:rPr lang="en-US" baseline="0" dirty="0" smtClean="0"/>
              <a:t> may threaten not only a woman’s well-being but also her unborn child. Among women who had ever been pregnant, 10% experienced physical violence during pregnancy. </a:t>
            </a:r>
            <a:r>
              <a:rPr lang="en-US" dirty="0"/>
              <a:t>Women who have been divorced/separated/widowed are more likely than other women to have experienced violence during pregnancy (16%). </a:t>
            </a:r>
          </a:p>
        </p:txBody>
      </p:sp>
      <p:sp>
        <p:nvSpPr>
          <p:cNvPr id="4" name="Slide Number Placeholder 3"/>
          <p:cNvSpPr>
            <a:spLocks noGrp="1"/>
          </p:cNvSpPr>
          <p:nvPr>
            <p:ph type="sldNum" sz="quarter" idx="10"/>
          </p:nvPr>
        </p:nvSpPr>
        <p:spPr/>
        <p:txBody>
          <a:bodyPr/>
          <a:lstStyle/>
          <a:p>
            <a:fld id="{B795166F-4D5C-4128-A33C-FB807F38BEB0}" type="slidenum">
              <a:rPr lang="en-US" smtClean="0"/>
              <a:t>25</a:t>
            </a:fld>
            <a:endParaRPr lang="en-US" dirty="0"/>
          </a:p>
        </p:txBody>
      </p:sp>
    </p:spTree>
    <p:extLst>
      <p:ext uri="{BB962C8B-B14F-4D97-AF65-F5344CB8AC3E}">
        <p14:creationId xmlns:p14="http://schemas.microsoft.com/office/powerpoint/2010/main" val="3864120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26</a:t>
            </a:fld>
            <a:endParaRPr lang="en-US" dirty="0"/>
          </a:p>
        </p:txBody>
      </p:sp>
    </p:spTree>
    <p:extLst>
      <p:ext uri="{BB962C8B-B14F-4D97-AF65-F5344CB8AC3E}">
        <p14:creationId xmlns:p14="http://schemas.microsoft.com/office/powerpoint/2010/main" val="2097684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539189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193357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120910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8</a:t>
            </a:fld>
            <a:endParaRPr lang="en-US" dirty="0"/>
          </a:p>
        </p:txBody>
      </p:sp>
    </p:spTree>
    <p:extLst>
      <p:ext uri="{BB962C8B-B14F-4D97-AF65-F5344CB8AC3E}">
        <p14:creationId xmlns:p14="http://schemas.microsoft.com/office/powerpoint/2010/main" val="2210430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2013-14 ZDHS asked currently married women and men about their participation in 4 types of household decisions: own health care, major household purchases, purchase for daily household needs, and visits to family or relatives. Men are more likely to participate in decisionmaking than women in 3 of the 4 decisions. Women are more likely to make decisions bout purchases for daily household needs than men. Not all Zambian women have the power to make decisions. About half of women participate in all four decisions compared to 39% of men.</a:t>
            </a:r>
          </a:p>
        </p:txBody>
      </p:sp>
      <p:sp>
        <p:nvSpPr>
          <p:cNvPr id="4" name="Slide Number Placeholder 3"/>
          <p:cNvSpPr>
            <a:spLocks noGrp="1"/>
          </p:cNvSpPr>
          <p:nvPr>
            <p:ph type="sldNum" sz="quarter" idx="10"/>
          </p:nvPr>
        </p:nvSpPr>
        <p:spPr/>
        <p:txBody>
          <a:bodyPr/>
          <a:lstStyle/>
          <a:p>
            <a:fld id="{B795166F-4D5C-4128-A33C-FB807F38BEB0}" type="slidenum">
              <a:rPr lang="en-US" smtClean="0"/>
              <a:t>9</a:t>
            </a:fld>
            <a:endParaRPr lang="en-US" dirty="0"/>
          </a:p>
        </p:txBody>
      </p:sp>
    </p:spTree>
    <p:extLst>
      <p:ext uri="{BB962C8B-B14F-4D97-AF65-F5344CB8AC3E}">
        <p14:creationId xmlns:p14="http://schemas.microsoft.com/office/powerpoint/2010/main" val="1207375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95166F-4D5C-4128-A33C-FB807F38BEB0}" type="slidenum">
              <a:rPr lang="en-US" smtClean="0"/>
              <a:t>10</a:t>
            </a:fld>
            <a:endParaRPr lang="en-US" dirty="0"/>
          </a:p>
        </p:txBody>
      </p:sp>
    </p:spTree>
    <p:extLst>
      <p:ext uri="{BB962C8B-B14F-4D97-AF65-F5344CB8AC3E}">
        <p14:creationId xmlns:p14="http://schemas.microsoft.com/office/powerpoint/2010/main" val="4193357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2013-14 ZDHS asked female and male respondents if they think a husband is justified in beating his wife under a series of circumstances: wife burns the food, wife argues with him, wife goes out without telling him, wife neglects the children, and wife refuses to have sex with him. </a:t>
            </a:r>
          </a:p>
          <a:p>
            <a:endParaRPr lang="en-US" dirty="0"/>
          </a:p>
          <a:p>
            <a:r>
              <a:rPr lang="en-US" dirty="0"/>
              <a:t>Overall, men are less likely than women to agree that wife beating is justified for one specified reason. Nearly half of women (47%) and one-third of men agree that a husband is justified in beating his wife for at least one of these reasons: if she burns the food, argues with him, goes out without telling him, neglects the children, or refuses to have sex with him. Women are most likely to agree that wife beating is justified if a wife argues with her husband (34%) and neglects the children (33%). Men are more likely to agree that wife beating is justified if the wife argues with him (20%) or neglects the children (20%). </a:t>
            </a:r>
          </a:p>
        </p:txBody>
      </p:sp>
      <p:sp>
        <p:nvSpPr>
          <p:cNvPr id="4" name="Slide Number Placeholder 3"/>
          <p:cNvSpPr>
            <a:spLocks noGrp="1"/>
          </p:cNvSpPr>
          <p:nvPr>
            <p:ph type="sldNum" sz="quarter" idx="10"/>
          </p:nvPr>
        </p:nvSpPr>
        <p:spPr/>
        <p:txBody>
          <a:bodyPr/>
          <a:lstStyle/>
          <a:p>
            <a:fld id="{B795166F-4D5C-4128-A33C-FB807F38BEB0}" type="slidenum">
              <a:rPr lang="en-US" smtClean="0"/>
              <a:t>11</a:t>
            </a:fld>
            <a:endParaRPr lang="en-US" dirty="0"/>
          </a:p>
        </p:txBody>
      </p:sp>
    </p:spTree>
    <p:extLst>
      <p:ext uri="{BB962C8B-B14F-4D97-AF65-F5344CB8AC3E}">
        <p14:creationId xmlns:p14="http://schemas.microsoft.com/office/powerpoint/2010/main" val="1020144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13752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2983890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5" name="TextBox 14"/>
          <p:cNvSpPr txBox="1"/>
          <p:nvPr userDrawn="1"/>
        </p:nvSpPr>
        <p:spPr>
          <a:xfrm>
            <a:off x="0" y="5357356"/>
            <a:ext cx="9144000" cy="1446550"/>
          </a:xfrm>
          <a:prstGeom prst="rect">
            <a:avLst/>
          </a:prstGeom>
          <a:noFill/>
        </p:spPr>
        <p:txBody>
          <a:bodyPr wrap="square" rtlCol="0">
            <a:spAutoFit/>
          </a:bodyPr>
          <a:lstStyle/>
          <a:p>
            <a:pPr algn="ctr"/>
            <a:r>
              <a:rPr lang="en-GB" sz="4400" b="1" noProof="0" dirty="0" smtClean="0">
                <a:solidFill>
                  <a:schemeClr val="tx1"/>
                </a:solidFill>
                <a:latin typeface="Calibri" pitchFamily="34" charset="0"/>
              </a:rPr>
              <a:t>2013-14 Zambia Demographic </a:t>
            </a:r>
            <a:br>
              <a:rPr lang="en-GB" sz="4400" b="1" noProof="0" dirty="0" smtClean="0">
                <a:solidFill>
                  <a:schemeClr val="tx1"/>
                </a:solidFill>
                <a:latin typeface="Calibri" pitchFamily="34" charset="0"/>
              </a:rPr>
            </a:br>
            <a:r>
              <a:rPr lang="en-GB" sz="4400" b="1" noProof="0" dirty="0" smtClean="0">
                <a:solidFill>
                  <a:schemeClr val="tx1"/>
                </a:solidFill>
                <a:latin typeface="Calibri" pitchFamily="34" charset="0"/>
              </a:rPr>
              <a:t>and Health Survey (ZDHS)</a:t>
            </a:r>
            <a:endParaRPr lang="en-GB" sz="4400" b="1" noProof="0" dirty="0">
              <a:solidFill>
                <a:schemeClr val="tx1"/>
              </a:solidFill>
              <a:latin typeface="Calibri" pitchFamily="34" charset="0"/>
            </a:endParaRPr>
          </a:p>
        </p:txBody>
      </p:sp>
      <p:pic>
        <p:nvPicPr>
          <p:cNvPr id="16" name="Pictur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943842"/>
            <a:ext cx="9144000" cy="2627416"/>
          </a:xfrm>
          <a:prstGeom prst="rect">
            <a:avLst/>
          </a:prstGeom>
        </p:spPr>
      </p:pic>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979074318"/>
      </p:ext>
    </p:extLst>
  </p:cSld>
  <p:clrMap bg1="lt1" tx1="dk1" bg2="lt2" tx2="dk2" accent1="accent1" accent2="accent2" accent3="accent3" accent4="accent4" accent5="accent5" accent6="accent6" hlink="hlink" folHlink="folHlink"/>
  <p:sldLayoutIdLst>
    <p:sldLayoutId id="2147483689"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Women’s Empowerment and Domestic Violence</a:t>
            </a:r>
          </a:p>
        </p:txBody>
      </p:sp>
      <p:sp>
        <p:nvSpPr>
          <p:cNvPr id="5" name="Content Placeholder 2"/>
          <p:cNvSpPr txBox="1">
            <a:spLocks/>
          </p:cNvSpPr>
          <p:nvPr/>
        </p:nvSpPr>
        <p:spPr>
          <a:xfrm>
            <a:off x="899803" y="5421869"/>
            <a:ext cx="7886700" cy="107195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cs typeface="+mj-cs"/>
              </a:rPr>
              <a:t>2014 Egypt Demographic and Health Survey (EDHS)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943842"/>
            <a:ext cx="9144000" cy="2627416"/>
          </a:xfrm>
          <a:prstGeom prst="rect">
            <a:avLst/>
          </a:prstGeom>
        </p:spPr>
      </p:pic>
    </p:spTree>
    <p:extLst>
      <p:ext uri="{BB962C8B-B14F-4D97-AF65-F5344CB8AC3E}">
        <p14:creationId xmlns:p14="http://schemas.microsoft.com/office/powerpoint/2010/main" val="1781821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89707" y="1266825"/>
            <a:ext cx="3970565" cy="482970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500" dirty="0" smtClean="0"/>
              <a:t>Women’s employment and earnings</a:t>
            </a:r>
          </a:p>
          <a:p>
            <a:pPr>
              <a:lnSpc>
                <a:spcPct val="110000"/>
              </a:lnSpc>
              <a:spcBef>
                <a:spcPts val="0"/>
              </a:spcBef>
              <a:spcAft>
                <a:spcPts val="600"/>
              </a:spcAft>
              <a:buClr>
                <a:schemeClr val="tx1"/>
              </a:buClr>
            </a:pPr>
            <a:r>
              <a:rPr lang="en-GB" sz="2500" dirty="0" smtClean="0"/>
              <a:t>Problems in accessing health care</a:t>
            </a:r>
          </a:p>
          <a:p>
            <a:pPr>
              <a:lnSpc>
                <a:spcPct val="110000"/>
              </a:lnSpc>
              <a:spcBef>
                <a:spcPts val="0"/>
              </a:spcBef>
              <a:spcAft>
                <a:spcPts val="600"/>
              </a:spcAft>
              <a:buClr>
                <a:schemeClr val="tx1"/>
              </a:buClr>
            </a:pPr>
            <a:r>
              <a:rPr lang="en-GB" sz="2500" dirty="0" smtClean="0"/>
              <a:t>Decision making</a:t>
            </a:r>
          </a:p>
          <a:p>
            <a:pPr>
              <a:lnSpc>
                <a:spcPct val="110000"/>
              </a:lnSpc>
              <a:spcBef>
                <a:spcPts val="0"/>
              </a:spcBef>
              <a:spcAft>
                <a:spcPts val="600"/>
              </a:spcAft>
              <a:buClr>
                <a:schemeClr val="tx1"/>
              </a:buClr>
            </a:pPr>
            <a:r>
              <a:rPr lang="en-GB" sz="2500" b="1" dirty="0" smtClean="0">
                <a:solidFill>
                  <a:schemeClr val="accent5"/>
                </a:solidFill>
              </a:rPr>
              <a:t>Attitudes toward wife </a:t>
            </a:r>
          </a:p>
          <a:p>
            <a:pPr>
              <a:lnSpc>
                <a:spcPct val="110000"/>
              </a:lnSpc>
              <a:spcBef>
                <a:spcPts val="0"/>
              </a:spcBef>
              <a:spcAft>
                <a:spcPts val="600"/>
              </a:spcAft>
              <a:buClr>
                <a:schemeClr val="tx1"/>
              </a:buClr>
            </a:pPr>
            <a:r>
              <a:rPr lang="en-GB" sz="2500" b="1" dirty="0" smtClean="0">
                <a:solidFill>
                  <a:schemeClr val="accent5"/>
                </a:solidFill>
              </a:rPr>
              <a:t>beating</a:t>
            </a:r>
          </a:p>
          <a:p>
            <a:pPr>
              <a:lnSpc>
                <a:spcPct val="110000"/>
              </a:lnSpc>
              <a:spcBef>
                <a:spcPts val="0"/>
              </a:spcBef>
              <a:spcAft>
                <a:spcPts val="600"/>
              </a:spcAft>
              <a:buClr>
                <a:schemeClr val="tx1"/>
              </a:buClr>
            </a:pPr>
            <a:r>
              <a:rPr lang="en-GB" sz="2500" dirty="0" smtClean="0"/>
              <a:t>Women’s empowerment indicators</a:t>
            </a:r>
          </a:p>
          <a:p>
            <a:pPr>
              <a:lnSpc>
                <a:spcPct val="110000"/>
              </a:lnSpc>
              <a:spcBef>
                <a:spcPts val="0"/>
              </a:spcBef>
              <a:spcAft>
                <a:spcPts val="600"/>
              </a:spcAft>
              <a:buClr>
                <a:schemeClr val="tx1"/>
              </a:buClr>
            </a:pPr>
            <a:r>
              <a:rPr lang="en-GB" sz="2500" dirty="0" smtClean="0"/>
              <a:t>Domestic violence</a:t>
            </a:r>
          </a:p>
        </p:txBody>
      </p:sp>
    </p:spTree>
    <p:extLst>
      <p:ext uri="{BB962C8B-B14F-4D97-AF65-F5344CB8AC3E}">
        <p14:creationId xmlns:p14="http://schemas.microsoft.com/office/powerpoint/2010/main" val="41600442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Attitudes toward Wife Beating</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5377332"/>
              </p:ext>
            </p:extLst>
          </p:nvPr>
        </p:nvGraphicFramePr>
        <p:xfrm>
          <a:off x="477078" y="1674667"/>
          <a:ext cx="8242852"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61385"/>
            <a:ext cx="9144000" cy="646331"/>
          </a:xfrm>
          <a:prstGeom prst="rect">
            <a:avLst/>
          </a:prstGeom>
          <a:noFill/>
        </p:spPr>
        <p:txBody>
          <a:bodyPr wrap="square" rtlCol="0">
            <a:spAutoFit/>
          </a:bodyPr>
          <a:lstStyle/>
          <a:p>
            <a:pPr algn="ctr"/>
            <a:r>
              <a:rPr lang="en-US" i="1" dirty="0" smtClean="0">
                <a:latin typeface="+mn-lt"/>
              </a:rPr>
              <a:t>Percent of women age 15-49 who agree that a husband </a:t>
            </a:r>
            <a:br>
              <a:rPr lang="en-US" i="1" dirty="0" smtClean="0">
                <a:latin typeface="+mn-lt"/>
              </a:rPr>
            </a:br>
            <a:r>
              <a:rPr lang="en-US" i="1" dirty="0" smtClean="0">
                <a:latin typeface="+mn-lt"/>
              </a:rPr>
              <a:t>is justified in beating his wife under certain circumstances</a:t>
            </a:r>
            <a:endParaRPr lang="en-US" i="1" dirty="0">
              <a:latin typeface="+mn-lt"/>
            </a:endParaRPr>
          </a:p>
        </p:txBody>
      </p:sp>
    </p:spTree>
    <p:extLst>
      <p:ext uri="{BB962C8B-B14F-4D97-AF65-F5344CB8AC3E}">
        <p14:creationId xmlns:p14="http://schemas.microsoft.com/office/powerpoint/2010/main" val="2035636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Attitudes toward Wife Beating by Residence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883691476"/>
              </p:ext>
            </p:extLst>
          </p:nvPr>
        </p:nvGraphicFramePr>
        <p:xfrm>
          <a:off x="628650" y="1841500"/>
          <a:ext cx="7886700" cy="5016499"/>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381125" y="1343025"/>
            <a:ext cx="6667500" cy="646331"/>
          </a:xfrm>
          <a:prstGeom prst="rect">
            <a:avLst/>
          </a:prstGeom>
          <a:noFill/>
        </p:spPr>
        <p:txBody>
          <a:bodyPr wrap="square" rtlCol="0">
            <a:spAutoFit/>
          </a:bodyPr>
          <a:lstStyle/>
          <a:p>
            <a:pPr algn="ctr"/>
            <a:r>
              <a:rPr lang="en-US" i="1" dirty="0"/>
              <a:t>Percent of women age 15-49 who agree that a husband </a:t>
            </a:r>
            <a:br>
              <a:rPr lang="en-US" i="1" dirty="0"/>
            </a:br>
            <a:r>
              <a:rPr lang="en-US" i="1" dirty="0"/>
              <a:t>is justified in beating his wife </a:t>
            </a:r>
            <a:r>
              <a:rPr lang="en-US" i="1" dirty="0" smtClean="0"/>
              <a:t>for at least one specified reason</a:t>
            </a:r>
            <a:endParaRPr lang="en-US" i="1" dirty="0"/>
          </a:p>
        </p:txBody>
      </p:sp>
    </p:spTree>
    <p:extLst>
      <p:ext uri="{BB962C8B-B14F-4D97-AF65-F5344CB8AC3E}">
        <p14:creationId xmlns:p14="http://schemas.microsoft.com/office/powerpoint/2010/main" val="26699314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209676"/>
            <a:ext cx="3907353" cy="49867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500" dirty="0" smtClean="0"/>
              <a:t>Women’s employment and earnings</a:t>
            </a:r>
          </a:p>
          <a:p>
            <a:pPr>
              <a:lnSpc>
                <a:spcPct val="110000"/>
              </a:lnSpc>
              <a:spcBef>
                <a:spcPts val="0"/>
              </a:spcBef>
              <a:spcAft>
                <a:spcPts val="600"/>
              </a:spcAft>
              <a:buClr>
                <a:schemeClr val="tx1"/>
              </a:buClr>
            </a:pPr>
            <a:r>
              <a:rPr lang="en-GB" sz="2500" dirty="0" smtClean="0"/>
              <a:t>Problems in accessing health care</a:t>
            </a:r>
          </a:p>
          <a:p>
            <a:pPr>
              <a:lnSpc>
                <a:spcPct val="110000"/>
              </a:lnSpc>
              <a:spcBef>
                <a:spcPts val="0"/>
              </a:spcBef>
              <a:spcAft>
                <a:spcPts val="600"/>
              </a:spcAft>
              <a:buClr>
                <a:schemeClr val="tx1"/>
              </a:buClr>
            </a:pPr>
            <a:r>
              <a:rPr lang="en-GB" sz="2500" dirty="0" smtClean="0"/>
              <a:t>Decisionmaking</a:t>
            </a:r>
          </a:p>
          <a:p>
            <a:pPr>
              <a:lnSpc>
                <a:spcPct val="110000"/>
              </a:lnSpc>
              <a:spcBef>
                <a:spcPts val="0"/>
              </a:spcBef>
              <a:spcAft>
                <a:spcPts val="600"/>
              </a:spcAft>
              <a:buClr>
                <a:schemeClr val="tx1"/>
              </a:buClr>
            </a:pPr>
            <a:r>
              <a:rPr lang="en-GB" sz="2500" dirty="0" smtClean="0"/>
              <a:t>Attitudes toward wife </a:t>
            </a:r>
          </a:p>
          <a:p>
            <a:pPr marL="225425" lvl="1" indent="0">
              <a:lnSpc>
                <a:spcPct val="110000"/>
              </a:lnSpc>
              <a:spcBef>
                <a:spcPts val="0"/>
              </a:spcBef>
              <a:spcAft>
                <a:spcPts val="600"/>
              </a:spcAft>
              <a:buClr>
                <a:schemeClr val="tx1"/>
              </a:buClr>
              <a:buNone/>
            </a:pPr>
            <a:r>
              <a:rPr lang="en-GB" sz="2500" dirty="0" smtClean="0"/>
              <a:t>beating</a:t>
            </a:r>
          </a:p>
          <a:p>
            <a:pPr>
              <a:lnSpc>
                <a:spcPct val="110000"/>
              </a:lnSpc>
              <a:spcBef>
                <a:spcPts val="0"/>
              </a:spcBef>
              <a:spcAft>
                <a:spcPts val="600"/>
              </a:spcAft>
              <a:buClr>
                <a:schemeClr val="tx1"/>
              </a:buClr>
            </a:pPr>
            <a:r>
              <a:rPr lang="en-GB" sz="2500" b="1" dirty="0" smtClean="0">
                <a:solidFill>
                  <a:schemeClr val="accent5"/>
                </a:solidFill>
              </a:rPr>
              <a:t>Women’s empowerment indicators</a:t>
            </a:r>
          </a:p>
          <a:p>
            <a:pPr>
              <a:lnSpc>
                <a:spcPct val="110000"/>
              </a:lnSpc>
              <a:spcBef>
                <a:spcPts val="0"/>
              </a:spcBef>
              <a:spcAft>
                <a:spcPts val="600"/>
              </a:spcAft>
              <a:buClr>
                <a:schemeClr val="tx1"/>
              </a:buClr>
            </a:pPr>
            <a:r>
              <a:rPr lang="en-GB" sz="2500" dirty="0" smtClean="0"/>
              <a:t>Domestic violence</a:t>
            </a:r>
          </a:p>
        </p:txBody>
      </p:sp>
    </p:spTree>
    <p:extLst>
      <p:ext uri="{BB962C8B-B14F-4D97-AF65-F5344CB8AC3E}">
        <p14:creationId xmlns:p14="http://schemas.microsoft.com/office/powerpoint/2010/main" val="1232529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Current Use of Contraception by Woman’s Participation in Decisionmaking</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624499229"/>
              </p:ext>
            </p:extLst>
          </p:nvPr>
        </p:nvGraphicFramePr>
        <p:xfrm>
          <a:off x="628650" y="1778710"/>
          <a:ext cx="7886700" cy="488397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82715"/>
            <a:ext cx="9144000" cy="369332"/>
          </a:xfrm>
          <a:prstGeom prst="rect">
            <a:avLst/>
          </a:prstGeom>
          <a:noFill/>
        </p:spPr>
        <p:txBody>
          <a:bodyPr wrap="square" rtlCol="0">
            <a:spAutoFit/>
          </a:bodyPr>
          <a:lstStyle/>
          <a:p>
            <a:pPr algn="ctr"/>
            <a:r>
              <a:rPr lang="en-US" i="1" dirty="0" smtClean="0">
                <a:latin typeface="+mn-lt"/>
              </a:rPr>
              <a:t>Percent of currently married women age 15-49 using any method and any modern method</a:t>
            </a:r>
            <a:endParaRPr lang="en-US" i="1" dirty="0">
              <a:latin typeface="+mn-lt"/>
            </a:endParaRPr>
          </a:p>
        </p:txBody>
      </p:sp>
    </p:spTree>
    <p:extLst>
      <p:ext uri="{BB962C8B-B14F-4D97-AF65-F5344CB8AC3E}">
        <p14:creationId xmlns:p14="http://schemas.microsoft.com/office/powerpoint/2010/main" val="15728957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Current use of Contraception by Attitudes toward Wife Beating</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247815205"/>
              </p:ext>
            </p:extLst>
          </p:nvPr>
        </p:nvGraphicFramePr>
        <p:xfrm>
          <a:off x="628650" y="1674667"/>
          <a:ext cx="78867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369332"/>
          </a:xfrm>
          <a:prstGeom prst="rect">
            <a:avLst/>
          </a:prstGeom>
          <a:noFill/>
        </p:spPr>
        <p:txBody>
          <a:bodyPr wrap="square" rtlCol="0">
            <a:spAutoFit/>
          </a:bodyPr>
          <a:lstStyle/>
          <a:p>
            <a:pPr algn="ctr"/>
            <a:r>
              <a:rPr lang="en-US" i="1" dirty="0" smtClean="0">
                <a:latin typeface="+mn-lt"/>
              </a:rPr>
              <a:t>Percent of currently married women age 15-49 </a:t>
            </a:r>
            <a:r>
              <a:rPr lang="en-US" i="1" dirty="0">
                <a:solidFill>
                  <a:prstClr val="black"/>
                </a:solidFill>
              </a:rPr>
              <a:t>using any method and any modern method </a:t>
            </a:r>
            <a:endParaRPr lang="en-US" i="1" dirty="0">
              <a:latin typeface="+mn-lt"/>
            </a:endParaRPr>
          </a:p>
        </p:txBody>
      </p:sp>
    </p:spTree>
    <p:extLst>
      <p:ext uri="{BB962C8B-B14F-4D97-AF65-F5344CB8AC3E}">
        <p14:creationId xmlns:p14="http://schemas.microsoft.com/office/powerpoint/2010/main" val="29346953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Reproductive Health Care by Woman’s Participation in Decisionmaking</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357075377"/>
              </p:ext>
            </p:extLst>
          </p:nvPr>
        </p:nvGraphicFramePr>
        <p:xfrm>
          <a:off x="628650" y="1674667"/>
          <a:ext cx="78867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369332"/>
          </a:xfrm>
          <a:prstGeom prst="rect">
            <a:avLst/>
          </a:prstGeom>
          <a:noFill/>
        </p:spPr>
        <p:txBody>
          <a:bodyPr wrap="square" rtlCol="0">
            <a:spAutoFit/>
          </a:bodyPr>
          <a:lstStyle/>
          <a:p>
            <a:pPr algn="ctr"/>
            <a:r>
              <a:rPr lang="en-US" i="1" dirty="0" smtClean="0">
                <a:latin typeface="+mn-lt"/>
              </a:rPr>
              <a:t>Percent of women age 15-49 with a live birth in past five years</a:t>
            </a:r>
            <a:endParaRPr lang="en-US" i="1" dirty="0">
              <a:latin typeface="+mn-lt"/>
            </a:endParaRPr>
          </a:p>
        </p:txBody>
      </p:sp>
    </p:spTree>
    <p:extLst>
      <p:ext uri="{BB962C8B-B14F-4D97-AF65-F5344CB8AC3E}">
        <p14:creationId xmlns:p14="http://schemas.microsoft.com/office/powerpoint/2010/main" val="7641929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Reproductive Health Care by </a:t>
            </a:r>
            <a:b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br>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Attitudes toward Wife Beating</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850177689"/>
              </p:ext>
            </p:extLst>
          </p:nvPr>
        </p:nvGraphicFramePr>
        <p:xfrm>
          <a:off x="628650" y="1674667"/>
          <a:ext cx="78867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369332"/>
          </a:xfrm>
          <a:prstGeom prst="rect">
            <a:avLst/>
          </a:prstGeom>
          <a:noFill/>
        </p:spPr>
        <p:txBody>
          <a:bodyPr wrap="square" rtlCol="0">
            <a:spAutoFit/>
          </a:bodyPr>
          <a:lstStyle/>
          <a:p>
            <a:pPr algn="ctr"/>
            <a:r>
              <a:rPr lang="en-US" i="1" dirty="0"/>
              <a:t>Percent of women age 15-49 with a live birth in past five years</a:t>
            </a:r>
          </a:p>
        </p:txBody>
      </p:sp>
    </p:spTree>
    <p:extLst>
      <p:ext uri="{BB962C8B-B14F-4D97-AF65-F5344CB8AC3E}">
        <p14:creationId xmlns:p14="http://schemas.microsoft.com/office/powerpoint/2010/main" val="5398356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721224"/>
            <a:ext cx="3727410" cy="456124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500" dirty="0" smtClean="0"/>
              <a:t>Women’s employment and earnings</a:t>
            </a:r>
          </a:p>
          <a:p>
            <a:pPr>
              <a:lnSpc>
                <a:spcPct val="110000"/>
              </a:lnSpc>
              <a:spcBef>
                <a:spcPts val="0"/>
              </a:spcBef>
              <a:spcAft>
                <a:spcPts val="600"/>
              </a:spcAft>
              <a:buClr>
                <a:schemeClr val="tx1"/>
              </a:buClr>
            </a:pPr>
            <a:r>
              <a:rPr lang="en-GB" sz="2500" dirty="0" smtClean="0"/>
              <a:t>Problems in accessing health care</a:t>
            </a:r>
          </a:p>
          <a:p>
            <a:pPr>
              <a:lnSpc>
                <a:spcPct val="110000"/>
              </a:lnSpc>
              <a:spcBef>
                <a:spcPts val="0"/>
              </a:spcBef>
              <a:spcAft>
                <a:spcPts val="600"/>
              </a:spcAft>
              <a:buClr>
                <a:schemeClr val="tx1"/>
              </a:buClr>
            </a:pPr>
            <a:r>
              <a:rPr lang="en-GB" sz="2500" dirty="0" smtClean="0"/>
              <a:t>Decisionmaking</a:t>
            </a:r>
          </a:p>
          <a:p>
            <a:pPr>
              <a:lnSpc>
                <a:spcPct val="110000"/>
              </a:lnSpc>
              <a:spcBef>
                <a:spcPts val="0"/>
              </a:spcBef>
              <a:spcAft>
                <a:spcPts val="600"/>
              </a:spcAft>
              <a:buClr>
                <a:schemeClr val="tx1"/>
              </a:buClr>
            </a:pPr>
            <a:r>
              <a:rPr lang="en-GB" sz="2500" dirty="0" smtClean="0"/>
              <a:t>Attitudes toward wife beating</a:t>
            </a:r>
          </a:p>
          <a:p>
            <a:pPr>
              <a:lnSpc>
                <a:spcPct val="110000"/>
              </a:lnSpc>
              <a:spcBef>
                <a:spcPts val="0"/>
              </a:spcBef>
              <a:spcAft>
                <a:spcPts val="600"/>
              </a:spcAft>
              <a:buClr>
                <a:schemeClr val="tx1"/>
              </a:buClr>
            </a:pPr>
            <a:r>
              <a:rPr lang="en-GB" sz="2500" dirty="0" smtClean="0"/>
              <a:t>Women’s empowerment indicators</a:t>
            </a:r>
          </a:p>
          <a:p>
            <a:pPr>
              <a:lnSpc>
                <a:spcPct val="110000"/>
              </a:lnSpc>
              <a:spcBef>
                <a:spcPts val="0"/>
              </a:spcBef>
              <a:spcAft>
                <a:spcPts val="600"/>
              </a:spcAft>
              <a:buClr>
                <a:schemeClr val="tx1"/>
              </a:buClr>
            </a:pPr>
            <a:r>
              <a:rPr lang="en-GB" sz="2500" b="1" dirty="0" smtClean="0">
                <a:solidFill>
                  <a:schemeClr val="accent5"/>
                </a:solidFill>
              </a:rPr>
              <a:t>Domestic violence</a:t>
            </a:r>
          </a:p>
        </p:txBody>
      </p:sp>
    </p:spTree>
    <p:extLst>
      <p:ext uri="{BB962C8B-B14F-4D97-AF65-F5344CB8AC3E}">
        <p14:creationId xmlns:p14="http://schemas.microsoft.com/office/powerpoint/2010/main" val="20242992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38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Degree of Marital Control by Husbands</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594560666"/>
              </p:ext>
            </p:extLst>
          </p:nvPr>
        </p:nvGraphicFramePr>
        <p:xfrm>
          <a:off x="477078" y="1674667"/>
          <a:ext cx="8666922"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18537"/>
            <a:ext cx="9144000" cy="369332"/>
          </a:xfrm>
          <a:prstGeom prst="rect">
            <a:avLst/>
          </a:prstGeom>
          <a:noFill/>
        </p:spPr>
        <p:txBody>
          <a:bodyPr wrap="square" rtlCol="0">
            <a:spAutoFit/>
          </a:bodyPr>
          <a:lstStyle/>
          <a:p>
            <a:pPr algn="ctr"/>
            <a:r>
              <a:rPr lang="en-US" i="1" dirty="0" smtClean="0">
                <a:latin typeface="+mn-lt"/>
              </a:rPr>
              <a:t>Percent of ever-married women age 15-49 who report their husband:</a:t>
            </a:r>
            <a:endParaRPr lang="en-US" i="1" dirty="0">
              <a:latin typeface="+mn-lt"/>
            </a:endParaRPr>
          </a:p>
        </p:txBody>
      </p:sp>
    </p:spTree>
    <p:extLst>
      <p:ext uri="{BB962C8B-B14F-4D97-AF65-F5344CB8AC3E}">
        <p14:creationId xmlns:p14="http://schemas.microsoft.com/office/powerpoint/2010/main" val="17586779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047750"/>
            <a:ext cx="3667571" cy="52992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500" b="1" dirty="0" smtClean="0">
                <a:solidFill>
                  <a:schemeClr val="accent5"/>
                </a:solidFill>
              </a:rPr>
              <a:t>Women’s employment and earnings</a:t>
            </a:r>
          </a:p>
          <a:p>
            <a:pPr>
              <a:lnSpc>
                <a:spcPct val="110000"/>
              </a:lnSpc>
              <a:spcBef>
                <a:spcPts val="0"/>
              </a:spcBef>
              <a:spcAft>
                <a:spcPts val="600"/>
              </a:spcAft>
              <a:buClr>
                <a:schemeClr val="tx1"/>
              </a:buClr>
            </a:pPr>
            <a:r>
              <a:rPr lang="en-GB" sz="2500" dirty="0" smtClean="0"/>
              <a:t>Problems in accessing health care</a:t>
            </a:r>
          </a:p>
          <a:p>
            <a:pPr>
              <a:lnSpc>
                <a:spcPct val="110000"/>
              </a:lnSpc>
              <a:spcBef>
                <a:spcPts val="0"/>
              </a:spcBef>
              <a:spcAft>
                <a:spcPts val="600"/>
              </a:spcAft>
              <a:buClr>
                <a:schemeClr val="tx1"/>
              </a:buClr>
            </a:pPr>
            <a:r>
              <a:rPr lang="en-GB" sz="2500" dirty="0" smtClean="0"/>
              <a:t>Decisionmaking</a:t>
            </a:r>
          </a:p>
          <a:p>
            <a:pPr>
              <a:lnSpc>
                <a:spcPct val="110000"/>
              </a:lnSpc>
              <a:spcBef>
                <a:spcPts val="0"/>
              </a:spcBef>
              <a:spcAft>
                <a:spcPts val="600"/>
              </a:spcAft>
              <a:buClr>
                <a:schemeClr val="tx1"/>
              </a:buClr>
            </a:pPr>
            <a:r>
              <a:rPr lang="en-GB" sz="2500" dirty="0" smtClean="0"/>
              <a:t>Attitudes toward wife </a:t>
            </a:r>
          </a:p>
          <a:p>
            <a:pPr marL="0" indent="0">
              <a:lnSpc>
                <a:spcPct val="110000"/>
              </a:lnSpc>
              <a:spcBef>
                <a:spcPts val="0"/>
              </a:spcBef>
              <a:spcAft>
                <a:spcPts val="600"/>
              </a:spcAft>
              <a:buClr>
                <a:schemeClr val="tx1"/>
              </a:buClr>
              <a:buNone/>
            </a:pPr>
            <a:r>
              <a:rPr lang="en-GB" sz="2500" dirty="0"/>
              <a:t> </a:t>
            </a:r>
            <a:r>
              <a:rPr lang="en-GB" sz="2500" dirty="0" smtClean="0"/>
              <a:t>   beating</a:t>
            </a:r>
          </a:p>
          <a:p>
            <a:pPr>
              <a:lnSpc>
                <a:spcPct val="110000"/>
              </a:lnSpc>
              <a:spcBef>
                <a:spcPts val="0"/>
              </a:spcBef>
              <a:spcAft>
                <a:spcPts val="600"/>
              </a:spcAft>
              <a:buClr>
                <a:schemeClr val="tx1"/>
              </a:buClr>
            </a:pPr>
            <a:r>
              <a:rPr lang="en-GB" sz="2500" dirty="0" smtClean="0"/>
              <a:t>Women’s empowerment indicators</a:t>
            </a:r>
          </a:p>
          <a:p>
            <a:pPr>
              <a:lnSpc>
                <a:spcPct val="110000"/>
              </a:lnSpc>
              <a:spcBef>
                <a:spcPts val="0"/>
              </a:spcBef>
              <a:spcAft>
                <a:spcPts val="600"/>
              </a:spcAft>
              <a:buClr>
                <a:schemeClr val="tx1"/>
              </a:buClr>
            </a:pPr>
            <a:r>
              <a:rPr lang="en-GB" sz="2500" dirty="0" smtClean="0"/>
              <a:t>Domestic violence</a:t>
            </a:r>
          </a:p>
        </p:txBody>
      </p:sp>
    </p:spTree>
    <p:extLst>
      <p:ext uri="{BB962C8B-B14F-4D97-AF65-F5344CB8AC3E}">
        <p14:creationId xmlns:p14="http://schemas.microsoft.com/office/powerpoint/2010/main" val="10019724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Fear of husband</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49177509"/>
              </p:ext>
            </p:extLst>
          </p:nvPr>
        </p:nvGraphicFramePr>
        <p:xfrm>
          <a:off x="1" y="1714500"/>
          <a:ext cx="9144000" cy="51435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100143"/>
            <a:ext cx="9143999" cy="369332"/>
          </a:xfrm>
          <a:prstGeom prst="rect">
            <a:avLst/>
          </a:prstGeom>
          <a:noFill/>
        </p:spPr>
        <p:txBody>
          <a:bodyPr wrap="square" rtlCol="0">
            <a:spAutoFit/>
          </a:bodyPr>
          <a:lstStyle/>
          <a:p>
            <a:pPr algn="ctr"/>
            <a:r>
              <a:rPr lang="en-US" i="1" dirty="0" smtClean="0">
                <a:solidFill>
                  <a:prstClr val="black"/>
                </a:solidFill>
              </a:rPr>
              <a:t>Distribution of ever-married age 15-49 by fear of current (last) husband</a:t>
            </a:r>
            <a:endParaRPr lang="en-US" i="1" dirty="0">
              <a:solidFill>
                <a:prstClr val="black"/>
              </a:solidFill>
            </a:endParaRPr>
          </a:p>
        </p:txBody>
      </p:sp>
    </p:spTree>
    <p:extLst>
      <p:ext uri="{BB962C8B-B14F-4D97-AF65-F5344CB8AC3E}">
        <p14:creationId xmlns:p14="http://schemas.microsoft.com/office/powerpoint/2010/main" val="10997997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Type of Spousal Violence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337108086"/>
              </p:ext>
            </p:extLst>
          </p:nvPr>
        </p:nvGraphicFramePr>
        <p:xfrm>
          <a:off x="628650" y="1674667"/>
          <a:ext cx="78867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56928"/>
            <a:ext cx="9144000" cy="646331"/>
          </a:xfrm>
          <a:prstGeom prst="rect">
            <a:avLst/>
          </a:prstGeom>
          <a:noFill/>
        </p:spPr>
        <p:txBody>
          <a:bodyPr wrap="square" rtlCol="0">
            <a:spAutoFit/>
          </a:bodyPr>
          <a:lstStyle/>
          <a:p>
            <a:pPr algn="ctr"/>
            <a:r>
              <a:rPr lang="en-US" i="1" dirty="0">
                <a:solidFill>
                  <a:prstClr val="black"/>
                </a:solidFill>
              </a:rPr>
              <a:t>Percent of ever-married women age 15-49 who </a:t>
            </a:r>
            <a:r>
              <a:rPr lang="en-US" i="1" dirty="0" smtClean="0">
                <a:solidFill>
                  <a:prstClr val="black"/>
                </a:solidFill>
              </a:rPr>
              <a:t>have experienced violence </a:t>
            </a:r>
          </a:p>
          <a:p>
            <a:pPr algn="ctr"/>
            <a:r>
              <a:rPr lang="en-US" i="1" dirty="0" smtClean="0">
                <a:solidFill>
                  <a:prstClr val="black"/>
                </a:solidFill>
              </a:rPr>
              <a:t>committed </a:t>
            </a:r>
            <a:r>
              <a:rPr lang="en-US" i="1" dirty="0">
                <a:solidFill>
                  <a:prstClr val="black"/>
                </a:solidFill>
              </a:rPr>
              <a:t>by their </a:t>
            </a:r>
            <a:r>
              <a:rPr lang="en-US" i="1" dirty="0" smtClean="0">
                <a:solidFill>
                  <a:prstClr val="black"/>
                </a:solidFill>
              </a:rPr>
              <a:t>current (most recent) husband ever and in the last 12 months</a:t>
            </a:r>
            <a:endParaRPr lang="en-US" i="1" dirty="0">
              <a:solidFill>
                <a:prstClr val="black"/>
              </a:solidFill>
            </a:endParaRPr>
          </a:p>
        </p:txBody>
      </p:sp>
    </p:spTree>
    <p:extLst>
      <p:ext uri="{BB962C8B-B14F-4D97-AF65-F5344CB8AC3E}">
        <p14:creationId xmlns:p14="http://schemas.microsoft.com/office/powerpoint/2010/main" val="14967031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Spousal Violence by Marital Status</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263368161"/>
              </p:ext>
            </p:extLst>
          </p:nvPr>
        </p:nvGraphicFramePr>
        <p:xfrm>
          <a:off x="628650" y="1674667"/>
          <a:ext cx="78867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28351"/>
            <a:ext cx="9144000" cy="646331"/>
          </a:xfrm>
          <a:prstGeom prst="rect">
            <a:avLst/>
          </a:prstGeom>
          <a:noFill/>
        </p:spPr>
        <p:txBody>
          <a:bodyPr wrap="square" rtlCol="0">
            <a:spAutoFit/>
          </a:bodyPr>
          <a:lstStyle/>
          <a:p>
            <a:pPr algn="ctr"/>
            <a:r>
              <a:rPr lang="en-US" i="1" dirty="0"/>
              <a:t>Percent of ever-married women age 15-49 who have ever </a:t>
            </a:r>
            <a:r>
              <a:rPr lang="en-US" i="1" dirty="0" smtClean="0"/>
              <a:t/>
            </a:r>
            <a:br>
              <a:rPr lang="en-US" i="1" dirty="0" smtClean="0"/>
            </a:br>
            <a:r>
              <a:rPr lang="en-US" i="1" dirty="0" smtClean="0"/>
              <a:t>experienced violence </a:t>
            </a:r>
            <a:r>
              <a:rPr lang="en-US" i="1" dirty="0"/>
              <a:t>committed by their </a:t>
            </a:r>
            <a:r>
              <a:rPr lang="en-US" i="1" dirty="0" smtClean="0"/>
              <a:t>current (last) husband</a:t>
            </a:r>
            <a:endParaRPr lang="en-US" i="1" dirty="0"/>
          </a:p>
        </p:txBody>
      </p:sp>
    </p:spTree>
    <p:extLst>
      <p:ext uri="{BB962C8B-B14F-4D97-AF65-F5344CB8AC3E}">
        <p14:creationId xmlns:p14="http://schemas.microsoft.com/office/powerpoint/2010/main" val="14902613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Experience of Physical Violence by Any Perpetrator Since Age 15</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560035634"/>
              </p:ext>
            </p:extLst>
          </p:nvPr>
        </p:nvGraphicFramePr>
        <p:xfrm>
          <a:off x="628650" y="1674667"/>
          <a:ext cx="78867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72123" y="1469108"/>
            <a:ext cx="9144000" cy="646331"/>
          </a:xfrm>
          <a:prstGeom prst="rect">
            <a:avLst/>
          </a:prstGeom>
          <a:noFill/>
        </p:spPr>
        <p:txBody>
          <a:bodyPr wrap="square" rtlCol="0">
            <a:spAutoFit/>
          </a:bodyPr>
          <a:lstStyle/>
          <a:p>
            <a:pPr algn="ctr"/>
            <a:r>
              <a:rPr lang="en-US" i="1" dirty="0" smtClean="0">
                <a:latin typeface="+mn-lt"/>
              </a:rPr>
              <a:t>Percent of women age 15-49 who have ever experienced physical violence </a:t>
            </a:r>
          </a:p>
          <a:p>
            <a:pPr algn="ctr"/>
            <a:r>
              <a:rPr lang="en-US" i="1" dirty="0"/>
              <a:t>b</a:t>
            </a:r>
            <a:r>
              <a:rPr lang="en-US" i="1" dirty="0" smtClean="0">
                <a:latin typeface="+mn-lt"/>
              </a:rPr>
              <a:t>y any perpetrator since age 15</a:t>
            </a:r>
            <a:endParaRPr lang="en-US" i="1" dirty="0">
              <a:latin typeface="+mn-lt"/>
            </a:endParaRPr>
          </a:p>
        </p:txBody>
      </p:sp>
    </p:spTree>
    <p:extLst>
      <p:ext uri="{BB962C8B-B14F-4D97-AF65-F5344CB8AC3E}">
        <p14:creationId xmlns:p14="http://schemas.microsoft.com/office/powerpoint/2010/main" val="13224551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Perpetrators of Physical Violence Since Age 15</a:t>
            </a:r>
          </a:p>
        </p:txBody>
      </p:sp>
      <p:sp>
        <p:nvSpPr>
          <p:cNvPr id="3" name="Content Placeholder 2"/>
          <p:cNvSpPr>
            <a:spLocks noGrp="1"/>
          </p:cNvSpPr>
          <p:nvPr>
            <p:ph idx="1"/>
          </p:nvPr>
        </p:nvSpPr>
        <p:spPr>
          <a:xfrm>
            <a:off x="495300" y="1727200"/>
            <a:ext cx="8229600" cy="4449763"/>
          </a:xfrm>
        </p:spPr>
        <p:txBody>
          <a:bodyPr>
            <a:normAutofit/>
          </a:bodyPr>
          <a:lstStyle/>
          <a:p>
            <a:pPr>
              <a:lnSpc>
                <a:spcPct val="120000"/>
              </a:lnSpc>
              <a:spcBef>
                <a:spcPts val="0"/>
              </a:spcBef>
              <a:spcAft>
                <a:spcPts val="600"/>
              </a:spcAft>
              <a:buClr>
                <a:schemeClr val="tx1"/>
              </a:buClr>
            </a:pPr>
            <a:r>
              <a:rPr lang="en-GB" b="1" dirty="0" smtClean="0">
                <a:solidFill>
                  <a:schemeClr val="accent5"/>
                </a:solidFill>
              </a:rPr>
              <a:t>Among ever-married women:</a:t>
            </a:r>
            <a:r>
              <a:rPr lang="en-GB" dirty="0" smtClean="0"/>
              <a:t> </a:t>
            </a:r>
          </a:p>
          <a:p>
            <a:pPr lvl="1">
              <a:lnSpc>
                <a:spcPct val="120000"/>
              </a:lnSpc>
              <a:spcBef>
                <a:spcPts val="0"/>
              </a:spcBef>
              <a:spcAft>
                <a:spcPts val="600"/>
              </a:spcAft>
              <a:buClr>
                <a:schemeClr val="tx1"/>
              </a:buClr>
            </a:pPr>
            <a:r>
              <a:rPr lang="en-GB" b="1" dirty="0" smtClean="0">
                <a:solidFill>
                  <a:schemeClr val="accent5"/>
                </a:solidFill>
              </a:rPr>
              <a:t>64%</a:t>
            </a:r>
            <a:r>
              <a:rPr lang="en-GB" dirty="0" smtClean="0">
                <a:solidFill>
                  <a:schemeClr val="accent5"/>
                </a:solidFill>
              </a:rPr>
              <a:t> </a:t>
            </a:r>
            <a:r>
              <a:rPr lang="en-GB" dirty="0" smtClean="0"/>
              <a:t>of physical violence was committed by a current </a:t>
            </a:r>
            <a:r>
              <a:rPr lang="en-GB" b="1" dirty="0" smtClean="0">
                <a:solidFill>
                  <a:schemeClr val="accent5"/>
                </a:solidFill>
              </a:rPr>
              <a:t>husband</a:t>
            </a:r>
            <a:r>
              <a:rPr lang="en-GB" dirty="0" smtClean="0"/>
              <a:t>.</a:t>
            </a:r>
          </a:p>
          <a:p>
            <a:pPr lvl="1">
              <a:lnSpc>
                <a:spcPct val="120000"/>
              </a:lnSpc>
              <a:spcBef>
                <a:spcPts val="0"/>
              </a:spcBef>
              <a:spcAft>
                <a:spcPts val="600"/>
              </a:spcAft>
              <a:buClr>
                <a:schemeClr val="tx1"/>
              </a:buClr>
            </a:pPr>
            <a:r>
              <a:rPr lang="en-GB" b="1" dirty="0" smtClean="0">
                <a:solidFill>
                  <a:schemeClr val="accent5"/>
                </a:solidFill>
              </a:rPr>
              <a:t>26%</a:t>
            </a:r>
            <a:r>
              <a:rPr lang="en-GB" dirty="0" smtClean="0"/>
              <a:t> </a:t>
            </a:r>
            <a:r>
              <a:rPr lang="en-GB" dirty="0"/>
              <a:t>of physical violence was </a:t>
            </a:r>
            <a:r>
              <a:rPr lang="en-GB" dirty="0" smtClean="0"/>
              <a:t>committed </a:t>
            </a:r>
            <a:r>
              <a:rPr lang="en-GB" dirty="0"/>
              <a:t>by </a:t>
            </a:r>
            <a:r>
              <a:rPr lang="en-GB" dirty="0" smtClean="0"/>
              <a:t>a </a:t>
            </a:r>
            <a:r>
              <a:rPr lang="en-GB" b="1" dirty="0" smtClean="0">
                <a:solidFill>
                  <a:schemeClr val="accent5"/>
                </a:solidFill>
              </a:rPr>
              <a:t>father/stepfather.</a:t>
            </a:r>
          </a:p>
          <a:p>
            <a:pPr lvl="1">
              <a:lnSpc>
                <a:spcPct val="120000"/>
              </a:lnSpc>
              <a:spcBef>
                <a:spcPts val="0"/>
              </a:spcBef>
              <a:spcAft>
                <a:spcPts val="600"/>
              </a:spcAft>
              <a:buClr>
                <a:schemeClr val="tx1"/>
              </a:buClr>
            </a:pPr>
            <a:r>
              <a:rPr lang="en-GB" b="1" dirty="0" smtClean="0">
                <a:solidFill>
                  <a:schemeClr val="accent5"/>
                </a:solidFill>
              </a:rPr>
              <a:t>31%</a:t>
            </a:r>
            <a:r>
              <a:rPr lang="en-GB" b="1" dirty="0" smtClean="0"/>
              <a:t> </a:t>
            </a:r>
            <a:r>
              <a:rPr lang="en-GB" dirty="0" smtClean="0"/>
              <a:t>of physical violence was committed by a </a:t>
            </a:r>
            <a:r>
              <a:rPr lang="en-GB" b="1" dirty="0" smtClean="0">
                <a:solidFill>
                  <a:schemeClr val="accent5"/>
                </a:solidFill>
              </a:rPr>
              <a:t>mother/stepmother</a:t>
            </a:r>
            <a:r>
              <a:rPr lang="en-GB" dirty="0" smtClean="0"/>
              <a:t>.</a:t>
            </a:r>
            <a:endParaRPr lang="en-GB" b="1" dirty="0"/>
          </a:p>
          <a:p>
            <a:pPr algn="ctr">
              <a:lnSpc>
                <a:spcPct val="120000"/>
              </a:lnSpc>
              <a:spcBef>
                <a:spcPts val="0"/>
              </a:spcBef>
              <a:spcAft>
                <a:spcPts val="600"/>
              </a:spcAft>
            </a:pPr>
            <a:endParaRPr lang="en-GB" dirty="0" smtClean="0"/>
          </a:p>
          <a:p>
            <a:pPr algn="ctr">
              <a:lnSpc>
                <a:spcPct val="120000"/>
              </a:lnSpc>
              <a:spcBef>
                <a:spcPts val="0"/>
              </a:spcBef>
              <a:spcAft>
                <a:spcPts val="600"/>
              </a:spcAft>
            </a:pPr>
            <a:endParaRPr lang="en-GB" dirty="0"/>
          </a:p>
          <a:p>
            <a:pPr algn="ctr">
              <a:lnSpc>
                <a:spcPct val="120000"/>
              </a:lnSpc>
              <a:spcBef>
                <a:spcPts val="0"/>
              </a:spcBef>
              <a:spcAft>
                <a:spcPts val="600"/>
              </a:spcAft>
            </a:pPr>
            <a:endParaRPr lang="en-GB" dirty="0"/>
          </a:p>
        </p:txBody>
      </p:sp>
    </p:spTree>
    <p:extLst>
      <p:ext uri="{BB962C8B-B14F-4D97-AF65-F5344CB8AC3E}">
        <p14:creationId xmlns:p14="http://schemas.microsoft.com/office/powerpoint/2010/main" val="14730956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Violence during Pregnancy</a:t>
            </a:r>
          </a:p>
        </p:txBody>
      </p:sp>
      <p:sp>
        <p:nvSpPr>
          <p:cNvPr id="3" name="Content Placeholder 2"/>
          <p:cNvSpPr>
            <a:spLocks noGrp="1"/>
          </p:cNvSpPr>
          <p:nvPr>
            <p:ph idx="1"/>
          </p:nvPr>
        </p:nvSpPr>
        <p:spPr>
          <a:xfrm>
            <a:off x="495300" y="1727200"/>
            <a:ext cx="8229600" cy="4449763"/>
          </a:xfrm>
        </p:spPr>
        <p:txBody>
          <a:bodyPr>
            <a:normAutofit/>
          </a:bodyPr>
          <a:lstStyle/>
          <a:p>
            <a:pPr>
              <a:lnSpc>
                <a:spcPct val="120000"/>
              </a:lnSpc>
              <a:spcBef>
                <a:spcPts val="0"/>
              </a:spcBef>
              <a:spcAft>
                <a:spcPts val="600"/>
              </a:spcAft>
              <a:buClr>
                <a:schemeClr val="tx1"/>
              </a:buClr>
            </a:pPr>
            <a:r>
              <a:rPr lang="en-GB" b="1" dirty="0">
                <a:solidFill>
                  <a:schemeClr val="accent5"/>
                </a:solidFill>
              </a:rPr>
              <a:t>7</a:t>
            </a:r>
            <a:r>
              <a:rPr lang="en-GB" b="1" dirty="0" smtClean="0">
                <a:solidFill>
                  <a:schemeClr val="accent5"/>
                </a:solidFill>
              </a:rPr>
              <a:t>% </a:t>
            </a:r>
            <a:r>
              <a:rPr lang="en-GB" dirty="0" smtClean="0"/>
              <a:t>of women age 15-49 report that they experienced </a:t>
            </a:r>
            <a:r>
              <a:rPr lang="en-GB" b="1" dirty="0" smtClean="0">
                <a:solidFill>
                  <a:schemeClr val="accent5"/>
                </a:solidFill>
              </a:rPr>
              <a:t>violence during pregnancy</a:t>
            </a:r>
            <a:r>
              <a:rPr lang="en-GB" dirty="0" smtClean="0"/>
              <a:t>.</a:t>
            </a:r>
          </a:p>
          <a:p>
            <a:pPr>
              <a:lnSpc>
                <a:spcPct val="120000"/>
              </a:lnSpc>
              <a:spcBef>
                <a:spcPts val="0"/>
              </a:spcBef>
              <a:spcAft>
                <a:spcPts val="600"/>
              </a:spcAft>
              <a:buClr>
                <a:schemeClr val="tx1"/>
              </a:buClr>
            </a:pPr>
            <a:r>
              <a:rPr lang="en-GB" b="1" dirty="0" smtClean="0">
                <a:solidFill>
                  <a:schemeClr val="accent5"/>
                </a:solidFill>
              </a:rPr>
              <a:t>32% </a:t>
            </a:r>
            <a:r>
              <a:rPr lang="en-GB" dirty="0" smtClean="0"/>
              <a:t>of </a:t>
            </a:r>
            <a:r>
              <a:rPr lang="en-GB" b="1" dirty="0" smtClean="0">
                <a:solidFill>
                  <a:schemeClr val="accent5"/>
                </a:solidFill>
              </a:rPr>
              <a:t>divorced/separated</a:t>
            </a:r>
            <a:r>
              <a:rPr lang="en-GB" b="1" dirty="0" smtClean="0"/>
              <a:t> </a:t>
            </a:r>
            <a:r>
              <a:rPr lang="en-GB" dirty="0" smtClean="0"/>
              <a:t>women report that they experienced </a:t>
            </a:r>
            <a:r>
              <a:rPr lang="en-GB" b="1" dirty="0" smtClean="0">
                <a:solidFill>
                  <a:schemeClr val="accent5"/>
                </a:solidFill>
              </a:rPr>
              <a:t>violence during pregnancy</a:t>
            </a:r>
            <a:r>
              <a:rPr lang="en-GB" dirty="0" smtClean="0"/>
              <a:t>.</a:t>
            </a:r>
            <a:endParaRPr lang="en-GB" b="1" dirty="0"/>
          </a:p>
          <a:p>
            <a:pPr algn="ctr">
              <a:lnSpc>
                <a:spcPct val="120000"/>
              </a:lnSpc>
              <a:spcBef>
                <a:spcPts val="0"/>
              </a:spcBef>
              <a:spcAft>
                <a:spcPts val="600"/>
              </a:spcAft>
            </a:pPr>
            <a:endParaRPr lang="en-GB" dirty="0" smtClean="0"/>
          </a:p>
          <a:p>
            <a:pPr marL="0" indent="0" algn="ctr">
              <a:lnSpc>
                <a:spcPct val="120000"/>
              </a:lnSpc>
              <a:spcBef>
                <a:spcPts val="0"/>
              </a:spcBef>
              <a:spcAft>
                <a:spcPts val="600"/>
              </a:spcAft>
              <a:buNone/>
            </a:pPr>
            <a:endParaRPr lang="en-GB" dirty="0"/>
          </a:p>
          <a:p>
            <a:pPr algn="ctr">
              <a:lnSpc>
                <a:spcPct val="120000"/>
              </a:lnSpc>
              <a:spcBef>
                <a:spcPts val="0"/>
              </a:spcBef>
              <a:spcAft>
                <a:spcPts val="600"/>
              </a:spcAft>
            </a:pPr>
            <a:endParaRPr lang="en-GB" dirty="0"/>
          </a:p>
        </p:txBody>
      </p:sp>
    </p:spTree>
    <p:extLst>
      <p:ext uri="{BB962C8B-B14F-4D97-AF65-F5344CB8AC3E}">
        <p14:creationId xmlns:p14="http://schemas.microsoft.com/office/powerpoint/2010/main" val="32384282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000"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Help Seeking Behavior</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29413327"/>
              </p:ext>
            </p:extLst>
          </p:nvPr>
        </p:nvGraphicFramePr>
        <p:xfrm>
          <a:off x="628650" y="1674667"/>
          <a:ext cx="7886700"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42640"/>
            <a:ext cx="9144000" cy="646331"/>
          </a:xfrm>
          <a:prstGeom prst="rect">
            <a:avLst/>
          </a:prstGeom>
          <a:noFill/>
        </p:spPr>
        <p:txBody>
          <a:bodyPr wrap="square" rtlCol="0">
            <a:spAutoFit/>
          </a:bodyPr>
          <a:lstStyle/>
          <a:p>
            <a:pPr algn="ctr"/>
            <a:r>
              <a:rPr lang="en-US" i="1" dirty="0" smtClean="0">
                <a:latin typeface="+mn-lt"/>
              </a:rPr>
              <a:t>Percent of ever-married women age 15-49 who have ever experienced </a:t>
            </a:r>
          </a:p>
          <a:p>
            <a:pPr algn="ctr"/>
            <a:r>
              <a:rPr lang="en-US" i="1" dirty="0" smtClean="0">
                <a:latin typeface="+mn-lt"/>
              </a:rPr>
              <a:t>physical violence since age 15</a:t>
            </a:r>
            <a:endParaRPr lang="en-US" i="1" dirty="0">
              <a:latin typeface="+mn-lt"/>
            </a:endParaRPr>
          </a:p>
        </p:txBody>
      </p:sp>
    </p:spTree>
    <p:extLst>
      <p:ext uri="{BB962C8B-B14F-4D97-AF65-F5344CB8AC3E}">
        <p14:creationId xmlns:p14="http://schemas.microsoft.com/office/powerpoint/2010/main" val="20952146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0150" y="1825625"/>
            <a:ext cx="7315200" cy="4351338"/>
          </a:xfrm>
        </p:spPr>
        <p:txBody>
          <a:bodyPr/>
          <a:lstStyle/>
          <a:p>
            <a:pPr marL="0" indent="0" algn="ctr">
              <a:buNone/>
            </a:pPr>
            <a:r>
              <a:rPr lang="en-US" b="1" dirty="0" smtClean="0">
                <a:solidFill>
                  <a:schemeClr val="accent5"/>
                </a:solidFill>
              </a:rPr>
              <a:t>15% </a:t>
            </a:r>
            <a:r>
              <a:rPr lang="en-US" dirty="0" smtClean="0"/>
              <a:t>of currently married women were </a:t>
            </a:r>
            <a:r>
              <a:rPr lang="en-US" b="1" dirty="0" smtClean="0">
                <a:solidFill>
                  <a:schemeClr val="accent5"/>
                </a:solidFill>
              </a:rPr>
              <a:t>employed</a:t>
            </a:r>
            <a:r>
              <a:rPr lang="en-US" dirty="0" smtClean="0">
                <a:solidFill>
                  <a:schemeClr val="accent5"/>
                </a:solidFill>
              </a:rPr>
              <a:t> </a:t>
            </a:r>
            <a:r>
              <a:rPr lang="en-US" dirty="0" smtClean="0"/>
              <a:t>in the past 12 months.</a:t>
            </a:r>
          </a:p>
          <a:p>
            <a:pPr marL="0" indent="0" algn="ctr">
              <a:buNone/>
            </a:pPr>
            <a:endParaRPr lang="en-US" dirty="0"/>
          </a:p>
          <a:p>
            <a:pPr marL="0" indent="0" algn="ctr">
              <a:buNone/>
            </a:pPr>
            <a:r>
              <a:rPr lang="en-US" b="1" dirty="0" smtClean="0">
                <a:solidFill>
                  <a:schemeClr val="accent5"/>
                </a:solidFill>
              </a:rPr>
              <a:t>84% </a:t>
            </a:r>
            <a:r>
              <a:rPr lang="en-US" dirty="0" smtClean="0"/>
              <a:t>of these women were </a:t>
            </a:r>
            <a:r>
              <a:rPr lang="en-US" b="1" dirty="0" smtClean="0">
                <a:solidFill>
                  <a:schemeClr val="accent5"/>
                </a:solidFill>
              </a:rPr>
              <a:t>paid in cash</a:t>
            </a:r>
            <a:r>
              <a:rPr lang="en-US" dirty="0" smtClean="0"/>
              <a:t>; </a:t>
            </a:r>
            <a:r>
              <a:rPr lang="en-US" b="1" dirty="0" smtClean="0">
                <a:solidFill>
                  <a:schemeClr val="accent5"/>
                </a:solidFill>
              </a:rPr>
              <a:t>13%</a:t>
            </a:r>
            <a:r>
              <a:rPr lang="en-US" dirty="0" smtClean="0"/>
              <a:t> were </a:t>
            </a:r>
            <a:r>
              <a:rPr lang="en-US" b="1" dirty="0" smtClean="0">
                <a:solidFill>
                  <a:schemeClr val="accent5"/>
                </a:solidFill>
              </a:rPr>
              <a:t>not paid.</a:t>
            </a:r>
          </a:p>
          <a:p>
            <a:pPr marL="0" indent="0" algn="ctr">
              <a:buNone/>
            </a:pPr>
            <a:endParaRPr lang="en-US" dirty="0"/>
          </a:p>
          <a:p>
            <a:pPr marL="0" indent="0" algn="ctr">
              <a:buNone/>
            </a:pPr>
            <a:endParaRPr lang="en-US" dirty="0" smtClean="0"/>
          </a:p>
          <a:p>
            <a:pPr marL="0" indent="0" algn="ctr">
              <a:buNone/>
            </a:pPr>
            <a:endParaRPr lang="en-US" dirty="0"/>
          </a:p>
        </p:txBody>
      </p:sp>
    </p:spTree>
    <p:extLst>
      <p:ext uri="{BB962C8B-B14F-4D97-AF65-F5344CB8AC3E}">
        <p14:creationId xmlns:p14="http://schemas.microsoft.com/office/powerpoint/2010/main" val="3313368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Control over Woman’s Earnings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28746876"/>
              </p:ext>
            </p:extLst>
          </p:nvPr>
        </p:nvGraphicFramePr>
        <p:xfrm>
          <a:off x="1" y="1943100"/>
          <a:ext cx="9144000" cy="49149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042991"/>
            <a:ext cx="9143999" cy="646331"/>
          </a:xfrm>
          <a:prstGeom prst="rect">
            <a:avLst/>
          </a:prstGeom>
          <a:noFill/>
        </p:spPr>
        <p:txBody>
          <a:bodyPr wrap="square" rtlCol="0">
            <a:spAutoFit/>
          </a:bodyPr>
          <a:lstStyle/>
          <a:p>
            <a:pPr algn="ctr"/>
            <a:r>
              <a:rPr lang="en-US" i="1" dirty="0" smtClean="0"/>
              <a:t>Among currently married women age 15-49 who received cash earnings, </a:t>
            </a:r>
            <a:br>
              <a:rPr lang="en-US" i="1" dirty="0" smtClean="0"/>
            </a:br>
            <a:r>
              <a:rPr lang="en-US" i="1" dirty="0" smtClean="0"/>
              <a:t>percent distribution by person who decides how woman’s earnings are used</a:t>
            </a:r>
            <a:endParaRPr lang="en-US" i="1" dirty="0"/>
          </a:p>
        </p:txBody>
      </p:sp>
    </p:spTree>
    <p:extLst>
      <p:ext uri="{BB962C8B-B14F-4D97-AF65-F5344CB8AC3E}">
        <p14:creationId xmlns:p14="http://schemas.microsoft.com/office/powerpoint/2010/main" val="35816451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Control over Husband’s Earnings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63531163"/>
              </p:ext>
            </p:extLst>
          </p:nvPr>
        </p:nvGraphicFramePr>
        <p:xfrm>
          <a:off x="1" y="1800225"/>
          <a:ext cx="9144000" cy="505777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 y="1071567"/>
            <a:ext cx="9143999" cy="646331"/>
          </a:xfrm>
          <a:prstGeom prst="rect">
            <a:avLst/>
          </a:prstGeom>
          <a:noFill/>
        </p:spPr>
        <p:txBody>
          <a:bodyPr wrap="square" rtlCol="0">
            <a:spAutoFit/>
          </a:bodyPr>
          <a:lstStyle/>
          <a:p>
            <a:pPr algn="ctr"/>
            <a:r>
              <a:rPr lang="en-US" i="1" dirty="0" smtClean="0">
                <a:solidFill>
                  <a:prstClr val="black"/>
                </a:solidFill>
              </a:rPr>
              <a:t>Among currently married women age 15-49 whose husbands received cash earnings, </a:t>
            </a:r>
            <a:br>
              <a:rPr lang="en-US" i="1" dirty="0" smtClean="0">
                <a:solidFill>
                  <a:prstClr val="black"/>
                </a:solidFill>
              </a:rPr>
            </a:br>
            <a:r>
              <a:rPr lang="en-US" i="1" dirty="0" smtClean="0">
                <a:solidFill>
                  <a:prstClr val="black"/>
                </a:solidFill>
              </a:rPr>
              <a:t>percent distribution by person who decides how the husband’s earnings are used</a:t>
            </a:r>
            <a:endParaRPr lang="en-US" i="1" dirty="0">
              <a:solidFill>
                <a:prstClr val="black"/>
              </a:solidFill>
            </a:endParaRPr>
          </a:p>
        </p:txBody>
      </p:sp>
    </p:spTree>
    <p:extLst>
      <p:ext uri="{BB962C8B-B14F-4D97-AF65-F5344CB8AC3E}">
        <p14:creationId xmlns:p14="http://schemas.microsoft.com/office/powerpoint/2010/main" val="14746370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89707" y="1381125"/>
            <a:ext cx="3970565" cy="471540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prstClr val="black"/>
              </a:buClr>
            </a:pPr>
            <a:r>
              <a:rPr lang="en-GB" sz="2500" dirty="0" smtClean="0">
                <a:solidFill>
                  <a:prstClr val="black"/>
                </a:solidFill>
              </a:rPr>
              <a:t>Women’s employment and earnings</a:t>
            </a:r>
          </a:p>
          <a:p>
            <a:pPr>
              <a:lnSpc>
                <a:spcPct val="110000"/>
              </a:lnSpc>
              <a:spcBef>
                <a:spcPts val="0"/>
              </a:spcBef>
              <a:spcAft>
                <a:spcPts val="600"/>
              </a:spcAft>
              <a:buClr>
                <a:prstClr val="black"/>
              </a:buClr>
            </a:pPr>
            <a:r>
              <a:rPr lang="en-GB" sz="2500" b="1" dirty="0" smtClean="0">
                <a:solidFill>
                  <a:schemeClr val="accent5"/>
                </a:solidFill>
              </a:rPr>
              <a:t>Problems in accessing health care</a:t>
            </a:r>
          </a:p>
          <a:p>
            <a:pPr>
              <a:lnSpc>
                <a:spcPct val="110000"/>
              </a:lnSpc>
              <a:spcBef>
                <a:spcPts val="0"/>
              </a:spcBef>
              <a:spcAft>
                <a:spcPts val="600"/>
              </a:spcAft>
              <a:buClr>
                <a:prstClr val="black"/>
              </a:buClr>
            </a:pPr>
            <a:r>
              <a:rPr lang="en-GB" sz="2500" dirty="0" smtClean="0">
                <a:solidFill>
                  <a:prstClr val="black"/>
                </a:solidFill>
              </a:rPr>
              <a:t>Decision making</a:t>
            </a:r>
          </a:p>
          <a:p>
            <a:pPr>
              <a:lnSpc>
                <a:spcPct val="110000"/>
              </a:lnSpc>
              <a:spcBef>
                <a:spcPts val="0"/>
              </a:spcBef>
              <a:buClr>
                <a:prstClr val="black"/>
              </a:buClr>
            </a:pPr>
            <a:r>
              <a:rPr lang="en-GB" sz="2500" dirty="0" smtClean="0"/>
              <a:t>Attitudes toward wife </a:t>
            </a:r>
          </a:p>
          <a:p>
            <a:pPr marL="0" indent="0">
              <a:lnSpc>
                <a:spcPct val="110000"/>
              </a:lnSpc>
              <a:spcBef>
                <a:spcPts val="0"/>
              </a:spcBef>
              <a:buClr>
                <a:prstClr val="black"/>
              </a:buClr>
              <a:buNone/>
            </a:pPr>
            <a:r>
              <a:rPr lang="en-GB" sz="2500" dirty="0" smtClean="0"/>
              <a:t>   beating</a:t>
            </a:r>
          </a:p>
          <a:p>
            <a:pPr>
              <a:lnSpc>
                <a:spcPct val="110000"/>
              </a:lnSpc>
              <a:spcBef>
                <a:spcPts val="0"/>
              </a:spcBef>
              <a:spcAft>
                <a:spcPts val="600"/>
              </a:spcAft>
              <a:buClr>
                <a:prstClr val="black"/>
              </a:buClr>
            </a:pPr>
            <a:r>
              <a:rPr lang="en-GB" sz="2500" dirty="0" smtClean="0">
                <a:solidFill>
                  <a:prstClr val="black"/>
                </a:solidFill>
              </a:rPr>
              <a:t>Women’s empowerment indicators</a:t>
            </a:r>
          </a:p>
          <a:p>
            <a:pPr>
              <a:lnSpc>
                <a:spcPct val="110000"/>
              </a:lnSpc>
              <a:spcBef>
                <a:spcPts val="0"/>
              </a:spcBef>
              <a:spcAft>
                <a:spcPts val="600"/>
              </a:spcAft>
              <a:buClr>
                <a:prstClr val="black"/>
              </a:buClr>
            </a:pPr>
            <a:r>
              <a:rPr lang="en-GB" sz="2500" dirty="0" smtClean="0">
                <a:solidFill>
                  <a:prstClr val="black"/>
                </a:solidFill>
              </a:rPr>
              <a:t>Domestic violence</a:t>
            </a:r>
          </a:p>
        </p:txBody>
      </p:sp>
    </p:spTree>
    <p:extLst>
      <p:ext uri="{BB962C8B-B14F-4D97-AF65-F5344CB8AC3E}">
        <p14:creationId xmlns:p14="http://schemas.microsoft.com/office/powerpoint/2010/main" val="38646520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a:t> </a:t>
            </a:r>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Problems Accessing Health Care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888246138"/>
              </p:ext>
            </p:extLst>
          </p:nvPr>
        </p:nvGraphicFramePr>
        <p:xfrm>
          <a:off x="163773" y="1815152"/>
          <a:ext cx="8761863" cy="504284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325563"/>
            <a:ext cx="9144000" cy="381000"/>
          </a:xfrm>
          <a:prstGeom prst="rect">
            <a:avLst/>
          </a:prstGeom>
          <a:noFill/>
        </p:spPr>
        <p:txBody>
          <a:bodyPr wrap="square" rtlCol="0">
            <a:spAutoFit/>
          </a:bodyPr>
          <a:lstStyle/>
          <a:p>
            <a:pPr algn="ctr"/>
            <a:r>
              <a:rPr lang="en-US" i="1" dirty="0" smtClean="0">
                <a:solidFill>
                  <a:prstClr val="black"/>
                </a:solidFill>
              </a:rPr>
              <a:t>Percent of ever-married women age 15-49</a:t>
            </a:r>
            <a:endParaRPr lang="en-US" i="1" dirty="0">
              <a:solidFill>
                <a:prstClr val="black"/>
              </a:solidFill>
            </a:endParaRPr>
          </a:p>
        </p:txBody>
      </p:sp>
    </p:spTree>
    <p:extLst>
      <p:ext uri="{BB962C8B-B14F-4D97-AF65-F5344CB8AC3E}">
        <p14:creationId xmlns:p14="http://schemas.microsoft.com/office/powerpoint/2010/main" val="38106564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252919" y="1314450"/>
            <a:ext cx="3824229" cy="4914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spcAft>
                <a:spcPts val="600"/>
              </a:spcAft>
              <a:buClr>
                <a:schemeClr val="tx1"/>
              </a:buClr>
            </a:pPr>
            <a:r>
              <a:rPr lang="en-GB" sz="2500" dirty="0" smtClean="0"/>
              <a:t>Women’s employment and earnings</a:t>
            </a:r>
          </a:p>
          <a:p>
            <a:pPr>
              <a:lnSpc>
                <a:spcPct val="110000"/>
              </a:lnSpc>
              <a:spcBef>
                <a:spcPts val="0"/>
              </a:spcBef>
              <a:spcAft>
                <a:spcPts val="600"/>
              </a:spcAft>
              <a:buClr>
                <a:schemeClr val="tx1"/>
              </a:buClr>
            </a:pPr>
            <a:r>
              <a:rPr lang="en-GB" sz="2500" dirty="0" smtClean="0"/>
              <a:t>Problems in accessing health care</a:t>
            </a:r>
          </a:p>
          <a:p>
            <a:pPr>
              <a:lnSpc>
                <a:spcPct val="110000"/>
              </a:lnSpc>
              <a:spcBef>
                <a:spcPts val="0"/>
              </a:spcBef>
              <a:spcAft>
                <a:spcPts val="600"/>
              </a:spcAft>
              <a:buClr>
                <a:schemeClr val="tx1"/>
              </a:buClr>
            </a:pPr>
            <a:r>
              <a:rPr lang="en-GB" sz="2500" b="1" dirty="0" smtClean="0">
                <a:solidFill>
                  <a:schemeClr val="accent5"/>
                </a:solidFill>
              </a:rPr>
              <a:t>Decisionmaking</a:t>
            </a:r>
          </a:p>
          <a:p>
            <a:pPr>
              <a:lnSpc>
                <a:spcPct val="110000"/>
              </a:lnSpc>
              <a:spcBef>
                <a:spcPts val="0"/>
              </a:spcBef>
              <a:spcAft>
                <a:spcPts val="600"/>
              </a:spcAft>
              <a:buClr>
                <a:schemeClr val="tx1"/>
              </a:buClr>
            </a:pPr>
            <a:r>
              <a:rPr lang="en-GB" sz="2500" dirty="0" smtClean="0"/>
              <a:t>Attitudes toward wife </a:t>
            </a:r>
          </a:p>
          <a:p>
            <a:pPr marL="0" indent="0">
              <a:lnSpc>
                <a:spcPct val="110000"/>
              </a:lnSpc>
              <a:spcBef>
                <a:spcPts val="0"/>
              </a:spcBef>
              <a:spcAft>
                <a:spcPts val="600"/>
              </a:spcAft>
              <a:buClr>
                <a:schemeClr val="tx1"/>
              </a:buClr>
              <a:buNone/>
              <a:tabLst>
                <a:tab pos="225425" algn="l"/>
                <a:tab pos="742950" algn="l"/>
              </a:tabLst>
            </a:pPr>
            <a:r>
              <a:rPr lang="en-GB" sz="2500" dirty="0"/>
              <a:t>	</a:t>
            </a:r>
            <a:r>
              <a:rPr lang="en-GB" sz="2500" dirty="0" smtClean="0"/>
              <a:t>beating</a:t>
            </a:r>
          </a:p>
          <a:p>
            <a:pPr>
              <a:lnSpc>
                <a:spcPct val="110000"/>
              </a:lnSpc>
              <a:spcBef>
                <a:spcPts val="0"/>
              </a:spcBef>
              <a:spcAft>
                <a:spcPts val="600"/>
              </a:spcAft>
              <a:buClr>
                <a:schemeClr val="tx1"/>
              </a:buClr>
            </a:pPr>
            <a:r>
              <a:rPr lang="en-GB" sz="2500" dirty="0" smtClean="0"/>
              <a:t>Women’s empowerment indicators</a:t>
            </a:r>
          </a:p>
          <a:p>
            <a:pPr>
              <a:lnSpc>
                <a:spcPct val="110000"/>
              </a:lnSpc>
              <a:spcBef>
                <a:spcPts val="0"/>
              </a:spcBef>
              <a:spcAft>
                <a:spcPts val="600"/>
              </a:spcAft>
              <a:buClr>
                <a:schemeClr val="tx1"/>
              </a:buClr>
            </a:pPr>
            <a:r>
              <a:rPr lang="en-GB" sz="2500" dirty="0" smtClean="0"/>
              <a:t>Domestic violence</a:t>
            </a:r>
          </a:p>
        </p:txBody>
      </p:sp>
    </p:spTree>
    <p:extLst>
      <p:ext uri="{BB962C8B-B14F-4D97-AF65-F5344CB8AC3E}">
        <p14:creationId xmlns:p14="http://schemas.microsoft.com/office/powerpoint/2010/main" val="8329850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b="1" dirty="0">
                <a:effectLst>
                  <a:outerShdw blurRad="330200" dist="177800" dir="5400000" algn="ctr" rotWithShape="0">
                    <a:srgbClr val="000000">
                      <a:alpha val="43137"/>
                    </a:srgbClr>
                  </a:outerShdw>
                </a:effectLst>
                <a:latin typeface="Calibri" panose="020F0502020204030204" pitchFamily="34" charset="0"/>
                <a:ea typeface="DejaVu Serif" pitchFamily="18" charset="0"/>
              </a:rPr>
              <a:t>Participation in Decisionmaking</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811840637"/>
              </p:ext>
            </p:extLst>
          </p:nvPr>
        </p:nvGraphicFramePr>
        <p:xfrm>
          <a:off x="477078" y="1674667"/>
          <a:ext cx="8666922" cy="518333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61385"/>
            <a:ext cx="9144000" cy="646331"/>
          </a:xfrm>
          <a:prstGeom prst="rect">
            <a:avLst/>
          </a:prstGeom>
          <a:noFill/>
        </p:spPr>
        <p:txBody>
          <a:bodyPr wrap="square" rtlCol="0">
            <a:spAutoFit/>
          </a:bodyPr>
          <a:lstStyle/>
          <a:p>
            <a:pPr algn="ctr"/>
            <a:r>
              <a:rPr lang="en-US" i="1" dirty="0" smtClean="0">
                <a:latin typeface="+mn-lt"/>
              </a:rPr>
              <a:t>Percent of currently married women age 15-49 who usually make </a:t>
            </a:r>
            <a:br>
              <a:rPr lang="en-US" i="1" dirty="0" smtClean="0">
                <a:latin typeface="+mn-lt"/>
              </a:rPr>
            </a:br>
            <a:r>
              <a:rPr lang="en-US" i="1" dirty="0" smtClean="0">
                <a:latin typeface="+mn-lt"/>
              </a:rPr>
              <a:t>specific decisions by themselves or jointly with their spouse </a:t>
            </a:r>
            <a:endParaRPr lang="en-US" i="1" dirty="0">
              <a:latin typeface="+mn-lt"/>
            </a:endParaRPr>
          </a:p>
        </p:txBody>
      </p:sp>
    </p:spTree>
    <p:extLst>
      <p:ext uri="{BB962C8B-B14F-4D97-AF65-F5344CB8AC3E}">
        <p14:creationId xmlns:p14="http://schemas.microsoft.com/office/powerpoint/2010/main" val="600882157"/>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Egypt">
      <a:dk1>
        <a:sysClr val="windowText" lastClr="000000"/>
      </a:dk1>
      <a:lt1>
        <a:sysClr val="window" lastClr="FFFFFF"/>
      </a:lt1>
      <a:dk2>
        <a:srgbClr val="690F07"/>
      </a:dk2>
      <a:lt2>
        <a:srgbClr val="EAE2D5"/>
      </a:lt2>
      <a:accent1>
        <a:srgbClr val="8E6C23"/>
      </a:accent1>
      <a:accent2>
        <a:srgbClr val="690F07"/>
      </a:accent2>
      <a:accent3>
        <a:srgbClr val="284140"/>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Egypt">
      <a:dk1>
        <a:sysClr val="windowText" lastClr="000000"/>
      </a:dk1>
      <a:lt1>
        <a:sysClr val="window" lastClr="FFFFFF"/>
      </a:lt1>
      <a:dk2>
        <a:srgbClr val="690F07"/>
      </a:dk2>
      <a:lt2>
        <a:srgbClr val="EAE2D5"/>
      </a:lt2>
      <a:accent1>
        <a:srgbClr val="8E6C23"/>
      </a:accent1>
      <a:accent2>
        <a:srgbClr val="690F07"/>
      </a:accent2>
      <a:accent3>
        <a:srgbClr val="284140"/>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Egypt">
      <a:dk1>
        <a:sysClr val="windowText" lastClr="000000"/>
      </a:dk1>
      <a:lt1>
        <a:sysClr val="window" lastClr="FFFFFF"/>
      </a:lt1>
      <a:dk2>
        <a:srgbClr val="690F07"/>
      </a:dk2>
      <a:lt2>
        <a:srgbClr val="EAE2D5"/>
      </a:lt2>
      <a:accent1>
        <a:srgbClr val="8E6C23"/>
      </a:accent1>
      <a:accent2>
        <a:srgbClr val="690F07"/>
      </a:accent2>
      <a:accent3>
        <a:srgbClr val="284140"/>
      </a:accent3>
      <a:accent4>
        <a:srgbClr val="891D1B"/>
      </a:accent4>
      <a:accent5>
        <a:srgbClr val="D14020"/>
      </a:accent5>
      <a:accent6>
        <a:srgbClr val="E7911A"/>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5906</TotalTime>
  <Words>1305</Words>
  <Application>Microsoft Office PowerPoint</Application>
  <PresentationFormat>On-screen Show (4:3)</PresentationFormat>
  <Paragraphs>140</Paragraphs>
  <Slides>26</Slides>
  <Notes>24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26</vt:i4>
      </vt:variant>
    </vt:vector>
  </HeadingPairs>
  <TitlesOfParts>
    <vt:vector size="32" baseType="lpstr">
      <vt:lpstr>Arial</vt:lpstr>
      <vt:lpstr>Calibri</vt:lpstr>
      <vt:lpstr>DejaVu Serif</vt:lpstr>
      <vt:lpstr>Custom Design</vt:lpstr>
      <vt:lpstr>1_Office Theme</vt:lpstr>
      <vt:lpstr>2_Office Theme</vt:lpstr>
      <vt:lpstr>Women’s Empowerment and Domestic Violence</vt:lpstr>
      <vt:lpstr>PowerPoint Presentation</vt:lpstr>
      <vt:lpstr>PowerPoint Presentation</vt:lpstr>
      <vt:lpstr>Control over Woman’s Earnings</vt:lpstr>
      <vt:lpstr>Control over Husband’s Earnings</vt:lpstr>
      <vt:lpstr>PowerPoint Presentation</vt:lpstr>
      <vt:lpstr> Problems Accessing Health Care</vt:lpstr>
      <vt:lpstr>PowerPoint Presentation</vt:lpstr>
      <vt:lpstr>Participation in Decisionmaking</vt:lpstr>
      <vt:lpstr>PowerPoint Presentation</vt:lpstr>
      <vt:lpstr>Attitudes toward Wife Beating</vt:lpstr>
      <vt:lpstr>Attitudes toward Wife Beating by Residence</vt:lpstr>
      <vt:lpstr>PowerPoint Presentation</vt:lpstr>
      <vt:lpstr>Current Use of Contraception by Woman’s Participation in Decisionmaking</vt:lpstr>
      <vt:lpstr>Current use of Contraception by Attitudes toward Wife Beating</vt:lpstr>
      <vt:lpstr>Reproductive Health Care by Woman’s Participation in Decisionmaking</vt:lpstr>
      <vt:lpstr>Reproductive Health Care by  Attitudes toward Wife Beating</vt:lpstr>
      <vt:lpstr>PowerPoint Presentation</vt:lpstr>
      <vt:lpstr>Degree of Marital Control by Husbands</vt:lpstr>
      <vt:lpstr>Fear of husband</vt:lpstr>
      <vt:lpstr>Type of Spousal Violence</vt:lpstr>
      <vt:lpstr>Spousal Violence by Marital Status</vt:lpstr>
      <vt:lpstr>Experience of Physical Violence by Any Perpetrator Since Age 15</vt:lpstr>
      <vt:lpstr>Perpetrators of Physical Violence Since Age 15</vt:lpstr>
      <vt:lpstr>Violence during Pregnancy</vt:lpstr>
      <vt:lpstr>Help Seeking Behavior</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Zweimueller, Sally</cp:lastModifiedBy>
  <cp:revision>269</cp:revision>
  <cp:lastPrinted>2015-05-01T22:42:42Z</cp:lastPrinted>
  <dcterms:created xsi:type="dcterms:W3CDTF">2015-01-29T20:02:00Z</dcterms:created>
  <dcterms:modified xsi:type="dcterms:W3CDTF">2015-05-13T16:32:55Z</dcterms:modified>
</cp:coreProperties>
</file>