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51" r:id="rId2"/>
  </p:sldMasterIdLst>
  <p:notesMasterIdLst>
    <p:notesMasterId r:id="rId15"/>
  </p:notesMasterIdLst>
  <p:handoutMasterIdLst>
    <p:handoutMasterId r:id="rId16"/>
  </p:handoutMasterIdLst>
  <p:sldIdLst>
    <p:sldId id="356" r:id="rId3"/>
    <p:sldId id="269" r:id="rId4"/>
    <p:sldId id="365" r:id="rId5"/>
    <p:sldId id="362" r:id="rId6"/>
    <p:sldId id="361" r:id="rId7"/>
    <p:sldId id="360" r:id="rId8"/>
    <p:sldId id="347" r:id="rId9"/>
    <p:sldId id="367" r:id="rId10"/>
    <p:sldId id="368" r:id="rId11"/>
    <p:sldId id="366" r:id="rId12"/>
    <p:sldId id="371" r:id="rId13"/>
    <p:sldId id="372" r:id="rId14"/>
  </p:sldIdLst>
  <p:sldSz cx="9144000" cy="6858000" type="screen4x3"/>
  <p:notesSz cx="6802438" cy="99345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urie.Liskin" initials="L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FE5"/>
    <a:srgbClr val="E5FF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02" autoAdjust="0"/>
    <p:restoredTop sz="99871" autoAdjust="0"/>
  </p:normalViewPr>
  <p:slideViewPr>
    <p:cSldViewPr snapToGrid="0">
      <p:cViewPr varScale="1">
        <p:scale>
          <a:sx n="71" d="100"/>
          <a:sy n="71" d="100"/>
        </p:scale>
        <p:origin x="78" y="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464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908907635233947"/>
          <c:y val="0"/>
          <c:w val="0.71586776147195386"/>
          <c:h val="0.990644703327520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Females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6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8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Frontier Governorates*</c:v>
                </c:pt>
                <c:pt idx="2">
                  <c:v>Rural</c:v>
                </c:pt>
                <c:pt idx="3">
                  <c:v>Urban</c:v>
                </c:pt>
                <c:pt idx="4">
                  <c:v>Total</c:v>
                </c:pt>
                <c:pt idx="6">
                  <c:v>Rural</c:v>
                </c:pt>
                <c:pt idx="7">
                  <c:v>Urban</c:v>
                </c:pt>
                <c:pt idx="8">
                  <c:v>Total</c:v>
                </c:pt>
                <c:pt idx="10">
                  <c:v>Urban Governorates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27</c:v>
                </c:pt>
                <c:pt idx="2">
                  <c:v>31</c:v>
                </c:pt>
                <c:pt idx="3">
                  <c:v>42</c:v>
                </c:pt>
                <c:pt idx="4">
                  <c:v>34</c:v>
                </c:pt>
                <c:pt idx="6">
                  <c:v>61</c:v>
                </c:pt>
                <c:pt idx="7">
                  <c:v>53</c:v>
                </c:pt>
                <c:pt idx="8">
                  <c:v>60</c:v>
                </c:pt>
                <c:pt idx="10">
                  <c:v>46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8580376"/>
        <c:axId val="408580768"/>
      </c:barChart>
      <c:catAx>
        <c:axId val="408580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580768"/>
        <c:crosses val="autoZero"/>
        <c:auto val="1"/>
        <c:lblAlgn val="ctr"/>
        <c:lblOffset val="100"/>
        <c:noMultiLvlLbl val="0"/>
      </c:catAx>
      <c:valAx>
        <c:axId val="408580768"/>
        <c:scaling>
          <c:orientation val="minMax"/>
          <c:max val="10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08580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93</c:v>
                </c:pt>
                <c:pt idx="1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92</c:v>
                </c:pt>
                <c:pt idx="1">
                  <c:v>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8581552"/>
        <c:axId val="408581944"/>
      </c:barChart>
      <c:catAx>
        <c:axId val="40858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581944"/>
        <c:crosses val="autoZero"/>
        <c:auto val="1"/>
        <c:lblAlgn val="ctr"/>
        <c:lblOffset val="100"/>
        <c:noMultiLvlLbl val="0"/>
      </c:catAx>
      <c:valAx>
        <c:axId val="408581944"/>
        <c:scaling>
          <c:orientation val="minMax"/>
          <c:max val="11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08581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291186427783484E-2"/>
          <c:y val="3.0640389767797909E-2"/>
          <c:w val="0.96457326892109496"/>
          <c:h val="0.759860415603470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Children age 12-14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Household chores above age-specific threshold</c:v>
                </c:pt>
                <c:pt idx="1">
                  <c:v>Economic activites above age-specific threshold</c:v>
                </c:pt>
                <c:pt idx="2">
                  <c:v>Working in hazardous conditions</c:v>
                </c:pt>
                <c:pt idx="3">
                  <c:v>Total Child Labor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8582728"/>
        <c:axId val="408583120"/>
      </c:barChart>
      <c:catAx>
        <c:axId val="408582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583120"/>
        <c:crosses val="autoZero"/>
        <c:auto val="1"/>
        <c:lblAlgn val="ctr"/>
        <c:lblOffset val="100"/>
        <c:noMultiLvlLbl val="0"/>
      </c:catAx>
      <c:valAx>
        <c:axId val="408583120"/>
        <c:scaling>
          <c:orientation val="minMax"/>
          <c:max val="5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08582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520829305953377"/>
          <c:y val="9.5402847371351307E-4"/>
          <c:w val="0.65479170694046629"/>
          <c:h val="0.94588528687964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Any violent method</c:v>
                </c:pt>
                <c:pt idx="1">
                  <c:v>Any severe physical punishment</c:v>
                </c:pt>
                <c:pt idx="2">
                  <c:v>Any physical punishment</c:v>
                </c:pt>
                <c:pt idx="3">
                  <c:v>Any psychological aggression</c:v>
                </c:pt>
                <c:pt idx="4">
                  <c:v>Non-violent methods only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93</c:v>
                </c:pt>
                <c:pt idx="1">
                  <c:v>43</c:v>
                </c:pt>
                <c:pt idx="2">
                  <c:v>78</c:v>
                </c:pt>
                <c:pt idx="3">
                  <c:v>91</c:v>
                </c:pt>
                <c:pt idx="4">
                  <c:v>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8853480"/>
        <c:axId val="408853872"/>
      </c:barChart>
      <c:catAx>
        <c:axId val="408853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853872"/>
        <c:crosses val="autoZero"/>
        <c:auto val="1"/>
        <c:lblAlgn val="ctr"/>
        <c:lblOffset val="100"/>
        <c:noMultiLvlLbl val="0"/>
      </c:catAx>
      <c:valAx>
        <c:axId val="408853872"/>
        <c:scaling>
          <c:orientation val="minMax"/>
          <c:max val="100"/>
          <c:min val="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408853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713365539452495E-2"/>
          <c:y val="0.14640984864372017"/>
          <c:w val="0.96457326892109496"/>
          <c:h val="0.672281530384027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severe physical punishment 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1-2</c:v>
                </c:pt>
                <c:pt idx="1">
                  <c:v>3-4</c:v>
                </c:pt>
                <c:pt idx="2">
                  <c:v>5-9</c:v>
                </c:pt>
                <c:pt idx="3">
                  <c:v>10-14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33.4</c:v>
                </c:pt>
                <c:pt idx="1">
                  <c:v>49</c:v>
                </c:pt>
                <c:pt idx="2">
                  <c:v>48</c:v>
                </c:pt>
                <c:pt idx="3" formatCode="General">
                  <c:v>41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Any violent discipline method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1-2</c:v>
                </c:pt>
                <c:pt idx="1">
                  <c:v>3-4</c:v>
                </c:pt>
                <c:pt idx="2">
                  <c:v>5-9</c:v>
                </c:pt>
                <c:pt idx="3">
                  <c:v>10-14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89.4</c:v>
                </c:pt>
                <c:pt idx="1">
                  <c:v>96</c:v>
                </c:pt>
                <c:pt idx="2" formatCode="General">
                  <c:v>95</c:v>
                </c:pt>
                <c:pt idx="3" formatCode="General">
                  <c:v>91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8854264"/>
        <c:axId val="408855048"/>
      </c:barChart>
      <c:catAx>
        <c:axId val="408854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855048"/>
        <c:crosses val="autoZero"/>
        <c:auto val="1"/>
        <c:lblAlgn val="ctr"/>
        <c:lblOffset val="100"/>
        <c:noMultiLvlLbl val="0"/>
      </c:catAx>
      <c:valAx>
        <c:axId val="408855048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408854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220954264774874E-2"/>
          <c:y val="0"/>
          <c:w val="0.92895380831019303"/>
          <c:h val="7.21730329684594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713365539452495E-2"/>
          <c:y val="0.12820735422057175"/>
          <c:w val="0.96457326892109496"/>
          <c:h val="0.552665648506102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severe physical punishment 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Some primary</c:v>
                </c:pt>
                <c:pt idx="2">
                  <c:v>Primary comp./some secondary</c:v>
                </c:pt>
                <c:pt idx="3">
                  <c:v>Secondary comp./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48</c:v>
                </c:pt>
                <c:pt idx="1">
                  <c:v>51</c:v>
                </c:pt>
                <c:pt idx="2">
                  <c:v>51</c:v>
                </c:pt>
                <c:pt idx="3" formatCode="General">
                  <c:v>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Any violent discipline method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Some primary</c:v>
                </c:pt>
                <c:pt idx="2">
                  <c:v>Primary comp./some secondary</c:v>
                </c:pt>
                <c:pt idx="3">
                  <c:v>Secondary comp./ higher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93</c:v>
                </c:pt>
                <c:pt idx="1">
                  <c:v>93</c:v>
                </c:pt>
                <c:pt idx="2" formatCode="General">
                  <c:v>94</c:v>
                </c:pt>
                <c:pt idx="3" formatCode="General">
                  <c:v>93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5847744"/>
        <c:axId val="345848128"/>
      </c:barChart>
      <c:catAx>
        <c:axId val="345847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5848128"/>
        <c:crosses val="autoZero"/>
        <c:auto val="1"/>
        <c:lblAlgn val="ctr"/>
        <c:lblOffset val="100"/>
        <c:noMultiLvlLbl val="0"/>
      </c:catAx>
      <c:valAx>
        <c:axId val="345848128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345847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0.64848</cdr:x>
      <cdr:y>0.87497</cdr:y>
    </cdr:from>
    <cdr:to>
      <cdr:x>0.98324</cdr:x>
      <cdr:y>0.98082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86450" y="5035904"/>
          <a:ext cx="3038739" cy="6092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i="1" dirty="0"/>
        </a:p>
      </cdr:txBody>
    </cdr:sp>
  </cdr:relSizeAnchor>
  <cdr:relSizeAnchor xmlns:cdr="http://schemas.openxmlformats.org/drawingml/2006/chartDrawing">
    <cdr:from>
      <cdr:x>0.02204</cdr:x>
      <cdr:y>0.95159</cdr:y>
    </cdr:from>
    <cdr:to>
      <cdr:x>0.21931</cdr:x>
      <cdr:y>0.98965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0025" y="5476874"/>
          <a:ext cx="1790700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0.01994</cdr:x>
      <cdr:y>0.93504</cdr:y>
    </cdr:from>
    <cdr:to>
      <cdr:x>0.25079</cdr:x>
      <cdr:y>0.988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0975" y="5381624"/>
          <a:ext cx="20955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0.03358</cdr:x>
      <cdr:y>0.95159</cdr:y>
    </cdr:from>
    <cdr:to>
      <cdr:x>0.21721</cdr:x>
      <cdr:y>0.98303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04800" y="5476874"/>
          <a:ext cx="1666875" cy="180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0.02308</cdr:x>
      <cdr:y>0.94208</cdr:y>
    </cdr:from>
    <cdr:to>
      <cdr:x>0.27072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09550" y="5429249"/>
          <a:ext cx="2247900" cy="333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0.81217</cdr:x>
      <cdr:y>0.84113</cdr:y>
    </cdr:from>
    <cdr:to>
      <cdr:x>0.91291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372350" y="499109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0.66107</cdr:x>
      <cdr:y>0.89739</cdr:y>
    </cdr:from>
    <cdr:to>
      <cdr:x>0.91081</cdr:x>
      <cdr:y>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000750" y="5164966"/>
          <a:ext cx="2266950" cy="5905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*Does not include North and South Sinai governorates</a:t>
          </a:r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3141" y="0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E04A92-FE99-46EF-AA8A-D196ECE38AD4}" type="datetimeFigureOut">
              <a:rPr lang="en-US" smtClean="0"/>
              <a:t>5/13/2015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3141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372E0-47D7-4E30-BBFE-2B13950A3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74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BBDF6-3244-4D18-B423-495161E5871B}" type="datetimeFigureOut">
              <a:rPr lang="en-US" smtClean="0"/>
              <a:t>5/13/2015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881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5166F-4D5C-4128-A33C-FB807F38BE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4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577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462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456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577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90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815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noProof="0" dirty="0" smtClean="0"/>
              <a:t>This slide shows that the relationship</a:t>
            </a:r>
            <a:r>
              <a:rPr lang="en-US" baseline="0" noProof="0" dirty="0" smtClean="0"/>
              <a:t> of current use of contraception and decisionmaking is positively associated. The proportion of currently married women who are using any method of contraception increases from 41% among those who do not participate in any household decisions to 50% among those who participate in 3-4 decisions. The same pattern can be seen among women who use modern methods of contraception.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9607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noProof="0" dirty="0" smtClean="0"/>
              <a:t>This slide shows that the relationship</a:t>
            </a:r>
            <a:r>
              <a:rPr lang="en-US" baseline="0" noProof="0" dirty="0" smtClean="0"/>
              <a:t> of current use of contraception and decisionmaking is positively associated. The proportion of currently married women who are using any method of contraception increases from 41% among those who do not participate in any household decisions to 50% among those who participate in 3-4 decisions. The same pattern can be seen among women who use modern methods of contraception.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017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17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37527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5357356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noProof="0" dirty="0" smtClean="0">
                <a:solidFill>
                  <a:schemeClr val="tx1"/>
                </a:solidFill>
                <a:latin typeface="Calibri" pitchFamily="34" charset="0"/>
              </a:rPr>
              <a:t>2013-14 Zambia Demographic </a:t>
            </a:r>
            <a:br>
              <a:rPr lang="en-GB" sz="4400" b="1" noProof="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en-GB" sz="4400" b="1" noProof="0" dirty="0" smtClean="0">
                <a:solidFill>
                  <a:schemeClr val="tx1"/>
                </a:solidFill>
                <a:latin typeface="Calibri" pitchFamily="34" charset="0"/>
              </a:rPr>
              <a:t>and Health Survey (ZDHS)</a:t>
            </a:r>
            <a:endParaRPr lang="en-GB" sz="4400" b="1" noProof="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3842"/>
            <a:ext cx="9144000" cy="262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8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4191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Child Welfare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99803" y="5421869"/>
            <a:ext cx="7886700" cy="10719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  <a:cs typeface="+mj-cs"/>
              </a:rPr>
              <a:t>2014 Egypt Demographic and Health Survey (EDHS)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3842"/>
            <a:ext cx="9144000" cy="262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6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Child Discipline by Method</a:t>
            </a: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9525214"/>
              </p:ext>
            </p:extLst>
          </p:nvPr>
        </p:nvGraphicFramePr>
        <p:xfrm>
          <a:off x="449179" y="1551703"/>
          <a:ext cx="8245642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8237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children age 1-14 disciplined in the month before the survey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49351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38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Child </a:t>
            </a:r>
            <a:r>
              <a:rPr lang="en-US" sz="3800" b="1" dirty="0" smtClean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Discipline by Age</a:t>
            </a:r>
            <a:endParaRPr lang="en-US" sz="3800" b="1" dirty="0">
              <a:effectLst>
                <a:outerShdw blurRad="330200" dist="177800" dir="5400000" algn="ctr" rotWithShape="0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DejaVu Serif" pitchFamily="18" charset="0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5826972"/>
              </p:ext>
            </p:extLst>
          </p:nvPr>
        </p:nvGraphicFramePr>
        <p:xfrm>
          <a:off x="628650" y="1778710"/>
          <a:ext cx="7886700" cy="4883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38271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</a:t>
            </a:r>
            <a:r>
              <a:rPr lang="en-US" i="1" dirty="0"/>
              <a:t>of children age 1-14 years</a:t>
            </a:r>
          </a:p>
        </p:txBody>
      </p:sp>
    </p:spTree>
    <p:extLst>
      <p:ext uri="{BB962C8B-B14F-4D97-AF65-F5344CB8AC3E}">
        <p14:creationId xmlns:p14="http://schemas.microsoft.com/office/powerpoint/2010/main" val="290523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38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Child </a:t>
            </a:r>
            <a:r>
              <a:rPr lang="en-US" sz="3800" b="1" dirty="0" smtClean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Discipline by </a:t>
            </a:r>
            <a:r>
              <a:rPr lang="en-US" sz="38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Mother’s </a:t>
            </a:r>
            <a:r>
              <a:rPr lang="en-US" sz="3800" b="1" dirty="0" smtClean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Education</a:t>
            </a:r>
            <a:endParaRPr lang="en-US" sz="3800" b="1" dirty="0">
              <a:effectLst>
                <a:outerShdw blurRad="330200" dist="177800" dir="5400000" algn="ctr" rotWithShape="0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DejaVu Serif" pitchFamily="18" charset="0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4217432"/>
              </p:ext>
            </p:extLst>
          </p:nvPr>
        </p:nvGraphicFramePr>
        <p:xfrm>
          <a:off x="628650" y="1778710"/>
          <a:ext cx="7886700" cy="5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95623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</a:t>
            </a:r>
            <a:r>
              <a:rPr lang="en-US" i="1" dirty="0"/>
              <a:t>of children age 1-14 years</a:t>
            </a:r>
          </a:p>
        </p:txBody>
      </p:sp>
    </p:spTree>
    <p:extLst>
      <p:ext uri="{BB962C8B-B14F-4D97-AF65-F5344CB8AC3E}">
        <p14:creationId xmlns:p14="http://schemas.microsoft.com/office/powerpoint/2010/main" val="363491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676400"/>
            <a:ext cx="3976181" cy="2991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5"/>
                </a:solidFill>
              </a:rPr>
              <a:t>Education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Living arrangements,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en-GB" sz="2800" dirty="0" smtClean="0"/>
              <a:t>   economic activities, and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en-GB" sz="2800" dirty="0" smtClean="0"/>
              <a:t>   discipline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en-GB" sz="2800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10019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en-US" sz="36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Early Childhood Education by </a:t>
            </a:r>
            <a:r>
              <a:rPr lang="en-US" sz="3600" b="1" dirty="0" smtClean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Residence</a:t>
            </a:r>
            <a:endParaRPr lang="en-US" sz="36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0972218"/>
              </p:ext>
            </p:extLst>
          </p:nvPr>
        </p:nvGraphicFramePr>
        <p:xfrm>
          <a:off x="66675" y="1640540"/>
          <a:ext cx="9077325" cy="5115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5239"/>
            <a:ext cx="9324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/>
              <a:t>Percent of children age 3-5 currently attending any early childhood education program</a:t>
            </a:r>
          </a:p>
        </p:txBody>
      </p:sp>
      <p:sp>
        <p:nvSpPr>
          <p:cNvPr id="6" name="Oval Callout 5"/>
          <p:cNvSpPr/>
          <p:nvPr/>
        </p:nvSpPr>
        <p:spPr>
          <a:xfrm>
            <a:off x="6939536" y="4102203"/>
            <a:ext cx="2015067" cy="1727201"/>
          </a:xfrm>
          <a:prstGeom prst="wedgeEllipseCallout">
            <a:avLst>
              <a:gd name="adj1" fmla="val -139137"/>
              <a:gd name="adj2" fmla="val -46672"/>
            </a:avLst>
          </a:prstGeom>
          <a:noFill/>
          <a:effectLst>
            <a:outerShdw blurRad="215900" dist="50800" dir="5400000" sx="106000" sy="106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National </a:t>
            </a:r>
            <a:r>
              <a:rPr lang="en-US" sz="2400" b="1" dirty="0" smtClean="0">
                <a:solidFill>
                  <a:schemeClr val="tx1"/>
                </a:solidFill>
              </a:rPr>
              <a:t>rate</a:t>
            </a:r>
            <a:endParaRPr lang="en-US" sz="2400" b="1" dirty="0">
              <a:solidFill>
                <a:schemeClr val="tx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47%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010" y="2918904"/>
            <a:ext cx="1036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Lower </a:t>
            </a:r>
          </a:p>
          <a:p>
            <a:pPr algn="ctr"/>
            <a:r>
              <a:rPr lang="en-US" dirty="0" smtClean="0"/>
              <a:t>Egypt 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1624745" y="2746267"/>
            <a:ext cx="0" cy="1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4320" y="4771185"/>
            <a:ext cx="1122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Upper </a:t>
            </a:r>
          </a:p>
          <a:p>
            <a:pPr algn="ctr"/>
            <a:r>
              <a:rPr lang="en-US" dirty="0"/>
              <a:t>Egypt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H="1" flipV="1">
            <a:off x="1624743" y="4535549"/>
            <a:ext cx="0" cy="1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03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803"/>
            <a:ext cx="91440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School Attendance </a:t>
            </a: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0905781"/>
              </p:ext>
            </p:extLst>
          </p:nvPr>
        </p:nvGraphicFramePr>
        <p:xfrm>
          <a:off x="628650" y="1828800"/>
          <a:ext cx="78867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57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primary (6-11) and secondary (12-17) age children currently attending school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0684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52919" y="1743075"/>
            <a:ext cx="3976181" cy="2924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Education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5"/>
                </a:solidFill>
              </a:rPr>
              <a:t>Living arrangements,  economic activities, and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en-GB" sz="2800" b="1" dirty="0" smtClean="0">
                <a:solidFill>
                  <a:schemeClr val="accent5"/>
                </a:solidFill>
              </a:rPr>
              <a:t>   discipline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en-GB" sz="2800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203578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9552" y="1292225"/>
            <a:ext cx="743566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Among children under age 18: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>
                <a:solidFill>
                  <a:schemeClr val="accent5"/>
                </a:solidFill>
              </a:rPr>
              <a:t>93% </a:t>
            </a:r>
            <a:r>
              <a:rPr lang="en-US" dirty="0" smtClean="0"/>
              <a:t>are </a:t>
            </a:r>
            <a:r>
              <a:rPr lang="en-US" b="1" dirty="0" smtClean="0">
                <a:solidFill>
                  <a:schemeClr val="accent5"/>
                </a:solidFill>
              </a:rPr>
              <a:t>living with both parents</a:t>
            </a:r>
            <a:r>
              <a:rPr lang="en-US" dirty="0" smtClean="0"/>
              <a:t>.</a:t>
            </a:r>
          </a:p>
          <a:p>
            <a:r>
              <a:rPr lang="en-US" b="1" dirty="0" smtClean="0">
                <a:solidFill>
                  <a:schemeClr val="accent5"/>
                </a:solidFill>
              </a:rPr>
              <a:t>4% </a:t>
            </a:r>
            <a:r>
              <a:rPr lang="en-US" dirty="0" smtClean="0"/>
              <a:t>of have lost one or both parents.</a:t>
            </a:r>
          </a:p>
          <a:p>
            <a:r>
              <a:rPr lang="en-US" b="1" dirty="0" smtClean="0">
                <a:solidFill>
                  <a:schemeClr val="accent5"/>
                </a:solidFill>
              </a:rPr>
              <a:t>1% </a:t>
            </a:r>
            <a:r>
              <a:rPr lang="en-US" dirty="0" smtClean="0"/>
              <a:t>are not living with a biological parent.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61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Child </a:t>
            </a:r>
            <a:r>
              <a:rPr lang="en-US" sz="40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</a:rPr>
              <a:t>Labor </a:t>
            </a: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979165"/>
              </p:ext>
            </p:extLst>
          </p:nvPr>
        </p:nvGraphicFramePr>
        <p:xfrm>
          <a:off x="628650" y="1841679"/>
          <a:ext cx="7886700" cy="5016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never-married children age 5-17 years working in past week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382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1270710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Many children age 1-14 were disciplined during the month before the survey using </a:t>
            </a:r>
            <a:r>
              <a:rPr lang="en-US" b="1" dirty="0" smtClean="0">
                <a:solidFill>
                  <a:schemeClr val="accent5"/>
                </a:solidFill>
              </a:rPr>
              <a:t>nonviolent</a:t>
            </a:r>
            <a:r>
              <a:rPr lang="en-US" dirty="0" smtClean="0"/>
              <a:t> methods such as:</a:t>
            </a:r>
          </a:p>
          <a:p>
            <a:pPr lvl="1"/>
            <a:r>
              <a:rPr lang="en-US" dirty="0" smtClean="0"/>
              <a:t>Explaining to the child their behavior is wrong (</a:t>
            </a:r>
            <a:r>
              <a:rPr lang="en-US" b="1" dirty="0" smtClean="0">
                <a:solidFill>
                  <a:schemeClr val="accent5"/>
                </a:solidFill>
              </a:rPr>
              <a:t>85%</a:t>
            </a:r>
            <a:r>
              <a:rPr lang="en-US" dirty="0" smtClean="0"/>
              <a:t>) </a:t>
            </a:r>
          </a:p>
          <a:p>
            <a:pPr lvl="1"/>
            <a:r>
              <a:rPr lang="en-US" dirty="0" smtClean="0"/>
              <a:t>Taking away privileges, forbidding something the child likes, or not allowing the child to leave the house (</a:t>
            </a:r>
            <a:r>
              <a:rPr lang="en-US" b="1" dirty="0" smtClean="0">
                <a:solidFill>
                  <a:schemeClr val="accent5"/>
                </a:solidFill>
              </a:rPr>
              <a:t>46%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Giving the child something else to do (</a:t>
            </a:r>
            <a:r>
              <a:rPr lang="en-US" b="1" dirty="0" smtClean="0">
                <a:solidFill>
                  <a:schemeClr val="accent5"/>
                </a:solidFill>
              </a:rPr>
              <a:t>38%</a:t>
            </a:r>
            <a:r>
              <a:rPr lang="en-US" dirty="0" smtClean="0"/>
              <a:t>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" y="18737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40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  <a:cs typeface="+mj-cs"/>
              </a:rPr>
              <a:t>Nonviolent Methods of Child Discipline</a:t>
            </a:r>
          </a:p>
        </p:txBody>
      </p:sp>
    </p:spTree>
    <p:extLst>
      <p:ext uri="{BB962C8B-B14F-4D97-AF65-F5344CB8AC3E}">
        <p14:creationId xmlns:p14="http://schemas.microsoft.com/office/powerpoint/2010/main" val="103481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1270709"/>
            <a:ext cx="7886700" cy="47428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Many children were also disciplined with </a:t>
            </a:r>
            <a:r>
              <a:rPr lang="en-US" b="1" dirty="0">
                <a:solidFill>
                  <a:schemeClr val="accent5"/>
                </a:solidFill>
              </a:rPr>
              <a:t>v</a:t>
            </a:r>
            <a:r>
              <a:rPr lang="en-US" b="1" dirty="0" smtClean="0">
                <a:solidFill>
                  <a:schemeClr val="accent5"/>
                </a:solidFill>
              </a:rPr>
              <a:t>iolent</a:t>
            </a:r>
            <a:r>
              <a:rPr lang="en-US" dirty="0" smtClean="0"/>
              <a:t> methods including:</a:t>
            </a:r>
          </a:p>
          <a:p>
            <a:pPr lvl="1"/>
            <a:r>
              <a:rPr lang="en-US" sz="2600" u="sng" dirty="0" smtClean="0"/>
              <a:t>Psychological aggression </a:t>
            </a:r>
            <a:r>
              <a:rPr lang="en-US" sz="2600" dirty="0" smtClean="0"/>
              <a:t>– shouting, yelling, screaming (</a:t>
            </a:r>
            <a:r>
              <a:rPr lang="en-US" sz="2600" b="1" dirty="0" smtClean="0">
                <a:solidFill>
                  <a:schemeClr val="accent5"/>
                </a:solidFill>
              </a:rPr>
              <a:t>88%</a:t>
            </a:r>
            <a:r>
              <a:rPr lang="en-US" sz="2600" dirty="0" smtClean="0"/>
              <a:t>) and calling child dumb, lazy, or stupid (</a:t>
            </a:r>
            <a:r>
              <a:rPr lang="en-US" sz="2600" b="1" dirty="0" smtClean="0">
                <a:solidFill>
                  <a:schemeClr val="accent5"/>
                </a:solidFill>
              </a:rPr>
              <a:t>63%</a:t>
            </a:r>
            <a:r>
              <a:rPr lang="en-US" sz="2600" dirty="0" smtClean="0"/>
              <a:t>)</a:t>
            </a:r>
          </a:p>
          <a:p>
            <a:pPr marL="457200" lvl="1" indent="0">
              <a:buNone/>
            </a:pPr>
            <a:endParaRPr lang="en-US" sz="2600" dirty="0" smtClean="0"/>
          </a:p>
          <a:p>
            <a:pPr lvl="1"/>
            <a:r>
              <a:rPr lang="en-US" sz="2600" u="sng" dirty="0" smtClean="0"/>
              <a:t>Physical punishmen</a:t>
            </a:r>
            <a:r>
              <a:rPr lang="en-US" sz="2600" dirty="0" smtClean="0"/>
              <a:t>t – shaking (</a:t>
            </a:r>
            <a:r>
              <a:rPr lang="en-US" sz="2600" b="1" dirty="0" smtClean="0">
                <a:solidFill>
                  <a:schemeClr val="accent5"/>
                </a:solidFill>
              </a:rPr>
              <a:t>46%</a:t>
            </a:r>
            <a:r>
              <a:rPr lang="en-US" sz="2600" dirty="0" smtClean="0"/>
              <a:t>), hitting the child on the hand, arm, or leg (</a:t>
            </a:r>
            <a:r>
              <a:rPr lang="en-US" sz="2600" b="1" dirty="0" smtClean="0">
                <a:solidFill>
                  <a:schemeClr val="accent5"/>
                </a:solidFill>
              </a:rPr>
              <a:t>55%</a:t>
            </a:r>
            <a:r>
              <a:rPr lang="en-US" sz="2600" dirty="0" smtClean="0"/>
              <a:t>), spanking on the bottom with bare hand (</a:t>
            </a:r>
            <a:r>
              <a:rPr lang="en-US" sz="2600" b="1" dirty="0" smtClean="0">
                <a:solidFill>
                  <a:schemeClr val="accent5"/>
                </a:solidFill>
              </a:rPr>
              <a:t>37%</a:t>
            </a:r>
            <a:r>
              <a:rPr lang="en-US" sz="2600" dirty="0" smtClean="0"/>
              <a:t>), and hitting child with belt or other hard object (</a:t>
            </a:r>
            <a:r>
              <a:rPr lang="en-US" sz="2600" b="1" dirty="0" smtClean="0">
                <a:solidFill>
                  <a:schemeClr val="accent5"/>
                </a:solidFill>
              </a:rPr>
              <a:t>23%</a:t>
            </a:r>
            <a:r>
              <a:rPr lang="en-US" sz="2600" dirty="0" smtClean="0"/>
              <a:t>)</a:t>
            </a:r>
          </a:p>
          <a:p>
            <a:pPr marL="457200" lvl="1" indent="0">
              <a:buNone/>
            </a:pPr>
            <a:endParaRPr lang="en-US" sz="2600" dirty="0" smtClean="0"/>
          </a:p>
          <a:p>
            <a:pPr lvl="1"/>
            <a:r>
              <a:rPr lang="en-US" sz="2600" u="sng" dirty="0" smtClean="0"/>
              <a:t>Severe physical punishment </a:t>
            </a:r>
            <a:r>
              <a:rPr lang="en-US" sz="2600" dirty="0" smtClean="0"/>
              <a:t>– hitting or slapping child on face, head, or ears (</a:t>
            </a:r>
            <a:r>
              <a:rPr lang="en-US" sz="2600" b="1" dirty="0" smtClean="0">
                <a:solidFill>
                  <a:schemeClr val="accent5"/>
                </a:solidFill>
              </a:rPr>
              <a:t>41%</a:t>
            </a:r>
            <a:r>
              <a:rPr lang="en-US" sz="2600" dirty="0" smtClean="0"/>
              <a:t>) or beating the child over and over as hard as possible (</a:t>
            </a:r>
            <a:r>
              <a:rPr lang="en-US" sz="2600" b="1" dirty="0" smtClean="0">
                <a:solidFill>
                  <a:schemeClr val="accent5"/>
                </a:solidFill>
              </a:rPr>
              <a:t>11%</a:t>
            </a:r>
            <a:r>
              <a:rPr lang="en-US" sz="2600" dirty="0" smtClean="0"/>
              <a:t>)</a:t>
            </a:r>
            <a:endParaRPr lang="en-US" sz="2600" dirty="0"/>
          </a:p>
        </p:txBody>
      </p:sp>
      <p:sp>
        <p:nvSpPr>
          <p:cNvPr id="2" name="Rectangle 1"/>
          <p:cNvSpPr/>
          <p:nvPr/>
        </p:nvSpPr>
        <p:spPr>
          <a:xfrm>
            <a:off x="1" y="18737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effectLst>
                  <a:outerShdw blurRad="330200" dist="177800" dir="5400000" algn="ctr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DejaVu Serif" pitchFamily="18" charset="0"/>
                <a:cs typeface="+mj-cs"/>
              </a:rPr>
              <a:t>Violent Methods of Child Discipline</a:t>
            </a:r>
          </a:p>
        </p:txBody>
      </p:sp>
    </p:spTree>
    <p:extLst>
      <p:ext uri="{BB962C8B-B14F-4D97-AF65-F5344CB8AC3E}">
        <p14:creationId xmlns:p14="http://schemas.microsoft.com/office/powerpoint/2010/main" val="125201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Egypt">
      <a:dk1>
        <a:sysClr val="windowText" lastClr="000000"/>
      </a:dk1>
      <a:lt1>
        <a:sysClr val="window" lastClr="FFFFFF"/>
      </a:lt1>
      <a:dk2>
        <a:srgbClr val="690F07"/>
      </a:dk2>
      <a:lt2>
        <a:srgbClr val="EAE2D5"/>
      </a:lt2>
      <a:accent1>
        <a:srgbClr val="8E6C23"/>
      </a:accent1>
      <a:accent2>
        <a:srgbClr val="690F07"/>
      </a:accent2>
      <a:accent3>
        <a:srgbClr val="284140"/>
      </a:accent3>
      <a:accent4>
        <a:srgbClr val="891D1B"/>
      </a:accent4>
      <a:accent5>
        <a:srgbClr val="D14020"/>
      </a:accent5>
      <a:accent6>
        <a:srgbClr val="E7911A"/>
      </a:accent6>
      <a:hlink>
        <a:srgbClr val="000000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Egypt">
      <a:dk1>
        <a:sysClr val="windowText" lastClr="000000"/>
      </a:dk1>
      <a:lt1>
        <a:sysClr val="window" lastClr="FFFFFF"/>
      </a:lt1>
      <a:dk2>
        <a:srgbClr val="690F07"/>
      </a:dk2>
      <a:lt2>
        <a:srgbClr val="EAE2D5"/>
      </a:lt2>
      <a:accent1>
        <a:srgbClr val="8E6C23"/>
      </a:accent1>
      <a:accent2>
        <a:srgbClr val="690F07"/>
      </a:accent2>
      <a:accent3>
        <a:srgbClr val="284140"/>
      </a:accent3>
      <a:accent4>
        <a:srgbClr val="891D1B"/>
      </a:accent4>
      <a:accent5>
        <a:srgbClr val="D14020"/>
      </a:accent5>
      <a:accent6>
        <a:srgbClr val="E7911A"/>
      </a:accent6>
      <a:hlink>
        <a:srgbClr val="000000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2291</TotalTime>
  <Words>495</Words>
  <Application>Microsoft Office PowerPoint</Application>
  <PresentationFormat>On-screen Show (4:3)</PresentationFormat>
  <Paragraphs>55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DejaVu Serif</vt:lpstr>
      <vt:lpstr>Custom Design</vt:lpstr>
      <vt:lpstr>1_Office Theme</vt:lpstr>
      <vt:lpstr>Child Welfare</vt:lpstr>
      <vt:lpstr>PowerPoint Presentation</vt:lpstr>
      <vt:lpstr>Early Childhood Education by Residence</vt:lpstr>
      <vt:lpstr>School Attendance </vt:lpstr>
      <vt:lpstr>PowerPoint Presentation</vt:lpstr>
      <vt:lpstr>PowerPoint Presentation</vt:lpstr>
      <vt:lpstr>Child Labor </vt:lpstr>
      <vt:lpstr>PowerPoint Presentation</vt:lpstr>
      <vt:lpstr>PowerPoint Presentation</vt:lpstr>
      <vt:lpstr>Child Discipline by Method</vt:lpstr>
      <vt:lpstr>Child Discipline by Age</vt:lpstr>
      <vt:lpstr>Child Discipline by Mother’s Education</vt:lpstr>
    </vt:vector>
  </TitlesOfParts>
  <Company>ICF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Zweimueller, Sally</cp:lastModifiedBy>
  <cp:revision>173</cp:revision>
  <cp:lastPrinted>2015-05-01T22:32:43Z</cp:lastPrinted>
  <dcterms:created xsi:type="dcterms:W3CDTF">2015-01-29T20:02:00Z</dcterms:created>
  <dcterms:modified xsi:type="dcterms:W3CDTF">2015-05-13T16:35:48Z</dcterms:modified>
</cp:coreProperties>
</file>