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notesSlides/notesSlide4.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charts/chart3.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4.xml" ContentType="application/vnd.openxmlformats-officedocument.drawingml.chart+xml"/>
  <Override PartName="/ppt/notesSlides/notesSlide9.xml" ContentType="application/vnd.openxmlformats-officedocument.presentationml.notesSlide+xml"/>
  <Override PartName="/ppt/charts/chart5.xml" ContentType="application/vnd.openxmlformats-officedocument.drawingml.chart+xml"/>
  <Override PartName="/ppt/notesSlides/notesSlide10.xml" ContentType="application/vnd.openxmlformats-officedocument.presentationml.notesSlide+xml"/>
  <Override PartName="/ppt/charts/chart6.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7.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3.xml" ContentType="application/vnd.openxmlformats-officedocument.presentationml.notesSlide+xml"/>
  <Override PartName="/ppt/charts/chart8.xml" ContentType="application/vnd.openxmlformats-officedocument.drawingml.chart+xml"/>
  <Override PartName="/ppt/charts/chart9.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0.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1.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2.xml" ContentType="application/vnd.openxmlformats-officedocument.drawingml.chart+xml"/>
  <Override PartName="/ppt/notesSlides/notesSlide21.xml" ContentType="application/vnd.openxmlformats-officedocument.presentationml.notesSlide+xml"/>
  <Override PartName="/ppt/charts/chart13.xml" ContentType="application/vnd.openxmlformats-officedocument.drawingml.chart+xml"/>
  <Override PartName="/ppt/notesSlides/notesSlide22.xml" ContentType="application/vnd.openxmlformats-officedocument.presentationml.notesSlide+xml"/>
  <Override PartName="/ppt/charts/chart14.xml" ContentType="application/vnd.openxmlformats-officedocument.drawingml.chart+xml"/>
  <Override PartName="/ppt/notesSlides/notesSlide23.xml" ContentType="application/vnd.openxmlformats-officedocument.presentationml.notesSlide+xml"/>
  <Override PartName="/ppt/charts/chart15.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24.xml" ContentType="application/vnd.openxmlformats-officedocument.presentationml.notesSlide+xml"/>
  <Override PartName="/ppt/charts/chart16.xml" ContentType="application/vnd.openxmlformats-officedocument.drawingml.chart+xml"/>
  <Override PartName="/ppt/notesSlides/notesSlide25.xml" ContentType="application/vnd.openxmlformats-officedocument.presentationml.notesSlide+xml"/>
  <Override PartName="/ppt/charts/chart17.xml" ContentType="application/vnd.openxmlformats-officedocument.drawingml.chart+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1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rts/chart19.xml" ContentType="application/vnd.openxmlformats-officedocument.drawingml.chart+xml"/>
  <Override PartName="/ppt/drawings/drawing1.xml" ContentType="application/vnd.openxmlformats-officedocument.drawingml.chartshapes+xml"/>
  <Override PartName="/ppt/notesSlides/notesSlide32.xml" ContentType="application/vnd.openxmlformats-officedocument.presentationml.notesSlide+xml"/>
  <Override PartName="/ppt/charts/chart20.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33.xml" ContentType="application/vnd.openxmlformats-officedocument.presentationml.notesSlide+xml"/>
  <Override PartName="/ppt/charts/chart21.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34.xml" ContentType="application/vnd.openxmlformats-officedocument.presentationml.notesSlide+xml"/>
  <Override PartName="/ppt/charts/chart22.xml" ContentType="application/vnd.openxmlformats-officedocument.drawingml.chart+xml"/>
  <Override PartName="/ppt/drawings/drawing2.xml" ContentType="application/vnd.openxmlformats-officedocument.drawingml.chartshapes+xml"/>
  <Override PartName="/ppt/notesSlides/notesSlide35.xml" ContentType="application/vnd.openxmlformats-officedocument.presentationml.notesSlide+xml"/>
  <Override PartName="/ppt/charts/chart23.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harts/chart24.xml" ContentType="application/vnd.openxmlformats-officedocument.drawingml.chart+xml"/>
  <Override PartName="/ppt/drawings/drawing3.xml" ContentType="application/vnd.openxmlformats-officedocument.drawingml.chartshapes+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rts/chart25.xml" ContentType="application/vnd.openxmlformats-officedocument.drawingml.chart+xml"/>
  <Override PartName="/ppt/notesSlides/notesSlide41.xml" ContentType="application/vnd.openxmlformats-officedocument.presentationml.notesSlide+xml"/>
  <Override PartName="/ppt/charts/chart26.xml" ContentType="application/vnd.openxmlformats-officedocument.drawingml.chart+xml"/>
  <Override PartName="/ppt/charts/chart27.xml" ContentType="application/vnd.openxmlformats-officedocument.drawingml.chart+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harts/chart28.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charts/chart29.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46.xml" ContentType="application/vnd.openxmlformats-officedocument.presentationml.notesSlide+xml"/>
  <Override PartName="/ppt/charts/chart30.xml" ContentType="application/vnd.openxmlformats-officedocument.drawingml.chart+xml"/>
  <Override PartName="/ppt/notesSlides/notesSlide47.xml" ContentType="application/vnd.openxmlformats-officedocument.presentationml.notesSlide+xml"/>
  <Override PartName="/ppt/charts/chart31.xml" ContentType="application/vnd.openxmlformats-officedocument.drawingml.chart+xml"/>
  <Override PartName="/ppt/notesSlides/notesSlide48.xml" ContentType="application/vnd.openxmlformats-officedocument.presentationml.notesSlide+xml"/>
  <Override PartName="/ppt/charts/chart32.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charts/chart33.xml" ContentType="application/vnd.openxmlformats-officedocument.drawingml.chart+xml"/>
  <Override PartName="/ppt/notesSlides/notesSlide51.xml" ContentType="application/vnd.openxmlformats-officedocument.presentationml.notesSlide+xml"/>
  <Override PartName="/ppt/charts/chart34.xml" ContentType="application/vnd.openxmlformats-officedocument.drawingml.chart+xml"/>
  <Override PartName="/ppt/notesSlides/notesSlide52.xml" ContentType="application/vnd.openxmlformats-officedocument.presentationml.notesSlide+xml"/>
  <Override PartName="/ppt/charts/chart3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53.xml" ContentType="application/vnd.openxmlformats-officedocument.presentationml.notesSlide+xml"/>
  <Override PartName="/ppt/charts/chart3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54.xml" ContentType="application/vnd.openxmlformats-officedocument.presentationml.notesSlide+xml"/>
  <Override PartName="/ppt/charts/chart37.xml" ContentType="application/vnd.openxmlformats-officedocument.drawingml.chart+xml"/>
  <Override PartName="/ppt/notesSlides/notesSlide55.xml" ContentType="application/vnd.openxmlformats-officedocument.presentationml.notesSlide+xml"/>
  <Override PartName="/ppt/charts/chart38.xml" ContentType="application/vnd.openxmlformats-officedocument.drawingml.chart+xml"/>
  <Override PartName="/ppt/notesSlides/notesSlide56.xml" ContentType="application/vnd.openxmlformats-officedocument.presentationml.notesSlide+xml"/>
  <Override PartName="/ppt/charts/chart39.xml" ContentType="application/vnd.openxmlformats-officedocument.drawingml.chart+xml"/>
  <Override PartName="/ppt/notesSlides/notesSlide57.xml" ContentType="application/vnd.openxmlformats-officedocument.presentationml.notesSlide+xml"/>
  <Override PartName="/ppt/charts/chart40.xml" ContentType="application/vnd.openxmlformats-officedocument.drawingml.chart+xml"/>
  <Override PartName="/ppt/notesSlides/notesSlide58.xml" ContentType="application/vnd.openxmlformats-officedocument.presentationml.notesSlide+xml"/>
  <Override PartName="/ppt/charts/chart4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0" r:id="rId1"/>
    <p:sldMasterId id="2147483651" r:id="rId2"/>
    <p:sldMasterId id="2147483688" r:id="rId3"/>
  </p:sldMasterIdLst>
  <p:notesMasterIdLst>
    <p:notesMasterId r:id="rId82"/>
  </p:notesMasterIdLst>
  <p:handoutMasterIdLst>
    <p:handoutMasterId r:id="rId83"/>
  </p:handoutMasterIdLst>
  <p:sldIdLst>
    <p:sldId id="396" r:id="rId4"/>
    <p:sldId id="326" r:id="rId5"/>
    <p:sldId id="269" r:id="rId6"/>
    <p:sldId id="271" r:id="rId7"/>
    <p:sldId id="314" r:id="rId8"/>
    <p:sldId id="274" r:id="rId9"/>
    <p:sldId id="312" r:id="rId10"/>
    <p:sldId id="319" r:id="rId11"/>
    <p:sldId id="318" r:id="rId12"/>
    <p:sldId id="321" r:id="rId13"/>
    <p:sldId id="320" r:id="rId14"/>
    <p:sldId id="292" r:id="rId15"/>
    <p:sldId id="288" r:id="rId16"/>
    <p:sldId id="294" r:id="rId17"/>
    <p:sldId id="295" r:id="rId18"/>
    <p:sldId id="315" r:id="rId19"/>
    <p:sldId id="400" r:id="rId20"/>
    <p:sldId id="327" r:id="rId21"/>
    <p:sldId id="297" r:id="rId22"/>
    <p:sldId id="298" r:id="rId23"/>
    <p:sldId id="316" r:id="rId24"/>
    <p:sldId id="306" r:id="rId25"/>
    <p:sldId id="308" r:id="rId26"/>
    <p:sldId id="383" r:id="rId27"/>
    <p:sldId id="328" r:id="rId28"/>
    <p:sldId id="329" r:id="rId29"/>
    <p:sldId id="330" r:id="rId30"/>
    <p:sldId id="331" r:id="rId31"/>
    <p:sldId id="332" r:id="rId32"/>
    <p:sldId id="333" r:id="rId33"/>
    <p:sldId id="338" r:id="rId34"/>
    <p:sldId id="339" r:id="rId35"/>
    <p:sldId id="342" r:id="rId36"/>
    <p:sldId id="343" r:id="rId37"/>
    <p:sldId id="344" r:id="rId38"/>
    <p:sldId id="345" r:id="rId39"/>
    <p:sldId id="346" r:id="rId40"/>
    <p:sldId id="347" r:id="rId41"/>
    <p:sldId id="348" r:id="rId42"/>
    <p:sldId id="409" r:id="rId43"/>
    <p:sldId id="349" r:id="rId44"/>
    <p:sldId id="405" r:id="rId45"/>
    <p:sldId id="401" r:id="rId46"/>
    <p:sldId id="402" r:id="rId47"/>
    <p:sldId id="350" r:id="rId48"/>
    <p:sldId id="351" r:id="rId49"/>
    <p:sldId id="352" r:id="rId50"/>
    <p:sldId id="354" r:id="rId51"/>
    <p:sldId id="403" r:id="rId52"/>
    <p:sldId id="361" r:id="rId53"/>
    <p:sldId id="362" r:id="rId54"/>
    <p:sldId id="367" r:id="rId55"/>
    <p:sldId id="368" r:id="rId56"/>
    <p:sldId id="404" r:id="rId57"/>
    <p:sldId id="369" r:id="rId58"/>
    <p:sldId id="370" r:id="rId59"/>
    <p:sldId id="371" r:id="rId60"/>
    <p:sldId id="372" r:id="rId61"/>
    <p:sldId id="373" r:id="rId62"/>
    <p:sldId id="374" r:id="rId63"/>
    <p:sldId id="375" r:id="rId64"/>
    <p:sldId id="376" r:id="rId65"/>
    <p:sldId id="410" r:id="rId66"/>
    <p:sldId id="377" r:id="rId67"/>
    <p:sldId id="411" r:id="rId68"/>
    <p:sldId id="412" r:id="rId69"/>
    <p:sldId id="378" r:id="rId70"/>
    <p:sldId id="379" r:id="rId71"/>
    <p:sldId id="380" r:id="rId72"/>
    <p:sldId id="406" r:id="rId73"/>
    <p:sldId id="386" r:id="rId74"/>
    <p:sldId id="387" r:id="rId75"/>
    <p:sldId id="388" r:id="rId76"/>
    <p:sldId id="389" r:id="rId77"/>
    <p:sldId id="390" r:id="rId78"/>
    <p:sldId id="391" r:id="rId79"/>
    <p:sldId id="392" r:id="rId80"/>
    <p:sldId id="393" r:id="rId81"/>
  </p:sldIdLst>
  <p:sldSz cx="9144000" cy="6858000" type="screen4x3"/>
  <p:notesSz cx="6802438" cy="99345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 initials="A" lastIdx="2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A03D"/>
    <a:srgbClr val="DCBA6E"/>
    <a:srgbClr val="8E0000"/>
    <a:srgbClr val="FF3300"/>
    <a:srgbClr val="CC3300"/>
    <a:srgbClr val="EFFFE5"/>
    <a:srgbClr val="E5FFD5"/>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765" autoAdjust="0"/>
    <p:restoredTop sz="81270" autoAdjust="0"/>
  </p:normalViewPr>
  <p:slideViewPr>
    <p:cSldViewPr snapToGrid="0">
      <p:cViewPr varScale="1">
        <p:scale>
          <a:sx n="75" d="100"/>
          <a:sy n="75" d="100"/>
        </p:scale>
        <p:origin x="126" y="96"/>
      </p:cViewPr>
      <p:guideLst>
        <p:guide orient="horz" pos="2160"/>
        <p:guide pos="2880"/>
      </p:guideLst>
    </p:cSldViewPr>
  </p:slideViewPr>
  <p:notesTextViewPr>
    <p:cViewPr>
      <p:scale>
        <a:sx n="1" d="1"/>
        <a:sy n="1" d="1"/>
      </p:scale>
      <p:origin x="0" y="0"/>
    </p:cViewPr>
  </p:notesTextViewPr>
  <p:sorterViewPr>
    <p:cViewPr>
      <p:scale>
        <a:sx n="100" d="100"/>
        <a:sy n="100" d="100"/>
      </p:scale>
      <p:origin x="0" y="-377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slide" Target="slides/slide73.xml"/><Relationship Id="rId84" Type="http://schemas.openxmlformats.org/officeDocument/2006/relationships/commentAuthors" Target="commentAuthors.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slide" Target="slides/slide76.xml"/><Relationship Id="rId87" Type="http://schemas.openxmlformats.org/officeDocument/2006/relationships/theme" Target="theme/theme1.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notesMaster" Target="notesMasters/notesMaster1.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handoutMaster" Target="handoutMasters/handoutMaster1.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5.xml"/><Relationship Id="rId1" Type="http://schemas.microsoft.com/office/2011/relationships/chartStyle" Target="style5.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6.xml"/><Relationship Id="rId1" Type="http://schemas.microsoft.com/office/2011/relationships/chartStyle" Target="style6.xml"/></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7.xml"/><Relationship Id="rId1" Type="http://schemas.microsoft.com/office/2011/relationships/chartStyle" Target="style7.xml"/></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8.xml"/><Relationship Id="rId1" Type="http://schemas.microsoft.com/office/2011/relationships/chartStyle" Target="style8.xml"/></Relationships>
</file>

<file path=ppt/charts/_rels/chart19.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19.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1.xml"/><Relationship Id="rId1" Type="http://schemas.microsoft.com/office/2011/relationships/chartStyle" Target="style1.xml"/></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9.xml"/><Relationship Id="rId1" Type="http://schemas.microsoft.com/office/2011/relationships/chartStyle" Target="style9.xml"/></Relationships>
</file>

<file path=ppt/charts/_rels/chart21.xml.rels><?xml version="1.0" encoding="UTF-8" standalone="yes"?>
<Relationships xmlns="http://schemas.openxmlformats.org/package/2006/relationships"><Relationship Id="rId3" Type="http://schemas.openxmlformats.org/officeDocument/2006/relationships/package" Target="../embeddings/Microsoft_Excel_Worksheet21.xlsx"/><Relationship Id="rId2" Type="http://schemas.microsoft.com/office/2011/relationships/chartColorStyle" Target="colors10.xml"/><Relationship Id="rId1" Type="http://schemas.microsoft.com/office/2011/relationships/chartStyle" Target="style10.xml"/></Relationships>
</file>

<file path=ppt/charts/_rels/chart2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22.xlsx"/></Relationships>
</file>

<file path=ppt/charts/_rels/chart23.xml.rels><?xml version="1.0" encoding="UTF-8" standalone="yes"?>
<Relationships xmlns="http://schemas.openxmlformats.org/package/2006/relationships"><Relationship Id="rId3" Type="http://schemas.openxmlformats.org/officeDocument/2006/relationships/package" Target="../embeddings/Microsoft_Excel_Worksheet23.xlsx"/><Relationship Id="rId2" Type="http://schemas.microsoft.com/office/2011/relationships/chartColorStyle" Target="colors11.xml"/><Relationship Id="rId1" Type="http://schemas.microsoft.com/office/2011/relationships/chartStyle" Target="style11.xml"/></Relationships>
</file>

<file path=ppt/charts/_rels/chart24.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24.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5.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6.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27.xlsx"/></Relationships>
</file>

<file path=ppt/charts/_rels/chart28.xml.rels><?xml version="1.0" encoding="UTF-8" standalone="yes"?>
<Relationships xmlns="http://schemas.openxmlformats.org/package/2006/relationships"><Relationship Id="rId3" Type="http://schemas.openxmlformats.org/officeDocument/2006/relationships/package" Target="../embeddings/Microsoft_Excel_Worksheet28.xlsx"/><Relationship Id="rId2" Type="http://schemas.microsoft.com/office/2011/relationships/chartColorStyle" Target="colors12.xml"/><Relationship Id="rId1" Type="http://schemas.microsoft.com/office/2011/relationships/chartStyle" Target="style12.xml"/></Relationships>
</file>

<file path=ppt/charts/_rels/chart29.xml.rels><?xml version="1.0" encoding="UTF-8" standalone="yes"?>
<Relationships xmlns="http://schemas.openxmlformats.org/package/2006/relationships"><Relationship Id="rId3" Type="http://schemas.openxmlformats.org/officeDocument/2006/relationships/package" Target="../embeddings/Microsoft_Excel_Worksheet29.xlsx"/><Relationship Id="rId2" Type="http://schemas.microsoft.com/office/2011/relationships/chartColorStyle" Target="colors13.xml"/><Relationship Id="rId1" Type="http://schemas.microsoft.com/office/2011/relationships/chartStyle" Target="style13.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30.xml.rels><?xml version="1.0" encoding="UTF-8" standalone="yes"?>
<Relationships xmlns="http://schemas.openxmlformats.org/package/2006/relationships"><Relationship Id="rId1" Type="http://schemas.openxmlformats.org/officeDocument/2006/relationships/package" Target="../embeddings/Microsoft_Excel_Worksheet30.xlsx"/></Relationships>
</file>

<file path=ppt/charts/_rels/chart31.xml.rels><?xml version="1.0" encoding="UTF-8" standalone="yes"?>
<Relationships xmlns="http://schemas.openxmlformats.org/package/2006/relationships"><Relationship Id="rId1" Type="http://schemas.openxmlformats.org/officeDocument/2006/relationships/package" Target="../embeddings/Microsoft_Excel_Worksheet31.xlsx"/></Relationships>
</file>

<file path=ppt/charts/_rels/chart32.xml.rels><?xml version="1.0" encoding="UTF-8" standalone="yes"?>
<Relationships xmlns="http://schemas.openxmlformats.org/package/2006/relationships"><Relationship Id="rId3" Type="http://schemas.openxmlformats.org/officeDocument/2006/relationships/package" Target="../embeddings/Microsoft_Excel_Worksheet32.xlsx"/><Relationship Id="rId2" Type="http://schemas.microsoft.com/office/2011/relationships/chartColorStyle" Target="colors14.xml"/><Relationship Id="rId1" Type="http://schemas.microsoft.com/office/2011/relationships/chartStyle" Target="style14.xml"/></Relationships>
</file>

<file path=ppt/charts/_rels/chart33.xml.rels><?xml version="1.0" encoding="UTF-8" standalone="yes"?>
<Relationships xmlns="http://schemas.openxmlformats.org/package/2006/relationships"><Relationship Id="rId1" Type="http://schemas.openxmlformats.org/officeDocument/2006/relationships/package" Target="../embeddings/Microsoft_Excel_Worksheet33.xlsx"/></Relationships>
</file>

<file path=ppt/charts/_rels/chart34.xml.rels><?xml version="1.0" encoding="UTF-8" standalone="yes"?>
<Relationships xmlns="http://schemas.openxmlformats.org/package/2006/relationships"><Relationship Id="rId1" Type="http://schemas.openxmlformats.org/officeDocument/2006/relationships/package" Target="../embeddings/Microsoft_Excel_Worksheet34.xlsx"/></Relationships>
</file>

<file path=ppt/charts/_rels/chart35.xml.rels><?xml version="1.0" encoding="UTF-8" standalone="yes"?>
<Relationships xmlns="http://schemas.openxmlformats.org/package/2006/relationships"><Relationship Id="rId3" Type="http://schemas.openxmlformats.org/officeDocument/2006/relationships/package" Target="../embeddings/Microsoft_Excel_Worksheet35.xlsx"/><Relationship Id="rId2" Type="http://schemas.microsoft.com/office/2011/relationships/chartColorStyle" Target="colors15.xml"/><Relationship Id="rId1" Type="http://schemas.microsoft.com/office/2011/relationships/chartStyle" Target="style15.xml"/></Relationships>
</file>

<file path=ppt/charts/_rels/chart36.xml.rels><?xml version="1.0" encoding="UTF-8" standalone="yes"?>
<Relationships xmlns="http://schemas.openxmlformats.org/package/2006/relationships"><Relationship Id="rId3" Type="http://schemas.openxmlformats.org/officeDocument/2006/relationships/package" Target="../embeddings/Microsoft_Excel_Worksheet36.xlsx"/><Relationship Id="rId2" Type="http://schemas.microsoft.com/office/2011/relationships/chartColorStyle" Target="colors16.xml"/><Relationship Id="rId1" Type="http://schemas.microsoft.com/office/2011/relationships/chartStyle" Target="style16.xml"/></Relationships>
</file>

<file path=ppt/charts/_rels/chart37.xml.rels><?xml version="1.0" encoding="UTF-8" standalone="yes"?>
<Relationships xmlns="http://schemas.openxmlformats.org/package/2006/relationships"><Relationship Id="rId1" Type="http://schemas.openxmlformats.org/officeDocument/2006/relationships/package" Target="../embeddings/Microsoft_Excel_Worksheet37.xlsx"/></Relationships>
</file>

<file path=ppt/charts/_rels/chart38.xml.rels><?xml version="1.0" encoding="UTF-8" standalone="yes"?>
<Relationships xmlns="http://schemas.openxmlformats.org/package/2006/relationships"><Relationship Id="rId1" Type="http://schemas.openxmlformats.org/officeDocument/2006/relationships/package" Target="../embeddings/Microsoft_Excel_Worksheet38.xlsx"/></Relationships>
</file>

<file path=ppt/charts/_rels/chart39.xml.rels><?xml version="1.0" encoding="UTF-8" standalone="yes"?>
<Relationships xmlns="http://schemas.openxmlformats.org/package/2006/relationships"><Relationship Id="rId1" Type="http://schemas.openxmlformats.org/officeDocument/2006/relationships/package" Target="../embeddings/Microsoft_Excel_Worksheet39.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40.xml.rels><?xml version="1.0" encoding="UTF-8" standalone="yes"?>
<Relationships xmlns="http://schemas.openxmlformats.org/package/2006/relationships"><Relationship Id="rId1" Type="http://schemas.openxmlformats.org/officeDocument/2006/relationships/package" Target="../embeddings/Microsoft_Excel_Worksheet40.xlsx"/></Relationships>
</file>

<file path=ppt/charts/_rels/chart41.xml.rels><?xml version="1.0" encoding="UTF-8" standalone="yes"?>
<Relationships xmlns="http://schemas.openxmlformats.org/package/2006/relationships"><Relationship Id="rId1" Type="http://schemas.openxmlformats.org/officeDocument/2006/relationships/package" Target="../embeddings/Microsoft_Excel_Worksheet41.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2.xml"/><Relationship Id="rId1" Type="http://schemas.microsoft.com/office/2011/relationships/chartStyle" Target="style2.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3.xml"/><Relationship Id="rId1" Type="http://schemas.microsoft.com/office/2011/relationships/chartStyle" Target="style3.xml"/></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713365539452495E-2"/>
          <c:y val="3.7878795410561404E-2"/>
          <c:w val="0.96457326892109496"/>
          <c:h val="0.87146044529158617"/>
        </c:manualLayout>
      </c:layout>
      <c:barChart>
        <c:barDir val="col"/>
        <c:grouping val="clustered"/>
        <c:varyColors val="0"/>
        <c:ser>
          <c:idx val="0"/>
          <c:order val="0"/>
          <c:tx>
            <c:strRef>
              <c:f>Sheet1!$B$1</c:f>
              <c:strCache>
                <c:ptCount val="1"/>
                <c:pt idx="0">
                  <c:v>Column1</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spPr>
              <a:solidFill>
                <a:schemeClr val="tx2">
                  <a:lumMod val="75000"/>
                </a:schemeClr>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4"/>
              </a:solidFill>
              <a:ln>
                <a:noFill/>
              </a:ln>
              <a:effectLst/>
              <a:scene3d>
                <a:camera prst="orthographicFront"/>
                <a:lightRig rig="threePt" dir="t">
                  <a:rot lat="0" lon="0" rev="1200000"/>
                </a:lightRig>
              </a:scene3d>
              <a:sp3d>
                <a:bevelT w="63500" h="25400"/>
              </a:sp3d>
            </c:spPr>
          </c:dPt>
          <c:dPt>
            <c:idx val="3"/>
            <c:invertIfNegative val="0"/>
            <c:bubble3D val="0"/>
            <c:spPr>
              <a:solidFill>
                <a:schemeClr val="accent1">
                  <a:lumMod val="50000"/>
                </a:schemeClr>
              </a:solidFill>
              <a:ln>
                <a:noFill/>
              </a:ln>
              <a:effectLst/>
              <a:scene3d>
                <a:camera prst="orthographicFront"/>
                <a:lightRig rig="threePt" dir="t">
                  <a:rot lat="0" lon="0" rev="1200000"/>
                </a:lightRig>
              </a:scene3d>
              <a:sp3d>
                <a:bevelT w="63500" h="25400"/>
              </a:sp3d>
            </c:spPr>
          </c:dPt>
          <c:dPt>
            <c:idx val="4"/>
            <c:invertIfNegative val="0"/>
            <c:bubble3D val="0"/>
            <c:spPr>
              <a:solidFill>
                <a:schemeClr val="accent1"/>
              </a:solidFill>
              <a:ln>
                <a:noFill/>
              </a:ln>
              <a:effectLst/>
              <a:scene3d>
                <a:camera prst="orthographicFront"/>
                <a:lightRig rig="threePt" dir="t">
                  <a:rot lat="0" lon="0" rev="1200000"/>
                </a:lightRig>
              </a:scene3d>
              <a:sp3d>
                <a:bevelT w="63500" h="25400"/>
              </a:sp3d>
            </c:spPr>
          </c:dPt>
          <c:dPt>
            <c:idx val="5"/>
            <c:invertIfNegative val="0"/>
            <c:bubble3D val="0"/>
            <c:spPr>
              <a:solidFill>
                <a:srgbClr val="EBA03D"/>
              </a:solidFill>
              <a:ln>
                <a:noFill/>
              </a:ln>
              <a:effectLst/>
              <a:scene3d>
                <a:camera prst="orthographicFront"/>
                <a:lightRig rig="threePt" dir="t">
                  <a:rot lat="0" lon="0" rev="1200000"/>
                </a:lightRig>
              </a:scene3d>
              <a:sp3d>
                <a:bevelT w="63500" h="25400"/>
              </a:sp3d>
            </c:spPr>
          </c:dPt>
          <c:dPt>
            <c:idx val="6"/>
            <c:invertIfNegative val="0"/>
            <c:bubble3D val="0"/>
            <c:spPr>
              <a:solidFill>
                <a:srgbClr val="DCBA6E"/>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1988 EDHS</c:v>
                </c:pt>
                <c:pt idx="1">
                  <c:v>1992 EDHS</c:v>
                </c:pt>
                <c:pt idx="2">
                  <c:v>1995 EDHS</c:v>
                </c:pt>
                <c:pt idx="3">
                  <c:v>2000 EDHS</c:v>
                </c:pt>
                <c:pt idx="4">
                  <c:v>2005 EDHS</c:v>
                </c:pt>
                <c:pt idx="5">
                  <c:v>2008 EDHS </c:v>
                </c:pt>
                <c:pt idx="6">
                  <c:v>2014 EDHS</c:v>
                </c:pt>
              </c:strCache>
            </c:strRef>
          </c:cat>
          <c:val>
            <c:numRef>
              <c:f>Sheet1!$B$2:$B$8</c:f>
              <c:numCache>
                <c:formatCode>General</c:formatCode>
                <c:ptCount val="7"/>
                <c:pt idx="0">
                  <c:v>4.4000000000000004</c:v>
                </c:pt>
                <c:pt idx="1">
                  <c:v>3.9</c:v>
                </c:pt>
                <c:pt idx="2">
                  <c:v>3.6</c:v>
                </c:pt>
                <c:pt idx="3">
                  <c:v>3.5</c:v>
                </c:pt>
                <c:pt idx="4">
                  <c:v>3.1</c:v>
                </c:pt>
                <c:pt idx="5" formatCode="0.0">
                  <c:v>3</c:v>
                </c:pt>
                <c:pt idx="6">
                  <c:v>3.5</c:v>
                </c:pt>
              </c:numCache>
            </c:numRef>
          </c:val>
        </c:ser>
        <c:dLbls>
          <c:showLegendKey val="0"/>
          <c:showVal val="0"/>
          <c:showCatName val="0"/>
          <c:showSerName val="0"/>
          <c:showPercent val="0"/>
          <c:showBubbleSize val="0"/>
        </c:dLbls>
        <c:gapWidth val="150"/>
        <c:axId val="415557712"/>
        <c:axId val="415557320"/>
      </c:barChart>
      <c:catAx>
        <c:axId val="4155577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500" b="0" i="0" u="none" strike="noStrike" kern="1200" baseline="0">
                <a:solidFill>
                  <a:schemeClr val="tx1"/>
                </a:solidFill>
                <a:latin typeface="+mn-lt"/>
                <a:ea typeface="+mn-ea"/>
                <a:cs typeface="+mn-cs"/>
              </a:defRPr>
            </a:pPr>
            <a:endParaRPr lang="en-US"/>
          </a:p>
        </c:txPr>
        <c:crossAx val="415557320"/>
        <c:crosses val="autoZero"/>
        <c:auto val="1"/>
        <c:lblAlgn val="ctr"/>
        <c:lblOffset val="100"/>
        <c:noMultiLvlLbl val="0"/>
      </c:catAx>
      <c:valAx>
        <c:axId val="415557320"/>
        <c:scaling>
          <c:orientation val="minMax"/>
          <c:max val="5"/>
          <c:min val="0"/>
        </c:scaling>
        <c:delete val="1"/>
        <c:axPos val="l"/>
        <c:majorGridlines>
          <c:spPr>
            <a:ln w="9525" cap="flat" cmpd="sng" algn="ctr">
              <a:noFill/>
              <a:round/>
            </a:ln>
            <a:effectLst/>
          </c:spPr>
        </c:majorGridlines>
        <c:numFmt formatCode="General" sourceLinked="1"/>
        <c:majorTickMark val="out"/>
        <c:minorTickMark val="none"/>
        <c:tickLblPos val="nextTo"/>
        <c:crossAx val="4155577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6"/>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5"/>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11</c:v>
                </c:pt>
                <c:pt idx="1">
                  <c:v>5</c:v>
                </c:pt>
                <c:pt idx="2">
                  <c:v>14</c:v>
                </c:pt>
              </c:numCache>
            </c:numRef>
          </c:val>
        </c:ser>
        <c:dLbls>
          <c:showLegendKey val="0"/>
          <c:showVal val="0"/>
          <c:showCatName val="0"/>
          <c:showSerName val="0"/>
          <c:showPercent val="0"/>
          <c:showBubbleSize val="0"/>
        </c:dLbls>
        <c:gapWidth val="150"/>
        <c:axId val="476844856"/>
        <c:axId val="476845640"/>
      </c:barChart>
      <c:catAx>
        <c:axId val="4768448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6845640"/>
        <c:crosses val="autoZero"/>
        <c:auto val="1"/>
        <c:lblAlgn val="ctr"/>
        <c:lblOffset val="100"/>
        <c:noMultiLvlLbl val="0"/>
      </c:catAx>
      <c:valAx>
        <c:axId val="476845640"/>
        <c:scaling>
          <c:orientation val="minMax"/>
          <c:max val="30"/>
          <c:min val="0"/>
        </c:scaling>
        <c:delete val="1"/>
        <c:axPos val="l"/>
        <c:majorGridlines>
          <c:spPr>
            <a:ln w="9525" cap="flat" cmpd="sng" algn="ctr">
              <a:noFill/>
              <a:round/>
            </a:ln>
            <a:effectLst/>
          </c:spPr>
        </c:majorGridlines>
        <c:numFmt formatCode="General" sourceLinked="1"/>
        <c:majorTickMark val="out"/>
        <c:minorTickMark val="none"/>
        <c:tickLblPos val="nextTo"/>
        <c:crossAx val="4768448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Wanted fertility</c:v>
                </c:pt>
              </c:strCache>
            </c:strRef>
          </c:tx>
          <c:spPr>
            <a:solidFill>
              <a:schemeClr val="tx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Sheet1!$A$2:$A$12</c:f>
              <c:strCache>
                <c:ptCount val="11"/>
                <c:pt idx="0">
                  <c:v>Frontier Governorates</c:v>
                </c:pt>
                <c:pt idx="2">
                  <c:v>Rural</c:v>
                </c:pt>
                <c:pt idx="3">
                  <c:v>Urban</c:v>
                </c:pt>
                <c:pt idx="4">
                  <c:v>Total</c:v>
                </c:pt>
                <c:pt idx="6">
                  <c:v>Rural</c:v>
                </c:pt>
                <c:pt idx="7">
                  <c:v>Urban</c:v>
                </c:pt>
                <c:pt idx="8">
                  <c:v>Total</c:v>
                </c:pt>
                <c:pt idx="10">
                  <c:v>Total</c:v>
                </c:pt>
              </c:strCache>
            </c:strRef>
          </c:cat>
          <c:val>
            <c:numRef>
              <c:f>Sheet1!$B$2:$B$12</c:f>
              <c:numCache>
                <c:formatCode>General</c:formatCode>
                <c:ptCount val="11"/>
                <c:pt idx="0" formatCode="0.0">
                  <c:v>3.4</c:v>
                </c:pt>
                <c:pt idx="2" formatCode="0.0">
                  <c:v>3.3</c:v>
                </c:pt>
                <c:pt idx="3" formatCode="0.0">
                  <c:v>2.7</c:v>
                </c:pt>
                <c:pt idx="4" formatCode="0.0">
                  <c:v>3.1</c:v>
                </c:pt>
                <c:pt idx="6" formatCode="0.0">
                  <c:v>2.8</c:v>
                </c:pt>
                <c:pt idx="7" formatCode="0.0">
                  <c:v>2.4</c:v>
                </c:pt>
                <c:pt idx="8" formatCode="0.0">
                  <c:v>2.7</c:v>
                </c:pt>
                <c:pt idx="10" formatCode="0.0">
                  <c:v>2.8</c:v>
                </c:pt>
              </c:numCache>
            </c:numRef>
          </c:val>
        </c:ser>
        <c:ser>
          <c:idx val="1"/>
          <c:order val="1"/>
          <c:tx>
            <c:strRef>
              <c:f>Sheet1!$C$1</c:f>
              <c:strCache>
                <c:ptCount val="1"/>
                <c:pt idx="0">
                  <c:v>Difference in fertility</c:v>
                </c:pt>
              </c:strCache>
            </c:strRef>
          </c:tx>
          <c:spPr>
            <a:solidFill>
              <a:schemeClr val="tx2">
                <a:lumMod val="60000"/>
                <a:lumOff val="40000"/>
              </a:schemeClr>
            </a:solidFill>
            <a:ln>
              <a:noFill/>
            </a:ln>
            <a:effectLst/>
            <a:scene3d>
              <a:camera prst="orthographicFront"/>
              <a:lightRig rig="threePt" dir="t">
                <a:rot lat="0" lon="0" rev="1200000"/>
              </a:lightRig>
            </a:scene3d>
            <a:sp3d>
              <a:bevelT w="63500" h="25400"/>
            </a:sp3d>
          </c:spPr>
          <c:invertIfNegative val="0"/>
          <c:dLbls>
            <c:dLbl>
              <c:idx val="1"/>
              <c:layout>
                <c:manualLayout>
                  <c:x val="7.7294685990338161E-2"/>
                  <c:y val="-5.3546898691210431E-17"/>
                </c:manualLayout>
              </c:layout>
              <c:tx>
                <c:rich>
                  <a:bodyPr/>
                  <a:lstStyle/>
                  <a:p>
                    <a:r>
                      <a:rPr lang="en-US" dirty="0" smtClean="0"/>
                      <a:t>2.9</a:t>
                    </a:r>
                    <a:endParaRPr lang="en-US" dirty="0"/>
                  </a:p>
                </c:rich>
              </c:tx>
              <c:dLblPos val="ct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Sheet1!$A$2:$A$12</c:f>
              <c:strCache>
                <c:ptCount val="11"/>
                <c:pt idx="0">
                  <c:v>Frontier Governorates</c:v>
                </c:pt>
                <c:pt idx="2">
                  <c:v>Rural</c:v>
                </c:pt>
                <c:pt idx="3">
                  <c:v>Urban</c:v>
                </c:pt>
                <c:pt idx="4">
                  <c:v>Total</c:v>
                </c:pt>
                <c:pt idx="6">
                  <c:v>Rural</c:v>
                </c:pt>
                <c:pt idx="7">
                  <c:v>Urban</c:v>
                </c:pt>
                <c:pt idx="8">
                  <c:v>Total</c:v>
                </c:pt>
                <c:pt idx="10">
                  <c:v>Total</c:v>
                </c:pt>
              </c:strCache>
            </c:strRef>
          </c:cat>
          <c:val>
            <c:numRef>
              <c:f>Sheet1!$C$2:$C$12</c:f>
              <c:numCache>
                <c:formatCode>General</c:formatCode>
                <c:ptCount val="11"/>
                <c:pt idx="0" formatCode="0.0">
                  <c:v>0.5</c:v>
                </c:pt>
                <c:pt idx="2" formatCode="0.0">
                  <c:v>0.8</c:v>
                </c:pt>
                <c:pt idx="3" formatCode="0.0">
                  <c:v>0.5</c:v>
                </c:pt>
                <c:pt idx="4" formatCode="0.0">
                  <c:v>0.7</c:v>
                </c:pt>
                <c:pt idx="6" formatCode="0.0">
                  <c:v>0.8</c:v>
                </c:pt>
                <c:pt idx="7" formatCode="0.0">
                  <c:v>0.6</c:v>
                </c:pt>
                <c:pt idx="8" formatCode="0.0">
                  <c:v>0.7</c:v>
                </c:pt>
                <c:pt idx="10" formatCode="0.0">
                  <c:v>0.7</c:v>
                </c:pt>
              </c:numCache>
            </c:numRef>
          </c:val>
        </c:ser>
        <c:dLbls>
          <c:dLblPos val="ctr"/>
          <c:showLegendKey val="0"/>
          <c:showVal val="1"/>
          <c:showCatName val="0"/>
          <c:showSerName val="0"/>
          <c:showPercent val="0"/>
          <c:showBubbleSize val="0"/>
        </c:dLbls>
        <c:gapWidth val="27"/>
        <c:overlap val="100"/>
        <c:axId val="474575736"/>
        <c:axId val="474575344"/>
      </c:barChart>
      <c:catAx>
        <c:axId val="474575736"/>
        <c:scaling>
          <c:orientation val="minMax"/>
        </c:scaling>
        <c:delete val="0"/>
        <c:axPos val="l"/>
        <c:majorGridlines>
          <c:spPr>
            <a:ln w="9525" cap="flat" cmpd="sng" algn="ctr">
              <a:noFill/>
              <a:round/>
            </a:ln>
            <a:effectLst/>
          </c:spPr>
        </c:majorGridlines>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4575344"/>
        <c:crosses val="autoZero"/>
        <c:auto val="1"/>
        <c:lblAlgn val="ctr"/>
        <c:lblOffset val="100"/>
        <c:noMultiLvlLbl val="0"/>
      </c:catAx>
      <c:valAx>
        <c:axId val="474575344"/>
        <c:scaling>
          <c:orientation val="minMax"/>
        </c:scaling>
        <c:delete val="1"/>
        <c:axPos val="b"/>
        <c:majorGridlines>
          <c:spPr>
            <a:ln w="9525" cap="flat" cmpd="sng" algn="ctr">
              <a:noFill/>
              <a:round/>
            </a:ln>
            <a:effectLst/>
          </c:spPr>
        </c:majorGridlines>
        <c:numFmt formatCode="0.0" sourceLinked="1"/>
        <c:majorTickMark val="none"/>
        <c:minorTickMark val="none"/>
        <c:tickLblPos val="nextTo"/>
        <c:crossAx val="474575736"/>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3.1961797758464444E-2"/>
          <c:w val="0.96457326892109496"/>
          <c:h val="0.85209924035249041"/>
        </c:manualLayout>
      </c:layout>
      <c:barChart>
        <c:barDir val="col"/>
        <c:grouping val="clustered"/>
        <c:varyColors val="0"/>
        <c:ser>
          <c:idx val="0"/>
          <c:order val="0"/>
          <c:tx>
            <c:strRef>
              <c:f>Sheet1!$B$1</c:f>
              <c:strCache>
                <c:ptCount val="1"/>
                <c:pt idx="0">
                  <c:v>Column1</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Any method</c:v>
                </c:pt>
                <c:pt idx="1">
                  <c:v>Any modern method</c:v>
                </c:pt>
                <c:pt idx="2">
                  <c:v>IUD</c:v>
                </c:pt>
                <c:pt idx="3">
                  <c:v>Pill</c:v>
                </c:pt>
                <c:pt idx="4">
                  <c:v>Injectable</c:v>
                </c:pt>
                <c:pt idx="5">
                  <c:v>Other modern</c:v>
                </c:pt>
              </c:strCache>
            </c:strRef>
          </c:cat>
          <c:val>
            <c:numRef>
              <c:f>Sheet1!$B$2:$B$7</c:f>
              <c:numCache>
                <c:formatCode>General</c:formatCode>
                <c:ptCount val="6"/>
                <c:pt idx="0">
                  <c:v>59</c:v>
                </c:pt>
                <c:pt idx="1">
                  <c:v>57</c:v>
                </c:pt>
                <c:pt idx="2">
                  <c:v>30</c:v>
                </c:pt>
                <c:pt idx="3">
                  <c:v>16</c:v>
                </c:pt>
                <c:pt idx="4">
                  <c:v>9</c:v>
                </c:pt>
                <c:pt idx="5">
                  <c:v>3</c:v>
                </c:pt>
              </c:numCache>
            </c:numRef>
          </c:val>
        </c:ser>
        <c:dLbls>
          <c:showLegendKey val="0"/>
          <c:showVal val="0"/>
          <c:showCatName val="0"/>
          <c:showSerName val="0"/>
          <c:showPercent val="0"/>
          <c:showBubbleSize val="0"/>
        </c:dLbls>
        <c:gapWidth val="150"/>
        <c:axId val="476104232"/>
        <c:axId val="476104624"/>
      </c:barChart>
      <c:catAx>
        <c:axId val="4761042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6104624"/>
        <c:crosses val="autoZero"/>
        <c:auto val="1"/>
        <c:lblAlgn val="ctr"/>
        <c:lblOffset val="100"/>
        <c:noMultiLvlLbl val="0"/>
      </c:catAx>
      <c:valAx>
        <c:axId val="476104624"/>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4761042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1988 EDHS</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Any method</c:v>
                </c:pt>
                <c:pt idx="1">
                  <c:v>Any modern method</c:v>
                </c:pt>
              </c:strCache>
            </c:strRef>
          </c:cat>
          <c:val>
            <c:numRef>
              <c:f>Sheet1!$B$2:$B$3</c:f>
              <c:numCache>
                <c:formatCode>General</c:formatCode>
                <c:ptCount val="2"/>
                <c:pt idx="0">
                  <c:v>38</c:v>
                </c:pt>
                <c:pt idx="1">
                  <c:v>35</c:v>
                </c:pt>
              </c:numCache>
            </c:numRef>
          </c:val>
        </c:ser>
        <c:ser>
          <c:idx val="1"/>
          <c:order val="1"/>
          <c:tx>
            <c:strRef>
              <c:f>Sheet1!$C$1</c:f>
              <c:strCache>
                <c:ptCount val="1"/>
                <c:pt idx="0">
                  <c:v>1992 EDHS</c:v>
                </c:pt>
              </c:strCache>
            </c:strRef>
          </c:tx>
          <c:spPr>
            <a:solidFill>
              <a:schemeClr val="accent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Any method</c:v>
                </c:pt>
                <c:pt idx="1">
                  <c:v>Any modern method</c:v>
                </c:pt>
              </c:strCache>
            </c:strRef>
          </c:cat>
          <c:val>
            <c:numRef>
              <c:f>Sheet1!$C$2:$C$3</c:f>
              <c:numCache>
                <c:formatCode>General</c:formatCode>
                <c:ptCount val="2"/>
                <c:pt idx="0">
                  <c:v>47</c:v>
                </c:pt>
                <c:pt idx="1">
                  <c:v>45</c:v>
                </c:pt>
              </c:numCache>
            </c:numRef>
          </c:val>
        </c:ser>
        <c:ser>
          <c:idx val="2"/>
          <c:order val="2"/>
          <c:tx>
            <c:strRef>
              <c:f>Sheet1!$D$1</c:f>
              <c:strCache>
                <c:ptCount val="1"/>
                <c:pt idx="0">
                  <c:v>1995 EDHS</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Any method</c:v>
                </c:pt>
                <c:pt idx="1">
                  <c:v>Any modern method</c:v>
                </c:pt>
              </c:strCache>
            </c:strRef>
          </c:cat>
          <c:val>
            <c:numRef>
              <c:f>Sheet1!$D$2:$D$3</c:f>
              <c:numCache>
                <c:formatCode>General</c:formatCode>
                <c:ptCount val="2"/>
                <c:pt idx="0">
                  <c:v>48</c:v>
                </c:pt>
                <c:pt idx="1">
                  <c:v>46</c:v>
                </c:pt>
              </c:numCache>
            </c:numRef>
          </c:val>
        </c:ser>
        <c:ser>
          <c:idx val="3"/>
          <c:order val="3"/>
          <c:tx>
            <c:strRef>
              <c:f>Sheet1!$E$1</c:f>
              <c:strCache>
                <c:ptCount val="1"/>
                <c:pt idx="0">
                  <c:v>2000 EDHS</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Any method</c:v>
                </c:pt>
                <c:pt idx="1">
                  <c:v>Any modern method</c:v>
                </c:pt>
              </c:strCache>
            </c:strRef>
          </c:cat>
          <c:val>
            <c:numRef>
              <c:f>Sheet1!$E$2:$E$3</c:f>
              <c:numCache>
                <c:formatCode>General</c:formatCode>
                <c:ptCount val="2"/>
                <c:pt idx="0">
                  <c:v>56</c:v>
                </c:pt>
                <c:pt idx="1">
                  <c:v>54</c:v>
                </c:pt>
              </c:numCache>
            </c:numRef>
          </c:val>
        </c:ser>
        <c:ser>
          <c:idx val="4"/>
          <c:order val="4"/>
          <c:tx>
            <c:strRef>
              <c:f>Sheet1!$F$1</c:f>
              <c:strCache>
                <c:ptCount val="1"/>
                <c:pt idx="0">
                  <c:v>2005 EDHS</c:v>
                </c:pt>
              </c:strCache>
            </c:strRef>
          </c:tx>
          <c:spPr>
            <a:solidFill>
              <a:schemeClr val="tx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Any method</c:v>
                </c:pt>
                <c:pt idx="1">
                  <c:v>Any modern method</c:v>
                </c:pt>
              </c:strCache>
            </c:strRef>
          </c:cat>
          <c:val>
            <c:numRef>
              <c:f>Sheet1!$F$2:$F$3</c:f>
              <c:numCache>
                <c:formatCode>General</c:formatCode>
                <c:ptCount val="2"/>
                <c:pt idx="0">
                  <c:v>59</c:v>
                </c:pt>
                <c:pt idx="1">
                  <c:v>57</c:v>
                </c:pt>
              </c:numCache>
            </c:numRef>
          </c:val>
        </c:ser>
        <c:ser>
          <c:idx val="5"/>
          <c:order val="5"/>
          <c:tx>
            <c:strRef>
              <c:f>Sheet1!$G$1</c:f>
              <c:strCache>
                <c:ptCount val="1"/>
                <c:pt idx="0">
                  <c:v>2008 EDHS </c:v>
                </c:pt>
              </c:strCache>
            </c:strRef>
          </c:tx>
          <c:spPr>
            <a:scene3d>
              <a:camera prst="orthographicFront"/>
              <a:lightRig rig="threePt" dir="t">
                <a:rot lat="0" lon="0" rev="1200000"/>
              </a:lightRig>
            </a:scene3d>
            <a:sp3d>
              <a:bevelT w="63500" h="25400"/>
            </a:sp3d>
          </c:spPr>
          <c:invertIfNegative val="0"/>
          <c:dLbls>
            <c:spPr>
              <a:noFill/>
              <a:ln>
                <a:noFill/>
              </a:ln>
              <a:effectLst/>
            </c:spPr>
            <c:txPr>
              <a:bodyPr/>
              <a:lstStyle/>
              <a:p>
                <a:pPr>
                  <a:defRPr sz="1800"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Any method</c:v>
                </c:pt>
                <c:pt idx="1">
                  <c:v>Any modern method</c:v>
                </c:pt>
              </c:strCache>
            </c:strRef>
          </c:cat>
          <c:val>
            <c:numRef>
              <c:f>Sheet1!$G$2:$G$3</c:f>
              <c:numCache>
                <c:formatCode>General</c:formatCode>
                <c:ptCount val="2"/>
                <c:pt idx="0">
                  <c:v>60</c:v>
                </c:pt>
                <c:pt idx="1">
                  <c:v>58</c:v>
                </c:pt>
              </c:numCache>
            </c:numRef>
          </c:val>
        </c:ser>
        <c:ser>
          <c:idx val="6"/>
          <c:order val="6"/>
          <c:tx>
            <c:strRef>
              <c:f>Sheet1!$H$1</c:f>
              <c:strCache>
                <c:ptCount val="1"/>
                <c:pt idx="0">
                  <c:v>2014 EDHS</c:v>
                </c:pt>
              </c:strCache>
            </c:strRef>
          </c:tx>
          <c:spPr>
            <a:scene3d>
              <a:camera prst="orthographicFront"/>
              <a:lightRig rig="threePt" dir="t">
                <a:rot lat="0" lon="0" rev="1200000"/>
              </a:lightRig>
            </a:scene3d>
            <a:sp3d>
              <a:bevelT w="63500" h="25400"/>
            </a:sp3d>
          </c:spPr>
          <c:invertIfNegative val="0"/>
          <c:dLbls>
            <c:spPr>
              <a:noFill/>
              <a:ln>
                <a:noFill/>
              </a:ln>
              <a:effectLst/>
            </c:spPr>
            <c:txPr>
              <a:bodyPr/>
              <a:lstStyle/>
              <a:p>
                <a:pPr>
                  <a:defRPr sz="1800"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Any method</c:v>
                </c:pt>
                <c:pt idx="1">
                  <c:v>Any modern method</c:v>
                </c:pt>
              </c:strCache>
            </c:strRef>
          </c:cat>
          <c:val>
            <c:numRef>
              <c:f>Sheet1!$H$2:$H$3</c:f>
              <c:numCache>
                <c:formatCode>General</c:formatCode>
                <c:ptCount val="2"/>
                <c:pt idx="0">
                  <c:v>59</c:v>
                </c:pt>
                <c:pt idx="1">
                  <c:v>57</c:v>
                </c:pt>
              </c:numCache>
            </c:numRef>
          </c:val>
        </c:ser>
        <c:dLbls>
          <c:dLblPos val="outEnd"/>
          <c:showLegendKey val="0"/>
          <c:showVal val="1"/>
          <c:showCatName val="0"/>
          <c:showSerName val="0"/>
          <c:showPercent val="0"/>
          <c:showBubbleSize val="0"/>
        </c:dLbls>
        <c:gapWidth val="150"/>
        <c:axId val="476105408"/>
        <c:axId val="476105800"/>
      </c:barChart>
      <c:catAx>
        <c:axId val="4761054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6105800"/>
        <c:crosses val="autoZero"/>
        <c:auto val="1"/>
        <c:lblAlgn val="ctr"/>
        <c:lblOffset val="100"/>
        <c:noMultiLvlLbl val="0"/>
      </c:catAx>
      <c:valAx>
        <c:axId val="476105800"/>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476105408"/>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2008</c:v>
                </c:pt>
              </c:strCache>
            </c:strRef>
          </c:tx>
          <c:spPr>
            <a:solidFill>
              <a:schemeClr val="accent3">
                <a:lumMod val="75000"/>
              </a:schemeClr>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IUD</c:v>
                </c:pt>
                <c:pt idx="1">
                  <c:v>Pill</c:v>
                </c:pt>
                <c:pt idx="2">
                  <c:v>Injectables</c:v>
                </c:pt>
              </c:strCache>
            </c:strRef>
          </c:cat>
          <c:val>
            <c:numRef>
              <c:f>Sheet1!$B$2:$B$4</c:f>
              <c:numCache>
                <c:formatCode>General</c:formatCode>
                <c:ptCount val="3"/>
                <c:pt idx="0">
                  <c:v>36</c:v>
                </c:pt>
                <c:pt idx="1">
                  <c:v>12</c:v>
                </c:pt>
                <c:pt idx="2">
                  <c:v>7</c:v>
                </c:pt>
              </c:numCache>
            </c:numRef>
          </c:val>
        </c:ser>
        <c:ser>
          <c:idx val="1"/>
          <c:order val="1"/>
          <c:tx>
            <c:strRef>
              <c:f>Sheet1!$C$1</c:f>
              <c:strCache>
                <c:ptCount val="1"/>
                <c:pt idx="0">
                  <c:v>2014</c:v>
                </c:pt>
              </c:strCache>
            </c:strRef>
          </c:tx>
          <c:spPr>
            <a:solidFill>
              <a:schemeClr val="accent6">
                <a:lumMod val="75000"/>
              </a:schemeClr>
            </a:solidFill>
          </c:spPr>
          <c:invertIfNegative val="0"/>
          <c:dPt>
            <c:idx val="0"/>
            <c:invertIfNegative val="0"/>
            <c:bubble3D val="0"/>
            <c:spPr>
              <a:solidFill>
                <a:schemeClr val="accent6">
                  <a:lumMod val="75000"/>
                </a:schemeClr>
              </a:solidFill>
              <a:scene3d>
                <a:camera prst="orthographicFront"/>
                <a:lightRig rig="threePt" dir="t"/>
              </a:scene3d>
              <a:sp3d>
                <a:bevelT w="63500" h="25400"/>
              </a:sp3d>
            </c:spPr>
          </c:dPt>
          <c:dPt>
            <c:idx val="1"/>
            <c:invertIfNegative val="0"/>
            <c:bubble3D val="0"/>
            <c:spPr>
              <a:solidFill>
                <a:schemeClr val="accent6">
                  <a:lumMod val="75000"/>
                </a:schemeClr>
              </a:solidFill>
              <a:scene3d>
                <a:camera prst="orthographicFront"/>
                <a:lightRig rig="threePt" dir="t"/>
              </a:scene3d>
              <a:sp3d>
                <a:bevelT w="63500" h="25400"/>
              </a:sp3d>
            </c:spPr>
          </c:dPt>
          <c:dPt>
            <c:idx val="2"/>
            <c:invertIfNegative val="0"/>
            <c:bubble3D val="0"/>
            <c:spPr>
              <a:solidFill>
                <a:schemeClr val="accent6">
                  <a:lumMod val="75000"/>
                </a:schemeClr>
              </a:solidFill>
              <a:scene3d>
                <a:camera prst="orthographicFront"/>
                <a:lightRig rig="threePt" dir="t"/>
              </a:scene3d>
              <a:sp3d>
                <a:bevelT w="63500" h="25400"/>
              </a:sp3d>
            </c:spPr>
          </c:dPt>
          <c:dLbls>
            <c:spPr>
              <a:noFill/>
              <a:ln>
                <a:noFill/>
              </a:ln>
              <a:effectLst/>
            </c:spPr>
            <c:txPr>
              <a:bodyPr/>
              <a:lstStyle/>
              <a:p>
                <a:pPr>
                  <a:defRPr sz="1800"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IUD</c:v>
                </c:pt>
                <c:pt idx="1">
                  <c:v>Pill</c:v>
                </c:pt>
                <c:pt idx="2">
                  <c:v>Injectables</c:v>
                </c:pt>
              </c:strCache>
            </c:strRef>
          </c:cat>
          <c:val>
            <c:numRef>
              <c:f>Sheet1!$C$2:$C$4</c:f>
              <c:numCache>
                <c:formatCode>General</c:formatCode>
                <c:ptCount val="3"/>
                <c:pt idx="0">
                  <c:v>30</c:v>
                </c:pt>
                <c:pt idx="1">
                  <c:v>16</c:v>
                </c:pt>
                <c:pt idx="2">
                  <c:v>9</c:v>
                </c:pt>
              </c:numCache>
            </c:numRef>
          </c:val>
        </c:ser>
        <c:dLbls>
          <c:showLegendKey val="0"/>
          <c:showVal val="0"/>
          <c:showCatName val="0"/>
          <c:showSerName val="0"/>
          <c:showPercent val="0"/>
          <c:showBubbleSize val="0"/>
        </c:dLbls>
        <c:gapWidth val="150"/>
        <c:axId val="475562808"/>
        <c:axId val="475563200"/>
      </c:barChart>
      <c:catAx>
        <c:axId val="4755628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5563200"/>
        <c:crosses val="autoZero"/>
        <c:auto val="1"/>
        <c:lblAlgn val="ctr"/>
        <c:lblOffset val="100"/>
        <c:noMultiLvlLbl val="0"/>
      </c:catAx>
      <c:valAx>
        <c:axId val="475563200"/>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475562808"/>
        <c:crosses val="autoZero"/>
        <c:crossBetween val="between"/>
      </c:valAx>
      <c:spPr>
        <a:noFill/>
        <a:ln>
          <a:noFill/>
        </a:ln>
        <a:effectLst/>
      </c:spPr>
    </c:plotArea>
    <c:legend>
      <c:legendPos val="t"/>
      <c:layout/>
      <c:overlay val="0"/>
      <c:txPr>
        <a:bodyPr/>
        <a:lstStyle/>
        <a:p>
          <a:pPr rtl="0">
            <a:defRPr sz="1800"/>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6"/>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5"/>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59</c:v>
                </c:pt>
                <c:pt idx="1">
                  <c:v>61</c:v>
                </c:pt>
                <c:pt idx="2">
                  <c:v>57</c:v>
                </c:pt>
              </c:numCache>
            </c:numRef>
          </c:val>
        </c:ser>
        <c:dLbls>
          <c:showLegendKey val="0"/>
          <c:showVal val="0"/>
          <c:showCatName val="0"/>
          <c:showSerName val="0"/>
          <c:showPercent val="0"/>
          <c:showBubbleSize val="0"/>
        </c:dLbls>
        <c:gapWidth val="150"/>
        <c:axId val="474578352"/>
        <c:axId val="474578744"/>
      </c:barChart>
      <c:catAx>
        <c:axId val="47457835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4578744"/>
        <c:crosses val="autoZero"/>
        <c:auto val="1"/>
        <c:lblAlgn val="ctr"/>
        <c:lblOffset val="100"/>
        <c:noMultiLvlLbl val="0"/>
      </c:catAx>
      <c:valAx>
        <c:axId val="474578744"/>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4745783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868327750291208"/>
          <c:y val="2.7777783301078364E-2"/>
          <c:w val="0.83837523044458229"/>
          <c:h val="0.97222221669892162"/>
        </c:manualLayout>
      </c:layout>
      <c:barChart>
        <c:barDir val="bar"/>
        <c:grouping val="clustered"/>
        <c:varyColors val="0"/>
        <c:ser>
          <c:idx val="0"/>
          <c:order val="0"/>
          <c:tx>
            <c:strRef>
              <c:f>Sheet1!$B$1</c:f>
              <c:strCache>
                <c:ptCount val="1"/>
                <c:pt idx="0">
                  <c:v>Column1</c:v>
                </c:pt>
              </c:strCache>
            </c:strRef>
          </c:tx>
          <c:spPr>
            <a:solidFill>
              <a:schemeClr val="accent5"/>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4"/>
              </a:solidFill>
              <a:ln>
                <a:noFill/>
              </a:ln>
              <a:effectLst/>
              <a:scene3d>
                <a:camera prst="orthographicFront"/>
                <a:lightRig rig="threePt" dir="t">
                  <a:rot lat="0" lon="0" rev="1200000"/>
                </a:lightRig>
              </a:scene3d>
              <a:sp3d>
                <a:bevelT w="63500" h="25400"/>
              </a:sp3d>
            </c:spPr>
          </c:dPt>
          <c:dPt>
            <c:idx val="1"/>
            <c:invertIfNegative val="0"/>
            <c:bubble3D val="0"/>
          </c:dPt>
          <c:dPt>
            <c:idx val="15"/>
            <c:invertIfNegative val="0"/>
            <c:bubble3D val="0"/>
            <c:spPr>
              <a:solidFill>
                <a:srgbClr val="DCBA6E"/>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Sheet1!$A$2:$A$17</c:f>
              <c:strCache>
                <c:ptCount val="16"/>
                <c:pt idx="0">
                  <c:v>TOTAL EGYPT</c:v>
                </c:pt>
                <c:pt idx="2">
                  <c:v>Sharkia </c:v>
                </c:pt>
                <c:pt idx="3">
                  <c:v>Alexandria </c:v>
                </c:pt>
                <c:pt idx="4">
                  <c:v>Ismailia </c:v>
                </c:pt>
                <c:pt idx="5">
                  <c:v>Suez </c:v>
                </c:pt>
                <c:pt idx="6">
                  <c:v>Kalyubia </c:v>
                </c:pt>
                <c:pt idx="7">
                  <c:v>Gharbia </c:v>
                </c:pt>
                <c:pt idx="8">
                  <c:v>Kafr El-Sheikh </c:v>
                </c:pt>
                <c:pt idx="9">
                  <c:v>Giza </c:v>
                </c:pt>
                <c:pt idx="10">
                  <c:v>Cairo </c:v>
                </c:pt>
                <c:pt idx="11">
                  <c:v>Dakahlia </c:v>
                </c:pt>
                <c:pt idx="12">
                  <c:v>New Valley </c:v>
                </c:pt>
                <c:pt idx="13">
                  <c:v>Damietta </c:v>
                </c:pt>
                <c:pt idx="14">
                  <c:v>Behera </c:v>
                </c:pt>
                <c:pt idx="15">
                  <c:v>Menoufia </c:v>
                </c:pt>
              </c:strCache>
            </c:strRef>
          </c:cat>
          <c:val>
            <c:numRef>
              <c:f>Sheet1!$B$2:$B$17</c:f>
              <c:numCache>
                <c:formatCode>General</c:formatCode>
                <c:ptCount val="16"/>
                <c:pt idx="0" formatCode="0">
                  <c:v>59</c:v>
                </c:pt>
                <c:pt idx="2">
                  <c:v>60</c:v>
                </c:pt>
                <c:pt idx="3">
                  <c:v>60</c:v>
                </c:pt>
                <c:pt idx="4">
                  <c:v>62</c:v>
                </c:pt>
                <c:pt idx="5">
                  <c:v>62</c:v>
                </c:pt>
                <c:pt idx="6">
                  <c:v>63</c:v>
                </c:pt>
                <c:pt idx="7">
                  <c:v>63</c:v>
                </c:pt>
                <c:pt idx="8">
                  <c:v>63</c:v>
                </c:pt>
                <c:pt idx="9">
                  <c:v>64</c:v>
                </c:pt>
                <c:pt idx="10">
                  <c:v>64</c:v>
                </c:pt>
                <c:pt idx="11">
                  <c:v>64</c:v>
                </c:pt>
                <c:pt idx="12">
                  <c:v>66</c:v>
                </c:pt>
                <c:pt idx="13">
                  <c:v>66</c:v>
                </c:pt>
                <c:pt idx="14">
                  <c:v>66</c:v>
                </c:pt>
                <c:pt idx="15">
                  <c:v>67</c:v>
                </c:pt>
              </c:numCache>
            </c:numRef>
          </c:val>
        </c:ser>
        <c:dLbls>
          <c:showLegendKey val="0"/>
          <c:showVal val="0"/>
          <c:showCatName val="0"/>
          <c:showSerName val="0"/>
          <c:showPercent val="0"/>
          <c:showBubbleSize val="0"/>
        </c:dLbls>
        <c:gapWidth val="47"/>
        <c:axId val="474579528"/>
        <c:axId val="474579920"/>
      </c:barChart>
      <c:catAx>
        <c:axId val="474579528"/>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500" b="0" i="0" u="none" strike="noStrike" kern="1200" baseline="0">
                <a:solidFill>
                  <a:schemeClr val="tx1"/>
                </a:solidFill>
                <a:latin typeface="+mn-lt"/>
                <a:ea typeface="+mn-ea"/>
                <a:cs typeface="+mn-cs"/>
              </a:defRPr>
            </a:pPr>
            <a:endParaRPr lang="en-US"/>
          </a:p>
        </c:txPr>
        <c:crossAx val="474579920"/>
        <c:crosses val="autoZero"/>
        <c:auto val="1"/>
        <c:lblAlgn val="ctr"/>
        <c:lblOffset val="100"/>
        <c:noMultiLvlLbl val="0"/>
      </c:catAx>
      <c:valAx>
        <c:axId val="474579920"/>
        <c:scaling>
          <c:orientation val="minMax"/>
          <c:max val="100"/>
          <c:min val="0"/>
        </c:scaling>
        <c:delete val="1"/>
        <c:axPos val="b"/>
        <c:majorGridlines>
          <c:spPr>
            <a:ln w="9525" cap="flat" cmpd="sng" algn="ctr">
              <a:noFill/>
              <a:round/>
            </a:ln>
            <a:effectLst/>
          </c:spPr>
        </c:majorGridlines>
        <c:numFmt formatCode="0" sourceLinked="1"/>
        <c:majorTickMark val="out"/>
        <c:minorTickMark val="none"/>
        <c:tickLblPos val="nextTo"/>
        <c:crossAx val="4745795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104783134768468"/>
          <c:y val="3.7878795410561404E-2"/>
          <c:w val="0.83527681589354918"/>
          <c:h val="0.96212120458943862"/>
        </c:manualLayout>
      </c:layout>
      <c:barChart>
        <c:barDir val="bar"/>
        <c:grouping val="clustered"/>
        <c:varyColors val="0"/>
        <c:ser>
          <c:idx val="0"/>
          <c:order val="0"/>
          <c:tx>
            <c:strRef>
              <c:f>Sheet1!$B$1</c:f>
              <c:strCache>
                <c:ptCount val="1"/>
                <c:pt idx="0">
                  <c:v>Column1</c:v>
                </c:pt>
              </c:strCache>
            </c:strRef>
          </c:tx>
          <c:spPr>
            <a:solidFill>
              <a:schemeClr val="accent3">
                <a:lumMod val="40000"/>
                <a:lumOff val="60000"/>
              </a:schemeClr>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3">
                  <a:lumMod val="75000"/>
                </a:schemeClr>
              </a:solidFill>
              <a:ln>
                <a:noFill/>
              </a:ln>
              <a:effectLst/>
              <a:scene3d>
                <a:camera prst="orthographicFront"/>
                <a:lightRig rig="threePt" dir="t">
                  <a:rot lat="0" lon="0" rev="1200000"/>
                </a:lightRig>
              </a:scene3d>
              <a:sp3d>
                <a:bevelT w="63500" h="25400"/>
              </a:sp3d>
            </c:spPr>
          </c:dPt>
          <c:dPt>
            <c:idx val="11"/>
            <c:invertIfNegative val="0"/>
            <c:bubble3D val="0"/>
            <c:spPr>
              <a:solidFill>
                <a:schemeClr val="accent4"/>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Souhag </c:v>
                </c:pt>
                <c:pt idx="1">
                  <c:v>Qena </c:v>
                </c:pt>
                <c:pt idx="2">
                  <c:v>Matroh </c:v>
                </c:pt>
                <c:pt idx="3">
                  <c:v>Assuit </c:v>
                </c:pt>
                <c:pt idx="4">
                  <c:v>Luxor </c:v>
                </c:pt>
                <c:pt idx="5">
                  <c:v>Aswan </c:v>
                </c:pt>
                <c:pt idx="6">
                  <c:v>Menya </c:v>
                </c:pt>
                <c:pt idx="7">
                  <c:v>Fayoum </c:v>
                </c:pt>
                <c:pt idx="8">
                  <c:v>Red Sea </c:v>
                </c:pt>
                <c:pt idx="9">
                  <c:v>Beni Suef </c:v>
                </c:pt>
                <c:pt idx="11">
                  <c:v>TOTAL EGYPT</c:v>
                </c:pt>
              </c:strCache>
            </c:strRef>
          </c:cat>
          <c:val>
            <c:numRef>
              <c:f>Sheet1!$B$2:$B$13</c:f>
              <c:numCache>
                <c:formatCode>General</c:formatCode>
                <c:ptCount val="12"/>
                <c:pt idx="0">
                  <c:v>31</c:v>
                </c:pt>
                <c:pt idx="1">
                  <c:v>38</c:v>
                </c:pt>
                <c:pt idx="2">
                  <c:v>41</c:v>
                </c:pt>
                <c:pt idx="3">
                  <c:v>41</c:v>
                </c:pt>
                <c:pt idx="4">
                  <c:v>48</c:v>
                </c:pt>
                <c:pt idx="5">
                  <c:v>50</c:v>
                </c:pt>
                <c:pt idx="6">
                  <c:v>51</c:v>
                </c:pt>
                <c:pt idx="7">
                  <c:v>57</c:v>
                </c:pt>
                <c:pt idx="8">
                  <c:v>58</c:v>
                </c:pt>
                <c:pt idx="9">
                  <c:v>58</c:v>
                </c:pt>
                <c:pt idx="11" formatCode="0">
                  <c:v>59</c:v>
                </c:pt>
              </c:numCache>
            </c:numRef>
          </c:val>
        </c:ser>
        <c:dLbls>
          <c:showLegendKey val="0"/>
          <c:showVal val="0"/>
          <c:showCatName val="0"/>
          <c:showSerName val="0"/>
          <c:showPercent val="0"/>
          <c:showBubbleSize val="0"/>
        </c:dLbls>
        <c:gapWidth val="47"/>
        <c:axId val="481257328"/>
        <c:axId val="481257720"/>
      </c:barChart>
      <c:catAx>
        <c:axId val="481257328"/>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500" b="0" i="0" u="none" strike="noStrike" kern="1200" baseline="0">
                <a:solidFill>
                  <a:schemeClr val="tx1"/>
                </a:solidFill>
                <a:latin typeface="+mn-lt"/>
                <a:ea typeface="+mn-ea"/>
                <a:cs typeface="+mn-cs"/>
              </a:defRPr>
            </a:pPr>
            <a:endParaRPr lang="en-US"/>
          </a:p>
        </c:txPr>
        <c:crossAx val="481257720"/>
        <c:crosses val="autoZero"/>
        <c:auto val="1"/>
        <c:lblAlgn val="ctr"/>
        <c:lblOffset val="100"/>
        <c:noMultiLvlLbl val="0"/>
      </c:catAx>
      <c:valAx>
        <c:axId val="481257720"/>
        <c:scaling>
          <c:orientation val="minMax"/>
          <c:max val="100"/>
          <c:min val="0"/>
        </c:scaling>
        <c:delete val="1"/>
        <c:axPos val="b"/>
        <c:majorGridlines>
          <c:spPr>
            <a:ln w="9525" cap="flat" cmpd="sng" algn="ctr">
              <a:noFill/>
              <a:round/>
            </a:ln>
            <a:effectLst/>
          </c:spPr>
        </c:majorGridlines>
        <c:numFmt formatCode="General" sourceLinked="1"/>
        <c:majorTickMark val="out"/>
        <c:minorTickMark val="none"/>
        <c:tickLblPos val="nextTo"/>
        <c:crossAx val="4812573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Public sector</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Total</c:v>
                </c:pt>
                <c:pt idx="1">
                  <c:v>Female sterilization</c:v>
                </c:pt>
                <c:pt idx="2">
                  <c:v>Condom</c:v>
                </c:pt>
                <c:pt idx="3">
                  <c:v>Injectable</c:v>
                </c:pt>
                <c:pt idx="4">
                  <c:v>IUD</c:v>
                </c:pt>
                <c:pt idx="5">
                  <c:v>Pill</c:v>
                </c:pt>
              </c:strCache>
            </c:strRef>
          </c:cat>
          <c:val>
            <c:numRef>
              <c:f>Sheet1!$B$2:$B$7</c:f>
              <c:numCache>
                <c:formatCode>General</c:formatCode>
                <c:ptCount val="6"/>
                <c:pt idx="0">
                  <c:v>57</c:v>
                </c:pt>
                <c:pt idx="1">
                  <c:v>21</c:v>
                </c:pt>
                <c:pt idx="2">
                  <c:v>23</c:v>
                </c:pt>
                <c:pt idx="3">
                  <c:v>83</c:v>
                </c:pt>
                <c:pt idx="4">
                  <c:v>63</c:v>
                </c:pt>
                <c:pt idx="5">
                  <c:v>34</c:v>
                </c:pt>
              </c:numCache>
            </c:numRef>
          </c:val>
        </c:ser>
        <c:ser>
          <c:idx val="1"/>
          <c:order val="1"/>
          <c:tx>
            <c:strRef>
              <c:f>Sheet1!$C$1</c:f>
              <c:strCache>
                <c:ptCount val="1"/>
                <c:pt idx="0">
                  <c:v>Private sector</c:v>
                </c:pt>
              </c:strCache>
            </c:strRef>
          </c:tx>
          <c:spPr>
            <a:solidFill>
              <a:schemeClr val="tx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Total</c:v>
                </c:pt>
                <c:pt idx="1">
                  <c:v>Female sterilization</c:v>
                </c:pt>
                <c:pt idx="2">
                  <c:v>Condom</c:v>
                </c:pt>
                <c:pt idx="3">
                  <c:v>Injectable</c:v>
                </c:pt>
                <c:pt idx="4">
                  <c:v>IUD</c:v>
                </c:pt>
                <c:pt idx="5">
                  <c:v>Pill</c:v>
                </c:pt>
              </c:strCache>
            </c:strRef>
          </c:cat>
          <c:val>
            <c:numRef>
              <c:f>Sheet1!$C$2:$C$7</c:f>
              <c:numCache>
                <c:formatCode>General</c:formatCode>
                <c:ptCount val="6"/>
                <c:pt idx="0">
                  <c:v>43</c:v>
                </c:pt>
                <c:pt idx="1">
                  <c:v>79</c:v>
                </c:pt>
                <c:pt idx="2">
                  <c:v>75</c:v>
                </c:pt>
                <c:pt idx="3">
                  <c:v>16</c:v>
                </c:pt>
                <c:pt idx="4">
                  <c:v>37</c:v>
                </c:pt>
                <c:pt idx="5">
                  <c:v>65</c:v>
                </c:pt>
              </c:numCache>
            </c:numRef>
          </c:val>
        </c:ser>
        <c:dLbls>
          <c:showLegendKey val="0"/>
          <c:showVal val="0"/>
          <c:showCatName val="0"/>
          <c:showSerName val="0"/>
          <c:showPercent val="0"/>
          <c:showBubbleSize val="0"/>
        </c:dLbls>
        <c:gapWidth val="150"/>
        <c:axId val="486005072"/>
        <c:axId val="486005464"/>
      </c:barChart>
      <c:catAx>
        <c:axId val="48600507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86005464"/>
        <c:crosses val="autoZero"/>
        <c:auto val="1"/>
        <c:lblAlgn val="ctr"/>
        <c:lblOffset val="100"/>
        <c:noMultiLvlLbl val="0"/>
      </c:catAx>
      <c:valAx>
        <c:axId val="486005464"/>
        <c:scaling>
          <c:orientation val="minMax"/>
          <c:max val="110"/>
          <c:min val="0"/>
        </c:scaling>
        <c:delete val="1"/>
        <c:axPos val="l"/>
        <c:majorGridlines>
          <c:spPr>
            <a:ln w="9525" cap="flat" cmpd="sng" algn="ctr">
              <a:noFill/>
              <a:round/>
            </a:ln>
            <a:effectLst/>
          </c:spPr>
        </c:majorGridlines>
        <c:numFmt formatCode="General" sourceLinked="1"/>
        <c:majorTickMark val="out"/>
        <c:minorTickMark val="none"/>
        <c:tickLblPos val="nextTo"/>
        <c:crossAx val="486005072"/>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3.7789943466610854E-2"/>
          <c:w val="1"/>
          <c:h val="0.6652616069055447"/>
        </c:manualLayout>
      </c:layout>
      <c:barChart>
        <c:barDir val="col"/>
        <c:grouping val="clustered"/>
        <c:varyColors val="0"/>
        <c:ser>
          <c:idx val="0"/>
          <c:order val="0"/>
          <c:tx>
            <c:strRef>
              <c:f>Sheet1!$B$1</c:f>
              <c:strCache>
                <c:ptCount val="1"/>
                <c:pt idx="0">
                  <c:v>Column1</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spPr>
              <a:solidFill>
                <a:schemeClr val="accent6">
                  <a:lumMod val="50000"/>
                </a:schemeClr>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1">
                  <a:lumMod val="75000"/>
                </a:schemeClr>
              </a:solidFill>
              <a:ln>
                <a:noFill/>
              </a:ln>
              <a:effectLst/>
              <a:scene3d>
                <a:camera prst="orthographicFront"/>
                <a:lightRig rig="threePt" dir="t">
                  <a:rot lat="0" lon="0" rev="1200000"/>
                </a:lightRig>
              </a:scene3d>
              <a:sp3d>
                <a:bevelT w="63500" h="25400"/>
              </a:sp3d>
            </c:spPr>
          </c:dPt>
          <c:dPt>
            <c:idx val="3"/>
            <c:invertIfNegative val="0"/>
            <c:bubble3D val="0"/>
            <c:spPr>
              <a:solidFill>
                <a:schemeClr val="accent1">
                  <a:lumMod val="60000"/>
                  <a:lumOff val="40000"/>
                </a:schemeClr>
              </a:solidFill>
              <a:ln>
                <a:noFill/>
              </a:ln>
              <a:effectLst/>
              <a:scene3d>
                <a:camera prst="orthographicFront"/>
                <a:lightRig rig="threePt" dir="t">
                  <a:rot lat="0" lon="0" rev="1200000"/>
                </a:lightRig>
              </a:scene3d>
              <a:sp3d>
                <a:bevelT w="63500" h="25400"/>
              </a:sp3d>
            </c:spPr>
          </c:dPt>
          <c:dPt>
            <c:idx val="4"/>
            <c:invertIfNegative val="0"/>
            <c:bubble3D val="0"/>
            <c:spPr>
              <a:solidFill>
                <a:schemeClr val="accent1"/>
              </a:solidFill>
              <a:ln>
                <a:noFill/>
              </a:ln>
              <a:effectLst/>
              <a:scene3d>
                <a:camera prst="orthographicFront"/>
                <a:lightRig rig="threePt" dir="t">
                  <a:rot lat="0" lon="0" rev="1200000"/>
                </a:lightRig>
              </a:scene3d>
              <a:sp3d>
                <a:bevelT w="63500" h="25400"/>
              </a:sp3d>
            </c:spPr>
          </c:dPt>
          <c:dPt>
            <c:idx val="5"/>
            <c:invertIfNegative val="0"/>
            <c:bubble3D val="0"/>
            <c:spPr>
              <a:solidFill>
                <a:schemeClr val="accent4">
                  <a:lumMod val="60000"/>
                  <a:lumOff val="40000"/>
                </a:schemeClr>
              </a:solidFill>
              <a:ln>
                <a:noFill/>
              </a:ln>
              <a:effectLst/>
              <a:scene3d>
                <a:camera prst="orthographicFront"/>
                <a:lightRig rig="threePt" dir="t">
                  <a:rot lat="0" lon="0" rev="1200000"/>
                </a:lightRig>
              </a:scene3d>
              <a:sp3d>
                <a:bevelT w="63500" h="25400"/>
              </a:sp3d>
            </c:spPr>
          </c:dPt>
          <c:dPt>
            <c:idx val="6"/>
            <c:invertIfNegative val="0"/>
            <c:bubble3D val="0"/>
            <c:spPr>
              <a:solidFill>
                <a:srgbClr val="944E14"/>
              </a:solidFill>
              <a:ln>
                <a:noFill/>
              </a:ln>
              <a:effectLst/>
              <a:scene3d>
                <a:camera prst="orthographicFront"/>
                <a:lightRig rig="threePt" dir="t">
                  <a:rot lat="0" lon="0" rev="1200000"/>
                </a:lightRig>
              </a:scene3d>
              <a:sp3d>
                <a:bevelT w="63500" h="25400"/>
              </a:sp3d>
            </c:spPr>
          </c:dPt>
          <c:dPt>
            <c:idx val="7"/>
            <c:invertIfNegative val="0"/>
            <c:bubble3D val="0"/>
            <c:spPr>
              <a:solidFill>
                <a:srgbClr val="E1B07F"/>
              </a:solidFill>
              <a:ln>
                <a:noFill/>
              </a:ln>
              <a:effectLst/>
              <a:scene3d>
                <a:camera prst="orthographicFront"/>
                <a:lightRig rig="threePt" dir="t">
                  <a:rot lat="0" lon="0" rev="1200000"/>
                </a:lightRig>
              </a:scene3d>
              <a:sp3d>
                <a:bevelT w="63500" h="25400"/>
              </a:sp3d>
            </c:spPr>
          </c:dPt>
          <c:dPt>
            <c:idx val="8"/>
            <c:invertIfNegative val="0"/>
            <c:bubble3D val="0"/>
            <c:spPr>
              <a:solidFill>
                <a:srgbClr val="BA7338"/>
              </a:solidFill>
              <a:ln>
                <a:noFill/>
              </a:ln>
              <a:effectLst/>
              <a:scene3d>
                <a:camera prst="orthographicFront"/>
                <a:lightRig rig="threePt" dir="t">
                  <a:rot lat="0" lon="0" rev="1200000"/>
                </a:lightRig>
              </a:scene3d>
              <a:sp3d>
                <a:bevelT w="63500" h="25400"/>
              </a:sp3d>
            </c:spPr>
          </c:dPt>
          <c:dPt>
            <c:idx val="10"/>
            <c:invertIfNegative val="0"/>
            <c:bubble3D val="0"/>
            <c:spPr>
              <a:solidFill>
                <a:schemeClr val="accent3">
                  <a:lumMod val="75000"/>
                </a:schemeClr>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Sheet1!$A$2:$A$12</c:f>
              <c:strCache>
                <c:ptCount val="11"/>
                <c:pt idx="0">
                  <c:v>Urban 
Governorates</c:v>
                </c:pt>
                <c:pt idx="2">
                  <c:v>Total</c:v>
                </c:pt>
                <c:pt idx="3">
                  <c:v>Urban</c:v>
                </c:pt>
                <c:pt idx="4">
                  <c:v>Rural</c:v>
                </c:pt>
                <c:pt idx="6">
                  <c:v>Total</c:v>
                </c:pt>
                <c:pt idx="7">
                  <c:v>Urban</c:v>
                </c:pt>
                <c:pt idx="8">
                  <c:v>Rural</c:v>
                </c:pt>
                <c:pt idx="10">
                  <c:v>Frontier 
Governorates*</c:v>
                </c:pt>
              </c:strCache>
            </c:strRef>
          </c:cat>
          <c:val>
            <c:numRef>
              <c:f>Sheet1!$B$2:$B$12</c:f>
              <c:numCache>
                <c:formatCode>General</c:formatCode>
                <c:ptCount val="11"/>
                <c:pt idx="0">
                  <c:v>11</c:v>
                </c:pt>
                <c:pt idx="2">
                  <c:v>10</c:v>
                </c:pt>
                <c:pt idx="3">
                  <c:v>11</c:v>
                </c:pt>
                <c:pt idx="4">
                  <c:v>10</c:v>
                </c:pt>
                <c:pt idx="6">
                  <c:v>16</c:v>
                </c:pt>
                <c:pt idx="7">
                  <c:v>14</c:v>
                </c:pt>
                <c:pt idx="8">
                  <c:v>17</c:v>
                </c:pt>
                <c:pt idx="10">
                  <c:v>11</c:v>
                </c:pt>
              </c:numCache>
            </c:numRef>
          </c:val>
        </c:ser>
        <c:dLbls>
          <c:showLegendKey val="0"/>
          <c:showVal val="0"/>
          <c:showCatName val="0"/>
          <c:showSerName val="0"/>
          <c:showPercent val="0"/>
          <c:showBubbleSize val="0"/>
        </c:dLbls>
        <c:gapWidth val="38"/>
        <c:axId val="475389792"/>
        <c:axId val="475390184"/>
      </c:barChart>
      <c:catAx>
        <c:axId val="4753897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5390184"/>
        <c:crosses val="autoZero"/>
        <c:auto val="1"/>
        <c:lblAlgn val="ctr"/>
        <c:lblOffset val="100"/>
        <c:noMultiLvlLbl val="0"/>
      </c:catAx>
      <c:valAx>
        <c:axId val="475390184"/>
        <c:scaling>
          <c:orientation val="minMax"/>
          <c:max val="20"/>
          <c:min val="0"/>
        </c:scaling>
        <c:delete val="1"/>
        <c:axPos val="l"/>
        <c:majorGridlines>
          <c:spPr>
            <a:ln w="9525" cap="flat" cmpd="sng" algn="ctr">
              <a:noFill/>
              <a:round/>
            </a:ln>
            <a:effectLst/>
          </c:spPr>
        </c:majorGridlines>
        <c:numFmt formatCode="General" sourceLinked="1"/>
        <c:majorTickMark val="out"/>
        <c:minorTickMark val="none"/>
        <c:tickLblPos val="nextTo"/>
        <c:crossAx val="4753897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713365539452495E-2"/>
          <c:y val="2.0253168594272619E-2"/>
          <c:w val="0.96457326892109496"/>
          <c:h val="0.87113502863251846"/>
        </c:manualLayout>
      </c:layout>
      <c:barChart>
        <c:barDir val="col"/>
        <c:grouping val="clustered"/>
        <c:varyColors val="0"/>
        <c:ser>
          <c:idx val="0"/>
          <c:order val="0"/>
          <c:tx>
            <c:strRef>
              <c:f>Sheet1!$B$1</c:f>
              <c:strCache>
                <c:ptCount val="1"/>
                <c:pt idx="0">
                  <c:v>Column1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6"/>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5"/>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3.5</c:v>
                </c:pt>
                <c:pt idx="1">
                  <c:v>2.9</c:v>
                </c:pt>
                <c:pt idx="2">
                  <c:v>3.8</c:v>
                </c:pt>
              </c:numCache>
            </c:numRef>
          </c:val>
        </c:ser>
        <c:dLbls>
          <c:showLegendKey val="0"/>
          <c:showVal val="0"/>
          <c:showCatName val="0"/>
          <c:showSerName val="0"/>
          <c:showPercent val="0"/>
          <c:showBubbleSize val="0"/>
        </c:dLbls>
        <c:gapWidth val="150"/>
        <c:axId val="413124832"/>
        <c:axId val="416618296"/>
      </c:barChart>
      <c:catAx>
        <c:axId val="4131248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6618296"/>
        <c:crosses val="autoZero"/>
        <c:auto val="1"/>
        <c:lblAlgn val="ctr"/>
        <c:lblOffset val="100"/>
        <c:noMultiLvlLbl val="0"/>
      </c:catAx>
      <c:valAx>
        <c:axId val="416618296"/>
        <c:scaling>
          <c:orientation val="minMax"/>
          <c:max val="4.5"/>
          <c:min val="0"/>
        </c:scaling>
        <c:delete val="1"/>
        <c:axPos val="l"/>
        <c:majorGridlines>
          <c:spPr>
            <a:ln w="9525" cap="flat" cmpd="sng" algn="ctr">
              <a:noFill/>
              <a:round/>
            </a:ln>
            <a:effectLst/>
          </c:spPr>
        </c:majorGridlines>
        <c:numFmt formatCode="General" sourceLinked="1"/>
        <c:majorTickMark val="none"/>
        <c:minorTickMark val="none"/>
        <c:tickLblPos val="none"/>
        <c:crossAx val="413124832"/>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2"/>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2">
                  <a:lumMod val="40000"/>
                  <a:lumOff val="60000"/>
                </a:schemeClr>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2">
                  <a:lumMod val="60000"/>
                  <a:lumOff val="40000"/>
                </a:schemeClr>
              </a:solidFill>
              <a:ln>
                <a:noFill/>
              </a:ln>
              <a:effectLst/>
              <a:scene3d>
                <a:camera prst="orthographicFront"/>
                <a:lightRig rig="threePt" dir="t">
                  <a:rot lat="0" lon="0" rev="1200000"/>
                </a:lightRig>
              </a:scene3d>
              <a:sp3d>
                <a:bevelT w="63500" h="25400"/>
              </a:sp3d>
            </c:spPr>
          </c:dPt>
          <c:dPt>
            <c:idx val="3"/>
            <c:invertIfNegative val="0"/>
            <c:bubble3D val="0"/>
            <c:spPr>
              <a:solidFill>
                <a:schemeClr val="accent6"/>
              </a:solidFill>
              <a:ln>
                <a:noFill/>
              </a:ln>
              <a:effectLst/>
              <a:scene3d>
                <a:camera prst="orthographicFront"/>
                <a:lightRig rig="threePt" dir="t">
                  <a:rot lat="0" lon="0" rev="1200000"/>
                </a:lightRig>
              </a:scene3d>
              <a:sp3d>
                <a:bevelT w="63500" h="25400"/>
              </a:sp3d>
            </c:spPr>
          </c:dPt>
          <c:dPt>
            <c:idx val="4"/>
            <c:invertIfNegative val="0"/>
            <c:bubble3D val="0"/>
            <c:spPr>
              <a:solidFill>
                <a:schemeClr val="accent6">
                  <a:lumMod val="75000"/>
                </a:schemeClr>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Total demand</c:v>
                </c:pt>
                <c:pt idx="1">
                  <c:v>Met demand</c:v>
                </c:pt>
                <c:pt idx="2">
                  <c:v>Unmet need</c:v>
                </c:pt>
                <c:pt idx="3">
                  <c:v>Percent of demand satisfied</c:v>
                </c:pt>
                <c:pt idx="4">
                  <c:v>Percent of demand satisfied by modern methods</c:v>
                </c:pt>
              </c:strCache>
            </c:strRef>
          </c:cat>
          <c:val>
            <c:numRef>
              <c:f>Sheet1!$B$2:$B$6</c:f>
              <c:numCache>
                <c:formatCode>General</c:formatCode>
                <c:ptCount val="5"/>
                <c:pt idx="0">
                  <c:v>71</c:v>
                </c:pt>
                <c:pt idx="1">
                  <c:v>59</c:v>
                </c:pt>
                <c:pt idx="2">
                  <c:v>13</c:v>
                </c:pt>
                <c:pt idx="3">
                  <c:v>82</c:v>
                </c:pt>
                <c:pt idx="4">
                  <c:v>80</c:v>
                </c:pt>
              </c:numCache>
            </c:numRef>
          </c:val>
        </c:ser>
        <c:dLbls>
          <c:showLegendKey val="0"/>
          <c:showVal val="0"/>
          <c:showCatName val="0"/>
          <c:showSerName val="0"/>
          <c:showPercent val="0"/>
          <c:showBubbleSize val="0"/>
        </c:dLbls>
        <c:gapWidth val="150"/>
        <c:axId val="475390968"/>
        <c:axId val="557702328"/>
      </c:barChart>
      <c:catAx>
        <c:axId val="47539096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7702328"/>
        <c:crosses val="autoZero"/>
        <c:auto val="1"/>
        <c:lblAlgn val="ctr"/>
        <c:lblOffset val="100"/>
        <c:noMultiLvlLbl val="0"/>
      </c:catAx>
      <c:valAx>
        <c:axId val="557702328"/>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4753909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4219925634295713E-2"/>
          <c:y val="2.0253168594272619E-2"/>
          <c:w val="0.96355785214348211"/>
          <c:h val="0.67113498876407629"/>
        </c:manualLayout>
      </c:layout>
      <c:barChart>
        <c:barDir val="col"/>
        <c:grouping val="clustered"/>
        <c:varyColors val="0"/>
        <c:ser>
          <c:idx val="0"/>
          <c:order val="0"/>
          <c:tx>
            <c:strRef>
              <c:f>Sheet1!$B$1</c:f>
              <c:strCache>
                <c:ptCount val="1"/>
                <c:pt idx="0">
                  <c:v>Column1</c:v>
                </c:pt>
              </c:strCache>
            </c:strRef>
          </c:tx>
          <c:spPr>
            <a:solidFill>
              <a:schemeClr val="accent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2"/>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2">
                  <a:lumMod val="40000"/>
                  <a:lumOff val="60000"/>
                </a:schemeClr>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2">
                  <a:lumMod val="60000"/>
                  <a:lumOff val="40000"/>
                </a:schemeClr>
              </a:solidFill>
              <a:ln>
                <a:noFill/>
              </a:ln>
              <a:effectLst/>
              <a:scene3d>
                <a:camera prst="orthographicFront"/>
                <a:lightRig rig="threePt" dir="t">
                  <a:rot lat="0" lon="0" rev="1200000"/>
                </a:lightRig>
              </a:scene3d>
              <a:sp3d>
                <a:bevelT w="63500" h="25400"/>
              </a:sp3d>
            </c:spPr>
          </c:dPt>
          <c:dPt>
            <c:idx val="3"/>
            <c:invertIfNegative val="0"/>
            <c:bubble3D val="0"/>
            <c:spPr>
              <a:solidFill>
                <a:schemeClr val="accent6"/>
              </a:solidFill>
              <a:ln>
                <a:noFill/>
              </a:ln>
              <a:effectLst/>
              <a:scene3d>
                <a:camera prst="orthographicFront"/>
                <a:lightRig rig="threePt" dir="t">
                  <a:rot lat="0" lon="0" rev="1200000"/>
                </a:lightRig>
              </a:scene3d>
              <a:sp3d>
                <a:bevelT w="63500" h="25400"/>
              </a:sp3d>
            </c:spPr>
          </c:dPt>
          <c:dPt>
            <c:idx val="4"/>
            <c:invertIfNegative val="0"/>
            <c:bubble3D val="0"/>
            <c:spPr>
              <a:solidFill>
                <a:schemeClr val="accent6">
                  <a:lumMod val="75000"/>
                </a:schemeClr>
              </a:solidFill>
              <a:ln>
                <a:noFill/>
              </a:ln>
              <a:effectLst/>
              <a:scene3d>
                <a:camera prst="orthographicFront"/>
                <a:lightRig rig="threePt" dir="t">
                  <a:rot lat="0" lon="0" rev="1200000"/>
                </a:lightRig>
              </a:scene3d>
              <a:sp3d>
                <a:bevelT w="63500" h="25400"/>
              </a:sp3d>
            </c:spPr>
          </c:dPt>
          <c:dPt>
            <c:idx val="7"/>
            <c:invertIfNegative val="0"/>
            <c:bubble3D val="0"/>
            <c:spPr>
              <a:solidFill>
                <a:schemeClr val="accent3">
                  <a:lumMod val="75000"/>
                </a:schemeClr>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Method failure</c:v>
                </c:pt>
                <c:pt idx="1">
                  <c:v>Desire to become pregnant</c:v>
                </c:pt>
                <c:pt idx="2">
                  <c:v>Other fertility related reasons</c:v>
                </c:pt>
                <c:pt idx="3">
                  <c:v>Side effects/ health reasons</c:v>
                </c:pt>
                <c:pt idx="4">
                  <c:v>Wanted more effective method</c:v>
                </c:pt>
                <c:pt idx="5">
                  <c:v>Any reason</c:v>
                </c:pt>
                <c:pt idx="7">
                  <c:v>Switched to another method5</c:v>
                </c:pt>
              </c:strCache>
            </c:strRef>
          </c:cat>
          <c:val>
            <c:numRef>
              <c:f>Sheet1!$B$2:$B$9</c:f>
              <c:numCache>
                <c:formatCode>0</c:formatCode>
                <c:ptCount val="8"/>
                <c:pt idx="0">
                  <c:v>4.3</c:v>
                </c:pt>
                <c:pt idx="1">
                  <c:v>6.4</c:v>
                </c:pt>
                <c:pt idx="2">
                  <c:v>5.4</c:v>
                </c:pt>
                <c:pt idx="3">
                  <c:v>10.7</c:v>
                </c:pt>
                <c:pt idx="4">
                  <c:v>2.1</c:v>
                </c:pt>
                <c:pt idx="5">
                  <c:v>30.1</c:v>
                </c:pt>
                <c:pt idx="7">
                  <c:v>8.1</c:v>
                </c:pt>
              </c:numCache>
            </c:numRef>
          </c:val>
        </c:ser>
        <c:dLbls>
          <c:showLegendKey val="0"/>
          <c:showVal val="0"/>
          <c:showCatName val="0"/>
          <c:showSerName val="0"/>
          <c:showPercent val="0"/>
          <c:showBubbleSize val="0"/>
        </c:dLbls>
        <c:gapWidth val="150"/>
        <c:axId val="557703112"/>
        <c:axId val="557703504"/>
      </c:barChart>
      <c:catAx>
        <c:axId val="5577031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7703504"/>
        <c:crosses val="autoZero"/>
        <c:auto val="1"/>
        <c:lblAlgn val="ctr"/>
        <c:lblOffset val="100"/>
        <c:noMultiLvlLbl val="0"/>
      </c:catAx>
      <c:valAx>
        <c:axId val="557703504"/>
        <c:scaling>
          <c:orientation val="minMax"/>
          <c:max val="60"/>
          <c:min val="0"/>
        </c:scaling>
        <c:delete val="1"/>
        <c:axPos val="l"/>
        <c:majorGridlines>
          <c:spPr>
            <a:ln w="9525" cap="flat" cmpd="sng" algn="ctr">
              <a:noFill/>
              <a:round/>
            </a:ln>
            <a:effectLst/>
          </c:spPr>
        </c:majorGridlines>
        <c:numFmt formatCode="0" sourceLinked="1"/>
        <c:majorTickMark val="out"/>
        <c:minorTickMark val="none"/>
        <c:tickLblPos val="nextTo"/>
        <c:crossAx val="5577031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3431013431013432E-2"/>
          <c:y val="6.4586982315385053E-2"/>
          <c:w val="0.97557997557997556"/>
          <c:h val="0.47848505741849823"/>
        </c:manualLayout>
      </c:layout>
      <c:barChart>
        <c:barDir val="col"/>
        <c:grouping val="stacked"/>
        <c:varyColors val="0"/>
        <c:ser>
          <c:idx val="0"/>
          <c:order val="0"/>
          <c:tx>
            <c:strRef>
              <c:f>Sheet1!$A$2</c:f>
              <c:strCache>
                <c:ptCount val="1"/>
                <c:pt idx="0">
                  <c:v>Method failure</c:v>
                </c:pt>
              </c:strCache>
            </c:strRef>
          </c:tx>
          <c:spPr>
            <a:solidFill>
              <a:srgbClr val="008080"/>
            </a:solidFill>
            <a:ln w="12738">
              <a:solidFill>
                <a:srgbClr val="FFFFFF"/>
              </a:solidFill>
              <a:prstDash val="solid"/>
            </a:ln>
          </c:spPr>
          <c:invertIfNegative val="0"/>
          <c:cat>
            <c:strRef>
              <c:f>Sheet1!$B$1:$D$1</c:f>
              <c:strCache>
                <c:ptCount val="3"/>
                <c:pt idx="0">
                  <c:v>Pill</c:v>
                </c:pt>
                <c:pt idx="1">
                  <c:v>IUD</c:v>
                </c:pt>
                <c:pt idx="2">
                  <c:v>Injectables</c:v>
                </c:pt>
              </c:strCache>
            </c:strRef>
          </c:cat>
          <c:val>
            <c:numRef>
              <c:f>Sheet1!$B$2:$D$2</c:f>
              <c:numCache>
                <c:formatCode>#,##0</c:formatCode>
                <c:ptCount val="3"/>
                <c:pt idx="0">
                  <c:v>8</c:v>
                </c:pt>
                <c:pt idx="1">
                  <c:v>1.3</c:v>
                </c:pt>
                <c:pt idx="2">
                  <c:v>2</c:v>
                </c:pt>
              </c:numCache>
            </c:numRef>
          </c:val>
        </c:ser>
        <c:ser>
          <c:idx val="1"/>
          <c:order val="1"/>
          <c:tx>
            <c:strRef>
              <c:f>Sheet1!$A$3</c:f>
              <c:strCache>
                <c:ptCount val="1"/>
                <c:pt idx="0">
                  <c:v>Desire to become pregnant</c:v>
                </c:pt>
              </c:strCache>
            </c:strRef>
          </c:tx>
          <c:spPr>
            <a:solidFill>
              <a:srgbClr val="333399"/>
            </a:solidFill>
            <a:ln w="12738">
              <a:solidFill>
                <a:srgbClr val="FFFFFF"/>
              </a:solidFill>
              <a:prstDash val="solid"/>
            </a:ln>
          </c:spPr>
          <c:invertIfNegative val="0"/>
          <c:cat>
            <c:strRef>
              <c:f>Sheet1!$B$1:$D$1</c:f>
              <c:strCache>
                <c:ptCount val="3"/>
                <c:pt idx="0">
                  <c:v>Pill</c:v>
                </c:pt>
                <c:pt idx="1">
                  <c:v>IUD</c:v>
                </c:pt>
                <c:pt idx="2">
                  <c:v>Injectables</c:v>
                </c:pt>
              </c:strCache>
            </c:strRef>
          </c:cat>
          <c:val>
            <c:numRef>
              <c:f>Sheet1!$B$3:$D$3</c:f>
              <c:numCache>
                <c:formatCode>#,##0</c:formatCode>
                <c:ptCount val="3"/>
                <c:pt idx="0">
                  <c:v>9</c:v>
                </c:pt>
                <c:pt idx="1">
                  <c:v>4</c:v>
                </c:pt>
                <c:pt idx="2">
                  <c:v>7</c:v>
                </c:pt>
              </c:numCache>
            </c:numRef>
          </c:val>
        </c:ser>
        <c:ser>
          <c:idx val="2"/>
          <c:order val="2"/>
          <c:tx>
            <c:strRef>
              <c:f>Sheet1!$A$4</c:f>
              <c:strCache>
                <c:ptCount val="1"/>
                <c:pt idx="0">
                  <c:v>Other fertility related reasons</c:v>
                </c:pt>
              </c:strCache>
            </c:strRef>
          </c:tx>
          <c:spPr>
            <a:solidFill>
              <a:srgbClr val="800000"/>
            </a:solidFill>
            <a:ln w="12738">
              <a:solidFill>
                <a:srgbClr val="FFFFFF"/>
              </a:solidFill>
              <a:prstDash val="solid"/>
            </a:ln>
          </c:spPr>
          <c:invertIfNegative val="0"/>
          <c:cat>
            <c:strRef>
              <c:f>Sheet1!$B$1:$D$1</c:f>
              <c:strCache>
                <c:ptCount val="3"/>
                <c:pt idx="0">
                  <c:v>Pill</c:v>
                </c:pt>
                <c:pt idx="1">
                  <c:v>IUD</c:v>
                </c:pt>
                <c:pt idx="2">
                  <c:v>Injectables</c:v>
                </c:pt>
              </c:strCache>
            </c:strRef>
          </c:cat>
          <c:val>
            <c:numRef>
              <c:f>Sheet1!$B$4:$D$4</c:f>
              <c:numCache>
                <c:formatCode>#,##0</c:formatCode>
                <c:ptCount val="3"/>
                <c:pt idx="0">
                  <c:v>10</c:v>
                </c:pt>
                <c:pt idx="1">
                  <c:v>1</c:v>
                </c:pt>
                <c:pt idx="2">
                  <c:v>8</c:v>
                </c:pt>
              </c:numCache>
            </c:numRef>
          </c:val>
        </c:ser>
        <c:ser>
          <c:idx val="3"/>
          <c:order val="3"/>
          <c:tx>
            <c:strRef>
              <c:f>Sheet1!$A$5</c:f>
              <c:strCache>
                <c:ptCount val="1"/>
                <c:pt idx="0">
                  <c:v>Side effects/health reasons</c:v>
                </c:pt>
              </c:strCache>
            </c:strRef>
          </c:tx>
          <c:spPr>
            <a:solidFill>
              <a:srgbClr val="808000"/>
            </a:solidFill>
            <a:ln w="12738">
              <a:solidFill>
                <a:srgbClr val="FFFFFF"/>
              </a:solidFill>
              <a:prstDash val="solid"/>
            </a:ln>
          </c:spPr>
          <c:invertIfNegative val="0"/>
          <c:cat>
            <c:strRef>
              <c:f>Sheet1!$B$1:$D$1</c:f>
              <c:strCache>
                <c:ptCount val="3"/>
                <c:pt idx="0">
                  <c:v>Pill</c:v>
                </c:pt>
                <c:pt idx="1">
                  <c:v>IUD</c:v>
                </c:pt>
                <c:pt idx="2">
                  <c:v>Injectables</c:v>
                </c:pt>
              </c:strCache>
            </c:strRef>
          </c:cat>
          <c:val>
            <c:numRef>
              <c:f>Sheet1!$B$5:$D$5</c:f>
              <c:numCache>
                <c:formatCode>#,##0</c:formatCode>
                <c:ptCount val="3"/>
                <c:pt idx="0">
                  <c:v>11</c:v>
                </c:pt>
                <c:pt idx="1">
                  <c:v>8</c:v>
                </c:pt>
                <c:pt idx="2">
                  <c:v>21</c:v>
                </c:pt>
              </c:numCache>
            </c:numRef>
          </c:val>
        </c:ser>
        <c:ser>
          <c:idx val="4"/>
          <c:order val="4"/>
          <c:tx>
            <c:strRef>
              <c:f>Sheet1!$A$6</c:f>
              <c:strCache>
                <c:ptCount val="1"/>
                <c:pt idx="0">
                  <c:v>Wanted more effective method </c:v>
                </c:pt>
              </c:strCache>
            </c:strRef>
          </c:tx>
          <c:spPr>
            <a:solidFill>
              <a:srgbClr val="000000"/>
            </a:solidFill>
            <a:ln w="12738">
              <a:solidFill>
                <a:srgbClr val="FFFFFF"/>
              </a:solidFill>
              <a:prstDash val="solid"/>
            </a:ln>
          </c:spPr>
          <c:invertIfNegative val="0"/>
          <c:cat>
            <c:strRef>
              <c:f>Sheet1!$B$1:$D$1</c:f>
              <c:strCache>
                <c:ptCount val="3"/>
                <c:pt idx="0">
                  <c:v>Pill</c:v>
                </c:pt>
                <c:pt idx="1">
                  <c:v>IUD</c:v>
                </c:pt>
                <c:pt idx="2">
                  <c:v>Injectables</c:v>
                </c:pt>
              </c:strCache>
            </c:strRef>
          </c:cat>
          <c:val>
            <c:numRef>
              <c:f>Sheet1!$B$6:$D$6</c:f>
              <c:numCache>
                <c:formatCode>#,##0</c:formatCode>
                <c:ptCount val="3"/>
                <c:pt idx="0">
                  <c:v>3</c:v>
                </c:pt>
                <c:pt idx="1">
                  <c:v>0</c:v>
                </c:pt>
                <c:pt idx="2">
                  <c:v>1</c:v>
                </c:pt>
              </c:numCache>
            </c:numRef>
          </c:val>
        </c:ser>
        <c:dLbls>
          <c:showLegendKey val="0"/>
          <c:showVal val="0"/>
          <c:showCatName val="0"/>
          <c:showSerName val="0"/>
          <c:showPercent val="0"/>
          <c:showBubbleSize val="0"/>
        </c:dLbls>
        <c:gapWidth val="150"/>
        <c:overlap val="100"/>
        <c:axId val="486735728"/>
        <c:axId val="486736120"/>
      </c:barChart>
      <c:catAx>
        <c:axId val="486735728"/>
        <c:scaling>
          <c:orientation val="minMax"/>
        </c:scaling>
        <c:delete val="0"/>
        <c:axPos val="b"/>
        <c:numFmt formatCode="General" sourceLinked="1"/>
        <c:majorTickMark val="out"/>
        <c:minorTickMark val="none"/>
        <c:tickLblPos val="nextTo"/>
        <c:spPr>
          <a:ln w="6369">
            <a:noFill/>
          </a:ln>
        </c:spPr>
        <c:txPr>
          <a:bodyPr rot="0" vert="horz"/>
          <a:lstStyle/>
          <a:p>
            <a:pPr>
              <a:defRPr sz="1906" b="1" i="0" u="none" strike="noStrike" baseline="0">
                <a:solidFill>
                  <a:schemeClr val="tx1"/>
                </a:solidFill>
                <a:latin typeface="Arial"/>
                <a:ea typeface="Arial"/>
                <a:cs typeface="Arial"/>
              </a:defRPr>
            </a:pPr>
            <a:endParaRPr lang="en-US"/>
          </a:p>
        </c:txPr>
        <c:crossAx val="486736120"/>
        <c:crosses val="autoZero"/>
        <c:auto val="1"/>
        <c:lblAlgn val="ctr"/>
        <c:lblOffset val="100"/>
        <c:tickLblSkip val="1"/>
        <c:tickMarkSkip val="1"/>
        <c:noMultiLvlLbl val="0"/>
      </c:catAx>
      <c:valAx>
        <c:axId val="486736120"/>
        <c:scaling>
          <c:orientation val="minMax"/>
        </c:scaling>
        <c:delete val="1"/>
        <c:axPos val="l"/>
        <c:numFmt formatCode="#,##0" sourceLinked="1"/>
        <c:majorTickMark val="out"/>
        <c:minorTickMark val="none"/>
        <c:tickLblPos val="nextTo"/>
        <c:crossAx val="486735728"/>
        <c:crosses val="autoZero"/>
        <c:crossBetween val="between"/>
      </c:valAx>
      <c:spPr>
        <a:noFill/>
        <a:ln w="25476">
          <a:noFill/>
        </a:ln>
      </c:spPr>
    </c:plotArea>
    <c:legend>
      <c:legendPos val="b"/>
      <c:layout>
        <c:manualLayout>
          <c:xMode val="edge"/>
          <c:yMode val="edge"/>
          <c:x val="1.9536019536019536E-2"/>
          <c:y val="0.71663228829525139"/>
          <c:w val="0.95970695970695974"/>
          <c:h val="0.27875948021834696"/>
        </c:manualLayout>
      </c:layout>
      <c:overlay val="0"/>
      <c:spPr>
        <a:noFill/>
        <a:ln w="25476">
          <a:noFill/>
        </a:ln>
      </c:spPr>
      <c:txPr>
        <a:bodyPr/>
        <a:lstStyle/>
        <a:p>
          <a:pPr>
            <a:defRPr sz="1750" b="0" i="0" u="none" strike="noStrike" baseline="0">
              <a:solidFill>
                <a:schemeClr val="tx1"/>
              </a:solidFill>
              <a:latin typeface="Arial"/>
              <a:ea typeface="Arial"/>
              <a:cs typeface="Arial"/>
            </a:defRPr>
          </a:pPr>
          <a:endParaRPr lang="en-US"/>
        </a:p>
      </c:txPr>
    </c:legend>
    <c:plotVisOnly val="1"/>
    <c:dispBlanksAs val="gap"/>
    <c:showDLblsOverMax val="0"/>
  </c:chart>
  <c:spPr>
    <a:noFill/>
    <a:ln>
      <a:noFill/>
    </a:ln>
  </c:spPr>
  <c:txPr>
    <a:bodyPr/>
    <a:lstStyle/>
    <a:p>
      <a:pPr>
        <a:defRPr sz="1906" b="1" i="0" u="none" strike="noStrike" baseline="0">
          <a:solidFill>
            <a:schemeClr val="tx1"/>
          </a:solidFill>
          <a:latin typeface="Arial"/>
          <a:ea typeface="Arial"/>
          <a:cs typeface="Arial"/>
        </a:defRPr>
      </a:pPr>
      <a:endParaRPr lang="en-US"/>
    </a:p>
  </c:txPr>
  <c:externalData r:id="rId1">
    <c:autoUpdate val="0"/>
  </c:externalData>
  <c:userShapes r:id="rId2"/>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accent6"/>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accent5"/>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0"/>
              <c:layout>
                <c:manualLayout>
                  <c:x val="-0.1804650043744532"/>
                  <c:y val="-0.16436669848087171"/>
                </c:manualLayout>
              </c:layout>
              <c:dLblPos val="bestFit"/>
              <c:showLegendKey val="0"/>
              <c:showVal val="0"/>
              <c:showCatName val="1"/>
              <c:showSerName val="0"/>
              <c:showPercent val="1"/>
              <c:showBubbleSize val="0"/>
              <c:extLst>
                <c:ext xmlns:c15="http://schemas.microsoft.com/office/drawing/2012/chart" uri="{CE6537A1-D6FC-4f65-9D91-7224C49458BB}">
                  <c15:layout/>
                </c:ext>
              </c:extLst>
            </c:dLbl>
            <c:dLbl>
              <c:idx val="1"/>
              <c:layout>
                <c:manualLayout>
                  <c:x val="0.10985148731408574"/>
                  <c:y val="-0.11112125188896843"/>
                </c:manualLayout>
              </c:layout>
              <c:dLblPos val="bestFit"/>
              <c:showLegendKey val="0"/>
              <c:showVal val="0"/>
              <c:showCatName val="1"/>
              <c:showSerName val="0"/>
              <c:showPercent val="1"/>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Sheet1!$A$2:$A$4</c:f>
              <c:strCache>
                <c:ptCount val="3"/>
                <c:pt idx="0">
                  <c:v>Intends to use</c:v>
                </c:pt>
                <c:pt idx="1">
                  <c:v>Unsure/DK</c:v>
                </c:pt>
                <c:pt idx="2">
                  <c:v>Does not intend to use</c:v>
                </c:pt>
              </c:strCache>
            </c:strRef>
          </c:cat>
          <c:val>
            <c:numRef>
              <c:f>Sheet1!$B$2:$B$4</c:f>
              <c:numCache>
                <c:formatCode>General</c:formatCode>
                <c:ptCount val="3"/>
                <c:pt idx="0">
                  <c:v>60</c:v>
                </c:pt>
                <c:pt idx="1">
                  <c:v>8</c:v>
                </c:pt>
                <c:pt idx="2">
                  <c:v>32</c:v>
                </c:pt>
              </c:numCache>
            </c:numRef>
          </c:val>
        </c:ser>
        <c:dLbls>
          <c:dLblPos val="inEnd"/>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151754943770535E-2"/>
          <c:y val="0.12286294822742248"/>
          <c:w val="0.96848242776903415"/>
          <c:h val="0.71826787726323604"/>
        </c:manualLayout>
      </c:layout>
      <c:barChart>
        <c:barDir val="col"/>
        <c:grouping val="clustered"/>
        <c:varyColors val="0"/>
        <c:ser>
          <c:idx val="0"/>
          <c:order val="0"/>
          <c:tx>
            <c:strRef>
              <c:f>Sheet1!$B$1</c:f>
              <c:strCache>
                <c:ptCount val="1"/>
                <c:pt idx="0">
                  <c:v>2000 EDHS </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Radio</c:v>
                </c:pt>
                <c:pt idx="1">
                  <c:v>Television</c:v>
                </c:pt>
                <c:pt idx="2">
                  <c:v>Newspaper/magazine</c:v>
                </c:pt>
              </c:strCache>
            </c:strRef>
          </c:cat>
          <c:val>
            <c:numRef>
              <c:f>Sheet1!$B$2:$B$4</c:f>
              <c:numCache>
                <c:formatCode>General</c:formatCode>
                <c:ptCount val="3"/>
                <c:pt idx="0">
                  <c:v>63</c:v>
                </c:pt>
                <c:pt idx="1">
                  <c:v>89</c:v>
                </c:pt>
                <c:pt idx="2">
                  <c:v>21</c:v>
                </c:pt>
              </c:numCache>
            </c:numRef>
          </c:val>
        </c:ser>
        <c:ser>
          <c:idx val="1"/>
          <c:order val="1"/>
          <c:tx>
            <c:strRef>
              <c:f>Sheet1!$C$1</c:f>
              <c:strCache>
                <c:ptCount val="1"/>
                <c:pt idx="0">
                  <c:v>2008 EDHS</c:v>
                </c:pt>
              </c:strCache>
            </c:strRef>
          </c:tx>
          <c:spPr>
            <a:solidFill>
              <a:schemeClr val="tx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Radio</c:v>
                </c:pt>
                <c:pt idx="1">
                  <c:v>Television</c:v>
                </c:pt>
                <c:pt idx="2">
                  <c:v>Newspaper/magazine</c:v>
                </c:pt>
              </c:strCache>
            </c:strRef>
          </c:cat>
          <c:val>
            <c:numRef>
              <c:f>Sheet1!$C$2:$C$4</c:f>
              <c:numCache>
                <c:formatCode>General</c:formatCode>
                <c:ptCount val="3"/>
                <c:pt idx="0">
                  <c:v>19</c:v>
                </c:pt>
                <c:pt idx="1">
                  <c:v>58</c:v>
                </c:pt>
                <c:pt idx="2">
                  <c:v>7</c:v>
                </c:pt>
              </c:numCache>
            </c:numRef>
          </c:val>
        </c:ser>
        <c:ser>
          <c:idx val="2"/>
          <c:order val="2"/>
          <c:tx>
            <c:strRef>
              <c:f>Sheet1!$D$1</c:f>
              <c:strCache>
                <c:ptCount val="1"/>
                <c:pt idx="0">
                  <c:v>2014 EDHS</c:v>
                </c:pt>
              </c:strCache>
            </c:strRef>
          </c:tx>
          <c:spPr>
            <a:scene3d>
              <a:camera prst="orthographicFront"/>
              <a:lightRig rig="threePt" dir="t">
                <a:rot lat="0" lon="0" rev="1200000"/>
              </a:lightRig>
            </a:scene3d>
            <a:sp3d>
              <a:bevelT w="63500" h="25400"/>
            </a:sp3d>
          </c:spPr>
          <c:invertIfNegative val="0"/>
          <c:cat>
            <c:strRef>
              <c:f>Sheet1!$A$2:$A$4</c:f>
              <c:strCache>
                <c:ptCount val="3"/>
                <c:pt idx="0">
                  <c:v>Radio</c:v>
                </c:pt>
                <c:pt idx="1">
                  <c:v>Television</c:v>
                </c:pt>
                <c:pt idx="2">
                  <c:v>Newspaper/magazine</c:v>
                </c:pt>
              </c:strCache>
            </c:strRef>
          </c:cat>
          <c:val>
            <c:numRef>
              <c:f>Sheet1!$D$2:$D$4</c:f>
              <c:numCache>
                <c:formatCode>General</c:formatCode>
                <c:ptCount val="3"/>
                <c:pt idx="0">
                  <c:v>5</c:v>
                </c:pt>
                <c:pt idx="1">
                  <c:v>39</c:v>
                </c:pt>
                <c:pt idx="2">
                  <c:v>3</c:v>
                </c:pt>
              </c:numCache>
            </c:numRef>
          </c:val>
        </c:ser>
        <c:dLbls>
          <c:showLegendKey val="0"/>
          <c:showVal val="0"/>
          <c:showCatName val="0"/>
          <c:showSerName val="0"/>
          <c:showPercent val="0"/>
          <c:showBubbleSize val="0"/>
        </c:dLbls>
        <c:gapWidth val="150"/>
        <c:axId val="486737296"/>
        <c:axId val="416338224"/>
      </c:barChart>
      <c:catAx>
        <c:axId val="48673729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6338224"/>
        <c:crosses val="autoZero"/>
        <c:auto val="1"/>
        <c:lblAlgn val="ctr"/>
        <c:lblOffset val="100"/>
        <c:noMultiLvlLbl val="0"/>
      </c:catAx>
      <c:valAx>
        <c:axId val="416338224"/>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486737296"/>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userShapes r:id="rId2"/>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387519561791474"/>
          <c:y val="3.6916103747810083E-2"/>
          <c:w val="0.80429267038321894"/>
          <c:h val="0.96212120458943862"/>
        </c:manualLayout>
      </c:layout>
      <c:barChart>
        <c:barDir val="bar"/>
        <c:grouping val="clustered"/>
        <c:varyColors val="0"/>
        <c:ser>
          <c:idx val="0"/>
          <c:order val="0"/>
          <c:tx>
            <c:strRef>
              <c:f>Sheet1!$B$1</c:f>
              <c:strCache>
                <c:ptCount val="1"/>
                <c:pt idx="0">
                  <c:v>Column1</c:v>
                </c:pt>
              </c:strCache>
            </c:strRef>
          </c:tx>
          <c:spPr>
            <a:solidFill>
              <a:schemeClr val="accent5"/>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4"/>
              </a:solidFill>
              <a:ln>
                <a:noFill/>
              </a:ln>
              <a:effectLst/>
              <a:scene3d>
                <a:camera prst="orthographicFront"/>
                <a:lightRig rig="threePt" dir="t">
                  <a:rot lat="0" lon="0" rev="1200000"/>
                </a:lightRig>
              </a:scene3d>
              <a:sp3d>
                <a:bevelT w="63500" h="25400"/>
              </a:sp3d>
            </c:spPr>
          </c:dPt>
          <c:dPt>
            <c:idx val="1"/>
            <c:invertIfNegative val="0"/>
            <c:bubble3D val="0"/>
          </c:dPt>
          <c:dPt>
            <c:idx val="16"/>
            <c:invertIfNegative val="0"/>
            <c:bubble3D val="0"/>
            <c:spPr>
              <a:solidFill>
                <a:srgbClr val="EBA03D"/>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Sheet1!$A$2:$A$18</c:f>
              <c:strCache>
                <c:ptCount val="17"/>
                <c:pt idx="0">
                  <c:v>TOTAL EGYPT</c:v>
                </c:pt>
                <c:pt idx="2">
                  <c:v>Luxor</c:v>
                </c:pt>
                <c:pt idx="3">
                  <c:v>Sharkia</c:v>
                </c:pt>
                <c:pt idx="4">
                  <c:v>Ismailia</c:v>
                </c:pt>
                <c:pt idx="5">
                  <c:v>Red Sea</c:v>
                </c:pt>
                <c:pt idx="6">
                  <c:v>Aswan</c:v>
                </c:pt>
                <c:pt idx="7">
                  <c:v>Behera</c:v>
                </c:pt>
                <c:pt idx="8">
                  <c:v>Menoufia</c:v>
                </c:pt>
                <c:pt idx="9">
                  <c:v>Suez</c:v>
                </c:pt>
                <c:pt idx="10">
                  <c:v>New Valley</c:v>
                </c:pt>
                <c:pt idx="11">
                  <c:v>Cairo</c:v>
                </c:pt>
                <c:pt idx="12">
                  <c:v>Kafr El-Sheikh</c:v>
                </c:pt>
                <c:pt idx="13">
                  <c:v>Dakahlia</c:v>
                </c:pt>
                <c:pt idx="14">
                  <c:v>Alexandria</c:v>
                </c:pt>
                <c:pt idx="15">
                  <c:v>Damietta</c:v>
                </c:pt>
                <c:pt idx="16">
                  <c:v>Port Said</c:v>
                </c:pt>
              </c:strCache>
            </c:strRef>
          </c:cat>
          <c:val>
            <c:numRef>
              <c:f>Sheet1!$B$2:$B$18</c:f>
              <c:numCache>
                <c:formatCode>General</c:formatCode>
                <c:ptCount val="17"/>
                <c:pt idx="0" formatCode="0">
                  <c:v>82.8</c:v>
                </c:pt>
                <c:pt idx="2" formatCode="0">
                  <c:v>84</c:v>
                </c:pt>
                <c:pt idx="3" formatCode="0">
                  <c:v>84</c:v>
                </c:pt>
                <c:pt idx="4" formatCode="0">
                  <c:v>85</c:v>
                </c:pt>
                <c:pt idx="5" formatCode="0">
                  <c:v>86</c:v>
                </c:pt>
                <c:pt idx="6" formatCode="0">
                  <c:v>86</c:v>
                </c:pt>
                <c:pt idx="7" formatCode="0">
                  <c:v>88</c:v>
                </c:pt>
                <c:pt idx="8" formatCode="0">
                  <c:v>89</c:v>
                </c:pt>
                <c:pt idx="9" formatCode="0">
                  <c:v>89</c:v>
                </c:pt>
                <c:pt idx="10" formatCode="0">
                  <c:v>90</c:v>
                </c:pt>
                <c:pt idx="11" formatCode="0">
                  <c:v>90</c:v>
                </c:pt>
                <c:pt idx="12" formatCode="0">
                  <c:v>91</c:v>
                </c:pt>
                <c:pt idx="13" formatCode="0">
                  <c:v>93</c:v>
                </c:pt>
                <c:pt idx="14" formatCode="0">
                  <c:v>93</c:v>
                </c:pt>
                <c:pt idx="15" formatCode="0">
                  <c:v>95</c:v>
                </c:pt>
                <c:pt idx="16" formatCode="0">
                  <c:v>97</c:v>
                </c:pt>
              </c:numCache>
            </c:numRef>
          </c:val>
        </c:ser>
        <c:dLbls>
          <c:showLegendKey val="0"/>
          <c:showVal val="0"/>
          <c:showCatName val="0"/>
          <c:showSerName val="0"/>
          <c:showPercent val="0"/>
          <c:showBubbleSize val="0"/>
        </c:dLbls>
        <c:gapWidth val="47"/>
        <c:axId val="416339792"/>
        <c:axId val="415838128"/>
      </c:barChart>
      <c:catAx>
        <c:axId val="41633979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500" b="0" i="0" u="none" strike="noStrike" kern="1200" baseline="0">
                <a:solidFill>
                  <a:schemeClr val="tx1"/>
                </a:solidFill>
                <a:latin typeface="+mn-lt"/>
                <a:ea typeface="+mn-ea"/>
                <a:cs typeface="+mn-cs"/>
              </a:defRPr>
            </a:pPr>
            <a:endParaRPr lang="en-US"/>
          </a:p>
        </c:txPr>
        <c:crossAx val="415838128"/>
        <c:crosses val="autoZero"/>
        <c:auto val="1"/>
        <c:lblAlgn val="ctr"/>
        <c:lblOffset val="100"/>
        <c:noMultiLvlLbl val="0"/>
      </c:catAx>
      <c:valAx>
        <c:axId val="415838128"/>
        <c:scaling>
          <c:orientation val="minMax"/>
          <c:max val="100"/>
          <c:min val="0"/>
        </c:scaling>
        <c:delete val="1"/>
        <c:axPos val="b"/>
        <c:majorGridlines>
          <c:spPr>
            <a:ln w="9525" cap="flat" cmpd="sng" algn="ctr">
              <a:noFill/>
              <a:round/>
            </a:ln>
            <a:effectLst/>
          </c:spPr>
        </c:majorGridlines>
        <c:numFmt formatCode="0" sourceLinked="1"/>
        <c:majorTickMark val="out"/>
        <c:minorTickMark val="none"/>
        <c:tickLblPos val="nextTo"/>
        <c:crossAx val="4163397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104783134768468"/>
          <c:y val="3.7878795410561404E-2"/>
          <c:w val="0.80793318549585791"/>
          <c:h val="0.96212120458943862"/>
        </c:manualLayout>
      </c:layout>
      <c:barChart>
        <c:barDir val="bar"/>
        <c:grouping val="clustered"/>
        <c:varyColors val="0"/>
        <c:ser>
          <c:idx val="0"/>
          <c:order val="0"/>
          <c:tx>
            <c:strRef>
              <c:f>Sheet1!$B$1</c:f>
              <c:strCache>
                <c:ptCount val="1"/>
                <c:pt idx="0">
                  <c:v>Column1</c:v>
                </c:pt>
              </c:strCache>
            </c:strRef>
          </c:tx>
          <c:spPr>
            <a:solidFill>
              <a:schemeClr val="accent3">
                <a:lumMod val="40000"/>
                <a:lumOff val="60000"/>
              </a:schemeClr>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3">
                  <a:lumMod val="75000"/>
                </a:schemeClr>
              </a:solidFill>
              <a:ln>
                <a:noFill/>
              </a:ln>
              <a:effectLst/>
              <a:scene3d>
                <a:camera prst="orthographicFront"/>
                <a:lightRig rig="threePt" dir="t">
                  <a:rot lat="0" lon="0" rev="1200000"/>
                </a:lightRig>
              </a:scene3d>
              <a:sp3d>
                <a:bevelT w="63500" h="25400"/>
              </a:sp3d>
            </c:spPr>
          </c:dPt>
          <c:dPt>
            <c:idx val="10"/>
            <c:invertIfNegative val="0"/>
            <c:bubble3D val="0"/>
            <c:spPr>
              <a:solidFill>
                <a:schemeClr val="accent4"/>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Sheet1!$A$2:$A$12</c:f>
              <c:strCache>
                <c:ptCount val="11"/>
                <c:pt idx="0">
                  <c:v>Matroh</c:v>
                </c:pt>
                <c:pt idx="1">
                  <c:v>Souhag</c:v>
                </c:pt>
                <c:pt idx="2">
                  <c:v>Menya</c:v>
                </c:pt>
                <c:pt idx="3">
                  <c:v>Qena</c:v>
                </c:pt>
                <c:pt idx="4">
                  <c:v>Beni Suef</c:v>
                </c:pt>
                <c:pt idx="5">
                  <c:v>Fayoum</c:v>
                </c:pt>
                <c:pt idx="6">
                  <c:v>Assuit</c:v>
                </c:pt>
                <c:pt idx="7">
                  <c:v>Giza</c:v>
                </c:pt>
                <c:pt idx="8">
                  <c:v>Kalyubia</c:v>
                </c:pt>
                <c:pt idx="10">
                  <c:v>TOTAL EGYPT</c:v>
                </c:pt>
              </c:strCache>
            </c:strRef>
          </c:cat>
          <c:val>
            <c:numRef>
              <c:f>Sheet1!$B$2:$B$12</c:f>
              <c:numCache>
                <c:formatCode>General</c:formatCode>
                <c:ptCount val="11"/>
                <c:pt idx="0">
                  <c:v>60</c:v>
                </c:pt>
                <c:pt idx="1">
                  <c:v>70</c:v>
                </c:pt>
                <c:pt idx="2">
                  <c:v>70</c:v>
                </c:pt>
                <c:pt idx="3">
                  <c:v>73</c:v>
                </c:pt>
                <c:pt idx="4">
                  <c:v>75</c:v>
                </c:pt>
                <c:pt idx="5">
                  <c:v>76</c:v>
                </c:pt>
                <c:pt idx="6">
                  <c:v>77</c:v>
                </c:pt>
                <c:pt idx="7">
                  <c:v>80</c:v>
                </c:pt>
                <c:pt idx="8">
                  <c:v>80</c:v>
                </c:pt>
                <c:pt idx="10" formatCode="0">
                  <c:v>82.8</c:v>
                </c:pt>
              </c:numCache>
            </c:numRef>
          </c:val>
        </c:ser>
        <c:dLbls>
          <c:showLegendKey val="0"/>
          <c:showVal val="0"/>
          <c:showCatName val="0"/>
          <c:showSerName val="0"/>
          <c:showPercent val="0"/>
          <c:showBubbleSize val="0"/>
        </c:dLbls>
        <c:gapWidth val="47"/>
        <c:axId val="415838912"/>
        <c:axId val="415839304"/>
      </c:barChart>
      <c:catAx>
        <c:axId val="41583891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500" b="0" i="0" u="none" strike="noStrike" kern="1200" baseline="0">
                <a:solidFill>
                  <a:schemeClr val="tx1"/>
                </a:solidFill>
                <a:latin typeface="+mn-lt"/>
                <a:ea typeface="+mn-ea"/>
                <a:cs typeface="+mn-cs"/>
              </a:defRPr>
            </a:pPr>
            <a:endParaRPr lang="en-US"/>
          </a:p>
        </c:txPr>
        <c:crossAx val="415839304"/>
        <c:crosses val="autoZero"/>
        <c:auto val="1"/>
        <c:lblAlgn val="ctr"/>
        <c:lblOffset val="100"/>
        <c:noMultiLvlLbl val="0"/>
      </c:catAx>
      <c:valAx>
        <c:axId val="415839304"/>
        <c:scaling>
          <c:orientation val="minMax"/>
          <c:max val="100"/>
          <c:min val="0"/>
        </c:scaling>
        <c:delete val="1"/>
        <c:axPos val="b"/>
        <c:majorGridlines>
          <c:spPr>
            <a:ln w="9525" cap="flat" cmpd="sng" algn="ctr">
              <a:noFill/>
              <a:round/>
            </a:ln>
            <a:effectLst/>
          </c:spPr>
        </c:majorGridlines>
        <c:numFmt formatCode="General" sourceLinked="1"/>
        <c:majorTickMark val="out"/>
        <c:minorTickMark val="none"/>
        <c:tickLblPos val="nextTo"/>
        <c:crossAx val="4158389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7694818460536741E-2"/>
          <c:y val="2.7777783301078364E-2"/>
          <c:w val="0.93936366993573284"/>
          <c:h val="0.97222221669892162"/>
        </c:manualLayout>
      </c:layout>
      <c:barChart>
        <c:barDir val="col"/>
        <c:grouping val="clustered"/>
        <c:varyColors val="0"/>
        <c:ser>
          <c:idx val="0"/>
          <c:order val="0"/>
          <c:tx>
            <c:strRef>
              <c:f>Sheet1!$B$1</c:f>
              <c:strCache>
                <c:ptCount val="1"/>
                <c:pt idx="0">
                  <c:v>Column1</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Pt>
            <c:idx val="3"/>
            <c:invertIfNegative val="0"/>
            <c:bubble3D val="0"/>
          </c:dPt>
          <c:dPt>
            <c:idx val="4"/>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Highest</c:v>
                </c:pt>
                <c:pt idx="1">
                  <c:v>Fourth</c:v>
                </c:pt>
                <c:pt idx="2">
                  <c:v>Middle</c:v>
                </c:pt>
                <c:pt idx="3">
                  <c:v>Second</c:v>
                </c:pt>
                <c:pt idx="4">
                  <c:v>Lowest</c:v>
                </c:pt>
              </c:strCache>
            </c:strRef>
          </c:cat>
          <c:val>
            <c:numRef>
              <c:f>Sheet1!$B$2:$B$6</c:f>
              <c:numCache>
                <c:formatCode>0</c:formatCode>
                <c:ptCount val="5"/>
                <c:pt idx="0">
                  <c:v>93.1</c:v>
                </c:pt>
                <c:pt idx="1">
                  <c:v>88.1</c:v>
                </c:pt>
                <c:pt idx="2">
                  <c:v>83.5</c:v>
                </c:pt>
                <c:pt idx="3">
                  <c:v>76.7</c:v>
                </c:pt>
                <c:pt idx="4">
                  <c:v>72</c:v>
                </c:pt>
              </c:numCache>
            </c:numRef>
          </c:val>
        </c:ser>
        <c:dLbls>
          <c:showLegendKey val="0"/>
          <c:showVal val="0"/>
          <c:showCatName val="0"/>
          <c:showSerName val="0"/>
          <c:showPercent val="0"/>
          <c:showBubbleSize val="0"/>
        </c:dLbls>
        <c:gapWidth val="137"/>
        <c:overlap val="-21"/>
        <c:axId val="348397816"/>
        <c:axId val="348398208"/>
      </c:barChart>
      <c:catAx>
        <c:axId val="348397816"/>
        <c:scaling>
          <c:orientation val="maxMin"/>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48398208"/>
        <c:crosses val="autoZero"/>
        <c:auto val="0"/>
        <c:lblAlgn val="ctr"/>
        <c:lblOffset val="100"/>
        <c:noMultiLvlLbl val="0"/>
      </c:catAx>
      <c:valAx>
        <c:axId val="348398208"/>
        <c:scaling>
          <c:orientation val="minMax"/>
          <c:max val="100"/>
          <c:min val="0"/>
        </c:scaling>
        <c:delete val="1"/>
        <c:axPos val="r"/>
        <c:majorGridlines>
          <c:spPr>
            <a:ln w="9525" cap="flat" cmpd="sng" algn="ctr">
              <a:noFill/>
              <a:round/>
            </a:ln>
            <a:effectLst/>
          </c:spPr>
        </c:majorGridlines>
        <c:numFmt formatCode="0" sourceLinked="1"/>
        <c:majorTickMark val="out"/>
        <c:minorTickMark val="none"/>
        <c:tickLblPos val="nextTo"/>
        <c:crossAx val="348397816"/>
        <c:crossesAt val="1"/>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1268620611849327"/>
          <c:y val="2.7617264645354387E-2"/>
          <c:w val="0.57136969614795396"/>
          <c:h val="0.94476547070929118"/>
        </c:manualLayout>
      </c:layout>
      <c:barChart>
        <c:barDir val="bar"/>
        <c:grouping val="clustered"/>
        <c:varyColors val="0"/>
        <c:ser>
          <c:idx val="0"/>
          <c:order val="0"/>
          <c:tx>
            <c:strRef>
              <c:f>Sheet1!$B$1</c:f>
              <c:strCache>
                <c:ptCount val="1"/>
                <c:pt idx="0">
                  <c:v>Column1</c:v>
                </c:pt>
              </c:strCache>
            </c:strRef>
          </c:tx>
          <c:spPr>
            <a:solidFill>
              <a:schemeClr val="accent5"/>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4">
                  <a:lumMod val="75000"/>
                </a:schemeClr>
              </a:solidFill>
              <a:ln>
                <a:noFill/>
              </a:ln>
              <a:effectLst/>
              <a:scene3d>
                <a:camera prst="orthographicFront"/>
                <a:lightRig rig="threePt" dir="t">
                  <a:rot lat="0" lon="0" rev="1200000"/>
                </a:lightRig>
              </a:scene3d>
              <a:sp3d>
                <a:bevelT w="63500" h="25400"/>
              </a:sp3d>
            </c:spPr>
          </c:dPt>
          <c:dPt>
            <c:idx val="4"/>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Took iron tablets or syrup</c:v>
                </c:pt>
                <c:pt idx="2">
                  <c:v>Informed of signs of pregnancy complications</c:v>
                </c:pt>
                <c:pt idx="3">
                  <c:v>Urine sample taken</c:v>
                </c:pt>
                <c:pt idx="4">
                  <c:v>Blood sample taken</c:v>
                </c:pt>
                <c:pt idx="5">
                  <c:v>Blood pressure measured</c:v>
                </c:pt>
                <c:pt idx="6">
                  <c:v>Weighed</c:v>
                </c:pt>
              </c:strCache>
            </c:strRef>
          </c:cat>
          <c:val>
            <c:numRef>
              <c:f>Sheet1!$B$2:$B$8</c:f>
              <c:numCache>
                <c:formatCode>General</c:formatCode>
                <c:ptCount val="7"/>
                <c:pt idx="0">
                  <c:v>66</c:v>
                </c:pt>
                <c:pt idx="2">
                  <c:v>46</c:v>
                </c:pt>
                <c:pt idx="3">
                  <c:v>78</c:v>
                </c:pt>
                <c:pt idx="4">
                  <c:v>81</c:v>
                </c:pt>
                <c:pt idx="5">
                  <c:v>93</c:v>
                </c:pt>
                <c:pt idx="6">
                  <c:v>88</c:v>
                </c:pt>
              </c:numCache>
            </c:numRef>
          </c:val>
        </c:ser>
        <c:dLbls>
          <c:dLblPos val="outEnd"/>
          <c:showLegendKey val="0"/>
          <c:showVal val="1"/>
          <c:showCatName val="0"/>
          <c:showSerName val="0"/>
          <c:showPercent val="0"/>
          <c:showBubbleSize val="0"/>
        </c:dLbls>
        <c:gapWidth val="80"/>
        <c:axId val="348398992"/>
        <c:axId val="348399384"/>
      </c:barChart>
      <c:catAx>
        <c:axId val="34839899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48399384"/>
        <c:crosses val="autoZero"/>
        <c:auto val="1"/>
        <c:lblAlgn val="ctr"/>
        <c:lblOffset val="100"/>
        <c:noMultiLvlLbl val="0"/>
      </c:catAx>
      <c:valAx>
        <c:axId val="348399384"/>
        <c:scaling>
          <c:orientation val="minMax"/>
          <c:max val="100"/>
          <c:min val="0"/>
        </c:scaling>
        <c:delete val="1"/>
        <c:axPos val="b"/>
        <c:majorGridlines>
          <c:spPr>
            <a:ln w="9525" cap="flat" cmpd="sng" algn="ctr">
              <a:noFill/>
              <a:round/>
            </a:ln>
            <a:effectLst/>
          </c:spPr>
        </c:majorGridlines>
        <c:numFmt formatCode="General" sourceLinked="1"/>
        <c:majorTickMark val="out"/>
        <c:minorTickMark val="none"/>
        <c:tickLblPos val="nextTo"/>
        <c:crossAx val="3483989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Public sector</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26</c:v>
                </c:pt>
                <c:pt idx="1">
                  <c:v>32</c:v>
                </c:pt>
                <c:pt idx="2">
                  <c:v>23</c:v>
                </c:pt>
              </c:numCache>
            </c:numRef>
          </c:val>
        </c:ser>
        <c:ser>
          <c:idx val="1"/>
          <c:order val="1"/>
          <c:tx>
            <c:strRef>
              <c:f>Sheet1!$C$1</c:f>
              <c:strCache>
                <c:ptCount val="1"/>
                <c:pt idx="0">
                  <c:v>Private sector</c:v>
                </c:pt>
              </c:strCache>
            </c:strRef>
          </c:tx>
          <c:spPr>
            <a:solidFill>
              <a:schemeClr val="accent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General</c:formatCode>
                <c:ptCount val="3"/>
                <c:pt idx="0">
                  <c:v>61</c:v>
                </c:pt>
                <c:pt idx="1">
                  <c:v>62</c:v>
                </c:pt>
                <c:pt idx="2">
                  <c:v>61</c:v>
                </c:pt>
              </c:numCache>
            </c:numRef>
          </c:val>
        </c:ser>
        <c:ser>
          <c:idx val="2"/>
          <c:order val="2"/>
          <c:tx>
            <c:strRef>
              <c:f>Sheet1!$D$1</c:f>
              <c:strCache>
                <c:ptCount val="1"/>
                <c:pt idx="0">
                  <c:v>Home</c:v>
                </c:pt>
              </c:strCache>
            </c:strRef>
          </c:tx>
          <c:spPr>
            <a:solidFill>
              <a:schemeClr val="tx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Sheet1!$D$2:$D$4</c:f>
              <c:numCache>
                <c:formatCode>General</c:formatCode>
                <c:ptCount val="3"/>
                <c:pt idx="0">
                  <c:v>13</c:v>
                </c:pt>
                <c:pt idx="1">
                  <c:v>6</c:v>
                </c:pt>
                <c:pt idx="2">
                  <c:v>16</c:v>
                </c:pt>
              </c:numCache>
            </c:numRef>
          </c:val>
        </c:ser>
        <c:dLbls>
          <c:showLegendKey val="0"/>
          <c:showVal val="0"/>
          <c:showCatName val="0"/>
          <c:showSerName val="0"/>
          <c:showPercent val="0"/>
          <c:showBubbleSize val="0"/>
        </c:dLbls>
        <c:gapWidth val="150"/>
        <c:overlap val="100"/>
        <c:axId val="194992464"/>
        <c:axId val="194992856"/>
      </c:barChart>
      <c:catAx>
        <c:axId val="1949924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94992856"/>
        <c:crosses val="autoZero"/>
        <c:auto val="1"/>
        <c:lblAlgn val="ctr"/>
        <c:lblOffset val="100"/>
        <c:noMultiLvlLbl val="0"/>
      </c:catAx>
      <c:valAx>
        <c:axId val="194992856"/>
        <c:scaling>
          <c:orientation val="minMax"/>
        </c:scaling>
        <c:delete val="1"/>
        <c:axPos val="l"/>
        <c:majorGridlines>
          <c:spPr>
            <a:ln w="9525" cap="flat" cmpd="sng" algn="ctr">
              <a:noFill/>
              <a:round/>
            </a:ln>
            <a:effectLst/>
          </c:spPr>
        </c:majorGridlines>
        <c:numFmt formatCode="0%" sourceLinked="1"/>
        <c:majorTickMark val="none"/>
        <c:minorTickMark val="none"/>
        <c:tickLblPos val="nextTo"/>
        <c:crossAx val="194992464"/>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6043479882294522E-3"/>
          <c:y val="1.8652318578663951E-2"/>
          <c:w val="0.96457326892109496"/>
          <c:h val="0.85637195903363539"/>
        </c:manualLayout>
      </c:layout>
      <c:barChart>
        <c:barDir val="col"/>
        <c:grouping val="clustered"/>
        <c:varyColors val="0"/>
        <c:ser>
          <c:idx val="0"/>
          <c:order val="0"/>
          <c:tx>
            <c:strRef>
              <c:f>Sheet1!$B$1</c:f>
              <c:strCache>
                <c:ptCount val="1"/>
                <c:pt idx="0">
                  <c:v>Column1</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spPr>
              <a:solidFill>
                <a:schemeClr val="accent4"/>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2"/>
              </a:solidFill>
              <a:ln>
                <a:noFill/>
              </a:ln>
              <a:effectLst/>
              <a:scene3d>
                <a:camera prst="orthographicFront"/>
                <a:lightRig rig="threePt" dir="t">
                  <a:rot lat="0" lon="0" rev="1200000"/>
                </a:lightRig>
              </a:scene3d>
              <a:sp3d>
                <a:bevelT w="63500" h="25400"/>
              </a:sp3d>
            </c:spPr>
          </c:dPt>
          <c:dPt>
            <c:idx val="3"/>
            <c:invertIfNegative val="0"/>
            <c:bubble3D val="0"/>
            <c:spPr>
              <a:solidFill>
                <a:schemeClr val="accent1"/>
              </a:solidFill>
              <a:ln>
                <a:noFill/>
              </a:ln>
              <a:effectLst/>
              <a:scene3d>
                <a:camera prst="orthographicFront"/>
                <a:lightRig rig="threePt" dir="t">
                  <a:rot lat="0" lon="0" rev="1200000"/>
                </a:lightRig>
              </a:scene3d>
              <a:sp3d>
                <a:bevelT w="63500" h="25400"/>
              </a:sp3d>
            </c:spPr>
          </c:dPt>
          <c:dPt>
            <c:idx val="4"/>
            <c:invertIfNegative val="0"/>
            <c:bubble3D val="0"/>
            <c:spPr>
              <a:solidFill>
                <a:schemeClr val="tx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Upper Governorates</c:v>
                </c:pt>
                <c:pt idx="1">
                  <c:v>Lower Egypt </c:v>
                </c:pt>
                <c:pt idx="2">
                  <c:v>Upper Egypt</c:v>
                </c:pt>
                <c:pt idx="3">
                  <c:v>Frontier Governorates*</c:v>
                </c:pt>
              </c:strCache>
            </c:strRef>
          </c:cat>
          <c:val>
            <c:numRef>
              <c:f>Sheet1!$B$2:$B$5</c:f>
              <c:numCache>
                <c:formatCode>General</c:formatCode>
                <c:ptCount val="4"/>
                <c:pt idx="0">
                  <c:v>2.5</c:v>
                </c:pt>
                <c:pt idx="1">
                  <c:v>3.4</c:v>
                </c:pt>
                <c:pt idx="2">
                  <c:v>3.8</c:v>
                </c:pt>
                <c:pt idx="3">
                  <c:v>3.9</c:v>
                </c:pt>
              </c:numCache>
            </c:numRef>
          </c:val>
        </c:ser>
        <c:dLbls>
          <c:showLegendKey val="0"/>
          <c:showVal val="0"/>
          <c:showCatName val="0"/>
          <c:showSerName val="0"/>
          <c:showPercent val="0"/>
          <c:showBubbleSize val="0"/>
        </c:dLbls>
        <c:gapWidth val="150"/>
        <c:axId val="416619080"/>
        <c:axId val="416619472"/>
      </c:barChart>
      <c:catAx>
        <c:axId val="41661908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6619472"/>
        <c:crosses val="autoZero"/>
        <c:auto val="1"/>
        <c:lblAlgn val="ctr"/>
        <c:lblOffset val="100"/>
        <c:noMultiLvlLbl val="0"/>
      </c:catAx>
      <c:valAx>
        <c:axId val="416619472"/>
        <c:scaling>
          <c:orientation val="minMax"/>
          <c:max val="4.5"/>
          <c:min val="0"/>
        </c:scaling>
        <c:delete val="1"/>
        <c:axPos val="l"/>
        <c:majorGridlines>
          <c:spPr>
            <a:ln w="9525" cap="flat" cmpd="sng" algn="ctr">
              <a:noFill/>
              <a:round/>
            </a:ln>
            <a:effectLst/>
          </c:spPr>
        </c:majorGridlines>
        <c:numFmt formatCode="General" sourceLinked="1"/>
        <c:majorTickMark val="out"/>
        <c:minorTickMark val="none"/>
        <c:tickLblPos val="nextTo"/>
        <c:crossAx val="4166190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1.010101210948304E-2"/>
          <c:w val="1"/>
          <c:h val="0.6929505076255682"/>
        </c:manualLayout>
      </c:layout>
      <c:barChart>
        <c:barDir val="col"/>
        <c:grouping val="clustered"/>
        <c:varyColors val="0"/>
        <c:ser>
          <c:idx val="0"/>
          <c:order val="0"/>
          <c:tx>
            <c:strRef>
              <c:f>Sheet1!$B$1</c:f>
              <c:strCache>
                <c:ptCount val="1"/>
                <c:pt idx="0">
                  <c:v>Column1</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spPr>
              <a:solidFill>
                <a:schemeClr val="accent6">
                  <a:lumMod val="50000"/>
                </a:schemeClr>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1">
                  <a:lumMod val="75000"/>
                </a:schemeClr>
              </a:solidFill>
              <a:ln>
                <a:noFill/>
              </a:ln>
              <a:effectLst/>
              <a:scene3d>
                <a:camera prst="orthographicFront"/>
                <a:lightRig rig="threePt" dir="t">
                  <a:rot lat="0" lon="0" rev="1200000"/>
                </a:lightRig>
              </a:scene3d>
              <a:sp3d>
                <a:bevelT w="63500" h="25400"/>
              </a:sp3d>
            </c:spPr>
          </c:dPt>
          <c:dPt>
            <c:idx val="3"/>
            <c:invertIfNegative val="0"/>
            <c:bubble3D val="0"/>
            <c:spPr>
              <a:solidFill>
                <a:schemeClr val="accent1">
                  <a:lumMod val="60000"/>
                  <a:lumOff val="40000"/>
                </a:schemeClr>
              </a:solidFill>
              <a:ln>
                <a:noFill/>
              </a:ln>
              <a:effectLst/>
              <a:scene3d>
                <a:camera prst="orthographicFront"/>
                <a:lightRig rig="threePt" dir="t">
                  <a:rot lat="0" lon="0" rev="1200000"/>
                </a:lightRig>
              </a:scene3d>
              <a:sp3d>
                <a:bevelT w="63500" h="25400"/>
              </a:sp3d>
            </c:spPr>
          </c:dPt>
          <c:dPt>
            <c:idx val="4"/>
            <c:invertIfNegative val="0"/>
            <c:bubble3D val="0"/>
            <c:spPr>
              <a:solidFill>
                <a:schemeClr val="accent1"/>
              </a:solidFill>
              <a:ln>
                <a:noFill/>
              </a:ln>
              <a:effectLst/>
              <a:scene3d>
                <a:camera prst="orthographicFront"/>
                <a:lightRig rig="threePt" dir="t">
                  <a:rot lat="0" lon="0" rev="1200000"/>
                </a:lightRig>
              </a:scene3d>
              <a:sp3d>
                <a:bevelT w="63500" h="25400"/>
              </a:sp3d>
            </c:spPr>
          </c:dPt>
          <c:dPt>
            <c:idx val="5"/>
            <c:invertIfNegative val="0"/>
            <c:bubble3D val="0"/>
            <c:spPr>
              <a:solidFill>
                <a:schemeClr val="accent4">
                  <a:lumMod val="60000"/>
                  <a:lumOff val="40000"/>
                </a:schemeClr>
              </a:solidFill>
              <a:ln>
                <a:noFill/>
              </a:ln>
              <a:effectLst/>
              <a:scene3d>
                <a:camera prst="orthographicFront"/>
                <a:lightRig rig="threePt" dir="t">
                  <a:rot lat="0" lon="0" rev="1200000"/>
                </a:lightRig>
              </a:scene3d>
              <a:sp3d>
                <a:bevelT w="63500" h="25400"/>
              </a:sp3d>
            </c:spPr>
          </c:dPt>
          <c:dPt>
            <c:idx val="6"/>
            <c:invertIfNegative val="0"/>
            <c:bubble3D val="0"/>
            <c:spPr>
              <a:solidFill>
                <a:srgbClr val="944E14"/>
              </a:solidFill>
              <a:ln>
                <a:noFill/>
              </a:ln>
              <a:effectLst/>
              <a:scene3d>
                <a:camera prst="orthographicFront"/>
                <a:lightRig rig="threePt" dir="t">
                  <a:rot lat="0" lon="0" rev="1200000"/>
                </a:lightRig>
              </a:scene3d>
              <a:sp3d>
                <a:bevelT w="63500" h="25400"/>
              </a:sp3d>
            </c:spPr>
          </c:dPt>
          <c:dPt>
            <c:idx val="7"/>
            <c:invertIfNegative val="0"/>
            <c:bubble3D val="0"/>
            <c:spPr>
              <a:solidFill>
                <a:srgbClr val="E1B07F"/>
              </a:solidFill>
              <a:ln>
                <a:noFill/>
              </a:ln>
              <a:effectLst/>
              <a:scene3d>
                <a:camera prst="orthographicFront"/>
                <a:lightRig rig="threePt" dir="t">
                  <a:rot lat="0" lon="0" rev="1200000"/>
                </a:lightRig>
              </a:scene3d>
              <a:sp3d>
                <a:bevelT w="63500" h="25400"/>
              </a:sp3d>
            </c:spPr>
          </c:dPt>
          <c:dPt>
            <c:idx val="8"/>
            <c:invertIfNegative val="0"/>
            <c:bubble3D val="0"/>
            <c:spPr>
              <a:solidFill>
                <a:srgbClr val="BA7338"/>
              </a:solidFill>
              <a:ln>
                <a:noFill/>
              </a:ln>
              <a:effectLst/>
              <a:scene3d>
                <a:camera prst="orthographicFront"/>
                <a:lightRig rig="threePt" dir="t">
                  <a:rot lat="0" lon="0" rev="1200000"/>
                </a:lightRig>
              </a:scene3d>
              <a:sp3d>
                <a:bevelT w="63500" h="25400"/>
              </a:sp3d>
            </c:spPr>
          </c:dPt>
          <c:dPt>
            <c:idx val="10"/>
            <c:invertIfNegative val="0"/>
            <c:bubble3D val="0"/>
            <c:spPr>
              <a:solidFill>
                <a:schemeClr val="accent3">
                  <a:lumMod val="75000"/>
                </a:schemeClr>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Sheet1!$A$2:$A$12</c:f>
              <c:strCache>
                <c:ptCount val="11"/>
                <c:pt idx="0">
                  <c:v>Urban 
Governorates</c:v>
                </c:pt>
                <c:pt idx="2">
                  <c:v>Total</c:v>
                </c:pt>
                <c:pt idx="3">
                  <c:v>Urban</c:v>
                </c:pt>
                <c:pt idx="4">
                  <c:v>Rural</c:v>
                </c:pt>
                <c:pt idx="6">
                  <c:v>Total</c:v>
                </c:pt>
                <c:pt idx="7">
                  <c:v>Urban</c:v>
                </c:pt>
                <c:pt idx="8">
                  <c:v>Rural</c:v>
                </c:pt>
                <c:pt idx="10">
                  <c:v>Frontier 
Governorates</c:v>
                </c:pt>
              </c:strCache>
            </c:strRef>
          </c:cat>
          <c:val>
            <c:numRef>
              <c:f>Sheet1!$B$2:$B$12</c:f>
              <c:numCache>
                <c:formatCode>General</c:formatCode>
                <c:ptCount val="11"/>
                <c:pt idx="0">
                  <c:v>5</c:v>
                </c:pt>
                <c:pt idx="2">
                  <c:v>9</c:v>
                </c:pt>
                <c:pt idx="3">
                  <c:v>4</c:v>
                </c:pt>
                <c:pt idx="4">
                  <c:v>10</c:v>
                </c:pt>
                <c:pt idx="6">
                  <c:v>20</c:v>
                </c:pt>
                <c:pt idx="7">
                  <c:v>10</c:v>
                </c:pt>
                <c:pt idx="8">
                  <c:v>24</c:v>
                </c:pt>
                <c:pt idx="10">
                  <c:v>16</c:v>
                </c:pt>
              </c:numCache>
            </c:numRef>
          </c:val>
        </c:ser>
        <c:dLbls>
          <c:showLegendKey val="0"/>
          <c:showVal val="0"/>
          <c:showCatName val="0"/>
          <c:showSerName val="0"/>
          <c:showPercent val="0"/>
          <c:showBubbleSize val="0"/>
        </c:dLbls>
        <c:gapWidth val="38"/>
        <c:axId val="194993640"/>
        <c:axId val="194994032"/>
      </c:barChart>
      <c:catAx>
        <c:axId val="1949936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94994032"/>
        <c:crosses val="autoZero"/>
        <c:auto val="1"/>
        <c:lblAlgn val="ctr"/>
        <c:lblOffset val="100"/>
        <c:noMultiLvlLbl val="0"/>
      </c:catAx>
      <c:valAx>
        <c:axId val="194994032"/>
        <c:scaling>
          <c:orientation val="minMax"/>
          <c:max val="40"/>
          <c:min val="0"/>
        </c:scaling>
        <c:delete val="1"/>
        <c:axPos val="l"/>
        <c:majorGridlines>
          <c:spPr>
            <a:ln w="9525" cap="flat" cmpd="sng" algn="ctr">
              <a:noFill/>
              <a:round/>
            </a:ln>
            <a:effectLst/>
          </c:spPr>
        </c:majorGridlines>
        <c:numFmt formatCode="General" sourceLinked="1"/>
        <c:majorTickMark val="out"/>
        <c:minorTickMark val="none"/>
        <c:tickLblPos val="nextTo"/>
        <c:crossAx val="1949936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Some primary</c:v>
                </c:pt>
                <c:pt idx="2">
                  <c:v>Primary complete/some secondary</c:v>
                </c:pt>
                <c:pt idx="3">
                  <c:v>Secondary complete/higher</c:v>
                </c:pt>
              </c:strCache>
            </c:strRef>
          </c:cat>
          <c:val>
            <c:numRef>
              <c:f>Sheet1!$B$2:$B$5</c:f>
              <c:numCache>
                <c:formatCode>General</c:formatCode>
                <c:ptCount val="4"/>
                <c:pt idx="0">
                  <c:v>29</c:v>
                </c:pt>
                <c:pt idx="1">
                  <c:v>18</c:v>
                </c:pt>
                <c:pt idx="2">
                  <c:v>14</c:v>
                </c:pt>
                <c:pt idx="3">
                  <c:v>8</c:v>
                </c:pt>
              </c:numCache>
            </c:numRef>
          </c:val>
        </c:ser>
        <c:dLbls>
          <c:showLegendKey val="0"/>
          <c:showVal val="0"/>
          <c:showCatName val="0"/>
          <c:showSerName val="0"/>
          <c:showPercent val="0"/>
          <c:showBubbleSize val="0"/>
        </c:dLbls>
        <c:gapWidth val="150"/>
        <c:axId val="194994816"/>
        <c:axId val="194995208"/>
      </c:barChart>
      <c:catAx>
        <c:axId val="1949948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94995208"/>
        <c:crosses val="autoZero"/>
        <c:auto val="1"/>
        <c:lblAlgn val="ctr"/>
        <c:lblOffset val="100"/>
        <c:noMultiLvlLbl val="0"/>
      </c:catAx>
      <c:valAx>
        <c:axId val="194995208"/>
        <c:scaling>
          <c:orientation val="minMax"/>
          <c:max val="50"/>
          <c:min val="0"/>
        </c:scaling>
        <c:delete val="1"/>
        <c:axPos val="l"/>
        <c:majorGridlines>
          <c:spPr>
            <a:ln w="9525" cap="flat" cmpd="sng" algn="ctr">
              <a:noFill/>
              <a:round/>
            </a:ln>
            <a:effectLst/>
          </c:spPr>
        </c:majorGridlines>
        <c:numFmt formatCode="General" sourceLinked="1"/>
        <c:majorTickMark val="out"/>
        <c:minorTickMark val="none"/>
        <c:tickLblPos val="nextTo"/>
        <c:crossAx val="1949948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6215277777777779"/>
          <c:y val="9.0277759827058018E-2"/>
          <c:w val="0.45069455380577428"/>
          <c:h val="0.81944448034588402"/>
        </c:manualLayout>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accent5"/>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accent5">
                  <a:lumMod val="40000"/>
                  <a:lumOff val="6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accent5">
                  <a:lumMod val="5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3"/>
            <c:bubble3D val="0"/>
            <c:spPr>
              <a:solidFill>
                <a:srgbClr val="EBA03D"/>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4"/>
            <c:bubble3D val="0"/>
            <c:spPr>
              <a:solidFill>
                <a:schemeClr val="accent3"/>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5"/>
            <c:bubble3D val="0"/>
            <c:spPr>
              <a:solidFill>
                <a:schemeClr val="bg2">
                  <a:lumMod val="25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0"/>
              <c:layout>
                <c:manualLayout>
                  <c:x val="-7.5763342082239726E-2"/>
                  <c:y val="-0.32083346837797894"/>
                </c:manualLayout>
              </c:layout>
              <c:tx>
                <c:rich>
                  <a:bodyPr/>
                  <a:lstStyle/>
                  <a:p>
                    <a:r>
                      <a:rPr lang="en-US" dirty="0">
                        <a:solidFill>
                          <a:schemeClr val="bg1"/>
                        </a:solidFill>
                      </a:rPr>
                      <a:t>Doctor
88%</a:t>
                    </a:r>
                  </a:p>
                </c:rich>
              </c:tx>
              <c:dLblPos val="bestFit"/>
              <c:showLegendKey val="0"/>
              <c:showVal val="0"/>
              <c:showCatName val="1"/>
              <c:showSerName val="0"/>
              <c:showPercent val="1"/>
              <c:showBubbleSize val="0"/>
              <c:extLst>
                <c:ext xmlns:c15="http://schemas.microsoft.com/office/drawing/2012/chart" uri="{CE6537A1-D6FC-4f65-9D91-7224C49458BB}">
                  <c15:layout/>
                </c:ext>
              </c:extLst>
            </c:dLbl>
            <c:dLbl>
              <c:idx val="1"/>
              <c:layout>
                <c:manualLayout>
                  <c:x val="-6.8302165354330716E-2"/>
                  <c:y val="4.6054830578455705E-2"/>
                </c:manualLayout>
              </c:layout>
              <c:dLblPos val="bestFit"/>
              <c:showLegendKey val="0"/>
              <c:showVal val="0"/>
              <c:showCatName val="1"/>
              <c:showSerName val="0"/>
              <c:showPercent val="1"/>
              <c:showBubbleSize val="0"/>
              <c:extLst>
                <c:ext xmlns:c15="http://schemas.microsoft.com/office/drawing/2012/chart" uri="{CE6537A1-D6FC-4f65-9D91-7224C49458BB}">
                  <c15:layout/>
                </c:ext>
              </c:extLst>
            </c:dLbl>
            <c:dLbl>
              <c:idx val="2"/>
              <c:layout/>
              <c:tx>
                <c:rich>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r>
                      <a:rPr lang="en-US" dirty="0"/>
                      <a:t>Daya
8%</a:t>
                    </a:r>
                  </a:p>
                </c:rich>
              </c:tx>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ext>
              </c:extLst>
            </c:dLbl>
            <c:dLbl>
              <c:idx val="3"/>
              <c:layout/>
              <c:tx>
                <c:rich>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r>
                      <a:rPr lang="en-US" dirty="0">
                        <a:solidFill>
                          <a:schemeClr val="tx1"/>
                        </a:solidFill>
                      </a:rPr>
                      <a:t>Relative/other
1%</a:t>
                    </a:r>
                  </a:p>
                </c:rich>
              </c:tx>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ext>
              </c:extLst>
            </c:dLbl>
            <c:dLbl>
              <c:idx val="4"/>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Doctor</c:v>
                </c:pt>
                <c:pt idx="1">
                  <c:v>Nurse/midwife</c:v>
                </c:pt>
                <c:pt idx="2">
                  <c:v>Daya</c:v>
                </c:pt>
                <c:pt idx="3">
                  <c:v>Relative/other</c:v>
                </c:pt>
              </c:strCache>
            </c:strRef>
          </c:cat>
          <c:val>
            <c:numRef>
              <c:f>Sheet1!$B$2:$B$5</c:f>
              <c:numCache>
                <c:formatCode>General</c:formatCode>
                <c:ptCount val="4"/>
                <c:pt idx="0">
                  <c:v>88</c:v>
                </c:pt>
                <c:pt idx="1">
                  <c:v>3</c:v>
                </c:pt>
                <c:pt idx="2">
                  <c:v>8</c:v>
                </c:pt>
                <c:pt idx="3">
                  <c:v>1</c:v>
                </c:pt>
              </c:numCache>
            </c:numRef>
          </c:val>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Some primary </c:v>
                </c:pt>
                <c:pt idx="2">
                  <c:v>Primary complete/some secondary</c:v>
                </c:pt>
                <c:pt idx="3">
                  <c:v>Secondary complete/higher</c:v>
                </c:pt>
              </c:strCache>
            </c:strRef>
          </c:cat>
          <c:val>
            <c:numRef>
              <c:f>Sheet1!$B$2:$B$5</c:f>
              <c:numCache>
                <c:formatCode>General</c:formatCode>
                <c:ptCount val="4"/>
                <c:pt idx="0">
                  <c:v>37</c:v>
                </c:pt>
                <c:pt idx="1">
                  <c:v>43</c:v>
                </c:pt>
                <c:pt idx="2">
                  <c:v>46</c:v>
                </c:pt>
                <c:pt idx="3">
                  <c:v>59</c:v>
                </c:pt>
              </c:numCache>
            </c:numRef>
          </c:val>
        </c:ser>
        <c:dLbls>
          <c:showLegendKey val="0"/>
          <c:showVal val="0"/>
          <c:showCatName val="0"/>
          <c:showSerName val="0"/>
          <c:showPercent val="0"/>
          <c:showBubbleSize val="0"/>
        </c:dLbls>
        <c:gapWidth val="150"/>
        <c:axId val="230795160"/>
        <c:axId val="230795552"/>
      </c:barChart>
      <c:catAx>
        <c:axId val="2307951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30795552"/>
        <c:crosses val="autoZero"/>
        <c:auto val="1"/>
        <c:lblAlgn val="ctr"/>
        <c:lblOffset val="100"/>
        <c:noMultiLvlLbl val="0"/>
      </c:catAx>
      <c:valAx>
        <c:axId val="230795552"/>
        <c:scaling>
          <c:orientation val="minMax"/>
          <c:max val="70"/>
          <c:min val="0"/>
        </c:scaling>
        <c:delete val="1"/>
        <c:axPos val="l"/>
        <c:majorGridlines>
          <c:spPr>
            <a:ln w="9525" cap="flat" cmpd="sng" algn="ctr">
              <a:noFill/>
              <a:round/>
            </a:ln>
            <a:effectLst/>
          </c:spPr>
        </c:majorGridlines>
        <c:numFmt formatCode="General" sourceLinked="1"/>
        <c:majorTickMark val="out"/>
        <c:minorTickMark val="none"/>
        <c:tickLblPos val="nextTo"/>
        <c:crossAx val="2307951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38</c:v>
                </c:pt>
                <c:pt idx="1">
                  <c:v>42</c:v>
                </c:pt>
                <c:pt idx="2">
                  <c:v>53</c:v>
                </c:pt>
                <c:pt idx="3">
                  <c:v>59</c:v>
                </c:pt>
                <c:pt idx="4">
                  <c:v>67</c:v>
                </c:pt>
              </c:numCache>
            </c:numRef>
          </c:val>
        </c:ser>
        <c:dLbls>
          <c:showLegendKey val="0"/>
          <c:showVal val="0"/>
          <c:showCatName val="0"/>
          <c:showSerName val="0"/>
          <c:showPercent val="0"/>
          <c:showBubbleSize val="0"/>
        </c:dLbls>
        <c:gapWidth val="150"/>
        <c:axId val="230796336"/>
        <c:axId val="230796728"/>
      </c:barChart>
      <c:catAx>
        <c:axId val="2307963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30796728"/>
        <c:crosses val="autoZero"/>
        <c:auto val="1"/>
        <c:lblAlgn val="ctr"/>
        <c:lblOffset val="100"/>
        <c:noMultiLvlLbl val="0"/>
      </c:catAx>
      <c:valAx>
        <c:axId val="230796728"/>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2307963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713365539452495E-2"/>
          <c:y val="0.11313280134626692"/>
          <c:w val="0.96457326892109496"/>
          <c:h val="0.65154847149721851"/>
        </c:manualLayout>
      </c:layout>
      <c:barChart>
        <c:barDir val="col"/>
        <c:grouping val="clustered"/>
        <c:varyColors val="0"/>
        <c:ser>
          <c:idx val="0"/>
          <c:order val="0"/>
          <c:tx>
            <c:strRef>
              <c:f>Sheet1!$B$1</c:f>
              <c:strCache>
                <c:ptCount val="1"/>
                <c:pt idx="0">
                  <c:v>2008 EDHS</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Antenatal care*</c:v>
                </c:pt>
                <c:pt idx="1">
                  <c:v>Regular antenatal care**</c:v>
                </c:pt>
                <c:pt idx="2">
                  <c:v>At least 1 TT injection</c:v>
                </c:pt>
                <c:pt idx="3">
                  <c:v>Medically assisted delivery</c:v>
                </c:pt>
                <c:pt idx="4">
                  <c:v>Caesarean delivery</c:v>
                </c:pt>
              </c:strCache>
            </c:strRef>
          </c:cat>
          <c:val>
            <c:numRef>
              <c:f>Sheet1!$B$2:$B$6</c:f>
              <c:numCache>
                <c:formatCode>General</c:formatCode>
                <c:ptCount val="5"/>
                <c:pt idx="0">
                  <c:v>74</c:v>
                </c:pt>
                <c:pt idx="1">
                  <c:v>67</c:v>
                </c:pt>
                <c:pt idx="2">
                  <c:v>80</c:v>
                </c:pt>
                <c:pt idx="3">
                  <c:v>79</c:v>
                </c:pt>
                <c:pt idx="4">
                  <c:v>28</c:v>
                </c:pt>
              </c:numCache>
            </c:numRef>
          </c:val>
        </c:ser>
        <c:ser>
          <c:idx val="1"/>
          <c:order val="1"/>
          <c:tx>
            <c:strRef>
              <c:f>Sheet1!$C$1</c:f>
              <c:strCache>
                <c:ptCount val="1"/>
                <c:pt idx="0">
                  <c:v>2014 EDHS</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Antenatal care*</c:v>
                </c:pt>
                <c:pt idx="1">
                  <c:v>Regular antenatal care**</c:v>
                </c:pt>
                <c:pt idx="2">
                  <c:v>At least 1 TT injection</c:v>
                </c:pt>
                <c:pt idx="3">
                  <c:v>Medically assisted delivery</c:v>
                </c:pt>
                <c:pt idx="4">
                  <c:v>Caesarean delivery</c:v>
                </c:pt>
              </c:strCache>
            </c:strRef>
          </c:cat>
          <c:val>
            <c:numRef>
              <c:f>Sheet1!$C$2:$C$6</c:f>
              <c:numCache>
                <c:formatCode>General</c:formatCode>
                <c:ptCount val="5"/>
                <c:pt idx="0">
                  <c:v>90</c:v>
                </c:pt>
                <c:pt idx="1">
                  <c:v>83</c:v>
                </c:pt>
                <c:pt idx="2">
                  <c:v>76</c:v>
                </c:pt>
                <c:pt idx="3">
                  <c:v>92</c:v>
                </c:pt>
                <c:pt idx="4">
                  <c:v>52</c:v>
                </c:pt>
              </c:numCache>
            </c:numRef>
          </c:val>
        </c:ser>
        <c:dLbls>
          <c:dLblPos val="outEnd"/>
          <c:showLegendKey val="0"/>
          <c:showVal val="1"/>
          <c:showCatName val="0"/>
          <c:showSerName val="0"/>
          <c:showPercent val="0"/>
          <c:showBubbleSize val="0"/>
        </c:dLbls>
        <c:gapWidth val="150"/>
        <c:axId val="230797512"/>
        <c:axId val="230797904"/>
      </c:barChart>
      <c:catAx>
        <c:axId val="2307975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30797904"/>
        <c:crosses val="autoZero"/>
        <c:auto val="1"/>
        <c:lblAlgn val="ctr"/>
        <c:lblOffset val="100"/>
        <c:noMultiLvlLbl val="0"/>
      </c:catAx>
      <c:valAx>
        <c:axId val="230797904"/>
        <c:scaling>
          <c:orientation val="minMax"/>
          <c:max val="110"/>
          <c:min val="0"/>
        </c:scaling>
        <c:delete val="1"/>
        <c:axPos val="l"/>
        <c:majorGridlines>
          <c:spPr>
            <a:ln w="9525" cap="flat" cmpd="sng" algn="ctr">
              <a:noFill/>
              <a:round/>
            </a:ln>
            <a:effectLst/>
          </c:spPr>
        </c:majorGridlines>
        <c:numFmt formatCode="General" sourceLinked="1"/>
        <c:majorTickMark val="out"/>
        <c:minorTickMark val="none"/>
        <c:tickLblPos val="nextTo"/>
        <c:crossAx val="230797512"/>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Mother</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PNC within 4 hours</c:v>
                </c:pt>
                <c:pt idx="1">
                  <c:v>PNC within 2 days</c:v>
                </c:pt>
                <c:pt idx="2">
                  <c:v>No PNC</c:v>
                </c:pt>
              </c:strCache>
            </c:strRef>
          </c:cat>
          <c:val>
            <c:numRef>
              <c:f>Sheet1!$B$2:$B$4</c:f>
              <c:numCache>
                <c:formatCode>General</c:formatCode>
                <c:ptCount val="3"/>
                <c:pt idx="0">
                  <c:v>69</c:v>
                </c:pt>
                <c:pt idx="1">
                  <c:v>82</c:v>
                </c:pt>
                <c:pt idx="2">
                  <c:v>17</c:v>
                </c:pt>
              </c:numCache>
            </c:numRef>
          </c:val>
        </c:ser>
        <c:ser>
          <c:idx val="1"/>
          <c:order val="1"/>
          <c:tx>
            <c:strRef>
              <c:f>Sheet1!$C$1</c:f>
              <c:strCache>
                <c:ptCount val="1"/>
                <c:pt idx="0">
                  <c:v>Infant</c:v>
                </c:pt>
              </c:strCache>
            </c:strRef>
          </c:tx>
          <c:spPr>
            <a:solidFill>
              <a:schemeClr val="tx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PNC within 4 hours</c:v>
                </c:pt>
                <c:pt idx="1">
                  <c:v>PNC within 2 days</c:v>
                </c:pt>
                <c:pt idx="2">
                  <c:v>No PNC</c:v>
                </c:pt>
              </c:strCache>
            </c:strRef>
          </c:cat>
          <c:val>
            <c:numRef>
              <c:f>Sheet1!$C$2:$C$4</c:f>
              <c:numCache>
                <c:formatCode>General</c:formatCode>
                <c:ptCount val="3"/>
                <c:pt idx="0">
                  <c:v>6</c:v>
                </c:pt>
                <c:pt idx="1">
                  <c:v>14</c:v>
                </c:pt>
                <c:pt idx="2">
                  <c:v>78</c:v>
                </c:pt>
              </c:numCache>
            </c:numRef>
          </c:val>
        </c:ser>
        <c:dLbls>
          <c:dLblPos val="outEnd"/>
          <c:showLegendKey val="0"/>
          <c:showVal val="1"/>
          <c:showCatName val="0"/>
          <c:showSerName val="0"/>
          <c:showPercent val="0"/>
          <c:showBubbleSize val="0"/>
        </c:dLbls>
        <c:gapWidth val="150"/>
        <c:axId val="483908912"/>
        <c:axId val="483909304"/>
      </c:barChart>
      <c:catAx>
        <c:axId val="4839089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83909304"/>
        <c:crosses val="autoZero"/>
        <c:auto val="1"/>
        <c:lblAlgn val="ctr"/>
        <c:lblOffset val="100"/>
        <c:noMultiLvlLbl val="0"/>
      </c:catAx>
      <c:valAx>
        <c:axId val="483909304"/>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483908912"/>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713365539452495E-2"/>
          <c:y val="2.4501609292707994E-2"/>
          <c:w val="0.96457326892109496"/>
          <c:h val="0.87528275725291038"/>
        </c:manualLayout>
      </c:layout>
      <c:barChart>
        <c:barDir val="col"/>
        <c:grouping val="clustered"/>
        <c:varyColors val="0"/>
        <c:ser>
          <c:idx val="0"/>
          <c:order val="0"/>
          <c:tx>
            <c:strRef>
              <c:f>Sheet1!$B$1</c:f>
              <c:strCache>
                <c:ptCount val="1"/>
                <c:pt idx="0">
                  <c:v>Women</c:v>
                </c:pt>
              </c:strCache>
            </c:strRef>
          </c:tx>
          <c:spPr>
            <a:solidFill>
              <a:schemeClr val="accent4"/>
            </a:solidFill>
            <a:ln>
              <a:noFill/>
            </a:ln>
            <a:effectLst/>
            <a:scene3d>
              <a:camera prst="orthographicFront"/>
              <a:lightRig rig="threePt" dir="t">
                <a:rot lat="0" lon="0" rev="1200000"/>
              </a:lightRig>
            </a:scene3d>
            <a:sp3d>
              <a:bevelT w="63500" h="25400"/>
            </a:sp3d>
          </c:spPr>
          <c:invertIfNegative val="0"/>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15-19</c:v>
                </c:pt>
                <c:pt idx="1">
                  <c:v>20-24</c:v>
                </c:pt>
                <c:pt idx="2">
                  <c:v>25-29</c:v>
                </c:pt>
                <c:pt idx="3">
                  <c:v>30-34</c:v>
                </c:pt>
                <c:pt idx="4">
                  <c:v>35-39</c:v>
                </c:pt>
                <c:pt idx="5">
                  <c:v>40-44</c:v>
                </c:pt>
                <c:pt idx="6">
                  <c:v>45-49</c:v>
                </c:pt>
              </c:strCache>
            </c:strRef>
          </c:cat>
          <c:val>
            <c:numRef>
              <c:f>Sheet1!$B$2:$B$8</c:f>
              <c:numCache>
                <c:formatCode>0</c:formatCode>
                <c:ptCount val="7"/>
                <c:pt idx="0">
                  <c:v>88</c:v>
                </c:pt>
                <c:pt idx="1">
                  <c:v>88</c:v>
                </c:pt>
                <c:pt idx="2">
                  <c:v>90</c:v>
                </c:pt>
                <c:pt idx="3">
                  <c:v>93</c:v>
                </c:pt>
                <c:pt idx="4">
                  <c:v>95</c:v>
                </c:pt>
                <c:pt idx="5">
                  <c:v>95</c:v>
                </c:pt>
                <c:pt idx="6">
                  <c:v>95</c:v>
                </c:pt>
              </c:numCache>
            </c:numRef>
          </c:val>
        </c:ser>
        <c:dLbls>
          <c:dLblPos val="outEnd"/>
          <c:showLegendKey val="0"/>
          <c:showVal val="1"/>
          <c:showCatName val="0"/>
          <c:showSerName val="0"/>
          <c:showPercent val="0"/>
          <c:showBubbleSize val="0"/>
        </c:dLbls>
        <c:gapWidth val="150"/>
        <c:axId val="483910088"/>
        <c:axId val="483910480"/>
      </c:barChart>
      <c:catAx>
        <c:axId val="4839100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rtl="0">
              <a:defRPr sz="1800" b="0" i="0" u="none" strike="noStrike" kern="1200" baseline="0">
                <a:solidFill>
                  <a:schemeClr val="tx1"/>
                </a:solidFill>
                <a:latin typeface="+mn-lt"/>
                <a:ea typeface="+mn-ea"/>
                <a:cs typeface="+mn-cs"/>
              </a:defRPr>
            </a:pPr>
            <a:endParaRPr lang="en-US"/>
          </a:p>
        </c:txPr>
        <c:crossAx val="483910480"/>
        <c:crosses val="autoZero"/>
        <c:auto val="1"/>
        <c:lblAlgn val="ctr"/>
        <c:lblOffset val="100"/>
        <c:noMultiLvlLbl val="0"/>
      </c:catAx>
      <c:valAx>
        <c:axId val="483910480"/>
        <c:scaling>
          <c:orientation val="minMax"/>
          <c:max val="100"/>
        </c:scaling>
        <c:delete val="1"/>
        <c:axPos val="l"/>
        <c:majorGridlines>
          <c:spPr>
            <a:ln w="9525" cap="flat" cmpd="sng" algn="ctr">
              <a:noFill/>
              <a:round/>
            </a:ln>
            <a:effectLst/>
          </c:spPr>
        </c:majorGridlines>
        <c:numFmt formatCode="0" sourceLinked="1"/>
        <c:majorTickMark val="out"/>
        <c:minorTickMark val="none"/>
        <c:tickLblPos val="nextTo"/>
        <c:crossAx val="4839100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713365539452495E-2"/>
          <c:y val="1.6246687762993484E-2"/>
          <c:w val="0.96457326892109496"/>
          <c:h val="0.77243715578373984"/>
        </c:manualLayout>
      </c:layout>
      <c:barChart>
        <c:barDir val="col"/>
        <c:grouping val="clustered"/>
        <c:varyColors val="0"/>
        <c:ser>
          <c:idx val="0"/>
          <c:order val="0"/>
          <c:tx>
            <c:strRef>
              <c:f>Sheet1!$B$1</c:f>
              <c:strCache>
                <c:ptCount val="1"/>
                <c:pt idx="0">
                  <c:v>2005</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27.7</c:v>
                </c:pt>
                <c:pt idx="1">
                  <c:v>21</c:v>
                </c:pt>
                <c:pt idx="2">
                  <c:v>32</c:v>
                </c:pt>
              </c:numCache>
            </c:numRef>
          </c:val>
        </c:ser>
        <c:ser>
          <c:idx val="1"/>
          <c:order val="1"/>
          <c:tx>
            <c:strRef>
              <c:f>Sheet1!$C$1</c:f>
              <c:strCache>
                <c:ptCount val="1"/>
                <c:pt idx="0">
                  <c:v>2008</c:v>
                </c:pt>
              </c:strCache>
            </c:strRef>
          </c:tx>
          <c:spPr>
            <a:scene3d>
              <a:camera prst="orthographicFront"/>
              <a:lightRig rig="threePt" dir="t">
                <a:rot lat="0" lon="0" rev="1200000"/>
              </a:lightRig>
            </a:scene3d>
            <a:sp3d>
              <a:bevelT w="63500" h="25400"/>
            </a:sp3d>
          </c:spPr>
          <c:invertIfNegative val="0"/>
          <c:dLbls>
            <c:spPr>
              <a:noFill/>
              <a:ln>
                <a:noFill/>
              </a:ln>
              <a:effectLst/>
            </c:spPr>
            <c:txPr>
              <a:bodyPr/>
              <a:lstStyle/>
              <a:p>
                <a:pPr>
                  <a:defRPr sz="1800"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Total</c:v>
                </c:pt>
                <c:pt idx="1">
                  <c:v>Urban</c:v>
                </c:pt>
                <c:pt idx="2">
                  <c:v>Rural</c:v>
                </c:pt>
              </c:strCache>
            </c:strRef>
          </c:cat>
          <c:val>
            <c:numRef>
              <c:f>Sheet1!$C$2:$C$4</c:f>
              <c:numCache>
                <c:formatCode>0</c:formatCode>
                <c:ptCount val="3"/>
                <c:pt idx="0">
                  <c:v>24</c:v>
                </c:pt>
                <c:pt idx="1">
                  <c:v>18.8</c:v>
                </c:pt>
                <c:pt idx="2">
                  <c:v>27</c:v>
                </c:pt>
              </c:numCache>
            </c:numRef>
          </c:val>
        </c:ser>
        <c:ser>
          <c:idx val="2"/>
          <c:order val="2"/>
          <c:tx>
            <c:strRef>
              <c:f>Sheet1!$D$1</c:f>
              <c:strCache>
                <c:ptCount val="1"/>
                <c:pt idx="0">
                  <c:v>2014</c:v>
                </c:pt>
              </c:strCache>
            </c:strRef>
          </c:tx>
          <c:spPr>
            <a:scene3d>
              <a:camera prst="orthographicFront"/>
              <a:lightRig rig="threePt" dir="t">
                <a:rot lat="0" lon="0" rev="1200000"/>
              </a:lightRig>
            </a:scene3d>
            <a:sp3d>
              <a:bevelT w="63500" h="25400"/>
            </a:sp3d>
          </c:spPr>
          <c:invertIfNegative val="0"/>
          <c:dLbls>
            <c:spPr>
              <a:noFill/>
              <a:ln>
                <a:noFill/>
              </a:ln>
              <a:effectLst/>
            </c:spPr>
            <c:txPr>
              <a:bodyPr/>
              <a:lstStyle/>
              <a:p>
                <a:pPr>
                  <a:defRPr sz="1800"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Total</c:v>
                </c:pt>
                <c:pt idx="1">
                  <c:v>Urban</c:v>
                </c:pt>
                <c:pt idx="2">
                  <c:v>Rural</c:v>
                </c:pt>
              </c:strCache>
            </c:strRef>
          </c:cat>
          <c:val>
            <c:numRef>
              <c:f>Sheet1!$D$2:$D$4</c:f>
              <c:numCache>
                <c:formatCode>0</c:formatCode>
                <c:ptCount val="3"/>
                <c:pt idx="0">
                  <c:v>18</c:v>
                </c:pt>
                <c:pt idx="1">
                  <c:v>13</c:v>
                </c:pt>
                <c:pt idx="2">
                  <c:v>21</c:v>
                </c:pt>
              </c:numCache>
            </c:numRef>
          </c:val>
        </c:ser>
        <c:dLbls>
          <c:dLblPos val="outEnd"/>
          <c:showLegendKey val="0"/>
          <c:showVal val="1"/>
          <c:showCatName val="0"/>
          <c:showSerName val="0"/>
          <c:showPercent val="0"/>
          <c:showBubbleSize val="0"/>
        </c:dLbls>
        <c:gapWidth val="150"/>
        <c:axId val="483911656"/>
        <c:axId val="483912048"/>
      </c:barChart>
      <c:catAx>
        <c:axId val="4839116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83912048"/>
        <c:crosses val="autoZero"/>
        <c:auto val="1"/>
        <c:lblAlgn val="ctr"/>
        <c:lblOffset val="100"/>
        <c:noMultiLvlLbl val="0"/>
      </c:catAx>
      <c:valAx>
        <c:axId val="483912048"/>
        <c:scaling>
          <c:orientation val="minMax"/>
          <c:max val="60"/>
        </c:scaling>
        <c:delete val="1"/>
        <c:axPos val="l"/>
        <c:majorGridlines>
          <c:spPr>
            <a:ln w="9525" cap="flat" cmpd="sng" algn="ctr">
              <a:noFill/>
              <a:round/>
            </a:ln>
            <a:effectLst/>
          </c:spPr>
        </c:majorGridlines>
        <c:numFmt formatCode="0" sourceLinked="1"/>
        <c:majorTickMark val="out"/>
        <c:minorTickMark val="none"/>
        <c:tickLblPos val="nextTo"/>
        <c:crossAx val="483911656"/>
        <c:crosses val="autoZero"/>
        <c:crossBetween val="between"/>
      </c:valAx>
      <c:spPr>
        <a:noFill/>
        <a:ln>
          <a:noFill/>
        </a:ln>
        <a:effectLst/>
      </c:spPr>
    </c:plotArea>
    <c:legend>
      <c:legendPos val="t"/>
      <c:layout>
        <c:manualLayout>
          <c:xMode val="edge"/>
          <c:yMode val="edge"/>
          <c:x val="0.24834772465036073"/>
          <c:y val="1.5379234360358065E-2"/>
          <c:w val="0.53067975198752326"/>
          <c:h val="9.2487930227521845E-2"/>
        </c:manualLayout>
      </c:layout>
      <c:overlay val="0"/>
      <c:txPr>
        <a:bodyPr/>
        <a:lstStyle/>
        <a:p>
          <a:pPr rtl="0">
            <a:defRPr sz="2000"/>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713365539452495E-2"/>
          <c:y val="3.6752413939061992E-2"/>
          <c:w val="0.96457326892109496"/>
          <c:h val="0.82144037436915596"/>
        </c:manualLayout>
      </c:layout>
      <c:barChart>
        <c:barDir val="col"/>
        <c:grouping val="clustered"/>
        <c:varyColors val="0"/>
        <c:ser>
          <c:idx val="0"/>
          <c:order val="0"/>
          <c:tx>
            <c:strRef>
              <c:f>Sheet1!$B$1</c:f>
              <c:strCache>
                <c:ptCount val="1"/>
                <c:pt idx="0">
                  <c:v>Women</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Circumcised</c:v>
                </c:pt>
                <c:pt idx="1">
                  <c:v>Mothers intend to circumcise daughters</c:v>
                </c:pt>
                <c:pt idx="2">
                  <c:v>Expected to be circumcised</c:v>
                </c:pt>
              </c:strCache>
            </c:strRef>
          </c:cat>
          <c:val>
            <c:numRef>
              <c:f>Sheet1!$B$2:$B$4</c:f>
              <c:numCache>
                <c:formatCode>0</c:formatCode>
                <c:ptCount val="3"/>
                <c:pt idx="0">
                  <c:v>21</c:v>
                </c:pt>
                <c:pt idx="1">
                  <c:v>35</c:v>
                </c:pt>
                <c:pt idx="2">
                  <c:v>56</c:v>
                </c:pt>
              </c:numCache>
            </c:numRef>
          </c:val>
        </c:ser>
        <c:dLbls>
          <c:dLblPos val="outEnd"/>
          <c:showLegendKey val="0"/>
          <c:showVal val="1"/>
          <c:showCatName val="0"/>
          <c:showSerName val="0"/>
          <c:showPercent val="0"/>
          <c:showBubbleSize val="0"/>
        </c:dLbls>
        <c:gapWidth val="150"/>
        <c:axId val="558316464"/>
        <c:axId val="558316856"/>
      </c:barChart>
      <c:catAx>
        <c:axId val="5583164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8316856"/>
        <c:crosses val="autoZero"/>
        <c:auto val="1"/>
        <c:lblAlgn val="ctr"/>
        <c:lblOffset val="100"/>
        <c:noMultiLvlLbl val="0"/>
      </c:catAx>
      <c:valAx>
        <c:axId val="558316856"/>
        <c:scaling>
          <c:orientation val="minMax"/>
          <c:max val="100"/>
        </c:scaling>
        <c:delete val="1"/>
        <c:axPos val="l"/>
        <c:majorGridlines>
          <c:spPr>
            <a:ln w="9525" cap="flat" cmpd="sng" algn="ctr">
              <a:noFill/>
              <a:round/>
            </a:ln>
            <a:effectLst/>
          </c:spPr>
        </c:majorGridlines>
        <c:numFmt formatCode="0" sourceLinked="1"/>
        <c:majorTickMark val="out"/>
        <c:minorTickMark val="none"/>
        <c:tickLblPos val="nextTo"/>
        <c:crossAx val="5583164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104783134768468"/>
          <c:y val="3.7878795410561404E-2"/>
          <c:w val="0.83527681589354918"/>
          <c:h val="0.96212120458943862"/>
        </c:manualLayout>
      </c:layout>
      <c:barChart>
        <c:barDir val="bar"/>
        <c:grouping val="clustered"/>
        <c:varyColors val="0"/>
        <c:ser>
          <c:idx val="0"/>
          <c:order val="0"/>
          <c:tx>
            <c:strRef>
              <c:f>Sheet1!$B$1</c:f>
              <c:strCache>
                <c:ptCount val="1"/>
                <c:pt idx="0">
                  <c:v>Column1</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1"/>
            <c:invertIfNegative val="0"/>
            <c:bubble3D val="0"/>
            <c:spPr>
              <a:solidFill>
                <a:schemeClr val="tx2">
                  <a:lumMod val="75000"/>
                </a:schemeClr>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6"/>
              </a:solidFill>
              <a:ln>
                <a:noFill/>
              </a:ln>
              <a:effectLst/>
              <a:scene3d>
                <a:camera prst="orthographicFront"/>
                <a:lightRig rig="threePt" dir="t">
                  <a:rot lat="0" lon="0" rev="1200000"/>
                </a:lightRig>
              </a:scene3d>
              <a:sp3d>
                <a:bevelT w="63500" h="25400"/>
              </a:sp3d>
            </c:spPr>
          </c:dPt>
          <c:dPt>
            <c:idx val="3"/>
            <c:invertIfNegative val="0"/>
            <c:bubble3D val="0"/>
            <c:spPr>
              <a:solidFill>
                <a:schemeClr val="accent6"/>
              </a:solidFill>
              <a:ln>
                <a:noFill/>
              </a:ln>
              <a:effectLst/>
              <a:scene3d>
                <a:camera prst="orthographicFront"/>
                <a:lightRig rig="threePt" dir="t">
                  <a:rot lat="0" lon="0" rev="1200000"/>
                </a:lightRig>
              </a:scene3d>
              <a:sp3d>
                <a:bevelT w="63500" h="25400"/>
              </a:sp3d>
            </c:spPr>
          </c:dPt>
          <c:dPt>
            <c:idx val="4"/>
            <c:invertIfNegative val="0"/>
            <c:bubble3D val="0"/>
            <c:spPr>
              <a:solidFill>
                <a:schemeClr val="accent6"/>
              </a:solidFill>
              <a:ln>
                <a:noFill/>
              </a:ln>
              <a:effectLst/>
              <a:scene3d>
                <a:camera prst="orthographicFront"/>
                <a:lightRig rig="threePt" dir="t">
                  <a:rot lat="0" lon="0" rev="1200000"/>
                </a:lightRig>
              </a:scene3d>
              <a:sp3d>
                <a:bevelT w="63500" h="25400"/>
              </a:sp3d>
            </c:spPr>
          </c:dPt>
          <c:dPt>
            <c:idx val="5"/>
            <c:invertIfNegative val="0"/>
            <c:bubble3D val="0"/>
            <c:spPr>
              <a:solidFill>
                <a:schemeClr val="accent6"/>
              </a:solidFill>
              <a:ln>
                <a:noFill/>
              </a:ln>
              <a:effectLst/>
              <a:scene3d>
                <a:camera prst="orthographicFront"/>
                <a:lightRig rig="threePt" dir="t">
                  <a:rot lat="0" lon="0" rev="1200000"/>
                </a:lightRig>
              </a:scene3d>
              <a:sp3d>
                <a:bevelT w="63500" h="25400"/>
              </a:sp3d>
            </c:spPr>
          </c:dPt>
          <c:dPt>
            <c:idx val="6"/>
            <c:invertIfNegative val="0"/>
            <c:bubble3D val="0"/>
            <c:spPr>
              <a:solidFill>
                <a:schemeClr val="accent6"/>
              </a:solidFill>
              <a:ln>
                <a:noFill/>
              </a:ln>
              <a:effectLst/>
              <a:scene3d>
                <a:camera prst="orthographicFront"/>
                <a:lightRig rig="threePt" dir="t">
                  <a:rot lat="0" lon="0" rev="1200000"/>
                </a:lightRig>
              </a:scene3d>
              <a:sp3d>
                <a:bevelT w="63500" h="25400"/>
              </a:sp3d>
            </c:spPr>
          </c:dPt>
          <c:dPt>
            <c:idx val="7"/>
            <c:invertIfNegative val="0"/>
            <c:bubble3D val="0"/>
            <c:spPr>
              <a:solidFill>
                <a:schemeClr val="accent6"/>
              </a:solidFill>
              <a:ln>
                <a:noFill/>
              </a:ln>
              <a:effectLst/>
              <a:scene3d>
                <a:camera prst="orthographicFront"/>
                <a:lightRig rig="threePt" dir="t">
                  <a:rot lat="0" lon="0" rev="1200000"/>
                </a:lightRig>
              </a:scene3d>
              <a:sp3d>
                <a:bevelT w="63500" h="25400"/>
              </a:sp3d>
            </c:spPr>
          </c:dPt>
          <c:dPt>
            <c:idx val="8"/>
            <c:invertIfNegative val="0"/>
            <c:bubble3D val="0"/>
            <c:spPr>
              <a:solidFill>
                <a:schemeClr val="accent6"/>
              </a:solidFill>
              <a:ln>
                <a:noFill/>
              </a:ln>
              <a:effectLst/>
              <a:scene3d>
                <a:camera prst="orthographicFront"/>
                <a:lightRig rig="threePt" dir="t">
                  <a:rot lat="0" lon="0" rev="1200000"/>
                </a:lightRig>
              </a:scene3d>
              <a:sp3d>
                <a:bevelT w="63500" h="25400"/>
              </a:sp3d>
            </c:spPr>
          </c:dPt>
          <c:dPt>
            <c:idx val="9"/>
            <c:invertIfNegative val="0"/>
            <c:bubble3D val="0"/>
            <c:spPr>
              <a:solidFill>
                <a:schemeClr val="accent6"/>
              </a:solidFill>
              <a:ln>
                <a:noFill/>
              </a:ln>
              <a:effectLst/>
              <a:scene3d>
                <a:camera prst="orthographicFront"/>
                <a:lightRig rig="threePt" dir="t">
                  <a:rot lat="0" lon="0" rev="1200000"/>
                </a:lightRig>
              </a:scene3d>
              <a:sp3d>
                <a:bevelT w="63500" h="25400"/>
              </a:sp3d>
            </c:spPr>
          </c:dPt>
          <c:dPt>
            <c:idx val="10"/>
            <c:invertIfNegative val="0"/>
            <c:bubble3D val="0"/>
            <c:spPr>
              <a:solidFill>
                <a:schemeClr val="accent5"/>
              </a:solidFill>
              <a:ln>
                <a:noFill/>
              </a:ln>
              <a:effectLst/>
              <a:scene3d>
                <a:camera prst="orthographicFront"/>
                <a:lightRig rig="threePt" dir="t">
                  <a:rot lat="0" lon="0" rev="1200000"/>
                </a:lightRig>
              </a:scene3d>
              <a:sp3d>
                <a:bevelT w="63500" h="25400"/>
              </a:sp3d>
            </c:spPr>
          </c:dPt>
          <c:dPt>
            <c:idx val="11"/>
            <c:invertIfNegative val="0"/>
            <c:bubble3D val="0"/>
            <c:spPr>
              <a:solidFill>
                <a:schemeClr val="accent5"/>
              </a:solidFill>
              <a:ln>
                <a:noFill/>
              </a:ln>
              <a:effectLst/>
              <a:scene3d>
                <a:camera prst="orthographicFront"/>
                <a:lightRig rig="threePt" dir="t">
                  <a:rot lat="0" lon="0" rev="1200000"/>
                </a:lightRig>
              </a:scene3d>
              <a:sp3d>
                <a:bevelT w="63500" h="25400"/>
              </a:sp3d>
            </c:spPr>
          </c:dPt>
          <c:dPt>
            <c:idx val="12"/>
            <c:invertIfNegative val="0"/>
            <c:bubble3D val="0"/>
            <c:spPr>
              <a:solidFill>
                <a:schemeClr val="accent5"/>
              </a:solidFill>
              <a:ln>
                <a:noFill/>
              </a:ln>
              <a:effectLst/>
              <a:scene3d>
                <a:camera prst="orthographicFront"/>
                <a:lightRig rig="threePt" dir="t">
                  <a:rot lat="0" lon="0" rev="1200000"/>
                </a:lightRig>
              </a:scene3d>
              <a:sp3d>
                <a:bevelT w="63500" h="25400"/>
              </a:sp3d>
            </c:spPr>
          </c:dPt>
          <c:dPt>
            <c:idx val="13"/>
            <c:invertIfNegative val="0"/>
            <c:bubble3D val="0"/>
            <c:spPr>
              <a:solidFill>
                <a:schemeClr val="accent5"/>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Sheet1!$A$2:$A$15</c:f>
              <c:strCache>
                <c:ptCount val="14"/>
                <c:pt idx="0">
                  <c:v>TOTAL EGYPT</c:v>
                </c:pt>
                <c:pt idx="2">
                  <c:v>Aswan </c:v>
                </c:pt>
                <c:pt idx="3">
                  <c:v>Sharkia </c:v>
                </c:pt>
                <c:pt idx="4">
                  <c:v>Ismailia </c:v>
                </c:pt>
                <c:pt idx="5">
                  <c:v>New Valley </c:v>
                </c:pt>
                <c:pt idx="6">
                  <c:v>Qena </c:v>
                </c:pt>
                <c:pt idx="7">
                  <c:v>Kalyubia </c:v>
                </c:pt>
                <c:pt idx="8">
                  <c:v>Beni Suef </c:v>
                </c:pt>
                <c:pt idx="9">
                  <c:v>Menya </c:v>
                </c:pt>
                <c:pt idx="10">
                  <c:v>Assuit </c:v>
                </c:pt>
                <c:pt idx="11">
                  <c:v>Souhag </c:v>
                </c:pt>
                <c:pt idx="12">
                  <c:v>Fayoum </c:v>
                </c:pt>
                <c:pt idx="13">
                  <c:v>Matroh </c:v>
                </c:pt>
              </c:strCache>
            </c:strRef>
          </c:cat>
          <c:val>
            <c:numRef>
              <c:f>Sheet1!$B$2:$B$15</c:f>
              <c:numCache>
                <c:formatCode>General</c:formatCode>
                <c:ptCount val="14"/>
                <c:pt idx="0" formatCode="0.0">
                  <c:v>3.5</c:v>
                </c:pt>
                <c:pt idx="2" formatCode="0.0">
                  <c:v>3.6</c:v>
                </c:pt>
                <c:pt idx="3" formatCode="0.0">
                  <c:v>3.6</c:v>
                </c:pt>
                <c:pt idx="4" formatCode="0.0">
                  <c:v>3.7</c:v>
                </c:pt>
                <c:pt idx="5" formatCode="0.0">
                  <c:v>3.7</c:v>
                </c:pt>
                <c:pt idx="6" formatCode="0.0">
                  <c:v>3.7</c:v>
                </c:pt>
                <c:pt idx="7" formatCode="0.0">
                  <c:v>3.8</c:v>
                </c:pt>
                <c:pt idx="8" formatCode="0.0">
                  <c:v>3.9</c:v>
                </c:pt>
                <c:pt idx="9" formatCode="0.0">
                  <c:v>3.9</c:v>
                </c:pt>
                <c:pt idx="10" formatCode="0.0">
                  <c:v>4.2</c:v>
                </c:pt>
                <c:pt idx="11" formatCode="0.0">
                  <c:v>4.3</c:v>
                </c:pt>
                <c:pt idx="12" formatCode="0.0">
                  <c:v>4.5999999999999996</c:v>
                </c:pt>
                <c:pt idx="13" formatCode="0.0">
                  <c:v>4.8</c:v>
                </c:pt>
              </c:numCache>
            </c:numRef>
          </c:val>
        </c:ser>
        <c:dLbls>
          <c:showLegendKey val="0"/>
          <c:showVal val="0"/>
          <c:showCatName val="0"/>
          <c:showSerName val="0"/>
          <c:showPercent val="0"/>
          <c:showBubbleSize val="0"/>
        </c:dLbls>
        <c:gapWidth val="47"/>
        <c:overlap val="23"/>
        <c:axId val="414925640"/>
        <c:axId val="414926032"/>
      </c:barChart>
      <c:catAx>
        <c:axId val="414925640"/>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500" b="0" i="0" u="none" strike="noStrike" kern="1200" baseline="0">
                <a:solidFill>
                  <a:schemeClr val="tx1"/>
                </a:solidFill>
                <a:latin typeface="+mn-lt"/>
                <a:ea typeface="+mn-ea"/>
                <a:cs typeface="+mn-cs"/>
              </a:defRPr>
            </a:pPr>
            <a:endParaRPr lang="en-US"/>
          </a:p>
        </c:txPr>
        <c:crossAx val="414926032"/>
        <c:crosses val="autoZero"/>
        <c:auto val="1"/>
        <c:lblAlgn val="ctr"/>
        <c:lblOffset val="100"/>
        <c:noMultiLvlLbl val="0"/>
      </c:catAx>
      <c:valAx>
        <c:axId val="414926032"/>
        <c:scaling>
          <c:orientation val="minMax"/>
          <c:max val="5"/>
          <c:min val="0"/>
        </c:scaling>
        <c:delete val="1"/>
        <c:axPos val="b"/>
        <c:majorGridlines>
          <c:spPr>
            <a:ln w="9525" cap="flat" cmpd="sng" algn="ctr">
              <a:noFill/>
              <a:round/>
            </a:ln>
            <a:effectLst/>
          </c:spPr>
        </c:majorGridlines>
        <c:numFmt formatCode="0.0" sourceLinked="1"/>
        <c:majorTickMark val="out"/>
        <c:minorTickMark val="none"/>
        <c:tickLblPos val="nextTo"/>
        <c:crossAx val="4149256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3962747410196923E-2"/>
          <c:y val="2.6422722416732151E-2"/>
          <c:w val="0.92832388705035063"/>
          <c:h val="0.85194548784964363"/>
        </c:manualLayout>
      </c:layout>
      <c:barChart>
        <c:barDir val="col"/>
        <c:grouping val="clustered"/>
        <c:varyColors val="0"/>
        <c:ser>
          <c:idx val="0"/>
          <c:order val="0"/>
          <c:tx>
            <c:strRef>
              <c:f>Sheet1!$B$1</c:f>
              <c:strCache>
                <c:ptCount val="1"/>
                <c:pt idx="0">
                  <c:v>Column1</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 </c:v>
                </c:pt>
                <c:pt idx="1">
                  <c:v>Second</c:v>
                </c:pt>
                <c:pt idx="2">
                  <c:v>Middle</c:v>
                </c:pt>
                <c:pt idx="3">
                  <c:v>Fourth</c:v>
                </c:pt>
                <c:pt idx="4">
                  <c:v>Highest</c:v>
                </c:pt>
              </c:strCache>
            </c:strRef>
          </c:cat>
          <c:val>
            <c:numRef>
              <c:f>Sheet1!$B$2:$B$6</c:f>
              <c:numCache>
                <c:formatCode>0</c:formatCode>
                <c:ptCount val="5"/>
                <c:pt idx="0">
                  <c:v>34</c:v>
                </c:pt>
                <c:pt idx="1">
                  <c:v>27</c:v>
                </c:pt>
                <c:pt idx="2">
                  <c:v>18</c:v>
                </c:pt>
                <c:pt idx="3">
                  <c:v>16</c:v>
                </c:pt>
                <c:pt idx="4">
                  <c:v>10</c:v>
                </c:pt>
              </c:numCache>
            </c:numRef>
          </c:val>
        </c:ser>
        <c:dLbls>
          <c:showLegendKey val="0"/>
          <c:showVal val="0"/>
          <c:showCatName val="0"/>
          <c:showSerName val="0"/>
          <c:showPercent val="0"/>
          <c:showBubbleSize val="0"/>
        </c:dLbls>
        <c:gapWidth val="150"/>
        <c:axId val="558317640"/>
        <c:axId val="558318032"/>
      </c:barChart>
      <c:catAx>
        <c:axId val="5583176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8318032"/>
        <c:crosses val="autoZero"/>
        <c:auto val="1"/>
        <c:lblAlgn val="ctr"/>
        <c:lblOffset val="100"/>
        <c:noMultiLvlLbl val="0"/>
      </c:catAx>
      <c:valAx>
        <c:axId val="558318032"/>
        <c:scaling>
          <c:orientation val="minMax"/>
          <c:max val="60"/>
          <c:min val="0"/>
        </c:scaling>
        <c:delete val="1"/>
        <c:axPos val="l"/>
        <c:majorGridlines>
          <c:spPr>
            <a:ln w="9525" cap="flat" cmpd="sng" algn="ctr">
              <a:noFill/>
              <a:round/>
            </a:ln>
            <a:effectLst/>
          </c:spPr>
        </c:majorGridlines>
        <c:numFmt formatCode="0" sourceLinked="1"/>
        <c:majorTickMark val="out"/>
        <c:minorTickMark val="none"/>
        <c:tickLblPos val="nextTo"/>
        <c:crossAx val="5583176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985507246376812E-2"/>
          <c:y val="3.1852092080520394E-2"/>
          <c:w val="0.96457326892109496"/>
          <c:h val="0.82144037436915596"/>
        </c:manualLayout>
      </c:layout>
      <c:barChart>
        <c:barDir val="col"/>
        <c:grouping val="clustered"/>
        <c:varyColors val="0"/>
        <c:ser>
          <c:idx val="0"/>
          <c:order val="0"/>
          <c:tx>
            <c:strRef>
              <c:f>Sheet1!$B$1</c:f>
              <c:strCache>
                <c:ptCount val="1"/>
                <c:pt idx="0">
                  <c:v>1995</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Wants practice to continue</c:v>
                </c:pt>
                <c:pt idx="1">
                  <c:v>Believes men want practice 
to continue</c:v>
                </c:pt>
              </c:strCache>
            </c:strRef>
          </c:cat>
          <c:val>
            <c:numRef>
              <c:f>Sheet1!$B$2:$B$3</c:f>
              <c:numCache>
                <c:formatCode>General</c:formatCode>
                <c:ptCount val="2"/>
                <c:pt idx="0" formatCode="0">
                  <c:v>82</c:v>
                </c:pt>
              </c:numCache>
            </c:numRef>
          </c:val>
        </c:ser>
        <c:ser>
          <c:idx val="1"/>
          <c:order val="1"/>
          <c:tx>
            <c:strRef>
              <c:f>Sheet1!$C$1</c:f>
              <c:strCache>
                <c:ptCount val="1"/>
                <c:pt idx="0">
                  <c:v>2000</c:v>
                </c:pt>
              </c:strCache>
            </c:strRef>
          </c:tx>
          <c:spPr>
            <a:scene3d>
              <a:camera prst="orthographicFront"/>
              <a:lightRig rig="threePt" dir="t">
                <a:rot lat="0" lon="0" rev="1200000"/>
              </a:lightRig>
            </a:scene3d>
            <a:sp3d>
              <a:bevelT w="63500"/>
            </a:sp3d>
          </c:spPr>
          <c:invertIfNegative val="0"/>
          <c:dLbls>
            <c:spPr>
              <a:noFill/>
              <a:ln>
                <a:noFill/>
              </a:ln>
              <a:effectLst/>
            </c:spPr>
            <c:txPr>
              <a:bodyPr/>
              <a:lstStyle/>
              <a:p>
                <a:pPr>
                  <a:defRPr sz="1800"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Wants practice to continue</c:v>
                </c:pt>
                <c:pt idx="1">
                  <c:v>Believes men want practice 
to continue</c:v>
                </c:pt>
              </c:strCache>
            </c:strRef>
          </c:cat>
          <c:val>
            <c:numRef>
              <c:f>Sheet1!$C$2:$C$3</c:f>
              <c:numCache>
                <c:formatCode>0</c:formatCode>
                <c:ptCount val="2"/>
                <c:pt idx="0">
                  <c:v>75</c:v>
                </c:pt>
                <c:pt idx="1">
                  <c:v>61</c:v>
                </c:pt>
              </c:numCache>
            </c:numRef>
          </c:val>
        </c:ser>
        <c:ser>
          <c:idx val="2"/>
          <c:order val="2"/>
          <c:tx>
            <c:strRef>
              <c:f>Sheet1!$D$1</c:f>
              <c:strCache>
                <c:ptCount val="1"/>
                <c:pt idx="0">
                  <c:v>2005</c:v>
                </c:pt>
              </c:strCache>
            </c:strRef>
          </c:tx>
          <c:spPr>
            <a:scene3d>
              <a:camera prst="orthographicFront"/>
              <a:lightRig rig="threePt" dir="t">
                <a:rot lat="0" lon="0" rev="1200000"/>
              </a:lightRig>
            </a:scene3d>
            <a:sp3d>
              <a:bevelT w="63500" h="25400"/>
            </a:sp3d>
          </c:spPr>
          <c:invertIfNegative val="0"/>
          <c:dLbls>
            <c:spPr>
              <a:noFill/>
              <a:ln>
                <a:noFill/>
              </a:ln>
              <a:effectLst/>
            </c:spPr>
            <c:txPr>
              <a:bodyPr/>
              <a:lstStyle/>
              <a:p>
                <a:pPr>
                  <a:defRPr sz="1800"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Wants practice to continue</c:v>
                </c:pt>
                <c:pt idx="1">
                  <c:v>Believes men want practice 
to continue</c:v>
                </c:pt>
              </c:strCache>
            </c:strRef>
          </c:cat>
          <c:val>
            <c:numRef>
              <c:f>Sheet1!$D$2:$D$3</c:f>
              <c:numCache>
                <c:formatCode>0</c:formatCode>
                <c:ptCount val="2"/>
                <c:pt idx="0">
                  <c:v>68</c:v>
                </c:pt>
                <c:pt idx="1">
                  <c:v>54</c:v>
                </c:pt>
              </c:numCache>
            </c:numRef>
          </c:val>
        </c:ser>
        <c:ser>
          <c:idx val="3"/>
          <c:order val="3"/>
          <c:tx>
            <c:strRef>
              <c:f>Sheet1!$E$1</c:f>
              <c:strCache>
                <c:ptCount val="1"/>
                <c:pt idx="0">
                  <c:v>2008</c:v>
                </c:pt>
              </c:strCache>
            </c:strRef>
          </c:tx>
          <c:spPr>
            <a:scene3d>
              <a:camera prst="orthographicFront"/>
              <a:lightRig rig="threePt" dir="t">
                <a:rot lat="0" lon="0" rev="1200000"/>
              </a:lightRig>
            </a:scene3d>
            <a:sp3d>
              <a:bevelT w="63500" h="25400"/>
            </a:sp3d>
          </c:spPr>
          <c:invertIfNegative val="0"/>
          <c:dLbls>
            <c:spPr>
              <a:noFill/>
              <a:ln>
                <a:noFill/>
              </a:ln>
              <a:effectLst/>
            </c:spPr>
            <c:txPr>
              <a:bodyPr/>
              <a:lstStyle/>
              <a:p>
                <a:pPr>
                  <a:defRPr sz="1800"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Wants practice to continue</c:v>
                </c:pt>
                <c:pt idx="1">
                  <c:v>Believes men want practice 
to continue</c:v>
                </c:pt>
              </c:strCache>
            </c:strRef>
          </c:cat>
          <c:val>
            <c:numRef>
              <c:f>Sheet1!$E$2:$E$3</c:f>
              <c:numCache>
                <c:formatCode>0</c:formatCode>
                <c:ptCount val="2"/>
                <c:pt idx="0">
                  <c:v>63</c:v>
                </c:pt>
                <c:pt idx="1">
                  <c:v>49</c:v>
                </c:pt>
              </c:numCache>
            </c:numRef>
          </c:val>
        </c:ser>
        <c:ser>
          <c:idx val="4"/>
          <c:order val="4"/>
          <c:tx>
            <c:strRef>
              <c:f>Sheet1!$F$1</c:f>
              <c:strCache>
                <c:ptCount val="1"/>
                <c:pt idx="0">
                  <c:v>2014</c:v>
                </c:pt>
              </c:strCache>
            </c:strRef>
          </c:tx>
          <c:spPr>
            <a:scene3d>
              <a:camera prst="orthographicFront"/>
              <a:lightRig rig="threePt" dir="t">
                <a:rot lat="0" lon="0" rev="1200000"/>
              </a:lightRig>
            </a:scene3d>
            <a:sp3d>
              <a:bevelT w="63500" h="25400"/>
            </a:sp3d>
          </c:spPr>
          <c:invertIfNegative val="0"/>
          <c:dLbls>
            <c:spPr>
              <a:noFill/>
              <a:ln>
                <a:noFill/>
              </a:ln>
              <a:effectLst/>
            </c:spPr>
            <c:txPr>
              <a:bodyPr/>
              <a:lstStyle/>
              <a:p>
                <a:pPr>
                  <a:defRPr sz="1800"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Wants practice to continue</c:v>
                </c:pt>
                <c:pt idx="1">
                  <c:v>Believes men want practice 
to continue</c:v>
                </c:pt>
              </c:strCache>
            </c:strRef>
          </c:cat>
          <c:val>
            <c:numRef>
              <c:f>Sheet1!$F$2:$F$3</c:f>
              <c:numCache>
                <c:formatCode>0</c:formatCode>
                <c:ptCount val="2"/>
                <c:pt idx="0">
                  <c:v>58</c:v>
                </c:pt>
                <c:pt idx="1">
                  <c:v>50</c:v>
                </c:pt>
              </c:numCache>
            </c:numRef>
          </c:val>
        </c:ser>
        <c:dLbls>
          <c:dLblPos val="outEnd"/>
          <c:showLegendKey val="0"/>
          <c:showVal val="1"/>
          <c:showCatName val="0"/>
          <c:showSerName val="0"/>
          <c:showPercent val="0"/>
          <c:showBubbleSize val="0"/>
        </c:dLbls>
        <c:gapWidth val="150"/>
        <c:axId val="558318816"/>
        <c:axId val="558319208"/>
      </c:barChart>
      <c:catAx>
        <c:axId val="5583188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8319208"/>
        <c:crosses val="autoZero"/>
        <c:auto val="1"/>
        <c:lblAlgn val="ctr"/>
        <c:lblOffset val="100"/>
        <c:noMultiLvlLbl val="0"/>
      </c:catAx>
      <c:valAx>
        <c:axId val="558319208"/>
        <c:scaling>
          <c:orientation val="minMax"/>
          <c:max val="100"/>
        </c:scaling>
        <c:delete val="1"/>
        <c:axPos val="l"/>
        <c:majorGridlines>
          <c:spPr>
            <a:ln w="9525" cap="flat" cmpd="sng" algn="ctr">
              <a:noFill/>
              <a:round/>
            </a:ln>
            <a:effectLst/>
          </c:spPr>
        </c:majorGridlines>
        <c:numFmt formatCode="0" sourceLinked="1"/>
        <c:majorTickMark val="out"/>
        <c:minorTickMark val="none"/>
        <c:tickLblPos val="nextTo"/>
        <c:crossAx val="558318816"/>
        <c:crosses val="autoZero"/>
        <c:crossBetween val="between"/>
      </c:valAx>
      <c:spPr>
        <a:noFill/>
        <a:ln>
          <a:noFill/>
        </a:ln>
        <a:effectLst/>
      </c:spPr>
    </c:plotArea>
    <c:legend>
      <c:legendPos val="t"/>
      <c:layout/>
      <c:overlay val="0"/>
      <c:txPr>
        <a:bodyPr/>
        <a:lstStyle/>
        <a:p>
          <a:pPr rtl="0">
            <a:defRPr sz="1800"/>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713365539452495E-2"/>
          <c:y val="3.7878795410561404E-2"/>
          <c:w val="0.83527681589354918"/>
          <c:h val="0.96212120458943862"/>
        </c:manualLayout>
      </c:layout>
      <c:barChart>
        <c:barDir val="bar"/>
        <c:grouping val="clustered"/>
        <c:varyColors val="0"/>
        <c:ser>
          <c:idx val="0"/>
          <c:order val="0"/>
          <c:tx>
            <c:strRef>
              <c:f>Sheet1!$B$1</c:f>
              <c:strCache>
                <c:ptCount val="1"/>
                <c:pt idx="0">
                  <c:v>Column1</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3">
                  <a:lumMod val="50000"/>
                </a:schemeClr>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3">
                  <a:lumMod val="50000"/>
                </a:schemeClr>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3">
                  <a:lumMod val="60000"/>
                  <a:lumOff val="40000"/>
                </a:schemeClr>
              </a:solidFill>
              <a:ln>
                <a:noFill/>
              </a:ln>
              <a:effectLst/>
              <a:scene3d>
                <a:camera prst="orthographicFront"/>
                <a:lightRig rig="threePt" dir="t">
                  <a:rot lat="0" lon="0" rev="1200000"/>
                </a:lightRig>
              </a:scene3d>
              <a:sp3d>
                <a:bevelT w="63500" h="25400"/>
              </a:sp3d>
            </c:spPr>
          </c:dPt>
          <c:dPt>
            <c:idx val="3"/>
            <c:invertIfNegative val="0"/>
            <c:bubble3D val="0"/>
            <c:spPr>
              <a:solidFill>
                <a:schemeClr val="accent3">
                  <a:lumMod val="60000"/>
                  <a:lumOff val="40000"/>
                </a:schemeClr>
              </a:solidFill>
              <a:ln>
                <a:noFill/>
              </a:ln>
              <a:effectLst/>
              <a:scene3d>
                <a:camera prst="orthographicFront"/>
                <a:lightRig rig="threePt" dir="t">
                  <a:rot lat="0" lon="0" rev="1200000"/>
                </a:lightRig>
              </a:scene3d>
              <a:sp3d>
                <a:bevelT w="63500" h="25400"/>
              </a:sp3d>
            </c:spPr>
          </c:dPt>
          <c:dPt>
            <c:idx val="4"/>
            <c:invertIfNegative val="0"/>
            <c:bubble3D val="0"/>
            <c:spPr>
              <a:solidFill>
                <a:schemeClr val="accent3">
                  <a:lumMod val="60000"/>
                  <a:lumOff val="40000"/>
                </a:schemeClr>
              </a:solidFill>
              <a:ln>
                <a:noFill/>
              </a:ln>
              <a:effectLst/>
              <a:scene3d>
                <a:camera prst="orthographicFront"/>
                <a:lightRig rig="threePt" dir="t">
                  <a:rot lat="0" lon="0" rev="1200000"/>
                </a:lightRig>
              </a:scene3d>
              <a:sp3d>
                <a:bevelT w="63500" h="25400"/>
              </a:sp3d>
            </c:spPr>
          </c:dPt>
          <c:dPt>
            <c:idx val="5"/>
            <c:invertIfNegative val="0"/>
            <c:bubble3D val="0"/>
            <c:spPr>
              <a:solidFill>
                <a:schemeClr val="accent3">
                  <a:lumMod val="60000"/>
                  <a:lumOff val="40000"/>
                </a:schemeClr>
              </a:solidFill>
              <a:ln>
                <a:noFill/>
              </a:ln>
              <a:effectLst/>
              <a:scene3d>
                <a:camera prst="orthographicFront"/>
                <a:lightRig rig="threePt" dir="t">
                  <a:rot lat="0" lon="0" rev="1200000"/>
                </a:lightRig>
              </a:scene3d>
              <a:sp3d>
                <a:bevelT w="63500" h="25400"/>
              </a:sp3d>
            </c:spPr>
          </c:dPt>
          <c:dPt>
            <c:idx val="6"/>
            <c:invertIfNegative val="0"/>
            <c:bubble3D val="0"/>
            <c:spPr>
              <a:solidFill>
                <a:schemeClr val="accent3">
                  <a:lumMod val="60000"/>
                  <a:lumOff val="40000"/>
                </a:schemeClr>
              </a:solidFill>
              <a:ln>
                <a:noFill/>
              </a:ln>
              <a:effectLst/>
              <a:scene3d>
                <a:camera prst="orthographicFront"/>
                <a:lightRig rig="threePt" dir="t">
                  <a:rot lat="0" lon="0" rev="1200000"/>
                </a:lightRig>
              </a:scene3d>
              <a:sp3d>
                <a:bevelT w="63500" h="25400"/>
              </a:sp3d>
            </c:spPr>
          </c:dPt>
          <c:dPt>
            <c:idx val="7"/>
            <c:invertIfNegative val="0"/>
            <c:bubble3D val="0"/>
            <c:spPr>
              <a:solidFill>
                <a:schemeClr val="accent3">
                  <a:lumMod val="60000"/>
                  <a:lumOff val="40000"/>
                </a:schemeClr>
              </a:solidFill>
              <a:ln>
                <a:noFill/>
              </a:ln>
              <a:effectLst/>
              <a:scene3d>
                <a:camera prst="orthographicFront"/>
                <a:lightRig rig="threePt" dir="t">
                  <a:rot lat="0" lon="0" rev="1200000"/>
                </a:lightRig>
              </a:scene3d>
              <a:sp3d>
                <a:bevelT w="63500" h="25400"/>
              </a:sp3d>
            </c:spPr>
          </c:dPt>
          <c:dPt>
            <c:idx val="8"/>
            <c:invertIfNegative val="0"/>
            <c:bubble3D val="0"/>
            <c:spPr>
              <a:solidFill>
                <a:schemeClr val="accent3">
                  <a:lumMod val="60000"/>
                  <a:lumOff val="40000"/>
                </a:schemeClr>
              </a:solidFill>
              <a:ln>
                <a:noFill/>
              </a:ln>
              <a:effectLst/>
              <a:scene3d>
                <a:camera prst="orthographicFront"/>
                <a:lightRig rig="threePt" dir="t">
                  <a:rot lat="0" lon="0" rev="1200000"/>
                </a:lightRig>
              </a:scene3d>
              <a:sp3d>
                <a:bevelT w="63500" h="25400"/>
              </a:sp3d>
            </c:spPr>
          </c:dPt>
          <c:dPt>
            <c:idx val="9"/>
            <c:invertIfNegative val="0"/>
            <c:bubble3D val="0"/>
            <c:spPr>
              <a:solidFill>
                <a:schemeClr val="accent3">
                  <a:lumMod val="60000"/>
                  <a:lumOff val="40000"/>
                </a:schemeClr>
              </a:solidFill>
              <a:ln>
                <a:noFill/>
              </a:ln>
              <a:effectLst/>
              <a:scene3d>
                <a:camera prst="orthographicFront"/>
                <a:lightRig rig="threePt" dir="t">
                  <a:rot lat="0" lon="0" rev="1200000"/>
                </a:lightRig>
              </a:scene3d>
              <a:sp3d>
                <a:bevelT w="63500" h="25400"/>
              </a:sp3d>
            </c:spPr>
          </c:dPt>
          <c:dPt>
            <c:idx val="10"/>
            <c:invertIfNegative val="0"/>
            <c:bubble3D val="0"/>
            <c:spPr>
              <a:solidFill>
                <a:schemeClr val="accent3">
                  <a:lumMod val="60000"/>
                  <a:lumOff val="40000"/>
                </a:schemeClr>
              </a:solidFill>
              <a:ln>
                <a:noFill/>
              </a:ln>
              <a:effectLst/>
              <a:scene3d>
                <a:camera prst="orthographicFront"/>
                <a:lightRig rig="threePt" dir="t">
                  <a:rot lat="0" lon="0" rev="1200000"/>
                </a:lightRig>
              </a:scene3d>
              <a:sp3d>
                <a:bevelT w="63500" h="25400"/>
              </a:sp3d>
            </c:spPr>
          </c:dPt>
          <c:dPt>
            <c:idx val="11"/>
            <c:invertIfNegative val="0"/>
            <c:bubble3D val="0"/>
            <c:spPr>
              <a:solidFill>
                <a:schemeClr val="accent5"/>
              </a:solidFill>
              <a:ln>
                <a:noFill/>
              </a:ln>
              <a:effectLst/>
              <a:scene3d>
                <a:camera prst="orthographicFront"/>
                <a:lightRig rig="threePt" dir="t">
                  <a:rot lat="0" lon="0" rev="1200000"/>
                </a:lightRig>
              </a:scene3d>
              <a:sp3d>
                <a:bevelT w="63500" h="25400"/>
              </a:sp3d>
            </c:spPr>
          </c:dPt>
          <c:dPt>
            <c:idx val="12"/>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13"/>
            <c:invertIfNegative val="0"/>
            <c:bubble3D val="0"/>
            <c:spPr>
              <a:solidFill>
                <a:schemeClr val="accent5"/>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Sheet1!$A$2:$A$14</c:f>
              <c:strCache>
                <c:ptCount val="13"/>
                <c:pt idx="0">
                  <c:v>Alexandria </c:v>
                </c:pt>
                <c:pt idx="1">
                  <c:v>Cairo </c:v>
                </c:pt>
                <c:pt idx="2">
                  <c:v>Damietta </c:v>
                </c:pt>
                <c:pt idx="3">
                  <c:v>Port Said </c:v>
                </c:pt>
                <c:pt idx="4">
                  <c:v>Dakahlia </c:v>
                </c:pt>
                <c:pt idx="5">
                  <c:v>Gharbia </c:v>
                </c:pt>
                <c:pt idx="6">
                  <c:v>Suez </c:v>
                </c:pt>
                <c:pt idx="7">
                  <c:v>Giza </c:v>
                </c:pt>
                <c:pt idx="8">
                  <c:v>Kafr El-Sheikh </c:v>
                </c:pt>
                <c:pt idx="9">
                  <c:v>Luxor </c:v>
                </c:pt>
                <c:pt idx="10">
                  <c:v>Red Sea </c:v>
                </c:pt>
                <c:pt idx="12">
                  <c:v>TOTAL EGYPT</c:v>
                </c:pt>
              </c:strCache>
            </c:strRef>
          </c:cat>
          <c:val>
            <c:numRef>
              <c:f>Sheet1!$B$2:$B$14</c:f>
              <c:numCache>
                <c:formatCode>0.0</c:formatCode>
                <c:ptCount val="13"/>
                <c:pt idx="0">
                  <c:v>2.2000000000000002</c:v>
                </c:pt>
                <c:pt idx="1">
                  <c:v>2.6</c:v>
                </c:pt>
                <c:pt idx="2">
                  <c:v>3</c:v>
                </c:pt>
                <c:pt idx="3">
                  <c:v>3</c:v>
                </c:pt>
                <c:pt idx="4">
                  <c:v>3.1</c:v>
                </c:pt>
                <c:pt idx="5">
                  <c:v>3.1</c:v>
                </c:pt>
                <c:pt idx="6">
                  <c:v>3.2</c:v>
                </c:pt>
                <c:pt idx="7">
                  <c:v>3.3</c:v>
                </c:pt>
                <c:pt idx="8">
                  <c:v>3.4</c:v>
                </c:pt>
                <c:pt idx="9">
                  <c:v>3.4</c:v>
                </c:pt>
                <c:pt idx="10">
                  <c:v>3.4</c:v>
                </c:pt>
                <c:pt idx="12">
                  <c:v>3.5</c:v>
                </c:pt>
              </c:numCache>
            </c:numRef>
          </c:val>
        </c:ser>
        <c:dLbls>
          <c:showLegendKey val="0"/>
          <c:showVal val="0"/>
          <c:showCatName val="0"/>
          <c:showSerName val="0"/>
          <c:showPercent val="0"/>
          <c:showBubbleSize val="0"/>
        </c:dLbls>
        <c:gapWidth val="47"/>
        <c:overlap val="23"/>
        <c:axId val="487891688"/>
        <c:axId val="487892472"/>
      </c:barChart>
      <c:catAx>
        <c:axId val="487891688"/>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500" b="0" i="0" u="none" strike="noStrike" kern="1200" baseline="0">
                <a:solidFill>
                  <a:schemeClr val="tx1"/>
                </a:solidFill>
                <a:latin typeface="+mn-lt"/>
                <a:ea typeface="+mn-ea"/>
                <a:cs typeface="+mn-cs"/>
              </a:defRPr>
            </a:pPr>
            <a:endParaRPr lang="en-US"/>
          </a:p>
        </c:txPr>
        <c:crossAx val="487892472"/>
        <c:crosses val="autoZero"/>
        <c:auto val="1"/>
        <c:lblAlgn val="ctr"/>
        <c:lblOffset val="100"/>
        <c:noMultiLvlLbl val="0"/>
      </c:catAx>
      <c:valAx>
        <c:axId val="487892472"/>
        <c:scaling>
          <c:orientation val="minMax"/>
          <c:max val="5"/>
          <c:min val="0"/>
        </c:scaling>
        <c:delete val="1"/>
        <c:axPos val="b"/>
        <c:majorGridlines>
          <c:spPr>
            <a:ln w="9525" cap="flat" cmpd="sng" algn="ctr">
              <a:noFill/>
              <a:round/>
            </a:ln>
            <a:effectLst/>
          </c:spPr>
        </c:majorGridlines>
        <c:numFmt formatCode="0.0" sourceLinked="1"/>
        <c:majorTickMark val="out"/>
        <c:minorTickMark val="none"/>
        <c:tickLblPos val="nextTo"/>
        <c:crossAx val="4878916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3962747410196923E-2"/>
          <c:y val="2.6422722416732151E-2"/>
          <c:w val="0.92832388705035063"/>
          <c:h val="0.85194548784964363"/>
        </c:manualLayout>
      </c:layout>
      <c:barChart>
        <c:barDir val="col"/>
        <c:grouping val="clustered"/>
        <c:varyColors val="0"/>
        <c:ser>
          <c:idx val="0"/>
          <c:order val="0"/>
          <c:tx>
            <c:strRef>
              <c:f>Sheet1!$B$1</c:f>
              <c:strCache>
                <c:ptCount val="1"/>
                <c:pt idx="0">
                  <c:v>Column1</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0.0</c:formatCode>
                <c:ptCount val="5"/>
                <c:pt idx="0">
                  <c:v>3.6</c:v>
                </c:pt>
                <c:pt idx="1">
                  <c:v>3.6</c:v>
                </c:pt>
                <c:pt idx="2">
                  <c:v>3.9</c:v>
                </c:pt>
                <c:pt idx="3">
                  <c:v>3.5</c:v>
                </c:pt>
                <c:pt idx="4">
                  <c:v>2.8</c:v>
                </c:pt>
              </c:numCache>
            </c:numRef>
          </c:val>
        </c:ser>
        <c:dLbls>
          <c:showLegendKey val="0"/>
          <c:showVal val="0"/>
          <c:showCatName val="0"/>
          <c:showSerName val="0"/>
          <c:showPercent val="0"/>
          <c:showBubbleSize val="0"/>
        </c:dLbls>
        <c:gapWidth val="150"/>
        <c:axId val="483879912"/>
        <c:axId val="483880304"/>
      </c:barChart>
      <c:catAx>
        <c:axId val="4838799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83880304"/>
        <c:crosses val="autoZero"/>
        <c:auto val="1"/>
        <c:lblAlgn val="ctr"/>
        <c:lblOffset val="100"/>
        <c:noMultiLvlLbl val="0"/>
      </c:catAx>
      <c:valAx>
        <c:axId val="483880304"/>
        <c:scaling>
          <c:orientation val="minMax"/>
          <c:max val="4.5"/>
          <c:min val="0"/>
        </c:scaling>
        <c:delete val="1"/>
        <c:axPos val="l"/>
        <c:majorGridlines>
          <c:spPr>
            <a:ln w="9525" cap="flat" cmpd="sng" algn="ctr">
              <a:noFill/>
              <a:round/>
            </a:ln>
            <a:effectLst/>
          </c:spPr>
        </c:majorGridlines>
        <c:numFmt formatCode="0.0" sourceLinked="1"/>
        <c:majorTickMark val="out"/>
        <c:minorTickMark val="none"/>
        <c:tickLblPos val="nextTo"/>
        <c:crossAx val="4838799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4"/>
            <c:bubble3D val="0"/>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5"/>
            <c:bubble3D val="0"/>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3"/>
              <c:layout>
                <c:manualLayout>
                  <c:x val="7.4497799400095724E-2"/>
                  <c:y val="-0.12617670808100098"/>
                </c:manualLayout>
              </c:layout>
              <c:dLblPos val="bestFit"/>
              <c:showLegendKey val="0"/>
              <c:showVal val="0"/>
              <c:showCatName val="1"/>
              <c:showSerName val="0"/>
              <c:showPercent val="1"/>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rtl="0">
                  <a:defRPr sz="1800" b="1" i="0" u="none" strike="noStrike" kern="1200" baseline="0">
                    <a:solidFill>
                      <a:schemeClr val="bg1"/>
                    </a:solidFill>
                    <a:latin typeface="+mn-lt"/>
                    <a:ea typeface="+mn-ea"/>
                    <a:cs typeface="+mn-cs"/>
                  </a:defRPr>
                </a:pPr>
                <a:endParaRPr lang="en-US"/>
              </a:p>
            </c:txPr>
            <c:dLblPos val="in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Sheet1!$A$2:$A$7</c:f>
              <c:strCache>
                <c:ptCount val="6"/>
                <c:pt idx="0">
                  <c:v>60+</c:v>
                </c:pt>
                <c:pt idx="1">
                  <c:v>7-17</c:v>
                </c:pt>
                <c:pt idx="2">
                  <c:v>18-23</c:v>
                </c:pt>
                <c:pt idx="3">
                  <c:v>24-35</c:v>
                </c:pt>
                <c:pt idx="4">
                  <c:v>36-47</c:v>
                </c:pt>
                <c:pt idx="5">
                  <c:v>48-59</c:v>
                </c:pt>
              </c:strCache>
            </c:strRef>
          </c:cat>
          <c:val>
            <c:numRef>
              <c:f>Sheet1!$B$2:$B$7</c:f>
              <c:numCache>
                <c:formatCode>General</c:formatCode>
                <c:ptCount val="6"/>
                <c:pt idx="0">
                  <c:v>21</c:v>
                </c:pt>
                <c:pt idx="1">
                  <c:v>8</c:v>
                </c:pt>
                <c:pt idx="2">
                  <c:v>11</c:v>
                </c:pt>
                <c:pt idx="3">
                  <c:v>29</c:v>
                </c:pt>
                <c:pt idx="4">
                  <c:v>19</c:v>
                </c:pt>
                <c:pt idx="5">
                  <c:v>12</c:v>
                </c:pt>
              </c:numCache>
            </c:numRef>
          </c:val>
        </c:ser>
        <c:dLbls>
          <c:dLblPos val="inEnd"/>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6"/>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5"/>
              </a:solidFill>
              <a:ln>
                <a:noFill/>
              </a:ln>
              <a:effectLst/>
              <a:scene3d>
                <a:camera prst="orthographicFront"/>
                <a:lightRig rig="threePt" dir="t">
                  <a:rot lat="0" lon="0" rev="1200000"/>
                </a:lightRig>
              </a:scene3d>
              <a:sp3d>
                <a:bevelT w="63500" h="25400"/>
              </a:sp3d>
            </c:spPr>
          </c:dPt>
          <c:dLbls>
            <c:numFmt formatCode="#,##0.0"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22.6</c:v>
                </c:pt>
                <c:pt idx="1">
                  <c:v>24</c:v>
                </c:pt>
                <c:pt idx="2">
                  <c:v>21.7</c:v>
                </c:pt>
              </c:numCache>
            </c:numRef>
          </c:val>
        </c:ser>
        <c:dLbls>
          <c:showLegendKey val="0"/>
          <c:showVal val="0"/>
          <c:showCatName val="0"/>
          <c:showSerName val="0"/>
          <c:showPercent val="0"/>
          <c:showBubbleSize val="0"/>
        </c:dLbls>
        <c:gapWidth val="150"/>
        <c:axId val="482655336"/>
        <c:axId val="482654552"/>
      </c:barChart>
      <c:catAx>
        <c:axId val="4826553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82654552"/>
        <c:crosses val="autoZero"/>
        <c:auto val="1"/>
        <c:lblAlgn val="ctr"/>
        <c:lblOffset val="100"/>
        <c:noMultiLvlLbl val="0"/>
      </c:catAx>
      <c:valAx>
        <c:axId val="482654552"/>
        <c:scaling>
          <c:orientation val="minMax"/>
          <c:max val="50"/>
          <c:min val="0"/>
        </c:scaling>
        <c:delete val="1"/>
        <c:axPos val="l"/>
        <c:majorGridlines>
          <c:spPr>
            <a:ln w="9525" cap="flat" cmpd="sng" algn="ctr">
              <a:noFill/>
              <a:round/>
            </a:ln>
            <a:effectLst/>
          </c:spPr>
        </c:majorGridlines>
        <c:numFmt formatCode="General" sourceLinked="1"/>
        <c:majorTickMark val="out"/>
        <c:minorTickMark val="none"/>
        <c:tickLblPos val="nextTo"/>
        <c:crossAx val="4826553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3962747410196923E-2"/>
          <c:y val="2.6422722416732151E-2"/>
          <c:w val="0.92832388705035063"/>
          <c:h val="0.85194548784964363"/>
        </c:manualLayout>
      </c:layout>
      <c:barChart>
        <c:barDir val="col"/>
        <c:grouping val="clustered"/>
        <c:varyColors val="0"/>
        <c:ser>
          <c:idx val="0"/>
          <c:order val="0"/>
          <c:tx>
            <c:strRef>
              <c:f>Sheet1!$B$1</c:f>
              <c:strCache>
                <c:ptCount val="1"/>
                <c:pt idx="0">
                  <c:v>Column1</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Pt>
            <c:idx val="6"/>
            <c:invertIfNegative val="0"/>
            <c:bubble3D val="0"/>
            <c:spPr>
              <a:solidFill>
                <a:schemeClr val="accent6">
                  <a:lumMod val="75000"/>
                  <a:alpha val="93000"/>
                </a:schemeClr>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25-29</c:v>
                </c:pt>
                <c:pt idx="1">
                  <c:v>30-34</c:v>
                </c:pt>
                <c:pt idx="2">
                  <c:v>35-39</c:v>
                </c:pt>
                <c:pt idx="3">
                  <c:v>40-44</c:v>
                </c:pt>
                <c:pt idx="4">
                  <c:v>45-49</c:v>
                </c:pt>
                <c:pt idx="6">
                  <c:v>25-49</c:v>
                </c:pt>
              </c:strCache>
            </c:strRef>
          </c:cat>
          <c:val>
            <c:numRef>
              <c:f>Sheet1!$B$2:$B$8</c:f>
              <c:numCache>
                <c:formatCode>0.0</c:formatCode>
                <c:ptCount val="7"/>
                <c:pt idx="0">
                  <c:v>21.3</c:v>
                </c:pt>
                <c:pt idx="1">
                  <c:v>21.1</c:v>
                </c:pt>
                <c:pt idx="2">
                  <c:v>20.8</c:v>
                </c:pt>
                <c:pt idx="3">
                  <c:v>20.399999999999999</c:v>
                </c:pt>
                <c:pt idx="4">
                  <c:v>20</c:v>
                </c:pt>
                <c:pt idx="6">
                  <c:v>20.8</c:v>
                </c:pt>
              </c:numCache>
            </c:numRef>
          </c:val>
        </c:ser>
        <c:dLbls>
          <c:showLegendKey val="0"/>
          <c:showVal val="0"/>
          <c:showCatName val="0"/>
          <c:showSerName val="0"/>
          <c:showPercent val="0"/>
          <c:showBubbleSize val="0"/>
        </c:dLbls>
        <c:gapWidth val="150"/>
        <c:axId val="410418056"/>
        <c:axId val="410416488"/>
      </c:barChart>
      <c:catAx>
        <c:axId val="4104180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rtl="0">
              <a:defRPr sz="1800" b="0" i="0" u="none" strike="noStrike" kern="1200" baseline="0">
                <a:solidFill>
                  <a:schemeClr val="tx1"/>
                </a:solidFill>
                <a:latin typeface="+mn-lt"/>
                <a:ea typeface="+mn-ea"/>
                <a:cs typeface="+mn-cs"/>
              </a:defRPr>
            </a:pPr>
            <a:endParaRPr lang="en-US"/>
          </a:p>
        </c:txPr>
        <c:crossAx val="410416488"/>
        <c:crosses val="autoZero"/>
        <c:auto val="1"/>
        <c:lblAlgn val="ctr"/>
        <c:lblOffset val="100"/>
        <c:noMultiLvlLbl val="0"/>
      </c:catAx>
      <c:valAx>
        <c:axId val="410416488"/>
        <c:scaling>
          <c:orientation val="minMax"/>
          <c:max val="25"/>
          <c:min val="0"/>
        </c:scaling>
        <c:delete val="1"/>
        <c:axPos val="l"/>
        <c:majorGridlines>
          <c:spPr>
            <a:ln w="9525" cap="flat" cmpd="sng" algn="ctr">
              <a:noFill/>
              <a:round/>
            </a:ln>
            <a:effectLst/>
          </c:spPr>
        </c:majorGridlines>
        <c:numFmt formatCode="0.0" sourceLinked="1"/>
        <c:majorTickMark val="out"/>
        <c:minorTickMark val="none"/>
        <c:tickLblPos val="nextTo"/>
        <c:crossAx val="4104180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0.82622</cdr:x>
      <cdr:y>0.86105</cdr:y>
    </cdr:from>
    <cdr:to>
      <cdr:x>0.9674</cdr:x>
      <cdr:y>0.97442</cdr:y>
    </cdr:to>
    <cdr:sp macro="" textlink="">
      <cdr:nvSpPr>
        <cdr:cNvPr id="2" name="TextBox 1"/>
        <cdr:cNvSpPr txBox="1"/>
      </cdr:nvSpPr>
      <cdr:spPr>
        <a:xfrm xmlns:a="http://schemas.openxmlformats.org/drawingml/2006/main">
          <a:off x="6799475" y="4344310"/>
          <a:ext cx="1161855" cy="571990"/>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100" dirty="0" smtClean="0"/>
            <a:t>*</a:t>
          </a:r>
          <a:r>
            <a:rPr lang="en-US" sz="1100" i="1" dirty="0" smtClean="0"/>
            <a:t>Does not  include  </a:t>
          </a:r>
        </a:p>
        <a:p xmlns:a="http://schemas.openxmlformats.org/drawingml/2006/main">
          <a:r>
            <a:rPr lang="en-US" sz="1100" i="1" dirty="0" smtClean="0"/>
            <a:t>North and South </a:t>
          </a:r>
        </a:p>
        <a:p xmlns:a="http://schemas.openxmlformats.org/drawingml/2006/main">
          <a:r>
            <a:rPr lang="en-US" sz="1100" i="1" dirty="0" smtClean="0"/>
            <a:t>Sinai  governorates</a:t>
          </a:r>
          <a:endParaRPr lang="en-US" sz="1100" i="1" dirty="0"/>
        </a:p>
      </cdr:txBody>
    </cdr:sp>
  </cdr:relSizeAnchor>
</c:userShapes>
</file>

<file path=ppt/drawings/drawing2.xml><?xml version="1.0" encoding="utf-8"?>
<c:userShapes xmlns:c="http://schemas.openxmlformats.org/drawingml/2006/chart">
  <cdr:relSizeAnchor xmlns:cdr="http://schemas.openxmlformats.org/drawingml/2006/chartDrawing">
    <cdr:from>
      <cdr:x>0.13217</cdr:x>
      <cdr:y>0</cdr:y>
    </cdr:from>
    <cdr:to>
      <cdr:x>0.23232</cdr:x>
      <cdr:y>0.08831</cdr:y>
    </cdr:to>
    <cdr:sp macro="" textlink="">
      <cdr:nvSpPr>
        <cdr:cNvPr id="2" name="Text Box 23"/>
        <cdr:cNvSpPr txBox="1">
          <a:spLocks xmlns:a="http://schemas.openxmlformats.org/drawingml/2006/main" noChangeArrowheads="1"/>
        </cdr:cNvSpPr>
      </cdr:nvSpPr>
      <cdr:spPr bwMode="auto">
        <a:xfrm xmlns:a="http://schemas.openxmlformats.org/drawingml/2006/main">
          <a:off x="1131358" y="0"/>
          <a:ext cx="857250" cy="400110"/>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cdr:spPr>
      <cdr:txBody>
        <a:bodyPr xmlns:a="http://schemas.openxmlformats.org/drawingml/2006/main">
          <a:spAutoFit/>
        </a:bodyPr>
        <a:lstStyle xmlns:a="http://schemas.openxmlformats.org/drawingml/2006/main">
          <a:defPPr>
            <a:defRPr lang="en-US"/>
          </a:defPPr>
          <a:lvl1pPr algn="r" rtl="1" fontAlgn="base">
            <a:spcBef>
              <a:spcPct val="0"/>
            </a:spcBef>
            <a:spcAft>
              <a:spcPct val="0"/>
            </a:spcAft>
            <a:defRPr kern="1200">
              <a:solidFill>
                <a:schemeClr val="tx1"/>
              </a:solidFill>
              <a:latin typeface="Times New Roman" panose="02020603050405020304" pitchFamily="18" charset="0"/>
              <a:ea typeface="+mn-ea"/>
              <a:cs typeface="Arial" panose="020B0604020202020204" pitchFamily="34" charset="0"/>
            </a:defRPr>
          </a:lvl1pPr>
          <a:lvl2pPr marL="457200" algn="r" rtl="1" fontAlgn="base">
            <a:spcBef>
              <a:spcPct val="0"/>
            </a:spcBef>
            <a:spcAft>
              <a:spcPct val="0"/>
            </a:spcAft>
            <a:defRPr kern="1200">
              <a:solidFill>
                <a:schemeClr val="tx1"/>
              </a:solidFill>
              <a:latin typeface="Times New Roman" panose="02020603050405020304" pitchFamily="18" charset="0"/>
              <a:ea typeface="+mn-ea"/>
              <a:cs typeface="Arial" panose="020B0604020202020204" pitchFamily="34" charset="0"/>
            </a:defRPr>
          </a:lvl2pPr>
          <a:lvl3pPr marL="914400" algn="r" rtl="1" fontAlgn="base">
            <a:spcBef>
              <a:spcPct val="0"/>
            </a:spcBef>
            <a:spcAft>
              <a:spcPct val="0"/>
            </a:spcAft>
            <a:defRPr kern="1200">
              <a:solidFill>
                <a:schemeClr val="tx1"/>
              </a:solidFill>
              <a:latin typeface="Times New Roman" panose="02020603050405020304" pitchFamily="18" charset="0"/>
              <a:ea typeface="+mn-ea"/>
              <a:cs typeface="Arial" panose="020B0604020202020204" pitchFamily="34" charset="0"/>
            </a:defRPr>
          </a:lvl3pPr>
          <a:lvl4pPr marL="1371600" algn="r" rtl="1" fontAlgn="base">
            <a:spcBef>
              <a:spcPct val="0"/>
            </a:spcBef>
            <a:spcAft>
              <a:spcPct val="0"/>
            </a:spcAft>
            <a:defRPr kern="1200">
              <a:solidFill>
                <a:schemeClr val="tx1"/>
              </a:solidFill>
              <a:latin typeface="Times New Roman" panose="02020603050405020304" pitchFamily="18" charset="0"/>
              <a:ea typeface="+mn-ea"/>
              <a:cs typeface="Arial" panose="020B0604020202020204" pitchFamily="34" charset="0"/>
            </a:defRPr>
          </a:lvl4pPr>
          <a:lvl5pPr marL="1828800" algn="r" rtl="1" fontAlgn="base">
            <a:spcBef>
              <a:spcPct val="0"/>
            </a:spcBef>
            <a:spcAft>
              <a:spcPct val="0"/>
            </a:spcAft>
            <a:defRPr kern="1200">
              <a:solidFill>
                <a:schemeClr val="tx1"/>
              </a:solidFill>
              <a:latin typeface="Times New Roman" panose="02020603050405020304" pitchFamily="18" charset="0"/>
              <a:ea typeface="+mn-ea"/>
              <a:cs typeface="Arial" panose="020B0604020202020204" pitchFamily="34" charset="0"/>
            </a:defRPr>
          </a:lvl5pPr>
          <a:lvl6pPr marL="2286000" algn="r" defTabSz="914400" rtl="1" eaLnBrk="1" latinLnBrk="0" hangingPunct="1">
            <a:defRPr kern="1200">
              <a:solidFill>
                <a:schemeClr val="tx1"/>
              </a:solidFill>
              <a:latin typeface="Times New Roman" panose="02020603050405020304" pitchFamily="18" charset="0"/>
              <a:ea typeface="+mn-ea"/>
              <a:cs typeface="Arial" panose="020B0604020202020204" pitchFamily="34" charset="0"/>
            </a:defRPr>
          </a:lvl6pPr>
          <a:lvl7pPr marL="2743200" algn="r" defTabSz="914400" rtl="1" eaLnBrk="1" latinLnBrk="0" hangingPunct="1">
            <a:defRPr kern="1200">
              <a:solidFill>
                <a:schemeClr val="tx1"/>
              </a:solidFill>
              <a:latin typeface="Times New Roman" panose="02020603050405020304" pitchFamily="18" charset="0"/>
              <a:ea typeface="+mn-ea"/>
              <a:cs typeface="Arial" panose="020B0604020202020204" pitchFamily="34" charset="0"/>
            </a:defRPr>
          </a:lvl7pPr>
          <a:lvl8pPr marL="3200400" algn="r" defTabSz="914400" rtl="1" eaLnBrk="1" latinLnBrk="0" hangingPunct="1">
            <a:defRPr kern="1200">
              <a:solidFill>
                <a:schemeClr val="tx1"/>
              </a:solidFill>
              <a:latin typeface="Times New Roman" panose="02020603050405020304" pitchFamily="18" charset="0"/>
              <a:ea typeface="+mn-ea"/>
              <a:cs typeface="Arial" panose="020B0604020202020204" pitchFamily="34" charset="0"/>
            </a:defRPr>
          </a:lvl8pPr>
          <a:lvl9pPr marL="3657600" algn="r" defTabSz="914400" rtl="1" eaLnBrk="1" latinLnBrk="0" hangingPunct="1">
            <a:defRPr kern="1200">
              <a:solidFill>
                <a:schemeClr val="tx1"/>
              </a:solidFill>
              <a:latin typeface="Times New Roman" panose="02020603050405020304" pitchFamily="18" charset="0"/>
              <a:ea typeface="+mn-ea"/>
              <a:cs typeface="Arial" panose="020B0604020202020204" pitchFamily="34" charset="0"/>
            </a:defRPr>
          </a:lvl9pPr>
        </a:lstStyle>
        <a:p xmlns:a="http://schemas.openxmlformats.org/drawingml/2006/main">
          <a:pPr algn="ctr" rtl="0">
            <a:spcBef>
              <a:spcPct val="50000"/>
            </a:spcBef>
          </a:pPr>
          <a:r>
            <a:rPr lang="en-US" altLang="ar-EG" sz="2000" b="1" dirty="0" smtClean="0">
              <a:latin typeface="Arial" panose="020B0604020202020204" pitchFamily="34" charset="0"/>
            </a:rPr>
            <a:t>42</a:t>
          </a:r>
          <a:endParaRPr lang="en-US" altLang="ar-EG" sz="3200" dirty="0">
            <a:latin typeface="Arial" panose="020B0604020202020204" pitchFamily="34" charset="0"/>
          </a:endParaRPr>
        </a:p>
      </cdr:txBody>
    </cdr:sp>
  </cdr:relSizeAnchor>
  <cdr:relSizeAnchor xmlns:cdr="http://schemas.openxmlformats.org/drawingml/2006/chartDrawing">
    <cdr:from>
      <cdr:x>0.44844</cdr:x>
      <cdr:y>0.28029</cdr:y>
    </cdr:from>
    <cdr:to>
      <cdr:x>0.54859</cdr:x>
      <cdr:y>0.36789</cdr:y>
    </cdr:to>
    <cdr:sp macro="" textlink="">
      <cdr:nvSpPr>
        <cdr:cNvPr id="3" name="Text Box 23"/>
        <cdr:cNvSpPr txBox="1">
          <a:spLocks xmlns:a="http://schemas.openxmlformats.org/drawingml/2006/main" noChangeArrowheads="1"/>
        </cdr:cNvSpPr>
      </cdr:nvSpPr>
      <cdr:spPr bwMode="auto">
        <a:xfrm xmlns:a="http://schemas.openxmlformats.org/drawingml/2006/main">
          <a:off x="3838575" y="1270000"/>
          <a:ext cx="857250" cy="396875"/>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cdr:spPr>
      <cdr:txBody>
        <a:bodyPr xmlns:a="http://schemas.openxmlformats.org/drawingml/2006/main">
          <a:spAutoFit/>
        </a:bodyPr>
        <a:lstStyle xmlns:a="http://schemas.openxmlformats.org/drawingml/2006/main">
          <a:defPPr>
            <a:defRPr lang="en-US"/>
          </a:defPPr>
          <a:lvl1pPr algn="r" rtl="1" fontAlgn="base">
            <a:spcBef>
              <a:spcPct val="0"/>
            </a:spcBef>
            <a:spcAft>
              <a:spcPct val="0"/>
            </a:spcAft>
            <a:defRPr kern="1200">
              <a:solidFill>
                <a:schemeClr val="tx1"/>
              </a:solidFill>
              <a:latin typeface="Times New Roman" panose="02020603050405020304" pitchFamily="18" charset="0"/>
              <a:ea typeface="+mn-ea"/>
              <a:cs typeface="Arial" panose="020B0604020202020204" pitchFamily="34" charset="0"/>
            </a:defRPr>
          </a:lvl1pPr>
          <a:lvl2pPr marL="457200" algn="r" rtl="1" fontAlgn="base">
            <a:spcBef>
              <a:spcPct val="0"/>
            </a:spcBef>
            <a:spcAft>
              <a:spcPct val="0"/>
            </a:spcAft>
            <a:defRPr kern="1200">
              <a:solidFill>
                <a:schemeClr val="tx1"/>
              </a:solidFill>
              <a:latin typeface="Times New Roman" panose="02020603050405020304" pitchFamily="18" charset="0"/>
              <a:ea typeface="+mn-ea"/>
              <a:cs typeface="Arial" panose="020B0604020202020204" pitchFamily="34" charset="0"/>
            </a:defRPr>
          </a:lvl2pPr>
          <a:lvl3pPr marL="914400" algn="r" rtl="1" fontAlgn="base">
            <a:spcBef>
              <a:spcPct val="0"/>
            </a:spcBef>
            <a:spcAft>
              <a:spcPct val="0"/>
            </a:spcAft>
            <a:defRPr kern="1200">
              <a:solidFill>
                <a:schemeClr val="tx1"/>
              </a:solidFill>
              <a:latin typeface="Times New Roman" panose="02020603050405020304" pitchFamily="18" charset="0"/>
              <a:ea typeface="+mn-ea"/>
              <a:cs typeface="Arial" panose="020B0604020202020204" pitchFamily="34" charset="0"/>
            </a:defRPr>
          </a:lvl3pPr>
          <a:lvl4pPr marL="1371600" algn="r" rtl="1" fontAlgn="base">
            <a:spcBef>
              <a:spcPct val="0"/>
            </a:spcBef>
            <a:spcAft>
              <a:spcPct val="0"/>
            </a:spcAft>
            <a:defRPr kern="1200">
              <a:solidFill>
                <a:schemeClr val="tx1"/>
              </a:solidFill>
              <a:latin typeface="Times New Roman" panose="02020603050405020304" pitchFamily="18" charset="0"/>
              <a:ea typeface="+mn-ea"/>
              <a:cs typeface="Arial" panose="020B0604020202020204" pitchFamily="34" charset="0"/>
            </a:defRPr>
          </a:lvl4pPr>
          <a:lvl5pPr marL="1828800" algn="r" rtl="1" fontAlgn="base">
            <a:spcBef>
              <a:spcPct val="0"/>
            </a:spcBef>
            <a:spcAft>
              <a:spcPct val="0"/>
            </a:spcAft>
            <a:defRPr kern="1200">
              <a:solidFill>
                <a:schemeClr val="tx1"/>
              </a:solidFill>
              <a:latin typeface="Times New Roman" panose="02020603050405020304" pitchFamily="18" charset="0"/>
              <a:ea typeface="+mn-ea"/>
              <a:cs typeface="Arial" panose="020B0604020202020204" pitchFamily="34" charset="0"/>
            </a:defRPr>
          </a:lvl5pPr>
          <a:lvl6pPr marL="2286000" algn="r" defTabSz="914400" rtl="1" eaLnBrk="1" latinLnBrk="0" hangingPunct="1">
            <a:defRPr kern="1200">
              <a:solidFill>
                <a:schemeClr val="tx1"/>
              </a:solidFill>
              <a:latin typeface="Times New Roman" panose="02020603050405020304" pitchFamily="18" charset="0"/>
              <a:ea typeface="+mn-ea"/>
              <a:cs typeface="Arial" panose="020B0604020202020204" pitchFamily="34" charset="0"/>
            </a:defRPr>
          </a:lvl6pPr>
          <a:lvl7pPr marL="2743200" algn="r" defTabSz="914400" rtl="1" eaLnBrk="1" latinLnBrk="0" hangingPunct="1">
            <a:defRPr kern="1200">
              <a:solidFill>
                <a:schemeClr val="tx1"/>
              </a:solidFill>
              <a:latin typeface="Times New Roman" panose="02020603050405020304" pitchFamily="18" charset="0"/>
              <a:ea typeface="+mn-ea"/>
              <a:cs typeface="Arial" panose="020B0604020202020204" pitchFamily="34" charset="0"/>
            </a:defRPr>
          </a:lvl7pPr>
          <a:lvl8pPr marL="3200400" algn="r" defTabSz="914400" rtl="1" eaLnBrk="1" latinLnBrk="0" hangingPunct="1">
            <a:defRPr kern="1200">
              <a:solidFill>
                <a:schemeClr val="tx1"/>
              </a:solidFill>
              <a:latin typeface="Times New Roman" panose="02020603050405020304" pitchFamily="18" charset="0"/>
              <a:ea typeface="+mn-ea"/>
              <a:cs typeface="Arial" panose="020B0604020202020204" pitchFamily="34" charset="0"/>
            </a:defRPr>
          </a:lvl8pPr>
          <a:lvl9pPr marL="3657600" algn="r" defTabSz="914400" rtl="1" eaLnBrk="1" latinLnBrk="0" hangingPunct="1">
            <a:defRPr kern="1200">
              <a:solidFill>
                <a:schemeClr val="tx1"/>
              </a:solidFill>
              <a:latin typeface="Times New Roman" panose="02020603050405020304" pitchFamily="18" charset="0"/>
              <a:ea typeface="+mn-ea"/>
              <a:cs typeface="Arial" panose="020B0604020202020204" pitchFamily="34" charset="0"/>
            </a:defRPr>
          </a:lvl9pPr>
        </a:lstStyle>
        <a:p xmlns:a="http://schemas.openxmlformats.org/drawingml/2006/main">
          <a:pPr algn="ctr" rtl="0">
            <a:spcBef>
              <a:spcPct val="50000"/>
            </a:spcBef>
          </a:pPr>
          <a:r>
            <a:rPr lang="en-US" altLang="ar-EG" sz="2000" b="1" dirty="0" smtClean="0">
              <a:latin typeface="Arial" panose="020B0604020202020204" pitchFamily="34" charset="0"/>
            </a:rPr>
            <a:t>14</a:t>
          </a:r>
          <a:endParaRPr lang="en-US" altLang="ar-EG" sz="3200" dirty="0">
            <a:latin typeface="Arial" panose="020B0604020202020204" pitchFamily="34" charset="0"/>
          </a:endParaRPr>
        </a:p>
      </cdr:txBody>
    </cdr:sp>
  </cdr:relSizeAnchor>
  <cdr:relSizeAnchor xmlns:cdr="http://schemas.openxmlformats.org/drawingml/2006/chartDrawing">
    <cdr:from>
      <cdr:x>0.7709</cdr:x>
      <cdr:y>0.0299</cdr:y>
    </cdr:from>
    <cdr:to>
      <cdr:x>0.87104</cdr:x>
      <cdr:y>0.11749</cdr:y>
    </cdr:to>
    <cdr:sp macro="" textlink="">
      <cdr:nvSpPr>
        <cdr:cNvPr id="4" name="Text Box 23"/>
        <cdr:cNvSpPr txBox="1">
          <a:spLocks xmlns:a="http://schemas.openxmlformats.org/drawingml/2006/main" noChangeArrowheads="1"/>
        </cdr:cNvSpPr>
      </cdr:nvSpPr>
      <cdr:spPr bwMode="auto">
        <a:xfrm xmlns:a="http://schemas.openxmlformats.org/drawingml/2006/main">
          <a:off x="6598709" y="135467"/>
          <a:ext cx="857250" cy="396875"/>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cdr:spPr>
      <cdr:txBody>
        <a:bodyPr xmlns:a="http://schemas.openxmlformats.org/drawingml/2006/main">
          <a:spAutoFit/>
        </a:bodyPr>
        <a:lstStyle xmlns:a="http://schemas.openxmlformats.org/drawingml/2006/main">
          <a:defPPr>
            <a:defRPr lang="en-US"/>
          </a:defPPr>
          <a:lvl1pPr algn="r" rtl="1" fontAlgn="base">
            <a:spcBef>
              <a:spcPct val="0"/>
            </a:spcBef>
            <a:spcAft>
              <a:spcPct val="0"/>
            </a:spcAft>
            <a:defRPr kern="1200">
              <a:solidFill>
                <a:schemeClr val="tx1"/>
              </a:solidFill>
              <a:latin typeface="Times New Roman" panose="02020603050405020304" pitchFamily="18" charset="0"/>
              <a:ea typeface="+mn-ea"/>
              <a:cs typeface="Arial" panose="020B0604020202020204" pitchFamily="34" charset="0"/>
            </a:defRPr>
          </a:lvl1pPr>
          <a:lvl2pPr marL="457200" algn="r" rtl="1" fontAlgn="base">
            <a:spcBef>
              <a:spcPct val="0"/>
            </a:spcBef>
            <a:spcAft>
              <a:spcPct val="0"/>
            </a:spcAft>
            <a:defRPr kern="1200">
              <a:solidFill>
                <a:schemeClr val="tx1"/>
              </a:solidFill>
              <a:latin typeface="Times New Roman" panose="02020603050405020304" pitchFamily="18" charset="0"/>
              <a:ea typeface="+mn-ea"/>
              <a:cs typeface="Arial" panose="020B0604020202020204" pitchFamily="34" charset="0"/>
            </a:defRPr>
          </a:lvl2pPr>
          <a:lvl3pPr marL="914400" algn="r" rtl="1" fontAlgn="base">
            <a:spcBef>
              <a:spcPct val="0"/>
            </a:spcBef>
            <a:spcAft>
              <a:spcPct val="0"/>
            </a:spcAft>
            <a:defRPr kern="1200">
              <a:solidFill>
                <a:schemeClr val="tx1"/>
              </a:solidFill>
              <a:latin typeface="Times New Roman" panose="02020603050405020304" pitchFamily="18" charset="0"/>
              <a:ea typeface="+mn-ea"/>
              <a:cs typeface="Arial" panose="020B0604020202020204" pitchFamily="34" charset="0"/>
            </a:defRPr>
          </a:lvl3pPr>
          <a:lvl4pPr marL="1371600" algn="r" rtl="1" fontAlgn="base">
            <a:spcBef>
              <a:spcPct val="0"/>
            </a:spcBef>
            <a:spcAft>
              <a:spcPct val="0"/>
            </a:spcAft>
            <a:defRPr kern="1200">
              <a:solidFill>
                <a:schemeClr val="tx1"/>
              </a:solidFill>
              <a:latin typeface="Times New Roman" panose="02020603050405020304" pitchFamily="18" charset="0"/>
              <a:ea typeface="+mn-ea"/>
              <a:cs typeface="Arial" panose="020B0604020202020204" pitchFamily="34" charset="0"/>
            </a:defRPr>
          </a:lvl4pPr>
          <a:lvl5pPr marL="1828800" algn="r" rtl="1" fontAlgn="base">
            <a:spcBef>
              <a:spcPct val="0"/>
            </a:spcBef>
            <a:spcAft>
              <a:spcPct val="0"/>
            </a:spcAft>
            <a:defRPr kern="1200">
              <a:solidFill>
                <a:schemeClr val="tx1"/>
              </a:solidFill>
              <a:latin typeface="Times New Roman" panose="02020603050405020304" pitchFamily="18" charset="0"/>
              <a:ea typeface="+mn-ea"/>
              <a:cs typeface="Arial" panose="020B0604020202020204" pitchFamily="34" charset="0"/>
            </a:defRPr>
          </a:lvl5pPr>
          <a:lvl6pPr marL="2286000" algn="r" defTabSz="914400" rtl="1" eaLnBrk="1" latinLnBrk="0" hangingPunct="1">
            <a:defRPr kern="1200">
              <a:solidFill>
                <a:schemeClr val="tx1"/>
              </a:solidFill>
              <a:latin typeface="Times New Roman" panose="02020603050405020304" pitchFamily="18" charset="0"/>
              <a:ea typeface="+mn-ea"/>
              <a:cs typeface="Arial" panose="020B0604020202020204" pitchFamily="34" charset="0"/>
            </a:defRPr>
          </a:lvl6pPr>
          <a:lvl7pPr marL="2743200" algn="r" defTabSz="914400" rtl="1" eaLnBrk="1" latinLnBrk="0" hangingPunct="1">
            <a:defRPr kern="1200">
              <a:solidFill>
                <a:schemeClr val="tx1"/>
              </a:solidFill>
              <a:latin typeface="Times New Roman" panose="02020603050405020304" pitchFamily="18" charset="0"/>
              <a:ea typeface="+mn-ea"/>
              <a:cs typeface="Arial" panose="020B0604020202020204" pitchFamily="34" charset="0"/>
            </a:defRPr>
          </a:lvl7pPr>
          <a:lvl8pPr marL="3200400" algn="r" defTabSz="914400" rtl="1" eaLnBrk="1" latinLnBrk="0" hangingPunct="1">
            <a:defRPr kern="1200">
              <a:solidFill>
                <a:schemeClr val="tx1"/>
              </a:solidFill>
              <a:latin typeface="Times New Roman" panose="02020603050405020304" pitchFamily="18" charset="0"/>
              <a:ea typeface="+mn-ea"/>
              <a:cs typeface="Arial" panose="020B0604020202020204" pitchFamily="34" charset="0"/>
            </a:defRPr>
          </a:lvl8pPr>
          <a:lvl9pPr marL="3657600" algn="r" defTabSz="914400" rtl="1" eaLnBrk="1" latinLnBrk="0" hangingPunct="1">
            <a:defRPr kern="1200">
              <a:solidFill>
                <a:schemeClr val="tx1"/>
              </a:solidFill>
              <a:latin typeface="Times New Roman" panose="02020603050405020304" pitchFamily="18" charset="0"/>
              <a:ea typeface="+mn-ea"/>
              <a:cs typeface="Arial" panose="020B0604020202020204" pitchFamily="34" charset="0"/>
            </a:defRPr>
          </a:lvl9pPr>
        </a:lstStyle>
        <a:p xmlns:a="http://schemas.openxmlformats.org/drawingml/2006/main">
          <a:pPr algn="ctr" rtl="0">
            <a:spcBef>
              <a:spcPct val="50000"/>
            </a:spcBef>
          </a:pPr>
          <a:r>
            <a:rPr lang="en-US" altLang="ar-EG" sz="2000" b="1" dirty="0" smtClean="0">
              <a:latin typeface="Arial" panose="020B0604020202020204" pitchFamily="34" charset="0"/>
            </a:rPr>
            <a:t>38</a:t>
          </a:r>
          <a:endParaRPr lang="en-US" altLang="ar-EG" sz="3200" dirty="0">
            <a:latin typeface="Arial" panose="020B0604020202020204" pitchFamily="34" charset="0"/>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0.15186</cdr:x>
      <cdr:y>0.16867</cdr:y>
    </cdr:from>
    <cdr:to>
      <cdr:x>0.20158</cdr:x>
      <cdr:y>0.2723</cdr:y>
    </cdr:to>
    <cdr:sp macro="" textlink="">
      <cdr:nvSpPr>
        <cdr:cNvPr id="3" name="TextBox 2"/>
        <cdr:cNvSpPr txBox="1"/>
      </cdr:nvSpPr>
      <cdr:spPr>
        <a:xfrm xmlns:a="http://schemas.openxmlformats.org/drawingml/2006/main">
          <a:off x="1307940" y="847778"/>
          <a:ext cx="428263" cy="520861"/>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800" b="1" dirty="0"/>
        </a:p>
      </cdr:txBody>
    </cdr:sp>
  </cdr:relSizeAnchor>
  <cdr:relSizeAnchor xmlns:cdr="http://schemas.openxmlformats.org/drawingml/2006/chartDrawing">
    <cdr:from>
      <cdr:x>0.24055</cdr:x>
      <cdr:y>0.73057</cdr:y>
    </cdr:from>
    <cdr:to>
      <cdr:x>0.30505</cdr:x>
      <cdr:y>0.81577</cdr:y>
    </cdr:to>
    <cdr:sp macro="" textlink="">
      <cdr:nvSpPr>
        <cdr:cNvPr id="4" name="TextBox 3"/>
        <cdr:cNvSpPr txBox="1"/>
      </cdr:nvSpPr>
      <cdr:spPr>
        <a:xfrm xmlns:a="http://schemas.openxmlformats.org/drawingml/2006/main">
          <a:off x="2071884" y="3672001"/>
          <a:ext cx="555539" cy="428262"/>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800" b="1" dirty="0" smtClean="0"/>
            <a:t> 5</a:t>
          </a:r>
          <a:endParaRPr lang="en-US" sz="1800" b="1" dirty="0"/>
        </a:p>
      </cdr:txBody>
    </cdr:sp>
  </cdr:relSizeAnchor>
  <cdr:relSizeAnchor xmlns:cdr="http://schemas.openxmlformats.org/drawingml/2006/chartDrawing">
    <cdr:from>
      <cdr:x>0.56577</cdr:x>
      <cdr:y>0.46804</cdr:y>
    </cdr:from>
    <cdr:to>
      <cdr:x>0.6343</cdr:x>
      <cdr:y>0.57397</cdr:y>
    </cdr:to>
    <cdr:sp macro="" textlink="">
      <cdr:nvSpPr>
        <cdr:cNvPr id="5" name="TextBox 4"/>
        <cdr:cNvSpPr txBox="1"/>
      </cdr:nvSpPr>
      <cdr:spPr>
        <a:xfrm xmlns:a="http://schemas.openxmlformats.org/drawingml/2006/main">
          <a:off x="4872942" y="2352487"/>
          <a:ext cx="590291" cy="53243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800" b="1" dirty="0" smtClean="0"/>
            <a:t>39</a:t>
          </a:r>
          <a:endParaRPr lang="en-US" sz="1800" b="1" dirty="0"/>
        </a:p>
      </cdr:txBody>
    </cdr:sp>
  </cdr:relSizeAnchor>
  <cdr:relSizeAnchor xmlns:cdr="http://schemas.openxmlformats.org/drawingml/2006/chartDrawing">
    <cdr:from>
      <cdr:x>0.74315</cdr:x>
      <cdr:y>0.74669</cdr:y>
    </cdr:from>
    <cdr:to>
      <cdr:x>0.80497</cdr:x>
      <cdr:y>0.82498</cdr:y>
    </cdr:to>
    <cdr:sp macro="" textlink="">
      <cdr:nvSpPr>
        <cdr:cNvPr id="6" name="TextBox 5"/>
        <cdr:cNvSpPr txBox="1"/>
      </cdr:nvSpPr>
      <cdr:spPr>
        <a:xfrm xmlns:a="http://schemas.openxmlformats.org/drawingml/2006/main">
          <a:off x="6400801" y="3753042"/>
          <a:ext cx="532457" cy="39350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800" b="1" dirty="0"/>
        </a:p>
      </cdr:txBody>
    </cdr:sp>
  </cdr:relSizeAnchor>
  <cdr:relSizeAnchor xmlns:cdr="http://schemas.openxmlformats.org/drawingml/2006/chartDrawing">
    <cdr:from>
      <cdr:x>0.91651</cdr:x>
      <cdr:y>0.69833</cdr:y>
    </cdr:from>
    <cdr:to>
      <cdr:x>1</cdr:x>
      <cdr:y>0.87104</cdr:y>
    </cdr:to>
    <cdr:sp macro="" textlink="">
      <cdr:nvSpPr>
        <cdr:cNvPr id="7" name="TextBox 6"/>
        <cdr:cNvSpPr txBox="1"/>
      </cdr:nvSpPr>
      <cdr:spPr>
        <a:xfrm xmlns:a="http://schemas.openxmlformats.org/drawingml/2006/main">
          <a:off x="7893935" y="3509956"/>
          <a:ext cx="719076" cy="868102"/>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0.89232</cdr:x>
      <cdr:y>0.76281</cdr:y>
    </cdr:from>
    <cdr:to>
      <cdr:x>1</cdr:x>
      <cdr:y>0.98618</cdr:y>
    </cdr:to>
    <cdr:sp macro="" textlink="">
      <cdr:nvSpPr>
        <cdr:cNvPr id="8" name="TextBox 7"/>
        <cdr:cNvSpPr txBox="1"/>
      </cdr:nvSpPr>
      <cdr:spPr>
        <a:xfrm xmlns:a="http://schemas.openxmlformats.org/drawingml/2006/main">
          <a:off x="7685590" y="3834065"/>
          <a:ext cx="927421" cy="1122711"/>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800" b="1" dirty="0" smtClean="0"/>
            <a:t>3</a:t>
          </a:r>
          <a:endParaRPr lang="en-US" sz="1800" b="1"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7723" cy="496729"/>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3141" y="0"/>
            <a:ext cx="2947723" cy="496729"/>
          </a:xfrm>
          <a:prstGeom prst="rect">
            <a:avLst/>
          </a:prstGeom>
        </p:spPr>
        <p:txBody>
          <a:bodyPr vert="horz" lIns="91440" tIns="45720" rIns="91440" bIns="45720" rtlCol="0"/>
          <a:lstStyle>
            <a:lvl1pPr algn="r">
              <a:defRPr sz="1200"/>
            </a:lvl1pPr>
          </a:lstStyle>
          <a:p>
            <a:fld id="{183C0A6D-DF27-47B0-813E-7DFDA40F0F65}" type="datetimeFigureOut">
              <a:rPr lang="en-US" smtClean="0"/>
              <a:t>5/13/2015</a:t>
            </a:fld>
            <a:endParaRPr lang="en-US" dirty="0"/>
          </a:p>
        </p:txBody>
      </p:sp>
      <p:sp>
        <p:nvSpPr>
          <p:cNvPr id="4" name="Footer Placeholder 3"/>
          <p:cNvSpPr>
            <a:spLocks noGrp="1"/>
          </p:cNvSpPr>
          <p:nvPr>
            <p:ph type="ftr" sz="quarter" idx="2"/>
          </p:nvPr>
        </p:nvSpPr>
        <p:spPr>
          <a:xfrm>
            <a:off x="0" y="9436123"/>
            <a:ext cx="2947723" cy="496729"/>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3141" y="9436123"/>
            <a:ext cx="2947723" cy="496729"/>
          </a:xfrm>
          <a:prstGeom prst="rect">
            <a:avLst/>
          </a:prstGeom>
        </p:spPr>
        <p:txBody>
          <a:bodyPr vert="horz" lIns="91440" tIns="45720" rIns="91440" bIns="45720" rtlCol="0" anchor="b"/>
          <a:lstStyle>
            <a:lvl1pPr algn="r">
              <a:defRPr sz="1200"/>
            </a:lvl1pPr>
          </a:lstStyle>
          <a:p>
            <a:fld id="{8DC3A8BC-8F33-4F7C-9362-8AEDC4CA2827}" type="slidenum">
              <a:rPr lang="en-US" smtClean="0"/>
              <a:t>‹#›</a:t>
            </a:fld>
            <a:endParaRPr lang="en-US" dirty="0"/>
          </a:p>
        </p:txBody>
      </p:sp>
    </p:spTree>
    <p:extLst>
      <p:ext uri="{BB962C8B-B14F-4D97-AF65-F5344CB8AC3E}">
        <p14:creationId xmlns:p14="http://schemas.microsoft.com/office/powerpoint/2010/main" val="24717131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7723" cy="498453"/>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3141" y="1"/>
            <a:ext cx="2947723" cy="498453"/>
          </a:xfrm>
          <a:prstGeom prst="rect">
            <a:avLst/>
          </a:prstGeom>
        </p:spPr>
        <p:txBody>
          <a:bodyPr vert="horz" lIns="91440" tIns="45720" rIns="91440" bIns="45720" rtlCol="0"/>
          <a:lstStyle>
            <a:lvl1pPr algn="r">
              <a:defRPr sz="1200"/>
            </a:lvl1pPr>
          </a:lstStyle>
          <a:p>
            <a:fld id="{4F5BBDF6-3244-4D18-B423-495161E5871B}" type="datetimeFigureOut">
              <a:rPr lang="en-US" smtClean="0"/>
              <a:t>5/13/2015</a:t>
            </a:fld>
            <a:endParaRPr lang="en-US" dirty="0"/>
          </a:p>
        </p:txBody>
      </p:sp>
      <p:sp>
        <p:nvSpPr>
          <p:cNvPr id="4" name="Slide Image Placeholder 3"/>
          <p:cNvSpPr>
            <a:spLocks noGrp="1" noRot="1" noChangeAspect="1"/>
          </p:cNvSpPr>
          <p:nvPr>
            <p:ph type="sldImg" idx="2"/>
          </p:nvPr>
        </p:nvSpPr>
        <p:spPr>
          <a:xfrm>
            <a:off x="1168400" y="1241425"/>
            <a:ext cx="4465638" cy="3351213"/>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0244" y="4781016"/>
            <a:ext cx="5441950" cy="3911739"/>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36123"/>
            <a:ext cx="2947723" cy="498452"/>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3141" y="9436123"/>
            <a:ext cx="2947723" cy="498452"/>
          </a:xfrm>
          <a:prstGeom prst="rect">
            <a:avLst/>
          </a:prstGeom>
        </p:spPr>
        <p:txBody>
          <a:bodyPr vert="horz" lIns="91440" tIns="45720" rIns="91440" bIns="45720" rtlCol="0" anchor="b"/>
          <a:lstStyle>
            <a:lvl1pPr algn="r">
              <a:defRPr sz="1200"/>
            </a:lvl1pPr>
          </a:lstStyle>
          <a:p>
            <a:fld id="{B795166F-4D5C-4128-A33C-FB807F38BEB0}" type="slidenum">
              <a:rPr lang="en-US" smtClean="0"/>
              <a:t>‹#›</a:t>
            </a:fld>
            <a:endParaRPr lang="en-US" dirty="0"/>
          </a:p>
        </p:txBody>
      </p:sp>
    </p:spTree>
    <p:extLst>
      <p:ext uri="{BB962C8B-B14F-4D97-AF65-F5344CB8AC3E}">
        <p14:creationId xmlns:p14="http://schemas.microsoft.com/office/powerpoint/2010/main" val="4320429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F9BB97B-D4EA-45A2-A7B4-A9F139ED4D3D}" type="slidenum">
              <a:rPr lang="en-US" smtClean="0"/>
              <a:t>1</a:t>
            </a:fld>
            <a:endParaRPr lang="en-US" dirty="0"/>
          </a:p>
        </p:txBody>
      </p:sp>
    </p:spTree>
    <p:extLst>
      <p:ext uri="{BB962C8B-B14F-4D97-AF65-F5344CB8AC3E}">
        <p14:creationId xmlns:p14="http://schemas.microsoft.com/office/powerpoint/2010/main" val="39370343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Fertility is associated with wealth. TFR</a:t>
            </a:r>
            <a:r>
              <a:rPr lang="en-US" baseline="0" dirty="0" smtClean="0"/>
              <a:t> among women in the poorest households are higher than women from the wealthiest households. The difference in fertility between women in the lowest and highest wealth quintiles is 0.8 births per woman. TFR among women in the middle wealth quintile are the highest at 3.9.</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12</a:t>
            </a:fld>
            <a:endParaRPr lang="en-US" dirty="0"/>
          </a:p>
        </p:txBody>
      </p:sp>
    </p:spTree>
    <p:extLst>
      <p:ext uri="{BB962C8B-B14F-4D97-AF65-F5344CB8AC3E}">
        <p14:creationId xmlns:p14="http://schemas.microsoft.com/office/powerpoint/2010/main" val="20148008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14</a:t>
            </a:fld>
            <a:endParaRPr lang="en-US" dirty="0"/>
          </a:p>
        </p:txBody>
      </p:sp>
    </p:spTree>
    <p:extLst>
      <p:ext uri="{BB962C8B-B14F-4D97-AF65-F5344CB8AC3E}">
        <p14:creationId xmlns:p14="http://schemas.microsoft.com/office/powerpoint/2010/main" val="25793794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19% of second or higher order births in Egypt </a:t>
            </a:r>
            <a:r>
              <a:rPr lang="en-US" baseline="0" dirty="0" smtClean="0"/>
              <a:t>are born less than 24 months after a previous birth</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15</a:t>
            </a:fld>
            <a:endParaRPr lang="en-US" dirty="0"/>
          </a:p>
        </p:txBody>
      </p:sp>
    </p:spTree>
    <p:extLst>
      <p:ext uri="{BB962C8B-B14F-4D97-AF65-F5344CB8AC3E}">
        <p14:creationId xmlns:p14="http://schemas.microsoft.com/office/powerpoint/2010/main" val="29881775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16</a:t>
            </a:fld>
            <a:endParaRPr lang="en-US" dirty="0"/>
          </a:p>
        </p:txBody>
      </p:sp>
    </p:spTree>
    <p:extLst>
      <p:ext uri="{BB962C8B-B14F-4D97-AF65-F5344CB8AC3E}">
        <p14:creationId xmlns:p14="http://schemas.microsoft.com/office/powerpoint/2010/main" val="13004560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11% of women age 15-19 are already mothers or pregnant</a:t>
            </a:r>
            <a:r>
              <a:rPr lang="en-US" baseline="0" dirty="0" smtClean="0"/>
              <a:t> with their first child.</a:t>
            </a:r>
            <a:endParaRPr lang="en-US"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19</a:t>
            </a:fld>
            <a:endParaRPr lang="en-US" dirty="0"/>
          </a:p>
        </p:txBody>
      </p:sp>
    </p:spTree>
    <p:extLst>
      <p:ext uri="{BB962C8B-B14F-4D97-AF65-F5344CB8AC3E}">
        <p14:creationId xmlns:p14="http://schemas.microsoft.com/office/powerpoint/2010/main" val="7402900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Teenage fertility is higher in rural areas (14%) than in urban areas (5%). Teenage childbearing is highest in the Lower</a:t>
            </a:r>
            <a:r>
              <a:rPr lang="en-US" baseline="0" dirty="0" smtClean="0"/>
              <a:t> Egypt (rural) and the Upper Egypt (rural) (14%)</a:t>
            </a:r>
            <a:r>
              <a:rPr lang="en-US" dirty="0" smtClean="0"/>
              <a:t> and lowest in Urban</a:t>
            </a:r>
            <a:r>
              <a:rPr lang="en-US" baseline="0" dirty="0" smtClean="0"/>
              <a:t> Governorates</a:t>
            </a:r>
            <a:r>
              <a:rPr lang="en-US" dirty="0" smtClean="0"/>
              <a:t> (4%).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20</a:t>
            </a:fld>
            <a:endParaRPr lang="en-US" dirty="0"/>
          </a:p>
        </p:txBody>
      </p:sp>
    </p:spTree>
    <p:extLst>
      <p:ext uri="{BB962C8B-B14F-4D97-AF65-F5344CB8AC3E}">
        <p14:creationId xmlns:p14="http://schemas.microsoft.com/office/powerpoint/2010/main" val="13004560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Women prefer 3 children</a:t>
            </a:r>
            <a:r>
              <a:rPr lang="en-US" baseline="0" dirty="0" smtClean="0"/>
              <a:t> </a:t>
            </a:r>
            <a:r>
              <a:rPr lang="en-US" dirty="0" smtClean="0"/>
              <a:t>as their ideal family size.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22</a:t>
            </a:fld>
            <a:endParaRPr lang="en-US" dirty="0"/>
          </a:p>
        </p:txBody>
      </p:sp>
    </p:spTree>
    <p:extLst>
      <p:ext uri="{BB962C8B-B14F-4D97-AF65-F5344CB8AC3E}">
        <p14:creationId xmlns:p14="http://schemas.microsoft.com/office/powerpoint/2010/main" val="14662334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Overall, Egyptian women have 0.7 children more than their wanted number of 2.8 children.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23</a:t>
            </a:fld>
            <a:endParaRPr lang="en-US" dirty="0"/>
          </a:p>
        </p:txBody>
      </p:sp>
    </p:spTree>
    <p:extLst>
      <p:ext uri="{BB962C8B-B14F-4D97-AF65-F5344CB8AC3E}">
        <p14:creationId xmlns:p14="http://schemas.microsoft.com/office/powerpoint/2010/main" val="30740002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25</a:t>
            </a:fld>
            <a:endParaRPr lang="en-US" dirty="0"/>
          </a:p>
        </p:txBody>
      </p:sp>
    </p:spTree>
    <p:extLst>
      <p:ext uri="{BB962C8B-B14F-4D97-AF65-F5344CB8AC3E}">
        <p14:creationId xmlns:p14="http://schemas.microsoft.com/office/powerpoint/2010/main" val="21062329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26</a:t>
            </a:fld>
            <a:endParaRPr lang="en-US" dirty="0"/>
          </a:p>
        </p:txBody>
      </p:sp>
    </p:spTree>
    <p:extLst>
      <p:ext uri="{BB962C8B-B14F-4D97-AF65-F5344CB8AC3E}">
        <p14:creationId xmlns:p14="http://schemas.microsoft.com/office/powerpoint/2010/main" val="9766688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4</a:t>
            </a:fld>
            <a:endParaRPr lang="en-US" dirty="0"/>
          </a:p>
        </p:txBody>
      </p:sp>
    </p:spTree>
    <p:extLst>
      <p:ext uri="{BB962C8B-B14F-4D97-AF65-F5344CB8AC3E}">
        <p14:creationId xmlns:p14="http://schemas.microsoft.com/office/powerpoint/2010/main" val="11258986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27</a:t>
            </a:fld>
            <a:endParaRPr lang="en-US" dirty="0"/>
          </a:p>
        </p:txBody>
      </p:sp>
    </p:spTree>
    <p:extLst>
      <p:ext uri="{BB962C8B-B14F-4D97-AF65-F5344CB8AC3E}">
        <p14:creationId xmlns:p14="http://schemas.microsoft.com/office/powerpoint/2010/main" val="27509463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28</a:t>
            </a:fld>
            <a:endParaRPr lang="en-US" dirty="0"/>
          </a:p>
        </p:txBody>
      </p:sp>
    </p:spTree>
    <p:extLst>
      <p:ext uri="{BB962C8B-B14F-4D97-AF65-F5344CB8AC3E}">
        <p14:creationId xmlns:p14="http://schemas.microsoft.com/office/powerpoint/2010/main" val="3958713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22759543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30</a:t>
            </a:fld>
            <a:endParaRPr lang="en-US" dirty="0"/>
          </a:p>
        </p:txBody>
      </p:sp>
    </p:spTree>
    <p:extLst>
      <p:ext uri="{BB962C8B-B14F-4D97-AF65-F5344CB8AC3E}">
        <p14:creationId xmlns:p14="http://schemas.microsoft.com/office/powerpoint/2010/main" val="42771608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18275018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6331884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33</a:t>
            </a:fld>
            <a:endParaRPr lang="en-US" dirty="0"/>
          </a:p>
        </p:txBody>
      </p:sp>
    </p:spTree>
    <p:extLst>
      <p:ext uri="{BB962C8B-B14F-4D97-AF65-F5344CB8AC3E}">
        <p14:creationId xmlns:p14="http://schemas.microsoft.com/office/powerpoint/2010/main" val="12563307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35</a:t>
            </a:fld>
            <a:endParaRPr lang="en-US" dirty="0"/>
          </a:p>
        </p:txBody>
      </p:sp>
    </p:spTree>
    <p:extLst>
      <p:ext uri="{BB962C8B-B14F-4D97-AF65-F5344CB8AC3E}">
        <p14:creationId xmlns:p14="http://schemas.microsoft.com/office/powerpoint/2010/main" val="1340286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36</a:t>
            </a:fld>
            <a:endParaRPr lang="en-US" dirty="0"/>
          </a:p>
        </p:txBody>
      </p:sp>
    </p:spTree>
    <p:extLst>
      <p:ext uri="{BB962C8B-B14F-4D97-AF65-F5344CB8AC3E}">
        <p14:creationId xmlns:p14="http://schemas.microsoft.com/office/powerpoint/2010/main" val="41095863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38</a:t>
            </a:fld>
            <a:endParaRPr lang="en-US" dirty="0"/>
          </a:p>
        </p:txBody>
      </p:sp>
    </p:spTree>
    <p:extLst>
      <p:ext uri="{BB962C8B-B14F-4D97-AF65-F5344CB8AC3E}">
        <p14:creationId xmlns:p14="http://schemas.microsoft.com/office/powerpoint/2010/main" val="18355117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5</a:t>
            </a:fld>
            <a:endParaRPr lang="en-US" dirty="0"/>
          </a:p>
        </p:txBody>
      </p:sp>
    </p:spTree>
    <p:extLst>
      <p:ext uri="{BB962C8B-B14F-4D97-AF65-F5344CB8AC3E}">
        <p14:creationId xmlns:p14="http://schemas.microsoft.com/office/powerpoint/2010/main" val="14672356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8299" fontAlgn="base">
              <a:spcBef>
                <a:spcPct val="30000"/>
              </a:spcBef>
              <a:spcAft>
                <a:spcPct val="0"/>
              </a:spcAft>
              <a:defRPr/>
            </a:pP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39</a:t>
            </a:fld>
            <a:endParaRPr lang="en-US" dirty="0"/>
          </a:p>
        </p:txBody>
      </p:sp>
    </p:spTree>
    <p:extLst>
      <p:ext uri="{BB962C8B-B14F-4D97-AF65-F5344CB8AC3E}">
        <p14:creationId xmlns:p14="http://schemas.microsoft.com/office/powerpoint/2010/main" val="32014952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40</a:t>
            </a:fld>
            <a:endParaRPr lang="en-US" dirty="0">
              <a:solidFill>
                <a:prstClr val="black"/>
              </a:solidFill>
            </a:endParaRPr>
          </a:p>
        </p:txBody>
      </p:sp>
    </p:spTree>
    <p:extLst>
      <p:ext uri="{BB962C8B-B14F-4D97-AF65-F5344CB8AC3E}">
        <p14:creationId xmlns:p14="http://schemas.microsoft.com/office/powerpoint/2010/main" val="28571760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41</a:t>
            </a:fld>
            <a:endParaRPr lang="en-US" dirty="0"/>
          </a:p>
        </p:txBody>
      </p:sp>
    </p:spTree>
    <p:extLst>
      <p:ext uri="{BB962C8B-B14F-4D97-AF65-F5344CB8AC3E}">
        <p14:creationId xmlns:p14="http://schemas.microsoft.com/office/powerpoint/2010/main" val="37040499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43</a:t>
            </a:fld>
            <a:endParaRPr lang="en-US" dirty="0"/>
          </a:p>
        </p:txBody>
      </p:sp>
    </p:spTree>
    <p:extLst>
      <p:ext uri="{BB962C8B-B14F-4D97-AF65-F5344CB8AC3E}">
        <p14:creationId xmlns:p14="http://schemas.microsoft.com/office/powerpoint/2010/main" val="32440726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44</a:t>
            </a:fld>
            <a:endParaRPr lang="en-US" dirty="0"/>
          </a:p>
        </p:txBody>
      </p:sp>
    </p:spTree>
    <p:extLst>
      <p:ext uri="{BB962C8B-B14F-4D97-AF65-F5344CB8AC3E}">
        <p14:creationId xmlns:p14="http://schemas.microsoft.com/office/powerpoint/2010/main" val="290140806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46</a:t>
            </a:fld>
            <a:endParaRPr lang="en-US" dirty="0"/>
          </a:p>
        </p:txBody>
      </p:sp>
    </p:spTree>
    <p:extLst>
      <p:ext uri="{BB962C8B-B14F-4D97-AF65-F5344CB8AC3E}">
        <p14:creationId xmlns:p14="http://schemas.microsoft.com/office/powerpoint/2010/main" val="372562939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47</a:t>
            </a:fld>
            <a:endParaRPr lang="en-US" dirty="0"/>
          </a:p>
        </p:txBody>
      </p:sp>
    </p:spTree>
    <p:extLst>
      <p:ext uri="{BB962C8B-B14F-4D97-AF65-F5344CB8AC3E}">
        <p14:creationId xmlns:p14="http://schemas.microsoft.com/office/powerpoint/2010/main" val="10422407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48</a:t>
            </a:fld>
            <a:endParaRPr lang="en-US" dirty="0"/>
          </a:p>
        </p:txBody>
      </p:sp>
    </p:spTree>
    <p:extLst>
      <p:ext uri="{BB962C8B-B14F-4D97-AF65-F5344CB8AC3E}">
        <p14:creationId xmlns:p14="http://schemas.microsoft.com/office/powerpoint/2010/main" val="195817478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50</a:t>
            </a:fld>
            <a:endParaRPr lang="en-US" dirty="0"/>
          </a:p>
        </p:txBody>
      </p:sp>
    </p:spTree>
    <p:extLst>
      <p:ext uri="{BB962C8B-B14F-4D97-AF65-F5344CB8AC3E}">
        <p14:creationId xmlns:p14="http://schemas.microsoft.com/office/powerpoint/2010/main" val="19737633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About one-quarter of women make their 1</a:t>
            </a:r>
            <a:r>
              <a:rPr lang="en-US" baseline="30000" dirty="0" smtClean="0"/>
              <a:t>st</a:t>
            </a:r>
            <a:r>
              <a:rPr lang="en-US" dirty="0" smtClean="0"/>
              <a:t> antenatal care visit during the 1</a:t>
            </a:r>
            <a:r>
              <a:rPr lang="en-US" baseline="30000" dirty="0" smtClean="0"/>
              <a:t>st</a:t>
            </a:r>
            <a:r>
              <a:rPr lang="en-US" baseline="0" dirty="0" smtClean="0"/>
              <a:t> trimester of pregnancy. 56% of pregnant women make 4 or more ANC visits during their pregnancy.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51</a:t>
            </a:fld>
            <a:endParaRPr lang="en-US" dirty="0"/>
          </a:p>
        </p:txBody>
      </p:sp>
    </p:spTree>
    <p:extLst>
      <p:ext uri="{BB962C8B-B14F-4D97-AF65-F5344CB8AC3E}">
        <p14:creationId xmlns:p14="http://schemas.microsoft.com/office/powerpoint/2010/main" val="42050589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TFR for the 3 years preceding the survey is 3.5 births per woman, with rural women having about 1 child more on average than urban women.</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6</a:t>
            </a:fld>
            <a:endParaRPr lang="en-US" dirty="0"/>
          </a:p>
        </p:txBody>
      </p:sp>
    </p:spTree>
    <p:extLst>
      <p:ext uri="{BB962C8B-B14F-4D97-AF65-F5344CB8AC3E}">
        <p14:creationId xmlns:p14="http://schemas.microsoft.com/office/powerpoint/2010/main" val="358085219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52</a:t>
            </a:fld>
            <a:endParaRPr lang="en-US" dirty="0">
              <a:solidFill>
                <a:prstClr val="black"/>
              </a:solidFill>
            </a:endParaRPr>
          </a:p>
        </p:txBody>
      </p:sp>
    </p:spTree>
    <p:extLst>
      <p:ext uri="{BB962C8B-B14F-4D97-AF65-F5344CB8AC3E}">
        <p14:creationId xmlns:p14="http://schemas.microsoft.com/office/powerpoint/2010/main" val="55001669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53</a:t>
            </a:fld>
            <a:endParaRPr lang="en-US" dirty="0">
              <a:solidFill>
                <a:prstClr val="black"/>
              </a:solidFill>
            </a:endParaRPr>
          </a:p>
        </p:txBody>
      </p:sp>
    </p:spTree>
    <p:extLst>
      <p:ext uri="{BB962C8B-B14F-4D97-AF65-F5344CB8AC3E}">
        <p14:creationId xmlns:p14="http://schemas.microsoft.com/office/powerpoint/2010/main" val="65430879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30% of pregnant women received 2 or more tetanus toxoid injections during their last pregnancy. 82% of last births were protected against neonatal tetanus.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55</a:t>
            </a:fld>
            <a:endParaRPr lang="en-US" dirty="0"/>
          </a:p>
        </p:txBody>
      </p:sp>
    </p:spTree>
    <p:extLst>
      <p:ext uri="{BB962C8B-B14F-4D97-AF65-F5344CB8AC3E}">
        <p14:creationId xmlns:p14="http://schemas.microsoft.com/office/powerpoint/2010/main" val="217494938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More than 90% of mothers were weighed and had a blood sample taken, 89% had blood pressure measured, 88% were informed about pregnancy complications, and only 41% had a urine sample taken. 97</a:t>
            </a:r>
            <a:r>
              <a:rPr lang="en-US" dirty="0" smtClean="0"/>
              <a:t>%</a:t>
            </a:r>
            <a:r>
              <a:rPr lang="en-US" baseline="0" dirty="0" smtClean="0"/>
              <a:t> of women with a live birth in the last 5 years took iron tablets and 64% took intestinal parasite drugs.</a:t>
            </a:r>
          </a:p>
          <a:p>
            <a:endParaRPr lang="en-US" baseline="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56</a:t>
            </a:fld>
            <a:endParaRPr lang="en-US" dirty="0"/>
          </a:p>
        </p:txBody>
      </p:sp>
    </p:spTree>
    <p:extLst>
      <p:ext uri="{BB962C8B-B14F-4D97-AF65-F5344CB8AC3E}">
        <p14:creationId xmlns:p14="http://schemas.microsoft.com/office/powerpoint/2010/main" val="16637099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57</a:t>
            </a:fld>
            <a:endParaRPr lang="en-US" dirty="0"/>
          </a:p>
        </p:txBody>
      </p:sp>
    </p:spTree>
    <p:extLst>
      <p:ext uri="{BB962C8B-B14F-4D97-AF65-F5344CB8AC3E}">
        <p14:creationId xmlns:p14="http://schemas.microsoft.com/office/powerpoint/2010/main" val="172676462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smtClean="0"/>
              <a:t>Two-thirds</a:t>
            </a:r>
            <a:r>
              <a:rPr lang="en-US" baseline="0" noProof="0" dirty="0" smtClean="0"/>
              <a:t> </a:t>
            </a:r>
            <a:r>
              <a:rPr lang="en-US" noProof="0" dirty="0" smtClean="0"/>
              <a:t>of births in Zambia </a:t>
            </a:r>
            <a:r>
              <a:rPr lang="en-US" baseline="0" noProof="0" dirty="0" smtClean="0"/>
              <a:t>take place in a health facility; 63% in a public facility and 5% in a private facility. 31% of births take place at home. Delivery in a health facility is more common in urban areas (89%) than in rural areas (56%). </a:t>
            </a:r>
            <a:endParaRPr lang="en-US" noProof="0" dirty="0"/>
          </a:p>
        </p:txBody>
      </p:sp>
      <p:sp>
        <p:nvSpPr>
          <p:cNvPr id="4" name="Slide Number Placeholder 3"/>
          <p:cNvSpPr>
            <a:spLocks noGrp="1"/>
          </p:cNvSpPr>
          <p:nvPr>
            <p:ph type="sldNum" sz="quarter" idx="10"/>
          </p:nvPr>
        </p:nvSpPr>
        <p:spPr/>
        <p:txBody>
          <a:bodyPr/>
          <a:lstStyle/>
          <a:p>
            <a:fld id="{B795166F-4D5C-4128-A33C-FB807F38BEB0}" type="slidenum">
              <a:rPr lang="en-US" smtClean="0"/>
              <a:t>58</a:t>
            </a:fld>
            <a:endParaRPr lang="en-US" dirty="0"/>
          </a:p>
        </p:txBody>
      </p:sp>
    </p:spTree>
    <p:extLst>
      <p:ext uri="{BB962C8B-B14F-4D97-AF65-F5344CB8AC3E}">
        <p14:creationId xmlns:p14="http://schemas.microsoft.com/office/powerpoint/2010/main" val="350556565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59</a:t>
            </a:fld>
            <a:endParaRPr lang="en-US" dirty="0">
              <a:solidFill>
                <a:prstClr val="black"/>
              </a:solidFill>
            </a:endParaRPr>
          </a:p>
        </p:txBody>
      </p:sp>
    </p:spTree>
    <p:extLst>
      <p:ext uri="{BB962C8B-B14F-4D97-AF65-F5344CB8AC3E}">
        <p14:creationId xmlns:p14="http://schemas.microsoft.com/office/powerpoint/2010/main" val="183749015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60</a:t>
            </a:fld>
            <a:endParaRPr lang="en-US" dirty="0"/>
          </a:p>
        </p:txBody>
      </p:sp>
    </p:spTree>
    <p:extLst>
      <p:ext uri="{BB962C8B-B14F-4D97-AF65-F5344CB8AC3E}">
        <p14:creationId xmlns:p14="http://schemas.microsoft.com/office/powerpoint/2010/main" val="240372643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10"/>
          </p:nvPr>
        </p:nvSpPr>
        <p:spPr/>
        <p:txBody>
          <a:bodyPr/>
          <a:lstStyle/>
          <a:p>
            <a:fld id="{B795166F-4D5C-4128-A33C-FB807F38BEB0}" type="slidenum">
              <a:rPr lang="en-US" smtClean="0"/>
              <a:t>61</a:t>
            </a:fld>
            <a:endParaRPr lang="en-US" dirty="0"/>
          </a:p>
        </p:txBody>
      </p:sp>
    </p:spTree>
    <p:extLst>
      <p:ext uri="{BB962C8B-B14F-4D97-AF65-F5344CB8AC3E}">
        <p14:creationId xmlns:p14="http://schemas.microsoft.com/office/powerpoint/2010/main" val="195613465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62</a:t>
            </a:fld>
            <a:endParaRPr lang="en-US" dirty="0">
              <a:solidFill>
                <a:prstClr val="black"/>
              </a:solidFill>
            </a:endParaRPr>
          </a:p>
        </p:txBody>
      </p:sp>
    </p:spTree>
    <p:extLst>
      <p:ext uri="{BB962C8B-B14F-4D97-AF65-F5344CB8AC3E}">
        <p14:creationId xmlns:p14="http://schemas.microsoft.com/office/powerpoint/2010/main" val="17028631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7</a:t>
            </a:fld>
            <a:endParaRPr lang="en-US" dirty="0"/>
          </a:p>
        </p:txBody>
      </p:sp>
    </p:spTree>
    <p:extLst>
      <p:ext uri="{BB962C8B-B14F-4D97-AF65-F5344CB8AC3E}">
        <p14:creationId xmlns:p14="http://schemas.microsoft.com/office/powerpoint/2010/main" val="146723564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63</a:t>
            </a:fld>
            <a:endParaRPr lang="en-US" dirty="0"/>
          </a:p>
        </p:txBody>
      </p:sp>
    </p:spTree>
    <p:extLst>
      <p:ext uri="{BB962C8B-B14F-4D97-AF65-F5344CB8AC3E}">
        <p14:creationId xmlns:p14="http://schemas.microsoft.com/office/powerpoint/2010/main" val="373927642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64</a:t>
            </a:fld>
            <a:endParaRPr lang="en-US" dirty="0"/>
          </a:p>
        </p:txBody>
      </p:sp>
    </p:spTree>
    <p:extLst>
      <p:ext uri="{BB962C8B-B14F-4D97-AF65-F5344CB8AC3E}">
        <p14:creationId xmlns:p14="http://schemas.microsoft.com/office/powerpoint/2010/main" val="338082448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noProof="0" dirty="0" smtClean="0"/>
              <a:t>Since 2001-02 maternal health indicators have improved. Facility</a:t>
            </a:r>
            <a:r>
              <a:rPr lang="en-US" baseline="0" noProof="0" dirty="0" smtClean="0"/>
              <a:t>-based deliveries have increased from 44% to 67% in 2013-14. </a:t>
            </a:r>
            <a:r>
              <a:rPr lang="en-US" noProof="0" dirty="0" smtClean="0"/>
              <a:t>Skilled assistance during delivery has increase from 43% to 64% in 2013-14. </a:t>
            </a:r>
          </a:p>
        </p:txBody>
      </p:sp>
      <p:sp>
        <p:nvSpPr>
          <p:cNvPr id="4" name="Slide Number Placeholder 3"/>
          <p:cNvSpPr>
            <a:spLocks noGrp="1"/>
          </p:cNvSpPr>
          <p:nvPr>
            <p:ph type="sldNum" sz="quarter" idx="10"/>
          </p:nvPr>
        </p:nvSpPr>
        <p:spPr/>
        <p:txBody>
          <a:bodyPr/>
          <a:lstStyle/>
          <a:p>
            <a:fld id="{B795166F-4D5C-4128-A33C-FB807F38BEB0}" type="slidenum">
              <a:rPr lang="en-US" smtClean="0"/>
              <a:t>67</a:t>
            </a:fld>
            <a:endParaRPr lang="en-US" dirty="0"/>
          </a:p>
        </p:txBody>
      </p:sp>
    </p:spTree>
    <p:extLst>
      <p:ext uri="{BB962C8B-B14F-4D97-AF65-F5344CB8AC3E}">
        <p14:creationId xmlns:p14="http://schemas.microsoft.com/office/powerpoint/2010/main" val="279054367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63% of women received postnatal care for their last birth within the first 2 days following</a:t>
            </a:r>
            <a:r>
              <a:rPr lang="en-US" baseline="0" dirty="0" smtClean="0"/>
              <a:t> delivery. 28% of women had no postnatal checkup. Only 16% of newborns received their first postnatal checkup within 2 days after birth. More than three-quarters of newborns did not receive a postnatal checkup.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68</a:t>
            </a:fld>
            <a:endParaRPr lang="en-US" dirty="0"/>
          </a:p>
        </p:txBody>
      </p:sp>
    </p:spTree>
    <p:extLst>
      <p:ext uri="{BB962C8B-B14F-4D97-AF65-F5344CB8AC3E}">
        <p14:creationId xmlns:p14="http://schemas.microsoft.com/office/powerpoint/2010/main" val="389257737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71</a:t>
            </a:fld>
            <a:endParaRPr lang="en-US" dirty="0">
              <a:solidFill>
                <a:prstClr val="black"/>
              </a:solidFill>
            </a:endParaRPr>
          </a:p>
        </p:txBody>
      </p:sp>
    </p:spTree>
    <p:extLst>
      <p:ext uri="{BB962C8B-B14F-4D97-AF65-F5344CB8AC3E}">
        <p14:creationId xmlns:p14="http://schemas.microsoft.com/office/powerpoint/2010/main" val="19676331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that the denominator</a:t>
            </a:r>
            <a:r>
              <a:rPr lang="en-US" baseline="0" dirty="0" smtClean="0"/>
              <a:t> for this slide is daughters age  0-17</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a:solidFill>
                  <a:prstClr val="black"/>
                </a:solidFill>
              </a:rPr>
              <a:pPr/>
              <a:t>73</a:t>
            </a:fld>
            <a:endParaRPr lang="en-US" dirty="0">
              <a:solidFill>
                <a:prstClr val="black"/>
              </a:solidFill>
            </a:endParaRPr>
          </a:p>
        </p:txBody>
      </p:sp>
    </p:spTree>
    <p:extLst>
      <p:ext uri="{BB962C8B-B14F-4D97-AF65-F5344CB8AC3E}">
        <p14:creationId xmlns:p14="http://schemas.microsoft.com/office/powerpoint/2010/main" val="276128999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74</a:t>
            </a:fld>
            <a:endParaRPr lang="en-US" dirty="0">
              <a:solidFill>
                <a:prstClr val="black"/>
              </a:solidFill>
            </a:endParaRPr>
          </a:p>
        </p:txBody>
      </p:sp>
    </p:spTree>
    <p:extLst>
      <p:ext uri="{BB962C8B-B14F-4D97-AF65-F5344CB8AC3E}">
        <p14:creationId xmlns:p14="http://schemas.microsoft.com/office/powerpoint/2010/main" val="257825539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76</a:t>
            </a:fld>
            <a:endParaRPr lang="en-US" dirty="0">
              <a:solidFill>
                <a:prstClr val="black"/>
              </a:solidFill>
            </a:endParaRPr>
          </a:p>
        </p:txBody>
      </p:sp>
    </p:spTree>
    <p:extLst>
      <p:ext uri="{BB962C8B-B14F-4D97-AF65-F5344CB8AC3E}">
        <p14:creationId xmlns:p14="http://schemas.microsoft.com/office/powerpoint/2010/main" val="143873689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a:solidFill>
                  <a:prstClr val="black"/>
                </a:solidFill>
              </a:rPr>
              <a:pPr/>
              <a:t>78</a:t>
            </a:fld>
            <a:endParaRPr lang="en-US" dirty="0">
              <a:solidFill>
                <a:prstClr val="black"/>
              </a:solidFill>
            </a:endParaRPr>
          </a:p>
        </p:txBody>
      </p:sp>
    </p:spTree>
    <p:extLst>
      <p:ext uri="{BB962C8B-B14F-4D97-AF65-F5344CB8AC3E}">
        <p14:creationId xmlns:p14="http://schemas.microsoft.com/office/powerpoint/2010/main" val="39301772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11258986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11258986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14672356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14672356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351793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Click to edit Master title style</a:t>
            </a:r>
            <a:endParaRPr lang="en-GB" noProof="0" dirty="0"/>
          </a:p>
        </p:txBody>
      </p:sp>
      <p:sp>
        <p:nvSpPr>
          <p:cNvPr id="3" name="Content Placeholder 2"/>
          <p:cNvSpPr>
            <a:spLocks noGrp="1"/>
          </p:cNvSpPr>
          <p:nvPr>
            <p:ph idx="1"/>
          </p:nvPr>
        </p:nvSpPr>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11375272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177C5706-B36F-C94A-AB12-644966948548}" type="datetimeFigureOut">
              <a:rPr lang="en-US" smtClean="0"/>
              <a:t>5/13/2015</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6BB334C-D8EE-064C-A84A-7B885CFDC9DE}" type="slidenum">
              <a:rPr lang="en-US" smtClean="0"/>
              <a:t>‹#›</a:t>
            </a:fld>
            <a:endParaRPr lang="en-US"/>
          </a:p>
        </p:txBody>
      </p:sp>
    </p:spTree>
    <p:extLst>
      <p:ext uri="{BB962C8B-B14F-4D97-AF65-F5344CB8AC3E}">
        <p14:creationId xmlns:p14="http://schemas.microsoft.com/office/powerpoint/2010/main" val="8553323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Click to edit Master title style</a:t>
            </a:r>
            <a:endParaRPr lang="en-GB" noProof="0" dirty="0"/>
          </a:p>
        </p:txBody>
      </p:sp>
      <p:sp>
        <p:nvSpPr>
          <p:cNvPr id="3" name="Content Placeholder 2"/>
          <p:cNvSpPr>
            <a:spLocks noGrp="1"/>
          </p:cNvSpPr>
          <p:nvPr>
            <p:ph idx="1"/>
          </p:nvPr>
        </p:nvSpPr>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378629433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4" Type="http://schemas.openxmlformats.org/officeDocument/2006/relationships/image" Target="../media/image1.jp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grpSp>
        <p:nvGrpSpPr>
          <p:cNvPr id="14" name="Group 13"/>
          <p:cNvGrpSpPr/>
          <p:nvPr userDrawn="1"/>
        </p:nvGrpSpPr>
        <p:grpSpPr>
          <a:xfrm>
            <a:off x="0" y="1547582"/>
            <a:ext cx="9144000" cy="3809774"/>
            <a:chOff x="0" y="1547582"/>
            <a:chExt cx="9144000" cy="3809774"/>
          </a:xfrm>
        </p:grpSpPr>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2041358"/>
              <a:ext cx="9144000" cy="2822222"/>
            </a:xfrm>
            <a:prstGeom prst="rect">
              <a:avLst/>
            </a:prstGeom>
          </p:spPr>
        </p:pic>
        <p:sp>
          <p:nvSpPr>
            <p:cNvPr id="8" name="Rectangle 7"/>
            <p:cNvSpPr/>
            <p:nvPr userDrawn="1"/>
          </p:nvSpPr>
          <p:spPr>
            <a:xfrm>
              <a:off x="0" y="1712174"/>
              <a:ext cx="9144000" cy="16459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solidFill>
                  <a:schemeClr val="tx1"/>
                </a:solidFill>
              </a:endParaRPr>
            </a:p>
          </p:txBody>
        </p:sp>
        <p:sp>
          <p:nvSpPr>
            <p:cNvPr id="9" name="Rectangle 8"/>
            <p:cNvSpPr/>
            <p:nvPr userDrawn="1"/>
          </p:nvSpPr>
          <p:spPr>
            <a:xfrm>
              <a:off x="0" y="1547582"/>
              <a:ext cx="9144000" cy="16459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solidFill>
                  <a:schemeClr val="tx1"/>
                </a:solidFill>
              </a:endParaRPr>
            </a:p>
          </p:txBody>
        </p:sp>
        <p:sp>
          <p:nvSpPr>
            <p:cNvPr id="10" name="Rectangle 9"/>
            <p:cNvSpPr/>
            <p:nvPr userDrawn="1"/>
          </p:nvSpPr>
          <p:spPr>
            <a:xfrm>
              <a:off x="0" y="1876766"/>
              <a:ext cx="9144000" cy="16459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solidFill>
                  <a:schemeClr val="tx1"/>
                </a:solidFill>
              </a:endParaRPr>
            </a:p>
          </p:txBody>
        </p:sp>
        <p:sp>
          <p:nvSpPr>
            <p:cNvPr id="11" name="Rectangle 10"/>
            <p:cNvSpPr/>
            <p:nvPr userDrawn="1"/>
          </p:nvSpPr>
          <p:spPr>
            <a:xfrm>
              <a:off x="0" y="5028172"/>
              <a:ext cx="9144000" cy="16459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solidFill>
                  <a:schemeClr val="tx1"/>
                </a:solidFill>
              </a:endParaRPr>
            </a:p>
          </p:txBody>
        </p:sp>
        <p:sp>
          <p:nvSpPr>
            <p:cNvPr id="12" name="Rectangle 11"/>
            <p:cNvSpPr/>
            <p:nvPr userDrawn="1"/>
          </p:nvSpPr>
          <p:spPr>
            <a:xfrm>
              <a:off x="0" y="4863580"/>
              <a:ext cx="9144000" cy="16459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solidFill>
                  <a:schemeClr val="tx1"/>
                </a:solidFill>
              </a:endParaRPr>
            </a:p>
          </p:txBody>
        </p:sp>
        <p:sp>
          <p:nvSpPr>
            <p:cNvPr id="13" name="Rectangle 12"/>
            <p:cNvSpPr/>
            <p:nvPr userDrawn="1"/>
          </p:nvSpPr>
          <p:spPr>
            <a:xfrm>
              <a:off x="0" y="5192764"/>
              <a:ext cx="9144000" cy="16459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solidFill>
                  <a:schemeClr val="tx1"/>
                </a:solidFill>
              </a:endParaRPr>
            </a:p>
          </p:txBody>
        </p:sp>
      </p:grpSp>
      <p:sp>
        <p:nvSpPr>
          <p:cNvPr id="15" name="TextBox 14"/>
          <p:cNvSpPr txBox="1"/>
          <p:nvPr userDrawn="1"/>
        </p:nvSpPr>
        <p:spPr>
          <a:xfrm>
            <a:off x="0" y="5357356"/>
            <a:ext cx="9144000" cy="1446550"/>
          </a:xfrm>
          <a:prstGeom prst="rect">
            <a:avLst/>
          </a:prstGeom>
          <a:noFill/>
        </p:spPr>
        <p:txBody>
          <a:bodyPr wrap="square" rtlCol="0">
            <a:spAutoFit/>
          </a:bodyPr>
          <a:lstStyle/>
          <a:p>
            <a:pPr algn="ctr"/>
            <a:r>
              <a:rPr lang="en-GB" sz="4400" b="1" noProof="0" dirty="0" smtClean="0">
                <a:solidFill>
                  <a:schemeClr val="bg1"/>
                </a:solidFill>
                <a:latin typeface="Calibri" pitchFamily="34" charset="0"/>
              </a:rPr>
              <a:t>2013-14 Zambia Demographic </a:t>
            </a:r>
            <a:br>
              <a:rPr lang="en-GB" sz="4400" b="1" noProof="0" dirty="0" smtClean="0">
                <a:solidFill>
                  <a:schemeClr val="bg1"/>
                </a:solidFill>
                <a:latin typeface="Calibri" pitchFamily="34" charset="0"/>
              </a:rPr>
            </a:br>
            <a:r>
              <a:rPr lang="en-GB" sz="4400" b="1" noProof="0" dirty="0" smtClean="0">
                <a:solidFill>
                  <a:schemeClr val="bg1"/>
                </a:solidFill>
                <a:latin typeface="Calibri" pitchFamily="34" charset="0"/>
              </a:rPr>
              <a:t>and Health Survey (ZDHS)</a:t>
            </a:r>
            <a:endParaRPr lang="en-GB" sz="4400" b="1" noProof="0" dirty="0">
              <a:solidFill>
                <a:schemeClr val="bg1"/>
              </a:solidFill>
              <a:latin typeface="Calibri" pitchFamily="34" charset="0"/>
            </a:endParaRPr>
          </a:p>
        </p:txBody>
      </p:sp>
    </p:spTree>
    <p:extLst>
      <p:ext uri="{BB962C8B-B14F-4D97-AF65-F5344CB8AC3E}">
        <p14:creationId xmlns:p14="http://schemas.microsoft.com/office/powerpoint/2010/main" val="1748184585"/>
      </p:ext>
    </p:extLst>
  </p:cSld>
  <p:clrMap bg1="lt1" tx1="dk1" bg2="lt2" tx2="dk2" accent1="accent1" accent2="accent2" accent3="accent3" accent4="accent4" accent5="accent5" accent6="accent6" hlink="hlink" folHlink="folHlink"/>
  <p:sldLayoutIdLst>
    <p:sldLayoutId id="214748368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t="-17000" b="-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GB" noProof="0" dirty="0" smtClean="0"/>
              <a:t>Click to edit Master title style</a:t>
            </a:r>
            <a:endParaRPr lang="en-GB" noProof="0"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2941918443"/>
      </p:ext>
    </p:extLst>
  </p:cSld>
  <p:clrMap bg1="lt1" tx1="dk1" bg2="lt2" tx2="dk2" accent1="accent1" accent2="accent2" accent3="accent3" accent4="accent4" accent5="accent5" accent6="accent6" hlink="hlink" folHlink="folHlink"/>
  <p:sldLayoutIdLst>
    <p:sldLayoutId id="2147483653" r:id="rId1"/>
    <p:sldLayoutId id="2147483690" r:id="rId2"/>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GB" noProof="0" dirty="0" smtClean="0"/>
              <a:t>Click to edit Master title style</a:t>
            </a:r>
            <a:endParaRPr lang="en-GB" noProof="0"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1311526440"/>
      </p:ext>
    </p:extLst>
  </p:cSld>
  <p:clrMap bg1="lt1" tx1="dk1" bg2="lt2" tx2="dk2" accent1="accent1" accent2="accent2" accent3="accent3" accent4="accent4" accent5="accent5" accent6="accent6" hlink="hlink" folHlink="folHlink"/>
  <p:sldLayoutIdLst>
    <p:sldLayoutId id="2147483689"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chart" Target="../charts/chart27.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chart" Target="../charts/chart30.xml"/><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chart" Target="../charts/chart35.xml"/><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chart" Target="../charts/chart36.xml"/><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chart" Target="../charts/chart37.xml"/><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chart" Target="../charts/chart38.xml"/><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chart" Target="../charts/chart39.xml"/><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chart" Target="../charts/chart40.xml"/><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chart" Target="../charts/chart41.xml"/><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49" y="365126"/>
            <a:ext cx="8500753" cy="1325563"/>
          </a:xfrm>
          <a:effectLst>
            <a:outerShdw blurRad="76200" dist="12700" dir="2700000" algn="ctr" rotWithShape="0">
              <a:schemeClr val="tx1">
                <a:alpha val="20000"/>
              </a:schemeClr>
            </a:outerShdw>
          </a:effectLst>
        </p:spPr>
        <p:txBody>
          <a:bodyPr>
            <a:noAutofit/>
          </a:bodyPr>
          <a:lstStyle/>
          <a:p>
            <a:r>
              <a:rPr lang="en-US" sz="4800" b="1" dirty="0" smtClean="0">
                <a:effectLst>
                  <a:outerShdw blurRad="330200" dist="177800" dir="5400000" algn="ctr" rotWithShape="0">
                    <a:srgbClr val="000000">
                      <a:alpha val="43137"/>
                    </a:srgbClr>
                  </a:outerShdw>
                </a:effectLst>
                <a:latin typeface="Calibri" panose="020F0502020204030204" pitchFamily="34" charset="0"/>
                <a:ea typeface="DejaVu Serif" pitchFamily="18" charset="0"/>
              </a:rPr>
              <a:t>Reproductive </a:t>
            </a:r>
            <a:r>
              <a:rPr lang="en-US" sz="48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Health</a:t>
            </a:r>
          </a:p>
        </p:txBody>
      </p:sp>
      <p:sp>
        <p:nvSpPr>
          <p:cNvPr id="5" name="Content Placeholder 2"/>
          <p:cNvSpPr txBox="1">
            <a:spLocks/>
          </p:cNvSpPr>
          <p:nvPr/>
        </p:nvSpPr>
        <p:spPr>
          <a:xfrm>
            <a:off x="690253" y="5421869"/>
            <a:ext cx="7886700" cy="1071954"/>
          </a:xfrm>
          <a:prstGeom prst="rect">
            <a:avLst/>
          </a:prstGeom>
          <a:effectLst>
            <a:outerShdw blurRad="76200" dist="12700" dir="2700000" algn="ctr" rotWithShape="0">
              <a:schemeClr val="tx1">
                <a:alpha val="20000"/>
              </a:schemeClr>
            </a:outerShdw>
          </a:effectLst>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36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cs typeface="+mj-cs"/>
              </a:rPr>
              <a:t>2014 Egypt Demographic and Health Survey (EDHS)</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943842"/>
            <a:ext cx="9144000" cy="2627416"/>
          </a:xfrm>
          <a:prstGeom prst="rect">
            <a:avLst/>
          </a:prstGeom>
        </p:spPr>
      </p:pic>
    </p:spTree>
    <p:extLst>
      <p:ext uri="{BB962C8B-B14F-4D97-AF65-F5344CB8AC3E}">
        <p14:creationId xmlns:p14="http://schemas.microsoft.com/office/powerpoint/2010/main" val="21553903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Governorates with Fertility Above the National Average</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665354427"/>
              </p:ext>
            </p:extLst>
          </p:nvPr>
        </p:nvGraphicFramePr>
        <p:xfrm>
          <a:off x="0" y="1623923"/>
          <a:ext cx="8197741" cy="5029199"/>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11575" y="1272025"/>
            <a:ext cx="9144000" cy="381000"/>
          </a:xfrm>
          <a:prstGeom prst="rect">
            <a:avLst/>
          </a:prstGeom>
          <a:noFill/>
        </p:spPr>
        <p:txBody>
          <a:bodyPr wrap="square" rtlCol="0">
            <a:spAutoFit/>
          </a:bodyPr>
          <a:lstStyle/>
          <a:p>
            <a:pPr algn="ctr"/>
            <a:r>
              <a:rPr lang="en-US" i="1" dirty="0" smtClean="0">
                <a:solidFill>
                  <a:prstClr val="black"/>
                </a:solidFill>
              </a:rPr>
              <a:t>Births per woman for three-year period before the survey</a:t>
            </a:r>
            <a:endParaRPr lang="en-US" i="1" dirty="0">
              <a:solidFill>
                <a:prstClr val="black"/>
              </a:solidFill>
            </a:endParaRPr>
          </a:p>
        </p:txBody>
      </p:sp>
      <p:sp>
        <p:nvSpPr>
          <p:cNvPr id="3" name="Oval Callout 2"/>
          <p:cNvSpPr/>
          <p:nvPr/>
        </p:nvSpPr>
        <p:spPr>
          <a:xfrm>
            <a:off x="6891866" y="4825999"/>
            <a:ext cx="2015067" cy="1727201"/>
          </a:xfrm>
          <a:prstGeom prst="wedgeEllipseCallout">
            <a:avLst>
              <a:gd name="adj1" fmla="val -67860"/>
              <a:gd name="adj2" fmla="val 39858"/>
            </a:avLst>
          </a:prstGeom>
          <a:noFill/>
          <a:effectLst>
            <a:outerShdw blurRad="215900" dist="50800" dir="5400000" sx="106000" sy="106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400" b="1" dirty="0" err="1">
                <a:solidFill>
                  <a:schemeClr val="tx1"/>
                </a:solidFill>
              </a:rPr>
              <a:t>Menoufia</a:t>
            </a:r>
            <a:r>
              <a:rPr lang="en-US" sz="2400" b="1" dirty="0">
                <a:solidFill>
                  <a:schemeClr val="tx1"/>
                </a:solidFill>
              </a:rPr>
              <a:t> &amp; </a:t>
            </a:r>
            <a:r>
              <a:rPr lang="en-US" sz="2400" b="1" dirty="0" err="1">
                <a:solidFill>
                  <a:schemeClr val="tx1"/>
                </a:solidFill>
              </a:rPr>
              <a:t>Behera</a:t>
            </a:r>
            <a:r>
              <a:rPr lang="en-US" sz="2400" b="1" dirty="0">
                <a:solidFill>
                  <a:schemeClr val="tx1"/>
                </a:solidFill>
              </a:rPr>
              <a:t> </a:t>
            </a:r>
          </a:p>
          <a:p>
            <a:pPr algn="ctr"/>
            <a:r>
              <a:rPr lang="en-US" sz="2400" b="1" dirty="0" smtClean="0">
                <a:solidFill>
                  <a:schemeClr val="tx1"/>
                </a:solidFill>
              </a:rPr>
              <a:t>3.5</a:t>
            </a:r>
            <a:endParaRPr lang="en-US" sz="2400" b="1" dirty="0">
              <a:solidFill>
                <a:schemeClr val="tx1"/>
              </a:solidFill>
            </a:endParaRPr>
          </a:p>
        </p:txBody>
      </p:sp>
    </p:spTree>
    <p:extLst>
      <p:ext uri="{BB962C8B-B14F-4D97-AF65-F5344CB8AC3E}">
        <p14:creationId xmlns:p14="http://schemas.microsoft.com/office/powerpoint/2010/main" val="7845091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Governorates with Fertility Below the National Average</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537867102"/>
              </p:ext>
            </p:extLst>
          </p:nvPr>
        </p:nvGraphicFramePr>
        <p:xfrm>
          <a:off x="604882" y="1568360"/>
          <a:ext cx="8197741" cy="5029199"/>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11575" y="1187360"/>
            <a:ext cx="9144000" cy="381000"/>
          </a:xfrm>
          <a:prstGeom prst="rect">
            <a:avLst/>
          </a:prstGeom>
          <a:noFill/>
        </p:spPr>
        <p:txBody>
          <a:bodyPr wrap="square" rtlCol="0">
            <a:spAutoFit/>
          </a:bodyPr>
          <a:lstStyle/>
          <a:p>
            <a:pPr algn="ctr"/>
            <a:r>
              <a:rPr lang="en-US" i="1" dirty="0" smtClean="0">
                <a:solidFill>
                  <a:prstClr val="black"/>
                </a:solidFill>
              </a:rPr>
              <a:t>Births per woman for three-year period before the survey</a:t>
            </a:r>
            <a:endParaRPr lang="en-US" i="1" dirty="0">
              <a:solidFill>
                <a:prstClr val="black"/>
              </a:solidFill>
            </a:endParaRPr>
          </a:p>
        </p:txBody>
      </p:sp>
    </p:spTree>
    <p:extLst>
      <p:ext uri="{BB962C8B-B14F-4D97-AF65-F5344CB8AC3E}">
        <p14:creationId xmlns:p14="http://schemas.microsoft.com/office/powerpoint/2010/main" val="17189869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Fertility by Wealth</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969246566"/>
              </p:ext>
            </p:extLst>
          </p:nvPr>
        </p:nvGraphicFramePr>
        <p:xfrm>
          <a:off x="628650" y="1824545"/>
          <a:ext cx="7886700" cy="4375098"/>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238159"/>
            <a:ext cx="9144000" cy="381000"/>
          </a:xfrm>
          <a:prstGeom prst="rect">
            <a:avLst/>
          </a:prstGeom>
          <a:noFill/>
        </p:spPr>
        <p:txBody>
          <a:bodyPr wrap="square" rtlCol="0">
            <a:spAutoFit/>
          </a:bodyPr>
          <a:lstStyle/>
          <a:p>
            <a:pPr algn="ctr"/>
            <a:r>
              <a:rPr lang="en-US" i="1" dirty="0" smtClean="0">
                <a:latin typeface="+mn-lt"/>
              </a:rPr>
              <a:t>Births per woman for the 3-year period before the survey</a:t>
            </a:r>
            <a:endParaRPr lang="en-US" i="1" dirty="0">
              <a:latin typeface="+mn-lt"/>
            </a:endParaRPr>
          </a:p>
        </p:txBody>
      </p:sp>
      <p:sp>
        <p:nvSpPr>
          <p:cNvPr id="6" name="TextBox 5"/>
          <p:cNvSpPr txBox="1"/>
          <p:nvPr/>
        </p:nvSpPr>
        <p:spPr>
          <a:xfrm>
            <a:off x="1066800" y="6199643"/>
            <a:ext cx="1981200" cy="646331"/>
          </a:xfrm>
          <a:prstGeom prst="rect">
            <a:avLst/>
          </a:prstGeom>
          <a:noFill/>
        </p:spPr>
        <p:txBody>
          <a:bodyPr wrap="square" rtlCol="0">
            <a:spAutoFit/>
          </a:bodyPr>
          <a:lstStyle/>
          <a:p>
            <a:pPr algn="ctr"/>
            <a:r>
              <a:rPr lang="en-US" dirty="0" smtClean="0"/>
              <a:t>Poorest households</a:t>
            </a:r>
            <a:endParaRPr lang="en-US" dirty="0"/>
          </a:p>
        </p:txBody>
      </p:sp>
      <p:sp>
        <p:nvSpPr>
          <p:cNvPr id="7" name="TextBox 6"/>
          <p:cNvSpPr txBox="1"/>
          <p:nvPr/>
        </p:nvSpPr>
        <p:spPr>
          <a:xfrm>
            <a:off x="6019800" y="6199643"/>
            <a:ext cx="1981200" cy="646331"/>
          </a:xfrm>
          <a:prstGeom prst="rect">
            <a:avLst/>
          </a:prstGeom>
          <a:noFill/>
        </p:spPr>
        <p:txBody>
          <a:bodyPr wrap="square" rtlCol="0">
            <a:spAutoFit/>
          </a:bodyPr>
          <a:lstStyle/>
          <a:p>
            <a:pPr algn="ctr"/>
            <a:r>
              <a:rPr lang="en-US" dirty="0" smtClean="0"/>
              <a:t>Wealthiest households</a:t>
            </a:r>
            <a:endParaRPr lang="en-US" dirty="0"/>
          </a:p>
        </p:txBody>
      </p:sp>
      <p:sp>
        <p:nvSpPr>
          <p:cNvPr id="8" name="Notched Right Arrow 7"/>
          <p:cNvSpPr/>
          <p:nvPr/>
        </p:nvSpPr>
        <p:spPr>
          <a:xfrm>
            <a:off x="2895600" y="6388773"/>
            <a:ext cx="3352800" cy="268069"/>
          </a:xfrm>
          <a:prstGeom prst="notched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7457779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1865524"/>
            <a:ext cx="4452257" cy="33771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800" dirty="0" smtClean="0"/>
              <a:t>Levels, trends, and differentials</a:t>
            </a:r>
          </a:p>
          <a:p>
            <a:pPr>
              <a:lnSpc>
                <a:spcPct val="110000"/>
              </a:lnSpc>
              <a:spcBef>
                <a:spcPts val="0"/>
              </a:spcBef>
              <a:spcAft>
                <a:spcPts val="600"/>
              </a:spcAft>
              <a:buClr>
                <a:schemeClr val="tx1"/>
              </a:buClr>
            </a:pPr>
            <a:r>
              <a:rPr lang="en-GB" sz="2800" b="1" dirty="0">
                <a:solidFill>
                  <a:schemeClr val="accent5"/>
                </a:solidFill>
              </a:rPr>
              <a:t>D</a:t>
            </a:r>
            <a:r>
              <a:rPr lang="en-GB" sz="2800" b="1" dirty="0" smtClean="0">
                <a:solidFill>
                  <a:schemeClr val="accent5"/>
                </a:solidFill>
              </a:rPr>
              <a:t>eterminants of fertility</a:t>
            </a:r>
          </a:p>
          <a:p>
            <a:pPr>
              <a:lnSpc>
                <a:spcPct val="110000"/>
              </a:lnSpc>
              <a:spcBef>
                <a:spcPts val="0"/>
              </a:spcBef>
              <a:spcAft>
                <a:spcPts val="600"/>
              </a:spcAft>
              <a:buClr>
                <a:schemeClr val="tx1"/>
              </a:buClr>
            </a:pPr>
            <a:r>
              <a:rPr lang="en-GB" sz="2800" dirty="0" smtClean="0"/>
              <a:t>Fertility preferences and ideal family size</a:t>
            </a:r>
          </a:p>
        </p:txBody>
      </p:sp>
      <p:sp>
        <p:nvSpPr>
          <p:cNvPr id="4" name="Content Placeholder 3"/>
          <p:cNvSpPr>
            <a:spLocks noGrp="1"/>
          </p:cNvSpPr>
          <p:nvPr>
            <p:ph idx="1"/>
          </p:nvPr>
        </p:nvSpPr>
        <p:spPr>
          <a:xfrm>
            <a:off x="628650" y="1825625"/>
            <a:ext cx="7886700" cy="2898775"/>
          </a:xfrm>
        </p:spPr>
        <p:txBody>
          <a:bodyPr/>
          <a:lstStyle/>
          <a:p>
            <a:endParaRPr lang="en-US" dirty="0"/>
          </a:p>
        </p:txBody>
      </p:sp>
    </p:spTree>
    <p:extLst>
      <p:ext uri="{BB962C8B-B14F-4D97-AF65-F5344CB8AC3E}">
        <p14:creationId xmlns:p14="http://schemas.microsoft.com/office/powerpoint/2010/main" val="31026010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32932" y="0"/>
            <a:ext cx="8111067" cy="1325563"/>
          </a:xfrm>
        </p:spPr>
        <p:txBody>
          <a:bodyPr>
            <a:norm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Birth Intervals</a:t>
            </a:r>
          </a:p>
        </p:txBody>
      </p:sp>
      <p:sp>
        <p:nvSpPr>
          <p:cNvPr id="3" name="Content Placeholder 2"/>
          <p:cNvSpPr>
            <a:spLocks noGrp="1"/>
          </p:cNvSpPr>
          <p:nvPr>
            <p:ph idx="1"/>
          </p:nvPr>
        </p:nvSpPr>
        <p:spPr>
          <a:xfrm>
            <a:off x="2573867" y="1841499"/>
            <a:ext cx="5498432" cy="5016501"/>
          </a:xfrm>
        </p:spPr>
        <p:txBody>
          <a:bodyPr>
            <a:normAutofit/>
          </a:bodyPr>
          <a:lstStyle/>
          <a:p>
            <a:pPr marL="0" indent="0" algn="ctr">
              <a:lnSpc>
                <a:spcPct val="120000"/>
              </a:lnSpc>
              <a:spcBef>
                <a:spcPts val="0"/>
              </a:spcBef>
              <a:spcAft>
                <a:spcPts val="600"/>
              </a:spcAft>
              <a:buNone/>
            </a:pPr>
            <a:r>
              <a:rPr lang="en-GB" dirty="0"/>
              <a:t>In addition to their impact on </a:t>
            </a:r>
            <a:r>
              <a:rPr lang="en-GB" b="1" dirty="0">
                <a:solidFill>
                  <a:schemeClr val="accent5"/>
                </a:solidFill>
              </a:rPr>
              <a:t>fertility</a:t>
            </a:r>
            <a:r>
              <a:rPr lang="en-GB" dirty="0"/>
              <a:t>, birth intervals may also affect the </a:t>
            </a:r>
            <a:r>
              <a:rPr lang="en-GB" b="1" dirty="0">
                <a:solidFill>
                  <a:schemeClr val="accent5"/>
                </a:solidFill>
              </a:rPr>
              <a:t>health</a:t>
            </a:r>
            <a:r>
              <a:rPr lang="en-GB" dirty="0"/>
              <a:t> of mothers and their children</a:t>
            </a:r>
            <a:r>
              <a:rPr lang="en-GB" dirty="0" smtClean="0"/>
              <a:t>.</a:t>
            </a:r>
          </a:p>
          <a:p>
            <a:pPr marL="0" indent="0" algn="ctr">
              <a:lnSpc>
                <a:spcPct val="120000"/>
              </a:lnSpc>
              <a:spcBef>
                <a:spcPts val="0"/>
              </a:spcBef>
              <a:spcAft>
                <a:spcPts val="600"/>
              </a:spcAft>
              <a:buNone/>
            </a:pPr>
            <a:endParaRPr lang="en-GB" dirty="0"/>
          </a:p>
          <a:p>
            <a:pPr marL="0" lvl="0" indent="0" algn="ctr">
              <a:lnSpc>
                <a:spcPct val="120000"/>
              </a:lnSpc>
              <a:spcBef>
                <a:spcPts val="0"/>
              </a:spcBef>
              <a:spcAft>
                <a:spcPts val="600"/>
              </a:spcAft>
              <a:buNone/>
            </a:pPr>
            <a:r>
              <a:rPr lang="en-GB" dirty="0" smtClean="0">
                <a:solidFill>
                  <a:prstClr val="black"/>
                </a:solidFill>
              </a:rPr>
              <a:t>The </a:t>
            </a:r>
            <a:r>
              <a:rPr lang="en-GB" dirty="0">
                <a:solidFill>
                  <a:prstClr val="black"/>
                </a:solidFill>
              </a:rPr>
              <a:t>median birth interval in Egypt is </a:t>
            </a:r>
            <a:r>
              <a:rPr lang="en-GB" b="1" dirty="0">
                <a:solidFill>
                  <a:srgbClr val="D14020"/>
                </a:solidFill>
              </a:rPr>
              <a:t>36.7 months</a:t>
            </a:r>
            <a:r>
              <a:rPr lang="en-GB" dirty="0">
                <a:solidFill>
                  <a:prstClr val="black"/>
                </a:solidFill>
              </a:rPr>
              <a:t>.</a:t>
            </a:r>
          </a:p>
          <a:p>
            <a:pPr marL="0" indent="0" algn="ctr">
              <a:lnSpc>
                <a:spcPct val="120000"/>
              </a:lnSpc>
              <a:spcBef>
                <a:spcPts val="0"/>
              </a:spcBef>
              <a:spcAft>
                <a:spcPts val="600"/>
              </a:spcAft>
              <a:buNone/>
            </a:pPr>
            <a:endParaRPr lang="en-GB" dirty="0" smtClean="0"/>
          </a:p>
        </p:txBody>
      </p:sp>
    </p:spTree>
    <p:extLst>
      <p:ext uri="{BB962C8B-B14F-4D97-AF65-F5344CB8AC3E}">
        <p14:creationId xmlns:p14="http://schemas.microsoft.com/office/powerpoint/2010/main" val="14080586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Length of Birth Intervals in Months</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574229977"/>
              </p:ext>
            </p:extLst>
          </p:nvPr>
        </p:nvGraphicFramePr>
        <p:xfrm>
          <a:off x="0" y="1239253"/>
          <a:ext cx="5678906" cy="5618747"/>
        </p:xfrm>
        <a:graphic>
          <a:graphicData uri="http://schemas.openxmlformats.org/drawingml/2006/chart">
            <c:chart xmlns:c="http://schemas.openxmlformats.org/drawingml/2006/chart" xmlns:r="http://schemas.openxmlformats.org/officeDocument/2006/relationships" r:id="rId3"/>
          </a:graphicData>
        </a:graphic>
      </p:graphicFrame>
      <p:sp>
        <p:nvSpPr>
          <p:cNvPr id="10" name="Oval 9"/>
          <p:cNvSpPr/>
          <p:nvPr/>
        </p:nvSpPr>
        <p:spPr>
          <a:xfrm>
            <a:off x="6205220" y="3501957"/>
            <a:ext cx="2819400" cy="2883015"/>
          </a:xfrm>
          <a:prstGeom prst="ellipse">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p:cNvSpPr txBox="1"/>
          <p:nvPr/>
        </p:nvSpPr>
        <p:spPr>
          <a:xfrm>
            <a:off x="6400801" y="3845704"/>
            <a:ext cx="2526076" cy="2416046"/>
          </a:xfrm>
          <a:prstGeom prst="rect">
            <a:avLst/>
          </a:prstGeom>
          <a:noFill/>
        </p:spPr>
        <p:txBody>
          <a:bodyPr wrap="square" rtlCol="0">
            <a:spAutoFit/>
          </a:bodyPr>
          <a:lstStyle/>
          <a:p>
            <a:pPr algn="ctr"/>
            <a:r>
              <a:rPr lang="en-US" dirty="0" smtClean="0">
                <a:solidFill>
                  <a:schemeClr val="bg1"/>
                </a:solidFill>
              </a:rPr>
              <a:t>19% of non-first </a:t>
            </a:r>
          </a:p>
          <a:p>
            <a:pPr algn="ctr"/>
            <a:r>
              <a:rPr lang="en-US" dirty="0" smtClean="0">
                <a:solidFill>
                  <a:schemeClr val="bg1"/>
                </a:solidFill>
              </a:rPr>
              <a:t>births occur </a:t>
            </a:r>
          </a:p>
          <a:p>
            <a:pPr algn="ctr"/>
            <a:r>
              <a:rPr lang="en-US" dirty="0" smtClean="0">
                <a:solidFill>
                  <a:schemeClr val="bg1"/>
                </a:solidFill>
              </a:rPr>
              <a:t>less than 24 months after the preceding birth. </a:t>
            </a:r>
            <a:br>
              <a:rPr lang="en-US" dirty="0" smtClean="0">
                <a:solidFill>
                  <a:schemeClr val="bg1"/>
                </a:solidFill>
              </a:rPr>
            </a:br>
            <a:endParaRPr lang="en-US" sz="700" dirty="0" smtClean="0">
              <a:solidFill>
                <a:schemeClr val="bg1"/>
              </a:solidFill>
            </a:endParaRPr>
          </a:p>
          <a:p>
            <a:pPr algn="ctr"/>
            <a:r>
              <a:rPr lang="en-US" dirty="0" smtClean="0">
                <a:solidFill>
                  <a:schemeClr val="bg1"/>
                </a:solidFill>
              </a:rPr>
              <a:t>A birth interval of at least 36 months is recommended.</a:t>
            </a:r>
            <a:endParaRPr lang="en-US" dirty="0">
              <a:solidFill>
                <a:schemeClr val="bg1"/>
              </a:solidFill>
            </a:endParaRPr>
          </a:p>
        </p:txBody>
      </p:sp>
      <p:cxnSp>
        <p:nvCxnSpPr>
          <p:cNvPr id="9" name="Straight Connector 8"/>
          <p:cNvCxnSpPr>
            <a:stCxn id="10" idx="0"/>
          </p:cNvCxnSpPr>
          <p:nvPr/>
        </p:nvCxnSpPr>
        <p:spPr>
          <a:xfrm flipH="1" flipV="1">
            <a:off x="5379396" y="3390678"/>
            <a:ext cx="2235524" cy="11127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flipV="1">
            <a:off x="4355344" y="6154028"/>
            <a:ext cx="3417056" cy="2309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49732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
            </a:r>
            <a:br>
              <a:rPr lang="en-US" sz="4200" dirty="0" smtClean="0"/>
            </a:br>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Median Age at First Birth</a:t>
            </a:r>
            <a:b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br>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for Women age 25-49</a:t>
            </a:r>
            <a:b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br>
            <a:endPar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endParaRP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708659203"/>
              </p:ext>
            </p:extLst>
          </p:nvPr>
        </p:nvGraphicFramePr>
        <p:xfrm>
          <a:off x="696383" y="1011767"/>
          <a:ext cx="7886700" cy="501649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4926685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51467"/>
            <a:ext cx="7772400" cy="4402666"/>
          </a:xfrm>
        </p:spPr>
        <p:txBody>
          <a:bodyPr>
            <a:noAutofit/>
          </a:bodyPr>
          <a:lstStyle/>
          <a:p>
            <a:r>
              <a:rPr lang="en-US" dirty="0" smtClean="0">
                <a:effectLst>
                  <a:outerShdw blurRad="38100" dist="38100" dir="2700000" algn="tl">
                    <a:srgbClr val="000000">
                      <a:alpha val="43137"/>
                    </a:srgbClr>
                  </a:outerShdw>
                </a:effectLst>
              </a:rPr>
              <a:t>Although the </a:t>
            </a:r>
            <a:r>
              <a:rPr lang="en-US" dirty="0">
                <a:effectLst>
                  <a:outerShdw blurRad="38100" dist="38100" dir="2700000" algn="tl">
                    <a:srgbClr val="000000">
                      <a:alpha val="43137"/>
                    </a:srgbClr>
                  </a:outerShdw>
                </a:effectLst>
              </a:rPr>
              <a:t>legal age at marriage for women in Egypt is </a:t>
            </a:r>
            <a:r>
              <a:rPr lang="en-US" b="1" dirty="0">
                <a:solidFill>
                  <a:srgbClr val="FF0000"/>
                </a:solidFill>
                <a:effectLst>
                  <a:outerShdw blurRad="38100" dist="38100" dir="2700000" algn="tl">
                    <a:srgbClr val="000000">
                      <a:alpha val="43137"/>
                    </a:srgbClr>
                  </a:outerShdw>
                </a:effectLst>
              </a:rPr>
              <a:t>18</a:t>
            </a:r>
            <a:r>
              <a:rPr lang="en-US" b="1" dirty="0">
                <a:effectLst>
                  <a:outerShdw blurRad="38100" dist="38100" dir="2700000" algn="tl">
                    <a:srgbClr val="000000">
                      <a:alpha val="43137"/>
                    </a:srgbClr>
                  </a:outerShdw>
                </a:effectLst>
              </a:rPr>
              <a:t> </a:t>
            </a:r>
            <a:r>
              <a:rPr lang="en-US" dirty="0" smtClean="0">
                <a:effectLst>
                  <a:outerShdw blurRad="38100" dist="38100" dir="2700000" algn="tl">
                    <a:srgbClr val="000000">
                      <a:alpha val="43137"/>
                    </a:srgbClr>
                  </a:outerShdw>
                </a:effectLst>
              </a:rPr>
              <a:t>years,</a:t>
            </a:r>
            <a:r>
              <a:rPr lang="en-US" b="1" dirty="0" smtClean="0">
                <a:effectLst>
                  <a:outerShdw blurRad="38100" dist="38100" dir="2700000" algn="tl">
                    <a:srgbClr val="000000">
                      <a:alpha val="43137"/>
                    </a:srgbClr>
                  </a:outerShdw>
                </a:effectLst>
              </a:rPr>
              <a:t/>
            </a:r>
            <a:br>
              <a:rPr lang="en-US" b="1" dirty="0" smtClean="0">
                <a:effectLst>
                  <a:outerShdw blurRad="38100" dist="38100" dir="2700000" algn="tl">
                    <a:srgbClr val="000000">
                      <a:alpha val="43137"/>
                    </a:srgbClr>
                  </a:outerShdw>
                </a:effectLst>
              </a:rPr>
            </a:br>
            <a:r>
              <a:rPr lang="en-US" b="1" dirty="0" smtClean="0">
                <a:effectLst>
                  <a:outerShdw blurRad="38100" dist="38100" dir="2700000" algn="tl">
                    <a:srgbClr val="000000">
                      <a:alpha val="43137"/>
                    </a:srgbClr>
                  </a:outerShdw>
                </a:effectLst>
              </a:rPr>
              <a:t/>
            </a:r>
            <a:br>
              <a:rPr lang="en-US" b="1" dirty="0" smtClean="0">
                <a:effectLst>
                  <a:outerShdw blurRad="38100" dist="38100" dir="2700000" algn="tl">
                    <a:srgbClr val="000000">
                      <a:alpha val="43137"/>
                    </a:srgbClr>
                  </a:outerShdw>
                </a:effectLst>
              </a:rPr>
            </a:br>
            <a:r>
              <a:rPr lang="en-US" b="1" dirty="0" smtClean="0">
                <a:solidFill>
                  <a:srgbClr val="FF0000"/>
                </a:solidFill>
                <a:effectLst>
                  <a:outerShdw blurRad="38100" dist="38100" dir="2700000" algn="tl">
                    <a:srgbClr val="000000">
                      <a:alpha val="43137"/>
                    </a:srgbClr>
                  </a:outerShdw>
                </a:effectLst>
              </a:rPr>
              <a:t>6.4 %</a:t>
            </a:r>
            <a:r>
              <a:rPr lang="en-US" b="1" dirty="0" smtClean="0">
                <a:effectLst>
                  <a:outerShdw blurRad="38100" dist="38100" dir="2700000" algn="tl">
                    <a:srgbClr val="000000">
                      <a:alpha val="43137"/>
                    </a:srgbClr>
                  </a:outerShdw>
                </a:effectLst>
              </a:rPr>
              <a:t> </a:t>
            </a:r>
            <a:r>
              <a:rPr lang="en-US" dirty="0" smtClean="0">
                <a:effectLst>
                  <a:outerShdw blurRad="38100" dist="38100" dir="2700000" algn="tl">
                    <a:srgbClr val="000000">
                      <a:alpha val="43137"/>
                    </a:srgbClr>
                  </a:outerShdw>
                </a:effectLst>
              </a:rPr>
              <a:t>of </a:t>
            </a:r>
            <a:r>
              <a:rPr lang="en-US" dirty="0">
                <a:effectLst>
                  <a:outerShdw blurRad="38100" dist="38100" dir="2700000" algn="tl">
                    <a:srgbClr val="000000">
                      <a:alpha val="43137"/>
                    </a:srgbClr>
                  </a:outerShdw>
                </a:effectLst>
              </a:rPr>
              <a:t>women </a:t>
            </a:r>
            <a:r>
              <a:rPr lang="en-US" dirty="0" smtClean="0">
                <a:effectLst>
                  <a:outerShdw blurRad="38100" dist="38100" dir="2700000" algn="tl">
                    <a:srgbClr val="000000">
                      <a:alpha val="43137"/>
                    </a:srgbClr>
                  </a:outerShdw>
                </a:effectLst>
              </a:rPr>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age </a:t>
            </a:r>
            <a:r>
              <a:rPr lang="en-US" dirty="0">
                <a:effectLst>
                  <a:outerShdw blurRad="38100" dist="38100" dir="2700000" algn="tl">
                    <a:srgbClr val="000000">
                      <a:alpha val="43137"/>
                    </a:srgbClr>
                  </a:outerShdw>
                </a:effectLst>
              </a:rPr>
              <a:t>15-17 </a:t>
            </a:r>
            <a:r>
              <a:rPr lang="en-US" dirty="0" smtClean="0">
                <a:effectLst>
                  <a:outerShdw blurRad="38100" dist="38100" dir="2700000" algn="tl">
                    <a:srgbClr val="000000">
                      <a:alpha val="43137"/>
                    </a:srgbClr>
                  </a:outerShdw>
                </a:effectLst>
              </a:rPr>
              <a:t>were ever-married with </a:t>
            </a:r>
            <a:r>
              <a:rPr lang="en-US" b="1" dirty="0" smtClean="0">
                <a:solidFill>
                  <a:srgbClr val="FF0000"/>
                </a:solidFill>
                <a:effectLst>
                  <a:outerShdw blurRad="38100" dist="38100" dir="2700000" algn="tl">
                    <a:srgbClr val="000000">
                      <a:alpha val="43137"/>
                    </a:srgbClr>
                  </a:outerShdw>
                </a:effectLst>
              </a:rPr>
              <a:t>6.2% </a:t>
            </a:r>
            <a:r>
              <a:rPr lang="en-US" dirty="0" smtClean="0">
                <a:effectLst>
                  <a:outerShdw blurRad="38100" dist="38100" dir="2700000" algn="tl">
                    <a:srgbClr val="000000">
                      <a:alpha val="43137"/>
                    </a:srgbClr>
                  </a:outerShdw>
                </a:effectLst>
              </a:rPr>
              <a:t>being currently married</a:t>
            </a:r>
            <a:endParaRPr lang="ar-EG"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596271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72716"/>
            <a:ext cx="7772400" cy="1219200"/>
          </a:xfrm>
        </p:spPr>
        <p:txBody>
          <a:bodyPr>
            <a:normAutofit fontScale="90000"/>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Median Age at First Marriage for women age 25-49</a:t>
            </a:r>
          </a:p>
        </p:txBody>
      </p:sp>
      <p:graphicFrame>
        <p:nvGraphicFramePr>
          <p:cNvPr id="4" name="Content Placeholder 10"/>
          <p:cNvGraphicFramePr>
            <a:graphicFrameLocks/>
          </p:cNvGraphicFramePr>
          <p:nvPr>
            <p:extLst>
              <p:ext uri="{D42A27DB-BD31-4B8C-83A1-F6EECF244321}">
                <p14:modId xmlns:p14="http://schemas.microsoft.com/office/powerpoint/2010/main" val="3593678"/>
              </p:ext>
            </p:extLst>
          </p:nvPr>
        </p:nvGraphicFramePr>
        <p:xfrm>
          <a:off x="685800" y="1824545"/>
          <a:ext cx="7886700" cy="437509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4358590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32932" y="0"/>
            <a:ext cx="8111067" cy="1325563"/>
          </a:xfrm>
        </p:spPr>
        <p:txBody>
          <a:bodyPr>
            <a:norm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Teenage Childbearing</a:t>
            </a:r>
          </a:p>
        </p:txBody>
      </p:sp>
      <p:sp>
        <p:nvSpPr>
          <p:cNvPr id="3" name="Content Placeholder 2"/>
          <p:cNvSpPr>
            <a:spLocks noGrp="1"/>
          </p:cNvSpPr>
          <p:nvPr>
            <p:ph idx="1"/>
          </p:nvPr>
        </p:nvSpPr>
        <p:spPr>
          <a:xfrm>
            <a:off x="2218262" y="1803400"/>
            <a:ext cx="5498432" cy="4373563"/>
          </a:xfrm>
        </p:spPr>
        <p:txBody>
          <a:bodyPr>
            <a:normAutofit/>
          </a:bodyPr>
          <a:lstStyle/>
          <a:p>
            <a:pPr marL="0" indent="0" algn="ctr">
              <a:lnSpc>
                <a:spcPct val="120000"/>
              </a:lnSpc>
              <a:spcBef>
                <a:spcPts val="0"/>
              </a:spcBef>
              <a:spcAft>
                <a:spcPts val="600"/>
              </a:spcAft>
              <a:buNone/>
            </a:pPr>
            <a:r>
              <a:rPr lang="en-GB" b="1" dirty="0">
                <a:solidFill>
                  <a:schemeClr val="accent5"/>
                </a:solidFill>
              </a:rPr>
              <a:t>7</a:t>
            </a:r>
            <a:r>
              <a:rPr lang="en-GB" b="1" dirty="0" smtClean="0">
                <a:solidFill>
                  <a:schemeClr val="accent5"/>
                </a:solidFill>
              </a:rPr>
              <a:t>% </a:t>
            </a:r>
            <a:r>
              <a:rPr lang="en-GB" dirty="0" smtClean="0"/>
              <a:t>of women between the ages of 15-19 are </a:t>
            </a:r>
            <a:r>
              <a:rPr lang="en-GB" i="1" dirty="0" smtClean="0"/>
              <a:t>already mothers</a:t>
            </a:r>
            <a:r>
              <a:rPr lang="en-GB" dirty="0" smtClean="0"/>
              <a:t> and </a:t>
            </a:r>
            <a:r>
              <a:rPr lang="en-GB" b="1" dirty="0">
                <a:solidFill>
                  <a:schemeClr val="accent5"/>
                </a:solidFill>
              </a:rPr>
              <a:t>4</a:t>
            </a:r>
            <a:r>
              <a:rPr lang="en-GB" b="1" dirty="0" smtClean="0">
                <a:solidFill>
                  <a:schemeClr val="accent5"/>
                </a:solidFill>
              </a:rPr>
              <a:t>% </a:t>
            </a:r>
            <a:r>
              <a:rPr lang="en-GB" dirty="0" smtClean="0"/>
              <a:t>are </a:t>
            </a:r>
            <a:r>
              <a:rPr lang="en-GB" i="1" dirty="0" smtClean="0"/>
              <a:t>pregnant</a:t>
            </a:r>
            <a:r>
              <a:rPr lang="en-GB" dirty="0" smtClean="0"/>
              <a:t> with their first child.</a:t>
            </a:r>
            <a:endParaRPr lang="en-GB" dirty="0"/>
          </a:p>
        </p:txBody>
      </p:sp>
    </p:spTree>
    <p:extLst>
      <p:ext uri="{BB962C8B-B14F-4D97-AF65-F5344CB8AC3E}">
        <p14:creationId xmlns:p14="http://schemas.microsoft.com/office/powerpoint/2010/main" val="245704262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85012"/>
            <a:ext cx="7772400" cy="1299410"/>
          </a:xfrm>
        </p:spPr>
        <p:txBody>
          <a:bodyPr>
            <a:normAutofit/>
          </a:bodyPr>
          <a:lstStyle/>
          <a:p>
            <a:endParaRPr lang="en-US" sz="48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endParaRPr>
          </a:p>
        </p:txBody>
      </p:sp>
      <p:sp>
        <p:nvSpPr>
          <p:cNvPr id="3" name="Subtitle 2"/>
          <p:cNvSpPr>
            <a:spLocks noGrp="1"/>
          </p:cNvSpPr>
          <p:nvPr>
            <p:ph type="subTitle" idx="1"/>
          </p:nvPr>
        </p:nvSpPr>
        <p:spPr>
          <a:xfrm>
            <a:off x="1371600" y="1684422"/>
            <a:ext cx="6400800" cy="3954378"/>
          </a:xfrm>
        </p:spPr>
        <p:txBody>
          <a:bodyPr/>
          <a:lstStyle/>
          <a:p>
            <a:pPr marL="457200" indent="-457200" algn="l">
              <a:buFont typeface="Arial" panose="020B0604020202020204" pitchFamily="34" charset="0"/>
              <a:buChar char="•"/>
            </a:pPr>
            <a:r>
              <a:rPr lang="en-US" b="1" dirty="0">
                <a:solidFill>
                  <a:srgbClr val="FF0000"/>
                </a:solidFill>
              </a:rPr>
              <a:t>Fertility</a:t>
            </a:r>
          </a:p>
          <a:p>
            <a:pPr marL="457200" indent="-457200" algn="l">
              <a:buFont typeface="Arial" panose="020B0604020202020204" pitchFamily="34" charset="0"/>
              <a:buChar char="•"/>
            </a:pPr>
            <a:r>
              <a:rPr lang="en-US" b="1" dirty="0" smtClean="0"/>
              <a:t>Family Planning</a:t>
            </a:r>
          </a:p>
          <a:p>
            <a:pPr marL="457200" indent="-457200" algn="l">
              <a:buFont typeface="Arial" panose="020B0604020202020204" pitchFamily="34" charset="0"/>
              <a:buChar char="•"/>
            </a:pPr>
            <a:r>
              <a:rPr lang="en-US" b="1" dirty="0" smtClean="0"/>
              <a:t>Maternal health Care</a:t>
            </a:r>
          </a:p>
          <a:p>
            <a:pPr marL="457200" indent="-457200" algn="l">
              <a:buFont typeface="Arial" panose="020B0604020202020204" pitchFamily="34" charset="0"/>
              <a:buChar char="•"/>
            </a:pPr>
            <a:r>
              <a:rPr lang="en-US" b="1" dirty="0" smtClean="0"/>
              <a:t>Female Circumcision </a:t>
            </a:r>
            <a:endParaRPr lang="en-US" b="1" dirty="0"/>
          </a:p>
        </p:txBody>
      </p:sp>
    </p:spTree>
    <p:extLst>
      <p:ext uri="{BB962C8B-B14F-4D97-AF65-F5344CB8AC3E}">
        <p14:creationId xmlns:p14="http://schemas.microsoft.com/office/powerpoint/2010/main" val="20362621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b="1" dirty="0" smtClean="0">
                <a:effectLst>
                  <a:outerShdw blurRad="330200" dist="177800" dir="5400000" algn="ctr" rotWithShape="0">
                    <a:srgbClr val="000000">
                      <a:alpha val="43137"/>
                    </a:srgbClr>
                  </a:outerShdw>
                </a:effectLst>
                <a:latin typeface="Calibri" panose="020F0502020204030204" pitchFamily="34" charset="0"/>
                <a:ea typeface="DejaVu Serif" pitchFamily="18" charset="0"/>
              </a:rPr>
              <a:t>Teenage </a:t>
            </a:r>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Childbearing </a:t>
            </a:r>
            <a:b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br>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by </a:t>
            </a:r>
            <a:r>
              <a:rPr lang="en-US" b="1" dirty="0" smtClean="0">
                <a:effectLst>
                  <a:outerShdw blurRad="330200" dist="177800" dir="5400000" algn="ctr" rotWithShape="0">
                    <a:srgbClr val="000000">
                      <a:alpha val="43137"/>
                    </a:srgbClr>
                  </a:outerShdw>
                </a:effectLst>
                <a:latin typeface="Calibri" panose="020F0502020204030204" pitchFamily="34" charset="0"/>
                <a:ea typeface="DejaVu Serif" pitchFamily="18" charset="0"/>
              </a:rPr>
              <a:t>Residence</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677445087"/>
              </p:ext>
            </p:extLst>
          </p:nvPr>
        </p:nvGraphicFramePr>
        <p:xfrm>
          <a:off x="628650" y="1841501"/>
          <a:ext cx="7886700" cy="45085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481664"/>
            <a:ext cx="9144000" cy="369332"/>
          </a:xfrm>
          <a:prstGeom prst="rect">
            <a:avLst/>
          </a:prstGeom>
          <a:noFill/>
        </p:spPr>
        <p:txBody>
          <a:bodyPr wrap="square" rtlCol="0">
            <a:spAutoFit/>
          </a:bodyPr>
          <a:lstStyle/>
          <a:p>
            <a:pPr algn="ctr"/>
            <a:r>
              <a:rPr lang="en-US" i="1" dirty="0" smtClean="0"/>
              <a:t>Percent of women age 15-19 who are mothers or pregnant with their first child</a:t>
            </a:r>
            <a:endParaRPr lang="en-US" i="1" dirty="0"/>
          </a:p>
        </p:txBody>
      </p:sp>
    </p:spTree>
    <p:extLst>
      <p:ext uri="{BB962C8B-B14F-4D97-AF65-F5344CB8AC3E}">
        <p14:creationId xmlns:p14="http://schemas.microsoft.com/office/powerpoint/2010/main" val="217072992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1865524"/>
            <a:ext cx="4452257" cy="33771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800" dirty="0" smtClean="0"/>
              <a:t>Levels, trends, and differentials</a:t>
            </a:r>
          </a:p>
          <a:p>
            <a:pPr>
              <a:lnSpc>
                <a:spcPct val="110000"/>
              </a:lnSpc>
              <a:spcBef>
                <a:spcPts val="0"/>
              </a:spcBef>
              <a:spcAft>
                <a:spcPts val="600"/>
              </a:spcAft>
              <a:buClr>
                <a:schemeClr val="tx1"/>
              </a:buClr>
            </a:pPr>
            <a:r>
              <a:rPr lang="en-GB" sz="2800" dirty="0" smtClean="0"/>
              <a:t>Determinants of fertility</a:t>
            </a:r>
          </a:p>
          <a:p>
            <a:pPr>
              <a:lnSpc>
                <a:spcPct val="110000"/>
              </a:lnSpc>
              <a:spcBef>
                <a:spcPts val="0"/>
              </a:spcBef>
              <a:spcAft>
                <a:spcPts val="600"/>
              </a:spcAft>
              <a:buClr>
                <a:schemeClr val="tx1"/>
              </a:buClr>
            </a:pPr>
            <a:r>
              <a:rPr lang="en-GB" sz="2800" b="1" dirty="0" smtClean="0">
                <a:solidFill>
                  <a:schemeClr val="accent5"/>
                </a:solidFill>
              </a:rPr>
              <a:t>Fertility preferences and ideal family size</a:t>
            </a:r>
          </a:p>
        </p:txBody>
      </p:sp>
      <p:sp>
        <p:nvSpPr>
          <p:cNvPr id="4" name="Content Placeholder 3"/>
          <p:cNvSpPr>
            <a:spLocks noGrp="1"/>
          </p:cNvSpPr>
          <p:nvPr>
            <p:ph idx="1"/>
          </p:nvPr>
        </p:nvSpPr>
        <p:spPr/>
        <p:txBody>
          <a:bodyPr/>
          <a:lstStyle/>
          <a:p>
            <a:endParaRPr lang="en-US" dirty="0"/>
          </a:p>
        </p:txBody>
      </p:sp>
    </p:spTree>
    <p:extLst>
      <p:ext uri="{BB962C8B-B14F-4D97-AF65-F5344CB8AC3E}">
        <p14:creationId xmlns:p14="http://schemas.microsoft.com/office/powerpoint/2010/main" val="279907274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Ideal Family Size</a:t>
            </a:r>
          </a:p>
        </p:txBody>
      </p:sp>
      <p:sp>
        <p:nvSpPr>
          <p:cNvPr id="3" name="Content Placeholder 2"/>
          <p:cNvSpPr>
            <a:spLocks noGrp="1"/>
          </p:cNvSpPr>
          <p:nvPr>
            <p:ph idx="1"/>
          </p:nvPr>
        </p:nvSpPr>
        <p:spPr>
          <a:xfrm>
            <a:off x="623418" y="1770434"/>
            <a:ext cx="7897164" cy="4850499"/>
          </a:xfrm>
        </p:spPr>
        <p:txBody>
          <a:bodyPr>
            <a:noAutofit/>
          </a:bodyPr>
          <a:lstStyle/>
          <a:p>
            <a:pPr marL="0" indent="0" algn="ctr">
              <a:buNone/>
            </a:pPr>
            <a:r>
              <a:rPr lang="en-US" sz="2800" dirty="0" smtClean="0"/>
              <a:t>The average woman says  </a:t>
            </a:r>
            <a:r>
              <a:rPr lang="en-US" sz="2800" b="1" dirty="0">
                <a:solidFill>
                  <a:srgbClr val="C00000"/>
                </a:solidFill>
              </a:rPr>
              <a:t>3 </a:t>
            </a:r>
            <a:r>
              <a:rPr lang="en-US" sz="2800" dirty="0"/>
              <a:t>children </a:t>
            </a:r>
            <a:r>
              <a:rPr lang="en-US" sz="2800" dirty="0" smtClean="0"/>
              <a:t>is </a:t>
            </a:r>
          </a:p>
          <a:p>
            <a:pPr marL="0" indent="0" algn="ctr">
              <a:buNone/>
            </a:pPr>
            <a:r>
              <a:rPr lang="en-US" sz="2800" dirty="0" smtClean="0"/>
              <a:t>the ideal family size.</a:t>
            </a:r>
          </a:p>
          <a:p>
            <a:pPr marL="0" indent="0" algn="ctr">
              <a:buNone/>
            </a:pPr>
            <a:endParaRPr lang="en-US" sz="1400" dirty="0"/>
          </a:p>
          <a:p>
            <a:pPr marL="0" indent="0" algn="ctr">
              <a:buNone/>
            </a:pPr>
            <a:r>
              <a:rPr lang="en-US" sz="2800" dirty="0" smtClean="0"/>
              <a:t>The majority of currently married women believe </a:t>
            </a:r>
          </a:p>
          <a:p>
            <a:pPr marL="0" indent="0" algn="ctr">
              <a:buNone/>
            </a:pPr>
            <a:r>
              <a:rPr lang="en-US" sz="2800" dirty="0" smtClean="0"/>
              <a:t>their husband wants the same number </a:t>
            </a:r>
          </a:p>
          <a:p>
            <a:pPr marL="0" indent="0" algn="ctr">
              <a:buNone/>
            </a:pPr>
            <a:r>
              <a:rPr lang="en-US" sz="2800" dirty="0" smtClean="0"/>
              <a:t>or fewer children than they prefer; </a:t>
            </a:r>
          </a:p>
          <a:p>
            <a:pPr marL="0" indent="0" algn="ctr">
              <a:buNone/>
            </a:pPr>
            <a:r>
              <a:rPr lang="en-US" sz="2800" dirty="0" smtClean="0"/>
              <a:t>however, </a:t>
            </a:r>
            <a:r>
              <a:rPr lang="en-US" sz="2800" b="1" dirty="0" smtClean="0">
                <a:solidFill>
                  <a:srgbClr val="C00000"/>
                </a:solidFill>
              </a:rPr>
              <a:t>23 percent </a:t>
            </a:r>
            <a:r>
              <a:rPr lang="en-US" sz="2800" dirty="0" smtClean="0"/>
              <a:t>of women say </a:t>
            </a:r>
          </a:p>
          <a:p>
            <a:pPr marL="0" indent="0" algn="ctr">
              <a:buNone/>
            </a:pPr>
            <a:r>
              <a:rPr lang="en-US" sz="2800" dirty="0" smtClean="0"/>
              <a:t>their </a:t>
            </a:r>
            <a:r>
              <a:rPr lang="en-US" sz="2800" b="1" dirty="0" smtClean="0">
                <a:solidFill>
                  <a:srgbClr val="C00000"/>
                </a:solidFill>
              </a:rPr>
              <a:t>husband wants </a:t>
            </a:r>
          </a:p>
          <a:p>
            <a:pPr marL="0" indent="0" algn="ctr">
              <a:buNone/>
            </a:pPr>
            <a:r>
              <a:rPr lang="en-US" sz="2800" b="1" dirty="0" smtClean="0">
                <a:solidFill>
                  <a:srgbClr val="C00000"/>
                </a:solidFill>
              </a:rPr>
              <a:t>more</a:t>
            </a:r>
            <a:r>
              <a:rPr lang="en-US" sz="2800" b="1" dirty="0" smtClean="0"/>
              <a:t> </a:t>
            </a:r>
            <a:r>
              <a:rPr lang="en-US" sz="2800" dirty="0" smtClean="0"/>
              <a:t>children than they do.</a:t>
            </a:r>
          </a:p>
          <a:p>
            <a:endParaRPr lang="en-US" sz="900" dirty="0"/>
          </a:p>
        </p:txBody>
      </p:sp>
    </p:spTree>
    <p:extLst>
      <p:ext uri="{BB962C8B-B14F-4D97-AF65-F5344CB8AC3E}">
        <p14:creationId xmlns:p14="http://schemas.microsoft.com/office/powerpoint/2010/main" val="251629183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4665"/>
            <a:ext cx="9144000" cy="1325563"/>
          </a:xfrm>
        </p:spPr>
        <p:txBody>
          <a:bodyPr>
            <a:normAutofit/>
          </a:bodyPr>
          <a:lstStyle/>
          <a:p>
            <a:r>
              <a:rPr lang="en-US" sz="36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Difference between Wanted and </a:t>
            </a:r>
            <a:br>
              <a:rPr lang="en-US" sz="36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br>
            <a:r>
              <a:rPr lang="en-US" sz="36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Actual Total Fertility Rates by Residence</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4246794388"/>
              </p:ext>
            </p:extLst>
          </p:nvPr>
        </p:nvGraphicFramePr>
        <p:xfrm>
          <a:off x="628650" y="1410229"/>
          <a:ext cx="7886700" cy="4766734"/>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5277298" y="1536700"/>
            <a:ext cx="736600" cy="369332"/>
          </a:xfrm>
          <a:prstGeom prst="rect">
            <a:avLst/>
          </a:prstGeom>
          <a:noFill/>
        </p:spPr>
        <p:txBody>
          <a:bodyPr wrap="square" rtlCol="0">
            <a:spAutoFit/>
          </a:bodyPr>
          <a:lstStyle/>
          <a:p>
            <a:pPr algn="ctr"/>
            <a:r>
              <a:rPr lang="en-US" b="1" dirty="0" smtClean="0"/>
              <a:t>3.5</a:t>
            </a:r>
            <a:endParaRPr lang="en-US" b="1" dirty="0"/>
          </a:p>
        </p:txBody>
      </p:sp>
      <p:sp>
        <p:nvSpPr>
          <p:cNvPr id="11" name="TextBox 10"/>
          <p:cNvSpPr txBox="1"/>
          <p:nvPr/>
        </p:nvSpPr>
        <p:spPr>
          <a:xfrm>
            <a:off x="5277298" y="2372766"/>
            <a:ext cx="736600" cy="369332"/>
          </a:xfrm>
          <a:prstGeom prst="rect">
            <a:avLst/>
          </a:prstGeom>
          <a:noFill/>
        </p:spPr>
        <p:txBody>
          <a:bodyPr wrap="square" rtlCol="0">
            <a:spAutoFit/>
          </a:bodyPr>
          <a:lstStyle/>
          <a:p>
            <a:pPr algn="ctr"/>
            <a:r>
              <a:rPr lang="en-US" b="1" dirty="0" smtClean="0"/>
              <a:t>3.4</a:t>
            </a:r>
            <a:endParaRPr lang="en-US" b="1" dirty="0"/>
          </a:p>
        </p:txBody>
      </p:sp>
      <p:sp>
        <p:nvSpPr>
          <p:cNvPr id="12" name="TextBox 11"/>
          <p:cNvSpPr txBox="1"/>
          <p:nvPr/>
        </p:nvSpPr>
        <p:spPr>
          <a:xfrm>
            <a:off x="5053364" y="2763549"/>
            <a:ext cx="736600" cy="369332"/>
          </a:xfrm>
          <a:prstGeom prst="rect">
            <a:avLst/>
          </a:prstGeom>
          <a:noFill/>
        </p:spPr>
        <p:txBody>
          <a:bodyPr wrap="square" rtlCol="0">
            <a:spAutoFit/>
          </a:bodyPr>
          <a:lstStyle/>
          <a:p>
            <a:pPr algn="ctr"/>
            <a:r>
              <a:rPr lang="en-US" b="1" dirty="0" smtClean="0"/>
              <a:t>3.0</a:t>
            </a:r>
            <a:endParaRPr lang="en-US" b="1" dirty="0"/>
          </a:p>
        </p:txBody>
      </p:sp>
      <p:sp>
        <p:nvSpPr>
          <p:cNvPr id="13" name="TextBox 12"/>
          <p:cNvSpPr txBox="1"/>
          <p:nvPr/>
        </p:nvSpPr>
        <p:spPr>
          <a:xfrm>
            <a:off x="5421664" y="3208111"/>
            <a:ext cx="736600" cy="369332"/>
          </a:xfrm>
          <a:prstGeom prst="rect">
            <a:avLst/>
          </a:prstGeom>
          <a:noFill/>
        </p:spPr>
        <p:txBody>
          <a:bodyPr wrap="square" rtlCol="0">
            <a:spAutoFit/>
          </a:bodyPr>
          <a:lstStyle/>
          <a:p>
            <a:pPr algn="ctr"/>
            <a:r>
              <a:rPr lang="en-US" b="1" dirty="0" smtClean="0"/>
              <a:t>3.6</a:t>
            </a:r>
            <a:endParaRPr lang="en-US" b="1" dirty="0"/>
          </a:p>
        </p:txBody>
      </p:sp>
      <p:sp>
        <p:nvSpPr>
          <p:cNvPr id="14" name="TextBox 13"/>
          <p:cNvSpPr txBox="1"/>
          <p:nvPr/>
        </p:nvSpPr>
        <p:spPr>
          <a:xfrm>
            <a:off x="5575936" y="4014598"/>
            <a:ext cx="736600" cy="369332"/>
          </a:xfrm>
          <a:prstGeom prst="rect">
            <a:avLst/>
          </a:prstGeom>
          <a:noFill/>
        </p:spPr>
        <p:txBody>
          <a:bodyPr wrap="square" rtlCol="0">
            <a:spAutoFit/>
          </a:bodyPr>
          <a:lstStyle/>
          <a:p>
            <a:pPr algn="ctr"/>
            <a:r>
              <a:rPr lang="en-US" b="1" dirty="0" smtClean="0"/>
              <a:t>3.8</a:t>
            </a:r>
            <a:endParaRPr lang="en-US" b="1" dirty="0"/>
          </a:p>
        </p:txBody>
      </p:sp>
      <p:sp>
        <p:nvSpPr>
          <p:cNvPr id="15" name="TextBox 14"/>
          <p:cNvSpPr txBox="1"/>
          <p:nvPr/>
        </p:nvSpPr>
        <p:spPr>
          <a:xfrm>
            <a:off x="5188975" y="4433502"/>
            <a:ext cx="736600" cy="369332"/>
          </a:xfrm>
          <a:prstGeom prst="rect">
            <a:avLst/>
          </a:prstGeom>
          <a:noFill/>
        </p:spPr>
        <p:txBody>
          <a:bodyPr wrap="square" rtlCol="0">
            <a:spAutoFit/>
          </a:bodyPr>
          <a:lstStyle/>
          <a:p>
            <a:pPr algn="ctr"/>
            <a:r>
              <a:rPr lang="en-US" b="1" dirty="0" smtClean="0"/>
              <a:t>3.2</a:t>
            </a:r>
            <a:endParaRPr lang="en-US" b="1" dirty="0"/>
          </a:p>
        </p:txBody>
      </p:sp>
      <p:sp>
        <p:nvSpPr>
          <p:cNvPr id="16" name="TextBox 15"/>
          <p:cNvSpPr txBox="1"/>
          <p:nvPr/>
        </p:nvSpPr>
        <p:spPr>
          <a:xfrm>
            <a:off x="5799930" y="4823519"/>
            <a:ext cx="736600" cy="369332"/>
          </a:xfrm>
          <a:prstGeom prst="rect">
            <a:avLst/>
          </a:prstGeom>
          <a:noFill/>
        </p:spPr>
        <p:txBody>
          <a:bodyPr wrap="square" rtlCol="0">
            <a:spAutoFit/>
          </a:bodyPr>
          <a:lstStyle/>
          <a:p>
            <a:pPr algn="ctr"/>
            <a:r>
              <a:rPr lang="en-US" b="1" dirty="0" smtClean="0"/>
              <a:t>4.1</a:t>
            </a:r>
            <a:endParaRPr lang="en-US" b="1" dirty="0"/>
          </a:p>
        </p:txBody>
      </p:sp>
      <p:sp>
        <p:nvSpPr>
          <p:cNvPr id="17" name="TextBox 16"/>
          <p:cNvSpPr txBox="1"/>
          <p:nvPr/>
        </p:nvSpPr>
        <p:spPr>
          <a:xfrm>
            <a:off x="5650639" y="5628568"/>
            <a:ext cx="736600" cy="369332"/>
          </a:xfrm>
          <a:prstGeom prst="rect">
            <a:avLst/>
          </a:prstGeom>
          <a:noFill/>
        </p:spPr>
        <p:txBody>
          <a:bodyPr wrap="square" rtlCol="0">
            <a:spAutoFit/>
          </a:bodyPr>
          <a:lstStyle/>
          <a:p>
            <a:pPr algn="ctr"/>
            <a:r>
              <a:rPr lang="en-US" b="1" dirty="0" smtClean="0"/>
              <a:t>3.9</a:t>
            </a:r>
            <a:endParaRPr lang="en-US" b="1" dirty="0"/>
          </a:p>
        </p:txBody>
      </p:sp>
      <p:sp>
        <p:nvSpPr>
          <p:cNvPr id="18" name="TextBox 17"/>
          <p:cNvSpPr txBox="1"/>
          <p:nvPr/>
        </p:nvSpPr>
        <p:spPr>
          <a:xfrm>
            <a:off x="1090692" y="2547086"/>
            <a:ext cx="1036074" cy="646331"/>
          </a:xfrm>
          <a:prstGeom prst="rect">
            <a:avLst/>
          </a:prstGeom>
          <a:noFill/>
        </p:spPr>
        <p:txBody>
          <a:bodyPr wrap="square" rtlCol="0">
            <a:spAutoFit/>
          </a:bodyPr>
          <a:lstStyle/>
          <a:p>
            <a:pPr algn="ctr"/>
            <a:r>
              <a:rPr lang="en-US" dirty="0"/>
              <a:t>Lower </a:t>
            </a:r>
          </a:p>
          <a:p>
            <a:pPr algn="ctr"/>
            <a:r>
              <a:rPr lang="en-US" dirty="0" smtClean="0"/>
              <a:t>Egypt </a:t>
            </a:r>
            <a:endParaRPr lang="en-US" dirty="0"/>
          </a:p>
        </p:txBody>
      </p:sp>
      <p:cxnSp>
        <p:nvCxnSpPr>
          <p:cNvPr id="19" name="Straight Connector 18"/>
          <p:cNvCxnSpPr/>
          <p:nvPr/>
        </p:nvCxnSpPr>
        <p:spPr>
          <a:xfrm flipH="1" flipV="1">
            <a:off x="2126768" y="2432505"/>
            <a:ext cx="0" cy="108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1016002" y="4296059"/>
            <a:ext cx="1122736" cy="646331"/>
          </a:xfrm>
          <a:prstGeom prst="rect">
            <a:avLst/>
          </a:prstGeom>
          <a:noFill/>
        </p:spPr>
        <p:txBody>
          <a:bodyPr wrap="square" rtlCol="0">
            <a:spAutoFit/>
          </a:bodyPr>
          <a:lstStyle/>
          <a:p>
            <a:pPr algn="ctr"/>
            <a:r>
              <a:rPr lang="en-US" dirty="0"/>
              <a:t>Upper </a:t>
            </a:r>
          </a:p>
          <a:p>
            <a:pPr algn="ctr"/>
            <a:r>
              <a:rPr lang="en-US" dirty="0"/>
              <a:t>Egypt</a:t>
            </a:r>
          </a:p>
        </p:txBody>
      </p:sp>
      <p:cxnSp>
        <p:nvCxnSpPr>
          <p:cNvPr id="21" name="Straight Connector 20"/>
          <p:cNvCxnSpPr/>
          <p:nvPr/>
        </p:nvCxnSpPr>
        <p:spPr>
          <a:xfrm flipH="1" flipV="1">
            <a:off x="2126766" y="4060423"/>
            <a:ext cx="0" cy="108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156370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85012"/>
            <a:ext cx="7772400" cy="1299410"/>
          </a:xfrm>
        </p:spPr>
        <p:txBody>
          <a:bodyPr>
            <a:normAutofit/>
          </a:bodyPr>
          <a:lstStyle/>
          <a:p>
            <a:r>
              <a:rPr lang="en-US" sz="48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Reproductive health </a:t>
            </a:r>
            <a:endParaRPr lang="en-US" sz="4800" b="1" dirty="0">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1371600" y="1684422"/>
            <a:ext cx="6400800" cy="3954378"/>
          </a:xfrm>
        </p:spPr>
        <p:txBody>
          <a:bodyPr/>
          <a:lstStyle/>
          <a:p>
            <a:pPr marL="457200" indent="-457200" algn="l">
              <a:buFont typeface="Arial" panose="020B0604020202020204" pitchFamily="34" charset="0"/>
              <a:buChar char="•"/>
            </a:pPr>
            <a:r>
              <a:rPr lang="en-US" b="1" dirty="0" smtClean="0"/>
              <a:t>Fertility</a:t>
            </a:r>
          </a:p>
          <a:p>
            <a:pPr marL="457200" indent="-457200" algn="l">
              <a:buFont typeface="Arial" panose="020B0604020202020204" pitchFamily="34" charset="0"/>
              <a:buChar char="•"/>
            </a:pPr>
            <a:r>
              <a:rPr lang="en-US" b="1" dirty="0" smtClean="0">
                <a:solidFill>
                  <a:srgbClr val="FF0000"/>
                </a:solidFill>
              </a:rPr>
              <a:t>Family Planning</a:t>
            </a:r>
          </a:p>
          <a:p>
            <a:pPr marL="457200" indent="-457200" algn="l">
              <a:buFont typeface="Arial" panose="020B0604020202020204" pitchFamily="34" charset="0"/>
              <a:buChar char="•"/>
            </a:pPr>
            <a:r>
              <a:rPr lang="en-US" b="1" dirty="0" smtClean="0"/>
              <a:t>Maternal health Care</a:t>
            </a:r>
          </a:p>
          <a:p>
            <a:pPr marL="457200" indent="-457200" algn="l">
              <a:buFont typeface="Arial" panose="020B0604020202020204" pitchFamily="34" charset="0"/>
              <a:buChar char="•"/>
            </a:pPr>
            <a:r>
              <a:rPr lang="en-US" b="1" dirty="0" smtClean="0"/>
              <a:t>Female Circumcision </a:t>
            </a:r>
            <a:endParaRPr lang="en-US" b="1" dirty="0"/>
          </a:p>
        </p:txBody>
      </p:sp>
    </p:spTree>
    <p:extLst>
      <p:ext uri="{BB962C8B-B14F-4D97-AF65-F5344CB8AC3E}">
        <p14:creationId xmlns:p14="http://schemas.microsoft.com/office/powerpoint/2010/main" val="270144239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2486526"/>
            <a:ext cx="4452257" cy="27561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800" b="1" dirty="0" smtClean="0">
                <a:solidFill>
                  <a:schemeClr val="accent5"/>
                </a:solidFill>
              </a:rPr>
              <a:t>Knowledge and use</a:t>
            </a:r>
          </a:p>
          <a:p>
            <a:pPr>
              <a:lnSpc>
                <a:spcPct val="110000"/>
              </a:lnSpc>
              <a:spcBef>
                <a:spcPts val="0"/>
              </a:spcBef>
              <a:spcAft>
                <a:spcPts val="600"/>
              </a:spcAft>
              <a:buClr>
                <a:schemeClr val="tx1"/>
              </a:buClr>
            </a:pPr>
            <a:r>
              <a:rPr lang="en-GB" sz="2800" dirty="0" smtClean="0"/>
              <a:t>Source of methods</a:t>
            </a:r>
          </a:p>
          <a:p>
            <a:pPr>
              <a:lnSpc>
                <a:spcPct val="110000"/>
              </a:lnSpc>
              <a:spcBef>
                <a:spcPts val="0"/>
              </a:spcBef>
              <a:spcAft>
                <a:spcPts val="600"/>
              </a:spcAft>
              <a:buClr>
                <a:schemeClr val="tx1"/>
              </a:buClr>
            </a:pPr>
            <a:r>
              <a:rPr lang="en-GB" sz="2800" dirty="0" smtClean="0"/>
              <a:t>Need for family planning</a:t>
            </a:r>
          </a:p>
          <a:p>
            <a:pPr>
              <a:lnSpc>
                <a:spcPct val="110000"/>
              </a:lnSpc>
              <a:spcBef>
                <a:spcPts val="0"/>
              </a:spcBef>
              <a:spcAft>
                <a:spcPts val="600"/>
              </a:spcAft>
              <a:buClr>
                <a:schemeClr val="tx1"/>
              </a:buClr>
            </a:pPr>
            <a:r>
              <a:rPr lang="en-GB" sz="2800" dirty="0" smtClean="0"/>
              <a:t>Discontinuation </a:t>
            </a:r>
          </a:p>
          <a:p>
            <a:pPr>
              <a:lnSpc>
                <a:spcPct val="110000"/>
              </a:lnSpc>
              <a:spcBef>
                <a:spcPts val="0"/>
              </a:spcBef>
              <a:spcAft>
                <a:spcPts val="600"/>
              </a:spcAft>
              <a:buClr>
                <a:schemeClr val="tx1"/>
              </a:buClr>
            </a:pPr>
            <a:r>
              <a:rPr lang="en-GB" sz="2800" dirty="0" smtClean="0"/>
              <a:t>Future use</a:t>
            </a:r>
          </a:p>
        </p:txBody>
      </p:sp>
    </p:spTree>
    <p:extLst>
      <p:ext uri="{BB962C8B-B14F-4D97-AF65-F5344CB8AC3E}">
        <p14:creationId xmlns:p14="http://schemas.microsoft.com/office/powerpoint/2010/main" val="178839012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Knowledge of Contraceptive Methods</a:t>
            </a:r>
          </a:p>
        </p:txBody>
      </p:sp>
      <p:sp>
        <p:nvSpPr>
          <p:cNvPr id="3" name="Content Placeholder 2"/>
          <p:cNvSpPr>
            <a:spLocks noGrp="1"/>
          </p:cNvSpPr>
          <p:nvPr>
            <p:ph idx="1"/>
          </p:nvPr>
        </p:nvSpPr>
        <p:spPr>
          <a:xfrm>
            <a:off x="507492" y="1560068"/>
            <a:ext cx="8229600" cy="4360863"/>
          </a:xfrm>
        </p:spPr>
        <p:txBody>
          <a:bodyPr>
            <a:normAutofit lnSpcReduction="10000"/>
          </a:bodyPr>
          <a:lstStyle/>
          <a:p>
            <a:pPr>
              <a:lnSpc>
                <a:spcPct val="120000"/>
              </a:lnSpc>
              <a:spcBef>
                <a:spcPts val="0"/>
              </a:spcBef>
              <a:spcAft>
                <a:spcPts val="600"/>
              </a:spcAft>
              <a:buClr>
                <a:schemeClr val="tx1"/>
              </a:buClr>
            </a:pPr>
            <a:r>
              <a:rPr lang="en-GB" b="1" dirty="0" smtClean="0">
                <a:solidFill>
                  <a:schemeClr val="accent5"/>
                </a:solidFill>
              </a:rPr>
              <a:t>Virtually all </a:t>
            </a:r>
            <a:r>
              <a:rPr lang="en-GB" dirty="0" smtClean="0"/>
              <a:t>married women (</a:t>
            </a:r>
            <a:r>
              <a:rPr lang="en-GB" b="1" dirty="0" smtClean="0">
                <a:solidFill>
                  <a:schemeClr val="accent5"/>
                </a:solidFill>
              </a:rPr>
              <a:t>99.9%</a:t>
            </a:r>
            <a:r>
              <a:rPr lang="en-GB" dirty="0" smtClean="0"/>
              <a:t>) have heard of at least one </a:t>
            </a:r>
            <a:r>
              <a:rPr lang="en-GB" b="1" dirty="0" smtClean="0">
                <a:solidFill>
                  <a:schemeClr val="accent5"/>
                </a:solidFill>
              </a:rPr>
              <a:t>modern method </a:t>
            </a:r>
            <a:r>
              <a:rPr lang="en-GB" dirty="0"/>
              <a:t>of contraception</a:t>
            </a:r>
            <a:r>
              <a:rPr lang="en-GB" dirty="0" smtClean="0"/>
              <a:t>.</a:t>
            </a:r>
          </a:p>
          <a:p>
            <a:pPr>
              <a:lnSpc>
                <a:spcPct val="120000"/>
              </a:lnSpc>
              <a:spcBef>
                <a:spcPts val="0"/>
              </a:spcBef>
              <a:spcAft>
                <a:spcPts val="600"/>
              </a:spcAft>
              <a:buClr>
                <a:schemeClr val="tx1"/>
              </a:buClr>
            </a:pPr>
            <a:r>
              <a:rPr lang="en-GB" b="1" dirty="0" smtClean="0">
                <a:solidFill>
                  <a:srgbClr val="C00000"/>
                </a:solidFill>
              </a:rPr>
              <a:t>9 in 10</a:t>
            </a:r>
            <a:r>
              <a:rPr lang="en-GB" dirty="0" smtClean="0"/>
              <a:t> women or more know about the pill, IUD, injectable, and implant. </a:t>
            </a:r>
          </a:p>
          <a:p>
            <a:pPr>
              <a:lnSpc>
                <a:spcPct val="120000"/>
              </a:lnSpc>
              <a:spcBef>
                <a:spcPts val="0"/>
              </a:spcBef>
              <a:spcAft>
                <a:spcPts val="600"/>
              </a:spcAft>
              <a:buClr>
                <a:schemeClr val="tx1"/>
              </a:buClr>
            </a:pPr>
            <a:r>
              <a:rPr lang="en-GB" dirty="0" smtClean="0"/>
              <a:t>Prolonged breastfeeding (</a:t>
            </a:r>
            <a:r>
              <a:rPr lang="en-GB" b="1" dirty="0" smtClean="0">
                <a:solidFill>
                  <a:srgbClr val="C00000"/>
                </a:solidFill>
              </a:rPr>
              <a:t>72%</a:t>
            </a:r>
            <a:r>
              <a:rPr lang="en-GB" dirty="0" smtClean="0"/>
              <a:t>) is the most widely known traditional method.</a:t>
            </a:r>
            <a:endParaRPr lang="en-GB" dirty="0"/>
          </a:p>
          <a:p>
            <a:pPr marL="0" indent="0" algn="ctr">
              <a:lnSpc>
                <a:spcPct val="120000"/>
              </a:lnSpc>
              <a:spcBef>
                <a:spcPts val="0"/>
              </a:spcBef>
              <a:spcAft>
                <a:spcPts val="600"/>
              </a:spcAft>
              <a:buNone/>
            </a:pPr>
            <a:endParaRPr lang="en-GB" dirty="0" smtClean="0"/>
          </a:p>
          <a:p>
            <a:pPr marL="0" indent="0" algn="ctr">
              <a:lnSpc>
                <a:spcPct val="120000"/>
              </a:lnSpc>
              <a:spcBef>
                <a:spcPts val="0"/>
              </a:spcBef>
              <a:spcAft>
                <a:spcPts val="600"/>
              </a:spcAft>
              <a:buNone/>
            </a:pPr>
            <a:endParaRPr lang="en-GB" dirty="0"/>
          </a:p>
          <a:p>
            <a:pPr marL="0" indent="0" algn="ctr">
              <a:lnSpc>
                <a:spcPct val="120000"/>
              </a:lnSpc>
              <a:spcBef>
                <a:spcPts val="0"/>
              </a:spcBef>
              <a:spcAft>
                <a:spcPts val="600"/>
              </a:spcAft>
              <a:buNone/>
            </a:pPr>
            <a:endParaRPr lang="en-GB" dirty="0"/>
          </a:p>
        </p:txBody>
      </p:sp>
    </p:spTree>
    <p:extLst>
      <p:ext uri="{BB962C8B-B14F-4D97-AF65-F5344CB8AC3E}">
        <p14:creationId xmlns:p14="http://schemas.microsoft.com/office/powerpoint/2010/main" val="45888649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87395"/>
          </a:xfrm>
        </p:spPr>
        <p:txBody>
          <a:bodyPr>
            <a:noAutofit/>
          </a:bodyPr>
          <a:lstStyle/>
          <a:p>
            <a:r>
              <a:rPr lang="en-US" sz="4200" dirty="0" smtClean="0"/>
              <a:t/>
            </a:r>
            <a:br>
              <a:rPr lang="en-US" sz="4200" dirty="0" smtClean="0"/>
            </a:br>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Current Use of Contraception </a:t>
            </a:r>
          </a:p>
        </p:txBody>
      </p:sp>
      <p:graphicFrame>
        <p:nvGraphicFramePr>
          <p:cNvPr id="11" name="Content Placeholder 10"/>
          <p:cNvGraphicFramePr>
            <a:graphicFrameLocks noGrp="1"/>
          </p:cNvGraphicFramePr>
          <p:nvPr>
            <p:ph idx="1"/>
            <p:extLst/>
          </p:nvPr>
        </p:nvGraphicFramePr>
        <p:xfrm>
          <a:off x="628650" y="1828799"/>
          <a:ext cx="7886700" cy="445008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400"/>
            <a:ext cx="9144000" cy="369332"/>
          </a:xfrm>
          <a:prstGeom prst="rect">
            <a:avLst/>
          </a:prstGeom>
          <a:noFill/>
        </p:spPr>
        <p:txBody>
          <a:bodyPr wrap="square" rtlCol="0">
            <a:spAutoFit/>
          </a:bodyPr>
          <a:lstStyle/>
          <a:p>
            <a:pPr algn="ctr"/>
            <a:r>
              <a:rPr lang="en-US" i="1" dirty="0" smtClean="0"/>
              <a:t>Percent of currently married women age 15-49</a:t>
            </a:r>
            <a:endParaRPr lang="en-US" i="1" dirty="0"/>
          </a:p>
        </p:txBody>
      </p:sp>
    </p:spTree>
    <p:extLst>
      <p:ext uri="{BB962C8B-B14F-4D97-AF65-F5344CB8AC3E}">
        <p14:creationId xmlns:p14="http://schemas.microsoft.com/office/powerpoint/2010/main" val="116955974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Trends in Use of Family Planning</a:t>
            </a:r>
          </a:p>
        </p:txBody>
      </p:sp>
      <p:graphicFrame>
        <p:nvGraphicFramePr>
          <p:cNvPr id="11" name="Content Placeholder 10"/>
          <p:cNvGraphicFramePr>
            <a:graphicFrameLocks noGrp="1"/>
          </p:cNvGraphicFramePr>
          <p:nvPr>
            <p:ph idx="1"/>
            <p:extLst/>
          </p:nvPr>
        </p:nvGraphicFramePr>
        <p:xfrm>
          <a:off x="628650" y="1510229"/>
          <a:ext cx="7886700"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40897"/>
            <a:ext cx="9144000" cy="369332"/>
          </a:xfrm>
          <a:prstGeom prst="rect">
            <a:avLst/>
          </a:prstGeom>
          <a:noFill/>
        </p:spPr>
        <p:txBody>
          <a:bodyPr wrap="square" rtlCol="0">
            <a:spAutoFit/>
          </a:bodyPr>
          <a:lstStyle/>
          <a:p>
            <a:pPr algn="ctr"/>
            <a:r>
              <a:rPr lang="en-US" i="1" dirty="0" smtClean="0"/>
              <a:t>Percent of currently married women age 15-49</a:t>
            </a:r>
            <a:endParaRPr lang="en-US" i="1" dirty="0"/>
          </a:p>
        </p:txBody>
      </p:sp>
    </p:spTree>
    <p:extLst>
      <p:ext uri="{BB962C8B-B14F-4D97-AF65-F5344CB8AC3E}">
        <p14:creationId xmlns:p14="http://schemas.microsoft.com/office/powerpoint/2010/main" val="351150653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
            </a:r>
            <a:br>
              <a:rPr lang="en-US" sz="4200" dirty="0" smtClean="0"/>
            </a:br>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Shift from IUD to Pill and Injectables</a:t>
            </a:r>
            <a:r>
              <a:rPr lang="en-US" sz="4200" dirty="0" smtClean="0"/>
              <a:t/>
            </a:r>
            <a:br>
              <a:rPr lang="en-US" sz="4200" dirty="0" smtClean="0"/>
            </a:b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572272215"/>
              </p:ext>
            </p:extLst>
          </p:nvPr>
        </p:nvGraphicFramePr>
        <p:xfrm>
          <a:off x="628650" y="1816100"/>
          <a:ext cx="7886700" cy="50419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63285" y="1227477"/>
            <a:ext cx="9144000" cy="369332"/>
          </a:xfrm>
          <a:prstGeom prst="rect">
            <a:avLst/>
          </a:prstGeom>
          <a:noFill/>
        </p:spPr>
        <p:txBody>
          <a:bodyPr wrap="square" rtlCol="0">
            <a:spAutoFit/>
          </a:bodyPr>
          <a:lstStyle/>
          <a:p>
            <a:pPr algn="ctr"/>
            <a:r>
              <a:rPr lang="en-US" i="1" dirty="0" smtClean="0">
                <a:solidFill>
                  <a:prstClr val="black"/>
                </a:solidFill>
              </a:rPr>
              <a:t>Percent of currently married women age 15-49 using any modern method of contraception</a:t>
            </a:r>
            <a:endParaRPr lang="en-US" i="1" dirty="0">
              <a:solidFill>
                <a:prstClr val="black"/>
              </a:solidFill>
            </a:endParaRPr>
          </a:p>
        </p:txBody>
      </p:sp>
      <p:sp>
        <p:nvSpPr>
          <p:cNvPr id="8" name="Oval Callout 7"/>
          <p:cNvSpPr/>
          <p:nvPr/>
        </p:nvSpPr>
        <p:spPr>
          <a:xfrm>
            <a:off x="3200401" y="2934039"/>
            <a:ext cx="2328332" cy="1727201"/>
          </a:xfrm>
          <a:prstGeom prst="wedgeEllipseCallout">
            <a:avLst>
              <a:gd name="adj1" fmla="val -92845"/>
              <a:gd name="adj2" fmla="val 58486"/>
            </a:avLst>
          </a:prstGeom>
          <a:noFill/>
          <a:effectLst>
            <a:outerShdw blurRad="215900" dist="50800" dir="5400000" sx="106000" sy="106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400" b="1" dirty="0" smtClean="0">
                <a:solidFill>
                  <a:schemeClr val="accent5"/>
                </a:solidFill>
              </a:rPr>
              <a:t>16% decline than 2008</a:t>
            </a:r>
            <a:endParaRPr lang="en-US" sz="2400" b="1" dirty="0">
              <a:solidFill>
                <a:schemeClr val="accent5"/>
              </a:solidFill>
            </a:endParaRPr>
          </a:p>
        </p:txBody>
      </p:sp>
    </p:spTree>
    <p:extLst>
      <p:ext uri="{BB962C8B-B14F-4D97-AF65-F5344CB8AC3E}">
        <p14:creationId xmlns:p14="http://schemas.microsoft.com/office/powerpoint/2010/main" val="36388963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1865524"/>
            <a:ext cx="4452257" cy="33771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spcAft>
                <a:spcPts val="600"/>
              </a:spcAft>
              <a:buClr>
                <a:schemeClr val="tx1"/>
              </a:buClr>
            </a:pPr>
            <a:r>
              <a:rPr lang="en-GB" b="1" dirty="0">
                <a:solidFill>
                  <a:srgbClr val="FF0000"/>
                </a:solidFill>
              </a:rPr>
              <a:t>Levels, trends, and differentials</a:t>
            </a:r>
          </a:p>
          <a:p>
            <a:pPr>
              <a:lnSpc>
                <a:spcPct val="110000"/>
              </a:lnSpc>
              <a:spcBef>
                <a:spcPts val="0"/>
              </a:spcBef>
              <a:spcAft>
                <a:spcPts val="600"/>
              </a:spcAft>
              <a:buClr>
                <a:schemeClr val="tx1"/>
              </a:buClr>
            </a:pPr>
            <a:r>
              <a:rPr lang="en-GB" sz="2800" dirty="0" smtClean="0"/>
              <a:t>Determinants of fertility</a:t>
            </a:r>
          </a:p>
          <a:p>
            <a:pPr>
              <a:lnSpc>
                <a:spcPct val="110000"/>
              </a:lnSpc>
              <a:spcBef>
                <a:spcPts val="0"/>
              </a:spcBef>
              <a:spcAft>
                <a:spcPts val="600"/>
              </a:spcAft>
              <a:buClr>
                <a:schemeClr val="tx1"/>
              </a:buClr>
            </a:pPr>
            <a:r>
              <a:rPr lang="en-GB" sz="2800" dirty="0" smtClean="0"/>
              <a:t>Fertility preferences and ideal family size</a:t>
            </a:r>
          </a:p>
        </p:txBody>
      </p:sp>
      <p:sp>
        <p:nvSpPr>
          <p:cNvPr id="2" name="Title 1"/>
          <p:cNvSpPr>
            <a:spLocks noGrp="1"/>
          </p:cNvSpPr>
          <p:nvPr>
            <p:ph type="title"/>
          </p:nvPr>
        </p:nvSpPr>
        <p:spPr/>
        <p:txBody>
          <a:bodyPr>
            <a:normAutofit/>
          </a:bodyPr>
          <a:lstStyle/>
          <a:p>
            <a:r>
              <a:rPr lang="en-US" sz="48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Fertility</a:t>
            </a:r>
          </a:p>
        </p:txBody>
      </p:sp>
      <p:sp>
        <p:nvSpPr>
          <p:cNvPr id="3" name="Content Placeholder 2"/>
          <p:cNvSpPr>
            <a:spLocks noGrp="1"/>
          </p:cNvSpPr>
          <p:nvPr>
            <p:ph idx="1"/>
          </p:nvPr>
        </p:nvSpPr>
        <p:spPr>
          <a:xfrm>
            <a:off x="628650" y="1825625"/>
            <a:ext cx="7886700" cy="3417052"/>
          </a:xfrm>
        </p:spPr>
        <p:txBody>
          <a:bodyPr/>
          <a:lstStyle/>
          <a:p>
            <a:endParaRPr lang="en-US" dirty="0"/>
          </a:p>
        </p:txBody>
      </p:sp>
    </p:spTree>
    <p:extLst>
      <p:ext uri="{BB962C8B-B14F-4D97-AF65-F5344CB8AC3E}">
        <p14:creationId xmlns:p14="http://schemas.microsoft.com/office/powerpoint/2010/main" val="100197248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
            </a:r>
            <a:br>
              <a:rPr lang="en-US" sz="4200" dirty="0" smtClean="0"/>
            </a:br>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Current Use of </a:t>
            </a:r>
            <a:r>
              <a:rPr lang="en-US" b="1" dirty="0" smtClean="0">
                <a:effectLst>
                  <a:outerShdw blurRad="330200" dist="177800" dir="5400000" algn="ctr" rotWithShape="0">
                    <a:srgbClr val="000000">
                      <a:alpha val="43137"/>
                    </a:srgbClr>
                  </a:outerShdw>
                </a:effectLst>
                <a:latin typeface="Calibri" panose="020F0502020204030204" pitchFamily="34" charset="0"/>
                <a:ea typeface="DejaVu Serif" pitchFamily="18" charset="0"/>
              </a:rPr>
              <a:t>Contraception </a:t>
            </a:r>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
            </a:r>
            <a:b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br>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by Residence</a:t>
            </a:r>
            <a:r>
              <a:rPr lang="en-US" sz="4200" dirty="0" smtClean="0"/>
              <a:t/>
            </a:r>
            <a:br>
              <a:rPr lang="en-US" sz="4200" dirty="0" smtClean="0"/>
            </a:b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296375227"/>
              </p:ext>
            </p:extLst>
          </p:nvPr>
        </p:nvGraphicFramePr>
        <p:xfrm>
          <a:off x="628650" y="1816100"/>
          <a:ext cx="7886700" cy="504189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606082"/>
            <a:ext cx="9144000" cy="369332"/>
          </a:xfrm>
          <a:prstGeom prst="rect">
            <a:avLst/>
          </a:prstGeom>
          <a:noFill/>
        </p:spPr>
        <p:txBody>
          <a:bodyPr wrap="square" rtlCol="0">
            <a:spAutoFit/>
          </a:bodyPr>
          <a:lstStyle/>
          <a:p>
            <a:pPr algn="ctr"/>
            <a:r>
              <a:rPr lang="en-US" i="1" dirty="0" smtClean="0"/>
              <a:t>Percent of currently married women age 15-49 using any method of contraception</a:t>
            </a:r>
            <a:endParaRPr lang="en-US" i="1" dirty="0"/>
          </a:p>
        </p:txBody>
      </p:sp>
    </p:spTree>
    <p:extLst>
      <p:ext uri="{BB962C8B-B14F-4D97-AF65-F5344CB8AC3E}">
        <p14:creationId xmlns:p14="http://schemas.microsoft.com/office/powerpoint/2010/main" val="72188450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822267" cy="1325563"/>
          </a:xfrm>
        </p:spPr>
        <p:txBody>
          <a:bodyPr>
            <a:noAutofit/>
          </a:bodyPr>
          <a:lstStyle/>
          <a:p>
            <a:r>
              <a:rPr lang="en-US" sz="38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Governorates with </a:t>
            </a:r>
            <a:r>
              <a:rPr lang="en-US" sz="3800" b="1" dirty="0" smtClean="0">
                <a:effectLst>
                  <a:outerShdw blurRad="330200" dist="177800" dir="5400000" algn="ctr" rotWithShape="0">
                    <a:srgbClr val="000000">
                      <a:alpha val="43137"/>
                    </a:srgbClr>
                  </a:outerShdw>
                </a:effectLst>
                <a:latin typeface="Calibri" panose="020F0502020204030204" pitchFamily="34" charset="0"/>
                <a:ea typeface="DejaVu Serif" pitchFamily="18" charset="0"/>
              </a:rPr>
              <a:t>Contraceptive </a:t>
            </a:r>
            <a:r>
              <a:rPr lang="en-US" sz="38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Use Above the National Average</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57655075"/>
              </p:ext>
            </p:extLst>
          </p:nvPr>
        </p:nvGraphicFramePr>
        <p:xfrm>
          <a:off x="370104" y="1505857"/>
          <a:ext cx="8551474" cy="5029199"/>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187324"/>
            <a:ext cx="9144000" cy="369332"/>
          </a:xfrm>
          <a:prstGeom prst="rect">
            <a:avLst/>
          </a:prstGeom>
          <a:noFill/>
        </p:spPr>
        <p:txBody>
          <a:bodyPr wrap="square" rtlCol="0">
            <a:spAutoFit/>
          </a:bodyPr>
          <a:lstStyle/>
          <a:p>
            <a:pPr algn="ctr"/>
            <a:r>
              <a:rPr lang="en-US" i="1" dirty="0" smtClean="0">
                <a:solidFill>
                  <a:prstClr val="black"/>
                </a:solidFill>
              </a:rPr>
              <a:t>Percent of currently married women age 15-49 using any method of contraception</a:t>
            </a:r>
            <a:endParaRPr lang="en-US" i="1" dirty="0">
              <a:solidFill>
                <a:prstClr val="black"/>
              </a:solidFill>
            </a:endParaRPr>
          </a:p>
        </p:txBody>
      </p:sp>
    </p:spTree>
    <p:extLst>
      <p:ext uri="{BB962C8B-B14F-4D97-AF65-F5344CB8AC3E}">
        <p14:creationId xmlns:p14="http://schemas.microsoft.com/office/powerpoint/2010/main" val="359780994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38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Governorates with </a:t>
            </a:r>
            <a:r>
              <a:rPr lang="en-US" sz="3800" b="1" dirty="0" smtClean="0">
                <a:effectLst>
                  <a:outerShdw blurRad="330200" dist="177800" dir="5400000" algn="ctr" rotWithShape="0">
                    <a:srgbClr val="000000">
                      <a:alpha val="43137"/>
                    </a:srgbClr>
                  </a:outerShdw>
                </a:effectLst>
                <a:latin typeface="Calibri" panose="020F0502020204030204" pitchFamily="34" charset="0"/>
                <a:ea typeface="DejaVu Serif" pitchFamily="18" charset="0"/>
              </a:rPr>
              <a:t>Contraceptive </a:t>
            </a:r>
            <a:r>
              <a:rPr lang="en-US" sz="38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Use At/Below the National Average</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95191972"/>
              </p:ext>
            </p:extLst>
          </p:nvPr>
        </p:nvGraphicFramePr>
        <p:xfrm>
          <a:off x="604882" y="1568360"/>
          <a:ext cx="8197741" cy="5029199"/>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204257"/>
            <a:ext cx="9144000" cy="369332"/>
          </a:xfrm>
          <a:prstGeom prst="rect">
            <a:avLst/>
          </a:prstGeom>
          <a:noFill/>
        </p:spPr>
        <p:txBody>
          <a:bodyPr wrap="square" rtlCol="0">
            <a:spAutoFit/>
          </a:bodyPr>
          <a:lstStyle/>
          <a:p>
            <a:pPr algn="ctr"/>
            <a:r>
              <a:rPr lang="en-US" i="1" dirty="0" smtClean="0"/>
              <a:t>Percent of currently married women age 15-49 using any method of contraception</a:t>
            </a:r>
            <a:endParaRPr lang="en-US" i="1" dirty="0"/>
          </a:p>
        </p:txBody>
      </p:sp>
    </p:spTree>
    <p:extLst>
      <p:ext uri="{BB962C8B-B14F-4D97-AF65-F5344CB8AC3E}">
        <p14:creationId xmlns:p14="http://schemas.microsoft.com/office/powerpoint/2010/main" val="324610451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534886"/>
            <a:ext cx="7886700" cy="4642077"/>
          </a:xfrm>
        </p:spPr>
        <p:txBody>
          <a:bodyPr/>
          <a:lstStyle/>
          <a:p>
            <a:pPr>
              <a:buFont typeface="Wingdings" panose="05000000000000000000" pitchFamily="2" charset="2"/>
              <a:buChar char="§"/>
            </a:pPr>
            <a:r>
              <a:rPr lang="en-US" dirty="0" smtClean="0"/>
              <a:t>Among all ever-married women:</a:t>
            </a:r>
            <a:endParaRPr lang="en-US" dirty="0"/>
          </a:p>
          <a:p>
            <a:pPr lvl="1"/>
            <a:r>
              <a:rPr lang="en-US" b="1" dirty="0" smtClean="0">
                <a:solidFill>
                  <a:srgbClr val="FF0000"/>
                </a:solidFill>
              </a:rPr>
              <a:t>72% </a:t>
            </a:r>
            <a:r>
              <a:rPr lang="en-US" dirty="0" smtClean="0"/>
              <a:t>know about pills for breastfeeding women</a:t>
            </a:r>
          </a:p>
          <a:p>
            <a:pPr lvl="2"/>
            <a:r>
              <a:rPr lang="en-US" b="1" dirty="0" smtClean="0">
                <a:solidFill>
                  <a:srgbClr val="FF0000"/>
                </a:solidFill>
              </a:rPr>
              <a:t>5% </a:t>
            </a:r>
            <a:r>
              <a:rPr lang="en-US" dirty="0" smtClean="0"/>
              <a:t>can name a correct brand for </a:t>
            </a:r>
            <a:r>
              <a:rPr lang="en-US" dirty="0"/>
              <a:t>breastfeeding </a:t>
            </a:r>
            <a:r>
              <a:rPr lang="en-US" dirty="0" smtClean="0"/>
              <a:t>women</a:t>
            </a:r>
          </a:p>
          <a:p>
            <a:pPr lvl="2"/>
            <a:r>
              <a:rPr lang="en-US" b="1" dirty="0" smtClean="0">
                <a:solidFill>
                  <a:srgbClr val="FF0000"/>
                </a:solidFill>
              </a:rPr>
              <a:t>67%</a:t>
            </a:r>
            <a:r>
              <a:rPr lang="en-US" dirty="0" smtClean="0"/>
              <a:t> cannot name a brand/name an incorrect brand</a:t>
            </a:r>
          </a:p>
          <a:p>
            <a:pPr lvl="1"/>
            <a:r>
              <a:rPr lang="en-US" b="1" dirty="0" smtClean="0">
                <a:solidFill>
                  <a:srgbClr val="FF0000"/>
                </a:solidFill>
              </a:rPr>
              <a:t>28% </a:t>
            </a:r>
            <a:r>
              <a:rPr lang="en-US" dirty="0" smtClean="0"/>
              <a:t>don’t know about a suitable pill for breastfeeding women</a:t>
            </a:r>
          </a:p>
          <a:p>
            <a:pPr>
              <a:buFont typeface="Wingdings" panose="05000000000000000000" pitchFamily="2" charset="2"/>
              <a:buChar char="§"/>
            </a:pPr>
            <a:r>
              <a:rPr lang="en-US" dirty="0" smtClean="0"/>
              <a:t>Around</a:t>
            </a:r>
            <a:r>
              <a:rPr lang="en-US" b="1" dirty="0" smtClean="0">
                <a:solidFill>
                  <a:srgbClr val="FF0000"/>
                </a:solidFill>
              </a:rPr>
              <a:t> 2 in 5 current </a:t>
            </a:r>
            <a:r>
              <a:rPr lang="en-US" dirty="0" smtClean="0"/>
              <a:t>pill users who are breastfeeding are using a pill brand suitable for breastfeeding women.</a:t>
            </a:r>
            <a:endParaRPr lang="en-US" dirty="0"/>
          </a:p>
        </p:txBody>
      </p:sp>
      <p:sp>
        <p:nvSpPr>
          <p:cNvPr id="4" name="Title 1"/>
          <p:cNvSpPr>
            <a:spLocks noGrp="1"/>
          </p:cNvSpPr>
          <p:nvPr>
            <p:ph type="title"/>
          </p:nvPr>
        </p:nvSpPr>
        <p:spPr>
          <a:xfrm>
            <a:off x="0" y="0"/>
            <a:ext cx="9144000" cy="1325563"/>
          </a:xfrm>
        </p:spPr>
        <p:txBody>
          <a:bodyPr>
            <a:noAutofit/>
          </a:bodyPr>
          <a:lstStyle/>
          <a:p>
            <a:r>
              <a:rPr lang="en-US" sz="40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Knowledge and Use of Brands of Pill Suitable for Breastfeeding Women</a:t>
            </a:r>
          </a:p>
        </p:txBody>
      </p:sp>
    </p:spTree>
    <p:extLst>
      <p:ext uri="{BB962C8B-B14F-4D97-AF65-F5344CB8AC3E}">
        <p14:creationId xmlns:p14="http://schemas.microsoft.com/office/powerpoint/2010/main" val="158888022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1865524"/>
            <a:ext cx="3976181" cy="33771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800" dirty="0" smtClean="0"/>
              <a:t>Knowledge and use</a:t>
            </a:r>
          </a:p>
          <a:p>
            <a:pPr>
              <a:lnSpc>
                <a:spcPct val="110000"/>
              </a:lnSpc>
              <a:spcBef>
                <a:spcPts val="0"/>
              </a:spcBef>
              <a:spcAft>
                <a:spcPts val="600"/>
              </a:spcAft>
              <a:buClr>
                <a:schemeClr val="tx1"/>
              </a:buClr>
            </a:pPr>
            <a:r>
              <a:rPr lang="en-GB" sz="2800" b="1" dirty="0" smtClean="0">
                <a:solidFill>
                  <a:schemeClr val="accent5"/>
                </a:solidFill>
              </a:rPr>
              <a:t>Source of methods</a:t>
            </a:r>
          </a:p>
          <a:p>
            <a:pPr>
              <a:lnSpc>
                <a:spcPct val="110000"/>
              </a:lnSpc>
              <a:spcBef>
                <a:spcPts val="0"/>
              </a:spcBef>
              <a:spcAft>
                <a:spcPts val="600"/>
              </a:spcAft>
              <a:buClr>
                <a:schemeClr val="tx1"/>
              </a:buClr>
            </a:pPr>
            <a:r>
              <a:rPr lang="en-GB" sz="2800" dirty="0" smtClean="0"/>
              <a:t>Need for family planning</a:t>
            </a:r>
          </a:p>
          <a:p>
            <a:pPr>
              <a:lnSpc>
                <a:spcPct val="110000"/>
              </a:lnSpc>
              <a:spcBef>
                <a:spcPts val="0"/>
              </a:spcBef>
              <a:spcAft>
                <a:spcPts val="600"/>
              </a:spcAft>
              <a:buClr>
                <a:schemeClr val="tx1"/>
              </a:buClr>
            </a:pPr>
            <a:r>
              <a:rPr lang="en-GB" sz="2800" dirty="0"/>
              <a:t>Discontinuation </a:t>
            </a:r>
          </a:p>
          <a:p>
            <a:pPr>
              <a:lnSpc>
                <a:spcPct val="110000"/>
              </a:lnSpc>
              <a:spcBef>
                <a:spcPts val="0"/>
              </a:spcBef>
              <a:spcAft>
                <a:spcPts val="600"/>
              </a:spcAft>
              <a:buClr>
                <a:schemeClr val="tx1"/>
              </a:buClr>
            </a:pPr>
            <a:r>
              <a:rPr lang="en-GB" sz="2800" dirty="0"/>
              <a:t>Future use</a:t>
            </a:r>
          </a:p>
        </p:txBody>
      </p:sp>
    </p:spTree>
    <p:extLst>
      <p:ext uri="{BB962C8B-B14F-4D97-AF65-F5344CB8AC3E}">
        <p14:creationId xmlns:p14="http://schemas.microsoft.com/office/powerpoint/2010/main" val="85655117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0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Source of </a:t>
            </a:r>
            <a:r>
              <a:rPr lang="en-US" sz="4000" b="1" dirty="0" smtClean="0">
                <a:effectLst>
                  <a:outerShdw blurRad="330200" dist="177800" dir="5400000" algn="ctr" rotWithShape="0">
                    <a:srgbClr val="000000">
                      <a:alpha val="43137"/>
                    </a:srgbClr>
                  </a:outerShdw>
                </a:effectLst>
                <a:latin typeface="Calibri" panose="020F0502020204030204" pitchFamily="34" charset="0"/>
                <a:ea typeface="DejaVu Serif" pitchFamily="18" charset="0"/>
              </a:rPr>
              <a:t>Contraception</a:t>
            </a:r>
            <a:endParaRPr lang="en-US" sz="40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endParaRP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289212591"/>
              </p:ext>
            </p:extLst>
          </p:nvPr>
        </p:nvGraphicFramePr>
        <p:xfrm>
          <a:off x="164804" y="1828800"/>
          <a:ext cx="8864896" cy="502919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55700"/>
            <a:ext cx="9144000" cy="369332"/>
          </a:xfrm>
          <a:prstGeom prst="rect">
            <a:avLst/>
          </a:prstGeom>
          <a:noFill/>
        </p:spPr>
        <p:txBody>
          <a:bodyPr wrap="square" rtlCol="0">
            <a:spAutoFit/>
          </a:bodyPr>
          <a:lstStyle/>
          <a:p>
            <a:pPr algn="ctr"/>
            <a:r>
              <a:rPr lang="en-US" i="1" dirty="0" smtClean="0"/>
              <a:t>Percent distribution of current contraceptive users </a:t>
            </a:r>
            <a:endParaRPr lang="en-US" i="1" dirty="0"/>
          </a:p>
        </p:txBody>
      </p:sp>
    </p:spTree>
    <p:extLst>
      <p:ext uri="{BB962C8B-B14F-4D97-AF65-F5344CB8AC3E}">
        <p14:creationId xmlns:p14="http://schemas.microsoft.com/office/powerpoint/2010/main" val="305514849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38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Are Providers Helping Family Planning Users </a:t>
            </a:r>
            <a:br>
              <a:rPr lang="en-US" sz="38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br>
            <a:r>
              <a:rPr lang="en-US" sz="38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to Make Informed Choices?</a:t>
            </a:r>
          </a:p>
        </p:txBody>
      </p:sp>
      <p:sp>
        <p:nvSpPr>
          <p:cNvPr id="4" name="Content Placeholder 3"/>
          <p:cNvSpPr>
            <a:spLocks noGrp="1"/>
          </p:cNvSpPr>
          <p:nvPr>
            <p:ph idx="1"/>
          </p:nvPr>
        </p:nvSpPr>
        <p:spPr>
          <a:xfrm>
            <a:off x="628650" y="1841499"/>
            <a:ext cx="7886700" cy="4335463"/>
          </a:xfrm>
        </p:spPr>
        <p:txBody>
          <a:bodyPr/>
          <a:lstStyle/>
          <a:p>
            <a:pPr>
              <a:buClr>
                <a:schemeClr val="tx1"/>
              </a:buClr>
            </a:pPr>
            <a:r>
              <a:rPr lang="en-US" b="1" dirty="0" smtClean="0">
                <a:solidFill>
                  <a:schemeClr val="accent5"/>
                </a:solidFill>
              </a:rPr>
              <a:t>48% </a:t>
            </a:r>
            <a:r>
              <a:rPr lang="en-US" dirty="0" smtClean="0"/>
              <a:t>of contraceptive users were </a:t>
            </a:r>
            <a:r>
              <a:rPr lang="en-US" b="1" dirty="0" smtClean="0">
                <a:solidFill>
                  <a:schemeClr val="accent5"/>
                </a:solidFill>
              </a:rPr>
              <a:t>informed of side effects or problems </a:t>
            </a:r>
            <a:r>
              <a:rPr lang="en-US" dirty="0" smtClean="0"/>
              <a:t>of methods they used.</a:t>
            </a:r>
          </a:p>
          <a:p>
            <a:pPr>
              <a:buClr>
                <a:schemeClr val="tx1"/>
              </a:buClr>
            </a:pPr>
            <a:r>
              <a:rPr lang="en-US" b="1" dirty="0" smtClean="0">
                <a:solidFill>
                  <a:schemeClr val="accent5"/>
                </a:solidFill>
              </a:rPr>
              <a:t>35%</a:t>
            </a:r>
            <a:r>
              <a:rPr lang="en-US" dirty="0" smtClean="0"/>
              <a:t> were informed about what to do if they </a:t>
            </a:r>
            <a:r>
              <a:rPr lang="en-US" b="1" dirty="0" smtClean="0">
                <a:solidFill>
                  <a:schemeClr val="accent5"/>
                </a:solidFill>
              </a:rPr>
              <a:t>experienced side effects</a:t>
            </a:r>
            <a:r>
              <a:rPr lang="en-US" dirty="0" smtClean="0"/>
              <a:t>.</a:t>
            </a:r>
          </a:p>
          <a:p>
            <a:pPr>
              <a:buClr>
                <a:schemeClr val="tx1"/>
              </a:buClr>
            </a:pPr>
            <a:r>
              <a:rPr lang="en-US" b="1" dirty="0" smtClean="0">
                <a:solidFill>
                  <a:schemeClr val="accent5"/>
                </a:solidFill>
              </a:rPr>
              <a:t>62%</a:t>
            </a:r>
            <a:r>
              <a:rPr lang="en-US" dirty="0" smtClean="0"/>
              <a:t> were informed of </a:t>
            </a:r>
            <a:r>
              <a:rPr lang="en-US" b="1" dirty="0" smtClean="0">
                <a:solidFill>
                  <a:schemeClr val="accent5"/>
                </a:solidFill>
              </a:rPr>
              <a:t>other methods </a:t>
            </a:r>
            <a:r>
              <a:rPr lang="en-US" dirty="0" smtClean="0"/>
              <a:t>they could use. </a:t>
            </a:r>
            <a:endParaRPr lang="en-US" dirty="0"/>
          </a:p>
        </p:txBody>
      </p:sp>
    </p:spTree>
    <p:extLst>
      <p:ext uri="{BB962C8B-B14F-4D97-AF65-F5344CB8AC3E}">
        <p14:creationId xmlns:p14="http://schemas.microsoft.com/office/powerpoint/2010/main" val="48906430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1865524"/>
            <a:ext cx="3976181" cy="33771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800" dirty="0" smtClean="0"/>
              <a:t>Knowledge and use</a:t>
            </a:r>
          </a:p>
          <a:p>
            <a:pPr>
              <a:lnSpc>
                <a:spcPct val="110000"/>
              </a:lnSpc>
              <a:spcBef>
                <a:spcPts val="0"/>
              </a:spcBef>
              <a:spcAft>
                <a:spcPts val="600"/>
              </a:spcAft>
              <a:buClr>
                <a:schemeClr val="tx1"/>
              </a:buClr>
            </a:pPr>
            <a:r>
              <a:rPr lang="en-GB" sz="2800" dirty="0" smtClean="0"/>
              <a:t>Source of methods</a:t>
            </a:r>
          </a:p>
          <a:p>
            <a:pPr>
              <a:lnSpc>
                <a:spcPct val="110000"/>
              </a:lnSpc>
              <a:spcBef>
                <a:spcPts val="0"/>
              </a:spcBef>
              <a:spcAft>
                <a:spcPts val="600"/>
              </a:spcAft>
              <a:buClr>
                <a:srgbClr val="C00000"/>
              </a:buClr>
            </a:pPr>
            <a:r>
              <a:rPr lang="en-GB" sz="2800" b="1" dirty="0" smtClean="0">
                <a:solidFill>
                  <a:schemeClr val="accent5"/>
                </a:solidFill>
              </a:rPr>
              <a:t>Need for family planning</a:t>
            </a:r>
          </a:p>
          <a:p>
            <a:pPr>
              <a:lnSpc>
                <a:spcPct val="110000"/>
              </a:lnSpc>
              <a:spcBef>
                <a:spcPts val="0"/>
              </a:spcBef>
              <a:spcAft>
                <a:spcPts val="600"/>
              </a:spcAft>
              <a:buClr>
                <a:schemeClr val="tx1"/>
              </a:buClr>
            </a:pPr>
            <a:r>
              <a:rPr lang="en-GB" sz="2800" dirty="0" smtClean="0"/>
              <a:t>Discontinuation </a:t>
            </a:r>
          </a:p>
          <a:p>
            <a:pPr>
              <a:lnSpc>
                <a:spcPct val="110000"/>
              </a:lnSpc>
              <a:spcBef>
                <a:spcPts val="0"/>
              </a:spcBef>
              <a:spcAft>
                <a:spcPts val="600"/>
              </a:spcAft>
              <a:buClr>
                <a:schemeClr val="tx1"/>
              </a:buClr>
            </a:pPr>
            <a:r>
              <a:rPr lang="en-GB" sz="2800" dirty="0" smtClean="0"/>
              <a:t>Future </a:t>
            </a:r>
            <a:r>
              <a:rPr lang="en-GB" sz="2800" dirty="0"/>
              <a:t>use</a:t>
            </a:r>
          </a:p>
        </p:txBody>
      </p:sp>
    </p:spTree>
    <p:extLst>
      <p:ext uri="{BB962C8B-B14F-4D97-AF65-F5344CB8AC3E}">
        <p14:creationId xmlns:p14="http://schemas.microsoft.com/office/powerpoint/2010/main" val="147866087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a:xfrm>
            <a:off x="139700" y="1066800"/>
            <a:ext cx="9004300" cy="1676400"/>
          </a:xfrm>
          <a:prstGeom prst="rect">
            <a:avLst/>
          </a:prstGeom>
          <a:noFill/>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smtClean="0">
                <a:ln>
                  <a:noFill/>
                </a:ln>
                <a:uLnTx/>
                <a:uFillTx/>
                <a:ea typeface="+mj-ea"/>
                <a:cs typeface="+mj-cs"/>
              </a:rPr>
              <a:t>Women are considered as having an </a:t>
            </a:r>
            <a:br>
              <a:rPr kumimoji="0" lang="en-US" sz="3600" b="1" i="0" u="none" strike="noStrike" kern="1200" cap="none" spc="0" normalizeH="0" baseline="0" noProof="0" dirty="0" smtClean="0">
                <a:ln>
                  <a:noFill/>
                </a:ln>
                <a:uLnTx/>
                <a:uFillTx/>
                <a:ea typeface="+mj-ea"/>
                <a:cs typeface="+mj-cs"/>
              </a:rPr>
            </a:br>
            <a:r>
              <a:rPr kumimoji="0" lang="en-US" sz="3600" b="1" i="0" u="none" strike="noStrike" kern="1200" cap="none" spc="0" normalizeH="0" baseline="0" noProof="0" dirty="0" smtClean="0">
                <a:ln>
                  <a:noFill/>
                </a:ln>
                <a:uLnTx/>
                <a:uFillTx/>
                <a:ea typeface="+mj-ea"/>
                <a:cs typeface="+mj-cs"/>
              </a:rPr>
              <a:t>unmet need for family planning </a:t>
            </a:r>
            <a:br>
              <a:rPr kumimoji="0" lang="en-US" sz="3600" b="1" i="0" u="none" strike="noStrike" kern="1200" cap="none" spc="0" normalizeH="0" baseline="0" noProof="0" dirty="0" smtClean="0">
                <a:ln>
                  <a:noFill/>
                </a:ln>
                <a:uLnTx/>
                <a:uFillTx/>
                <a:ea typeface="+mj-ea"/>
                <a:cs typeface="+mj-cs"/>
              </a:rPr>
            </a:br>
            <a:r>
              <a:rPr kumimoji="0" lang="en-US" sz="3600" b="1" i="0" u="none" strike="noStrike" kern="1200" cap="none" spc="0" normalizeH="0" baseline="0" noProof="0" dirty="0" smtClean="0">
                <a:ln>
                  <a:noFill/>
                </a:ln>
                <a:uLnTx/>
                <a:uFillTx/>
                <a:ea typeface="+mj-ea"/>
                <a:cs typeface="+mj-cs"/>
              </a:rPr>
              <a:t>if they are fecund and wish</a:t>
            </a:r>
            <a:r>
              <a:rPr kumimoji="0" lang="en-US" sz="3600" b="1" i="0" u="none" strike="noStrike" kern="1200" cap="none" spc="0" normalizeH="0" baseline="0" noProof="0" dirty="0" smtClean="0">
                <a:ln>
                  <a:noFill/>
                </a:ln>
                <a:effectLst>
                  <a:outerShdw blurRad="38100" dist="38100" dir="2700000" algn="tl">
                    <a:srgbClr val="000000"/>
                  </a:outerShdw>
                </a:effectLst>
                <a:uLnTx/>
                <a:uFillTx/>
                <a:ea typeface="+mj-ea"/>
                <a:cs typeface="+mj-cs"/>
              </a:rPr>
              <a:t>:</a:t>
            </a:r>
            <a:endParaRPr kumimoji="0" lang="en-US" sz="3600" b="1" i="0" u="none" strike="noStrike" kern="1200" cap="none" spc="0" normalizeH="0" baseline="0" noProof="0" dirty="0">
              <a:ln>
                <a:noFill/>
              </a:ln>
              <a:effectLst>
                <a:outerShdw blurRad="38100" dist="38100" dir="2700000" algn="tl">
                  <a:srgbClr val="000000"/>
                </a:outerShdw>
              </a:effectLst>
              <a:uLnTx/>
              <a:uFillTx/>
              <a:ea typeface="+mj-ea"/>
              <a:cs typeface="+mj-cs"/>
            </a:endParaRPr>
          </a:p>
        </p:txBody>
      </p:sp>
      <p:sp>
        <p:nvSpPr>
          <p:cNvPr id="7" name="Rectangle 3"/>
          <p:cNvSpPr>
            <a:spLocks noChangeArrowheads="1"/>
          </p:cNvSpPr>
          <p:nvPr/>
        </p:nvSpPr>
        <p:spPr bwMode="auto">
          <a:xfrm>
            <a:off x="139700" y="3276600"/>
            <a:ext cx="8851899" cy="2590800"/>
          </a:xfrm>
          <a:prstGeom prst="rect">
            <a:avLst/>
          </a:prstGeom>
          <a:noFill/>
          <a:ln w="9525">
            <a:noFill/>
            <a:miter lim="800000"/>
            <a:headEnd/>
            <a:tailEnd/>
          </a:ln>
          <a:effectLst/>
        </p:spPr>
        <p:txBody>
          <a:bodyPr anchor="ctr"/>
          <a:lstStyle/>
          <a:p>
            <a:pPr algn="ctr" eaLnBrk="0" hangingPunct="0">
              <a:lnSpc>
                <a:spcPct val="85000"/>
              </a:lnSpc>
            </a:pPr>
            <a:r>
              <a:rPr lang="en-US" sz="3600" dirty="0" smtClean="0">
                <a:solidFill>
                  <a:schemeClr val="accent5"/>
                </a:solidFill>
              </a:rPr>
              <a:t>to </a:t>
            </a:r>
            <a:r>
              <a:rPr lang="en-US" sz="3600" dirty="0">
                <a:solidFill>
                  <a:schemeClr val="accent5"/>
                </a:solidFill>
              </a:rPr>
              <a:t>space their next birth </a:t>
            </a:r>
          </a:p>
          <a:p>
            <a:pPr algn="ctr" eaLnBrk="0" hangingPunct="0">
              <a:lnSpc>
                <a:spcPct val="15000"/>
              </a:lnSpc>
            </a:pPr>
            <a:endParaRPr lang="en-US" sz="3600" dirty="0"/>
          </a:p>
          <a:p>
            <a:pPr algn="ctr" eaLnBrk="0" hangingPunct="0">
              <a:lnSpc>
                <a:spcPct val="85000"/>
              </a:lnSpc>
            </a:pPr>
            <a:r>
              <a:rPr lang="en-US" sz="3600" dirty="0" smtClean="0"/>
              <a:t>OR</a:t>
            </a:r>
            <a:endParaRPr lang="en-US" sz="3600" dirty="0"/>
          </a:p>
          <a:p>
            <a:pPr algn="ctr" eaLnBrk="0" hangingPunct="0">
              <a:lnSpc>
                <a:spcPct val="25000"/>
              </a:lnSpc>
            </a:pPr>
            <a:endParaRPr lang="en-US" sz="3600" dirty="0">
              <a:solidFill>
                <a:schemeClr val="bg2"/>
              </a:solidFill>
            </a:endParaRPr>
          </a:p>
          <a:p>
            <a:pPr algn="ctr" eaLnBrk="0" hangingPunct="0">
              <a:lnSpc>
                <a:spcPct val="85000"/>
              </a:lnSpc>
            </a:pPr>
            <a:r>
              <a:rPr lang="en-US" sz="3600" dirty="0" smtClean="0">
                <a:solidFill>
                  <a:schemeClr val="accent5"/>
                </a:solidFill>
              </a:rPr>
              <a:t>to </a:t>
            </a:r>
            <a:r>
              <a:rPr lang="en-US" sz="3600" dirty="0">
                <a:solidFill>
                  <a:schemeClr val="accent5"/>
                </a:solidFill>
              </a:rPr>
              <a:t>limit childbearing altogether</a:t>
            </a:r>
          </a:p>
          <a:p>
            <a:pPr algn="ctr" eaLnBrk="0" hangingPunct="0">
              <a:lnSpc>
                <a:spcPct val="35000"/>
              </a:lnSpc>
            </a:pPr>
            <a:endParaRPr lang="en-US" sz="3600" dirty="0"/>
          </a:p>
          <a:p>
            <a:pPr algn="ctr" eaLnBrk="0" hangingPunct="0">
              <a:lnSpc>
                <a:spcPct val="85000"/>
              </a:lnSpc>
            </a:pPr>
            <a:r>
              <a:rPr lang="en-US" sz="3600" dirty="0"/>
              <a:t>BUT</a:t>
            </a:r>
          </a:p>
          <a:p>
            <a:pPr algn="ctr" eaLnBrk="0" hangingPunct="0">
              <a:lnSpc>
                <a:spcPct val="35000"/>
              </a:lnSpc>
            </a:pPr>
            <a:endParaRPr lang="en-US" sz="3600" dirty="0"/>
          </a:p>
          <a:p>
            <a:pPr algn="ctr" eaLnBrk="0" hangingPunct="0">
              <a:lnSpc>
                <a:spcPct val="85000"/>
              </a:lnSpc>
            </a:pPr>
            <a:r>
              <a:rPr lang="en-US" sz="3600" dirty="0" smtClean="0">
                <a:solidFill>
                  <a:schemeClr val="accent5"/>
                </a:solidFill>
              </a:rPr>
              <a:t>are </a:t>
            </a:r>
            <a:r>
              <a:rPr lang="en-US" sz="3600" dirty="0">
                <a:solidFill>
                  <a:schemeClr val="accent5"/>
                </a:solidFill>
              </a:rPr>
              <a:t>not using contraception</a:t>
            </a:r>
          </a:p>
        </p:txBody>
      </p:sp>
    </p:spTree>
    <p:extLst>
      <p:ext uri="{BB962C8B-B14F-4D97-AF65-F5344CB8AC3E}">
        <p14:creationId xmlns:p14="http://schemas.microsoft.com/office/powerpoint/2010/main" val="372811254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Unmet Need</a:t>
            </a:r>
          </a:p>
        </p:txBody>
      </p:sp>
      <p:sp>
        <p:nvSpPr>
          <p:cNvPr id="4" name="Content Placeholder 3"/>
          <p:cNvSpPr>
            <a:spLocks noGrp="1"/>
          </p:cNvSpPr>
          <p:nvPr>
            <p:ph idx="1"/>
          </p:nvPr>
        </p:nvSpPr>
        <p:spPr>
          <a:xfrm>
            <a:off x="1100666" y="1841499"/>
            <a:ext cx="7414683" cy="4335463"/>
          </a:xfrm>
        </p:spPr>
        <p:txBody>
          <a:bodyPr/>
          <a:lstStyle/>
          <a:p>
            <a:pPr marL="0" indent="0" algn="ctr">
              <a:buClr>
                <a:schemeClr val="tx1"/>
              </a:buClr>
              <a:buNone/>
            </a:pPr>
            <a:r>
              <a:rPr lang="en-US" b="1" dirty="0" smtClean="0">
                <a:solidFill>
                  <a:schemeClr val="accent5"/>
                </a:solidFill>
              </a:rPr>
              <a:t>13% </a:t>
            </a:r>
            <a:r>
              <a:rPr lang="en-US" dirty="0" smtClean="0"/>
              <a:t>of currently married women have an </a:t>
            </a:r>
            <a:r>
              <a:rPr lang="en-US" b="1" dirty="0" smtClean="0">
                <a:solidFill>
                  <a:schemeClr val="accent5"/>
                </a:solidFill>
              </a:rPr>
              <a:t>unmet need for family planning</a:t>
            </a:r>
            <a:r>
              <a:rPr lang="en-US" dirty="0" smtClean="0"/>
              <a:t>:</a:t>
            </a:r>
          </a:p>
          <a:p>
            <a:pPr marL="0" indent="0" algn="ctr">
              <a:buClr>
                <a:schemeClr val="tx1"/>
              </a:buClr>
              <a:buNone/>
            </a:pPr>
            <a:endParaRPr lang="en-US" dirty="0" smtClean="0"/>
          </a:p>
          <a:p>
            <a:pPr marL="0" indent="0" algn="ctr">
              <a:buClr>
                <a:schemeClr val="tx1"/>
              </a:buClr>
              <a:buNone/>
            </a:pPr>
            <a:r>
              <a:rPr lang="en-US" sz="4000" b="1" dirty="0">
                <a:solidFill>
                  <a:schemeClr val="accent5"/>
                </a:solidFill>
              </a:rPr>
              <a:t>5</a:t>
            </a:r>
            <a:r>
              <a:rPr lang="en-US" sz="4000" b="1" dirty="0" smtClean="0">
                <a:solidFill>
                  <a:schemeClr val="accent5"/>
                </a:solidFill>
              </a:rPr>
              <a:t>%                 spacing</a:t>
            </a:r>
          </a:p>
          <a:p>
            <a:pPr marL="0" indent="0" algn="ctr">
              <a:buClr>
                <a:schemeClr val="tx1"/>
              </a:buClr>
              <a:buNone/>
            </a:pPr>
            <a:endParaRPr lang="en-US" sz="4000" dirty="0" smtClean="0"/>
          </a:p>
          <a:p>
            <a:pPr marL="0" indent="0" algn="ctr">
              <a:buClr>
                <a:schemeClr val="tx1"/>
              </a:buClr>
              <a:buNone/>
            </a:pPr>
            <a:r>
              <a:rPr lang="en-US" sz="4000" b="1" dirty="0">
                <a:solidFill>
                  <a:schemeClr val="accent5"/>
                </a:solidFill>
              </a:rPr>
              <a:t>8% </a:t>
            </a:r>
            <a:r>
              <a:rPr lang="en-US" sz="4000" b="1" dirty="0" smtClean="0">
                <a:solidFill>
                  <a:schemeClr val="accent5"/>
                </a:solidFill>
              </a:rPr>
              <a:t>                limiting</a:t>
            </a:r>
            <a:endParaRPr lang="en-US" sz="4000" dirty="0"/>
          </a:p>
        </p:txBody>
      </p:sp>
      <p:sp>
        <p:nvSpPr>
          <p:cNvPr id="5" name="AutoShape 6"/>
          <p:cNvSpPr>
            <a:spLocks noChangeArrowheads="1"/>
          </p:cNvSpPr>
          <p:nvPr/>
        </p:nvSpPr>
        <p:spPr bwMode="auto">
          <a:xfrm>
            <a:off x="3847043" y="3489850"/>
            <a:ext cx="1187450" cy="468313"/>
          </a:xfrm>
          <a:prstGeom prst="rightArrow">
            <a:avLst>
              <a:gd name="adj1" fmla="val 50000"/>
              <a:gd name="adj2" fmla="val 63390"/>
            </a:avLst>
          </a:prstGeom>
          <a:solidFill>
            <a:schemeClr val="accent6">
              <a:lumMod val="75000"/>
              <a:alpha val="51000"/>
            </a:schemeClr>
          </a:solidFill>
          <a:ln w="9525">
            <a:solidFill>
              <a:schemeClr val="tx1">
                <a:alpha val="37000"/>
              </a:schemeClr>
            </a:solidFill>
            <a:miter lim="800000"/>
            <a:headEnd/>
            <a:tailEnd/>
          </a:ln>
          <a:effectLst>
            <a:outerShdw blurRad="139700" dist="114300" dir="9720000" sx="122000" sy="122000" algn="ctr" rotWithShape="0">
              <a:srgbClr val="000000">
                <a:alpha val="43137"/>
              </a:srgbClr>
            </a:outerShdw>
          </a:effectLst>
          <a:scene3d>
            <a:camera prst="orthographicFront"/>
            <a:lightRig rig="threePt" dir="t"/>
          </a:scene3d>
          <a:sp3d>
            <a:bevelT w="139700" h="139700" prst="divot"/>
          </a:sp3d>
        </p:spPr>
        <p:txBody>
          <a:bodyPr wrap="none" anchor="ctr"/>
          <a:lstStyle/>
          <a:p>
            <a:pPr>
              <a:defRPr/>
            </a:pPr>
            <a:endParaRPr lang="ar-EG">
              <a:cs typeface="Arial" charset="0"/>
            </a:endParaRPr>
          </a:p>
        </p:txBody>
      </p:sp>
      <p:sp>
        <p:nvSpPr>
          <p:cNvPr id="6" name="AutoShape 6"/>
          <p:cNvSpPr>
            <a:spLocks noChangeArrowheads="1"/>
          </p:cNvSpPr>
          <p:nvPr/>
        </p:nvSpPr>
        <p:spPr bwMode="auto">
          <a:xfrm>
            <a:off x="3847043" y="4884205"/>
            <a:ext cx="1187450" cy="468313"/>
          </a:xfrm>
          <a:prstGeom prst="rightArrow">
            <a:avLst>
              <a:gd name="adj1" fmla="val 50000"/>
              <a:gd name="adj2" fmla="val 63390"/>
            </a:avLst>
          </a:prstGeom>
          <a:solidFill>
            <a:schemeClr val="accent6">
              <a:lumMod val="75000"/>
              <a:alpha val="51000"/>
            </a:schemeClr>
          </a:solidFill>
          <a:ln w="9525">
            <a:solidFill>
              <a:schemeClr val="tx1">
                <a:alpha val="37000"/>
              </a:schemeClr>
            </a:solidFill>
            <a:miter lim="800000"/>
            <a:headEnd/>
            <a:tailEnd/>
          </a:ln>
          <a:effectLst>
            <a:outerShdw blurRad="139700" dist="114300" dir="9720000" sx="122000" sy="122000" algn="ctr" rotWithShape="0">
              <a:srgbClr val="000000">
                <a:alpha val="43137"/>
              </a:srgbClr>
            </a:outerShdw>
          </a:effectLst>
          <a:scene3d>
            <a:camera prst="orthographicFront"/>
            <a:lightRig rig="threePt" dir="t"/>
          </a:scene3d>
          <a:sp3d>
            <a:bevelT w="139700" h="139700" prst="divot"/>
          </a:sp3d>
        </p:spPr>
        <p:txBody>
          <a:bodyPr wrap="none" anchor="ctr"/>
          <a:lstStyle/>
          <a:p>
            <a:pPr>
              <a:defRPr/>
            </a:pPr>
            <a:endParaRPr lang="ar-EG">
              <a:cs typeface="Arial" charset="0"/>
            </a:endParaRPr>
          </a:p>
        </p:txBody>
      </p:sp>
    </p:spTree>
    <p:extLst>
      <p:ext uri="{BB962C8B-B14F-4D97-AF65-F5344CB8AC3E}">
        <p14:creationId xmlns:p14="http://schemas.microsoft.com/office/powerpoint/2010/main" val="16943987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914400" y="0"/>
            <a:ext cx="7315200" cy="6247864"/>
          </a:xfrm>
          <a:prstGeom prst="rect">
            <a:avLst/>
          </a:prstGeom>
          <a:noFill/>
        </p:spPr>
        <p:txBody>
          <a:bodyPr wrap="square">
            <a:spAutoFit/>
          </a:bodyPr>
          <a:lstStyle/>
          <a:p>
            <a:r>
              <a:rPr lang="en-US" sz="40000" dirty="0" smtClean="0">
                <a:solidFill>
                  <a:schemeClr val="tx2">
                    <a:lumMod val="60000"/>
                    <a:lumOff val="40000"/>
                  </a:schemeClr>
                </a:solidFill>
              </a:rPr>
              <a:t>3.5</a:t>
            </a:r>
            <a:endParaRPr lang="en-US" sz="40000" dirty="0">
              <a:solidFill>
                <a:schemeClr val="tx2">
                  <a:lumMod val="60000"/>
                  <a:lumOff val="40000"/>
                </a:schemeClr>
              </a:solidFill>
            </a:endParaRPr>
          </a:p>
        </p:txBody>
      </p:sp>
      <p:sp>
        <p:nvSpPr>
          <p:cNvPr id="3" name="Content Placeholder 2"/>
          <p:cNvSpPr>
            <a:spLocks noGrp="1"/>
          </p:cNvSpPr>
          <p:nvPr>
            <p:ph idx="1"/>
          </p:nvPr>
        </p:nvSpPr>
        <p:spPr>
          <a:xfrm>
            <a:off x="0" y="2005263"/>
            <a:ext cx="9144000" cy="2518610"/>
          </a:xfrm>
        </p:spPr>
        <p:txBody>
          <a:bodyPr>
            <a:normAutofit/>
          </a:bodyPr>
          <a:lstStyle/>
          <a:p>
            <a:pPr marL="0" indent="0" algn="ctr">
              <a:lnSpc>
                <a:spcPct val="100000"/>
              </a:lnSpc>
              <a:spcBef>
                <a:spcPts val="0"/>
              </a:spcBef>
              <a:spcAft>
                <a:spcPts val="600"/>
              </a:spcAft>
              <a:buNone/>
            </a:pPr>
            <a:r>
              <a:rPr lang="en-GB" sz="4800" dirty="0" smtClean="0"/>
              <a:t>At current fertility levels, a woman in Egypt will have an average of 3.5 children in her lifetime.</a:t>
            </a:r>
            <a:endParaRPr lang="en-GB" sz="4800" dirty="0"/>
          </a:p>
        </p:txBody>
      </p:sp>
    </p:spTree>
    <p:extLst>
      <p:ext uri="{BB962C8B-B14F-4D97-AF65-F5344CB8AC3E}">
        <p14:creationId xmlns:p14="http://schemas.microsoft.com/office/powerpoint/2010/main" val="74055352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Unmet Need by </a:t>
            </a:r>
            <a:r>
              <a:rPr lang="en-US" b="1" dirty="0" smtClean="0">
                <a:effectLst>
                  <a:outerShdw blurRad="330200" dist="177800" dir="5400000" algn="ctr" rotWithShape="0">
                    <a:srgbClr val="000000">
                      <a:alpha val="43137"/>
                    </a:srgbClr>
                  </a:outerShdw>
                </a:effectLst>
                <a:latin typeface="Calibri" panose="020F0502020204030204" pitchFamily="34" charset="0"/>
                <a:ea typeface="DejaVu Serif" pitchFamily="18" charset="0"/>
              </a:rPr>
              <a:t>Place of Residence</a:t>
            </a:r>
            <a:endPar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endParaRP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4065195790"/>
              </p:ext>
            </p:extLst>
          </p:nvPr>
        </p:nvGraphicFramePr>
        <p:xfrm>
          <a:off x="304800" y="1473791"/>
          <a:ext cx="8534400" cy="504533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04459"/>
            <a:ext cx="9144000" cy="369332"/>
          </a:xfrm>
          <a:prstGeom prst="rect">
            <a:avLst/>
          </a:prstGeom>
          <a:noFill/>
        </p:spPr>
        <p:txBody>
          <a:bodyPr wrap="square" rtlCol="0">
            <a:spAutoFit/>
          </a:bodyPr>
          <a:lstStyle/>
          <a:p>
            <a:pPr algn="ctr"/>
            <a:r>
              <a:rPr lang="en-US" i="1" dirty="0" smtClean="0"/>
              <a:t>Percentage </a:t>
            </a:r>
            <a:r>
              <a:rPr lang="en-US" i="1" dirty="0"/>
              <a:t>of currently married women age 15-49</a:t>
            </a:r>
          </a:p>
        </p:txBody>
      </p:sp>
      <p:sp>
        <p:nvSpPr>
          <p:cNvPr id="5" name="TextBox 4"/>
          <p:cNvSpPr txBox="1"/>
          <p:nvPr/>
        </p:nvSpPr>
        <p:spPr>
          <a:xfrm>
            <a:off x="1983862" y="5581829"/>
            <a:ext cx="2101175" cy="646331"/>
          </a:xfrm>
          <a:prstGeom prst="rect">
            <a:avLst/>
          </a:prstGeom>
          <a:noFill/>
        </p:spPr>
        <p:txBody>
          <a:bodyPr wrap="square" rtlCol="0">
            <a:spAutoFit/>
          </a:bodyPr>
          <a:lstStyle/>
          <a:p>
            <a:pPr algn="ctr"/>
            <a:r>
              <a:rPr lang="en-US" dirty="0"/>
              <a:t>Lower </a:t>
            </a:r>
          </a:p>
          <a:p>
            <a:pPr algn="ctr"/>
            <a:r>
              <a:rPr lang="en-US" dirty="0" smtClean="0"/>
              <a:t>Egypt </a:t>
            </a:r>
            <a:endParaRPr lang="en-US" dirty="0"/>
          </a:p>
        </p:txBody>
      </p:sp>
      <p:cxnSp>
        <p:nvCxnSpPr>
          <p:cNvPr id="6" name="Straight Connector 5"/>
          <p:cNvCxnSpPr/>
          <p:nvPr/>
        </p:nvCxnSpPr>
        <p:spPr>
          <a:xfrm>
            <a:off x="2015014" y="5495904"/>
            <a:ext cx="21011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4885333" y="5572104"/>
            <a:ext cx="2101175" cy="646331"/>
          </a:xfrm>
          <a:prstGeom prst="rect">
            <a:avLst/>
          </a:prstGeom>
          <a:noFill/>
        </p:spPr>
        <p:txBody>
          <a:bodyPr wrap="square" rtlCol="0">
            <a:spAutoFit/>
          </a:bodyPr>
          <a:lstStyle/>
          <a:p>
            <a:pPr algn="ctr"/>
            <a:r>
              <a:rPr lang="en-US" dirty="0"/>
              <a:t>Upper </a:t>
            </a:r>
          </a:p>
          <a:p>
            <a:pPr algn="ctr"/>
            <a:r>
              <a:rPr lang="en-US" dirty="0"/>
              <a:t>Egypt</a:t>
            </a:r>
          </a:p>
        </p:txBody>
      </p:sp>
      <p:cxnSp>
        <p:nvCxnSpPr>
          <p:cNvPr id="8" name="Straight Connector 7"/>
          <p:cNvCxnSpPr/>
          <p:nvPr/>
        </p:nvCxnSpPr>
        <p:spPr>
          <a:xfrm>
            <a:off x="4931069" y="5495904"/>
            <a:ext cx="21011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456833" y="5129835"/>
            <a:ext cx="982068" cy="369332"/>
          </a:xfrm>
          <a:prstGeom prst="rect">
            <a:avLst/>
          </a:prstGeom>
          <a:noFill/>
        </p:spPr>
        <p:txBody>
          <a:bodyPr wrap="square" rtlCol="0">
            <a:spAutoFit/>
          </a:bodyPr>
          <a:lstStyle/>
          <a:p>
            <a:pPr algn="ctr"/>
            <a:r>
              <a:rPr lang="en-US" dirty="0" smtClean="0"/>
              <a:t>Urban</a:t>
            </a:r>
            <a:endParaRPr lang="en-US" dirty="0"/>
          </a:p>
        </p:txBody>
      </p:sp>
      <p:sp>
        <p:nvSpPr>
          <p:cNvPr id="10" name="TextBox 9"/>
          <p:cNvSpPr txBox="1"/>
          <p:nvPr/>
        </p:nvSpPr>
        <p:spPr>
          <a:xfrm>
            <a:off x="2618383" y="5129835"/>
            <a:ext cx="982068" cy="369332"/>
          </a:xfrm>
          <a:prstGeom prst="rect">
            <a:avLst/>
          </a:prstGeom>
          <a:noFill/>
        </p:spPr>
        <p:txBody>
          <a:bodyPr wrap="square" rtlCol="0">
            <a:spAutoFit/>
          </a:bodyPr>
          <a:lstStyle/>
          <a:p>
            <a:pPr algn="ctr"/>
            <a:r>
              <a:rPr lang="en-US" dirty="0" smtClean="0"/>
              <a:t>Urban</a:t>
            </a:r>
            <a:endParaRPr lang="en-US" dirty="0"/>
          </a:p>
        </p:txBody>
      </p:sp>
    </p:spTree>
    <p:extLst>
      <p:ext uri="{BB962C8B-B14F-4D97-AF65-F5344CB8AC3E}">
        <p14:creationId xmlns:p14="http://schemas.microsoft.com/office/powerpoint/2010/main" val="366376428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Demand for Family Planning</a:t>
            </a:r>
          </a:p>
        </p:txBody>
      </p:sp>
      <p:graphicFrame>
        <p:nvGraphicFramePr>
          <p:cNvPr id="11" name="Content Placeholder 10"/>
          <p:cNvGraphicFramePr>
            <a:graphicFrameLocks noGrp="1"/>
          </p:cNvGraphicFramePr>
          <p:nvPr>
            <p:ph idx="1"/>
            <p:extLst/>
          </p:nvPr>
        </p:nvGraphicFramePr>
        <p:xfrm>
          <a:off x="0" y="1841500"/>
          <a:ext cx="9144000" cy="501649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63263"/>
            <a:ext cx="9144000" cy="369332"/>
          </a:xfrm>
          <a:prstGeom prst="rect">
            <a:avLst/>
          </a:prstGeom>
          <a:noFill/>
        </p:spPr>
        <p:txBody>
          <a:bodyPr wrap="square" rtlCol="0">
            <a:spAutoFit/>
          </a:bodyPr>
          <a:lstStyle/>
          <a:p>
            <a:pPr algn="ctr"/>
            <a:r>
              <a:rPr lang="en-US" i="1" dirty="0" smtClean="0"/>
              <a:t>Percentage  of currently married women age 15-49</a:t>
            </a:r>
            <a:endParaRPr lang="en-US" i="1" dirty="0"/>
          </a:p>
        </p:txBody>
      </p:sp>
    </p:spTree>
    <p:extLst>
      <p:ext uri="{BB962C8B-B14F-4D97-AF65-F5344CB8AC3E}">
        <p14:creationId xmlns:p14="http://schemas.microsoft.com/office/powerpoint/2010/main" val="235611517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1865524"/>
            <a:ext cx="3976181" cy="33771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800" dirty="0" smtClean="0"/>
              <a:t>Knowledge and use</a:t>
            </a:r>
          </a:p>
          <a:p>
            <a:pPr>
              <a:lnSpc>
                <a:spcPct val="110000"/>
              </a:lnSpc>
              <a:spcBef>
                <a:spcPts val="0"/>
              </a:spcBef>
              <a:spcAft>
                <a:spcPts val="600"/>
              </a:spcAft>
              <a:buClr>
                <a:schemeClr val="tx1"/>
              </a:buClr>
            </a:pPr>
            <a:r>
              <a:rPr lang="en-GB" sz="2800" dirty="0" smtClean="0"/>
              <a:t>Source of methods</a:t>
            </a:r>
          </a:p>
          <a:p>
            <a:pPr>
              <a:lnSpc>
                <a:spcPct val="110000"/>
              </a:lnSpc>
              <a:spcBef>
                <a:spcPts val="0"/>
              </a:spcBef>
              <a:spcAft>
                <a:spcPts val="600"/>
              </a:spcAft>
              <a:buClr>
                <a:schemeClr val="tx1"/>
              </a:buClr>
            </a:pPr>
            <a:r>
              <a:rPr lang="en-GB" sz="2800" dirty="0" smtClean="0"/>
              <a:t>Need for family planning</a:t>
            </a:r>
          </a:p>
          <a:p>
            <a:pPr>
              <a:lnSpc>
                <a:spcPct val="110000"/>
              </a:lnSpc>
              <a:spcBef>
                <a:spcPts val="0"/>
              </a:spcBef>
              <a:spcAft>
                <a:spcPts val="600"/>
              </a:spcAft>
              <a:buClr>
                <a:srgbClr val="C00000"/>
              </a:buClr>
            </a:pPr>
            <a:r>
              <a:rPr lang="en-GB" sz="2800" b="1" dirty="0">
                <a:solidFill>
                  <a:schemeClr val="accent5"/>
                </a:solidFill>
              </a:rPr>
              <a:t>Discontinuation </a:t>
            </a:r>
          </a:p>
          <a:p>
            <a:pPr>
              <a:lnSpc>
                <a:spcPct val="110000"/>
              </a:lnSpc>
              <a:spcBef>
                <a:spcPts val="0"/>
              </a:spcBef>
              <a:spcAft>
                <a:spcPts val="600"/>
              </a:spcAft>
              <a:buClr>
                <a:schemeClr val="tx1"/>
              </a:buClr>
            </a:pPr>
            <a:r>
              <a:rPr lang="en-GB" sz="2800" dirty="0"/>
              <a:t>Future use</a:t>
            </a:r>
          </a:p>
        </p:txBody>
      </p:sp>
    </p:spTree>
    <p:extLst>
      <p:ext uri="{BB962C8B-B14F-4D97-AF65-F5344CB8AC3E}">
        <p14:creationId xmlns:p14="http://schemas.microsoft.com/office/powerpoint/2010/main" val="123432901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77516"/>
            <a:ext cx="9144000" cy="1122947"/>
          </a:xfrm>
        </p:spPr>
        <p:txBody>
          <a:bodyPr>
            <a:normAutofit fontScale="90000"/>
          </a:bodyPr>
          <a:lstStyle/>
          <a:p>
            <a:r>
              <a:rPr lang="en-US" sz="3600" b="1" dirty="0" smtClean="0">
                <a:effectLst>
                  <a:outerShdw blurRad="330200" dist="177800" dir="5400000" algn="ctr" rotWithShape="0">
                    <a:srgbClr val="000000">
                      <a:alpha val="43137"/>
                    </a:srgbClr>
                  </a:outerShdw>
                </a:effectLst>
                <a:latin typeface="Calibri" panose="020F0502020204030204" pitchFamily="34" charset="0"/>
                <a:ea typeface="DejaVu Serif" pitchFamily="18" charset="0"/>
              </a:rPr>
              <a:t>Contraceptive </a:t>
            </a:r>
            <a:r>
              <a:rPr lang="en-US" sz="36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discontinuation </a:t>
            </a:r>
            <a:r>
              <a:rPr lang="en-US" sz="3600" b="1" dirty="0" smtClean="0">
                <a:effectLst>
                  <a:outerShdw blurRad="330200" dist="177800" dir="5400000" algn="ctr" rotWithShape="0">
                    <a:srgbClr val="000000">
                      <a:alpha val="43137"/>
                    </a:srgbClr>
                  </a:outerShdw>
                </a:effectLst>
                <a:latin typeface="Calibri" panose="020F0502020204030204" pitchFamily="34" charset="0"/>
                <a:ea typeface="DejaVu Serif" pitchFamily="18" charset="0"/>
              </a:rPr>
              <a:t>rates</a:t>
            </a:r>
            <a:br>
              <a:rPr lang="en-US" sz="3600" b="1" dirty="0" smtClean="0">
                <a:effectLst>
                  <a:outerShdw blurRad="330200" dist="177800" dir="5400000" algn="ctr" rotWithShape="0">
                    <a:srgbClr val="000000">
                      <a:alpha val="43137"/>
                    </a:srgbClr>
                  </a:outerShdw>
                </a:effectLst>
                <a:latin typeface="Calibri" panose="020F0502020204030204" pitchFamily="34" charset="0"/>
                <a:ea typeface="DejaVu Serif" pitchFamily="18" charset="0"/>
              </a:rPr>
            </a:br>
            <a:r>
              <a:rPr lang="en-US" sz="3600" b="1" dirty="0" smtClean="0">
                <a:effectLst>
                  <a:outerShdw blurRad="330200" dist="177800" dir="5400000" algn="ctr" rotWithShape="0">
                    <a:srgbClr val="000000">
                      <a:alpha val="43137"/>
                    </a:srgbClr>
                  </a:outerShdw>
                </a:effectLst>
                <a:latin typeface="Calibri" panose="020F0502020204030204" pitchFamily="34" charset="0"/>
                <a:ea typeface="DejaVu Serif" pitchFamily="18" charset="0"/>
              </a:rPr>
              <a:t> </a:t>
            </a:r>
            <a:r>
              <a:rPr lang="en-US" sz="36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by reason for </a:t>
            </a:r>
            <a:r>
              <a:rPr lang="en-US" sz="3600" b="1" dirty="0" smtClean="0">
                <a:effectLst>
                  <a:outerShdw blurRad="330200" dist="177800" dir="5400000" algn="ctr" rotWithShape="0">
                    <a:srgbClr val="000000">
                      <a:alpha val="43137"/>
                    </a:srgbClr>
                  </a:outerShdw>
                </a:effectLst>
                <a:latin typeface="Calibri" panose="020F0502020204030204" pitchFamily="34" charset="0"/>
                <a:ea typeface="DejaVu Serif" pitchFamily="18" charset="0"/>
              </a:rPr>
              <a:t>Stopping use</a:t>
            </a:r>
            <a:br>
              <a:rPr lang="en-US" sz="3600" b="1" dirty="0" smtClean="0">
                <a:effectLst>
                  <a:outerShdw blurRad="330200" dist="177800" dir="5400000" algn="ctr" rotWithShape="0">
                    <a:srgbClr val="000000">
                      <a:alpha val="43137"/>
                    </a:srgbClr>
                  </a:outerShdw>
                </a:effectLst>
                <a:latin typeface="Calibri" panose="020F0502020204030204" pitchFamily="34" charset="0"/>
                <a:ea typeface="DejaVu Serif" pitchFamily="18" charset="0"/>
              </a:rPr>
            </a:br>
            <a:r>
              <a:rPr lang="en-US" sz="36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
            </a:r>
            <a:br>
              <a:rPr lang="en-US" sz="36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br>
            <a:endParaRPr lang="en-US" sz="36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endParaRP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437960487"/>
              </p:ext>
            </p:extLst>
          </p:nvPr>
        </p:nvGraphicFramePr>
        <p:xfrm>
          <a:off x="0" y="1841500"/>
          <a:ext cx="9144000" cy="501649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5114859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3600" b="1" dirty="0">
                <a:effectLst>
                  <a:outerShdw blurRad="330200" dist="177800" dir="5400000" algn="ctr" rotWithShape="0">
                    <a:srgbClr val="000000">
                      <a:alpha val="43137"/>
                    </a:srgbClr>
                  </a:outerShdw>
                </a:effectLst>
                <a:latin typeface="DejaVu Serif"/>
                <a:ea typeface="DejaVu Serif" pitchFamily="18" charset="0"/>
                <a:cs typeface="Arial" pitchFamily="34" charset="0"/>
              </a:rPr>
              <a:t>Contraceptive discontinuation rates by method and reason for stopping use</a:t>
            </a:r>
            <a:endParaRPr lang="en-US" sz="36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endParaRPr>
          </a:p>
        </p:txBody>
      </p:sp>
      <p:sp>
        <p:nvSpPr>
          <p:cNvPr id="4" name="TextBox 3"/>
          <p:cNvSpPr txBox="1"/>
          <p:nvPr/>
        </p:nvSpPr>
        <p:spPr>
          <a:xfrm>
            <a:off x="0" y="1352199"/>
            <a:ext cx="9144000" cy="369332"/>
          </a:xfrm>
          <a:prstGeom prst="rect">
            <a:avLst/>
          </a:prstGeom>
          <a:noFill/>
        </p:spPr>
        <p:txBody>
          <a:bodyPr wrap="square" rtlCol="0">
            <a:spAutoFit/>
          </a:bodyPr>
          <a:lstStyle/>
          <a:p>
            <a:pPr algn="ctr"/>
            <a:r>
              <a:rPr lang="en-US" i="1" dirty="0"/>
              <a:t>Among women age </a:t>
            </a:r>
            <a:r>
              <a:rPr lang="en-US" i="1" dirty="0" smtClean="0"/>
              <a:t>15-49</a:t>
            </a:r>
            <a:endParaRPr lang="en-US" i="1" dirty="0"/>
          </a:p>
        </p:txBody>
      </p:sp>
      <p:graphicFrame>
        <p:nvGraphicFramePr>
          <p:cNvPr id="5" name="Object 22"/>
          <p:cNvGraphicFramePr>
            <a:graphicFrameLocks noChangeAspect="1"/>
          </p:cNvGraphicFramePr>
          <p:nvPr>
            <p:extLst>
              <p:ext uri="{D42A27DB-BD31-4B8C-83A1-F6EECF244321}">
                <p14:modId xmlns:p14="http://schemas.microsoft.com/office/powerpoint/2010/main" val="610101320"/>
              </p:ext>
            </p:extLst>
          </p:nvPr>
        </p:nvGraphicFramePr>
        <p:xfrm>
          <a:off x="304800" y="1863506"/>
          <a:ext cx="8559800" cy="453094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3586794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1865524"/>
            <a:ext cx="3976181" cy="33771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800" dirty="0" smtClean="0"/>
              <a:t>Knowledge and use</a:t>
            </a:r>
          </a:p>
          <a:p>
            <a:pPr>
              <a:lnSpc>
                <a:spcPct val="110000"/>
              </a:lnSpc>
              <a:spcBef>
                <a:spcPts val="0"/>
              </a:spcBef>
              <a:spcAft>
                <a:spcPts val="600"/>
              </a:spcAft>
              <a:buClr>
                <a:schemeClr val="tx1"/>
              </a:buClr>
            </a:pPr>
            <a:r>
              <a:rPr lang="en-GB" sz="2800" dirty="0" smtClean="0"/>
              <a:t>Source of methods</a:t>
            </a:r>
          </a:p>
          <a:p>
            <a:pPr>
              <a:lnSpc>
                <a:spcPct val="110000"/>
              </a:lnSpc>
              <a:spcBef>
                <a:spcPts val="0"/>
              </a:spcBef>
              <a:spcAft>
                <a:spcPts val="600"/>
              </a:spcAft>
              <a:buClr>
                <a:schemeClr val="tx1"/>
              </a:buClr>
            </a:pPr>
            <a:r>
              <a:rPr lang="en-GB" sz="2800" dirty="0" smtClean="0"/>
              <a:t>Need for family planning</a:t>
            </a:r>
          </a:p>
          <a:p>
            <a:pPr>
              <a:lnSpc>
                <a:spcPct val="110000"/>
              </a:lnSpc>
              <a:spcBef>
                <a:spcPts val="0"/>
              </a:spcBef>
              <a:spcAft>
                <a:spcPts val="600"/>
              </a:spcAft>
              <a:buClr>
                <a:schemeClr val="tx1"/>
              </a:buClr>
            </a:pPr>
            <a:r>
              <a:rPr lang="en-GB" sz="2800" dirty="0"/>
              <a:t>Discontinuation </a:t>
            </a:r>
          </a:p>
          <a:p>
            <a:pPr>
              <a:lnSpc>
                <a:spcPct val="110000"/>
              </a:lnSpc>
              <a:spcBef>
                <a:spcPts val="0"/>
              </a:spcBef>
              <a:spcAft>
                <a:spcPts val="600"/>
              </a:spcAft>
              <a:buClr>
                <a:srgbClr val="C00000"/>
              </a:buClr>
            </a:pPr>
            <a:r>
              <a:rPr lang="en-GB" sz="2800" b="1" dirty="0">
                <a:solidFill>
                  <a:schemeClr val="accent5"/>
                </a:solidFill>
              </a:rPr>
              <a:t>Future use</a:t>
            </a:r>
          </a:p>
        </p:txBody>
      </p:sp>
    </p:spTree>
    <p:extLst>
      <p:ext uri="{BB962C8B-B14F-4D97-AF65-F5344CB8AC3E}">
        <p14:creationId xmlns:p14="http://schemas.microsoft.com/office/powerpoint/2010/main" val="244545067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0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Future Use of Contraception</a:t>
            </a:r>
          </a:p>
        </p:txBody>
      </p:sp>
      <p:graphicFrame>
        <p:nvGraphicFramePr>
          <p:cNvPr id="7" name="Content Placeholder 6"/>
          <p:cNvGraphicFramePr>
            <a:graphicFrameLocks noGrp="1"/>
          </p:cNvGraphicFramePr>
          <p:nvPr>
            <p:ph idx="1"/>
            <p:extLst/>
          </p:nvPr>
        </p:nvGraphicFramePr>
        <p:xfrm>
          <a:off x="0" y="1787228"/>
          <a:ext cx="9144000"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 y="1140897"/>
            <a:ext cx="9144000" cy="646331"/>
          </a:xfrm>
          <a:prstGeom prst="rect">
            <a:avLst/>
          </a:prstGeom>
          <a:noFill/>
        </p:spPr>
        <p:txBody>
          <a:bodyPr wrap="square" rtlCol="0">
            <a:spAutoFit/>
          </a:bodyPr>
          <a:lstStyle/>
          <a:p>
            <a:pPr algn="ctr"/>
            <a:r>
              <a:rPr lang="en-US" i="1" dirty="0" smtClean="0"/>
              <a:t>Percent distribution of  currently married women age 15-49 who are </a:t>
            </a:r>
            <a:r>
              <a:rPr lang="en-US" b="1" i="1" dirty="0" smtClean="0"/>
              <a:t>not</a:t>
            </a:r>
            <a:r>
              <a:rPr lang="en-US" i="1" dirty="0" smtClean="0"/>
              <a:t> currently using contraception</a:t>
            </a:r>
            <a:endParaRPr lang="en-US" i="1" dirty="0"/>
          </a:p>
        </p:txBody>
      </p:sp>
    </p:spTree>
    <p:extLst>
      <p:ext uri="{BB962C8B-B14F-4D97-AF65-F5344CB8AC3E}">
        <p14:creationId xmlns:p14="http://schemas.microsoft.com/office/powerpoint/2010/main" val="364239138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0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Contact of Non-Users with Family Planning Providers</a:t>
            </a:r>
          </a:p>
        </p:txBody>
      </p:sp>
      <p:sp>
        <p:nvSpPr>
          <p:cNvPr id="3" name="Content Placeholder 2"/>
          <p:cNvSpPr>
            <a:spLocks noGrp="1"/>
          </p:cNvSpPr>
          <p:nvPr>
            <p:ph idx="1"/>
          </p:nvPr>
        </p:nvSpPr>
        <p:spPr>
          <a:xfrm>
            <a:off x="495300" y="1816100"/>
            <a:ext cx="8229600" cy="4360863"/>
          </a:xfrm>
        </p:spPr>
        <p:txBody>
          <a:bodyPr>
            <a:normAutofit fontScale="92500" lnSpcReduction="10000"/>
          </a:bodyPr>
          <a:lstStyle/>
          <a:p>
            <a:pPr>
              <a:lnSpc>
                <a:spcPct val="120000"/>
              </a:lnSpc>
              <a:spcBef>
                <a:spcPts val="0"/>
              </a:spcBef>
              <a:spcAft>
                <a:spcPts val="600"/>
              </a:spcAft>
              <a:buClr>
                <a:schemeClr val="tx1"/>
              </a:buClr>
            </a:pPr>
            <a:r>
              <a:rPr lang="en-GB" b="1" dirty="0">
                <a:solidFill>
                  <a:schemeClr val="accent5"/>
                </a:solidFill>
              </a:rPr>
              <a:t>7</a:t>
            </a:r>
            <a:r>
              <a:rPr lang="en-GB" b="1" dirty="0" smtClean="0">
                <a:solidFill>
                  <a:schemeClr val="accent5"/>
                </a:solidFill>
              </a:rPr>
              <a:t>% </a:t>
            </a:r>
            <a:r>
              <a:rPr lang="en-GB" dirty="0" smtClean="0"/>
              <a:t>of women were</a:t>
            </a:r>
            <a:r>
              <a:rPr lang="en-GB" b="1" dirty="0" smtClean="0">
                <a:solidFill>
                  <a:schemeClr val="accent5"/>
                </a:solidFill>
              </a:rPr>
              <a:t> visited by a field worker </a:t>
            </a:r>
            <a:r>
              <a:rPr lang="en-GB" dirty="0" smtClean="0"/>
              <a:t>who discussed family planning</a:t>
            </a:r>
          </a:p>
          <a:p>
            <a:pPr>
              <a:lnSpc>
                <a:spcPct val="120000"/>
              </a:lnSpc>
              <a:spcBef>
                <a:spcPts val="0"/>
              </a:spcBef>
              <a:spcAft>
                <a:spcPts val="600"/>
              </a:spcAft>
              <a:buClr>
                <a:schemeClr val="tx1"/>
              </a:buClr>
            </a:pPr>
            <a:r>
              <a:rPr lang="en-GB" b="1" dirty="0">
                <a:solidFill>
                  <a:schemeClr val="accent5"/>
                </a:solidFill>
              </a:rPr>
              <a:t>7</a:t>
            </a:r>
            <a:r>
              <a:rPr lang="en-GB" b="1" dirty="0" smtClean="0">
                <a:solidFill>
                  <a:schemeClr val="accent5"/>
                </a:solidFill>
              </a:rPr>
              <a:t>% </a:t>
            </a:r>
            <a:r>
              <a:rPr lang="en-GB" dirty="0" smtClean="0"/>
              <a:t>of women who visited a health facility in the past </a:t>
            </a:r>
            <a:r>
              <a:rPr lang="en-GB" dirty="0"/>
              <a:t>6</a:t>
            </a:r>
            <a:r>
              <a:rPr lang="en-GB" dirty="0" smtClean="0"/>
              <a:t> months </a:t>
            </a:r>
            <a:r>
              <a:rPr lang="en-GB" b="1" dirty="0" smtClean="0">
                <a:solidFill>
                  <a:schemeClr val="accent5"/>
                </a:solidFill>
              </a:rPr>
              <a:t>discussed family planning with a health care provider. </a:t>
            </a:r>
            <a:endParaRPr lang="en-GB" b="1" dirty="0">
              <a:solidFill>
                <a:schemeClr val="accent5"/>
              </a:solidFill>
            </a:endParaRPr>
          </a:p>
          <a:p>
            <a:pPr>
              <a:lnSpc>
                <a:spcPct val="120000"/>
              </a:lnSpc>
              <a:spcBef>
                <a:spcPts val="0"/>
              </a:spcBef>
              <a:spcAft>
                <a:spcPts val="600"/>
              </a:spcAft>
              <a:buClr>
                <a:schemeClr val="tx1"/>
              </a:buClr>
            </a:pPr>
            <a:r>
              <a:rPr lang="en-GB" dirty="0" smtClean="0"/>
              <a:t>Overall, </a:t>
            </a:r>
            <a:r>
              <a:rPr lang="en-GB" b="1" dirty="0" smtClean="0">
                <a:solidFill>
                  <a:schemeClr val="accent5"/>
                </a:solidFill>
              </a:rPr>
              <a:t>87% </a:t>
            </a:r>
            <a:r>
              <a:rPr lang="en-GB" dirty="0" smtClean="0"/>
              <a:t>of non-users </a:t>
            </a:r>
            <a:r>
              <a:rPr lang="en-GB" b="1" dirty="0" smtClean="0">
                <a:solidFill>
                  <a:schemeClr val="accent5"/>
                </a:solidFill>
              </a:rPr>
              <a:t>did not discuss family planning</a:t>
            </a:r>
            <a:r>
              <a:rPr lang="en-GB" dirty="0" smtClean="0"/>
              <a:t> with any health worker in the 6 months before the survey</a:t>
            </a:r>
          </a:p>
          <a:p>
            <a:pPr marL="0" indent="0" algn="ctr">
              <a:lnSpc>
                <a:spcPct val="120000"/>
              </a:lnSpc>
              <a:spcBef>
                <a:spcPts val="0"/>
              </a:spcBef>
              <a:spcAft>
                <a:spcPts val="600"/>
              </a:spcAft>
              <a:buNone/>
            </a:pPr>
            <a:endParaRPr lang="en-GB" dirty="0"/>
          </a:p>
          <a:p>
            <a:pPr marL="0" indent="0" algn="ctr">
              <a:lnSpc>
                <a:spcPct val="120000"/>
              </a:lnSpc>
              <a:spcBef>
                <a:spcPts val="0"/>
              </a:spcBef>
              <a:spcAft>
                <a:spcPts val="600"/>
              </a:spcAft>
              <a:buNone/>
            </a:pPr>
            <a:endParaRPr lang="en-GB" dirty="0"/>
          </a:p>
        </p:txBody>
      </p:sp>
    </p:spTree>
    <p:extLst>
      <p:ext uri="{BB962C8B-B14F-4D97-AF65-F5344CB8AC3E}">
        <p14:creationId xmlns:p14="http://schemas.microsoft.com/office/powerpoint/2010/main" val="306822747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0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Trends in Exposure to Family Planning </a:t>
            </a:r>
            <a:br>
              <a:rPr lang="en-US" sz="40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br>
            <a:r>
              <a:rPr lang="en-US" sz="40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Messages</a:t>
            </a:r>
          </a:p>
        </p:txBody>
      </p:sp>
      <p:graphicFrame>
        <p:nvGraphicFramePr>
          <p:cNvPr id="11" name="Content Placeholder 10"/>
          <p:cNvGraphicFramePr>
            <a:graphicFrameLocks noGrp="1"/>
          </p:cNvGraphicFramePr>
          <p:nvPr>
            <p:ph idx="1"/>
            <p:extLst/>
          </p:nvPr>
        </p:nvGraphicFramePr>
        <p:xfrm>
          <a:off x="429045" y="1902942"/>
          <a:ext cx="8613011" cy="4485502"/>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1" y="1378577"/>
            <a:ext cx="9144000" cy="369332"/>
          </a:xfrm>
          <a:prstGeom prst="rect">
            <a:avLst/>
          </a:prstGeom>
          <a:noFill/>
        </p:spPr>
        <p:txBody>
          <a:bodyPr wrap="square" rtlCol="0">
            <a:spAutoFit/>
          </a:bodyPr>
          <a:lstStyle/>
          <a:p>
            <a:pPr algn="ctr"/>
            <a:r>
              <a:rPr lang="en-US" i="1" dirty="0" smtClean="0"/>
              <a:t>Percent of currently married women  </a:t>
            </a:r>
            <a:endParaRPr lang="en-US" i="1" dirty="0"/>
          </a:p>
        </p:txBody>
      </p:sp>
    </p:spTree>
    <p:extLst>
      <p:ext uri="{BB962C8B-B14F-4D97-AF65-F5344CB8AC3E}">
        <p14:creationId xmlns:p14="http://schemas.microsoft.com/office/powerpoint/2010/main" val="238629813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85012"/>
            <a:ext cx="7772400" cy="1299410"/>
          </a:xfrm>
        </p:spPr>
        <p:txBody>
          <a:bodyPr>
            <a:normAutofit/>
          </a:bodyPr>
          <a:lstStyle/>
          <a:p>
            <a:r>
              <a:rPr lang="en-US" sz="48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Reproductive health </a:t>
            </a:r>
            <a:endParaRPr lang="en-US" sz="4800" b="1" dirty="0">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1371600" y="1684422"/>
            <a:ext cx="6400800" cy="3954378"/>
          </a:xfrm>
        </p:spPr>
        <p:txBody>
          <a:bodyPr/>
          <a:lstStyle/>
          <a:p>
            <a:pPr marL="457200" indent="-457200" algn="l">
              <a:buFont typeface="Arial" panose="020B0604020202020204" pitchFamily="34" charset="0"/>
              <a:buChar char="•"/>
            </a:pPr>
            <a:r>
              <a:rPr lang="en-US" b="1" dirty="0" smtClean="0"/>
              <a:t>Fertility</a:t>
            </a:r>
          </a:p>
          <a:p>
            <a:pPr marL="457200" indent="-457200" algn="l">
              <a:buFont typeface="Arial" panose="020B0604020202020204" pitchFamily="34" charset="0"/>
              <a:buChar char="•"/>
            </a:pPr>
            <a:r>
              <a:rPr lang="en-US" b="1" dirty="0"/>
              <a:t>Family Planning</a:t>
            </a:r>
          </a:p>
          <a:p>
            <a:pPr marL="457200" indent="-457200" algn="l">
              <a:buFont typeface="Arial" panose="020B0604020202020204" pitchFamily="34" charset="0"/>
              <a:buChar char="•"/>
            </a:pPr>
            <a:r>
              <a:rPr lang="en-US" b="1" dirty="0">
                <a:solidFill>
                  <a:srgbClr val="FF0000"/>
                </a:solidFill>
              </a:rPr>
              <a:t>Maternal health Care</a:t>
            </a:r>
          </a:p>
          <a:p>
            <a:pPr marL="457200" indent="-457200" algn="l">
              <a:buFont typeface="Arial" panose="020B0604020202020204" pitchFamily="34" charset="0"/>
              <a:buChar char="•"/>
            </a:pPr>
            <a:r>
              <a:rPr lang="en-US" b="1" dirty="0" smtClean="0"/>
              <a:t>Female Circumcision </a:t>
            </a:r>
            <a:endParaRPr lang="en-US" b="1" dirty="0"/>
          </a:p>
        </p:txBody>
      </p:sp>
    </p:spTree>
    <p:extLst>
      <p:ext uri="{BB962C8B-B14F-4D97-AF65-F5344CB8AC3E}">
        <p14:creationId xmlns:p14="http://schemas.microsoft.com/office/powerpoint/2010/main" val="122724667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8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Fertility Trends, 1988-2014</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345180353"/>
              </p:ext>
            </p:extLst>
          </p:nvPr>
        </p:nvGraphicFramePr>
        <p:xfrm>
          <a:off x="617075" y="1377860"/>
          <a:ext cx="7886700" cy="5029199"/>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11575" y="1187360"/>
            <a:ext cx="9144000" cy="381000"/>
          </a:xfrm>
          <a:prstGeom prst="rect">
            <a:avLst/>
          </a:prstGeom>
          <a:noFill/>
        </p:spPr>
        <p:txBody>
          <a:bodyPr wrap="square" rtlCol="0">
            <a:spAutoFit/>
          </a:bodyPr>
          <a:lstStyle/>
          <a:p>
            <a:pPr algn="ctr"/>
            <a:r>
              <a:rPr lang="en-US" i="1" dirty="0" smtClean="0">
                <a:latin typeface="+mn-lt"/>
              </a:rPr>
              <a:t>Births per woman for three-year period before the survey</a:t>
            </a:r>
            <a:endParaRPr lang="en-US" i="1" dirty="0">
              <a:latin typeface="+mn-lt"/>
            </a:endParaRPr>
          </a:p>
        </p:txBody>
      </p:sp>
    </p:spTree>
    <p:extLst>
      <p:ext uri="{BB962C8B-B14F-4D97-AF65-F5344CB8AC3E}">
        <p14:creationId xmlns:p14="http://schemas.microsoft.com/office/powerpoint/2010/main" val="58524339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2264169"/>
            <a:ext cx="3976181" cy="24034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800" b="1" dirty="0" smtClean="0">
                <a:solidFill>
                  <a:schemeClr val="accent5"/>
                </a:solidFill>
              </a:rPr>
              <a:t>Antenatal Care</a:t>
            </a:r>
          </a:p>
          <a:p>
            <a:pPr>
              <a:lnSpc>
                <a:spcPct val="110000"/>
              </a:lnSpc>
              <a:spcBef>
                <a:spcPts val="0"/>
              </a:spcBef>
              <a:spcAft>
                <a:spcPts val="600"/>
              </a:spcAft>
              <a:buClr>
                <a:schemeClr val="tx1"/>
              </a:buClr>
            </a:pPr>
            <a:r>
              <a:rPr lang="en-GB" sz="2800" dirty="0" smtClean="0"/>
              <a:t>Delivery and postnatal care</a:t>
            </a:r>
          </a:p>
          <a:p>
            <a:pPr>
              <a:lnSpc>
                <a:spcPct val="110000"/>
              </a:lnSpc>
              <a:spcBef>
                <a:spcPts val="0"/>
              </a:spcBef>
              <a:spcAft>
                <a:spcPts val="600"/>
              </a:spcAft>
              <a:buClr>
                <a:schemeClr val="tx1"/>
              </a:buClr>
            </a:pPr>
            <a:r>
              <a:rPr lang="en-GB" sz="2800" dirty="0" smtClean="0"/>
              <a:t>Other health issues</a:t>
            </a:r>
          </a:p>
        </p:txBody>
      </p:sp>
    </p:spTree>
    <p:extLst>
      <p:ext uri="{BB962C8B-B14F-4D97-AF65-F5344CB8AC3E}">
        <p14:creationId xmlns:p14="http://schemas.microsoft.com/office/powerpoint/2010/main" val="218474123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0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Timing of Antenatal Care </a:t>
            </a:r>
            <a:br>
              <a:rPr lang="en-US" sz="40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br>
            <a:r>
              <a:rPr lang="en-US" sz="40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and Number of Visits</a:t>
            </a:r>
          </a:p>
        </p:txBody>
      </p:sp>
      <p:sp>
        <p:nvSpPr>
          <p:cNvPr id="3" name="Content Placeholder 2"/>
          <p:cNvSpPr>
            <a:spLocks noGrp="1"/>
          </p:cNvSpPr>
          <p:nvPr>
            <p:ph idx="1"/>
          </p:nvPr>
        </p:nvSpPr>
        <p:spPr>
          <a:xfrm>
            <a:off x="495300" y="1828800"/>
            <a:ext cx="8229600" cy="4348164"/>
          </a:xfrm>
        </p:spPr>
        <p:txBody>
          <a:bodyPr>
            <a:normAutofit fontScale="92500"/>
          </a:bodyPr>
          <a:lstStyle/>
          <a:p>
            <a:pPr>
              <a:lnSpc>
                <a:spcPct val="120000"/>
              </a:lnSpc>
              <a:spcBef>
                <a:spcPts val="0"/>
              </a:spcBef>
              <a:spcAft>
                <a:spcPts val="600"/>
              </a:spcAft>
              <a:buClr>
                <a:schemeClr val="tx1"/>
              </a:buClr>
            </a:pPr>
            <a:r>
              <a:rPr lang="en-GB" b="1" dirty="0" smtClean="0">
                <a:solidFill>
                  <a:schemeClr val="accent5"/>
                </a:solidFill>
              </a:rPr>
              <a:t>90% </a:t>
            </a:r>
            <a:r>
              <a:rPr lang="en-GB" dirty="0" smtClean="0"/>
              <a:t>of women who gave birth in the last five years saw a doctor for antenatal care.</a:t>
            </a:r>
            <a:endParaRPr lang="en-GB" b="1" dirty="0" smtClean="0">
              <a:solidFill>
                <a:schemeClr val="accent5"/>
              </a:solidFill>
            </a:endParaRPr>
          </a:p>
          <a:p>
            <a:pPr>
              <a:lnSpc>
                <a:spcPct val="120000"/>
              </a:lnSpc>
              <a:spcBef>
                <a:spcPts val="0"/>
              </a:spcBef>
              <a:spcAft>
                <a:spcPts val="600"/>
              </a:spcAft>
              <a:buClr>
                <a:schemeClr val="tx1"/>
              </a:buClr>
            </a:pPr>
            <a:r>
              <a:rPr lang="en-GB" b="1" dirty="0" smtClean="0">
                <a:solidFill>
                  <a:schemeClr val="accent5"/>
                </a:solidFill>
              </a:rPr>
              <a:t>75%</a:t>
            </a:r>
            <a:r>
              <a:rPr lang="en-GB" dirty="0" smtClean="0">
                <a:solidFill>
                  <a:schemeClr val="accent5"/>
                </a:solidFill>
              </a:rPr>
              <a:t> </a:t>
            </a:r>
            <a:r>
              <a:rPr lang="en-GB" dirty="0" smtClean="0"/>
              <a:t>of women went to their first ANC visit during the 1</a:t>
            </a:r>
            <a:r>
              <a:rPr lang="en-GB" baseline="30000" dirty="0" smtClean="0"/>
              <a:t>st</a:t>
            </a:r>
            <a:r>
              <a:rPr lang="en-GB" dirty="0" smtClean="0"/>
              <a:t> trimester of pregnancy, as recommended.</a:t>
            </a:r>
          </a:p>
          <a:p>
            <a:pPr>
              <a:lnSpc>
                <a:spcPct val="120000"/>
              </a:lnSpc>
              <a:spcBef>
                <a:spcPts val="0"/>
              </a:spcBef>
              <a:spcAft>
                <a:spcPts val="600"/>
              </a:spcAft>
              <a:buClr>
                <a:schemeClr val="tx1"/>
              </a:buClr>
            </a:pPr>
            <a:r>
              <a:rPr lang="en-GB" b="1" dirty="0" smtClean="0">
                <a:solidFill>
                  <a:schemeClr val="accent5"/>
                </a:solidFill>
              </a:rPr>
              <a:t>83% </a:t>
            </a:r>
            <a:r>
              <a:rPr lang="en-GB" dirty="0" smtClean="0"/>
              <a:t>of women had 4 or more ANC visits.</a:t>
            </a:r>
          </a:p>
          <a:p>
            <a:pPr>
              <a:lnSpc>
                <a:spcPct val="120000"/>
              </a:lnSpc>
              <a:spcBef>
                <a:spcPts val="0"/>
              </a:spcBef>
              <a:spcAft>
                <a:spcPts val="600"/>
              </a:spcAft>
              <a:buClr>
                <a:schemeClr val="tx1"/>
              </a:buClr>
            </a:pPr>
            <a:r>
              <a:rPr lang="en-GB" b="1" dirty="0" smtClean="0">
                <a:solidFill>
                  <a:schemeClr val="accent5"/>
                </a:solidFill>
              </a:rPr>
              <a:t>80% </a:t>
            </a:r>
            <a:r>
              <a:rPr lang="en-GB" dirty="0" smtClean="0"/>
              <a:t>of women received antenatal care from a private provider.</a:t>
            </a:r>
            <a:endParaRPr lang="en-GB" dirty="0"/>
          </a:p>
        </p:txBody>
      </p:sp>
    </p:spTree>
    <p:extLst>
      <p:ext uri="{BB962C8B-B14F-4D97-AF65-F5344CB8AC3E}">
        <p14:creationId xmlns:p14="http://schemas.microsoft.com/office/powerpoint/2010/main" val="413480946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0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Governorates with Regular Antenatal Care At/Above the National Average</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793787181"/>
              </p:ext>
            </p:extLst>
          </p:nvPr>
        </p:nvGraphicFramePr>
        <p:xfrm>
          <a:off x="170791" y="1862745"/>
          <a:ext cx="8197741" cy="4701092"/>
        </p:xfrm>
        <a:graphic>
          <a:graphicData uri="http://schemas.openxmlformats.org/drawingml/2006/chart">
            <c:chart xmlns:c="http://schemas.openxmlformats.org/drawingml/2006/chart" xmlns:r="http://schemas.openxmlformats.org/officeDocument/2006/relationships" r:id="rId3"/>
          </a:graphicData>
        </a:graphic>
      </p:graphicFrame>
      <p:sp>
        <p:nvSpPr>
          <p:cNvPr id="6" name="Rectangle 5"/>
          <p:cNvSpPr/>
          <p:nvPr/>
        </p:nvSpPr>
        <p:spPr>
          <a:xfrm>
            <a:off x="0" y="1216414"/>
            <a:ext cx="9144000" cy="646331"/>
          </a:xfrm>
          <a:prstGeom prst="rect">
            <a:avLst/>
          </a:prstGeom>
        </p:spPr>
        <p:txBody>
          <a:bodyPr wrap="square">
            <a:spAutoFit/>
          </a:bodyPr>
          <a:lstStyle/>
          <a:p>
            <a:pPr lvl="0" algn="ctr"/>
            <a:r>
              <a:rPr lang="en-US" i="1" dirty="0" smtClean="0">
                <a:solidFill>
                  <a:prstClr val="black"/>
                </a:solidFill>
              </a:rPr>
              <a:t>Percentage of women with a live birth in the 5 years who saw a skilled provider </a:t>
            </a:r>
          </a:p>
          <a:p>
            <a:pPr lvl="0" algn="ctr"/>
            <a:r>
              <a:rPr lang="en-US" i="1" dirty="0" smtClean="0">
                <a:solidFill>
                  <a:prstClr val="black"/>
                </a:solidFill>
              </a:rPr>
              <a:t>4 or more times for antenatal care for their last live birth</a:t>
            </a:r>
            <a:endParaRPr lang="en-US" i="1" dirty="0">
              <a:solidFill>
                <a:prstClr val="black"/>
              </a:solidFill>
            </a:endParaRPr>
          </a:p>
        </p:txBody>
      </p:sp>
      <p:sp>
        <p:nvSpPr>
          <p:cNvPr id="5" name="Oval Callout 4"/>
          <p:cNvSpPr/>
          <p:nvPr/>
        </p:nvSpPr>
        <p:spPr>
          <a:xfrm>
            <a:off x="7535333" y="4690533"/>
            <a:ext cx="1608667" cy="1337733"/>
          </a:xfrm>
          <a:prstGeom prst="wedgeEllipseCallout">
            <a:avLst>
              <a:gd name="adj1" fmla="val -68090"/>
              <a:gd name="adj2" fmla="val 71006"/>
            </a:avLst>
          </a:prstGeom>
          <a:noFill/>
          <a:effectLst>
            <a:outerShdw blurRad="215900" dist="50800" dir="5400000" sx="106000" sy="106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200" b="1" dirty="0" err="1" smtClean="0">
                <a:solidFill>
                  <a:schemeClr val="tx1"/>
                </a:solidFill>
              </a:rPr>
              <a:t>Gharbia</a:t>
            </a:r>
            <a:endParaRPr lang="en-US" sz="2200" b="1" dirty="0">
              <a:solidFill>
                <a:schemeClr val="tx1"/>
              </a:solidFill>
            </a:endParaRPr>
          </a:p>
          <a:p>
            <a:pPr algn="ctr"/>
            <a:r>
              <a:rPr lang="en-US" sz="2200" b="1" dirty="0" smtClean="0">
                <a:solidFill>
                  <a:schemeClr val="tx1"/>
                </a:solidFill>
              </a:rPr>
              <a:t>83%</a:t>
            </a:r>
            <a:endParaRPr lang="en-US" sz="2200" b="1" dirty="0">
              <a:solidFill>
                <a:schemeClr val="tx1"/>
              </a:solidFill>
            </a:endParaRPr>
          </a:p>
        </p:txBody>
      </p:sp>
    </p:spTree>
    <p:extLst>
      <p:ext uri="{BB962C8B-B14F-4D97-AF65-F5344CB8AC3E}">
        <p14:creationId xmlns:p14="http://schemas.microsoft.com/office/powerpoint/2010/main" val="270894837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0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Governorates with Regular Antenatal Care Below the National Average</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371987227"/>
              </p:ext>
            </p:extLst>
          </p:nvPr>
        </p:nvGraphicFramePr>
        <p:xfrm>
          <a:off x="604882" y="1871831"/>
          <a:ext cx="8197741" cy="4664436"/>
        </p:xfrm>
        <a:graphic>
          <a:graphicData uri="http://schemas.openxmlformats.org/drawingml/2006/chart">
            <c:chart xmlns:c="http://schemas.openxmlformats.org/drawingml/2006/chart" xmlns:r="http://schemas.openxmlformats.org/officeDocument/2006/relationships" r:id="rId3"/>
          </a:graphicData>
        </a:graphic>
      </p:graphicFrame>
      <p:sp>
        <p:nvSpPr>
          <p:cNvPr id="6" name="Rectangle 5"/>
          <p:cNvSpPr/>
          <p:nvPr/>
        </p:nvSpPr>
        <p:spPr>
          <a:xfrm>
            <a:off x="0" y="1216414"/>
            <a:ext cx="9144000" cy="646331"/>
          </a:xfrm>
          <a:prstGeom prst="rect">
            <a:avLst/>
          </a:prstGeom>
        </p:spPr>
        <p:txBody>
          <a:bodyPr wrap="square">
            <a:spAutoFit/>
          </a:bodyPr>
          <a:lstStyle/>
          <a:p>
            <a:pPr lvl="0" algn="ctr"/>
            <a:r>
              <a:rPr lang="en-US" i="1" dirty="0" smtClean="0">
                <a:solidFill>
                  <a:prstClr val="black"/>
                </a:solidFill>
              </a:rPr>
              <a:t>Percentage of women with a live birth in the 5 years who saw a skilled provider </a:t>
            </a:r>
          </a:p>
          <a:p>
            <a:pPr lvl="0" algn="ctr"/>
            <a:r>
              <a:rPr lang="en-US" i="1" dirty="0" smtClean="0">
                <a:solidFill>
                  <a:prstClr val="black"/>
                </a:solidFill>
              </a:rPr>
              <a:t>4 or more times for antenatal care for their last live birth</a:t>
            </a:r>
            <a:endParaRPr lang="en-US" i="1" dirty="0">
              <a:solidFill>
                <a:prstClr val="black"/>
              </a:solidFill>
            </a:endParaRPr>
          </a:p>
        </p:txBody>
      </p:sp>
    </p:spTree>
    <p:extLst>
      <p:ext uri="{BB962C8B-B14F-4D97-AF65-F5344CB8AC3E}">
        <p14:creationId xmlns:p14="http://schemas.microsoft.com/office/powerpoint/2010/main" val="97955336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72716"/>
            <a:ext cx="7772400" cy="1219200"/>
          </a:xfrm>
        </p:spPr>
        <p:txBody>
          <a:bodyPr>
            <a:normAutofit fontScale="90000"/>
          </a:bodyPr>
          <a:lstStyle/>
          <a:p>
            <a:r>
              <a:rPr lang="en-US" b="1" dirty="0" smtClean="0">
                <a:effectLst>
                  <a:outerShdw blurRad="330200" dist="177800" dir="5400000" algn="ctr" rotWithShape="0">
                    <a:srgbClr val="000000">
                      <a:alpha val="43137"/>
                    </a:srgbClr>
                  </a:outerShdw>
                </a:effectLst>
                <a:latin typeface="Calibri" panose="020F0502020204030204" pitchFamily="34" charset="0"/>
                <a:ea typeface="DejaVu Serif" pitchFamily="18" charset="0"/>
              </a:rPr>
              <a:t>Regular Antenatal Care, by Wealth Quintile</a:t>
            </a:r>
            <a:endPar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endParaRPr>
          </a:p>
        </p:txBody>
      </p:sp>
      <p:graphicFrame>
        <p:nvGraphicFramePr>
          <p:cNvPr id="5" name="Content Placeholder 10"/>
          <p:cNvGraphicFramePr>
            <a:graphicFrameLocks/>
          </p:cNvGraphicFramePr>
          <p:nvPr>
            <p:extLst>
              <p:ext uri="{D42A27DB-BD31-4B8C-83A1-F6EECF244321}">
                <p14:modId xmlns:p14="http://schemas.microsoft.com/office/powerpoint/2010/main" val="3245356418"/>
              </p:ext>
            </p:extLst>
          </p:nvPr>
        </p:nvGraphicFramePr>
        <p:xfrm>
          <a:off x="508000" y="2324514"/>
          <a:ext cx="7950200" cy="3737619"/>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 Box 24"/>
          <p:cNvSpPr txBox="1">
            <a:spLocks noChangeArrowheads="1"/>
          </p:cNvSpPr>
          <p:nvPr/>
        </p:nvSpPr>
        <p:spPr bwMode="auto">
          <a:xfrm>
            <a:off x="0" y="1678183"/>
            <a:ext cx="89916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imes New Roman" panose="02020603050405020304" pitchFamily="18" charset="0"/>
                <a:cs typeface="Arial" panose="020B0604020202020204" pitchFamily="34" charset="0"/>
              </a:defRPr>
            </a:lvl1pPr>
            <a:lvl2pPr marL="742950" indent="-285750" eaLnBrk="0" hangingPunct="0">
              <a:defRPr>
                <a:solidFill>
                  <a:schemeClr val="tx1"/>
                </a:solidFill>
                <a:latin typeface="Times New Roman" panose="02020603050405020304" pitchFamily="18" charset="0"/>
                <a:cs typeface="Arial" panose="020B0604020202020204" pitchFamily="34" charset="0"/>
              </a:defRPr>
            </a:lvl2pPr>
            <a:lvl3pPr marL="1143000" indent="-228600" eaLnBrk="0" hangingPunct="0">
              <a:defRPr>
                <a:solidFill>
                  <a:schemeClr val="tx1"/>
                </a:solidFill>
                <a:latin typeface="Times New Roman" panose="02020603050405020304" pitchFamily="18" charset="0"/>
                <a:cs typeface="Arial" panose="020B0604020202020204" pitchFamily="34" charset="0"/>
              </a:defRPr>
            </a:lvl3pPr>
            <a:lvl4pPr marL="1600200" indent="-228600" eaLnBrk="0" hangingPunct="0">
              <a:defRPr>
                <a:solidFill>
                  <a:schemeClr val="tx1"/>
                </a:solidFill>
                <a:latin typeface="Times New Roman" panose="02020603050405020304" pitchFamily="18" charset="0"/>
                <a:cs typeface="Arial" panose="020B0604020202020204" pitchFamily="34" charset="0"/>
              </a:defRPr>
            </a:lvl4pPr>
            <a:lvl5pPr marL="2057400" indent="-228600" eaLnBrk="0" hangingPunct="0">
              <a:defRPr>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9pPr>
          </a:lstStyle>
          <a:p>
            <a:pPr algn="ctr" eaLnBrk="1" hangingPunct="1"/>
            <a:r>
              <a:rPr lang="en-US" i="1" dirty="0" smtClean="0">
                <a:latin typeface="+mn-lt"/>
                <a:cs typeface="+mn-cs"/>
              </a:rPr>
              <a:t>Percent </a:t>
            </a:r>
            <a:r>
              <a:rPr lang="en-US" i="1" dirty="0">
                <a:latin typeface="+mn-lt"/>
                <a:cs typeface="+mn-cs"/>
              </a:rPr>
              <a:t>distribution of women age 15-49 who had a live birth in the five years preceding the survey </a:t>
            </a:r>
            <a:endParaRPr lang="fr-FR" altLang="ar-EG" i="1" dirty="0">
              <a:latin typeface="+mn-lt"/>
              <a:cs typeface="+mn-cs"/>
            </a:endParaRPr>
          </a:p>
        </p:txBody>
      </p:sp>
      <p:sp>
        <p:nvSpPr>
          <p:cNvPr id="6" name="TextBox 5"/>
          <p:cNvSpPr txBox="1"/>
          <p:nvPr/>
        </p:nvSpPr>
        <p:spPr>
          <a:xfrm>
            <a:off x="628650" y="6199641"/>
            <a:ext cx="1981200" cy="646331"/>
          </a:xfrm>
          <a:prstGeom prst="rect">
            <a:avLst/>
          </a:prstGeom>
          <a:noFill/>
        </p:spPr>
        <p:txBody>
          <a:bodyPr wrap="square" rtlCol="0">
            <a:spAutoFit/>
          </a:bodyPr>
          <a:lstStyle/>
          <a:p>
            <a:pPr algn="ctr"/>
            <a:r>
              <a:rPr lang="en-US" dirty="0" smtClean="0"/>
              <a:t>Poorest households</a:t>
            </a:r>
            <a:endParaRPr lang="en-US" dirty="0"/>
          </a:p>
        </p:txBody>
      </p:sp>
      <p:sp>
        <p:nvSpPr>
          <p:cNvPr id="7" name="TextBox 6"/>
          <p:cNvSpPr txBox="1"/>
          <p:nvPr/>
        </p:nvSpPr>
        <p:spPr>
          <a:xfrm>
            <a:off x="6534150" y="6199641"/>
            <a:ext cx="1981200" cy="646331"/>
          </a:xfrm>
          <a:prstGeom prst="rect">
            <a:avLst/>
          </a:prstGeom>
          <a:noFill/>
        </p:spPr>
        <p:txBody>
          <a:bodyPr wrap="square" rtlCol="0">
            <a:spAutoFit/>
          </a:bodyPr>
          <a:lstStyle/>
          <a:p>
            <a:pPr algn="ctr"/>
            <a:r>
              <a:rPr lang="en-US" dirty="0" smtClean="0"/>
              <a:t>Wealthiest households</a:t>
            </a:r>
            <a:endParaRPr lang="en-US" dirty="0"/>
          </a:p>
        </p:txBody>
      </p:sp>
      <p:sp>
        <p:nvSpPr>
          <p:cNvPr id="9" name="Notched Right Arrow 8"/>
          <p:cNvSpPr/>
          <p:nvPr/>
        </p:nvSpPr>
        <p:spPr>
          <a:xfrm>
            <a:off x="2895600" y="6388773"/>
            <a:ext cx="3352800" cy="268069"/>
          </a:xfrm>
          <a:prstGeom prst="notched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280876529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Tetanus Toxoid Vaccination</a:t>
            </a:r>
          </a:p>
        </p:txBody>
      </p:sp>
      <p:sp>
        <p:nvSpPr>
          <p:cNvPr id="3" name="Content Placeholder 2"/>
          <p:cNvSpPr>
            <a:spLocks noGrp="1"/>
          </p:cNvSpPr>
          <p:nvPr>
            <p:ph idx="1"/>
          </p:nvPr>
        </p:nvSpPr>
        <p:spPr>
          <a:xfrm>
            <a:off x="495300" y="1841500"/>
            <a:ext cx="8229600" cy="4335464"/>
          </a:xfrm>
        </p:spPr>
        <p:txBody>
          <a:bodyPr>
            <a:normAutofit/>
          </a:bodyPr>
          <a:lstStyle/>
          <a:p>
            <a:pPr>
              <a:lnSpc>
                <a:spcPct val="120000"/>
              </a:lnSpc>
              <a:spcBef>
                <a:spcPts val="0"/>
              </a:spcBef>
              <a:spcAft>
                <a:spcPts val="600"/>
              </a:spcAft>
              <a:buClr>
                <a:schemeClr val="tx1"/>
              </a:buClr>
            </a:pPr>
            <a:r>
              <a:rPr lang="en-GB" b="1" dirty="0" smtClean="0">
                <a:solidFill>
                  <a:schemeClr val="accent5"/>
                </a:solidFill>
              </a:rPr>
              <a:t>29% </a:t>
            </a:r>
            <a:r>
              <a:rPr lang="en-GB" dirty="0" smtClean="0"/>
              <a:t>of pregnant women received two or more tetanus toxoid injections during their last pregnancy.</a:t>
            </a:r>
          </a:p>
          <a:p>
            <a:pPr>
              <a:lnSpc>
                <a:spcPct val="120000"/>
              </a:lnSpc>
              <a:spcBef>
                <a:spcPts val="0"/>
              </a:spcBef>
              <a:spcAft>
                <a:spcPts val="600"/>
              </a:spcAft>
              <a:buClr>
                <a:schemeClr val="tx1"/>
              </a:buClr>
            </a:pPr>
            <a:r>
              <a:rPr lang="en-GB" b="1" dirty="0" smtClean="0">
                <a:solidFill>
                  <a:schemeClr val="accent5"/>
                </a:solidFill>
              </a:rPr>
              <a:t>74% </a:t>
            </a:r>
            <a:r>
              <a:rPr lang="en-GB" dirty="0" smtClean="0"/>
              <a:t>of last births were protected against neonatal tetanus.</a:t>
            </a:r>
            <a:endParaRPr lang="en-GB" b="1" dirty="0"/>
          </a:p>
        </p:txBody>
      </p:sp>
    </p:spTree>
    <p:extLst>
      <p:ext uri="{BB962C8B-B14F-4D97-AF65-F5344CB8AC3E}">
        <p14:creationId xmlns:p14="http://schemas.microsoft.com/office/powerpoint/2010/main" val="318901695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50880"/>
          </a:xfrm>
        </p:spPr>
        <p:txBody>
          <a:bodyPr>
            <a:norm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Components of Antenatal Care</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050708239"/>
              </p:ext>
            </p:extLst>
          </p:nvPr>
        </p:nvGraphicFramePr>
        <p:xfrm>
          <a:off x="163773" y="1697211"/>
          <a:ext cx="8761863" cy="5058430"/>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133349" y="1050880"/>
            <a:ext cx="6810375" cy="646331"/>
          </a:xfrm>
          <a:prstGeom prst="rect">
            <a:avLst/>
          </a:prstGeom>
          <a:noFill/>
        </p:spPr>
        <p:txBody>
          <a:bodyPr wrap="square" rtlCol="0">
            <a:spAutoFit/>
          </a:bodyPr>
          <a:lstStyle/>
          <a:p>
            <a:r>
              <a:rPr lang="en-US" i="1" dirty="0" smtClean="0"/>
              <a:t>Among women age 15-49 who received ANC for most recent birth in the past 5 years, percent receiving the following services:</a:t>
            </a:r>
            <a:endParaRPr lang="en-US" i="1" dirty="0"/>
          </a:p>
        </p:txBody>
      </p:sp>
      <p:sp>
        <p:nvSpPr>
          <p:cNvPr id="5" name="TextBox 4"/>
          <p:cNvSpPr txBox="1"/>
          <p:nvPr/>
        </p:nvSpPr>
        <p:spPr>
          <a:xfrm>
            <a:off x="1" y="5316705"/>
            <a:ext cx="3765175" cy="646331"/>
          </a:xfrm>
          <a:prstGeom prst="rect">
            <a:avLst/>
          </a:prstGeom>
          <a:noFill/>
        </p:spPr>
        <p:txBody>
          <a:bodyPr wrap="square" rtlCol="0">
            <a:spAutoFit/>
          </a:bodyPr>
          <a:lstStyle/>
          <a:p>
            <a:r>
              <a:rPr lang="en-US" i="1" dirty="0" smtClean="0"/>
              <a:t>Among women age 15-49 with a live birth in the past 5 years, percent who:</a:t>
            </a:r>
            <a:endParaRPr lang="en-US" i="1" dirty="0"/>
          </a:p>
        </p:txBody>
      </p:sp>
    </p:spTree>
    <p:extLst>
      <p:ext uri="{BB962C8B-B14F-4D97-AF65-F5344CB8AC3E}">
        <p14:creationId xmlns:p14="http://schemas.microsoft.com/office/powerpoint/2010/main" val="310887170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2264169"/>
            <a:ext cx="3976181" cy="24034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800" dirty="0" smtClean="0"/>
              <a:t>Antenatal Care</a:t>
            </a:r>
          </a:p>
          <a:p>
            <a:pPr>
              <a:lnSpc>
                <a:spcPct val="110000"/>
              </a:lnSpc>
              <a:spcBef>
                <a:spcPts val="0"/>
              </a:spcBef>
              <a:spcAft>
                <a:spcPts val="600"/>
              </a:spcAft>
              <a:buClr>
                <a:schemeClr val="tx1"/>
              </a:buClr>
            </a:pPr>
            <a:r>
              <a:rPr lang="en-GB" sz="2800" b="1" dirty="0" smtClean="0">
                <a:solidFill>
                  <a:schemeClr val="accent5"/>
                </a:solidFill>
              </a:rPr>
              <a:t>Delivery and postnatal care</a:t>
            </a:r>
          </a:p>
          <a:p>
            <a:pPr>
              <a:lnSpc>
                <a:spcPct val="110000"/>
              </a:lnSpc>
              <a:spcBef>
                <a:spcPts val="0"/>
              </a:spcBef>
              <a:spcAft>
                <a:spcPts val="600"/>
              </a:spcAft>
              <a:buClr>
                <a:schemeClr val="tx1"/>
              </a:buClr>
            </a:pPr>
            <a:r>
              <a:rPr lang="en-GB" sz="2800" dirty="0" smtClean="0"/>
              <a:t>Other health issues</a:t>
            </a:r>
          </a:p>
        </p:txBody>
      </p:sp>
    </p:spTree>
    <p:extLst>
      <p:ext uri="{BB962C8B-B14F-4D97-AF65-F5344CB8AC3E}">
        <p14:creationId xmlns:p14="http://schemas.microsoft.com/office/powerpoint/2010/main" val="314221709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Place of Delivery</a:t>
            </a:r>
          </a:p>
        </p:txBody>
      </p:sp>
      <p:graphicFrame>
        <p:nvGraphicFramePr>
          <p:cNvPr id="11" name="Content Placeholder 10"/>
          <p:cNvGraphicFramePr>
            <a:graphicFrameLocks noGrp="1"/>
          </p:cNvGraphicFramePr>
          <p:nvPr>
            <p:ph idx="1"/>
            <p:extLst/>
          </p:nvPr>
        </p:nvGraphicFramePr>
        <p:xfrm>
          <a:off x="628650" y="1816100"/>
          <a:ext cx="7886700" cy="5041899"/>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87360"/>
            <a:ext cx="9144000" cy="381000"/>
          </a:xfrm>
          <a:prstGeom prst="rect">
            <a:avLst/>
          </a:prstGeom>
          <a:noFill/>
        </p:spPr>
        <p:txBody>
          <a:bodyPr wrap="square" rtlCol="0">
            <a:spAutoFit/>
          </a:bodyPr>
          <a:lstStyle/>
          <a:p>
            <a:pPr algn="ctr"/>
            <a:r>
              <a:rPr lang="en-US" i="1" dirty="0" smtClean="0">
                <a:latin typeface="+mn-lt"/>
              </a:rPr>
              <a:t>Percent distribution of live births in the five-year period before the survey</a:t>
            </a:r>
            <a:endParaRPr lang="en-US" i="1" dirty="0">
              <a:latin typeface="+mn-lt"/>
            </a:endParaRPr>
          </a:p>
        </p:txBody>
      </p:sp>
    </p:spTree>
    <p:extLst>
      <p:ext uri="{BB962C8B-B14F-4D97-AF65-F5344CB8AC3E}">
        <p14:creationId xmlns:p14="http://schemas.microsoft.com/office/powerpoint/2010/main" val="88307434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Delivery at Home by Residence</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646485086"/>
              </p:ext>
            </p:extLst>
          </p:nvPr>
        </p:nvGraphicFramePr>
        <p:xfrm>
          <a:off x="212271" y="1828801"/>
          <a:ext cx="8645979" cy="502919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400"/>
            <a:ext cx="9144000" cy="369332"/>
          </a:xfrm>
          <a:prstGeom prst="rect">
            <a:avLst/>
          </a:prstGeom>
          <a:noFill/>
        </p:spPr>
        <p:txBody>
          <a:bodyPr wrap="square" rtlCol="0">
            <a:spAutoFit/>
          </a:bodyPr>
          <a:lstStyle/>
          <a:p>
            <a:pPr lvl="0" algn="ctr"/>
            <a:r>
              <a:rPr lang="en-US" i="1" dirty="0">
                <a:solidFill>
                  <a:prstClr val="black"/>
                </a:solidFill>
              </a:rPr>
              <a:t>Percentage of live births in the 5 years before the survey </a:t>
            </a:r>
          </a:p>
        </p:txBody>
      </p:sp>
      <p:sp>
        <p:nvSpPr>
          <p:cNvPr id="5" name="TextBox 4"/>
          <p:cNvSpPr txBox="1"/>
          <p:nvPr/>
        </p:nvSpPr>
        <p:spPr>
          <a:xfrm>
            <a:off x="2170127" y="5920497"/>
            <a:ext cx="2101175" cy="646331"/>
          </a:xfrm>
          <a:prstGeom prst="rect">
            <a:avLst/>
          </a:prstGeom>
          <a:noFill/>
        </p:spPr>
        <p:txBody>
          <a:bodyPr wrap="square" rtlCol="0">
            <a:spAutoFit/>
          </a:bodyPr>
          <a:lstStyle/>
          <a:p>
            <a:pPr algn="ctr"/>
            <a:r>
              <a:rPr lang="en-US" dirty="0"/>
              <a:t>Lower </a:t>
            </a:r>
          </a:p>
          <a:p>
            <a:pPr algn="ctr"/>
            <a:r>
              <a:rPr lang="en-US" dirty="0" smtClean="0"/>
              <a:t>Egypt </a:t>
            </a:r>
            <a:endParaRPr lang="en-US" dirty="0"/>
          </a:p>
        </p:txBody>
      </p:sp>
      <p:cxnSp>
        <p:nvCxnSpPr>
          <p:cNvPr id="6" name="Straight Connector 5"/>
          <p:cNvCxnSpPr/>
          <p:nvPr/>
        </p:nvCxnSpPr>
        <p:spPr>
          <a:xfrm>
            <a:off x="2133546" y="5834572"/>
            <a:ext cx="21011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4885333" y="5910772"/>
            <a:ext cx="2101175" cy="646331"/>
          </a:xfrm>
          <a:prstGeom prst="rect">
            <a:avLst/>
          </a:prstGeom>
          <a:noFill/>
        </p:spPr>
        <p:txBody>
          <a:bodyPr wrap="square" rtlCol="0">
            <a:spAutoFit/>
          </a:bodyPr>
          <a:lstStyle/>
          <a:p>
            <a:pPr algn="ctr"/>
            <a:r>
              <a:rPr lang="en-US" dirty="0"/>
              <a:t>Upper </a:t>
            </a:r>
          </a:p>
          <a:p>
            <a:pPr algn="ctr"/>
            <a:r>
              <a:rPr lang="en-US" dirty="0"/>
              <a:t>Egypt</a:t>
            </a:r>
          </a:p>
        </p:txBody>
      </p:sp>
      <p:cxnSp>
        <p:nvCxnSpPr>
          <p:cNvPr id="8" name="Straight Connector 7"/>
          <p:cNvCxnSpPr/>
          <p:nvPr/>
        </p:nvCxnSpPr>
        <p:spPr>
          <a:xfrm>
            <a:off x="4931069" y="5834572"/>
            <a:ext cx="21011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456833" y="5451566"/>
            <a:ext cx="982068" cy="369332"/>
          </a:xfrm>
          <a:prstGeom prst="rect">
            <a:avLst/>
          </a:prstGeom>
          <a:noFill/>
        </p:spPr>
        <p:txBody>
          <a:bodyPr wrap="square" rtlCol="0">
            <a:spAutoFit/>
          </a:bodyPr>
          <a:lstStyle/>
          <a:p>
            <a:pPr algn="ctr"/>
            <a:r>
              <a:rPr lang="en-US" dirty="0" smtClean="0"/>
              <a:t>Urban</a:t>
            </a:r>
            <a:endParaRPr lang="en-US" dirty="0"/>
          </a:p>
        </p:txBody>
      </p:sp>
      <p:sp>
        <p:nvSpPr>
          <p:cNvPr id="10" name="TextBox 9"/>
          <p:cNvSpPr txBox="1"/>
          <p:nvPr/>
        </p:nvSpPr>
        <p:spPr>
          <a:xfrm>
            <a:off x="2618383" y="5451566"/>
            <a:ext cx="982068" cy="369332"/>
          </a:xfrm>
          <a:prstGeom prst="rect">
            <a:avLst/>
          </a:prstGeom>
          <a:noFill/>
        </p:spPr>
        <p:txBody>
          <a:bodyPr wrap="square" rtlCol="0">
            <a:spAutoFit/>
          </a:bodyPr>
          <a:lstStyle/>
          <a:p>
            <a:pPr algn="ctr"/>
            <a:r>
              <a:rPr lang="en-US" dirty="0" smtClean="0"/>
              <a:t>Urban</a:t>
            </a:r>
            <a:endParaRPr lang="en-US" dirty="0"/>
          </a:p>
        </p:txBody>
      </p:sp>
    </p:spTree>
    <p:extLst>
      <p:ext uri="{BB962C8B-B14F-4D97-AF65-F5344CB8AC3E}">
        <p14:creationId xmlns:p14="http://schemas.microsoft.com/office/powerpoint/2010/main" val="9517716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8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Fertility Differentials</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665632431"/>
              </p:ext>
            </p:extLst>
          </p:nvPr>
        </p:nvGraphicFramePr>
        <p:xfrm>
          <a:off x="628650" y="1841500"/>
          <a:ext cx="7886700" cy="5016499"/>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87360"/>
            <a:ext cx="9144000" cy="381000"/>
          </a:xfrm>
          <a:prstGeom prst="rect">
            <a:avLst/>
          </a:prstGeom>
          <a:noFill/>
        </p:spPr>
        <p:txBody>
          <a:bodyPr wrap="square" rtlCol="0">
            <a:spAutoFit/>
          </a:bodyPr>
          <a:lstStyle/>
          <a:p>
            <a:pPr algn="ctr"/>
            <a:r>
              <a:rPr lang="en-US" i="1" dirty="0" smtClean="0">
                <a:latin typeface="+mn-lt"/>
              </a:rPr>
              <a:t>Births per woman for 3-year period before the survey</a:t>
            </a:r>
            <a:endParaRPr lang="en-US" i="1" dirty="0">
              <a:latin typeface="+mn-lt"/>
            </a:endParaRPr>
          </a:p>
        </p:txBody>
      </p:sp>
    </p:spTree>
    <p:extLst>
      <p:ext uri="{BB962C8B-B14F-4D97-AF65-F5344CB8AC3E}">
        <p14:creationId xmlns:p14="http://schemas.microsoft.com/office/powerpoint/2010/main" val="17805675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dirty="0" smtClean="0"/>
              <a:t/>
            </a:r>
            <a:br>
              <a:rPr lang="en-US" sz="4200" dirty="0" smtClean="0"/>
            </a:br>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Delivery at Home   </a:t>
            </a:r>
            <a:b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br>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by Education</a:t>
            </a:r>
            <a:b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br>
            <a:endPar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endParaRPr>
          </a:p>
        </p:txBody>
      </p:sp>
      <p:graphicFrame>
        <p:nvGraphicFramePr>
          <p:cNvPr id="11" name="Content Placeholder 10"/>
          <p:cNvGraphicFramePr>
            <a:graphicFrameLocks noGrp="1"/>
          </p:cNvGraphicFramePr>
          <p:nvPr>
            <p:ph idx="1"/>
            <p:extLst/>
          </p:nvPr>
        </p:nvGraphicFramePr>
        <p:xfrm>
          <a:off x="628650" y="1841500"/>
          <a:ext cx="7886700" cy="501649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400"/>
            <a:ext cx="9144000" cy="369332"/>
          </a:xfrm>
          <a:prstGeom prst="rect">
            <a:avLst/>
          </a:prstGeom>
          <a:noFill/>
        </p:spPr>
        <p:txBody>
          <a:bodyPr wrap="square" rtlCol="0">
            <a:spAutoFit/>
          </a:bodyPr>
          <a:lstStyle/>
          <a:p>
            <a:pPr algn="ctr"/>
            <a:r>
              <a:rPr lang="en-US" i="1" dirty="0" smtClean="0"/>
              <a:t>Percentage of live births in the 5 years before the survey </a:t>
            </a:r>
            <a:endParaRPr lang="en-US" i="1" dirty="0"/>
          </a:p>
        </p:txBody>
      </p:sp>
    </p:spTree>
    <p:extLst>
      <p:ext uri="{BB962C8B-B14F-4D97-AF65-F5344CB8AC3E}">
        <p14:creationId xmlns:p14="http://schemas.microsoft.com/office/powerpoint/2010/main" val="344526463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Assistance during Delivery</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991238475"/>
              </p:ext>
            </p:extLst>
          </p:nvPr>
        </p:nvGraphicFramePr>
        <p:xfrm>
          <a:off x="0" y="1828799"/>
          <a:ext cx="9144000" cy="5029201"/>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104900"/>
            <a:ext cx="9144000" cy="369332"/>
          </a:xfrm>
          <a:prstGeom prst="rect">
            <a:avLst/>
          </a:prstGeom>
          <a:noFill/>
        </p:spPr>
        <p:txBody>
          <a:bodyPr wrap="square" rtlCol="0">
            <a:spAutoFit/>
          </a:bodyPr>
          <a:lstStyle/>
          <a:p>
            <a:pPr algn="ctr"/>
            <a:r>
              <a:rPr lang="en-US" i="1" dirty="0" smtClean="0"/>
              <a:t>Percent distribution of live births in the five-year period before the survey</a:t>
            </a:r>
            <a:endParaRPr lang="en-US" i="1" dirty="0"/>
          </a:p>
        </p:txBody>
      </p:sp>
      <p:sp>
        <p:nvSpPr>
          <p:cNvPr id="5" name="TextBox 4"/>
          <p:cNvSpPr txBox="1"/>
          <p:nvPr/>
        </p:nvSpPr>
        <p:spPr>
          <a:xfrm>
            <a:off x="-58640" y="6550221"/>
            <a:ext cx="7400734" cy="338554"/>
          </a:xfrm>
          <a:prstGeom prst="rect">
            <a:avLst/>
          </a:prstGeom>
          <a:noFill/>
        </p:spPr>
        <p:txBody>
          <a:bodyPr wrap="square" rtlCol="0">
            <a:spAutoFit/>
          </a:bodyPr>
          <a:lstStyle/>
          <a:p>
            <a:endParaRPr lang="en-US" sz="1600" dirty="0"/>
          </a:p>
        </p:txBody>
      </p:sp>
      <p:sp>
        <p:nvSpPr>
          <p:cNvPr id="6" name="TextBox 5"/>
          <p:cNvSpPr txBox="1"/>
          <p:nvPr/>
        </p:nvSpPr>
        <p:spPr>
          <a:xfrm>
            <a:off x="6591616" y="4780506"/>
            <a:ext cx="2378687" cy="1015663"/>
          </a:xfrm>
          <a:prstGeom prst="rect">
            <a:avLst/>
          </a:prstGeom>
          <a:solidFill>
            <a:schemeClr val="tx2"/>
          </a:solidFill>
          <a:ln>
            <a:solidFill>
              <a:schemeClr val="tx2">
                <a:lumMod val="50000"/>
              </a:schemeClr>
            </a:solidFill>
          </a:ln>
          <a:effectLst>
            <a:outerShdw blurRad="50800" dist="38100" algn="l" rotWithShape="0">
              <a:prstClr val="black">
                <a:alpha val="40000"/>
              </a:prstClr>
            </a:outerShdw>
          </a:effectLst>
        </p:spPr>
        <p:txBody>
          <a:bodyPr wrap="square" rtlCol="0">
            <a:spAutoFit/>
          </a:bodyPr>
          <a:lstStyle/>
          <a:p>
            <a:pPr algn="ctr"/>
            <a:r>
              <a:rPr lang="en-US" sz="2000" b="1" dirty="0" smtClean="0">
                <a:solidFill>
                  <a:schemeClr val="bg1"/>
                </a:solidFill>
              </a:rPr>
              <a:t>92% of births were delivered by a skilled provider</a:t>
            </a:r>
            <a:endParaRPr lang="en-US" sz="2000" b="1" dirty="0">
              <a:solidFill>
                <a:schemeClr val="bg1"/>
              </a:solidFill>
            </a:endParaRPr>
          </a:p>
        </p:txBody>
      </p:sp>
    </p:spTree>
    <p:extLst>
      <p:ext uri="{BB962C8B-B14F-4D97-AF65-F5344CB8AC3E}">
        <p14:creationId xmlns:p14="http://schemas.microsoft.com/office/powerpoint/2010/main" val="209536461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44929" y="844891"/>
            <a:ext cx="9144000" cy="5066052"/>
          </a:xfrm>
        </p:spPr>
        <p:txBody>
          <a:bodyPr>
            <a:noAutofit/>
          </a:bodyPr>
          <a:lstStyle/>
          <a:p>
            <a:pPr marL="0" indent="0">
              <a:lnSpc>
                <a:spcPct val="100000"/>
              </a:lnSpc>
              <a:spcBef>
                <a:spcPts val="0"/>
              </a:spcBef>
              <a:spcAft>
                <a:spcPts val="600"/>
              </a:spcAft>
              <a:buNone/>
            </a:pPr>
            <a:r>
              <a:rPr lang="en-GB" dirty="0" smtClean="0"/>
              <a:t>Mothers were </a:t>
            </a:r>
            <a:r>
              <a:rPr lang="en-GB" b="1" dirty="0" smtClean="0">
                <a:solidFill>
                  <a:schemeClr val="accent5"/>
                </a:solidFill>
              </a:rPr>
              <a:t>least likely </a:t>
            </a:r>
            <a:r>
              <a:rPr lang="en-GB" dirty="0" smtClean="0"/>
              <a:t>to be assisted at delivery </a:t>
            </a:r>
            <a:endParaRPr lang="en-GB" dirty="0"/>
          </a:p>
          <a:p>
            <a:pPr marL="0" indent="0">
              <a:lnSpc>
                <a:spcPct val="100000"/>
              </a:lnSpc>
              <a:spcBef>
                <a:spcPts val="0"/>
              </a:spcBef>
              <a:spcAft>
                <a:spcPts val="600"/>
              </a:spcAft>
              <a:buNone/>
            </a:pPr>
            <a:r>
              <a:rPr lang="en-GB" dirty="0" smtClean="0"/>
              <a:t>by a skilled provider in:</a:t>
            </a:r>
          </a:p>
          <a:p>
            <a:pPr marL="0" indent="0">
              <a:lnSpc>
                <a:spcPct val="100000"/>
              </a:lnSpc>
              <a:spcBef>
                <a:spcPts val="0"/>
              </a:spcBef>
              <a:spcAft>
                <a:spcPts val="600"/>
              </a:spcAft>
              <a:buNone/>
            </a:pPr>
            <a:r>
              <a:rPr lang="en-GB" dirty="0" smtClean="0"/>
              <a:t>	</a:t>
            </a:r>
            <a:r>
              <a:rPr lang="en-GB" u="sng" dirty="0" smtClean="0"/>
              <a:t>Governorate	 	 </a:t>
            </a:r>
            <a:r>
              <a:rPr lang="en-GB" b="1" u="sng" dirty="0" smtClean="0"/>
              <a:t>%</a:t>
            </a:r>
            <a:r>
              <a:rPr lang="en-GB" dirty="0" smtClean="0"/>
              <a:t>	</a:t>
            </a:r>
          </a:p>
          <a:p>
            <a:pPr lvl="2">
              <a:lnSpc>
                <a:spcPct val="100000"/>
              </a:lnSpc>
              <a:spcBef>
                <a:spcPts val="0"/>
              </a:spcBef>
              <a:spcAft>
                <a:spcPts val="600"/>
              </a:spcAft>
              <a:tabLst>
                <a:tab pos="2173288" algn="l"/>
              </a:tabLst>
            </a:pPr>
            <a:r>
              <a:rPr lang="en-GB" sz="3200" dirty="0" smtClean="0"/>
              <a:t>Menya			74</a:t>
            </a:r>
          </a:p>
          <a:p>
            <a:pPr lvl="2">
              <a:lnSpc>
                <a:spcPct val="100000"/>
              </a:lnSpc>
              <a:spcBef>
                <a:spcPts val="0"/>
              </a:spcBef>
              <a:spcAft>
                <a:spcPts val="600"/>
              </a:spcAft>
              <a:tabLst>
                <a:tab pos="2173288" algn="l"/>
              </a:tabLst>
            </a:pPr>
            <a:r>
              <a:rPr lang="en-GB" sz="3200" dirty="0" smtClean="0"/>
              <a:t>Matroh 			78</a:t>
            </a:r>
          </a:p>
          <a:p>
            <a:pPr lvl="2">
              <a:lnSpc>
                <a:spcPct val="100000"/>
              </a:lnSpc>
              <a:spcBef>
                <a:spcPts val="0"/>
              </a:spcBef>
              <a:spcAft>
                <a:spcPts val="600"/>
              </a:spcAft>
              <a:tabLst>
                <a:tab pos="2173288" algn="l"/>
              </a:tabLst>
            </a:pPr>
            <a:r>
              <a:rPr lang="en-GB" sz="3200" dirty="0" smtClean="0"/>
              <a:t>Beni Suef 		81</a:t>
            </a:r>
          </a:p>
          <a:p>
            <a:pPr lvl="2">
              <a:lnSpc>
                <a:spcPct val="100000"/>
              </a:lnSpc>
              <a:spcBef>
                <a:spcPts val="0"/>
              </a:spcBef>
              <a:spcAft>
                <a:spcPts val="600"/>
              </a:spcAft>
              <a:tabLst>
                <a:tab pos="2173288" algn="l"/>
              </a:tabLst>
            </a:pPr>
            <a:r>
              <a:rPr lang="en-GB" sz="3200" dirty="0" smtClean="0"/>
              <a:t>Assuit 			82</a:t>
            </a:r>
          </a:p>
          <a:p>
            <a:pPr lvl="2">
              <a:lnSpc>
                <a:spcPct val="100000"/>
              </a:lnSpc>
              <a:spcBef>
                <a:spcPts val="0"/>
              </a:spcBef>
              <a:spcAft>
                <a:spcPts val="600"/>
              </a:spcAft>
              <a:tabLst>
                <a:tab pos="2173288" algn="l"/>
              </a:tabLst>
            </a:pPr>
            <a:r>
              <a:rPr lang="en-GB" sz="3200" dirty="0" smtClean="0"/>
              <a:t>Fayoum 			85</a:t>
            </a:r>
          </a:p>
          <a:p>
            <a:pPr lvl="2">
              <a:lnSpc>
                <a:spcPct val="100000"/>
              </a:lnSpc>
              <a:spcBef>
                <a:spcPts val="0"/>
              </a:spcBef>
              <a:spcAft>
                <a:spcPts val="600"/>
              </a:spcAft>
              <a:tabLst>
                <a:tab pos="2173288" algn="l"/>
              </a:tabLst>
            </a:pPr>
            <a:r>
              <a:rPr lang="en-GB" sz="3200" dirty="0" smtClean="0"/>
              <a:t>Souhag 			87</a:t>
            </a:r>
          </a:p>
          <a:p>
            <a:pPr lvl="2">
              <a:lnSpc>
                <a:spcPct val="100000"/>
              </a:lnSpc>
              <a:spcBef>
                <a:spcPts val="0"/>
              </a:spcBef>
              <a:spcAft>
                <a:spcPts val="600"/>
              </a:spcAft>
              <a:tabLst>
                <a:tab pos="2173288" algn="l"/>
              </a:tabLst>
            </a:pPr>
            <a:endParaRPr lang="en-GB" dirty="0" smtClean="0"/>
          </a:p>
          <a:p>
            <a:pPr>
              <a:lnSpc>
                <a:spcPct val="100000"/>
              </a:lnSpc>
              <a:spcBef>
                <a:spcPts val="0"/>
              </a:spcBef>
              <a:spcAft>
                <a:spcPts val="600"/>
              </a:spcAft>
            </a:pPr>
            <a:endParaRPr lang="en-GB" sz="4000" dirty="0"/>
          </a:p>
          <a:p>
            <a:pPr>
              <a:lnSpc>
                <a:spcPct val="100000"/>
              </a:lnSpc>
              <a:spcBef>
                <a:spcPts val="0"/>
              </a:spcBef>
              <a:spcAft>
                <a:spcPts val="600"/>
              </a:spcAft>
            </a:pPr>
            <a:endParaRPr lang="en-GB" sz="4000" dirty="0" smtClean="0"/>
          </a:p>
          <a:p>
            <a:pPr lvl="2">
              <a:lnSpc>
                <a:spcPct val="100000"/>
              </a:lnSpc>
              <a:spcBef>
                <a:spcPts val="0"/>
              </a:spcBef>
              <a:spcAft>
                <a:spcPts val="600"/>
              </a:spcAft>
              <a:tabLst>
                <a:tab pos="2173288" algn="l"/>
              </a:tabLst>
            </a:pPr>
            <a:endParaRPr lang="en-GB" sz="3200" dirty="0" smtClean="0"/>
          </a:p>
        </p:txBody>
      </p:sp>
    </p:spTree>
    <p:extLst>
      <p:ext uri="{BB962C8B-B14F-4D97-AF65-F5344CB8AC3E}">
        <p14:creationId xmlns:p14="http://schemas.microsoft.com/office/powerpoint/2010/main" val="278807619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Caesarean Deliveries</a:t>
            </a:r>
            <a:b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br>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by Education</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649235897"/>
              </p:ext>
            </p:extLst>
          </p:nvPr>
        </p:nvGraphicFramePr>
        <p:xfrm>
          <a:off x="628650" y="1828799"/>
          <a:ext cx="7886700" cy="4370843"/>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400"/>
            <a:ext cx="9144000" cy="369332"/>
          </a:xfrm>
          <a:prstGeom prst="rect">
            <a:avLst/>
          </a:prstGeom>
          <a:noFill/>
        </p:spPr>
        <p:txBody>
          <a:bodyPr wrap="square" rtlCol="0">
            <a:spAutoFit/>
          </a:bodyPr>
          <a:lstStyle/>
          <a:p>
            <a:pPr algn="ctr"/>
            <a:r>
              <a:rPr lang="en-US" i="1" dirty="0" smtClean="0"/>
              <a:t>Percent of live births in the 5 years before the survey</a:t>
            </a:r>
            <a:endParaRPr lang="en-US" i="1" dirty="0"/>
          </a:p>
        </p:txBody>
      </p:sp>
    </p:spTree>
    <p:extLst>
      <p:ext uri="{BB962C8B-B14F-4D97-AF65-F5344CB8AC3E}">
        <p14:creationId xmlns:p14="http://schemas.microsoft.com/office/powerpoint/2010/main" val="372579716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Caesarean Deliveries</a:t>
            </a:r>
            <a:b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br>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by </a:t>
            </a:r>
            <a:r>
              <a:rPr lang="en-US" b="1" dirty="0" smtClean="0">
                <a:effectLst>
                  <a:outerShdw blurRad="330200" dist="177800" dir="5400000" algn="ctr" rotWithShape="0">
                    <a:srgbClr val="000000">
                      <a:alpha val="43137"/>
                    </a:srgbClr>
                  </a:outerShdw>
                </a:effectLst>
                <a:latin typeface="Calibri" panose="020F0502020204030204" pitchFamily="34" charset="0"/>
                <a:ea typeface="DejaVu Serif" pitchFamily="18" charset="0"/>
              </a:rPr>
              <a:t>Wealth</a:t>
            </a:r>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 Quintile</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4133331432"/>
              </p:ext>
            </p:extLst>
          </p:nvPr>
        </p:nvGraphicFramePr>
        <p:xfrm>
          <a:off x="628650" y="1828799"/>
          <a:ext cx="7886700" cy="4370843"/>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400"/>
            <a:ext cx="9144000" cy="369332"/>
          </a:xfrm>
          <a:prstGeom prst="rect">
            <a:avLst/>
          </a:prstGeom>
          <a:noFill/>
        </p:spPr>
        <p:txBody>
          <a:bodyPr wrap="square" rtlCol="0">
            <a:spAutoFit/>
          </a:bodyPr>
          <a:lstStyle/>
          <a:p>
            <a:pPr algn="ctr"/>
            <a:r>
              <a:rPr lang="en-US" i="1" dirty="0" smtClean="0"/>
              <a:t>Percent of live births in the 5 years before the survey</a:t>
            </a:r>
            <a:endParaRPr lang="en-US" i="1" dirty="0"/>
          </a:p>
        </p:txBody>
      </p:sp>
      <p:sp>
        <p:nvSpPr>
          <p:cNvPr id="5" name="TextBox 4"/>
          <p:cNvSpPr txBox="1"/>
          <p:nvPr/>
        </p:nvSpPr>
        <p:spPr>
          <a:xfrm>
            <a:off x="628650" y="6199641"/>
            <a:ext cx="1981200" cy="646331"/>
          </a:xfrm>
          <a:prstGeom prst="rect">
            <a:avLst/>
          </a:prstGeom>
          <a:noFill/>
        </p:spPr>
        <p:txBody>
          <a:bodyPr wrap="square" rtlCol="0">
            <a:spAutoFit/>
          </a:bodyPr>
          <a:lstStyle/>
          <a:p>
            <a:pPr algn="ctr"/>
            <a:r>
              <a:rPr lang="en-US" dirty="0" smtClean="0"/>
              <a:t>Poorest households</a:t>
            </a:r>
            <a:endParaRPr lang="en-US" dirty="0"/>
          </a:p>
        </p:txBody>
      </p:sp>
      <p:sp>
        <p:nvSpPr>
          <p:cNvPr id="6" name="TextBox 5"/>
          <p:cNvSpPr txBox="1"/>
          <p:nvPr/>
        </p:nvSpPr>
        <p:spPr>
          <a:xfrm>
            <a:off x="6534150" y="6199641"/>
            <a:ext cx="1981200" cy="646331"/>
          </a:xfrm>
          <a:prstGeom prst="rect">
            <a:avLst/>
          </a:prstGeom>
          <a:noFill/>
        </p:spPr>
        <p:txBody>
          <a:bodyPr wrap="square" rtlCol="0">
            <a:spAutoFit/>
          </a:bodyPr>
          <a:lstStyle/>
          <a:p>
            <a:pPr algn="ctr"/>
            <a:r>
              <a:rPr lang="en-US" dirty="0" smtClean="0"/>
              <a:t>Wealthiest households</a:t>
            </a:r>
            <a:endParaRPr lang="en-US" dirty="0"/>
          </a:p>
        </p:txBody>
      </p:sp>
      <p:sp>
        <p:nvSpPr>
          <p:cNvPr id="7" name="Notched Right Arrow 6"/>
          <p:cNvSpPr/>
          <p:nvPr/>
        </p:nvSpPr>
        <p:spPr>
          <a:xfrm>
            <a:off x="2895600" y="6388773"/>
            <a:ext cx="3352800" cy="268069"/>
          </a:xfrm>
          <a:prstGeom prst="notched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8" name="Oval Callout 7"/>
          <p:cNvSpPr/>
          <p:nvPr/>
        </p:nvSpPr>
        <p:spPr>
          <a:xfrm>
            <a:off x="220133" y="1865816"/>
            <a:ext cx="2015067" cy="1727201"/>
          </a:xfrm>
          <a:prstGeom prst="wedgeEllipseCallout">
            <a:avLst>
              <a:gd name="adj1" fmla="val 132141"/>
              <a:gd name="adj2" fmla="val 59466"/>
            </a:avLst>
          </a:prstGeom>
          <a:noFill/>
          <a:effectLst>
            <a:outerShdw blurRad="215900" dist="50800" dir="5400000" sx="106000" sy="106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400" b="1" dirty="0" smtClean="0">
                <a:solidFill>
                  <a:schemeClr val="accent5"/>
                </a:solidFill>
              </a:rPr>
              <a:t>Total </a:t>
            </a:r>
            <a:endParaRPr lang="en-US" sz="2400" b="1" dirty="0">
              <a:solidFill>
                <a:schemeClr val="accent5"/>
              </a:solidFill>
            </a:endParaRPr>
          </a:p>
          <a:p>
            <a:pPr algn="ctr"/>
            <a:r>
              <a:rPr lang="en-US" sz="2400" b="1" dirty="0" smtClean="0">
                <a:solidFill>
                  <a:schemeClr val="accent5"/>
                </a:solidFill>
              </a:rPr>
              <a:t>52%</a:t>
            </a:r>
            <a:endParaRPr lang="en-US" sz="2400" b="1" dirty="0">
              <a:solidFill>
                <a:schemeClr val="accent5"/>
              </a:solidFill>
            </a:endParaRPr>
          </a:p>
        </p:txBody>
      </p:sp>
    </p:spTree>
    <p:extLst>
      <p:ext uri="{BB962C8B-B14F-4D97-AF65-F5344CB8AC3E}">
        <p14:creationId xmlns:p14="http://schemas.microsoft.com/office/powerpoint/2010/main" val="104090225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431194" y="726358"/>
            <a:ext cx="7392006" cy="506605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9pPr>
          </a:lstStyle>
          <a:p>
            <a:pPr algn="l">
              <a:lnSpc>
                <a:spcPct val="100000"/>
              </a:lnSpc>
              <a:spcBef>
                <a:spcPts val="0"/>
              </a:spcBef>
              <a:spcAft>
                <a:spcPts val="600"/>
              </a:spcAft>
            </a:pPr>
            <a:r>
              <a:rPr lang="en-US" sz="3600" b="1" dirty="0" smtClean="0">
                <a:solidFill>
                  <a:schemeClr val="tx1"/>
                </a:solidFill>
              </a:rPr>
              <a:t>Governorates with high caesarean deliveries:</a:t>
            </a:r>
            <a:endParaRPr lang="en-GB" sz="3600" b="1" dirty="0">
              <a:solidFill>
                <a:schemeClr val="tx1"/>
              </a:solidFill>
            </a:endParaRPr>
          </a:p>
          <a:p>
            <a:pPr algn="l">
              <a:lnSpc>
                <a:spcPct val="100000"/>
              </a:lnSpc>
              <a:spcBef>
                <a:spcPts val="0"/>
              </a:spcBef>
              <a:spcAft>
                <a:spcPts val="600"/>
              </a:spcAft>
            </a:pPr>
            <a:r>
              <a:rPr lang="en-GB" sz="3600" b="1" dirty="0" smtClean="0">
                <a:solidFill>
                  <a:schemeClr val="tx1"/>
                </a:solidFill>
              </a:rPr>
              <a:t>	</a:t>
            </a:r>
            <a:r>
              <a:rPr lang="en-GB" sz="3600" b="1" u="sng" dirty="0" smtClean="0">
                <a:solidFill>
                  <a:schemeClr val="tx1"/>
                </a:solidFill>
              </a:rPr>
              <a:t>Governorate	 	 %</a:t>
            </a:r>
            <a:r>
              <a:rPr lang="en-GB" sz="3600" b="1" dirty="0" smtClean="0">
                <a:solidFill>
                  <a:schemeClr val="tx1"/>
                </a:solidFill>
              </a:rPr>
              <a:t>	</a:t>
            </a:r>
          </a:p>
          <a:p>
            <a:pPr lvl="2" algn="l">
              <a:lnSpc>
                <a:spcPct val="100000"/>
              </a:lnSpc>
              <a:spcBef>
                <a:spcPts val="0"/>
              </a:spcBef>
              <a:spcAft>
                <a:spcPts val="600"/>
              </a:spcAft>
              <a:tabLst>
                <a:tab pos="2173288" algn="l"/>
              </a:tabLst>
            </a:pPr>
            <a:r>
              <a:rPr lang="en-GB" sz="3600" b="1" dirty="0">
                <a:solidFill>
                  <a:schemeClr val="tx1"/>
                </a:solidFill>
              </a:rPr>
              <a:t>Port Said			77</a:t>
            </a:r>
          </a:p>
          <a:p>
            <a:pPr lvl="2" algn="l">
              <a:lnSpc>
                <a:spcPct val="100000"/>
              </a:lnSpc>
              <a:spcBef>
                <a:spcPts val="0"/>
              </a:spcBef>
              <a:spcAft>
                <a:spcPts val="600"/>
              </a:spcAft>
              <a:tabLst>
                <a:tab pos="2173288" algn="l"/>
              </a:tabLst>
            </a:pPr>
            <a:r>
              <a:rPr lang="en-GB" sz="3600" b="1" dirty="0" smtClean="0">
                <a:solidFill>
                  <a:schemeClr val="tx1"/>
                </a:solidFill>
              </a:rPr>
              <a:t>Damietta			76</a:t>
            </a:r>
          </a:p>
          <a:p>
            <a:pPr lvl="2" algn="l">
              <a:lnSpc>
                <a:spcPct val="100000"/>
              </a:lnSpc>
              <a:spcBef>
                <a:spcPts val="0"/>
              </a:spcBef>
              <a:spcAft>
                <a:spcPts val="600"/>
              </a:spcAft>
              <a:tabLst>
                <a:tab pos="2173288" algn="l"/>
              </a:tabLst>
            </a:pPr>
            <a:r>
              <a:rPr lang="en-GB" sz="3600" b="1" dirty="0" err="1" smtClean="0">
                <a:solidFill>
                  <a:schemeClr val="tx1"/>
                </a:solidFill>
              </a:rPr>
              <a:t>Kafr</a:t>
            </a:r>
            <a:r>
              <a:rPr lang="en-GB" sz="3600" b="1" dirty="0" smtClean="0">
                <a:solidFill>
                  <a:schemeClr val="tx1"/>
                </a:solidFill>
              </a:rPr>
              <a:t> El-Sheikh		70</a:t>
            </a:r>
          </a:p>
          <a:p>
            <a:pPr lvl="2" algn="l">
              <a:lnSpc>
                <a:spcPct val="100000"/>
              </a:lnSpc>
              <a:spcBef>
                <a:spcPts val="0"/>
              </a:spcBef>
              <a:spcAft>
                <a:spcPts val="600"/>
              </a:spcAft>
              <a:tabLst>
                <a:tab pos="2173288" algn="l"/>
              </a:tabLst>
            </a:pPr>
            <a:r>
              <a:rPr lang="en-US" sz="3600" b="1" dirty="0">
                <a:solidFill>
                  <a:schemeClr val="tx1"/>
                </a:solidFill>
              </a:rPr>
              <a:t>Alexandria</a:t>
            </a:r>
            <a:r>
              <a:rPr lang="en-GB" sz="3600" b="1" dirty="0">
                <a:solidFill>
                  <a:schemeClr val="tx1"/>
                </a:solidFill>
              </a:rPr>
              <a:t>	</a:t>
            </a:r>
            <a:r>
              <a:rPr lang="en-GB" sz="3600" b="1" dirty="0" smtClean="0">
                <a:solidFill>
                  <a:schemeClr val="tx1"/>
                </a:solidFill>
              </a:rPr>
              <a:t>	68</a:t>
            </a:r>
          </a:p>
          <a:p>
            <a:pPr lvl="2" algn="l">
              <a:lnSpc>
                <a:spcPct val="100000"/>
              </a:lnSpc>
              <a:spcBef>
                <a:spcPts val="0"/>
              </a:spcBef>
              <a:spcAft>
                <a:spcPts val="600"/>
              </a:spcAft>
              <a:tabLst>
                <a:tab pos="2173288" algn="l"/>
              </a:tabLst>
            </a:pPr>
            <a:endParaRPr lang="en-GB" sz="3600" b="1" dirty="0" smtClean="0">
              <a:solidFill>
                <a:schemeClr val="tx1"/>
              </a:solidFill>
            </a:endParaRPr>
          </a:p>
          <a:p>
            <a:pPr algn="l">
              <a:lnSpc>
                <a:spcPct val="100000"/>
              </a:lnSpc>
              <a:spcBef>
                <a:spcPts val="0"/>
              </a:spcBef>
              <a:spcAft>
                <a:spcPts val="600"/>
              </a:spcAft>
            </a:pPr>
            <a:endParaRPr lang="en-GB" sz="3600" b="1" dirty="0" smtClean="0">
              <a:solidFill>
                <a:schemeClr val="tx1"/>
              </a:solidFill>
            </a:endParaRPr>
          </a:p>
          <a:p>
            <a:pPr algn="l">
              <a:lnSpc>
                <a:spcPct val="100000"/>
              </a:lnSpc>
              <a:spcBef>
                <a:spcPts val="0"/>
              </a:spcBef>
              <a:spcAft>
                <a:spcPts val="600"/>
              </a:spcAft>
            </a:pPr>
            <a:endParaRPr lang="en-GB" sz="3600" b="1" dirty="0" smtClean="0">
              <a:solidFill>
                <a:schemeClr val="tx1"/>
              </a:solidFill>
            </a:endParaRPr>
          </a:p>
          <a:p>
            <a:pPr lvl="2" algn="l">
              <a:lnSpc>
                <a:spcPct val="100000"/>
              </a:lnSpc>
              <a:spcBef>
                <a:spcPts val="0"/>
              </a:spcBef>
              <a:spcAft>
                <a:spcPts val="600"/>
              </a:spcAft>
              <a:tabLst>
                <a:tab pos="2173288" algn="l"/>
              </a:tabLst>
            </a:pPr>
            <a:endParaRPr lang="en-GB" sz="3600" b="1" dirty="0" smtClean="0">
              <a:solidFill>
                <a:schemeClr val="tx1"/>
              </a:solidFill>
            </a:endParaRPr>
          </a:p>
        </p:txBody>
      </p:sp>
    </p:spTree>
    <p:extLst>
      <p:ext uri="{BB962C8B-B14F-4D97-AF65-F5344CB8AC3E}">
        <p14:creationId xmlns:p14="http://schemas.microsoft.com/office/powerpoint/2010/main" val="360190669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ontent Placeholder 2"/>
          <p:cNvSpPr txBox="1">
            <a:spLocks/>
          </p:cNvSpPr>
          <p:nvPr/>
        </p:nvSpPr>
        <p:spPr>
          <a:xfrm>
            <a:off x="1523998" y="1591728"/>
            <a:ext cx="6620934" cy="397933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9pPr>
          </a:lstStyle>
          <a:p>
            <a:pPr>
              <a:lnSpc>
                <a:spcPct val="100000"/>
              </a:lnSpc>
              <a:spcBef>
                <a:spcPts val="0"/>
              </a:spcBef>
              <a:spcAft>
                <a:spcPts val="600"/>
              </a:spcAft>
            </a:pPr>
            <a:r>
              <a:rPr lang="en-US" sz="3600" b="1" dirty="0">
                <a:solidFill>
                  <a:schemeClr val="tx1"/>
                </a:solidFill>
              </a:rPr>
              <a:t>Women</a:t>
            </a:r>
            <a:r>
              <a:rPr lang="en-US" sz="3600" dirty="0"/>
              <a:t> </a:t>
            </a:r>
            <a:r>
              <a:rPr lang="en-US" sz="3600" b="1" dirty="0">
                <a:solidFill>
                  <a:schemeClr val="tx1"/>
                </a:solidFill>
              </a:rPr>
              <a:t>delivering in a </a:t>
            </a:r>
            <a:r>
              <a:rPr lang="en-US" sz="3600" b="1" dirty="0">
                <a:solidFill>
                  <a:schemeClr val="accent5"/>
                </a:solidFill>
              </a:rPr>
              <a:t>private</a:t>
            </a:r>
            <a:r>
              <a:rPr lang="en-US" sz="3600" b="1" dirty="0">
                <a:solidFill>
                  <a:srgbClr val="FF0000"/>
                </a:solidFill>
              </a:rPr>
              <a:t> </a:t>
            </a:r>
            <a:r>
              <a:rPr lang="en-US" sz="3600" b="1" dirty="0">
                <a:solidFill>
                  <a:schemeClr val="accent5"/>
                </a:solidFill>
              </a:rPr>
              <a:t>health</a:t>
            </a:r>
            <a:r>
              <a:rPr lang="en-US" sz="3600" b="1" dirty="0">
                <a:solidFill>
                  <a:schemeClr val="tx1"/>
                </a:solidFill>
              </a:rPr>
              <a:t> facility were </a:t>
            </a:r>
            <a:r>
              <a:rPr lang="en-US" sz="3600" b="1" dirty="0">
                <a:solidFill>
                  <a:schemeClr val="accent5"/>
                </a:solidFill>
              </a:rPr>
              <a:t>more likely than</a:t>
            </a:r>
            <a:r>
              <a:rPr lang="en-US" sz="3600" b="1" dirty="0">
                <a:solidFill>
                  <a:schemeClr val="tx1"/>
                </a:solidFill>
              </a:rPr>
              <a:t> women delivering in a </a:t>
            </a:r>
            <a:r>
              <a:rPr lang="en-US" sz="3600" b="1" dirty="0">
                <a:solidFill>
                  <a:schemeClr val="accent5"/>
                </a:solidFill>
              </a:rPr>
              <a:t>government facility </a:t>
            </a:r>
            <a:r>
              <a:rPr lang="en-US" sz="3600" b="1" dirty="0">
                <a:solidFill>
                  <a:schemeClr val="tx1"/>
                </a:solidFill>
              </a:rPr>
              <a:t>to have a caesarean delivery (</a:t>
            </a:r>
            <a:r>
              <a:rPr lang="en-US" sz="3600" b="1" dirty="0">
                <a:solidFill>
                  <a:schemeClr val="accent5"/>
                </a:solidFill>
              </a:rPr>
              <a:t>66%</a:t>
            </a:r>
            <a:r>
              <a:rPr lang="en-US" sz="3600" b="1" dirty="0" smtClean="0">
                <a:solidFill>
                  <a:srgbClr val="FF0000"/>
                </a:solidFill>
              </a:rPr>
              <a:t> </a:t>
            </a:r>
            <a:r>
              <a:rPr lang="en-US" sz="3600" b="1" dirty="0" smtClean="0">
                <a:solidFill>
                  <a:schemeClr val="tx1"/>
                </a:solidFill>
              </a:rPr>
              <a:t>and </a:t>
            </a:r>
            <a:r>
              <a:rPr lang="en-US" sz="3600" b="1" dirty="0">
                <a:solidFill>
                  <a:schemeClr val="accent5"/>
                </a:solidFill>
              </a:rPr>
              <a:t>45%</a:t>
            </a:r>
            <a:r>
              <a:rPr lang="en-US" sz="3600" b="1" dirty="0" smtClean="0">
                <a:solidFill>
                  <a:schemeClr val="tx1"/>
                </a:solidFill>
              </a:rPr>
              <a:t>, </a:t>
            </a:r>
            <a:r>
              <a:rPr lang="en-US" sz="3600" b="1" dirty="0">
                <a:solidFill>
                  <a:schemeClr val="tx1"/>
                </a:solidFill>
              </a:rPr>
              <a:t>respectively</a:t>
            </a:r>
            <a:r>
              <a:rPr lang="en-US" sz="3600" b="1" dirty="0" smtClean="0">
                <a:solidFill>
                  <a:schemeClr val="tx1"/>
                </a:solidFill>
              </a:rPr>
              <a:t>)</a:t>
            </a:r>
            <a:endParaRPr lang="en-GB" sz="3600" b="1" dirty="0" smtClean="0">
              <a:solidFill>
                <a:schemeClr val="tx1"/>
              </a:solidFill>
            </a:endParaRPr>
          </a:p>
          <a:p>
            <a:pPr>
              <a:lnSpc>
                <a:spcPct val="100000"/>
              </a:lnSpc>
              <a:spcBef>
                <a:spcPts val="0"/>
              </a:spcBef>
              <a:spcAft>
                <a:spcPts val="600"/>
              </a:spcAft>
            </a:pPr>
            <a:endParaRPr lang="en-GB" sz="3600" b="1" dirty="0" smtClean="0">
              <a:solidFill>
                <a:schemeClr val="tx1"/>
              </a:solidFill>
            </a:endParaRPr>
          </a:p>
          <a:p>
            <a:pPr lvl="2">
              <a:lnSpc>
                <a:spcPct val="100000"/>
              </a:lnSpc>
              <a:spcBef>
                <a:spcPts val="0"/>
              </a:spcBef>
              <a:spcAft>
                <a:spcPts val="600"/>
              </a:spcAft>
              <a:tabLst>
                <a:tab pos="2173288" algn="l"/>
              </a:tabLst>
            </a:pPr>
            <a:endParaRPr lang="en-GB" sz="3600" b="1" dirty="0" smtClean="0">
              <a:solidFill>
                <a:schemeClr val="tx1"/>
              </a:solidFill>
            </a:endParaRPr>
          </a:p>
        </p:txBody>
      </p:sp>
    </p:spTree>
    <p:extLst>
      <p:ext uri="{BB962C8B-B14F-4D97-AF65-F5344CB8AC3E}">
        <p14:creationId xmlns:p14="http://schemas.microsoft.com/office/powerpoint/2010/main" val="337439603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Trends in Maternal Health</a:t>
            </a:r>
          </a:p>
        </p:txBody>
      </p:sp>
      <p:graphicFrame>
        <p:nvGraphicFramePr>
          <p:cNvPr id="11" name="Content Placeholder 10"/>
          <p:cNvGraphicFramePr>
            <a:graphicFrameLocks noGrp="1"/>
          </p:cNvGraphicFramePr>
          <p:nvPr>
            <p:ph idx="1"/>
            <p:extLst/>
          </p:nvPr>
        </p:nvGraphicFramePr>
        <p:xfrm>
          <a:off x="628650" y="1828800"/>
          <a:ext cx="7886700" cy="4687332"/>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40897"/>
            <a:ext cx="9144000" cy="369332"/>
          </a:xfrm>
          <a:prstGeom prst="rect">
            <a:avLst/>
          </a:prstGeom>
          <a:noFill/>
        </p:spPr>
        <p:txBody>
          <a:bodyPr wrap="square" rtlCol="0">
            <a:spAutoFit/>
          </a:bodyPr>
          <a:lstStyle/>
          <a:p>
            <a:pPr algn="ctr"/>
            <a:r>
              <a:rPr lang="en-US" i="1" dirty="0" smtClean="0"/>
              <a:t>Percentage of live births in the five-year period before the survey</a:t>
            </a:r>
            <a:endParaRPr lang="en-US" i="1" dirty="0"/>
          </a:p>
        </p:txBody>
      </p:sp>
      <p:sp>
        <p:nvSpPr>
          <p:cNvPr id="5" name="TextBox 4"/>
          <p:cNvSpPr txBox="1"/>
          <p:nvPr/>
        </p:nvSpPr>
        <p:spPr>
          <a:xfrm>
            <a:off x="-58640" y="6550221"/>
            <a:ext cx="7400734" cy="338554"/>
          </a:xfrm>
          <a:prstGeom prst="rect">
            <a:avLst/>
          </a:prstGeom>
          <a:noFill/>
        </p:spPr>
        <p:txBody>
          <a:bodyPr wrap="square" rtlCol="0">
            <a:spAutoFit/>
          </a:bodyPr>
          <a:lstStyle/>
          <a:p>
            <a:r>
              <a:rPr lang="en-US" sz="1600" dirty="0" smtClean="0"/>
              <a:t>*Last birth in 5 year-period **All births in 5-year period</a:t>
            </a:r>
            <a:endParaRPr lang="en-US" sz="1600" dirty="0"/>
          </a:p>
        </p:txBody>
      </p:sp>
    </p:spTree>
    <p:extLst>
      <p:ext uri="{BB962C8B-B14F-4D97-AF65-F5344CB8AC3E}">
        <p14:creationId xmlns:p14="http://schemas.microsoft.com/office/powerpoint/2010/main" val="113408974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Timing of Postnatal Care (PNC) for Mother and Infant</a:t>
            </a:r>
          </a:p>
        </p:txBody>
      </p:sp>
      <p:graphicFrame>
        <p:nvGraphicFramePr>
          <p:cNvPr id="11" name="Content Placeholder 10"/>
          <p:cNvGraphicFramePr>
            <a:graphicFrameLocks noGrp="1"/>
          </p:cNvGraphicFramePr>
          <p:nvPr>
            <p:ph idx="1"/>
            <p:extLst/>
          </p:nvPr>
        </p:nvGraphicFramePr>
        <p:xfrm>
          <a:off x="628650" y="1828800"/>
          <a:ext cx="7886700"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380542"/>
            <a:ext cx="9144000" cy="369332"/>
          </a:xfrm>
          <a:prstGeom prst="rect">
            <a:avLst/>
          </a:prstGeom>
          <a:noFill/>
        </p:spPr>
        <p:txBody>
          <a:bodyPr wrap="square" rtlCol="0">
            <a:spAutoFit/>
          </a:bodyPr>
          <a:lstStyle/>
          <a:p>
            <a:pPr algn="ctr"/>
            <a:r>
              <a:rPr lang="en-US" i="1" dirty="0" smtClean="0"/>
              <a:t>Percent of women giving birth in the 2 years before the survey</a:t>
            </a:r>
            <a:endParaRPr lang="en-US" i="1" dirty="0"/>
          </a:p>
        </p:txBody>
      </p:sp>
    </p:spTree>
    <p:extLst>
      <p:ext uri="{BB962C8B-B14F-4D97-AF65-F5344CB8AC3E}">
        <p14:creationId xmlns:p14="http://schemas.microsoft.com/office/powerpoint/2010/main" val="402314486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117599" y="1301750"/>
            <a:ext cx="7535333" cy="4351338"/>
          </a:xfrm>
        </p:spPr>
        <p:txBody>
          <a:bodyPr>
            <a:normAutofit/>
          </a:bodyPr>
          <a:lstStyle/>
          <a:p>
            <a:pPr marL="0" indent="0" algn="ctr">
              <a:lnSpc>
                <a:spcPct val="150000"/>
              </a:lnSpc>
              <a:buNone/>
            </a:pPr>
            <a:r>
              <a:rPr lang="en-US" sz="3600" dirty="0" smtClean="0"/>
              <a:t>A blood sample was taken from </a:t>
            </a:r>
            <a:r>
              <a:rPr lang="en-US" sz="3600" b="1" dirty="0" smtClean="0">
                <a:solidFill>
                  <a:schemeClr val="accent5"/>
                </a:solidFill>
              </a:rPr>
              <a:t>95%</a:t>
            </a:r>
            <a:r>
              <a:rPr lang="en-US" sz="3600" dirty="0" smtClean="0"/>
              <a:t> of newborns within 14 days of delivery to test for </a:t>
            </a:r>
            <a:r>
              <a:rPr lang="en-US" sz="3600" b="1" dirty="0" smtClean="0">
                <a:solidFill>
                  <a:schemeClr val="accent5"/>
                </a:solidFill>
              </a:rPr>
              <a:t>congenital hyperthyroidism</a:t>
            </a:r>
            <a:r>
              <a:rPr lang="en-US" sz="3600" dirty="0" smtClean="0"/>
              <a:t>.</a:t>
            </a:r>
            <a:endParaRPr lang="en-US" sz="3600" dirty="0"/>
          </a:p>
        </p:txBody>
      </p:sp>
    </p:spTree>
    <p:extLst>
      <p:ext uri="{BB962C8B-B14F-4D97-AF65-F5344CB8AC3E}">
        <p14:creationId xmlns:p14="http://schemas.microsoft.com/office/powerpoint/2010/main" val="34438918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8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Fertility by Place of Residence</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914868303"/>
              </p:ext>
            </p:extLst>
          </p:nvPr>
        </p:nvGraphicFramePr>
        <p:xfrm>
          <a:off x="551605" y="1644309"/>
          <a:ext cx="8017639" cy="4085283"/>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11575" y="1187360"/>
            <a:ext cx="9144000" cy="381000"/>
          </a:xfrm>
          <a:prstGeom prst="rect">
            <a:avLst/>
          </a:prstGeom>
          <a:noFill/>
        </p:spPr>
        <p:txBody>
          <a:bodyPr wrap="square" rtlCol="0">
            <a:spAutoFit/>
          </a:bodyPr>
          <a:lstStyle/>
          <a:p>
            <a:pPr algn="ctr"/>
            <a:r>
              <a:rPr lang="en-US" i="1" dirty="0" smtClean="0">
                <a:latin typeface="+mn-lt"/>
              </a:rPr>
              <a:t>Births per woman for 3-year period before the survey</a:t>
            </a:r>
            <a:endParaRPr lang="en-US" i="1" dirty="0">
              <a:latin typeface="+mn-lt"/>
            </a:endParaRPr>
          </a:p>
        </p:txBody>
      </p:sp>
      <p:sp>
        <p:nvSpPr>
          <p:cNvPr id="3" name="TextBox 2"/>
          <p:cNvSpPr txBox="1"/>
          <p:nvPr/>
        </p:nvSpPr>
        <p:spPr>
          <a:xfrm>
            <a:off x="6488350" y="5729592"/>
            <a:ext cx="2415802" cy="523220"/>
          </a:xfrm>
          <a:prstGeom prst="rect">
            <a:avLst/>
          </a:prstGeom>
          <a:noFill/>
        </p:spPr>
        <p:txBody>
          <a:bodyPr wrap="square" rtlCol="0">
            <a:spAutoFit/>
          </a:bodyPr>
          <a:lstStyle/>
          <a:p>
            <a:r>
              <a:rPr lang="en-US" sz="1400" dirty="0" smtClean="0"/>
              <a:t>*</a:t>
            </a:r>
            <a:r>
              <a:rPr lang="en-US" sz="1400" i="1" dirty="0" smtClean="0"/>
              <a:t>Does not include North and South Sinai governorates</a:t>
            </a:r>
            <a:endParaRPr lang="en-US" sz="1400" i="1" dirty="0"/>
          </a:p>
        </p:txBody>
      </p:sp>
    </p:spTree>
    <p:extLst>
      <p:ext uri="{BB962C8B-B14F-4D97-AF65-F5344CB8AC3E}">
        <p14:creationId xmlns:p14="http://schemas.microsoft.com/office/powerpoint/2010/main" val="54869785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85012"/>
            <a:ext cx="7772400" cy="1299410"/>
          </a:xfrm>
        </p:spPr>
        <p:txBody>
          <a:bodyPr>
            <a:normAutofit/>
          </a:bodyPr>
          <a:lstStyle/>
          <a:p>
            <a:r>
              <a:rPr lang="en-US" sz="48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Reproductive health </a:t>
            </a:r>
            <a:endParaRPr lang="en-US" sz="4800" b="1" dirty="0">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1371600" y="1684422"/>
            <a:ext cx="6400800" cy="3954378"/>
          </a:xfrm>
        </p:spPr>
        <p:txBody>
          <a:bodyPr/>
          <a:lstStyle/>
          <a:p>
            <a:pPr marL="457200" indent="-457200" algn="l">
              <a:buFont typeface="Arial" panose="020B0604020202020204" pitchFamily="34" charset="0"/>
              <a:buChar char="•"/>
            </a:pPr>
            <a:r>
              <a:rPr lang="en-US" b="1" dirty="0" smtClean="0"/>
              <a:t>Fertility</a:t>
            </a:r>
          </a:p>
          <a:p>
            <a:pPr marL="457200" indent="-457200" algn="l">
              <a:buFont typeface="Arial" panose="020B0604020202020204" pitchFamily="34" charset="0"/>
              <a:buChar char="•"/>
            </a:pPr>
            <a:r>
              <a:rPr lang="en-US" b="1" dirty="0"/>
              <a:t>Family Planning</a:t>
            </a:r>
          </a:p>
          <a:p>
            <a:pPr marL="457200" indent="-457200" algn="l">
              <a:buFont typeface="Arial" panose="020B0604020202020204" pitchFamily="34" charset="0"/>
              <a:buChar char="•"/>
            </a:pPr>
            <a:r>
              <a:rPr lang="en-US" b="1" dirty="0"/>
              <a:t>Maternal health Care</a:t>
            </a:r>
          </a:p>
          <a:p>
            <a:pPr marL="457200" indent="-457200" algn="l">
              <a:buFont typeface="Arial" panose="020B0604020202020204" pitchFamily="34" charset="0"/>
              <a:buChar char="•"/>
            </a:pPr>
            <a:r>
              <a:rPr lang="en-US" b="1" dirty="0">
                <a:solidFill>
                  <a:srgbClr val="FF0000"/>
                </a:solidFill>
              </a:rPr>
              <a:t>Female Circumcision </a:t>
            </a:r>
          </a:p>
        </p:txBody>
      </p:sp>
    </p:spTree>
    <p:extLst>
      <p:ext uri="{BB962C8B-B14F-4D97-AF65-F5344CB8AC3E}">
        <p14:creationId xmlns:p14="http://schemas.microsoft.com/office/powerpoint/2010/main" val="388491683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Female Circumcision by Age</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030250799"/>
              </p:ext>
            </p:extLst>
          </p:nvPr>
        </p:nvGraphicFramePr>
        <p:xfrm>
          <a:off x="628650" y="1674668"/>
          <a:ext cx="7886700" cy="4793866"/>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63801"/>
            <a:ext cx="9144000" cy="369332"/>
          </a:xfrm>
          <a:prstGeom prst="rect">
            <a:avLst/>
          </a:prstGeom>
          <a:noFill/>
        </p:spPr>
        <p:txBody>
          <a:bodyPr wrap="square" rtlCol="0">
            <a:spAutoFit/>
          </a:bodyPr>
          <a:lstStyle/>
          <a:p>
            <a:pPr algn="ctr"/>
            <a:r>
              <a:rPr lang="en-US" i="1" dirty="0">
                <a:solidFill>
                  <a:prstClr val="black"/>
                </a:solidFill>
              </a:rPr>
              <a:t>Percent of ever-married women age 15-49</a:t>
            </a:r>
          </a:p>
        </p:txBody>
      </p:sp>
      <p:sp>
        <p:nvSpPr>
          <p:cNvPr id="5" name="Oval Callout 4"/>
          <p:cNvSpPr/>
          <p:nvPr/>
        </p:nvSpPr>
        <p:spPr>
          <a:xfrm>
            <a:off x="270934" y="1625763"/>
            <a:ext cx="2015067" cy="1727201"/>
          </a:xfrm>
          <a:prstGeom prst="wedgeEllipseCallout">
            <a:avLst>
              <a:gd name="adj1" fmla="val 132980"/>
              <a:gd name="adj2" fmla="val 64368"/>
            </a:avLst>
          </a:prstGeom>
          <a:noFill/>
          <a:effectLst>
            <a:outerShdw blurRad="215900" dist="50800" dir="5400000" sx="106000" sy="106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400" b="1" dirty="0">
                <a:solidFill>
                  <a:schemeClr val="accent5"/>
                </a:solidFill>
              </a:rPr>
              <a:t>National Rate</a:t>
            </a:r>
          </a:p>
          <a:p>
            <a:pPr algn="ctr"/>
            <a:r>
              <a:rPr lang="en-US" sz="2400" b="1" dirty="0">
                <a:solidFill>
                  <a:schemeClr val="accent5"/>
                </a:solidFill>
              </a:rPr>
              <a:t>92%</a:t>
            </a:r>
          </a:p>
        </p:txBody>
      </p:sp>
    </p:spTree>
    <p:extLst>
      <p:ext uri="{BB962C8B-B14F-4D97-AF65-F5344CB8AC3E}">
        <p14:creationId xmlns:p14="http://schemas.microsoft.com/office/powerpoint/2010/main" val="100632337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473200" y="1639359"/>
            <a:ext cx="7042150" cy="4351338"/>
          </a:xfrm>
        </p:spPr>
        <p:txBody>
          <a:bodyPr/>
          <a:lstStyle/>
          <a:p>
            <a:pPr marL="0" indent="0" algn="ctr">
              <a:buNone/>
            </a:pPr>
            <a:r>
              <a:rPr lang="en-US" b="1" dirty="0" smtClean="0">
                <a:solidFill>
                  <a:schemeClr val="accent5"/>
                </a:solidFill>
              </a:rPr>
              <a:t>Median age </a:t>
            </a:r>
            <a:r>
              <a:rPr lang="en-US" dirty="0" smtClean="0"/>
              <a:t>of female circumcision among ever-married women is</a:t>
            </a:r>
            <a:r>
              <a:rPr lang="en-US" b="1" dirty="0" smtClean="0">
                <a:solidFill>
                  <a:schemeClr val="accent5"/>
                </a:solidFill>
              </a:rPr>
              <a:t> 10.5.</a:t>
            </a:r>
          </a:p>
          <a:p>
            <a:pPr marL="0" indent="0" algn="ctr">
              <a:buNone/>
            </a:pPr>
            <a:endParaRPr lang="en-US" b="1" dirty="0">
              <a:solidFill>
                <a:schemeClr val="accent5"/>
              </a:solidFill>
            </a:endParaRPr>
          </a:p>
          <a:p>
            <a:pPr marL="0" indent="0" algn="ctr">
              <a:buNone/>
            </a:pPr>
            <a:r>
              <a:rPr lang="en-US" dirty="0" smtClean="0"/>
              <a:t>Circumcisions among ever-married women were most often performed by </a:t>
            </a:r>
            <a:r>
              <a:rPr lang="en-US" b="1" dirty="0" smtClean="0">
                <a:solidFill>
                  <a:schemeClr val="accent5"/>
                </a:solidFill>
              </a:rPr>
              <a:t>daya (52%), </a:t>
            </a:r>
            <a:endParaRPr lang="en-US" dirty="0" smtClean="0"/>
          </a:p>
          <a:p>
            <a:pPr marL="0" indent="0" algn="ctr">
              <a:spcBef>
                <a:spcPts val="0"/>
              </a:spcBef>
              <a:buNone/>
            </a:pPr>
            <a:r>
              <a:rPr lang="en-US" dirty="0" smtClean="0"/>
              <a:t>Followed by </a:t>
            </a:r>
            <a:r>
              <a:rPr lang="en-US" b="1" dirty="0" smtClean="0">
                <a:solidFill>
                  <a:schemeClr val="accent5"/>
                </a:solidFill>
              </a:rPr>
              <a:t>doctors (31%)</a:t>
            </a:r>
            <a:r>
              <a:rPr lang="en-US" b="1" dirty="0" smtClean="0"/>
              <a:t>.</a:t>
            </a:r>
            <a:endParaRPr lang="en-US" b="1" dirty="0">
              <a:solidFill>
                <a:schemeClr val="accent5"/>
              </a:solidFill>
            </a:endParaRPr>
          </a:p>
        </p:txBody>
      </p:sp>
    </p:spTree>
    <p:extLst>
      <p:ext uri="{BB962C8B-B14F-4D97-AF65-F5344CB8AC3E}">
        <p14:creationId xmlns:p14="http://schemas.microsoft.com/office/powerpoint/2010/main" val="423018490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0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Trends in Female Circumcision among Daughters Age 0-17 by Residence </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601482895"/>
              </p:ext>
            </p:extLst>
          </p:nvPr>
        </p:nvGraphicFramePr>
        <p:xfrm>
          <a:off x="628650" y="1913467"/>
          <a:ext cx="7886700" cy="4715933"/>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104775" y="1416198"/>
            <a:ext cx="9124949" cy="369332"/>
          </a:xfrm>
          <a:prstGeom prst="rect">
            <a:avLst/>
          </a:prstGeom>
          <a:noFill/>
        </p:spPr>
        <p:txBody>
          <a:bodyPr wrap="square" rtlCol="0">
            <a:spAutoFit/>
          </a:bodyPr>
          <a:lstStyle/>
          <a:p>
            <a:pPr algn="ctr"/>
            <a:r>
              <a:rPr lang="en-US" i="1" dirty="0">
                <a:solidFill>
                  <a:prstClr val="black"/>
                </a:solidFill>
              </a:rPr>
              <a:t>Percent of daughters </a:t>
            </a:r>
            <a:r>
              <a:rPr lang="en-US" i="1" dirty="0" smtClean="0">
                <a:solidFill>
                  <a:prstClr val="black"/>
                </a:solidFill>
              </a:rPr>
              <a:t>age 0-17 circumcised at time of survey</a:t>
            </a:r>
            <a:endParaRPr lang="en-US" i="1" dirty="0">
              <a:solidFill>
                <a:prstClr val="black"/>
              </a:solidFill>
            </a:endParaRPr>
          </a:p>
        </p:txBody>
      </p:sp>
    </p:spTree>
    <p:extLst>
      <p:ext uri="{BB962C8B-B14F-4D97-AF65-F5344CB8AC3E}">
        <p14:creationId xmlns:p14="http://schemas.microsoft.com/office/powerpoint/2010/main" val="287441725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0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Female Circumcision </a:t>
            </a:r>
            <a:r>
              <a:rPr lang="en-US" sz="4000" b="1" dirty="0" smtClean="0">
                <a:effectLst>
                  <a:outerShdw blurRad="330200" dist="177800" dir="5400000" algn="ctr" rotWithShape="0">
                    <a:srgbClr val="000000">
                      <a:alpha val="43137"/>
                    </a:srgbClr>
                  </a:outerShdw>
                </a:effectLst>
                <a:latin typeface="Calibri" panose="020F0502020204030204" pitchFamily="34" charset="0"/>
                <a:ea typeface="DejaVu Serif" pitchFamily="18" charset="0"/>
              </a:rPr>
              <a:t>among </a:t>
            </a:r>
            <a:r>
              <a:rPr lang="en-US" sz="40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Daughters: </a:t>
            </a:r>
            <a:br>
              <a:rPr lang="en-US" sz="40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br>
            <a:r>
              <a:rPr lang="en-US" sz="40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Current and Expected</a:t>
            </a:r>
          </a:p>
        </p:txBody>
      </p:sp>
      <p:graphicFrame>
        <p:nvGraphicFramePr>
          <p:cNvPr id="11" name="Content Placeholder 10"/>
          <p:cNvGraphicFramePr>
            <a:graphicFrameLocks noGrp="1"/>
          </p:cNvGraphicFramePr>
          <p:nvPr>
            <p:ph idx="1"/>
            <p:extLst/>
          </p:nvPr>
        </p:nvGraphicFramePr>
        <p:xfrm>
          <a:off x="628650" y="1674667"/>
          <a:ext cx="7886700" cy="5183333"/>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3177" y="1450066"/>
            <a:ext cx="9124949" cy="369332"/>
          </a:xfrm>
          <a:prstGeom prst="rect">
            <a:avLst/>
          </a:prstGeom>
          <a:noFill/>
        </p:spPr>
        <p:txBody>
          <a:bodyPr wrap="square" rtlCol="0">
            <a:spAutoFit/>
          </a:bodyPr>
          <a:lstStyle/>
          <a:p>
            <a:pPr algn="ctr"/>
            <a:r>
              <a:rPr lang="en-US" i="1" dirty="0">
                <a:solidFill>
                  <a:prstClr val="black"/>
                </a:solidFill>
              </a:rPr>
              <a:t>Percent of daughters age 0-19</a:t>
            </a:r>
          </a:p>
        </p:txBody>
      </p:sp>
    </p:spTree>
    <p:extLst>
      <p:ext uri="{BB962C8B-B14F-4D97-AF65-F5344CB8AC3E}">
        <p14:creationId xmlns:p14="http://schemas.microsoft.com/office/powerpoint/2010/main" val="2223589032"/>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600200"/>
            <a:ext cx="7886700" cy="4876800"/>
          </a:xfrm>
        </p:spPr>
        <p:txBody>
          <a:bodyPr>
            <a:normAutofit/>
          </a:bodyPr>
          <a:lstStyle/>
          <a:p>
            <a:pPr marL="0" indent="0">
              <a:buNone/>
            </a:pPr>
            <a:r>
              <a:rPr lang="en-US" dirty="0"/>
              <a:t>In Aswan and Luxor, around </a:t>
            </a:r>
            <a:r>
              <a:rPr lang="en-US" b="1" dirty="0">
                <a:solidFill>
                  <a:schemeClr val="accent5"/>
                </a:solidFill>
              </a:rPr>
              <a:t>6 in 10</a:t>
            </a:r>
            <a:r>
              <a:rPr lang="en-US" dirty="0"/>
              <a:t> girls age 0-19 years are already </a:t>
            </a:r>
            <a:r>
              <a:rPr lang="en-US" b="1" dirty="0">
                <a:solidFill>
                  <a:schemeClr val="accent5"/>
                </a:solidFill>
              </a:rPr>
              <a:t>circumcised</a:t>
            </a:r>
            <a:r>
              <a:rPr lang="en-US" dirty="0" smtClean="0"/>
              <a:t>.</a:t>
            </a:r>
          </a:p>
          <a:p>
            <a:pPr marL="0" indent="0">
              <a:buNone/>
            </a:pPr>
            <a:endParaRPr lang="en-US" dirty="0" smtClean="0"/>
          </a:p>
          <a:p>
            <a:pPr marL="0" indent="0">
              <a:buNone/>
            </a:pPr>
            <a:r>
              <a:rPr lang="en-US" dirty="0" smtClean="0"/>
              <a:t>The percentage of daughters age 0-19 who are </a:t>
            </a:r>
            <a:r>
              <a:rPr lang="en-US" b="1" dirty="0" smtClean="0">
                <a:solidFill>
                  <a:schemeClr val="accent5"/>
                </a:solidFill>
              </a:rPr>
              <a:t>expected to be circumcised </a:t>
            </a:r>
            <a:r>
              <a:rPr lang="en-US" dirty="0" smtClean="0"/>
              <a:t>is</a:t>
            </a:r>
            <a:r>
              <a:rPr lang="en-US" b="1" dirty="0" smtClean="0">
                <a:solidFill>
                  <a:schemeClr val="accent5"/>
                </a:solidFill>
              </a:rPr>
              <a:t>:</a:t>
            </a:r>
          </a:p>
          <a:p>
            <a:pPr lvl="1"/>
            <a:r>
              <a:rPr lang="en-US" b="1" dirty="0" smtClean="0">
                <a:solidFill>
                  <a:schemeClr val="accent5"/>
                </a:solidFill>
              </a:rPr>
              <a:t>Lowest</a:t>
            </a:r>
            <a:r>
              <a:rPr lang="en-US" dirty="0" smtClean="0"/>
              <a:t> in Matroh (</a:t>
            </a:r>
            <a:r>
              <a:rPr lang="en-US" b="1" dirty="0" smtClean="0">
                <a:solidFill>
                  <a:schemeClr val="accent5"/>
                </a:solidFill>
              </a:rPr>
              <a:t>3%</a:t>
            </a:r>
            <a:r>
              <a:rPr lang="en-US" dirty="0" smtClean="0"/>
              <a:t>), Damietta (</a:t>
            </a:r>
            <a:r>
              <a:rPr lang="en-US" b="1" dirty="0" smtClean="0">
                <a:solidFill>
                  <a:schemeClr val="accent5"/>
                </a:solidFill>
              </a:rPr>
              <a:t>11%</a:t>
            </a:r>
            <a:r>
              <a:rPr lang="en-US" dirty="0" smtClean="0"/>
              <a:t>) and</a:t>
            </a:r>
          </a:p>
          <a:p>
            <a:pPr marL="0" indent="0">
              <a:spcBef>
                <a:spcPts val="0"/>
              </a:spcBef>
              <a:buNone/>
            </a:pPr>
            <a:r>
              <a:rPr lang="en-US" dirty="0" smtClean="0"/>
              <a:t>        Port Said (</a:t>
            </a:r>
            <a:r>
              <a:rPr lang="en-US" b="1" dirty="0" smtClean="0">
                <a:solidFill>
                  <a:schemeClr val="accent5"/>
                </a:solidFill>
              </a:rPr>
              <a:t>12%</a:t>
            </a:r>
            <a:r>
              <a:rPr lang="en-US" dirty="0" smtClean="0"/>
              <a:t>)</a:t>
            </a:r>
          </a:p>
          <a:p>
            <a:pPr marL="0" indent="0">
              <a:spcBef>
                <a:spcPts val="0"/>
              </a:spcBef>
              <a:buNone/>
            </a:pPr>
            <a:endParaRPr lang="en-US" sz="1500" dirty="0"/>
          </a:p>
          <a:p>
            <a:pPr lvl="1">
              <a:spcBef>
                <a:spcPts val="0"/>
              </a:spcBef>
            </a:pPr>
            <a:r>
              <a:rPr lang="en-US" b="1" dirty="0">
                <a:solidFill>
                  <a:schemeClr val="accent5"/>
                </a:solidFill>
              </a:rPr>
              <a:t>H</a:t>
            </a:r>
            <a:r>
              <a:rPr lang="en-US" b="1" dirty="0" smtClean="0">
                <a:solidFill>
                  <a:schemeClr val="accent5"/>
                </a:solidFill>
              </a:rPr>
              <a:t>ighest</a:t>
            </a:r>
            <a:r>
              <a:rPr lang="en-US" dirty="0" smtClean="0"/>
              <a:t> in Qena (</a:t>
            </a:r>
            <a:r>
              <a:rPr lang="en-US" b="1" dirty="0" smtClean="0">
                <a:solidFill>
                  <a:schemeClr val="accent5"/>
                </a:solidFill>
              </a:rPr>
              <a:t>92%</a:t>
            </a:r>
            <a:r>
              <a:rPr lang="en-US" dirty="0" smtClean="0"/>
              <a:t>), Luxor (</a:t>
            </a:r>
            <a:r>
              <a:rPr lang="en-US" b="1" dirty="0" smtClean="0">
                <a:solidFill>
                  <a:schemeClr val="accent5"/>
                </a:solidFill>
              </a:rPr>
              <a:t>91%</a:t>
            </a:r>
            <a:r>
              <a:rPr lang="en-US" dirty="0" smtClean="0"/>
              <a:t>), Aswan (</a:t>
            </a:r>
            <a:r>
              <a:rPr lang="en-US" b="1" dirty="0" smtClean="0">
                <a:solidFill>
                  <a:schemeClr val="accent5"/>
                </a:solidFill>
              </a:rPr>
              <a:t>87%</a:t>
            </a:r>
            <a:r>
              <a:rPr lang="en-US" dirty="0" smtClean="0"/>
              <a:t>), and Souhag (</a:t>
            </a:r>
            <a:r>
              <a:rPr lang="en-US" b="1" dirty="0" smtClean="0">
                <a:solidFill>
                  <a:schemeClr val="accent5"/>
                </a:solidFill>
              </a:rPr>
              <a:t>80%</a:t>
            </a:r>
            <a:r>
              <a:rPr lang="en-US" dirty="0" smtClean="0"/>
              <a:t>)</a:t>
            </a:r>
          </a:p>
          <a:p>
            <a:pPr marL="0" indent="0" algn="ctr">
              <a:spcBef>
                <a:spcPts val="0"/>
              </a:spcBef>
              <a:buNone/>
            </a:pPr>
            <a:endParaRPr lang="en-US" dirty="0"/>
          </a:p>
          <a:p>
            <a:pPr marL="0" indent="0" algn="ctr">
              <a:buNone/>
            </a:pPr>
            <a:endParaRPr lang="en-US" dirty="0" smtClean="0"/>
          </a:p>
          <a:p>
            <a:pPr marL="0" indent="0" algn="ctr">
              <a:buNone/>
            </a:pPr>
            <a:endParaRPr lang="en-US" dirty="0"/>
          </a:p>
          <a:p>
            <a:pPr marL="0" indent="0" algn="ctr">
              <a:buNone/>
            </a:pPr>
            <a:endParaRPr lang="en-US" dirty="0" smtClean="0"/>
          </a:p>
          <a:p>
            <a:pPr marL="0" indent="0" algn="ctr">
              <a:buNone/>
            </a:pPr>
            <a:endParaRPr lang="en-US" dirty="0"/>
          </a:p>
        </p:txBody>
      </p:sp>
      <p:sp>
        <p:nvSpPr>
          <p:cNvPr id="4" name="Title 1"/>
          <p:cNvSpPr>
            <a:spLocks noGrp="1"/>
          </p:cNvSpPr>
          <p:nvPr>
            <p:ph type="title"/>
          </p:nvPr>
        </p:nvSpPr>
        <p:spPr>
          <a:xfrm>
            <a:off x="0" y="0"/>
            <a:ext cx="9144000" cy="1325563"/>
          </a:xfrm>
        </p:spPr>
        <p:txBody>
          <a:bodyPr>
            <a:normAutofit/>
          </a:bodyPr>
          <a:lstStyle/>
          <a:p>
            <a:r>
              <a:rPr lang="en-US" sz="40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Female Circumcision </a:t>
            </a:r>
            <a:r>
              <a:rPr lang="en-US" sz="4000" b="1" dirty="0" smtClean="0">
                <a:effectLst>
                  <a:outerShdw blurRad="330200" dist="177800" dir="5400000" algn="ctr" rotWithShape="0">
                    <a:srgbClr val="000000">
                      <a:alpha val="43137"/>
                    </a:srgbClr>
                  </a:outerShdw>
                </a:effectLst>
                <a:latin typeface="Calibri" panose="020F0502020204030204" pitchFamily="34" charset="0"/>
                <a:ea typeface="DejaVu Serif" pitchFamily="18" charset="0"/>
              </a:rPr>
              <a:t>among </a:t>
            </a:r>
            <a:r>
              <a:rPr lang="en-US" sz="40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Daughters by Governorate</a:t>
            </a:r>
          </a:p>
        </p:txBody>
      </p:sp>
    </p:spTree>
    <p:extLst>
      <p:ext uri="{BB962C8B-B14F-4D97-AF65-F5344CB8AC3E}">
        <p14:creationId xmlns:p14="http://schemas.microsoft.com/office/powerpoint/2010/main" val="2819647765"/>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132" y="0"/>
            <a:ext cx="8669867" cy="1325563"/>
          </a:xfrm>
        </p:spPr>
        <p:txBody>
          <a:bodyPr>
            <a:normAutofit/>
          </a:bodyPr>
          <a:lstStyle/>
          <a:p>
            <a:r>
              <a:rPr lang="en-US" sz="40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Female Circumcision Among Daughters by Wealth Quintile</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374619328"/>
              </p:ext>
            </p:extLst>
          </p:nvPr>
        </p:nvGraphicFramePr>
        <p:xfrm>
          <a:off x="628650" y="1828800"/>
          <a:ext cx="7886700" cy="4375098"/>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133349" y="1473304"/>
            <a:ext cx="9277349" cy="369332"/>
          </a:xfrm>
          <a:prstGeom prst="rect">
            <a:avLst/>
          </a:prstGeom>
          <a:noFill/>
        </p:spPr>
        <p:txBody>
          <a:bodyPr wrap="square" rtlCol="0">
            <a:spAutoFit/>
          </a:bodyPr>
          <a:lstStyle/>
          <a:p>
            <a:pPr algn="ctr"/>
            <a:r>
              <a:rPr lang="en-US" i="1" dirty="0">
                <a:solidFill>
                  <a:prstClr val="black"/>
                </a:solidFill>
              </a:rPr>
              <a:t>Percent of daughters </a:t>
            </a:r>
            <a:r>
              <a:rPr lang="en-US" i="1" dirty="0" smtClean="0">
                <a:solidFill>
                  <a:prstClr val="black"/>
                </a:solidFill>
              </a:rPr>
              <a:t>age 0-19 years circumcised at time of survey</a:t>
            </a:r>
            <a:endParaRPr lang="en-US" i="1" dirty="0">
              <a:solidFill>
                <a:prstClr val="black"/>
              </a:solidFill>
            </a:endParaRPr>
          </a:p>
        </p:txBody>
      </p:sp>
      <p:sp>
        <p:nvSpPr>
          <p:cNvPr id="6" name="TextBox 5"/>
          <p:cNvSpPr txBox="1"/>
          <p:nvPr/>
        </p:nvSpPr>
        <p:spPr>
          <a:xfrm>
            <a:off x="1066800" y="6199643"/>
            <a:ext cx="1981200" cy="646331"/>
          </a:xfrm>
          <a:prstGeom prst="rect">
            <a:avLst/>
          </a:prstGeom>
          <a:noFill/>
        </p:spPr>
        <p:txBody>
          <a:bodyPr wrap="square" rtlCol="0">
            <a:spAutoFit/>
          </a:bodyPr>
          <a:lstStyle/>
          <a:p>
            <a:pPr algn="ctr"/>
            <a:r>
              <a:rPr lang="en-US" dirty="0">
                <a:solidFill>
                  <a:prstClr val="black"/>
                </a:solidFill>
              </a:rPr>
              <a:t>Poorest households</a:t>
            </a:r>
          </a:p>
        </p:txBody>
      </p:sp>
      <p:sp>
        <p:nvSpPr>
          <p:cNvPr id="7" name="TextBox 6"/>
          <p:cNvSpPr txBox="1"/>
          <p:nvPr/>
        </p:nvSpPr>
        <p:spPr>
          <a:xfrm>
            <a:off x="6019800" y="6199643"/>
            <a:ext cx="1981200" cy="646331"/>
          </a:xfrm>
          <a:prstGeom prst="rect">
            <a:avLst/>
          </a:prstGeom>
          <a:noFill/>
        </p:spPr>
        <p:txBody>
          <a:bodyPr wrap="square" rtlCol="0">
            <a:spAutoFit/>
          </a:bodyPr>
          <a:lstStyle/>
          <a:p>
            <a:pPr algn="ctr"/>
            <a:r>
              <a:rPr lang="en-US" dirty="0">
                <a:solidFill>
                  <a:prstClr val="black"/>
                </a:solidFill>
              </a:rPr>
              <a:t>Wealthiest households</a:t>
            </a:r>
          </a:p>
        </p:txBody>
      </p:sp>
      <p:sp>
        <p:nvSpPr>
          <p:cNvPr id="8" name="Notched Right Arrow 7"/>
          <p:cNvSpPr/>
          <p:nvPr/>
        </p:nvSpPr>
        <p:spPr>
          <a:xfrm>
            <a:off x="2895600" y="6388773"/>
            <a:ext cx="3352800" cy="268069"/>
          </a:xfrm>
          <a:prstGeom prst="notched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black"/>
              </a:solidFill>
            </a:endParaRPr>
          </a:p>
        </p:txBody>
      </p:sp>
      <p:sp>
        <p:nvSpPr>
          <p:cNvPr id="9" name="Oval Callout 8"/>
          <p:cNvSpPr/>
          <p:nvPr/>
        </p:nvSpPr>
        <p:spPr>
          <a:xfrm>
            <a:off x="6485467" y="2293938"/>
            <a:ext cx="2015067" cy="1727201"/>
          </a:xfrm>
          <a:prstGeom prst="wedgeEllipseCallout">
            <a:avLst>
              <a:gd name="adj1" fmla="val -167019"/>
              <a:gd name="adj2" fmla="val 54564"/>
            </a:avLst>
          </a:prstGeom>
          <a:noFill/>
          <a:effectLst>
            <a:outerShdw blurRad="215900" dist="50800" dir="5400000" sx="106000" sy="106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400" b="1" dirty="0">
                <a:solidFill>
                  <a:schemeClr val="accent5"/>
                </a:solidFill>
              </a:rPr>
              <a:t>National Rate</a:t>
            </a:r>
          </a:p>
          <a:p>
            <a:pPr algn="ctr"/>
            <a:r>
              <a:rPr lang="en-US" sz="2400" b="1" dirty="0" smtClean="0">
                <a:solidFill>
                  <a:schemeClr val="accent5"/>
                </a:solidFill>
              </a:rPr>
              <a:t>21%</a:t>
            </a:r>
            <a:endParaRPr lang="en-US" sz="2400" b="1" dirty="0">
              <a:solidFill>
                <a:schemeClr val="accent5"/>
              </a:solidFill>
            </a:endParaRPr>
          </a:p>
        </p:txBody>
      </p:sp>
    </p:spTree>
    <p:extLst>
      <p:ext uri="{BB962C8B-B14F-4D97-AF65-F5344CB8AC3E}">
        <p14:creationId xmlns:p14="http://schemas.microsoft.com/office/powerpoint/2010/main" val="240711482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Circumcision Experience among Women and Daughters</a:t>
            </a:r>
          </a:p>
        </p:txBody>
      </p:sp>
      <p:sp>
        <p:nvSpPr>
          <p:cNvPr id="3" name="Content Placeholder 2"/>
          <p:cNvSpPr>
            <a:spLocks noGrp="1"/>
          </p:cNvSpPr>
          <p:nvPr>
            <p:ph idx="1"/>
          </p:nvPr>
        </p:nvSpPr>
        <p:spPr/>
        <p:txBody>
          <a:bodyPr>
            <a:normAutofit lnSpcReduction="10000"/>
          </a:bodyPr>
          <a:lstStyle/>
          <a:p>
            <a:pPr marL="0" indent="0" algn="ctr">
              <a:buNone/>
            </a:pPr>
            <a:r>
              <a:rPr lang="en-US" dirty="0" smtClean="0"/>
              <a:t>The </a:t>
            </a:r>
            <a:r>
              <a:rPr lang="en-US" b="1" dirty="0">
                <a:solidFill>
                  <a:schemeClr val="accent5"/>
                </a:solidFill>
              </a:rPr>
              <a:t>m</a:t>
            </a:r>
            <a:r>
              <a:rPr lang="en-US" b="1" dirty="0" smtClean="0">
                <a:solidFill>
                  <a:schemeClr val="accent5"/>
                </a:solidFill>
              </a:rPr>
              <a:t>edian age </a:t>
            </a:r>
            <a:r>
              <a:rPr lang="en-US" dirty="0" smtClean="0"/>
              <a:t>of female circumcision among </a:t>
            </a:r>
            <a:r>
              <a:rPr lang="en-US" b="1" dirty="0" smtClean="0">
                <a:solidFill>
                  <a:schemeClr val="accent5"/>
                </a:solidFill>
              </a:rPr>
              <a:t>ever-married women </a:t>
            </a:r>
            <a:r>
              <a:rPr lang="en-US" dirty="0" smtClean="0"/>
              <a:t>age 15-49</a:t>
            </a:r>
            <a:r>
              <a:rPr lang="en-US" b="1" dirty="0" smtClean="0">
                <a:solidFill>
                  <a:schemeClr val="accent5"/>
                </a:solidFill>
              </a:rPr>
              <a:t> </a:t>
            </a:r>
            <a:r>
              <a:rPr lang="en-US" dirty="0" smtClean="0"/>
              <a:t>is</a:t>
            </a:r>
            <a:r>
              <a:rPr lang="en-US" b="1" dirty="0" smtClean="0">
                <a:solidFill>
                  <a:schemeClr val="accent5"/>
                </a:solidFill>
              </a:rPr>
              <a:t> 10.5</a:t>
            </a:r>
            <a:r>
              <a:rPr lang="en-US" dirty="0" smtClean="0"/>
              <a:t>; among their </a:t>
            </a:r>
            <a:r>
              <a:rPr lang="en-US" b="1" dirty="0" smtClean="0">
                <a:solidFill>
                  <a:schemeClr val="accent5"/>
                </a:solidFill>
              </a:rPr>
              <a:t>daughters </a:t>
            </a:r>
            <a:r>
              <a:rPr lang="en-US" dirty="0" smtClean="0"/>
              <a:t>age 0-19, the median age is almost the same (</a:t>
            </a:r>
            <a:r>
              <a:rPr lang="en-US" b="1" dirty="0" smtClean="0">
                <a:solidFill>
                  <a:schemeClr val="accent5"/>
                </a:solidFill>
              </a:rPr>
              <a:t>10.4</a:t>
            </a:r>
            <a:r>
              <a:rPr lang="en-US" dirty="0" smtClean="0"/>
              <a:t>).</a:t>
            </a:r>
          </a:p>
          <a:p>
            <a:pPr marL="0" indent="0" algn="ctr">
              <a:buNone/>
            </a:pPr>
            <a:endParaRPr lang="en-US" sz="1000" dirty="0" smtClean="0"/>
          </a:p>
          <a:p>
            <a:pPr marL="0" indent="0" algn="ctr">
              <a:buNone/>
            </a:pPr>
            <a:r>
              <a:rPr lang="en-US" dirty="0" smtClean="0"/>
              <a:t>Circumcisions among </a:t>
            </a:r>
            <a:r>
              <a:rPr lang="en-US" b="1" dirty="0" smtClean="0">
                <a:solidFill>
                  <a:schemeClr val="accent5"/>
                </a:solidFill>
              </a:rPr>
              <a:t>ever-married women </a:t>
            </a:r>
            <a:r>
              <a:rPr lang="en-US" dirty="0" smtClean="0"/>
              <a:t>were most often performed by </a:t>
            </a:r>
            <a:r>
              <a:rPr lang="en-US" b="1" dirty="0" err="1" smtClean="0">
                <a:solidFill>
                  <a:schemeClr val="accent5"/>
                </a:solidFill>
              </a:rPr>
              <a:t>dayas</a:t>
            </a:r>
            <a:r>
              <a:rPr lang="en-US" b="1" dirty="0" smtClean="0">
                <a:solidFill>
                  <a:schemeClr val="accent5"/>
                </a:solidFill>
              </a:rPr>
              <a:t> (52%), </a:t>
            </a:r>
            <a:endParaRPr lang="en-US" dirty="0" smtClean="0"/>
          </a:p>
          <a:p>
            <a:pPr marL="0" indent="0" algn="ctr">
              <a:spcBef>
                <a:spcPts val="0"/>
              </a:spcBef>
              <a:buNone/>
            </a:pPr>
            <a:r>
              <a:rPr lang="en-US" dirty="0"/>
              <a:t>f</a:t>
            </a:r>
            <a:r>
              <a:rPr lang="en-US" dirty="0" smtClean="0"/>
              <a:t>ollowed by </a:t>
            </a:r>
            <a:r>
              <a:rPr lang="en-US" b="1" dirty="0" smtClean="0">
                <a:solidFill>
                  <a:schemeClr val="accent5"/>
                </a:solidFill>
              </a:rPr>
              <a:t>doctors (31%)</a:t>
            </a:r>
            <a:r>
              <a:rPr lang="en-US" dirty="0" smtClean="0"/>
              <a:t>; among daughters, circumcisions were most often performed by doctors (</a:t>
            </a:r>
            <a:r>
              <a:rPr lang="en-US" b="1" dirty="0" smtClean="0">
                <a:solidFill>
                  <a:schemeClr val="accent5"/>
                </a:solidFill>
              </a:rPr>
              <a:t>74%</a:t>
            </a:r>
            <a:r>
              <a:rPr lang="en-US" dirty="0" smtClean="0"/>
              <a:t>), followed by </a:t>
            </a:r>
            <a:r>
              <a:rPr lang="en-US" b="1" dirty="0" smtClean="0">
                <a:solidFill>
                  <a:schemeClr val="accent5"/>
                </a:solidFill>
              </a:rPr>
              <a:t>dayas </a:t>
            </a:r>
            <a:r>
              <a:rPr lang="en-US" dirty="0" smtClean="0"/>
              <a:t>(</a:t>
            </a:r>
            <a:r>
              <a:rPr lang="en-US" b="1" dirty="0" smtClean="0">
                <a:solidFill>
                  <a:schemeClr val="accent5"/>
                </a:solidFill>
              </a:rPr>
              <a:t>16%</a:t>
            </a:r>
            <a:r>
              <a:rPr lang="en-US" dirty="0" smtClean="0"/>
              <a:t>).</a:t>
            </a:r>
          </a:p>
          <a:p>
            <a:pPr marL="0" indent="0" algn="ctr">
              <a:spcBef>
                <a:spcPts val="0"/>
              </a:spcBef>
              <a:buNone/>
            </a:pPr>
            <a:endParaRPr lang="en-US" b="1" dirty="0">
              <a:solidFill>
                <a:schemeClr val="accent5"/>
              </a:solidFill>
            </a:endParaRPr>
          </a:p>
          <a:p>
            <a:pPr marL="0" indent="0" algn="ctr">
              <a:spcBef>
                <a:spcPts val="0"/>
              </a:spcBef>
              <a:buNone/>
            </a:pPr>
            <a:endParaRPr lang="en-US" b="1" dirty="0">
              <a:solidFill>
                <a:schemeClr val="accent5"/>
              </a:solidFill>
            </a:endParaRPr>
          </a:p>
        </p:txBody>
      </p:sp>
    </p:spTree>
    <p:extLst>
      <p:ext uri="{BB962C8B-B14F-4D97-AF65-F5344CB8AC3E}">
        <p14:creationId xmlns:p14="http://schemas.microsoft.com/office/powerpoint/2010/main" val="4006519370"/>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0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Trends in Attitudes toward Female Circumcision</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10135443"/>
              </p:ext>
            </p:extLst>
          </p:nvPr>
        </p:nvGraphicFramePr>
        <p:xfrm>
          <a:off x="628650" y="1674667"/>
          <a:ext cx="7886700" cy="5183333"/>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104775" y="1213002"/>
            <a:ext cx="9124949" cy="369332"/>
          </a:xfrm>
          <a:prstGeom prst="rect">
            <a:avLst/>
          </a:prstGeom>
          <a:noFill/>
        </p:spPr>
        <p:txBody>
          <a:bodyPr wrap="square" rtlCol="0">
            <a:spAutoFit/>
          </a:bodyPr>
          <a:lstStyle/>
          <a:p>
            <a:pPr algn="ctr"/>
            <a:r>
              <a:rPr lang="en-US" i="1" dirty="0">
                <a:solidFill>
                  <a:prstClr val="black"/>
                </a:solidFill>
              </a:rPr>
              <a:t>Percent </a:t>
            </a:r>
            <a:r>
              <a:rPr lang="en-US" i="1" dirty="0" smtClean="0">
                <a:solidFill>
                  <a:prstClr val="black"/>
                </a:solidFill>
              </a:rPr>
              <a:t>of ever-married women age 15-49</a:t>
            </a:r>
            <a:endParaRPr lang="en-US" i="1" dirty="0">
              <a:solidFill>
                <a:prstClr val="black"/>
              </a:solidFill>
            </a:endParaRPr>
          </a:p>
        </p:txBody>
      </p:sp>
    </p:spTree>
    <p:extLst>
      <p:ext uri="{BB962C8B-B14F-4D97-AF65-F5344CB8AC3E}">
        <p14:creationId xmlns:p14="http://schemas.microsoft.com/office/powerpoint/2010/main" val="36367437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799" y="1236777"/>
            <a:ext cx="8043333" cy="3388385"/>
          </a:xfrm>
        </p:spPr>
        <p:txBody>
          <a:bodyPr>
            <a:noAutofit/>
          </a:bodyPr>
          <a:lstStyle/>
          <a:p>
            <a:pPr marL="0" indent="0" algn="ctr">
              <a:lnSpc>
                <a:spcPct val="100000"/>
              </a:lnSpc>
              <a:spcBef>
                <a:spcPts val="0"/>
              </a:spcBef>
              <a:spcAft>
                <a:spcPts val="600"/>
              </a:spcAft>
              <a:buNone/>
            </a:pPr>
            <a:r>
              <a:rPr lang="en-GB" sz="4000" dirty="0" smtClean="0"/>
              <a:t>A woman living in </a:t>
            </a:r>
            <a:r>
              <a:rPr lang="en-GB" sz="4000" dirty="0" smtClean="0">
                <a:solidFill>
                  <a:srgbClr val="FF0000"/>
                </a:solidFill>
              </a:rPr>
              <a:t>rural Upper Egypt </a:t>
            </a:r>
          </a:p>
          <a:p>
            <a:pPr marL="0" indent="0" algn="ctr">
              <a:lnSpc>
                <a:spcPct val="100000"/>
              </a:lnSpc>
              <a:spcBef>
                <a:spcPts val="0"/>
              </a:spcBef>
              <a:spcAft>
                <a:spcPts val="600"/>
              </a:spcAft>
              <a:buNone/>
            </a:pPr>
            <a:r>
              <a:rPr lang="en-GB" sz="4000" dirty="0" smtClean="0"/>
              <a:t>will have </a:t>
            </a:r>
            <a:r>
              <a:rPr lang="en-GB" sz="4000" b="1" dirty="0" smtClean="0">
                <a:solidFill>
                  <a:srgbClr val="FF0000"/>
                </a:solidFill>
              </a:rPr>
              <a:t>4.1</a:t>
            </a:r>
            <a:r>
              <a:rPr lang="en-GB" sz="4000" dirty="0" smtClean="0"/>
              <a:t> births </a:t>
            </a:r>
          </a:p>
          <a:p>
            <a:pPr marL="0" indent="0" algn="ctr">
              <a:lnSpc>
                <a:spcPct val="100000"/>
              </a:lnSpc>
              <a:spcBef>
                <a:spcPts val="0"/>
              </a:spcBef>
              <a:spcAft>
                <a:spcPts val="600"/>
              </a:spcAft>
              <a:buNone/>
            </a:pPr>
            <a:r>
              <a:rPr lang="en-GB" sz="4000" dirty="0" smtClean="0"/>
              <a:t>during her lifetime. </a:t>
            </a:r>
          </a:p>
          <a:p>
            <a:pPr marL="0" indent="0" algn="ctr">
              <a:lnSpc>
                <a:spcPct val="100000"/>
              </a:lnSpc>
              <a:spcBef>
                <a:spcPts val="0"/>
              </a:spcBef>
              <a:spcAft>
                <a:spcPts val="600"/>
              </a:spcAft>
              <a:buNone/>
            </a:pPr>
            <a:r>
              <a:rPr lang="en-GB" sz="4000" dirty="0" smtClean="0"/>
              <a:t>A woman in </a:t>
            </a:r>
            <a:r>
              <a:rPr lang="en-GB" sz="4000" dirty="0" smtClean="0">
                <a:solidFill>
                  <a:srgbClr val="FF0000"/>
                </a:solidFill>
              </a:rPr>
              <a:t>rural Lower Egypt </a:t>
            </a:r>
          </a:p>
          <a:p>
            <a:pPr marL="0" indent="0" algn="ctr">
              <a:lnSpc>
                <a:spcPct val="100000"/>
              </a:lnSpc>
              <a:spcBef>
                <a:spcPts val="0"/>
              </a:spcBef>
              <a:spcAft>
                <a:spcPts val="600"/>
              </a:spcAft>
              <a:buNone/>
            </a:pPr>
            <a:r>
              <a:rPr lang="en-GB" sz="4000" dirty="0" smtClean="0"/>
              <a:t>will have </a:t>
            </a:r>
            <a:r>
              <a:rPr lang="en-GB" sz="4000" b="1" dirty="0" smtClean="0">
                <a:solidFill>
                  <a:srgbClr val="FF0000"/>
                </a:solidFill>
              </a:rPr>
              <a:t>3.5</a:t>
            </a:r>
            <a:r>
              <a:rPr lang="en-GB" sz="4000" dirty="0" smtClean="0"/>
              <a:t> births. </a:t>
            </a:r>
            <a:endParaRPr lang="en-GB" sz="4000" dirty="0"/>
          </a:p>
        </p:txBody>
      </p:sp>
    </p:spTree>
    <p:extLst>
      <p:ext uri="{BB962C8B-B14F-4D97-AF65-F5344CB8AC3E}">
        <p14:creationId xmlns:p14="http://schemas.microsoft.com/office/powerpoint/2010/main" val="33758066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645338"/>
            <a:ext cx="9144000" cy="4366356"/>
          </a:xfrm>
        </p:spPr>
        <p:txBody>
          <a:bodyPr>
            <a:normAutofit/>
          </a:bodyPr>
          <a:lstStyle/>
          <a:p>
            <a:pPr lvl="1">
              <a:lnSpc>
                <a:spcPct val="100000"/>
              </a:lnSpc>
              <a:spcBef>
                <a:spcPts val="0"/>
              </a:spcBef>
              <a:spcAft>
                <a:spcPts val="600"/>
              </a:spcAft>
              <a:buFont typeface="Wingdings" panose="05000000000000000000" pitchFamily="2" charset="2"/>
              <a:buChar char="§"/>
            </a:pPr>
            <a:r>
              <a:rPr lang="en-GB" dirty="0" smtClean="0"/>
              <a:t> </a:t>
            </a:r>
            <a:r>
              <a:rPr lang="en-GB" sz="3200" dirty="0" smtClean="0"/>
              <a:t>Governorates with the </a:t>
            </a:r>
            <a:r>
              <a:rPr lang="en-GB" sz="3200" dirty="0" smtClean="0">
                <a:solidFill>
                  <a:srgbClr val="FF0000"/>
                </a:solidFill>
              </a:rPr>
              <a:t>lowest</a:t>
            </a:r>
            <a:r>
              <a:rPr lang="en-GB" sz="3200" dirty="0" smtClean="0"/>
              <a:t> fertility rates:</a:t>
            </a:r>
          </a:p>
          <a:p>
            <a:pPr marL="1828800" indent="0">
              <a:lnSpc>
                <a:spcPct val="100000"/>
              </a:lnSpc>
              <a:spcBef>
                <a:spcPts val="0"/>
              </a:spcBef>
              <a:buNone/>
            </a:pPr>
            <a:endParaRPr lang="en-GB" sz="1000" dirty="0" smtClean="0"/>
          </a:p>
          <a:p>
            <a:pPr marL="1828800" indent="0">
              <a:lnSpc>
                <a:spcPct val="100000"/>
              </a:lnSpc>
              <a:spcBef>
                <a:spcPts val="0"/>
              </a:spcBef>
              <a:buNone/>
            </a:pPr>
            <a:r>
              <a:rPr lang="en-GB" sz="3000" dirty="0" smtClean="0"/>
              <a:t>Alexandria </a:t>
            </a:r>
            <a:r>
              <a:rPr lang="en-GB" sz="3000" dirty="0">
                <a:solidFill>
                  <a:prstClr val="black"/>
                </a:solidFill>
              </a:rPr>
              <a:t>– </a:t>
            </a:r>
            <a:r>
              <a:rPr lang="en-GB" sz="3000" dirty="0" smtClean="0"/>
              <a:t>2.2 </a:t>
            </a:r>
          </a:p>
          <a:p>
            <a:pPr marL="1828800" indent="0">
              <a:lnSpc>
                <a:spcPct val="100000"/>
              </a:lnSpc>
              <a:spcBef>
                <a:spcPts val="0"/>
              </a:spcBef>
              <a:buNone/>
            </a:pPr>
            <a:r>
              <a:rPr lang="en-GB" sz="3000" dirty="0" smtClean="0"/>
              <a:t>Cairo – 2.6</a:t>
            </a:r>
          </a:p>
          <a:p>
            <a:pPr marL="914400" indent="0">
              <a:lnSpc>
                <a:spcPct val="100000"/>
              </a:lnSpc>
              <a:spcBef>
                <a:spcPts val="0"/>
              </a:spcBef>
              <a:buNone/>
            </a:pPr>
            <a:endParaRPr lang="en-GB" sz="1000" dirty="0">
              <a:solidFill>
                <a:prstClr val="black"/>
              </a:solidFill>
            </a:endParaRPr>
          </a:p>
          <a:p>
            <a:pPr marL="796925" lvl="1" indent="-339725">
              <a:lnSpc>
                <a:spcPct val="100000"/>
              </a:lnSpc>
              <a:spcBef>
                <a:spcPts val="0"/>
              </a:spcBef>
              <a:buFont typeface="Wingdings" panose="05000000000000000000" pitchFamily="2" charset="2"/>
              <a:buChar char="§"/>
            </a:pPr>
            <a:r>
              <a:rPr lang="en-GB" sz="3200" dirty="0" smtClean="0">
                <a:solidFill>
                  <a:prstClr val="black"/>
                </a:solidFill>
              </a:rPr>
              <a:t>Governorates </a:t>
            </a:r>
            <a:r>
              <a:rPr lang="en-GB" sz="3200" dirty="0">
                <a:solidFill>
                  <a:prstClr val="black"/>
                </a:solidFill>
              </a:rPr>
              <a:t>with the </a:t>
            </a:r>
            <a:r>
              <a:rPr lang="en-GB" sz="3200" dirty="0" smtClean="0">
                <a:solidFill>
                  <a:srgbClr val="FF0000"/>
                </a:solidFill>
              </a:rPr>
              <a:t>highest</a:t>
            </a:r>
            <a:r>
              <a:rPr lang="en-GB" sz="3200" dirty="0" smtClean="0">
                <a:solidFill>
                  <a:prstClr val="black"/>
                </a:solidFill>
              </a:rPr>
              <a:t> fertility rates: </a:t>
            </a:r>
          </a:p>
          <a:p>
            <a:pPr marL="457200" lvl="1" indent="0">
              <a:lnSpc>
                <a:spcPct val="100000"/>
              </a:lnSpc>
              <a:spcBef>
                <a:spcPts val="0"/>
              </a:spcBef>
              <a:buNone/>
            </a:pPr>
            <a:endParaRPr lang="en-GB" sz="1000" dirty="0" smtClean="0">
              <a:solidFill>
                <a:prstClr val="black"/>
              </a:solidFill>
            </a:endParaRPr>
          </a:p>
          <a:p>
            <a:pPr marL="1828800" lvl="0" indent="0">
              <a:lnSpc>
                <a:spcPct val="100000"/>
              </a:lnSpc>
              <a:spcBef>
                <a:spcPts val="0"/>
              </a:spcBef>
              <a:buNone/>
            </a:pPr>
            <a:r>
              <a:rPr lang="en-GB" sz="3000" dirty="0" smtClean="0">
                <a:solidFill>
                  <a:prstClr val="black"/>
                </a:solidFill>
              </a:rPr>
              <a:t>Matroh – 4.8 </a:t>
            </a:r>
            <a:endParaRPr lang="en-GB" sz="3000" dirty="0">
              <a:solidFill>
                <a:prstClr val="black"/>
              </a:solidFill>
            </a:endParaRPr>
          </a:p>
          <a:p>
            <a:pPr marL="1828800" lvl="0" indent="0">
              <a:lnSpc>
                <a:spcPct val="100000"/>
              </a:lnSpc>
              <a:spcBef>
                <a:spcPts val="0"/>
              </a:spcBef>
              <a:buNone/>
            </a:pPr>
            <a:r>
              <a:rPr lang="en-GB" sz="3000" dirty="0" smtClean="0">
                <a:solidFill>
                  <a:prstClr val="black"/>
                </a:solidFill>
              </a:rPr>
              <a:t>Fayoum – 4.6</a:t>
            </a:r>
          </a:p>
          <a:p>
            <a:pPr marL="1828800" lvl="0" indent="0">
              <a:lnSpc>
                <a:spcPct val="100000"/>
              </a:lnSpc>
              <a:spcBef>
                <a:spcPts val="0"/>
              </a:spcBef>
              <a:buNone/>
            </a:pPr>
            <a:r>
              <a:rPr lang="en-GB" sz="3000" dirty="0" smtClean="0">
                <a:solidFill>
                  <a:prstClr val="black"/>
                </a:solidFill>
              </a:rPr>
              <a:t>Souhag – 4.3</a:t>
            </a:r>
          </a:p>
          <a:p>
            <a:pPr marL="1828800" lvl="0" indent="0">
              <a:lnSpc>
                <a:spcPct val="100000"/>
              </a:lnSpc>
              <a:spcBef>
                <a:spcPts val="0"/>
              </a:spcBef>
              <a:buNone/>
            </a:pPr>
            <a:r>
              <a:rPr lang="en-GB" sz="3000" dirty="0" smtClean="0">
                <a:solidFill>
                  <a:prstClr val="black"/>
                </a:solidFill>
              </a:rPr>
              <a:t>Assuit – 4.2</a:t>
            </a:r>
            <a:endParaRPr lang="en-GB" sz="3000" dirty="0">
              <a:solidFill>
                <a:prstClr val="black"/>
              </a:solidFill>
            </a:endParaRPr>
          </a:p>
          <a:p>
            <a:pPr marL="457200" lvl="1" indent="0">
              <a:lnSpc>
                <a:spcPct val="100000"/>
              </a:lnSpc>
              <a:spcBef>
                <a:spcPts val="0"/>
              </a:spcBef>
              <a:buNone/>
            </a:pPr>
            <a:endParaRPr lang="en-GB" sz="3200" dirty="0" smtClean="0"/>
          </a:p>
        </p:txBody>
      </p:sp>
      <p:sp>
        <p:nvSpPr>
          <p:cNvPr id="4" name="Title 1"/>
          <p:cNvSpPr>
            <a:spLocks noGrp="1"/>
          </p:cNvSpPr>
          <p:nvPr>
            <p:ph type="title"/>
          </p:nvPr>
        </p:nvSpPr>
        <p:spPr>
          <a:xfrm>
            <a:off x="0" y="0"/>
            <a:ext cx="9144000" cy="1325563"/>
          </a:xfrm>
        </p:spPr>
        <p:txBody>
          <a:bodyPr>
            <a:normAutofit/>
          </a:bodyPr>
          <a:lstStyle/>
          <a:p>
            <a:r>
              <a:rPr lang="en-US" sz="48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Fertility by Governorate</a:t>
            </a:r>
          </a:p>
        </p:txBody>
      </p:sp>
    </p:spTree>
    <p:extLst>
      <p:ext uri="{BB962C8B-B14F-4D97-AF65-F5344CB8AC3E}">
        <p14:creationId xmlns:p14="http://schemas.microsoft.com/office/powerpoint/2010/main" val="1831871553"/>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Zambia DHS">
      <a:dk1>
        <a:sysClr val="windowText" lastClr="000000"/>
      </a:dk1>
      <a:lt1>
        <a:sysClr val="window" lastClr="FFFFFF"/>
      </a:lt1>
      <a:dk2>
        <a:srgbClr val="006932"/>
      </a:dk2>
      <a:lt2>
        <a:srgbClr val="E7E6E6"/>
      </a:lt2>
      <a:accent1>
        <a:srgbClr val="F47D25"/>
      </a:accent1>
      <a:accent2>
        <a:srgbClr val="AF7A2B"/>
      </a:accent2>
      <a:accent3>
        <a:srgbClr val="1E63AF"/>
      </a:accent3>
      <a:accent4>
        <a:srgbClr val="891D1B"/>
      </a:accent4>
      <a:accent5>
        <a:srgbClr val="D14020"/>
      </a:accent5>
      <a:accent6>
        <a:srgbClr val="E7911A"/>
      </a:accent6>
      <a:hlink>
        <a:srgbClr val="000000"/>
      </a:hlink>
      <a:folHlink>
        <a:srgbClr val="59595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Egypt">
      <a:dk1>
        <a:sysClr val="windowText" lastClr="000000"/>
      </a:dk1>
      <a:lt1>
        <a:sysClr val="window" lastClr="FFFFFF"/>
      </a:lt1>
      <a:dk2>
        <a:srgbClr val="690F07"/>
      </a:dk2>
      <a:lt2>
        <a:srgbClr val="EAE2D5"/>
      </a:lt2>
      <a:accent1>
        <a:srgbClr val="8E6C23"/>
      </a:accent1>
      <a:accent2>
        <a:srgbClr val="690F07"/>
      </a:accent2>
      <a:accent3>
        <a:srgbClr val="284140"/>
      </a:accent3>
      <a:accent4>
        <a:srgbClr val="891D1B"/>
      </a:accent4>
      <a:accent5>
        <a:srgbClr val="D14020"/>
      </a:accent5>
      <a:accent6>
        <a:srgbClr val="E7911A"/>
      </a:accent6>
      <a:hlink>
        <a:srgbClr val="000000"/>
      </a:hlink>
      <a:folHlink>
        <a:srgbClr val="59595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Egypt">
      <a:dk1>
        <a:sysClr val="windowText" lastClr="000000"/>
      </a:dk1>
      <a:lt1>
        <a:sysClr val="window" lastClr="FFFFFF"/>
      </a:lt1>
      <a:dk2>
        <a:srgbClr val="690F07"/>
      </a:dk2>
      <a:lt2>
        <a:srgbClr val="EAE2D5"/>
      </a:lt2>
      <a:accent1>
        <a:srgbClr val="8E6C23"/>
      </a:accent1>
      <a:accent2>
        <a:srgbClr val="690F07"/>
      </a:accent2>
      <a:accent3>
        <a:srgbClr val="284140"/>
      </a:accent3>
      <a:accent4>
        <a:srgbClr val="891D1B"/>
      </a:accent4>
      <a:accent5>
        <a:srgbClr val="D14020"/>
      </a:accent5>
      <a:accent6>
        <a:srgbClr val="E7911A"/>
      </a:accent6>
      <a:hlink>
        <a:srgbClr val="000000"/>
      </a:hlink>
      <a:folHlink>
        <a:srgbClr val="59595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3100</TotalTime>
  <Words>2295</Words>
  <Application>Microsoft Office PowerPoint</Application>
  <PresentationFormat>On-screen Show (4:3)</PresentationFormat>
  <Paragraphs>402</Paragraphs>
  <Slides>78</Slides>
  <Notes>58</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78</vt:i4>
      </vt:variant>
    </vt:vector>
  </HeadingPairs>
  <TitlesOfParts>
    <vt:vector size="86" baseType="lpstr">
      <vt:lpstr>Arial</vt:lpstr>
      <vt:lpstr>Calibri</vt:lpstr>
      <vt:lpstr>DejaVu Serif</vt:lpstr>
      <vt:lpstr>Times New Roman</vt:lpstr>
      <vt:lpstr>Wingdings</vt:lpstr>
      <vt:lpstr>Custom Design</vt:lpstr>
      <vt:lpstr>1_Office Theme</vt:lpstr>
      <vt:lpstr>2_Office Theme</vt:lpstr>
      <vt:lpstr>Reproductive Health</vt:lpstr>
      <vt:lpstr>PowerPoint Presentation</vt:lpstr>
      <vt:lpstr>Fertility</vt:lpstr>
      <vt:lpstr>PowerPoint Presentation</vt:lpstr>
      <vt:lpstr>Fertility Trends, 1988-2014</vt:lpstr>
      <vt:lpstr>Fertility Differentials</vt:lpstr>
      <vt:lpstr>Fertility by Place of Residence</vt:lpstr>
      <vt:lpstr>PowerPoint Presentation</vt:lpstr>
      <vt:lpstr>Fertility by Governorate</vt:lpstr>
      <vt:lpstr>Governorates with Fertility Above the National Average</vt:lpstr>
      <vt:lpstr>Governorates with Fertility Below the National Average</vt:lpstr>
      <vt:lpstr>Fertility by Wealth</vt:lpstr>
      <vt:lpstr>PowerPoint Presentation</vt:lpstr>
      <vt:lpstr>Birth Intervals</vt:lpstr>
      <vt:lpstr>Length of Birth Intervals in Months</vt:lpstr>
      <vt:lpstr> Median Age at First Birth for Women age 25-49 </vt:lpstr>
      <vt:lpstr>Although the legal age at marriage for women in Egypt is 18 years,  6.4 % of women  age 15-17 were ever-married with 6.2% being currently married</vt:lpstr>
      <vt:lpstr>Median Age at First Marriage for women age 25-49</vt:lpstr>
      <vt:lpstr>Teenage Childbearing</vt:lpstr>
      <vt:lpstr>Teenage Childbearing  by Residence</vt:lpstr>
      <vt:lpstr>PowerPoint Presentation</vt:lpstr>
      <vt:lpstr>Ideal Family Size</vt:lpstr>
      <vt:lpstr>Difference between Wanted and  Actual Total Fertility Rates by Residence</vt:lpstr>
      <vt:lpstr>Reproductive health </vt:lpstr>
      <vt:lpstr>PowerPoint Presentation</vt:lpstr>
      <vt:lpstr>Knowledge of Contraceptive Methods</vt:lpstr>
      <vt:lpstr> Current Use of Contraception </vt:lpstr>
      <vt:lpstr>Trends in Use of Family Planning</vt:lpstr>
      <vt:lpstr> Shift from IUD to Pill and Injectables </vt:lpstr>
      <vt:lpstr> Current Use of Contraception  by Residence </vt:lpstr>
      <vt:lpstr>Governorates with Contraceptive Use Above the National Average</vt:lpstr>
      <vt:lpstr>Governorates with Contraceptive Use At/Below the National Average</vt:lpstr>
      <vt:lpstr>Knowledge and Use of Brands of Pill Suitable for Breastfeeding Women</vt:lpstr>
      <vt:lpstr>PowerPoint Presentation</vt:lpstr>
      <vt:lpstr>Source of Contraception</vt:lpstr>
      <vt:lpstr>Are Providers Helping Family Planning Users  to Make Informed Choices?</vt:lpstr>
      <vt:lpstr>PowerPoint Presentation</vt:lpstr>
      <vt:lpstr>PowerPoint Presentation</vt:lpstr>
      <vt:lpstr>Unmet Need</vt:lpstr>
      <vt:lpstr>Unmet Need by Place of Residence</vt:lpstr>
      <vt:lpstr>Demand for Family Planning</vt:lpstr>
      <vt:lpstr>PowerPoint Presentation</vt:lpstr>
      <vt:lpstr>Contraceptive discontinuation rates  by reason for Stopping use  </vt:lpstr>
      <vt:lpstr>Contraceptive discontinuation rates by method and reason for stopping use</vt:lpstr>
      <vt:lpstr>PowerPoint Presentation</vt:lpstr>
      <vt:lpstr>Future Use of Contraception</vt:lpstr>
      <vt:lpstr>Contact of Non-Users with Family Planning Providers</vt:lpstr>
      <vt:lpstr>Trends in Exposure to Family Planning  Messages</vt:lpstr>
      <vt:lpstr>Reproductive health </vt:lpstr>
      <vt:lpstr>PowerPoint Presentation</vt:lpstr>
      <vt:lpstr>Timing of Antenatal Care  and Number of Visits</vt:lpstr>
      <vt:lpstr>Governorates with Regular Antenatal Care At/Above the National Average</vt:lpstr>
      <vt:lpstr>Governorates with Regular Antenatal Care Below the National Average</vt:lpstr>
      <vt:lpstr>Regular Antenatal Care, by Wealth Quintile</vt:lpstr>
      <vt:lpstr>Tetanus Toxoid Vaccination</vt:lpstr>
      <vt:lpstr>Components of Antenatal Care</vt:lpstr>
      <vt:lpstr>PowerPoint Presentation</vt:lpstr>
      <vt:lpstr>Place of Delivery</vt:lpstr>
      <vt:lpstr>Delivery at Home by Residence</vt:lpstr>
      <vt:lpstr> Delivery at Home    by Education </vt:lpstr>
      <vt:lpstr>Assistance during Delivery</vt:lpstr>
      <vt:lpstr>PowerPoint Presentation</vt:lpstr>
      <vt:lpstr>Caesarean Deliveries by Education</vt:lpstr>
      <vt:lpstr>Caesarean Deliveries by Wealth Quintile</vt:lpstr>
      <vt:lpstr>PowerPoint Presentation</vt:lpstr>
      <vt:lpstr>PowerPoint Presentation</vt:lpstr>
      <vt:lpstr>Trends in Maternal Health</vt:lpstr>
      <vt:lpstr>Timing of Postnatal Care (PNC) for Mother and Infant</vt:lpstr>
      <vt:lpstr>PowerPoint Presentation</vt:lpstr>
      <vt:lpstr>Reproductive health </vt:lpstr>
      <vt:lpstr>Female Circumcision by Age</vt:lpstr>
      <vt:lpstr>PowerPoint Presentation</vt:lpstr>
      <vt:lpstr>Trends in Female Circumcision among Daughters Age 0-17 by Residence </vt:lpstr>
      <vt:lpstr>Female Circumcision among Daughters:  Current and Expected</vt:lpstr>
      <vt:lpstr>Female Circumcision among Daughters by Governorate</vt:lpstr>
      <vt:lpstr>Female Circumcision Among Daughters by Wealth Quintile</vt:lpstr>
      <vt:lpstr>Circumcision Experience among Women and Daughters</vt:lpstr>
      <vt:lpstr>Trends in Attitudes toward Female Circumcision</vt:lpstr>
    </vt:vector>
  </TitlesOfParts>
  <Company>ICF International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Zweimueller, Sally</dc:creator>
  <cp:lastModifiedBy>Zweimueller, Sally</cp:lastModifiedBy>
  <cp:revision>226</cp:revision>
  <cp:lastPrinted>2015-05-01T13:09:53Z</cp:lastPrinted>
  <dcterms:created xsi:type="dcterms:W3CDTF">2015-01-29T20:02:00Z</dcterms:created>
  <dcterms:modified xsi:type="dcterms:W3CDTF">2015-05-13T16:45:07Z</dcterms:modified>
</cp:coreProperties>
</file>