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drawings/drawing1.xml" ContentType="application/vnd.openxmlformats-officedocument.drawingml.chartshap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4.xml" ContentType="application/vnd.openxmlformats-officedocument.drawingml.chart+xml"/>
  <Override PartName="/ppt/notesSlides/notesSlide8.xml" ContentType="application/vnd.openxmlformats-officedocument.presentationml.notesSlide+xml"/>
  <Override PartName="/ppt/charts/chart5.xml" ContentType="application/vnd.openxmlformats-officedocument.drawingml.chart+xml"/>
  <Override PartName="/ppt/notesSlides/notesSlide9.xml" ContentType="application/vnd.openxmlformats-officedocument.presentationml.notesSlide+xml"/>
  <Override PartName="/ppt/charts/chart6.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7.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notesSlides/notesSlide14.xml" ContentType="application/vnd.openxmlformats-officedocument.presentationml.notesSlide+xml"/>
  <Override PartName="/ppt/charts/chart8.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5.xml" ContentType="application/vnd.openxmlformats-officedocument.presentationml.notesSlide+xml"/>
  <Override PartName="/ppt/charts/chart9.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0.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0.xml" ContentType="application/vnd.openxmlformats-officedocument.presentationml.notesSlide+xml"/>
  <Override PartName="/ppt/charts/chart11.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2.xml" ContentType="application/vnd.openxmlformats-officedocument.drawingml.chart+xml"/>
  <Override PartName="/ppt/notesSlides/notesSlide23.xml" ContentType="application/vnd.openxmlformats-officedocument.presentationml.notesSlide+xml"/>
  <Override PartName="/ppt/charts/chart13.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4.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6.xml" ContentType="application/vnd.openxmlformats-officedocument.presentationml.notesSlide+xml"/>
  <Override PartName="/ppt/charts/chart15.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27.xml" ContentType="application/vnd.openxmlformats-officedocument.presentationml.notesSlide+xml"/>
  <Override PartName="/ppt/charts/chart16.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8.xml" ContentType="application/vnd.openxmlformats-officedocument.presentationml.notesSlide+xml"/>
  <Override PartName="/ppt/charts/chart17.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29.xml" ContentType="application/vnd.openxmlformats-officedocument.presentationml.notesSlide+xml"/>
  <Override PartName="/ppt/charts/chart18.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19.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35.xml" ContentType="application/vnd.openxmlformats-officedocument.presentationml.notesSlide+xml"/>
  <Override PartName="/ppt/charts/chart20.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36.xml" ContentType="application/vnd.openxmlformats-officedocument.presentationml.notesSlide+xml"/>
  <Override PartName="/ppt/charts/chart21.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22.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23.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42.xml" ContentType="application/vnd.openxmlformats-officedocument.presentationml.notesSlide+xml"/>
  <Override PartName="/ppt/charts/chart24.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25.xml" ContentType="application/vnd.openxmlformats-officedocument.drawingml.chart+xml"/>
  <Override PartName="/ppt/charts/style17.xml" ContentType="application/vnd.ms-office.chartstyle+xml"/>
  <Override PartName="/ppt/charts/colors17.xml" ContentType="application/vnd.ms-office.chartcolorstyle+xml"/>
  <Override PartName="/ppt/drawings/drawing3.xml" ContentType="application/vnd.openxmlformats-officedocument.drawingml.chartshapes+xml"/>
  <Override PartName="/ppt/notesSlides/notesSlide45.xml" ContentType="application/vnd.openxmlformats-officedocument.presentationml.notesSlide+xml"/>
  <Override PartName="/ppt/charts/chart26.xml" ContentType="application/vnd.openxmlformats-officedocument.drawingml.chart+xml"/>
  <Override PartName="/ppt/notesSlides/notesSlide46.xml" ContentType="application/vnd.openxmlformats-officedocument.presentationml.notesSlide+xml"/>
  <Override PartName="/ppt/charts/chart27.xml" ContentType="application/vnd.openxmlformats-officedocument.drawingml.chart+xml"/>
  <Override PartName="/ppt/notesSlides/notesSlide47.xml" ContentType="application/vnd.openxmlformats-officedocument.presentationml.notesSlide+xml"/>
  <Override PartName="/ppt/charts/chart28.xml" ContentType="application/vnd.openxmlformats-officedocument.drawingml.chart+xml"/>
  <Override PartName="/ppt/notesSlides/notesSlide48.xml" ContentType="application/vnd.openxmlformats-officedocument.presentationml.notesSlide+xml"/>
  <Override PartName="/ppt/charts/chart29.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49.xml" ContentType="application/vnd.openxmlformats-officedocument.presentationml.notesSlide+xml"/>
  <Override PartName="/ppt/charts/chart30.xml" ContentType="application/vnd.openxmlformats-officedocument.drawingml.chart+xml"/>
  <Override PartName="/ppt/drawings/drawing4.xml" ContentType="application/vnd.openxmlformats-officedocument.drawingml.chartshapes+xml"/>
  <Override PartName="/ppt/notesSlides/notesSlide50.xml" ContentType="application/vnd.openxmlformats-officedocument.presentationml.notesSlide+xml"/>
  <Override PartName="/ppt/charts/chart31.xml" ContentType="application/vnd.openxmlformats-officedocument.drawingml.chart+xml"/>
  <Override PartName="/ppt/notesSlides/notesSlide51.xml" ContentType="application/vnd.openxmlformats-officedocument.presentationml.notesSlide+xml"/>
  <Override PartName="/ppt/charts/chart32.xml" ContentType="application/vnd.openxmlformats-officedocument.drawingml.chart+xml"/>
  <Override PartName="/ppt/drawings/drawing5.xml" ContentType="application/vnd.openxmlformats-officedocument.drawingml.chartshapes+xml"/>
  <Override PartName="/ppt/notesSlides/notesSlide52.xml" ContentType="application/vnd.openxmlformats-officedocument.presentationml.notesSlide+xml"/>
  <Override PartName="/ppt/charts/chart33.xml" ContentType="application/vnd.openxmlformats-officedocument.drawingml.chart+xml"/>
  <Override PartName="/ppt/notesSlides/notesSlide53.xml" ContentType="application/vnd.openxmlformats-officedocument.presentationml.notesSlide+xml"/>
  <Override PartName="/ppt/charts/chart34.xml" ContentType="application/vnd.openxmlformats-officedocument.drawingml.chart+xml"/>
  <Override PartName="/ppt/drawings/drawing6.xml" ContentType="application/vnd.openxmlformats-officedocument.drawingml.chartshapes+xml"/>
  <Override PartName="/ppt/notesSlides/notesSlide54.xml" ContentType="application/vnd.openxmlformats-officedocument.presentationml.notesSlide+xml"/>
  <Override PartName="/ppt/charts/chart35.xml" ContentType="application/vnd.openxmlformats-officedocument.drawingml.chart+xml"/>
  <Override PartName="/ppt/drawings/drawing7.xml" ContentType="application/vnd.openxmlformats-officedocument.drawingml.chartshapes+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 id="2147483651" r:id="rId2"/>
    <p:sldMasterId id="2147483688" r:id="rId3"/>
    <p:sldMasterId id="2147483690" r:id="rId4"/>
  </p:sldMasterIdLst>
  <p:notesMasterIdLst>
    <p:notesMasterId r:id="rId65"/>
  </p:notesMasterIdLst>
  <p:handoutMasterIdLst>
    <p:handoutMasterId r:id="rId66"/>
  </p:handoutMasterIdLst>
  <p:sldIdLst>
    <p:sldId id="356" r:id="rId5"/>
    <p:sldId id="369" r:id="rId6"/>
    <p:sldId id="269" r:id="rId7"/>
    <p:sldId id="297" r:id="rId8"/>
    <p:sldId id="344" r:id="rId9"/>
    <p:sldId id="357" r:id="rId10"/>
    <p:sldId id="361" r:id="rId11"/>
    <p:sldId id="362" r:id="rId12"/>
    <p:sldId id="367" r:id="rId13"/>
    <p:sldId id="368" r:id="rId14"/>
    <p:sldId id="347" r:id="rId15"/>
    <p:sldId id="358" r:id="rId16"/>
    <p:sldId id="337" r:id="rId17"/>
    <p:sldId id="351" r:id="rId18"/>
    <p:sldId id="353" r:id="rId19"/>
    <p:sldId id="354" r:id="rId20"/>
    <p:sldId id="355" r:id="rId21"/>
    <p:sldId id="284" r:id="rId22"/>
    <p:sldId id="412" r:id="rId23"/>
    <p:sldId id="370" r:id="rId24"/>
    <p:sldId id="371" r:id="rId25"/>
    <p:sldId id="372" r:id="rId26"/>
    <p:sldId id="373" r:id="rId27"/>
    <p:sldId id="374" r:id="rId28"/>
    <p:sldId id="375" r:id="rId29"/>
    <p:sldId id="376" r:id="rId30"/>
    <p:sldId id="377" r:id="rId31"/>
    <p:sldId id="378" r:id="rId32"/>
    <p:sldId id="379" r:id="rId33"/>
    <p:sldId id="410" r:id="rId34"/>
    <p:sldId id="380" r:id="rId35"/>
    <p:sldId id="381" r:id="rId36"/>
    <p:sldId id="382" r:id="rId37"/>
    <p:sldId id="383" r:id="rId38"/>
    <p:sldId id="413" r:id="rId39"/>
    <p:sldId id="386" r:id="rId40"/>
    <p:sldId id="387" r:id="rId41"/>
    <p:sldId id="389" r:id="rId42"/>
    <p:sldId id="388" r:id="rId43"/>
    <p:sldId id="390" r:id="rId44"/>
    <p:sldId id="391" r:id="rId45"/>
    <p:sldId id="392" r:id="rId46"/>
    <p:sldId id="393" r:id="rId47"/>
    <p:sldId id="394" r:id="rId48"/>
    <p:sldId id="395" r:id="rId49"/>
    <p:sldId id="396" r:id="rId50"/>
    <p:sldId id="397" r:id="rId51"/>
    <p:sldId id="398" r:id="rId52"/>
    <p:sldId id="399" r:id="rId53"/>
    <p:sldId id="416" r:id="rId54"/>
    <p:sldId id="400" r:id="rId55"/>
    <p:sldId id="401" r:id="rId56"/>
    <p:sldId id="402" r:id="rId57"/>
    <p:sldId id="403" r:id="rId58"/>
    <p:sldId id="404" r:id="rId59"/>
    <p:sldId id="405" r:id="rId60"/>
    <p:sldId id="406" r:id="rId61"/>
    <p:sldId id="407" r:id="rId62"/>
    <p:sldId id="408" r:id="rId63"/>
    <p:sldId id="409" r:id="rId64"/>
  </p:sldIdLst>
  <p:sldSz cx="9144000" cy="6858000" type="screen4x3"/>
  <p:notesSz cx="6802438" cy="99345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urie.Liskin" initials="L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FE5"/>
    <a:srgbClr val="E5FF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02" autoAdjust="0"/>
    <p:restoredTop sz="93290" autoAdjust="0"/>
  </p:normalViewPr>
  <p:slideViewPr>
    <p:cSldViewPr snapToGrid="0">
      <p:cViewPr varScale="1">
        <p:scale>
          <a:sx n="71" d="100"/>
          <a:sy n="71" d="100"/>
        </p:scale>
        <p:origin x="78" y="426"/>
      </p:cViewPr>
      <p:guideLst>
        <p:guide orient="horz" pos="2160"/>
        <p:guide pos="2880"/>
      </p:guideLst>
    </p:cSldViewPr>
  </p:slideViewPr>
  <p:outlineViewPr>
    <p:cViewPr>
      <p:scale>
        <a:sx n="33" d="100"/>
        <a:sy n="33" d="100"/>
      </p:scale>
      <p:origin x="0" y="-1464"/>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5.xml"/><Relationship Id="rId1" Type="http://schemas.microsoft.com/office/2011/relationships/chartStyle" Target="style5.xm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6.xml"/><Relationship Id="rId1" Type="http://schemas.microsoft.com/office/2011/relationships/chartStyle" Target="style6.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7.xml"/><Relationship Id="rId1" Type="http://schemas.microsoft.com/office/2011/relationships/chartStyle" Target="style7.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8.xml"/><Relationship Id="rId1" Type="http://schemas.microsoft.com/office/2011/relationships/chartStyle" Target="style8.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9.xml"/><Relationship Id="rId1" Type="http://schemas.microsoft.com/office/2011/relationships/chartStyle" Target="style9.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0.xml"/><Relationship Id="rId1" Type="http://schemas.microsoft.com/office/2011/relationships/chartStyle" Target="style10.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12.xml"/><Relationship Id="rId1" Type="http://schemas.microsoft.com/office/2011/relationships/chartStyle" Target="style12.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13.xml"/><Relationship Id="rId1" Type="http://schemas.microsoft.com/office/2011/relationships/chartStyle" Target="style13.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14.xml"/><Relationship Id="rId1" Type="http://schemas.microsoft.com/office/2011/relationships/chartStyle" Target="style14.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15.xml"/><Relationship Id="rId1" Type="http://schemas.microsoft.com/office/2011/relationships/chartStyle" Target="style15.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16.xml"/><Relationship Id="rId1" Type="http://schemas.microsoft.com/office/2011/relationships/chartStyle" Target="style16.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chartUserShapes" Target="../drawings/drawing3.xml"/></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29.xlsx"/><Relationship Id="rId2" Type="http://schemas.microsoft.com/office/2011/relationships/chartColorStyle" Target="colors18.xml"/><Relationship Id="rId1" Type="http://schemas.microsoft.com/office/2011/relationships/chartStyle" Target="style18.xm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35.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2.xml"/><Relationship Id="rId1" Type="http://schemas.microsoft.com/office/2011/relationships/chartStyle" Target="style2.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4.xml"/><Relationship Id="rId1" Type="http://schemas.microsoft.com/office/2011/relationships/chartStyle" Target="style4.xml"/></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2"/>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6"/>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7"/>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8"/>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10"/>
            <c:invertIfNegative val="0"/>
            <c:bubble3D val="0"/>
            <c:spPr>
              <a:solidFill>
                <a:schemeClr val="accent1">
                  <a:lumMod val="60000"/>
                  <a:lumOff val="40000"/>
                </a:schemeClr>
              </a:solidFill>
              <a:ln>
                <a:noFill/>
              </a:ln>
              <a:effectLst/>
              <a:scene3d>
                <a:camera prst="orthographicFront"/>
                <a:lightRig rig="threePt" dir="t">
                  <a:rot lat="0" lon="0" rev="1200000"/>
                </a:lightRig>
              </a:scene3d>
              <a:sp3d>
                <a:bevelT w="63500" h="25400"/>
              </a:sp3d>
            </c:spPr>
          </c:dPt>
          <c:dPt>
            <c:idx val="11"/>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BCG</c:v>
                </c:pt>
                <c:pt idx="2">
                  <c:v>1</c:v>
                </c:pt>
                <c:pt idx="3">
                  <c:v>2</c:v>
                </c:pt>
                <c:pt idx="4">
                  <c:v>3</c:v>
                </c:pt>
                <c:pt idx="6">
                  <c:v>1</c:v>
                </c:pt>
                <c:pt idx="7">
                  <c:v>2</c:v>
                </c:pt>
                <c:pt idx="8">
                  <c:v>3</c:v>
                </c:pt>
                <c:pt idx="10">
                  <c:v>Measles</c:v>
                </c:pt>
                <c:pt idx="11">
                  <c:v>All basic</c:v>
                </c:pt>
              </c:strCache>
            </c:strRef>
          </c:cat>
          <c:val>
            <c:numRef>
              <c:f>Sheet1!$B$2:$B$13</c:f>
              <c:numCache>
                <c:formatCode>General</c:formatCode>
                <c:ptCount val="12"/>
                <c:pt idx="0">
                  <c:v>99</c:v>
                </c:pt>
                <c:pt idx="2">
                  <c:v>99</c:v>
                </c:pt>
                <c:pt idx="3">
                  <c:v>99</c:v>
                </c:pt>
                <c:pt idx="4">
                  <c:v>97</c:v>
                </c:pt>
                <c:pt idx="6">
                  <c:v>98</c:v>
                </c:pt>
                <c:pt idx="7">
                  <c:v>97</c:v>
                </c:pt>
                <c:pt idx="8">
                  <c:v>97</c:v>
                </c:pt>
                <c:pt idx="10">
                  <c:v>96</c:v>
                </c:pt>
                <c:pt idx="11">
                  <c:v>91</c:v>
                </c:pt>
              </c:numCache>
            </c:numRef>
          </c:val>
        </c:ser>
        <c:dLbls>
          <c:showLegendKey val="0"/>
          <c:showVal val="0"/>
          <c:showCatName val="0"/>
          <c:showSerName val="0"/>
          <c:showPercent val="0"/>
          <c:showBubbleSize val="0"/>
        </c:dLbls>
        <c:gapWidth val="219"/>
        <c:overlap val="-27"/>
        <c:axId val="232666496"/>
        <c:axId val="232666104"/>
      </c:barChart>
      <c:catAx>
        <c:axId val="2326664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rtl="0">
              <a:defRPr sz="1600" b="0" i="0" u="none" strike="noStrike" kern="1200" baseline="0">
                <a:solidFill>
                  <a:schemeClr val="tx1"/>
                </a:solidFill>
                <a:latin typeface="+mn-lt"/>
                <a:ea typeface="+mn-ea"/>
                <a:cs typeface="+mn-cs"/>
              </a:defRPr>
            </a:pPr>
            <a:endParaRPr lang="en-US"/>
          </a:p>
        </c:txPr>
        <c:crossAx val="232666104"/>
        <c:crosses val="autoZero"/>
        <c:auto val="1"/>
        <c:lblAlgn val="ctr"/>
        <c:lblOffset val="100"/>
        <c:noMultiLvlLbl val="0"/>
      </c:catAx>
      <c:valAx>
        <c:axId val="232666104"/>
        <c:scaling>
          <c:orientation val="minMax"/>
          <c:max val="120"/>
        </c:scaling>
        <c:delete val="1"/>
        <c:axPos val="l"/>
        <c:majorGridlines>
          <c:spPr>
            <a:ln w="9525" cap="flat" cmpd="sng" algn="ctr">
              <a:noFill/>
              <a:round/>
            </a:ln>
            <a:effectLst/>
          </c:spPr>
        </c:majorGridlines>
        <c:numFmt formatCode="General" sourceLinked="1"/>
        <c:majorTickMark val="none"/>
        <c:minorTickMark val="none"/>
        <c:tickLblPos val="nextTo"/>
        <c:crossAx val="2326664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Neonatal mortality</c:v>
                </c:pt>
                <c:pt idx="1">
                  <c:v>Postneonatal mortality</c:v>
                </c:pt>
                <c:pt idx="2">
                  <c:v>Infant mortality</c:v>
                </c:pt>
                <c:pt idx="3">
                  <c:v>Child mortality</c:v>
                </c:pt>
                <c:pt idx="4">
                  <c:v>Under-5 mortality</c:v>
                </c:pt>
              </c:strCache>
            </c:strRef>
          </c:cat>
          <c:val>
            <c:numRef>
              <c:f>Sheet1!$B$2:$B$6</c:f>
              <c:numCache>
                <c:formatCode>General</c:formatCode>
                <c:ptCount val="5"/>
                <c:pt idx="0">
                  <c:v>14</c:v>
                </c:pt>
                <c:pt idx="1">
                  <c:v>8</c:v>
                </c:pt>
                <c:pt idx="2">
                  <c:v>22</c:v>
                </c:pt>
                <c:pt idx="3">
                  <c:v>5</c:v>
                </c:pt>
                <c:pt idx="4">
                  <c:v>27</c:v>
                </c:pt>
              </c:numCache>
            </c:numRef>
          </c:val>
        </c:ser>
        <c:dLbls>
          <c:showLegendKey val="0"/>
          <c:showVal val="0"/>
          <c:showCatName val="0"/>
          <c:showSerName val="0"/>
          <c:showPercent val="0"/>
          <c:showBubbleSize val="0"/>
        </c:dLbls>
        <c:gapWidth val="150"/>
        <c:axId val="405000272"/>
        <c:axId val="405000664"/>
      </c:barChart>
      <c:catAx>
        <c:axId val="4050002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5000664"/>
        <c:crosses val="autoZero"/>
        <c:auto val="1"/>
        <c:lblAlgn val="ctr"/>
        <c:lblOffset val="100"/>
        <c:noMultiLvlLbl val="0"/>
      </c:catAx>
      <c:valAx>
        <c:axId val="405000664"/>
        <c:scaling>
          <c:orientation val="minMax"/>
          <c:max val="40"/>
          <c:min val="0"/>
        </c:scaling>
        <c:delete val="1"/>
        <c:axPos val="l"/>
        <c:majorGridlines>
          <c:spPr>
            <a:ln w="9525" cap="flat" cmpd="sng" algn="ctr">
              <a:noFill/>
              <a:round/>
            </a:ln>
            <a:effectLst/>
          </c:spPr>
        </c:majorGridlines>
        <c:numFmt formatCode="General" sourceLinked="1"/>
        <c:majorTickMark val="out"/>
        <c:minorTickMark val="none"/>
        <c:tickLblPos val="nextTo"/>
        <c:crossAx val="4050002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1995 EDHS</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Neonatal </c:v>
                </c:pt>
                <c:pt idx="1">
                  <c:v>Infant mortality</c:v>
                </c:pt>
                <c:pt idx="2">
                  <c:v>Under-5 mortality</c:v>
                </c:pt>
              </c:strCache>
            </c:strRef>
          </c:cat>
          <c:val>
            <c:numRef>
              <c:f>Sheet1!$B$2:$B$4</c:f>
              <c:numCache>
                <c:formatCode>General</c:formatCode>
                <c:ptCount val="3"/>
                <c:pt idx="0">
                  <c:v>30</c:v>
                </c:pt>
                <c:pt idx="1">
                  <c:v>63</c:v>
                </c:pt>
                <c:pt idx="2">
                  <c:v>81</c:v>
                </c:pt>
              </c:numCache>
            </c:numRef>
          </c:val>
        </c:ser>
        <c:ser>
          <c:idx val="1"/>
          <c:order val="1"/>
          <c:tx>
            <c:strRef>
              <c:f>Sheet1!$C$1</c:f>
              <c:strCache>
                <c:ptCount val="1"/>
                <c:pt idx="0">
                  <c:v>2000 EDHS</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Neonatal </c:v>
                </c:pt>
                <c:pt idx="1">
                  <c:v>Infant mortality</c:v>
                </c:pt>
                <c:pt idx="2">
                  <c:v>Under-5 mortality</c:v>
                </c:pt>
              </c:strCache>
            </c:strRef>
          </c:cat>
          <c:val>
            <c:numRef>
              <c:f>Sheet1!$C$2:$C$4</c:f>
              <c:numCache>
                <c:formatCode>General</c:formatCode>
                <c:ptCount val="3"/>
                <c:pt idx="0">
                  <c:v>24</c:v>
                </c:pt>
                <c:pt idx="1">
                  <c:v>44</c:v>
                </c:pt>
                <c:pt idx="2">
                  <c:v>54</c:v>
                </c:pt>
              </c:numCache>
            </c:numRef>
          </c:val>
        </c:ser>
        <c:ser>
          <c:idx val="2"/>
          <c:order val="2"/>
          <c:tx>
            <c:strRef>
              <c:f>Sheet1!$D$1</c:f>
              <c:strCache>
                <c:ptCount val="1"/>
                <c:pt idx="0">
                  <c:v>2005 EDHS</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Neonatal </c:v>
                </c:pt>
                <c:pt idx="1">
                  <c:v>Infant mortality</c:v>
                </c:pt>
                <c:pt idx="2">
                  <c:v>Under-5 mortality</c:v>
                </c:pt>
              </c:strCache>
            </c:strRef>
          </c:cat>
          <c:val>
            <c:numRef>
              <c:f>Sheet1!$D$2:$D$4</c:f>
              <c:numCache>
                <c:formatCode>General</c:formatCode>
                <c:ptCount val="3"/>
                <c:pt idx="0">
                  <c:v>20</c:v>
                </c:pt>
                <c:pt idx="1">
                  <c:v>33</c:v>
                </c:pt>
                <c:pt idx="2">
                  <c:v>41</c:v>
                </c:pt>
              </c:numCache>
            </c:numRef>
          </c:val>
        </c:ser>
        <c:ser>
          <c:idx val="3"/>
          <c:order val="3"/>
          <c:tx>
            <c:strRef>
              <c:f>Sheet1!$E$1</c:f>
              <c:strCache>
                <c:ptCount val="1"/>
                <c:pt idx="0">
                  <c:v>2008 EDHS</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Neonatal </c:v>
                </c:pt>
                <c:pt idx="1">
                  <c:v>Infant mortality</c:v>
                </c:pt>
                <c:pt idx="2">
                  <c:v>Under-5 mortality</c:v>
                </c:pt>
              </c:strCache>
            </c:strRef>
          </c:cat>
          <c:val>
            <c:numRef>
              <c:f>Sheet1!$E$2:$E$4</c:f>
              <c:numCache>
                <c:formatCode>General</c:formatCode>
                <c:ptCount val="3"/>
                <c:pt idx="0">
                  <c:v>16</c:v>
                </c:pt>
                <c:pt idx="1">
                  <c:v>25</c:v>
                </c:pt>
                <c:pt idx="2">
                  <c:v>28</c:v>
                </c:pt>
              </c:numCache>
            </c:numRef>
          </c:val>
        </c:ser>
        <c:ser>
          <c:idx val="4"/>
          <c:order val="4"/>
          <c:tx>
            <c:strRef>
              <c:f>Sheet1!$F$1</c:f>
              <c:strCache>
                <c:ptCount val="1"/>
                <c:pt idx="0">
                  <c:v>2014 EDHS</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Neonatal </c:v>
                </c:pt>
                <c:pt idx="1">
                  <c:v>Infant mortality</c:v>
                </c:pt>
                <c:pt idx="2">
                  <c:v>Under-5 mortality</c:v>
                </c:pt>
              </c:strCache>
            </c:strRef>
          </c:cat>
          <c:val>
            <c:numRef>
              <c:f>Sheet1!$F$2:$F$4</c:f>
              <c:numCache>
                <c:formatCode>General</c:formatCode>
                <c:ptCount val="3"/>
                <c:pt idx="0">
                  <c:v>14</c:v>
                </c:pt>
                <c:pt idx="1">
                  <c:v>22</c:v>
                </c:pt>
                <c:pt idx="2">
                  <c:v>27</c:v>
                </c:pt>
              </c:numCache>
            </c:numRef>
          </c:val>
        </c:ser>
        <c:dLbls>
          <c:dLblPos val="outEnd"/>
          <c:showLegendKey val="0"/>
          <c:showVal val="1"/>
          <c:showCatName val="0"/>
          <c:showSerName val="0"/>
          <c:showPercent val="0"/>
          <c:showBubbleSize val="0"/>
        </c:dLbls>
        <c:gapWidth val="150"/>
        <c:axId val="405001448"/>
        <c:axId val="405001840"/>
      </c:barChart>
      <c:catAx>
        <c:axId val="4050014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5001840"/>
        <c:crosses val="autoZero"/>
        <c:auto val="1"/>
        <c:lblAlgn val="ctr"/>
        <c:lblOffset val="100"/>
        <c:noMultiLvlLbl val="0"/>
      </c:catAx>
      <c:valAx>
        <c:axId val="40500184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0500144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2.0253168594272619E-2"/>
          <c:w val="0.96457326892109496"/>
          <c:h val="0.87113502863251846"/>
        </c:manualLayout>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Urban</c:v>
                </c:pt>
                <c:pt idx="1">
                  <c:v>Rural</c:v>
                </c:pt>
              </c:strCache>
            </c:strRef>
          </c:cat>
          <c:val>
            <c:numRef>
              <c:f>Sheet1!$B$2:$B$3</c:f>
              <c:numCache>
                <c:formatCode>General</c:formatCode>
                <c:ptCount val="2"/>
                <c:pt idx="0">
                  <c:v>23</c:v>
                </c:pt>
                <c:pt idx="1">
                  <c:v>34</c:v>
                </c:pt>
              </c:numCache>
            </c:numRef>
          </c:val>
        </c:ser>
        <c:dLbls>
          <c:showLegendKey val="0"/>
          <c:showVal val="0"/>
          <c:showCatName val="0"/>
          <c:showSerName val="0"/>
          <c:showPercent val="0"/>
          <c:showBubbleSize val="0"/>
        </c:dLbls>
        <c:gapWidth val="150"/>
        <c:axId val="405002232"/>
        <c:axId val="405002624"/>
      </c:barChart>
      <c:catAx>
        <c:axId val="4050022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5002624"/>
        <c:crosses val="autoZero"/>
        <c:auto val="1"/>
        <c:lblAlgn val="ctr"/>
        <c:lblOffset val="100"/>
        <c:noMultiLvlLbl val="0"/>
      </c:catAx>
      <c:valAx>
        <c:axId val="405002624"/>
        <c:scaling>
          <c:orientation val="minMax"/>
          <c:max val="60"/>
          <c:min val="0"/>
        </c:scaling>
        <c:delete val="1"/>
        <c:axPos val="l"/>
        <c:majorGridlines>
          <c:spPr>
            <a:ln w="9525" cap="flat" cmpd="sng" algn="ctr">
              <a:noFill/>
              <a:round/>
            </a:ln>
            <a:effectLst/>
          </c:spPr>
        </c:majorGridlines>
        <c:numFmt formatCode="General" sourceLinked="1"/>
        <c:majorTickMark val="out"/>
        <c:minorTickMark val="none"/>
        <c:tickLblPos val="nextTo"/>
        <c:crossAx val="4050022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1.010101210948304E-2"/>
          <c:w val="1"/>
          <c:h val="0.6727484834066022"/>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spPr>
              <a:solidFill>
                <a:schemeClr val="accent6">
                  <a:lumMod val="50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lumMod val="75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1">
                  <a:lumMod val="60000"/>
                  <a:lumOff val="40000"/>
                </a:schemeClr>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5"/>
            <c:invertIfNegative val="0"/>
            <c:bubble3D val="0"/>
            <c:spPr>
              <a:solidFill>
                <a:schemeClr val="accent4">
                  <a:lumMod val="60000"/>
                  <a:lumOff val="40000"/>
                </a:schemeClr>
              </a:solidFill>
              <a:ln>
                <a:noFill/>
              </a:ln>
              <a:effectLst/>
              <a:scene3d>
                <a:camera prst="orthographicFront"/>
                <a:lightRig rig="threePt" dir="t">
                  <a:rot lat="0" lon="0" rev="1200000"/>
                </a:lightRig>
              </a:scene3d>
              <a:sp3d>
                <a:bevelT w="63500" h="25400"/>
              </a:sp3d>
            </c:spPr>
          </c:dPt>
          <c:dPt>
            <c:idx val="6"/>
            <c:invertIfNegative val="0"/>
            <c:bubble3D val="0"/>
            <c:spPr>
              <a:solidFill>
                <a:srgbClr val="944E14"/>
              </a:solidFill>
              <a:ln>
                <a:noFill/>
              </a:ln>
              <a:effectLst/>
              <a:scene3d>
                <a:camera prst="orthographicFront"/>
                <a:lightRig rig="threePt" dir="t">
                  <a:rot lat="0" lon="0" rev="1200000"/>
                </a:lightRig>
              </a:scene3d>
              <a:sp3d>
                <a:bevelT w="63500" h="25400"/>
              </a:sp3d>
            </c:spPr>
          </c:dPt>
          <c:dPt>
            <c:idx val="7"/>
            <c:invertIfNegative val="0"/>
            <c:bubble3D val="0"/>
            <c:spPr>
              <a:solidFill>
                <a:srgbClr val="E1B07F"/>
              </a:solidFill>
              <a:ln>
                <a:noFill/>
              </a:ln>
              <a:effectLst/>
              <a:scene3d>
                <a:camera prst="orthographicFront"/>
                <a:lightRig rig="threePt" dir="t">
                  <a:rot lat="0" lon="0" rev="1200000"/>
                </a:lightRig>
              </a:scene3d>
              <a:sp3d>
                <a:bevelT w="63500" h="25400"/>
              </a:sp3d>
            </c:spPr>
          </c:dPt>
          <c:dPt>
            <c:idx val="8"/>
            <c:invertIfNegative val="0"/>
            <c:bubble3D val="0"/>
            <c:spPr>
              <a:solidFill>
                <a:srgbClr val="BA7338"/>
              </a:solidFill>
              <a:ln>
                <a:noFill/>
              </a:ln>
              <a:effectLst/>
              <a:scene3d>
                <a:camera prst="orthographicFront"/>
                <a:lightRig rig="threePt" dir="t">
                  <a:rot lat="0" lon="0" rev="1200000"/>
                </a:lightRig>
              </a:scene3d>
              <a:sp3d>
                <a:bevelT w="63500" h="25400"/>
              </a:sp3d>
            </c:spPr>
          </c:dPt>
          <c:dPt>
            <c:idx val="10"/>
            <c:invertIfNegative val="0"/>
            <c:bubble3D val="0"/>
            <c:spPr>
              <a:solidFill>
                <a:schemeClr val="accent3">
                  <a:lumMod val="75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Urban 
Governorates</c:v>
                </c:pt>
                <c:pt idx="2">
                  <c:v>Total</c:v>
                </c:pt>
                <c:pt idx="3">
                  <c:v>Urban</c:v>
                </c:pt>
                <c:pt idx="4">
                  <c:v>Rural</c:v>
                </c:pt>
                <c:pt idx="6">
                  <c:v>Total</c:v>
                </c:pt>
                <c:pt idx="7">
                  <c:v>Urban</c:v>
                </c:pt>
                <c:pt idx="8">
                  <c:v>Rural</c:v>
                </c:pt>
                <c:pt idx="10">
                  <c:v>Frontier 
Governorates</c:v>
                </c:pt>
              </c:strCache>
            </c:strRef>
          </c:cat>
          <c:val>
            <c:numRef>
              <c:f>Sheet1!$B$2:$B$12</c:f>
              <c:numCache>
                <c:formatCode>General</c:formatCode>
                <c:ptCount val="11"/>
                <c:pt idx="0">
                  <c:v>20</c:v>
                </c:pt>
                <c:pt idx="2">
                  <c:v>26</c:v>
                </c:pt>
                <c:pt idx="3">
                  <c:v>21</c:v>
                </c:pt>
                <c:pt idx="4">
                  <c:v>28</c:v>
                </c:pt>
                <c:pt idx="6">
                  <c:v>38</c:v>
                </c:pt>
                <c:pt idx="7">
                  <c:v>27</c:v>
                </c:pt>
                <c:pt idx="8">
                  <c:v>42</c:v>
                </c:pt>
                <c:pt idx="10">
                  <c:v>25</c:v>
                </c:pt>
              </c:numCache>
            </c:numRef>
          </c:val>
        </c:ser>
        <c:dLbls>
          <c:showLegendKey val="0"/>
          <c:showVal val="0"/>
          <c:showCatName val="0"/>
          <c:showSerName val="0"/>
          <c:showPercent val="0"/>
          <c:showBubbleSize val="0"/>
        </c:dLbls>
        <c:gapWidth val="38"/>
        <c:axId val="406091616"/>
        <c:axId val="406092008"/>
      </c:barChart>
      <c:catAx>
        <c:axId val="4060916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6092008"/>
        <c:crosses val="autoZero"/>
        <c:auto val="1"/>
        <c:lblAlgn val="ctr"/>
        <c:lblOffset val="100"/>
        <c:noMultiLvlLbl val="0"/>
      </c:catAx>
      <c:valAx>
        <c:axId val="406092008"/>
        <c:scaling>
          <c:orientation val="minMax"/>
          <c:max val="60"/>
          <c:min val="0"/>
        </c:scaling>
        <c:delete val="1"/>
        <c:axPos val="l"/>
        <c:majorGridlines>
          <c:spPr>
            <a:ln w="9525" cap="flat" cmpd="sng" algn="ctr">
              <a:noFill/>
              <a:round/>
            </a:ln>
            <a:effectLst/>
          </c:spPr>
        </c:majorGridlines>
        <c:numFmt formatCode="General" sourceLinked="1"/>
        <c:majorTickMark val="out"/>
        <c:minorTickMark val="none"/>
        <c:tickLblPos val="nextTo"/>
        <c:crossAx val="406091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0.17217824622311298"/>
          <c:w val="0.96457326892109496"/>
          <c:h val="0.71920995100367802"/>
        </c:manualLayout>
      </c:layout>
      <c:barChart>
        <c:barDir val="col"/>
        <c:grouping val="clustered"/>
        <c:varyColors val="0"/>
        <c:ser>
          <c:idx val="0"/>
          <c:order val="0"/>
          <c:tx>
            <c:strRef>
              <c:f>Sheet1!$B$1</c:f>
              <c:strCache>
                <c:ptCount val="1"/>
                <c:pt idx="0">
                  <c:v>No education</c:v>
                </c:pt>
              </c:strCache>
            </c:strRef>
          </c:tx>
          <c:spPr>
            <a:solidFill>
              <a:schemeClr val="tx2">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34</c:v>
                </c:pt>
                <c:pt idx="1">
                  <c:v>41</c:v>
                </c:pt>
              </c:numCache>
            </c:numRef>
          </c:val>
        </c:ser>
        <c:ser>
          <c:idx val="1"/>
          <c:order val="1"/>
          <c:tx>
            <c:strRef>
              <c:f>Sheet1!$C$1</c:f>
              <c:strCache>
                <c:ptCount val="1"/>
                <c:pt idx="0">
                  <c:v>Some primary</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38</c:v>
                </c:pt>
                <c:pt idx="1">
                  <c:v>42</c:v>
                </c:pt>
              </c:numCache>
            </c:numRef>
          </c:val>
        </c:ser>
        <c:ser>
          <c:idx val="2"/>
          <c:order val="2"/>
          <c:tx>
            <c:strRef>
              <c:f>Sheet1!$D$1</c:f>
              <c:strCache>
                <c:ptCount val="1"/>
                <c:pt idx="0">
                  <c:v>Primary complete/some secondary</c:v>
                </c:pt>
              </c:strCache>
            </c:strRef>
          </c:tx>
          <c:spPr>
            <a:solidFill>
              <a:schemeClr val="accent4">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27</c:v>
                </c:pt>
                <c:pt idx="1">
                  <c:v>31</c:v>
                </c:pt>
              </c:numCache>
            </c:numRef>
          </c:val>
        </c:ser>
        <c:ser>
          <c:idx val="3"/>
          <c:order val="3"/>
          <c:tx>
            <c:strRef>
              <c:f>Sheet1!$E$1</c:f>
              <c:strCache>
                <c:ptCount val="1"/>
                <c:pt idx="0">
                  <c:v>Secondary complete/higher</c:v>
                </c:pt>
              </c:strCache>
            </c:strRef>
          </c:tx>
          <c:spPr>
            <a:solidFill>
              <a:schemeClr val="accent6">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21</c:v>
                </c:pt>
                <c:pt idx="1">
                  <c:v>25</c:v>
                </c:pt>
              </c:numCache>
            </c:numRef>
          </c:val>
        </c:ser>
        <c:dLbls>
          <c:dLblPos val="outEnd"/>
          <c:showLegendKey val="0"/>
          <c:showVal val="1"/>
          <c:showCatName val="0"/>
          <c:showSerName val="0"/>
          <c:showPercent val="0"/>
          <c:showBubbleSize val="0"/>
        </c:dLbls>
        <c:gapWidth val="150"/>
        <c:axId val="406092792"/>
        <c:axId val="406093184"/>
      </c:barChart>
      <c:catAx>
        <c:axId val="4060927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6093184"/>
        <c:crosses val="autoZero"/>
        <c:auto val="1"/>
        <c:lblAlgn val="ctr"/>
        <c:lblOffset val="100"/>
        <c:noMultiLvlLbl val="0"/>
      </c:catAx>
      <c:valAx>
        <c:axId val="406093184"/>
        <c:scaling>
          <c:orientation val="minMax"/>
          <c:max val="60"/>
          <c:min val="0"/>
        </c:scaling>
        <c:delete val="1"/>
        <c:axPos val="l"/>
        <c:majorGridlines>
          <c:spPr>
            <a:ln w="9525" cap="flat" cmpd="sng" algn="ctr">
              <a:noFill/>
              <a:round/>
            </a:ln>
            <a:effectLst/>
          </c:spPr>
        </c:majorGridlines>
        <c:numFmt formatCode="General" sourceLinked="1"/>
        <c:majorTickMark val="out"/>
        <c:minorTickMark val="none"/>
        <c:tickLblPos val="nextTo"/>
        <c:crossAx val="40609279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Lowest</c:v>
                </c:pt>
              </c:strCache>
            </c:strRef>
          </c:tx>
          <c:spPr>
            <a:solidFill>
              <a:schemeClr val="tx2">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36</c:v>
                </c:pt>
                <c:pt idx="1">
                  <c:v>42</c:v>
                </c:pt>
              </c:numCache>
            </c:numRef>
          </c:val>
        </c:ser>
        <c:ser>
          <c:idx val="1"/>
          <c:order val="1"/>
          <c:tx>
            <c:strRef>
              <c:f>Sheet1!$C$1</c:f>
              <c:strCache>
                <c:ptCount val="1"/>
                <c:pt idx="0">
                  <c:v>Second</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28</c:v>
                </c:pt>
                <c:pt idx="1">
                  <c:v>34</c:v>
                </c:pt>
              </c:numCache>
            </c:numRef>
          </c:val>
        </c:ser>
        <c:ser>
          <c:idx val="2"/>
          <c:order val="2"/>
          <c:tx>
            <c:strRef>
              <c:f>Sheet1!$D$1</c:f>
              <c:strCache>
                <c:ptCount val="1"/>
                <c:pt idx="0">
                  <c:v>Middle</c:v>
                </c:pt>
              </c:strCache>
            </c:strRef>
          </c:tx>
          <c:spPr>
            <a:solidFill>
              <a:schemeClr val="accent4">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25</c:v>
                </c:pt>
                <c:pt idx="1">
                  <c:v>29</c:v>
                </c:pt>
              </c:numCache>
            </c:numRef>
          </c:val>
        </c:ser>
        <c:ser>
          <c:idx val="3"/>
          <c:order val="3"/>
          <c:tx>
            <c:strRef>
              <c:f>Sheet1!$E$1</c:f>
              <c:strCache>
                <c:ptCount val="1"/>
                <c:pt idx="0">
                  <c:v>Fourth</c:v>
                </c:pt>
              </c:strCache>
            </c:strRef>
          </c:tx>
          <c:spPr>
            <a:solidFill>
              <a:schemeClr val="accent6">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22</c:v>
                </c:pt>
                <c:pt idx="1">
                  <c:v>26</c:v>
                </c:pt>
              </c:numCache>
            </c:numRef>
          </c:val>
        </c:ser>
        <c:ser>
          <c:idx val="4"/>
          <c:order val="4"/>
          <c:tx>
            <c:strRef>
              <c:f>Sheet1!$F$1</c:f>
              <c:strCache>
                <c:ptCount val="1"/>
                <c:pt idx="0">
                  <c:v>Highest</c:v>
                </c:pt>
              </c:strCache>
            </c:strRef>
          </c:tx>
          <c:spPr>
            <a:solidFill>
              <a:schemeClr val="accent5">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Sheet1!$F$2:$F$3</c:f>
              <c:numCache>
                <c:formatCode>General</c:formatCode>
                <c:ptCount val="2"/>
                <c:pt idx="0">
                  <c:v>18</c:v>
                </c:pt>
                <c:pt idx="1">
                  <c:v>19</c:v>
                </c:pt>
              </c:numCache>
            </c:numRef>
          </c:val>
        </c:ser>
        <c:dLbls>
          <c:dLblPos val="outEnd"/>
          <c:showLegendKey val="0"/>
          <c:showVal val="1"/>
          <c:showCatName val="0"/>
          <c:showSerName val="0"/>
          <c:showPercent val="0"/>
          <c:showBubbleSize val="0"/>
        </c:dLbls>
        <c:gapWidth val="150"/>
        <c:axId val="406093968"/>
        <c:axId val="406094360"/>
      </c:barChart>
      <c:catAx>
        <c:axId val="4060939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6094360"/>
        <c:crosses val="autoZero"/>
        <c:auto val="1"/>
        <c:lblAlgn val="ctr"/>
        <c:lblOffset val="100"/>
        <c:noMultiLvlLbl val="0"/>
      </c:catAx>
      <c:valAx>
        <c:axId val="406094360"/>
        <c:scaling>
          <c:orientation val="minMax"/>
          <c:max val="50"/>
          <c:min val="0"/>
        </c:scaling>
        <c:delete val="1"/>
        <c:axPos val="l"/>
        <c:majorGridlines>
          <c:spPr>
            <a:ln w="9525" cap="flat" cmpd="sng" algn="ctr">
              <a:noFill/>
              <a:round/>
            </a:ln>
            <a:effectLst/>
          </c:spPr>
        </c:majorGridlines>
        <c:numFmt formatCode="General" sourceLinked="1"/>
        <c:majorTickMark val="out"/>
        <c:minorTickMark val="none"/>
        <c:tickLblPos val="nextTo"/>
        <c:crossAx val="40609396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&lt; 2 years</c:v>
                </c:pt>
              </c:strCache>
            </c:strRef>
          </c:tx>
          <c:spPr>
            <a:solidFill>
              <a:schemeClr val="tx2">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51</c:v>
                </c:pt>
                <c:pt idx="1">
                  <c:v>56</c:v>
                </c:pt>
              </c:numCache>
            </c:numRef>
          </c:val>
        </c:ser>
        <c:ser>
          <c:idx val="1"/>
          <c:order val="1"/>
          <c:tx>
            <c:strRef>
              <c:f>Sheet1!$C$1</c:f>
              <c:strCache>
                <c:ptCount val="1"/>
                <c:pt idx="0">
                  <c:v>2 years</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23</c:v>
                </c:pt>
                <c:pt idx="1">
                  <c:v>28</c:v>
                </c:pt>
              </c:numCache>
            </c:numRef>
          </c:val>
        </c:ser>
        <c:ser>
          <c:idx val="2"/>
          <c:order val="2"/>
          <c:tx>
            <c:strRef>
              <c:f>Sheet1!$D$1</c:f>
              <c:strCache>
                <c:ptCount val="1"/>
                <c:pt idx="0">
                  <c:v>3 years</c:v>
                </c:pt>
              </c:strCache>
            </c:strRef>
          </c:tx>
          <c:spPr>
            <a:solidFill>
              <a:schemeClr val="accent4">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15</c:v>
                </c:pt>
                <c:pt idx="1">
                  <c:v>18</c:v>
                </c:pt>
              </c:numCache>
            </c:numRef>
          </c:val>
        </c:ser>
        <c:ser>
          <c:idx val="3"/>
          <c:order val="3"/>
          <c:tx>
            <c:strRef>
              <c:f>Sheet1!$E$1</c:f>
              <c:strCache>
                <c:ptCount val="1"/>
                <c:pt idx="0">
                  <c:v>4+ years</c:v>
                </c:pt>
              </c:strCache>
            </c:strRef>
          </c:tx>
          <c:spPr>
            <a:solidFill>
              <a:schemeClr val="accent6">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15</c:v>
                </c:pt>
                <c:pt idx="1">
                  <c:v>19</c:v>
                </c:pt>
              </c:numCache>
            </c:numRef>
          </c:val>
        </c:ser>
        <c:dLbls>
          <c:dLblPos val="outEnd"/>
          <c:showLegendKey val="0"/>
          <c:showVal val="1"/>
          <c:showCatName val="0"/>
          <c:showSerName val="0"/>
          <c:showPercent val="0"/>
          <c:showBubbleSize val="0"/>
        </c:dLbls>
        <c:gapWidth val="150"/>
        <c:axId val="406130480"/>
        <c:axId val="406130872"/>
      </c:barChart>
      <c:catAx>
        <c:axId val="4061304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6130872"/>
        <c:crosses val="autoZero"/>
        <c:auto val="1"/>
        <c:lblAlgn val="ctr"/>
        <c:lblOffset val="100"/>
        <c:noMultiLvlLbl val="0"/>
      </c:catAx>
      <c:valAx>
        <c:axId val="406130872"/>
        <c:scaling>
          <c:orientation val="minMax"/>
          <c:max val="60"/>
          <c:min val="0"/>
        </c:scaling>
        <c:delete val="1"/>
        <c:axPos val="l"/>
        <c:majorGridlines>
          <c:spPr>
            <a:ln w="9525" cap="flat" cmpd="sng" algn="ctr">
              <a:noFill/>
              <a:round/>
            </a:ln>
            <a:effectLst/>
          </c:spPr>
        </c:majorGridlines>
        <c:numFmt formatCode="General" sourceLinked="1"/>
        <c:majorTickMark val="out"/>
        <c:minorTickMark val="none"/>
        <c:tickLblPos val="nextTo"/>
        <c:crossAx val="40613048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&lt;20</c:v>
                </c:pt>
              </c:strCache>
            </c:strRef>
          </c:tx>
          <c:spPr>
            <a:solidFill>
              <a:schemeClr val="tx2">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35</c:v>
                </c:pt>
                <c:pt idx="1">
                  <c:v>41</c:v>
                </c:pt>
              </c:numCache>
            </c:numRef>
          </c:val>
        </c:ser>
        <c:ser>
          <c:idx val="1"/>
          <c:order val="1"/>
          <c:tx>
            <c:strRef>
              <c:f>Sheet1!$C$1</c:f>
              <c:strCache>
                <c:ptCount val="1"/>
                <c:pt idx="0">
                  <c:v>20-29</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26</c:v>
                </c:pt>
                <c:pt idx="1">
                  <c:v>29</c:v>
                </c:pt>
              </c:numCache>
            </c:numRef>
          </c:val>
        </c:ser>
        <c:ser>
          <c:idx val="2"/>
          <c:order val="2"/>
          <c:tx>
            <c:strRef>
              <c:f>Sheet1!$D$1</c:f>
              <c:strCache>
                <c:ptCount val="1"/>
                <c:pt idx="0">
                  <c:v>30-39</c:v>
                </c:pt>
              </c:strCache>
            </c:strRef>
          </c:tx>
          <c:spPr>
            <a:solidFill>
              <a:schemeClr val="accent4">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22</c:v>
                </c:pt>
                <c:pt idx="1">
                  <c:v>28</c:v>
                </c:pt>
              </c:numCache>
            </c:numRef>
          </c:val>
        </c:ser>
        <c:dLbls>
          <c:dLblPos val="outEnd"/>
          <c:showLegendKey val="0"/>
          <c:showVal val="1"/>
          <c:showCatName val="0"/>
          <c:showSerName val="0"/>
          <c:showPercent val="0"/>
          <c:showBubbleSize val="0"/>
        </c:dLbls>
        <c:gapWidth val="150"/>
        <c:axId val="406131656"/>
        <c:axId val="406132048"/>
      </c:barChart>
      <c:catAx>
        <c:axId val="4061316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6132048"/>
        <c:crosses val="autoZero"/>
        <c:auto val="1"/>
        <c:lblAlgn val="ctr"/>
        <c:lblOffset val="100"/>
        <c:noMultiLvlLbl val="0"/>
      </c:catAx>
      <c:valAx>
        <c:axId val="406132048"/>
        <c:scaling>
          <c:orientation val="minMax"/>
          <c:max val="60"/>
          <c:min val="0"/>
        </c:scaling>
        <c:delete val="1"/>
        <c:axPos val="l"/>
        <c:majorGridlines>
          <c:spPr>
            <a:ln w="9525" cap="flat" cmpd="sng" algn="ctr">
              <a:noFill/>
              <a:round/>
            </a:ln>
            <a:effectLst/>
          </c:spPr>
        </c:majorGridlines>
        <c:numFmt formatCode="General" sourceLinked="1"/>
        <c:majorTickMark val="out"/>
        <c:minorTickMark val="none"/>
        <c:tickLblPos val="nextTo"/>
        <c:crossAx val="406131656"/>
        <c:crosses val="autoZero"/>
        <c:crossBetween val="between"/>
      </c:valAx>
      <c:spPr>
        <a:noFill/>
        <a:ln>
          <a:noFill/>
        </a:ln>
        <a:effectLst/>
      </c:spPr>
    </c:plotArea>
    <c:legend>
      <c:legendPos val="t"/>
      <c:layout>
        <c:manualLayout>
          <c:xMode val="edge"/>
          <c:yMode val="edge"/>
          <c:x val="0.22569934193008481"/>
          <c:y val="6.0628115084053698E-2"/>
          <c:w val="0.48418907781454856"/>
          <c:h val="7.6488421310283369E-2"/>
        </c:manualLayout>
      </c:layout>
      <c:overlay val="0"/>
      <c:spPr>
        <a:noFill/>
        <a:ln>
          <a:noFill/>
        </a:ln>
        <a:effectLst/>
      </c:spPr>
      <c:txPr>
        <a:bodyPr rot="0" spcFirstLastPara="1" vertOverflow="ellipsis" vert="horz" wrap="square" anchor="ctr" anchorCtr="1"/>
        <a:lstStyle/>
        <a:p>
          <a:pPr rtl="0">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c:v>
                </c:pt>
              </c:strCache>
            </c:strRef>
          </c:tx>
          <c:spPr>
            <a:solidFill>
              <a:schemeClr val="tx2">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29</c:v>
                </c:pt>
                <c:pt idx="1">
                  <c:v>33</c:v>
                </c:pt>
              </c:numCache>
            </c:numRef>
          </c:val>
        </c:ser>
        <c:ser>
          <c:idx val="1"/>
          <c:order val="1"/>
          <c:tx>
            <c:strRef>
              <c:f>Sheet1!$C$1</c:f>
              <c:strCache>
                <c:ptCount val="1"/>
                <c:pt idx="0">
                  <c:v>2 to 3</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23</c:v>
                </c:pt>
                <c:pt idx="1">
                  <c:v>26</c:v>
                </c:pt>
              </c:numCache>
            </c:numRef>
          </c:val>
        </c:ser>
        <c:ser>
          <c:idx val="2"/>
          <c:order val="2"/>
          <c:tx>
            <c:strRef>
              <c:f>Sheet1!$D$1</c:f>
              <c:strCache>
                <c:ptCount val="1"/>
                <c:pt idx="0">
                  <c:v>4 to 6</c:v>
                </c:pt>
              </c:strCache>
            </c:strRef>
          </c:tx>
          <c:spPr>
            <a:solidFill>
              <a:schemeClr val="accent4">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28</c:v>
                </c:pt>
                <c:pt idx="1">
                  <c:v>34</c:v>
                </c:pt>
              </c:numCache>
            </c:numRef>
          </c:val>
        </c:ser>
        <c:ser>
          <c:idx val="3"/>
          <c:order val="3"/>
          <c:tx>
            <c:strRef>
              <c:f>Sheet1!$E$1</c:f>
              <c:strCache>
                <c:ptCount val="1"/>
                <c:pt idx="0">
                  <c:v>7+</c:v>
                </c:pt>
              </c:strCache>
            </c:strRef>
          </c:tx>
          <c:spPr>
            <a:solidFill>
              <a:schemeClr val="accent6">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44</c:v>
                </c:pt>
                <c:pt idx="1">
                  <c:v>55</c:v>
                </c:pt>
              </c:numCache>
            </c:numRef>
          </c:val>
        </c:ser>
        <c:dLbls>
          <c:dLblPos val="outEnd"/>
          <c:showLegendKey val="0"/>
          <c:showVal val="1"/>
          <c:showCatName val="0"/>
          <c:showSerName val="0"/>
          <c:showPercent val="0"/>
          <c:showBubbleSize val="0"/>
        </c:dLbls>
        <c:gapWidth val="150"/>
        <c:axId val="406132440"/>
        <c:axId val="406132832"/>
      </c:barChart>
      <c:catAx>
        <c:axId val="406132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6132832"/>
        <c:crosses val="autoZero"/>
        <c:auto val="1"/>
        <c:lblAlgn val="ctr"/>
        <c:lblOffset val="100"/>
        <c:noMultiLvlLbl val="0"/>
      </c:catAx>
      <c:valAx>
        <c:axId val="406132832"/>
        <c:scaling>
          <c:orientation val="minMax"/>
          <c:max val="80"/>
          <c:min val="0"/>
        </c:scaling>
        <c:delete val="1"/>
        <c:axPos val="l"/>
        <c:majorGridlines>
          <c:spPr>
            <a:ln w="9525" cap="flat" cmpd="sng" algn="ctr">
              <a:noFill/>
              <a:round/>
            </a:ln>
            <a:effectLst/>
          </c:spPr>
        </c:majorGridlines>
        <c:numFmt formatCode="General" sourceLinked="1"/>
        <c:majorTickMark val="out"/>
        <c:minorTickMark val="none"/>
        <c:tickLblPos val="nextTo"/>
        <c:crossAx val="406132440"/>
        <c:crosses val="autoZero"/>
        <c:crossBetween val="between"/>
      </c:valAx>
      <c:spPr>
        <a:noFill/>
        <a:ln>
          <a:noFill/>
        </a:ln>
        <a:effectLst/>
      </c:spPr>
    </c:plotArea>
    <c:legend>
      <c:legendPos val="t"/>
      <c:layout>
        <c:manualLayout>
          <c:xMode val="edge"/>
          <c:yMode val="edge"/>
          <c:x val="0.26797570593530878"/>
          <c:y val="1.507537688442211E-2"/>
          <c:w val="0.45599705833872223"/>
          <c:h val="6.9736675503501766E-2"/>
        </c:manualLayout>
      </c:layout>
      <c:overlay val="0"/>
      <c:spPr>
        <a:noFill/>
        <a:ln>
          <a:noFill/>
        </a:ln>
        <a:effectLst/>
      </c:spPr>
      <c:txPr>
        <a:bodyPr rot="0" spcFirstLastPara="1" vertOverflow="ellipsis" vert="horz" wrap="square" anchor="ctr" anchorCtr="1"/>
        <a:lstStyle/>
        <a:p>
          <a:pPr rtl="0">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3.2828289355819884E-2"/>
          <c:w val="0.96457326892109496"/>
          <c:h val="0.81596791059570317"/>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Any breastfeeding</c:v>
                </c:pt>
                <c:pt idx="1">
                  <c:v>Exclusive breastfeeding</c:v>
                </c:pt>
                <c:pt idx="2">
                  <c:v>Predominant breastfeeding</c:v>
                </c:pt>
              </c:strCache>
            </c:strRef>
          </c:cat>
          <c:val>
            <c:numRef>
              <c:f>Sheet1!$B$2:$B$4</c:f>
              <c:numCache>
                <c:formatCode>General</c:formatCode>
                <c:ptCount val="3"/>
                <c:pt idx="0">
                  <c:v>17.100000000000001</c:v>
                </c:pt>
                <c:pt idx="1">
                  <c:v>1.8</c:v>
                </c:pt>
                <c:pt idx="2">
                  <c:v>4.0999999999999996</c:v>
                </c:pt>
              </c:numCache>
            </c:numRef>
          </c:val>
        </c:ser>
        <c:dLbls>
          <c:showLegendKey val="0"/>
          <c:showVal val="0"/>
          <c:showCatName val="0"/>
          <c:showSerName val="0"/>
          <c:showPercent val="0"/>
          <c:showBubbleSize val="0"/>
        </c:dLbls>
        <c:gapWidth val="150"/>
        <c:axId val="406134008"/>
        <c:axId val="407115888"/>
      </c:barChart>
      <c:catAx>
        <c:axId val="4061340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115888"/>
        <c:crosses val="autoZero"/>
        <c:auto val="1"/>
        <c:lblAlgn val="ctr"/>
        <c:lblOffset val="100"/>
        <c:noMultiLvlLbl val="0"/>
      </c:catAx>
      <c:valAx>
        <c:axId val="407115888"/>
        <c:scaling>
          <c:orientation val="minMax"/>
          <c:max val="25"/>
          <c:min val="0"/>
        </c:scaling>
        <c:delete val="1"/>
        <c:axPos val="l"/>
        <c:majorGridlines>
          <c:spPr>
            <a:ln w="9525" cap="flat" cmpd="sng" algn="ctr">
              <a:noFill/>
              <a:round/>
            </a:ln>
            <a:effectLst/>
          </c:spPr>
        </c:majorGridlines>
        <c:numFmt formatCode="General" sourceLinked="1"/>
        <c:majorTickMark val="out"/>
        <c:minorTickMark val="none"/>
        <c:tickLblPos val="nextTo"/>
        <c:crossAx val="4061340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6">
                  <a:lumMod val="75000"/>
                </a:schemeClr>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5"/>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6"/>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7"/>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8"/>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9"/>
            <c:invertIfNegative val="0"/>
            <c:bubble3D val="0"/>
            <c:spPr>
              <a:solidFill>
                <a:schemeClr val="tx1">
                  <a:lumMod val="50000"/>
                  <a:lumOff val="50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Hepatitis 1</c:v>
                </c:pt>
                <c:pt idx="1">
                  <c:v>Hepatitis 2</c:v>
                </c:pt>
                <c:pt idx="2">
                  <c:v>Hepatitis 3</c:v>
                </c:pt>
                <c:pt idx="3">
                  <c:v>All basic</c:v>
                </c:pt>
                <c:pt idx="4">
                  <c:v>All basic and 3 Hepatitis</c:v>
                </c:pt>
              </c:strCache>
            </c:strRef>
          </c:cat>
          <c:val>
            <c:numRef>
              <c:f>Sheet1!$B$2:$B$6</c:f>
              <c:numCache>
                <c:formatCode>General</c:formatCode>
                <c:ptCount val="5"/>
                <c:pt idx="0">
                  <c:v>99</c:v>
                </c:pt>
                <c:pt idx="1">
                  <c:v>98</c:v>
                </c:pt>
                <c:pt idx="2">
                  <c:v>95</c:v>
                </c:pt>
                <c:pt idx="3">
                  <c:v>91</c:v>
                </c:pt>
                <c:pt idx="4">
                  <c:v>89</c:v>
                </c:pt>
              </c:numCache>
            </c:numRef>
          </c:val>
        </c:ser>
        <c:dLbls>
          <c:showLegendKey val="0"/>
          <c:showVal val="0"/>
          <c:showCatName val="0"/>
          <c:showSerName val="0"/>
          <c:showPercent val="0"/>
          <c:showBubbleSize val="0"/>
        </c:dLbls>
        <c:gapWidth val="219"/>
        <c:overlap val="-27"/>
        <c:axId val="232664536"/>
        <c:axId val="232664928"/>
      </c:barChart>
      <c:catAx>
        <c:axId val="2326645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32664928"/>
        <c:crosses val="autoZero"/>
        <c:auto val="1"/>
        <c:lblAlgn val="ctr"/>
        <c:lblOffset val="100"/>
        <c:noMultiLvlLbl val="0"/>
      </c:catAx>
      <c:valAx>
        <c:axId val="232664928"/>
        <c:scaling>
          <c:orientation val="minMax"/>
          <c:max val="120"/>
        </c:scaling>
        <c:delete val="1"/>
        <c:axPos val="l"/>
        <c:majorGridlines>
          <c:spPr>
            <a:ln w="9525" cap="flat" cmpd="sng" algn="ctr">
              <a:noFill/>
              <a:round/>
            </a:ln>
            <a:effectLst/>
          </c:spPr>
        </c:majorGridlines>
        <c:numFmt formatCode="General" sourceLinked="1"/>
        <c:majorTickMark val="none"/>
        <c:minorTickMark val="none"/>
        <c:tickLblPos val="nextTo"/>
        <c:crossAx val="2326645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5">
                  <a:lumMod val="5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2"/>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r>
                      <a:rPr lang="en-US" dirty="0" smtClean="0"/>
                      <a:t>Breast </a:t>
                    </a:r>
                    <a:r>
                      <a:rPr lang="en-US" dirty="0"/>
                      <a:t>milk plus water, other milk, or other non-milk liquids
</a:t>
                    </a:r>
                    <a:r>
                      <a:rPr lang="en-US" dirty="0" smtClean="0"/>
                      <a:t>41%</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Not breastfed</c:v>
                </c:pt>
                <c:pt idx="1">
                  <c:v>Exclusively breastfed</c:v>
                </c:pt>
                <c:pt idx="2">
                  <c:v>Breast milk plus water, other milk, or other non-milk liquids</c:v>
                </c:pt>
                <c:pt idx="3">
                  <c:v>Breast milk plus complementary foods</c:v>
                </c:pt>
              </c:strCache>
            </c:strRef>
          </c:cat>
          <c:val>
            <c:numRef>
              <c:f>Sheet1!$B$2:$B$5</c:f>
              <c:numCache>
                <c:formatCode>General</c:formatCode>
                <c:ptCount val="4"/>
                <c:pt idx="0">
                  <c:v>7</c:v>
                </c:pt>
                <c:pt idx="1">
                  <c:v>40</c:v>
                </c:pt>
                <c:pt idx="2">
                  <c:v>41</c:v>
                </c:pt>
                <c:pt idx="3">
                  <c:v>13</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Age in months</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0 to 1</c:v>
                </c:pt>
                <c:pt idx="1">
                  <c:v>2 to 3</c:v>
                </c:pt>
                <c:pt idx="2">
                  <c:v>4 to 5</c:v>
                </c:pt>
                <c:pt idx="4">
                  <c:v>0 to 5</c:v>
                </c:pt>
              </c:strCache>
            </c:strRef>
          </c:cat>
          <c:val>
            <c:numRef>
              <c:f>Sheet1!$B$2:$B$6</c:f>
              <c:numCache>
                <c:formatCode>General</c:formatCode>
                <c:ptCount val="5"/>
                <c:pt idx="0">
                  <c:v>71</c:v>
                </c:pt>
                <c:pt idx="1">
                  <c:v>43</c:v>
                </c:pt>
                <c:pt idx="2">
                  <c:v>13</c:v>
                </c:pt>
                <c:pt idx="4">
                  <c:v>40</c:v>
                </c:pt>
              </c:numCache>
            </c:numRef>
          </c:val>
        </c:ser>
        <c:dLbls>
          <c:showLegendKey val="0"/>
          <c:showVal val="0"/>
          <c:showCatName val="0"/>
          <c:showSerName val="0"/>
          <c:showPercent val="0"/>
          <c:showBubbleSize val="0"/>
        </c:dLbls>
        <c:gapWidth val="150"/>
        <c:axId val="407117064"/>
        <c:axId val="407117456"/>
      </c:barChart>
      <c:catAx>
        <c:axId val="407117064"/>
        <c:scaling>
          <c:orientation val="minMax"/>
        </c:scaling>
        <c:delete val="0"/>
        <c:axPos val="b"/>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US" sz="1800" b="1" dirty="0" smtClean="0">
                    <a:solidFill>
                      <a:schemeClr val="tx1"/>
                    </a:solidFill>
                  </a:rPr>
                  <a:t>Age in months</a:t>
                </a:r>
                <a:endParaRPr lang="en-US" sz="1800" b="1" dirty="0">
                  <a:solidFill>
                    <a:schemeClr val="tx1"/>
                  </a:solidFill>
                </a:endParaRPr>
              </a:p>
            </c:rich>
          </c:tx>
          <c:layout/>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117456"/>
        <c:crosses val="autoZero"/>
        <c:auto val="1"/>
        <c:lblAlgn val="ctr"/>
        <c:lblOffset val="100"/>
        <c:noMultiLvlLbl val="0"/>
      </c:catAx>
      <c:valAx>
        <c:axId val="40711745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07117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Age in months</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Breastfed</c:v>
                </c:pt>
                <c:pt idx="1">
                  <c:v>Non-breastfed</c:v>
                </c:pt>
                <c:pt idx="2">
                  <c:v>All children</c:v>
                </c:pt>
              </c:strCache>
            </c:strRef>
          </c:cat>
          <c:val>
            <c:numRef>
              <c:f>Sheet1!$B$2:$B$4</c:f>
              <c:numCache>
                <c:formatCode>General</c:formatCode>
                <c:ptCount val="3"/>
                <c:pt idx="0">
                  <c:v>28</c:v>
                </c:pt>
                <c:pt idx="1">
                  <c:v>14</c:v>
                </c:pt>
                <c:pt idx="2">
                  <c:v>23</c:v>
                </c:pt>
              </c:numCache>
            </c:numRef>
          </c:val>
        </c:ser>
        <c:dLbls>
          <c:showLegendKey val="0"/>
          <c:showVal val="0"/>
          <c:showCatName val="0"/>
          <c:showSerName val="0"/>
          <c:showPercent val="0"/>
          <c:showBubbleSize val="0"/>
        </c:dLbls>
        <c:gapWidth val="150"/>
        <c:axId val="407118240"/>
        <c:axId val="407118632"/>
      </c:barChart>
      <c:catAx>
        <c:axId val="4071182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118632"/>
        <c:crosses val="autoZero"/>
        <c:auto val="1"/>
        <c:lblAlgn val="ctr"/>
        <c:lblOffset val="100"/>
        <c:noMultiLvlLbl val="0"/>
      </c:catAx>
      <c:valAx>
        <c:axId val="407118632"/>
        <c:scaling>
          <c:orientation val="minMax"/>
          <c:max val="60"/>
          <c:min val="0"/>
        </c:scaling>
        <c:delete val="1"/>
        <c:axPos val="l"/>
        <c:majorGridlines>
          <c:spPr>
            <a:ln w="9525" cap="flat" cmpd="sng" algn="ctr">
              <a:noFill/>
              <a:round/>
            </a:ln>
            <a:effectLst/>
          </c:spPr>
        </c:majorGridlines>
        <c:numFmt formatCode="General" sourceLinked="1"/>
        <c:majorTickMark val="out"/>
        <c:minorTickMark val="none"/>
        <c:tickLblPos val="nextTo"/>
        <c:crossAx val="407118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Age in months</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6"/>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Consumed foods rich in vitam A in last 24 hours</c:v>
                </c:pt>
                <c:pt idx="1">
                  <c:v>Consumed foods rich in iron in last 24 hours</c:v>
                </c:pt>
                <c:pt idx="2">
                  <c:v>Given vitamin A supplement in last 6 months</c:v>
                </c:pt>
                <c:pt idx="3">
                  <c:v>Given iron supplements in last 7 days</c:v>
                </c:pt>
              </c:strCache>
            </c:strRef>
          </c:cat>
          <c:val>
            <c:numRef>
              <c:f>Sheet1!$B$2:$B$5</c:f>
              <c:numCache>
                <c:formatCode>General</c:formatCode>
                <c:ptCount val="4"/>
                <c:pt idx="0">
                  <c:v>61</c:v>
                </c:pt>
                <c:pt idx="1">
                  <c:v>53</c:v>
                </c:pt>
                <c:pt idx="2">
                  <c:v>17</c:v>
                </c:pt>
                <c:pt idx="3">
                  <c:v>8</c:v>
                </c:pt>
              </c:numCache>
            </c:numRef>
          </c:val>
        </c:ser>
        <c:dLbls>
          <c:showLegendKey val="0"/>
          <c:showVal val="0"/>
          <c:showCatName val="0"/>
          <c:showSerName val="0"/>
          <c:showPercent val="0"/>
          <c:showBubbleSize val="0"/>
        </c:dLbls>
        <c:gapWidth val="150"/>
        <c:axId val="407119024"/>
        <c:axId val="407119416"/>
      </c:barChart>
      <c:catAx>
        <c:axId val="4071190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119416"/>
        <c:crosses val="autoZero"/>
        <c:auto val="1"/>
        <c:lblAlgn val="ctr"/>
        <c:lblOffset val="100"/>
        <c:noMultiLvlLbl val="0"/>
      </c:catAx>
      <c:valAx>
        <c:axId val="407119416"/>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071190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Age in months</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None</c:v>
                </c:pt>
                <c:pt idx="1">
                  <c:v>&lt; 60 days</c:v>
                </c:pt>
                <c:pt idx="2">
                  <c:v>60 to 89 days</c:v>
                </c:pt>
                <c:pt idx="3">
                  <c:v>90+ days</c:v>
                </c:pt>
              </c:strCache>
            </c:strRef>
          </c:cat>
          <c:val>
            <c:numRef>
              <c:f>Sheet1!$B$2:$B$5</c:f>
              <c:numCache>
                <c:formatCode>General</c:formatCode>
                <c:ptCount val="4"/>
                <c:pt idx="0">
                  <c:v>33</c:v>
                </c:pt>
                <c:pt idx="1">
                  <c:v>21</c:v>
                </c:pt>
                <c:pt idx="2">
                  <c:v>8</c:v>
                </c:pt>
                <c:pt idx="3">
                  <c:v>36</c:v>
                </c:pt>
              </c:numCache>
            </c:numRef>
          </c:val>
        </c:ser>
        <c:dLbls>
          <c:showLegendKey val="0"/>
          <c:showVal val="0"/>
          <c:showCatName val="0"/>
          <c:showSerName val="0"/>
          <c:showPercent val="0"/>
          <c:showBubbleSize val="0"/>
        </c:dLbls>
        <c:gapWidth val="150"/>
        <c:axId val="406786568"/>
        <c:axId val="406786960"/>
      </c:barChart>
      <c:catAx>
        <c:axId val="4067865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6786960"/>
        <c:crosses val="autoZero"/>
        <c:auto val="1"/>
        <c:lblAlgn val="ctr"/>
        <c:lblOffset val="100"/>
        <c:noMultiLvlLbl val="0"/>
      </c:catAx>
      <c:valAx>
        <c:axId val="406786960"/>
        <c:scaling>
          <c:orientation val="minMax"/>
          <c:max val="70"/>
          <c:min val="0"/>
        </c:scaling>
        <c:delete val="1"/>
        <c:axPos val="l"/>
        <c:majorGridlines>
          <c:spPr>
            <a:ln w="9525" cap="flat" cmpd="sng" algn="ctr">
              <a:noFill/>
              <a:round/>
            </a:ln>
            <a:effectLst/>
          </c:spPr>
        </c:majorGridlines>
        <c:numFmt formatCode="General" sourceLinked="1"/>
        <c:majorTickMark val="out"/>
        <c:minorTickMark val="none"/>
        <c:tickLblPos val="nextTo"/>
        <c:crossAx val="4067865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747403218892938"/>
          <c:y val="0.11832060353622668"/>
          <c:w val="0.6146288760884755"/>
          <c:h val="0.85259837949832018"/>
        </c:manualLayout>
      </c:layout>
      <c:barChart>
        <c:barDir val="bar"/>
        <c:grouping val="stacked"/>
        <c:varyColors val="0"/>
        <c:ser>
          <c:idx val="0"/>
          <c:order val="0"/>
          <c:tx>
            <c:strRef>
              <c:f>Sheet1!$B$1</c:f>
              <c:strCache>
                <c:ptCount val="1"/>
                <c:pt idx="0">
                  <c:v>Moderate</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Underweight (too thin for age)</c:v>
                </c:pt>
                <c:pt idx="1">
                  <c:v>Wasted (too thin for height)</c:v>
                </c:pt>
                <c:pt idx="2">
                  <c:v>Stunted (too short for age)</c:v>
                </c:pt>
              </c:strCache>
            </c:strRef>
          </c:cat>
          <c:val>
            <c:numRef>
              <c:f>Sheet1!$B$2:$B$4</c:f>
              <c:numCache>
                <c:formatCode>General</c:formatCode>
                <c:ptCount val="3"/>
                <c:pt idx="0">
                  <c:v>4</c:v>
                </c:pt>
                <c:pt idx="1">
                  <c:v>4</c:v>
                </c:pt>
                <c:pt idx="2">
                  <c:v>11</c:v>
                </c:pt>
              </c:numCache>
            </c:numRef>
          </c:val>
        </c:ser>
        <c:ser>
          <c:idx val="1"/>
          <c:order val="1"/>
          <c:tx>
            <c:strRef>
              <c:f>Sheet1!$C$1</c:f>
              <c:strCache>
                <c:ptCount val="1"/>
                <c:pt idx="0">
                  <c:v>Severe</c:v>
                </c:pt>
              </c:strCache>
            </c:strRef>
          </c:tx>
          <c:spPr>
            <a:solidFill>
              <a:schemeClr val="tx2">
                <a:lumMod val="40000"/>
                <a:lumOff val="6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Underweight (too thin for age)</c:v>
                </c:pt>
                <c:pt idx="1">
                  <c:v>Wasted (too thin for height)</c:v>
                </c:pt>
                <c:pt idx="2">
                  <c:v>Stunted (too short for age)</c:v>
                </c:pt>
              </c:strCache>
            </c:strRef>
          </c:cat>
          <c:val>
            <c:numRef>
              <c:f>Sheet1!$C$2:$C$4</c:f>
              <c:numCache>
                <c:formatCode>General</c:formatCode>
                <c:ptCount val="3"/>
                <c:pt idx="0">
                  <c:v>1</c:v>
                </c:pt>
                <c:pt idx="1">
                  <c:v>4</c:v>
                </c:pt>
                <c:pt idx="2">
                  <c:v>10</c:v>
                </c:pt>
              </c:numCache>
            </c:numRef>
          </c:val>
        </c:ser>
        <c:dLbls>
          <c:showLegendKey val="0"/>
          <c:showVal val="0"/>
          <c:showCatName val="0"/>
          <c:showSerName val="0"/>
          <c:showPercent val="0"/>
          <c:showBubbleSize val="0"/>
        </c:dLbls>
        <c:gapWidth val="150"/>
        <c:overlap val="100"/>
        <c:axId val="406787744"/>
        <c:axId val="406788136"/>
      </c:barChart>
      <c:catAx>
        <c:axId val="40678774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6788136"/>
        <c:crosses val="autoZero"/>
        <c:auto val="1"/>
        <c:lblAlgn val="ctr"/>
        <c:lblOffset val="100"/>
        <c:noMultiLvlLbl val="0"/>
      </c:catAx>
      <c:valAx>
        <c:axId val="406788136"/>
        <c:scaling>
          <c:orientation val="minMax"/>
          <c:max val="40"/>
          <c:min val="0"/>
        </c:scaling>
        <c:delete val="1"/>
        <c:axPos val="b"/>
        <c:majorGridlines>
          <c:spPr>
            <a:ln w="9525" cap="flat" cmpd="sng" algn="ctr">
              <a:noFill/>
              <a:round/>
            </a:ln>
            <a:effectLst/>
          </c:spPr>
        </c:majorGridlines>
        <c:numFmt formatCode="General" sourceLinked="1"/>
        <c:majorTickMark val="out"/>
        <c:minorTickMark val="none"/>
        <c:tickLblPos val="nextTo"/>
        <c:crossAx val="40678774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1.010101210948304E-2"/>
          <c:w val="1"/>
          <c:h val="0.6727484834066022"/>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spPr>
              <a:solidFill>
                <a:schemeClr val="accent6">
                  <a:lumMod val="50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lumMod val="75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1">
                  <a:lumMod val="60000"/>
                  <a:lumOff val="40000"/>
                </a:schemeClr>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5"/>
            <c:invertIfNegative val="0"/>
            <c:bubble3D val="0"/>
            <c:spPr>
              <a:solidFill>
                <a:schemeClr val="accent4">
                  <a:lumMod val="60000"/>
                  <a:lumOff val="40000"/>
                </a:schemeClr>
              </a:solidFill>
              <a:ln>
                <a:noFill/>
              </a:ln>
              <a:effectLst/>
              <a:scene3d>
                <a:camera prst="orthographicFront"/>
                <a:lightRig rig="threePt" dir="t">
                  <a:rot lat="0" lon="0" rev="1200000"/>
                </a:lightRig>
              </a:scene3d>
              <a:sp3d>
                <a:bevelT w="63500" h="25400"/>
              </a:sp3d>
            </c:spPr>
          </c:dPt>
          <c:dPt>
            <c:idx val="6"/>
            <c:invertIfNegative val="0"/>
            <c:bubble3D val="0"/>
            <c:spPr>
              <a:solidFill>
                <a:srgbClr val="944E14"/>
              </a:solidFill>
              <a:ln>
                <a:noFill/>
              </a:ln>
              <a:effectLst/>
              <a:scene3d>
                <a:camera prst="orthographicFront"/>
                <a:lightRig rig="threePt" dir="t">
                  <a:rot lat="0" lon="0" rev="1200000"/>
                </a:lightRig>
              </a:scene3d>
              <a:sp3d>
                <a:bevelT w="63500" h="25400"/>
              </a:sp3d>
            </c:spPr>
          </c:dPt>
          <c:dPt>
            <c:idx val="7"/>
            <c:invertIfNegative val="0"/>
            <c:bubble3D val="0"/>
            <c:spPr>
              <a:solidFill>
                <a:srgbClr val="E1B07F"/>
              </a:solidFill>
              <a:ln>
                <a:noFill/>
              </a:ln>
              <a:effectLst/>
              <a:scene3d>
                <a:camera prst="orthographicFront"/>
                <a:lightRig rig="threePt" dir="t">
                  <a:rot lat="0" lon="0" rev="1200000"/>
                </a:lightRig>
              </a:scene3d>
              <a:sp3d>
                <a:bevelT w="63500" h="25400"/>
              </a:sp3d>
            </c:spPr>
          </c:dPt>
          <c:dPt>
            <c:idx val="8"/>
            <c:invertIfNegative val="0"/>
            <c:bubble3D val="0"/>
            <c:spPr>
              <a:solidFill>
                <a:srgbClr val="BA7338"/>
              </a:solidFill>
              <a:ln>
                <a:noFill/>
              </a:ln>
              <a:effectLst/>
              <a:scene3d>
                <a:camera prst="orthographicFront"/>
                <a:lightRig rig="threePt" dir="t">
                  <a:rot lat="0" lon="0" rev="1200000"/>
                </a:lightRig>
              </a:scene3d>
              <a:sp3d>
                <a:bevelT w="63500" h="25400"/>
              </a:sp3d>
            </c:spPr>
          </c:dPt>
          <c:dPt>
            <c:idx val="10"/>
            <c:invertIfNegative val="0"/>
            <c:bubble3D val="0"/>
            <c:spPr>
              <a:solidFill>
                <a:schemeClr val="accent3">
                  <a:lumMod val="75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Urban 
Governorates</c:v>
                </c:pt>
                <c:pt idx="2">
                  <c:v>Total</c:v>
                </c:pt>
                <c:pt idx="3">
                  <c:v>Urban</c:v>
                </c:pt>
                <c:pt idx="4">
                  <c:v>Rural</c:v>
                </c:pt>
                <c:pt idx="6">
                  <c:v>Total</c:v>
                </c:pt>
                <c:pt idx="7">
                  <c:v>Urban</c:v>
                </c:pt>
                <c:pt idx="8">
                  <c:v>Rural</c:v>
                </c:pt>
                <c:pt idx="10">
                  <c:v>Frontier 
Governorates</c:v>
                </c:pt>
              </c:strCache>
            </c:strRef>
          </c:cat>
          <c:val>
            <c:numRef>
              <c:f>Sheet1!$B$2:$B$12</c:f>
              <c:numCache>
                <c:formatCode>General</c:formatCode>
                <c:ptCount val="11"/>
                <c:pt idx="0">
                  <c:v>19</c:v>
                </c:pt>
                <c:pt idx="2">
                  <c:v>18</c:v>
                </c:pt>
                <c:pt idx="3">
                  <c:v>19</c:v>
                </c:pt>
                <c:pt idx="4">
                  <c:v>18</c:v>
                </c:pt>
                <c:pt idx="6">
                  <c:v>26</c:v>
                </c:pt>
                <c:pt idx="7">
                  <c:v>30</c:v>
                </c:pt>
                <c:pt idx="8">
                  <c:v>25</c:v>
                </c:pt>
                <c:pt idx="10">
                  <c:v>15</c:v>
                </c:pt>
              </c:numCache>
            </c:numRef>
          </c:val>
        </c:ser>
        <c:dLbls>
          <c:showLegendKey val="0"/>
          <c:showVal val="0"/>
          <c:showCatName val="0"/>
          <c:showSerName val="0"/>
          <c:showPercent val="0"/>
          <c:showBubbleSize val="0"/>
        </c:dLbls>
        <c:gapWidth val="38"/>
        <c:axId val="406789704"/>
        <c:axId val="405003016"/>
      </c:barChart>
      <c:catAx>
        <c:axId val="4067897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5003016"/>
        <c:crosses val="autoZero"/>
        <c:auto val="1"/>
        <c:lblAlgn val="ctr"/>
        <c:lblOffset val="100"/>
        <c:noMultiLvlLbl val="0"/>
      </c:catAx>
      <c:valAx>
        <c:axId val="405003016"/>
        <c:scaling>
          <c:orientation val="minMax"/>
          <c:max val="50"/>
          <c:min val="0"/>
        </c:scaling>
        <c:delete val="1"/>
        <c:axPos val="l"/>
        <c:majorGridlines>
          <c:spPr>
            <a:ln w="9525" cap="flat" cmpd="sng" algn="ctr">
              <a:noFill/>
              <a:round/>
            </a:ln>
            <a:effectLst/>
          </c:spPr>
        </c:majorGridlines>
        <c:numFmt formatCode="General" sourceLinked="1"/>
        <c:majorTickMark val="out"/>
        <c:minorTickMark val="none"/>
        <c:tickLblPos val="nextTo"/>
        <c:crossAx val="4067897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2000 EDHS</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Stunted</c:v>
                </c:pt>
                <c:pt idx="1">
                  <c:v>Wasted</c:v>
                </c:pt>
              </c:strCache>
            </c:strRef>
          </c:cat>
          <c:val>
            <c:numRef>
              <c:f>Sheet1!$B$2:$B$3</c:f>
              <c:numCache>
                <c:formatCode>General</c:formatCode>
                <c:ptCount val="2"/>
                <c:pt idx="0">
                  <c:v>23</c:v>
                </c:pt>
                <c:pt idx="1">
                  <c:v>3</c:v>
                </c:pt>
              </c:numCache>
            </c:numRef>
          </c:val>
        </c:ser>
        <c:ser>
          <c:idx val="1"/>
          <c:order val="1"/>
          <c:tx>
            <c:strRef>
              <c:f>Sheet1!$C$1</c:f>
              <c:strCache>
                <c:ptCount val="1"/>
                <c:pt idx="0">
                  <c:v>2005 EDHS</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Stunted</c:v>
                </c:pt>
                <c:pt idx="1">
                  <c:v>Wasted</c:v>
                </c:pt>
              </c:strCache>
            </c:strRef>
          </c:cat>
          <c:val>
            <c:numRef>
              <c:f>Sheet1!$C$2:$C$3</c:f>
              <c:numCache>
                <c:formatCode>General</c:formatCode>
                <c:ptCount val="2"/>
                <c:pt idx="0">
                  <c:v>23</c:v>
                </c:pt>
                <c:pt idx="1">
                  <c:v>5</c:v>
                </c:pt>
              </c:numCache>
            </c:numRef>
          </c:val>
        </c:ser>
        <c:ser>
          <c:idx val="2"/>
          <c:order val="2"/>
          <c:tx>
            <c:strRef>
              <c:f>Sheet1!$D$1</c:f>
              <c:strCache>
                <c:ptCount val="1"/>
                <c:pt idx="0">
                  <c:v>2008 EDHS</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Stunted</c:v>
                </c:pt>
                <c:pt idx="1">
                  <c:v>Wasted</c:v>
                </c:pt>
              </c:strCache>
            </c:strRef>
          </c:cat>
          <c:val>
            <c:numRef>
              <c:f>Sheet1!$D$2:$D$3</c:f>
              <c:numCache>
                <c:formatCode>General</c:formatCode>
                <c:ptCount val="2"/>
                <c:pt idx="0">
                  <c:v>29</c:v>
                </c:pt>
                <c:pt idx="1">
                  <c:v>7</c:v>
                </c:pt>
              </c:numCache>
            </c:numRef>
          </c:val>
        </c:ser>
        <c:ser>
          <c:idx val="3"/>
          <c:order val="3"/>
          <c:tx>
            <c:strRef>
              <c:f>Sheet1!$E$1</c:f>
              <c:strCache>
                <c:ptCount val="1"/>
                <c:pt idx="0">
                  <c:v>2014 EDHS</c:v>
                </c:pt>
              </c:strCache>
            </c:strRef>
          </c:tx>
          <c:spPr>
            <a:solidFill>
              <a:schemeClr val="accent6">
                <a:lumMod val="75000"/>
              </a:schemeClr>
            </a:solidFill>
            <a:scene3d>
              <a:camera prst="orthographicFront"/>
              <a:lightRig rig="threePt" dir="t">
                <a:rot lat="0" lon="0" rev="1200000"/>
              </a:lightRig>
            </a:scene3d>
            <a:sp3d>
              <a:bevelT w="63500" h="25400"/>
            </a:sp3d>
          </c:spPr>
          <c:invertIfNegative val="0"/>
          <c:dLbls>
            <c:spPr>
              <a:noFill/>
              <a:ln>
                <a:noFill/>
              </a:ln>
              <a:effectLst/>
            </c:spPr>
            <c:txPr>
              <a:bodyPr/>
              <a:lstStyle/>
              <a:p>
                <a:pPr>
                  <a:defRPr sz="18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Stunted</c:v>
                </c:pt>
                <c:pt idx="1">
                  <c:v>Wasted</c:v>
                </c:pt>
              </c:strCache>
            </c:strRef>
          </c:cat>
          <c:val>
            <c:numRef>
              <c:f>Sheet1!$E$2:$E$3</c:f>
              <c:numCache>
                <c:formatCode>General</c:formatCode>
                <c:ptCount val="2"/>
                <c:pt idx="0">
                  <c:v>21</c:v>
                </c:pt>
                <c:pt idx="1">
                  <c:v>8</c:v>
                </c:pt>
              </c:numCache>
            </c:numRef>
          </c:val>
        </c:ser>
        <c:dLbls>
          <c:dLblPos val="outEnd"/>
          <c:showLegendKey val="0"/>
          <c:showVal val="1"/>
          <c:showCatName val="0"/>
          <c:showSerName val="0"/>
          <c:showPercent val="0"/>
          <c:showBubbleSize val="0"/>
        </c:dLbls>
        <c:gapWidth val="150"/>
        <c:axId val="407906016"/>
        <c:axId val="407905624"/>
      </c:barChart>
      <c:catAx>
        <c:axId val="4079060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905624"/>
        <c:crosses val="autoZero"/>
        <c:auto val="1"/>
        <c:lblAlgn val="ctr"/>
        <c:lblOffset val="100"/>
        <c:noMultiLvlLbl val="0"/>
      </c:catAx>
      <c:valAx>
        <c:axId val="407905624"/>
        <c:scaling>
          <c:orientation val="minMax"/>
          <c:max val="50"/>
          <c:min val="0"/>
        </c:scaling>
        <c:delete val="1"/>
        <c:axPos val="l"/>
        <c:majorGridlines>
          <c:spPr>
            <a:ln w="9525" cap="flat" cmpd="sng" algn="ctr">
              <a:noFill/>
              <a:round/>
            </a:ln>
            <a:effectLst/>
          </c:spPr>
        </c:majorGridlines>
        <c:numFmt formatCode="General" sourceLinked="1"/>
        <c:majorTickMark val="out"/>
        <c:minorTickMark val="none"/>
        <c:tickLblPos val="nextTo"/>
        <c:crossAx val="40790601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Thin/Severely Thin</c:v>
                </c:pt>
              </c:strCache>
            </c:strRef>
          </c:tx>
          <c:spPr>
            <a:solidFill>
              <a:schemeClr val="tx2">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Females</c:v>
                </c:pt>
                <c:pt idx="1">
                  <c:v>Males</c:v>
                </c:pt>
              </c:strCache>
            </c:strRef>
          </c:cat>
          <c:val>
            <c:numRef>
              <c:f>Sheet1!$B$2:$B$3</c:f>
              <c:numCache>
                <c:formatCode>General</c:formatCode>
                <c:ptCount val="2"/>
                <c:pt idx="0">
                  <c:v>2</c:v>
                </c:pt>
                <c:pt idx="1">
                  <c:v>2</c:v>
                </c:pt>
              </c:numCache>
            </c:numRef>
          </c:val>
        </c:ser>
        <c:ser>
          <c:idx val="1"/>
          <c:order val="1"/>
          <c:tx>
            <c:strRef>
              <c:f>Sheet1!$C$1</c:f>
              <c:strCache>
                <c:ptCount val="1"/>
                <c:pt idx="0">
                  <c:v>Normal</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Females</c:v>
                </c:pt>
                <c:pt idx="1">
                  <c:v>Males</c:v>
                </c:pt>
              </c:strCache>
            </c:strRef>
          </c:cat>
          <c:val>
            <c:numRef>
              <c:f>Sheet1!$C$2:$C$3</c:f>
              <c:numCache>
                <c:formatCode>General</c:formatCode>
                <c:ptCount val="2"/>
                <c:pt idx="0">
                  <c:v>62</c:v>
                </c:pt>
                <c:pt idx="1">
                  <c:v>63</c:v>
                </c:pt>
              </c:numCache>
            </c:numRef>
          </c:val>
        </c:ser>
        <c:ser>
          <c:idx val="2"/>
          <c:order val="2"/>
          <c:tx>
            <c:strRef>
              <c:f>Sheet1!$D$1</c:f>
              <c:strCache>
                <c:ptCount val="1"/>
                <c:pt idx="0">
                  <c:v>Overweight</c:v>
                </c:pt>
              </c:strCache>
            </c:strRef>
          </c:tx>
          <c:spPr>
            <a:solidFill>
              <a:schemeClr val="accent4">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Females</c:v>
                </c:pt>
                <c:pt idx="1">
                  <c:v>Males</c:v>
                </c:pt>
              </c:strCache>
            </c:strRef>
          </c:cat>
          <c:val>
            <c:numRef>
              <c:f>Sheet1!$D$2:$D$3</c:f>
              <c:numCache>
                <c:formatCode>General</c:formatCode>
                <c:ptCount val="2"/>
                <c:pt idx="0">
                  <c:v>27</c:v>
                </c:pt>
                <c:pt idx="1">
                  <c:v>25</c:v>
                </c:pt>
              </c:numCache>
            </c:numRef>
          </c:val>
        </c:ser>
        <c:ser>
          <c:idx val="3"/>
          <c:order val="3"/>
          <c:tx>
            <c:strRef>
              <c:f>Sheet1!$E$1</c:f>
              <c:strCache>
                <c:ptCount val="1"/>
                <c:pt idx="0">
                  <c:v>Obese</c:v>
                </c:pt>
              </c:strCache>
            </c:strRef>
          </c:tx>
          <c:spPr>
            <a:solidFill>
              <a:schemeClr val="accent6">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Females</c:v>
                </c:pt>
                <c:pt idx="1">
                  <c:v>Males</c:v>
                </c:pt>
              </c:strCache>
            </c:strRef>
          </c:cat>
          <c:val>
            <c:numRef>
              <c:f>Sheet1!$E$2:$E$3</c:f>
              <c:numCache>
                <c:formatCode>General</c:formatCode>
                <c:ptCount val="2"/>
                <c:pt idx="0">
                  <c:v>10</c:v>
                </c:pt>
                <c:pt idx="1">
                  <c:v>11</c:v>
                </c:pt>
              </c:numCache>
            </c:numRef>
          </c:val>
        </c:ser>
        <c:dLbls>
          <c:dLblPos val="outEnd"/>
          <c:showLegendKey val="0"/>
          <c:showVal val="1"/>
          <c:showCatName val="0"/>
          <c:showSerName val="0"/>
          <c:showPercent val="0"/>
          <c:showBubbleSize val="0"/>
        </c:dLbls>
        <c:gapWidth val="150"/>
        <c:axId val="407906408"/>
        <c:axId val="407906800"/>
      </c:barChart>
      <c:catAx>
        <c:axId val="4079064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906800"/>
        <c:crosses val="autoZero"/>
        <c:auto val="1"/>
        <c:lblAlgn val="ctr"/>
        <c:lblOffset val="100"/>
        <c:noMultiLvlLbl val="0"/>
      </c:catAx>
      <c:valAx>
        <c:axId val="407906800"/>
        <c:scaling>
          <c:orientation val="minMax"/>
          <c:max val="75"/>
          <c:min val="0"/>
        </c:scaling>
        <c:delete val="1"/>
        <c:axPos val="l"/>
        <c:majorGridlines>
          <c:spPr>
            <a:ln w="9525" cap="flat" cmpd="sng" algn="ctr">
              <a:noFill/>
              <a:round/>
            </a:ln>
            <a:effectLst/>
          </c:spPr>
        </c:majorGridlines>
        <c:numFmt formatCode="General" sourceLinked="1"/>
        <c:majorTickMark val="out"/>
        <c:minorTickMark val="none"/>
        <c:tickLblPos val="nextTo"/>
        <c:crossAx val="40790640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5">
                  <a:lumMod val="5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Normal</c:v>
                </c:pt>
                <c:pt idx="1">
                  <c:v>Overweight</c:v>
                </c:pt>
                <c:pt idx="2">
                  <c:v>Obese</c:v>
                </c:pt>
              </c:strCache>
            </c:strRef>
          </c:cat>
          <c:val>
            <c:numRef>
              <c:f>Sheet1!$B$2:$B$4</c:f>
              <c:numCache>
                <c:formatCode>General</c:formatCode>
                <c:ptCount val="3"/>
                <c:pt idx="0">
                  <c:v>15</c:v>
                </c:pt>
                <c:pt idx="1">
                  <c:v>37</c:v>
                </c:pt>
                <c:pt idx="2">
                  <c:v>48</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3.7789943466610854E-2"/>
          <c:w val="1"/>
          <c:h val="0.6652616069055447"/>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spPr>
              <a:solidFill>
                <a:schemeClr val="accent6">
                  <a:lumMod val="50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1">
                  <a:lumMod val="75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1">
                  <a:lumMod val="60000"/>
                  <a:lumOff val="40000"/>
                </a:schemeClr>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5"/>
            <c:invertIfNegative val="0"/>
            <c:bubble3D val="0"/>
            <c:spPr>
              <a:solidFill>
                <a:schemeClr val="accent4">
                  <a:lumMod val="60000"/>
                  <a:lumOff val="40000"/>
                </a:schemeClr>
              </a:solidFill>
              <a:ln>
                <a:noFill/>
              </a:ln>
              <a:effectLst/>
              <a:scene3d>
                <a:camera prst="orthographicFront"/>
                <a:lightRig rig="threePt" dir="t">
                  <a:rot lat="0" lon="0" rev="1200000"/>
                </a:lightRig>
              </a:scene3d>
              <a:sp3d>
                <a:bevelT w="63500" h="25400"/>
              </a:sp3d>
            </c:spPr>
          </c:dPt>
          <c:dPt>
            <c:idx val="6"/>
            <c:invertIfNegative val="0"/>
            <c:bubble3D val="0"/>
            <c:spPr>
              <a:solidFill>
                <a:srgbClr val="944E14"/>
              </a:solidFill>
              <a:ln>
                <a:noFill/>
              </a:ln>
              <a:effectLst/>
              <a:scene3d>
                <a:camera prst="orthographicFront"/>
                <a:lightRig rig="threePt" dir="t">
                  <a:rot lat="0" lon="0" rev="1200000"/>
                </a:lightRig>
              </a:scene3d>
              <a:sp3d>
                <a:bevelT w="63500" h="25400"/>
              </a:sp3d>
            </c:spPr>
          </c:dPt>
          <c:dPt>
            <c:idx val="7"/>
            <c:invertIfNegative val="0"/>
            <c:bubble3D val="0"/>
            <c:spPr>
              <a:solidFill>
                <a:srgbClr val="E1B07F"/>
              </a:solidFill>
              <a:ln>
                <a:noFill/>
              </a:ln>
              <a:effectLst/>
              <a:scene3d>
                <a:camera prst="orthographicFront"/>
                <a:lightRig rig="threePt" dir="t">
                  <a:rot lat="0" lon="0" rev="1200000"/>
                </a:lightRig>
              </a:scene3d>
              <a:sp3d>
                <a:bevelT w="63500" h="25400"/>
              </a:sp3d>
            </c:spPr>
          </c:dPt>
          <c:dPt>
            <c:idx val="8"/>
            <c:invertIfNegative val="0"/>
            <c:bubble3D val="0"/>
            <c:spPr>
              <a:solidFill>
                <a:srgbClr val="BA7338"/>
              </a:solidFill>
              <a:ln>
                <a:noFill/>
              </a:ln>
              <a:effectLst/>
              <a:scene3d>
                <a:camera prst="orthographicFront"/>
                <a:lightRig rig="threePt" dir="t">
                  <a:rot lat="0" lon="0" rev="1200000"/>
                </a:lightRig>
              </a:scene3d>
              <a:sp3d>
                <a:bevelT w="63500" h="25400"/>
              </a:sp3d>
            </c:spPr>
          </c:dPt>
          <c:dPt>
            <c:idx val="10"/>
            <c:invertIfNegative val="0"/>
            <c:bubble3D val="0"/>
            <c:spPr>
              <a:solidFill>
                <a:schemeClr val="accent3">
                  <a:lumMod val="75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Urban 
Governorates</c:v>
                </c:pt>
                <c:pt idx="2">
                  <c:v>Total</c:v>
                </c:pt>
                <c:pt idx="3">
                  <c:v>Urban</c:v>
                </c:pt>
                <c:pt idx="4">
                  <c:v>Rural</c:v>
                </c:pt>
                <c:pt idx="6">
                  <c:v>Total</c:v>
                </c:pt>
                <c:pt idx="7">
                  <c:v>Urban</c:v>
                </c:pt>
                <c:pt idx="8">
                  <c:v>Rural</c:v>
                </c:pt>
                <c:pt idx="10">
                  <c:v>Frontier 
Governorates*</c:v>
                </c:pt>
              </c:strCache>
            </c:strRef>
          </c:cat>
          <c:val>
            <c:numRef>
              <c:f>Sheet1!$B$2:$B$12</c:f>
              <c:numCache>
                <c:formatCode>General</c:formatCode>
                <c:ptCount val="11"/>
                <c:pt idx="0">
                  <c:v>93</c:v>
                </c:pt>
                <c:pt idx="2">
                  <c:v>93</c:v>
                </c:pt>
                <c:pt idx="3">
                  <c:v>89</c:v>
                </c:pt>
                <c:pt idx="4">
                  <c:v>94</c:v>
                </c:pt>
                <c:pt idx="6">
                  <c:v>88</c:v>
                </c:pt>
                <c:pt idx="7">
                  <c:v>92</c:v>
                </c:pt>
                <c:pt idx="8">
                  <c:v>87</c:v>
                </c:pt>
                <c:pt idx="10">
                  <c:v>95</c:v>
                </c:pt>
              </c:numCache>
            </c:numRef>
          </c:val>
        </c:ser>
        <c:dLbls>
          <c:showLegendKey val="0"/>
          <c:showVal val="0"/>
          <c:showCatName val="0"/>
          <c:showSerName val="0"/>
          <c:showPercent val="0"/>
          <c:showBubbleSize val="0"/>
        </c:dLbls>
        <c:gapWidth val="38"/>
        <c:axId val="403782328"/>
        <c:axId val="403782720"/>
      </c:barChart>
      <c:catAx>
        <c:axId val="4037823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3782720"/>
        <c:crosses val="autoZero"/>
        <c:auto val="1"/>
        <c:lblAlgn val="ctr"/>
        <c:lblOffset val="100"/>
        <c:noMultiLvlLbl val="0"/>
      </c:catAx>
      <c:valAx>
        <c:axId val="403782720"/>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037823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489185629717377"/>
          <c:y val="3.0404714185557891E-2"/>
          <c:w val="0.73510814370282618"/>
          <c:h val="0.87838114325776839"/>
        </c:manualLayout>
      </c:layout>
      <c:barChart>
        <c:barDir val="bar"/>
        <c:grouping val="clustered"/>
        <c:varyColors val="0"/>
        <c:ser>
          <c:idx val="0"/>
          <c:order val="0"/>
          <c:tx>
            <c:strRef>
              <c:f>Sheet1!$B$1</c:f>
              <c:strCache>
                <c:ptCount val="1"/>
                <c:pt idx="0">
                  <c:v>Column1</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lumMod val="50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4">
                  <a:lumMod val="40000"/>
                  <a:lumOff val="60000"/>
                </a:schemeClr>
              </a:solidFill>
              <a:ln>
                <a:noFill/>
              </a:ln>
              <a:effectLst/>
              <a:scene3d>
                <a:camera prst="orthographicFront"/>
                <a:lightRig rig="threePt" dir="t">
                  <a:rot lat="0" lon="0" rev="1200000"/>
                </a:lightRig>
              </a:scene3d>
              <a:sp3d>
                <a:bevelT w="63500" h="25400"/>
              </a:sp3d>
            </c:spPr>
          </c:dPt>
          <c:dPt>
            <c:idx val="4"/>
            <c:invertIfNegative val="0"/>
            <c:bubble3D val="0"/>
            <c:spPr>
              <a:solidFill>
                <a:schemeClr val="tx2">
                  <a:lumMod val="60000"/>
                  <a:lumOff val="40000"/>
                </a:schemeClr>
              </a:solidFill>
              <a:ln>
                <a:noFill/>
              </a:ln>
              <a:effectLst/>
              <a:scene3d>
                <a:camera prst="orthographicFront"/>
                <a:lightRig rig="threePt" dir="t">
                  <a:rot lat="0" lon="0" rev="1200000"/>
                </a:lightRig>
              </a:scene3d>
              <a:sp3d>
                <a:bevelT w="63500" h="25400"/>
              </a:sp3d>
            </c:spPr>
          </c:dPt>
          <c:dPt>
            <c:idx val="6"/>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7"/>
            <c:invertIfNegative val="0"/>
            <c:bubble3D val="0"/>
            <c:spPr>
              <a:solidFill>
                <a:schemeClr val="accent1">
                  <a:lumMod val="60000"/>
                  <a:lumOff val="40000"/>
                </a:schemeClr>
              </a:solidFill>
              <a:ln>
                <a:noFill/>
              </a:ln>
              <a:effectLst/>
              <a:scene3d>
                <a:camera prst="orthographicFront"/>
                <a:lightRig rig="threePt" dir="t">
                  <a:rot lat="0" lon="0" rev="1200000"/>
                </a:lightRig>
              </a:scene3d>
              <a:sp3d>
                <a:bevelT w="63500" h="25400"/>
              </a:sp3d>
            </c:spPr>
          </c:dPt>
          <c:dPt>
            <c:idx val="8"/>
            <c:invertIfNegative val="0"/>
            <c:bubble3D val="0"/>
            <c:spPr>
              <a:solidFill>
                <a:schemeClr val="accent1">
                  <a:lumMod val="75000"/>
                </a:schemeClr>
              </a:solidFill>
              <a:ln>
                <a:noFill/>
              </a:ln>
              <a:effectLst/>
              <a:scene3d>
                <a:camera prst="orthographicFront"/>
                <a:lightRig rig="threePt" dir="t">
                  <a:rot lat="0" lon="0" rev="1200000"/>
                </a:lightRig>
              </a:scene3d>
              <a:sp3d>
                <a:bevelT w="63500" h="25400"/>
              </a:sp3d>
            </c:spPr>
          </c:dPt>
          <c:dPt>
            <c:idx val="10"/>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Frontier Governorates*</c:v>
                </c:pt>
                <c:pt idx="2">
                  <c:v>Rural</c:v>
                </c:pt>
                <c:pt idx="3">
                  <c:v>Urban</c:v>
                </c:pt>
                <c:pt idx="4">
                  <c:v>Total</c:v>
                </c:pt>
                <c:pt idx="6">
                  <c:v>Rural</c:v>
                </c:pt>
                <c:pt idx="7">
                  <c:v>Urban</c:v>
                </c:pt>
                <c:pt idx="8">
                  <c:v>Total</c:v>
                </c:pt>
                <c:pt idx="10">
                  <c:v>Urban Governorates</c:v>
                </c:pt>
              </c:strCache>
            </c:strRef>
          </c:cat>
          <c:val>
            <c:numRef>
              <c:f>Sheet1!$B$2:$B$12</c:f>
              <c:numCache>
                <c:formatCode>General</c:formatCode>
                <c:ptCount val="11"/>
                <c:pt idx="0" formatCode="0">
                  <c:v>82</c:v>
                </c:pt>
                <c:pt idx="2" formatCode="0">
                  <c:v>78</c:v>
                </c:pt>
                <c:pt idx="3" formatCode="0">
                  <c:v>87</c:v>
                </c:pt>
                <c:pt idx="4" formatCode="0">
                  <c:v>81</c:v>
                </c:pt>
                <c:pt idx="6" formatCode="0">
                  <c:v>86</c:v>
                </c:pt>
                <c:pt idx="7" formatCode="0">
                  <c:v>91</c:v>
                </c:pt>
                <c:pt idx="8" formatCode="0">
                  <c:v>87</c:v>
                </c:pt>
                <c:pt idx="10" formatCode="0">
                  <c:v>87</c:v>
                </c:pt>
              </c:numCache>
            </c:numRef>
          </c:val>
        </c:ser>
        <c:dLbls>
          <c:dLblPos val="outEnd"/>
          <c:showLegendKey val="0"/>
          <c:showVal val="1"/>
          <c:showCatName val="0"/>
          <c:showSerName val="0"/>
          <c:showPercent val="0"/>
          <c:showBubbleSize val="0"/>
        </c:dLbls>
        <c:gapWidth val="77"/>
        <c:axId val="407907976"/>
        <c:axId val="407908368"/>
      </c:barChart>
      <c:catAx>
        <c:axId val="40790797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908368"/>
        <c:crosses val="autoZero"/>
        <c:auto val="1"/>
        <c:lblAlgn val="ctr"/>
        <c:lblOffset val="100"/>
        <c:noMultiLvlLbl val="0"/>
      </c:catAx>
      <c:valAx>
        <c:axId val="407908368"/>
        <c:scaling>
          <c:orientation val="minMax"/>
          <c:max val="100"/>
          <c:min val="0"/>
        </c:scaling>
        <c:delete val="1"/>
        <c:axPos val="b"/>
        <c:majorGridlines>
          <c:spPr>
            <a:ln w="9525" cap="flat" cmpd="sng" algn="ctr">
              <a:noFill/>
              <a:round/>
            </a:ln>
            <a:effectLst/>
          </c:spPr>
        </c:majorGridlines>
        <c:numFmt formatCode="0" sourceLinked="1"/>
        <c:majorTickMark val="out"/>
        <c:minorTickMark val="none"/>
        <c:tickLblPos val="nextTo"/>
        <c:crossAx val="4079079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2000 EDHS</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Normal</c:v>
                </c:pt>
                <c:pt idx="1">
                  <c:v>Overweight</c:v>
                </c:pt>
                <c:pt idx="2">
                  <c:v>Obese</c:v>
                </c:pt>
              </c:strCache>
            </c:strRef>
          </c:cat>
          <c:val>
            <c:numRef>
              <c:f>Sheet1!$B$2:$B$4</c:f>
              <c:numCache>
                <c:formatCode>General</c:formatCode>
                <c:ptCount val="3"/>
                <c:pt idx="0">
                  <c:v>22</c:v>
                </c:pt>
                <c:pt idx="1">
                  <c:v>36</c:v>
                </c:pt>
                <c:pt idx="2">
                  <c:v>41</c:v>
                </c:pt>
              </c:numCache>
            </c:numRef>
          </c:val>
        </c:ser>
        <c:ser>
          <c:idx val="1"/>
          <c:order val="1"/>
          <c:tx>
            <c:strRef>
              <c:f>Sheet1!$C$1</c:f>
              <c:strCache>
                <c:ptCount val="1"/>
                <c:pt idx="0">
                  <c:v>2005 EDHS2008 EDHS</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Normal</c:v>
                </c:pt>
                <c:pt idx="1">
                  <c:v>Overweight</c:v>
                </c:pt>
                <c:pt idx="2">
                  <c:v>Obese</c:v>
                </c:pt>
              </c:strCache>
            </c:strRef>
          </c:cat>
          <c:val>
            <c:numRef>
              <c:f>Sheet1!$C$2:$C$4</c:f>
              <c:numCache>
                <c:formatCode>General</c:formatCode>
                <c:ptCount val="3"/>
                <c:pt idx="0">
                  <c:v>20</c:v>
                </c:pt>
                <c:pt idx="1">
                  <c:v>33</c:v>
                </c:pt>
                <c:pt idx="2">
                  <c:v>47</c:v>
                </c:pt>
              </c:numCache>
            </c:numRef>
          </c:val>
        </c:ser>
        <c:ser>
          <c:idx val="2"/>
          <c:order val="2"/>
          <c:tx>
            <c:strRef>
              <c:f>Sheet1!$D$1</c:f>
              <c:strCache>
                <c:ptCount val="1"/>
                <c:pt idx="0">
                  <c:v>2008 EDHS</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Normal</c:v>
                </c:pt>
                <c:pt idx="1">
                  <c:v>Overweight</c:v>
                </c:pt>
                <c:pt idx="2">
                  <c:v>Obese</c:v>
                </c:pt>
              </c:strCache>
            </c:strRef>
          </c:cat>
          <c:val>
            <c:numRef>
              <c:f>Sheet1!$D$2:$D$4</c:f>
              <c:numCache>
                <c:formatCode>General</c:formatCode>
                <c:ptCount val="3"/>
                <c:pt idx="0">
                  <c:v>22</c:v>
                </c:pt>
                <c:pt idx="1">
                  <c:v>38</c:v>
                </c:pt>
                <c:pt idx="2">
                  <c:v>40</c:v>
                </c:pt>
              </c:numCache>
            </c:numRef>
          </c:val>
        </c:ser>
        <c:ser>
          <c:idx val="3"/>
          <c:order val="3"/>
          <c:tx>
            <c:strRef>
              <c:f>Sheet1!$E$1</c:f>
              <c:strCache>
                <c:ptCount val="1"/>
                <c:pt idx="0">
                  <c:v>2014 EDHS</c:v>
                </c:pt>
              </c:strCache>
            </c:strRef>
          </c:tx>
          <c:spPr>
            <a:scene3d>
              <a:camera prst="orthographicFront"/>
              <a:lightRig rig="threePt" dir="t">
                <a:rot lat="0" lon="0" rev="1200000"/>
              </a:lightRig>
            </a:scene3d>
            <a:sp3d>
              <a:bevelT w="63500" h="25400"/>
            </a:sp3d>
          </c:spPr>
          <c:invertIfNegative val="0"/>
          <c:dLbls>
            <c:spPr>
              <a:noFill/>
              <a:ln>
                <a:noFill/>
              </a:ln>
              <a:effectLst/>
            </c:spPr>
            <c:txPr>
              <a:bodyPr/>
              <a:lstStyle/>
              <a:p>
                <a:pPr>
                  <a:defRPr sz="18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Normal</c:v>
                </c:pt>
                <c:pt idx="1">
                  <c:v>Overweight</c:v>
                </c:pt>
                <c:pt idx="2">
                  <c:v>Obese</c:v>
                </c:pt>
              </c:strCache>
            </c:strRef>
          </c:cat>
          <c:val>
            <c:numRef>
              <c:f>Sheet1!$E$2:$E$4</c:f>
              <c:numCache>
                <c:formatCode>General</c:formatCode>
                <c:ptCount val="3"/>
                <c:pt idx="0">
                  <c:v>15</c:v>
                </c:pt>
                <c:pt idx="1">
                  <c:v>37</c:v>
                </c:pt>
                <c:pt idx="2">
                  <c:v>48</c:v>
                </c:pt>
              </c:numCache>
            </c:numRef>
          </c:val>
        </c:ser>
        <c:dLbls>
          <c:dLblPos val="outEnd"/>
          <c:showLegendKey val="0"/>
          <c:showVal val="1"/>
          <c:showCatName val="0"/>
          <c:showSerName val="0"/>
          <c:showPercent val="0"/>
          <c:showBubbleSize val="0"/>
        </c:dLbls>
        <c:gapWidth val="150"/>
        <c:axId val="408199368"/>
        <c:axId val="408199760"/>
      </c:barChart>
      <c:catAx>
        <c:axId val="4081993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8199760"/>
        <c:crosses val="autoZero"/>
        <c:auto val="1"/>
        <c:lblAlgn val="ctr"/>
        <c:lblOffset val="100"/>
        <c:noMultiLvlLbl val="0"/>
      </c:catAx>
      <c:valAx>
        <c:axId val="408199760"/>
        <c:scaling>
          <c:orientation val="minMax"/>
          <c:max val="80"/>
          <c:min val="0"/>
        </c:scaling>
        <c:delete val="1"/>
        <c:axPos val="l"/>
        <c:majorGridlines>
          <c:spPr>
            <a:ln w="9525" cap="flat" cmpd="sng" algn="ctr">
              <a:noFill/>
              <a:round/>
            </a:ln>
            <a:effectLst/>
          </c:spPr>
        </c:majorGridlines>
        <c:numFmt formatCode="General" sourceLinked="1"/>
        <c:majorTickMark val="out"/>
        <c:minorTickMark val="none"/>
        <c:tickLblPos val="nextTo"/>
        <c:crossAx val="40819936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070574511519387E-2"/>
          <c:y val="2.5888814501076629E-4"/>
          <c:w val="0.96457326892109496"/>
          <c:h val="0.87146044529158617"/>
        </c:manualLayout>
      </c:layout>
      <c:barChart>
        <c:barDir val="col"/>
        <c:grouping val="stacked"/>
        <c:varyColors val="0"/>
        <c:ser>
          <c:idx val="0"/>
          <c:order val="0"/>
          <c:tx>
            <c:strRef>
              <c:f>Sheet1!$B$1</c:f>
              <c:strCache>
                <c:ptCount val="1"/>
                <c:pt idx="0">
                  <c:v>Mild Anemia</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 </c:v>
                </c:pt>
                <c:pt idx="1">
                  <c:v>Urban</c:v>
                </c:pt>
                <c:pt idx="2">
                  <c:v>Rural</c:v>
                </c:pt>
              </c:strCache>
            </c:strRef>
          </c:cat>
          <c:val>
            <c:numRef>
              <c:f>Sheet1!$B$2:$B$4</c:f>
              <c:numCache>
                <c:formatCode>0</c:formatCode>
                <c:ptCount val="3"/>
                <c:pt idx="0">
                  <c:v>18</c:v>
                </c:pt>
                <c:pt idx="1">
                  <c:v>17</c:v>
                </c:pt>
                <c:pt idx="2">
                  <c:v>18</c:v>
                </c:pt>
              </c:numCache>
            </c:numRef>
          </c:val>
        </c:ser>
        <c:ser>
          <c:idx val="1"/>
          <c:order val="1"/>
          <c:tx>
            <c:strRef>
              <c:f>Sheet1!$C$1</c:f>
              <c:strCache>
                <c:ptCount val="1"/>
                <c:pt idx="0">
                  <c:v>Moderate Anemia</c:v>
                </c:pt>
              </c:strCache>
            </c:strRef>
          </c:tx>
          <c:spPr>
            <a:solidFill>
              <a:schemeClr val="tx2">
                <a:lumMod val="60000"/>
                <a:lumOff val="40000"/>
              </a:schemeClr>
            </a:solidFill>
            <a:scene3d>
              <a:camera prst="orthographicFront"/>
              <a:lightRig rig="threePt" dir="t">
                <a:rot lat="0" lon="0" rev="1200000"/>
              </a:lightRig>
            </a:scene3d>
            <a:sp3d>
              <a:bevelT w="63500" h="25400"/>
            </a:sp3d>
          </c:spPr>
          <c:invertIfNegative val="0"/>
          <c:dLbls>
            <c:dLbl>
              <c:idx val="0"/>
              <c:layout/>
              <c:showLegendKey val="0"/>
              <c:showVal val="1"/>
              <c:showCatName val="0"/>
              <c:showSerName val="0"/>
              <c:showPercent val="0"/>
              <c:showBubbleSize val="0"/>
              <c:extLst>
                <c:ext xmlns:c15="http://schemas.microsoft.com/office/drawing/2012/chart" uri="{CE6537A1-D6FC-4f65-9D91-7224C49458BB}">
                  <c15:layout/>
                </c:ext>
              </c:extLst>
            </c:dLbl>
            <c:dLbl>
              <c:idx val="1"/>
              <c:layout/>
              <c:showLegendKey val="0"/>
              <c:showVal val="1"/>
              <c:showCatName val="0"/>
              <c:showSerName val="0"/>
              <c:showPercent val="0"/>
              <c:showBubbleSize val="0"/>
              <c:extLst>
                <c:ext xmlns:c15="http://schemas.microsoft.com/office/drawing/2012/chart" uri="{CE6537A1-D6FC-4f65-9D91-7224C49458BB}">
                  <c15:layout/>
                </c:ext>
              </c:extLst>
            </c:dLbl>
            <c:dLbl>
              <c:idx val="2"/>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800" b="1">
                    <a:solidFill>
                      <a:schemeClr val="bg1"/>
                    </a:solidFill>
                  </a:defRPr>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Sheet1!$A$2:$A$4</c:f>
              <c:strCache>
                <c:ptCount val="3"/>
                <c:pt idx="0">
                  <c:v>Total </c:v>
                </c:pt>
                <c:pt idx="1">
                  <c:v>Urban</c:v>
                </c:pt>
                <c:pt idx="2">
                  <c:v>Rural</c:v>
                </c:pt>
              </c:strCache>
            </c:strRef>
          </c:cat>
          <c:val>
            <c:numRef>
              <c:f>Sheet1!$C$2:$C$4</c:f>
              <c:numCache>
                <c:formatCode>General</c:formatCode>
                <c:ptCount val="3"/>
                <c:pt idx="0">
                  <c:v>9</c:v>
                </c:pt>
                <c:pt idx="1">
                  <c:v>6</c:v>
                </c:pt>
                <c:pt idx="2">
                  <c:v>11</c:v>
                </c:pt>
              </c:numCache>
            </c:numRef>
          </c:val>
        </c:ser>
        <c:dLbls>
          <c:showLegendKey val="0"/>
          <c:showVal val="0"/>
          <c:showCatName val="0"/>
          <c:showSerName val="0"/>
          <c:showPercent val="0"/>
          <c:showBubbleSize val="0"/>
        </c:dLbls>
        <c:gapWidth val="150"/>
        <c:overlap val="100"/>
        <c:axId val="408200544"/>
        <c:axId val="408200936"/>
      </c:barChart>
      <c:catAx>
        <c:axId val="4082005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8200936"/>
        <c:crosses val="autoZero"/>
        <c:auto val="1"/>
        <c:lblAlgn val="ctr"/>
        <c:lblOffset val="100"/>
        <c:noMultiLvlLbl val="0"/>
      </c:catAx>
      <c:valAx>
        <c:axId val="408200936"/>
        <c:scaling>
          <c:orientation val="minMax"/>
          <c:max val="50"/>
          <c:min val="0"/>
        </c:scaling>
        <c:delete val="1"/>
        <c:axPos val="l"/>
        <c:majorGridlines>
          <c:spPr>
            <a:ln w="9525" cap="flat" cmpd="sng" algn="ctr">
              <a:noFill/>
              <a:round/>
            </a:ln>
            <a:effectLst/>
          </c:spPr>
        </c:majorGridlines>
        <c:numFmt formatCode="0" sourceLinked="1"/>
        <c:majorTickMark val="out"/>
        <c:minorTickMark val="none"/>
        <c:tickLblPos val="nextTo"/>
        <c:crossAx val="408200544"/>
        <c:crosses val="autoZero"/>
        <c:crossBetween val="between"/>
      </c:valAx>
      <c:spPr>
        <a:noFill/>
        <a:ln>
          <a:noFill/>
        </a:ln>
        <a:effectLst/>
      </c:spPr>
    </c:plotArea>
    <c:legend>
      <c:legendPos val="t"/>
      <c:layout/>
      <c:overlay val="0"/>
      <c:txPr>
        <a:bodyPr/>
        <a:lstStyle/>
        <a:p>
          <a:pPr>
            <a:defRPr sz="1800"/>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962747410196923E-2"/>
          <c:y val="2.6422722416732151E-2"/>
          <c:w val="0.92832388705035063"/>
          <c:h val="0.85194548784964363"/>
        </c:manualLayout>
      </c:layout>
      <c:barChart>
        <c:barDir val="col"/>
        <c:grouping val="clustered"/>
        <c:varyColors val="0"/>
        <c:ser>
          <c:idx val="0"/>
          <c:order val="0"/>
          <c:tx>
            <c:strRef>
              <c:f>Sheet1!$B$1</c:f>
              <c:strCache>
                <c:ptCount val="1"/>
                <c:pt idx="0">
                  <c:v>Column1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 </c:v>
                </c:pt>
                <c:pt idx="1">
                  <c:v>Second</c:v>
                </c:pt>
                <c:pt idx="2">
                  <c:v>Middle</c:v>
                </c:pt>
                <c:pt idx="3">
                  <c:v>Fourth</c:v>
                </c:pt>
                <c:pt idx="4">
                  <c:v>Highest</c:v>
                </c:pt>
              </c:strCache>
            </c:strRef>
          </c:cat>
          <c:val>
            <c:numRef>
              <c:f>Sheet1!$B$2:$B$6</c:f>
              <c:numCache>
                <c:formatCode>0</c:formatCode>
                <c:ptCount val="5"/>
                <c:pt idx="0">
                  <c:v>34</c:v>
                </c:pt>
                <c:pt idx="1">
                  <c:v>33</c:v>
                </c:pt>
                <c:pt idx="2">
                  <c:v>24</c:v>
                </c:pt>
                <c:pt idx="3">
                  <c:v>25</c:v>
                </c:pt>
                <c:pt idx="4">
                  <c:v>21</c:v>
                </c:pt>
              </c:numCache>
            </c:numRef>
          </c:val>
        </c:ser>
        <c:dLbls>
          <c:showLegendKey val="0"/>
          <c:showVal val="0"/>
          <c:showCatName val="0"/>
          <c:showSerName val="0"/>
          <c:showPercent val="0"/>
          <c:showBubbleSize val="0"/>
        </c:dLbls>
        <c:gapWidth val="150"/>
        <c:axId val="408834408"/>
        <c:axId val="408834800"/>
      </c:barChart>
      <c:catAx>
        <c:axId val="4088344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8834800"/>
        <c:crosses val="autoZero"/>
        <c:auto val="1"/>
        <c:lblAlgn val="ctr"/>
        <c:lblOffset val="100"/>
        <c:noMultiLvlLbl val="0"/>
      </c:catAx>
      <c:valAx>
        <c:axId val="408834800"/>
        <c:scaling>
          <c:orientation val="minMax"/>
          <c:max val="60"/>
          <c:min val="0"/>
        </c:scaling>
        <c:delete val="1"/>
        <c:axPos val="l"/>
        <c:majorGridlines>
          <c:spPr>
            <a:ln w="9525" cap="flat" cmpd="sng" algn="ctr">
              <a:noFill/>
              <a:round/>
            </a:ln>
            <a:effectLst/>
          </c:spPr>
        </c:majorGridlines>
        <c:numFmt formatCode="0" sourceLinked="1"/>
        <c:majorTickMark val="out"/>
        <c:minorTickMark val="none"/>
        <c:tickLblPos val="nextTo"/>
        <c:crossAx val="4088344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649092776446422"/>
          <c:y val="3.2128510361732067E-2"/>
          <c:w val="0.58208756514131388"/>
          <c:h val="0.93574297927653582"/>
        </c:manualLayout>
      </c:layout>
      <c:barChart>
        <c:barDir val="bar"/>
        <c:grouping val="stacked"/>
        <c:varyColors val="0"/>
        <c:ser>
          <c:idx val="0"/>
          <c:order val="0"/>
          <c:tx>
            <c:strRef>
              <c:f>Sheet1!$B$1</c:f>
              <c:strCache>
                <c:ptCount val="1"/>
                <c:pt idx="0">
                  <c:v>Mild Anemia</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dLbl>
              <c:idx val="0"/>
              <c:layout/>
              <c:tx>
                <c:rich>
                  <a:bodyPr/>
                  <a:lstStyle/>
                  <a:p>
                    <a:r>
                      <a:rPr lang="en-US" dirty="0" smtClean="0"/>
                      <a:t>20</a:t>
                    </a:r>
                    <a:endParaRPr lang="en-US" dirty="0"/>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dirty="0" smtClean="0"/>
                      <a:t>15</a:t>
                    </a:r>
                    <a:endParaRPr lang="en-US" dirty="0"/>
                  </a:p>
                </c:rich>
              </c:tx>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Females</c:v>
                </c:pt>
                <c:pt idx="1">
                  <c:v>Males</c:v>
                </c:pt>
              </c:strCache>
            </c:strRef>
          </c:cat>
          <c:val>
            <c:numRef>
              <c:f>Sheet1!$B$2:$B$3</c:f>
              <c:numCache>
                <c:formatCode>0.0</c:formatCode>
                <c:ptCount val="2"/>
                <c:pt idx="0">
                  <c:v>20</c:v>
                </c:pt>
                <c:pt idx="1">
                  <c:v>15</c:v>
                </c:pt>
              </c:numCache>
            </c:numRef>
          </c:val>
        </c:ser>
        <c:ser>
          <c:idx val="1"/>
          <c:order val="1"/>
          <c:tx>
            <c:strRef>
              <c:f>Sheet1!$C$1</c:f>
              <c:strCache>
                <c:ptCount val="1"/>
                <c:pt idx="0">
                  <c:v>Moderate Anemia</c:v>
                </c:pt>
              </c:strCache>
            </c:strRef>
          </c:tx>
          <c:spPr>
            <a:solidFill>
              <a:schemeClr val="tx2">
                <a:lumMod val="60000"/>
                <a:lumOff val="40000"/>
              </a:schemeClr>
            </a:solidFill>
            <a:ln>
              <a:noFill/>
            </a:ln>
            <a:effectLst/>
            <a:scene3d>
              <a:camera prst="orthographicFront"/>
              <a:lightRig rig="threePt" dir="t">
                <a:rot lat="0" lon="0" rev="1200000"/>
              </a:lightRig>
            </a:scene3d>
            <a:sp3d>
              <a:bevelT w="63500" h="25400"/>
            </a:sp3d>
          </c:spPr>
          <c:invertIfNegative val="0"/>
          <c:dLbls>
            <c:dLbl>
              <c:idx val="0"/>
              <c:layout/>
              <c:tx>
                <c:rich>
                  <a:bodyPr/>
                  <a:lstStyle/>
                  <a:p>
                    <a:r>
                      <a:rPr lang="en-US" b="1" dirty="0" smtClean="0">
                        <a:solidFill>
                          <a:schemeClr val="bg1"/>
                        </a:solidFill>
                      </a:rPr>
                      <a:t>1</a:t>
                    </a:r>
                    <a:endParaRPr lang="en-US" dirty="0"/>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b="1" dirty="0" smtClean="0">
                        <a:solidFill>
                          <a:schemeClr val="bg1"/>
                        </a:solidFill>
                      </a:rPr>
                      <a:t>2</a:t>
                    </a:r>
                    <a:endParaRPr lang="en-US" dirty="0"/>
                  </a:p>
                </c:rich>
              </c:tx>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800" b="1">
                    <a:solidFill>
                      <a:schemeClr val="bg1"/>
                    </a:solidFill>
                  </a:defRPr>
                </a:pPr>
                <a:endParaRPr lang="en-US"/>
              </a:p>
            </c:txPr>
            <c:dLblPos val="ct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Sheet1!$A$2:$A$3</c:f>
              <c:strCache>
                <c:ptCount val="2"/>
                <c:pt idx="0">
                  <c:v>Females</c:v>
                </c:pt>
                <c:pt idx="1">
                  <c:v>Males</c:v>
                </c:pt>
              </c:strCache>
            </c:strRef>
          </c:cat>
          <c:val>
            <c:numRef>
              <c:f>Sheet1!$C$2:$C$3</c:f>
              <c:numCache>
                <c:formatCode>0.0</c:formatCode>
                <c:ptCount val="2"/>
                <c:pt idx="0">
                  <c:v>1</c:v>
                </c:pt>
                <c:pt idx="1">
                  <c:v>2</c:v>
                </c:pt>
              </c:numCache>
            </c:numRef>
          </c:val>
        </c:ser>
        <c:dLbls>
          <c:dLblPos val="ctr"/>
          <c:showLegendKey val="0"/>
          <c:showVal val="1"/>
          <c:showCatName val="0"/>
          <c:showSerName val="0"/>
          <c:showPercent val="0"/>
          <c:showBubbleSize val="0"/>
        </c:dLbls>
        <c:gapWidth val="150"/>
        <c:overlap val="100"/>
        <c:axId val="408836368"/>
        <c:axId val="408836760"/>
      </c:barChart>
      <c:catAx>
        <c:axId val="408836368"/>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8836760"/>
        <c:crosses val="autoZero"/>
        <c:auto val="1"/>
        <c:lblAlgn val="ctr"/>
        <c:lblOffset val="100"/>
        <c:noMultiLvlLbl val="0"/>
      </c:catAx>
      <c:valAx>
        <c:axId val="408836760"/>
        <c:scaling>
          <c:orientation val="minMax"/>
        </c:scaling>
        <c:delete val="1"/>
        <c:axPos val="b"/>
        <c:majorGridlines>
          <c:spPr>
            <a:ln w="9525" cap="flat" cmpd="sng" algn="ctr">
              <a:noFill/>
              <a:round/>
            </a:ln>
            <a:effectLst/>
          </c:spPr>
        </c:majorGridlines>
        <c:numFmt formatCode="0.0" sourceLinked="1"/>
        <c:majorTickMark val="none"/>
        <c:minorTickMark val="none"/>
        <c:tickLblPos val="nextTo"/>
        <c:crossAx val="408836368"/>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070574511519387E-2"/>
          <c:y val="2.5888814501076629E-4"/>
          <c:w val="0.96457326892109496"/>
          <c:h val="0.87146044529158617"/>
        </c:manualLayout>
      </c:layout>
      <c:barChart>
        <c:barDir val="col"/>
        <c:grouping val="stacked"/>
        <c:varyColors val="0"/>
        <c:ser>
          <c:idx val="0"/>
          <c:order val="0"/>
          <c:tx>
            <c:strRef>
              <c:f>Sheet1!$B$1</c:f>
              <c:strCache>
                <c:ptCount val="1"/>
                <c:pt idx="0">
                  <c:v>Mild Anemia</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 </c:v>
                </c:pt>
                <c:pt idx="1">
                  <c:v>Urban</c:v>
                </c:pt>
                <c:pt idx="2">
                  <c:v>Rural</c:v>
                </c:pt>
              </c:strCache>
            </c:strRef>
          </c:cat>
          <c:val>
            <c:numRef>
              <c:f>Sheet1!$B$2:$B$4</c:f>
              <c:numCache>
                <c:formatCode>0</c:formatCode>
                <c:ptCount val="3"/>
                <c:pt idx="0">
                  <c:v>23</c:v>
                </c:pt>
                <c:pt idx="1">
                  <c:v>23</c:v>
                </c:pt>
                <c:pt idx="2">
                  <c:v>23</c:v>
                </c:pt>
              </c:numCache>
            </c:numRef>
          </c:val>
        </c:ser>
        <c:ser>
          <c:idx val="1"/>
          <c:order val="1"/>
          <c:tx>
            <c:strRef>
              <c:f>Sheet1!$C$1</c:f>
              <c:strCache>
                <c:ptCount val="1"/>
                <c:pt idx="0">
                  <c:v>Moderate Anemia</c:v>
                </c:pt>
              </c:strCache>
            </c:strRef>
          </c:tx>
          <c:spPr>
            <a:solidFill>
              <a:schemeClr val="tx2">
                <a:lumMod val="60000"/>
                <a:lumOff val="40000"/>
              </a:schemeClr>
            </a:solidFill>
            <a:scene3d>
              <a:camera prst="orthographicFront"/>
              <a:lightRig rig="threePt" dir="t">
                <a:rot lat="0" lon="0" rev="1200000"/>
              </a:lightRig>
            </a:scene3d>
            <a:sp3d>
              <a:bevelT w="63500" h="25400"/>
            </a:sp3d>
          </c:spPr>
          <c:invertIfNegative val="0"/>
          <c:dLbls>
            <c:dLbl>
              <c:idx val="0"/>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3.2206119162641491E-3"/>
                  <c:y val="1.262626513685370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800" b="1">
                    <a:solidFill>
                      <a:schemeClr val="bg1"/>
                    </a:solidFill>
                  </a:defRPr>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Sheet1!$A$2:$A$4</c:f>
              <c:strCache>
                <c:ptCount val="3"/>
                <c:pt idx="0">
                  <c:v>Total </c:v>
                </c:pt>
                <c:pt idx="1">
                  <c:v>Urban</c:v>
                </c:pt>
                <c:pt idx="2">
                  <c:v>Rural</c:v>
                </c:pt>
              </c:strCache>
            </c:strRef>
          </c:cat>
          <c:val>
            <c:numRef>
              <c:f>Sheet1!$C$2:$C$4</c:f>
              <c:numCache>
                <c:formatCode>General</c:formatCode>
                <c:ptCount val="3"/>
                <c:pt idx="0">
                  <c:v>2</c:v>
                </c:pt>
                <c:pt idx="1">
                  <c:v>1</c:v>
                </c:pt>
                <c:pt idx="2">
                  <c:v>3</c:v>
                </c:pt>
              </c:numCache>
            </c:numRef>
          </c:val>
        </c:ser>
        <c:dLbls>
          <c:showLegendKey val="0"/>
          <c:showVal val="0"/>
          <c:showCatName val="0"/>
          <c:showSerName val="0"/>
          <c:showPercent val="0"/>
          <c:showBubbleSize val="0"/>
        </c:dLbls>
        <c:gapWidth val="150"/>
        <c:overlap val="100"/>
        <c:axId val="407877944"/>
        <c:axId val="407878336"/>
      </c:barChart>
      <c:catAx>
        <c:axId val="4078779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7878336"/>
        <c:crosses val="autoZero"/>
        <c:auto val="1"/>
        <c:lblAlgn val="ctr"/>
        <c:lblOffset val="100"/>
        <c:noMultiLvlLbl val="0"/>
      </c:catAx>
      <c:valAx>
        <c:axId val="407878336"/>
        <c:scaling>
          <c:orientation val="minMax"/>
          <c:max val="50"/>
          <c:min val="0"/>
        </c:scaling>
        <c:delete val="1"/>
        <c:axPos val="l"/>
        <c:majorGridlines>
          <c:spPr>
            <a:ln w="9525" cap="flat" cmpd="sng" algn="ctr">
              <a:noFill/>
              <a:round/>
            </a:ln>
            <a:effectLst/>
          </c:spPr>
        </c:majorGridlines>
        <c:numFmt formatCode="0" sourceLinked="1"/>
        <c:majorTickMark val="out"/>
        <c:minorTickMark val="none"/>
        <c:tickLblPos val="nextTo"/>
        <c:crossAx val="407877944"/>
        <c:crosses val="autoZero"/>
        <c:crossBetween val="between"/>
      </c:valAx>
      <c:spPr>
        <a:noFill/>
        <a:ln>
          <a:noFill/>
        </a:ln>
        <a:effectLst/>
      </c:spPr>
    </c:plotArea>
    <c:legend>
      <c:legendPos val="t"/>
      <c:layout/>
      <c:overlay val="0"/>
      <c:txPr>
        <a:bodyPr/>
        <a:lstStyle/>
        <a:p>
          <a:pPr>
            <a:defRPr sz="1800"/>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04783134768468"/>
          <c:y val="3.7878795410561404E-2"/>
          <c:w val="0.83527681589354918"/>
          <c:h val="0.96212120458943862"/>
        </c:manualLayout>
      </c:layout>
      <c:barChart>
        <c:barDir val="bar"/>
        <c:grouping val="clustered"/>
        <c:varyColors val="0"/>
        <c:ser>
          <c:idx val="0"/>
          <c:order val="0"/>
          <c:tx>
            <c:strRef>
              <c:f>Sheet1!$B$1</c:f>
              <c:strCache>
                <c:ptCount val="1"/>
                <c:pt idx="0">
                  <c:v>Column1</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1"/>
            <c:invertIfNegative val="0"/>
            <c:bubble3D val="0"/>
          </c:dPt>
          <c:dPt>
            <c:idx val="2"/>
            <c:invertIfNegative val="0"/>
            <c:bubble3D val="0"/>
          </c:dPt>
          <c:dPt>
            <c:idx val="3"/>
            <c:invertIfNegative val="0"/>
            <c:bubble3D val="0"/>
          </c:dPt>
          <c:dPt>
            <c:idx val="4"/>
            <c:invertIfNegative val="0"/>
            <c:bubble3D val="0"/>
          </c:dPt>
          <c:dPt>
            <c:idx val="5"/>
            <c:invertIfNegative val="0"/>
            <c:bubble3D val="0"/>
          </c:dPt>
          <c:dPt>
            <c:idx val="6"/>
            <c:invertIfNegative val="0"/>
            <c:bubble3D val="0"/>
          </c:dPt>
          <c:dPt>
            <c:idx val="7"/>
            <c:invertIfNegative val="0"/>
            <c:bubble3D val="0"/>
          </c:dPt>
          <c:dPt>
            <c:idx val="8"/>
            <c:invertIfNegative val="0"/>
            <c:bubble3D val="0"/>
          </c:dPt>
          <c:dPt>
            <c:idx val="9"/>
            <c:invertIfNegative val="0"/>
            <c:bubble3D val="0"/>
          </c:dPt>
          <c:dPt>
            <c:idx val="10"/>
            <c:invertIfNegative val="0"/>
            <c:bubble3D val="0"/>
          </c:dPt>
          <c:dPt>
            <c:idx val="11"/>
            <c:invertIfNegative val="0"/>
            <c:bubble3D val="0"/>
          </c:dPt>
          <c:dPt>
            <c:idx val="12"/>
            <c:invertIfNegative val="0"/>
            <c:bubble3D val="0"/>
          </c:dPt>
          <c:dPt>
            <c:idx val="13"/>
            <c:invertIfNegative val="0"/>
            <c:bubble3D val="0"/>
          </c:dPt>
          <c:dPt>
            <c:idx val="17"/>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18"/>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Sheet1!$A$2:$A$20</c:f>
              <c:strCache>
                <c:ptCount val="19"/>
                <c:pt idx="0">
                  <c:v>TOTAL EGYPT</c:v>
                </c:pt>
                <c:pt idx="2">
                  <c:v>Gharbia </c:v>
                </c:pt>
                <c:pt idx="3">
                  <c:v>Damietta </c:v>
                </c:pt>
                <c:pt idx="4">
                  <c:v>Beni Suef </c:v>
                </c:pt>
                <c:pt idx="5">
                  <c:v>Assuit </c:v>
                </c:pt>
                <c:pt idx="6">
                  <c:v>Menya </c:v>
                </c:pt>
                <c:pt idx="7">
                  <c:v>Red Sea </c:v>
                </c:pt>
                <c:pt idx="8">
                  <c:v>Ismailia </c:v>
                </c:pt>
                <c:pt idx="9">
                  <c:v>Behera </c:v>
                </c:pt>
                <c:pt idx="10">
                  <c:v>Menoufia </c:v>
                </c:pt>
                <c:pt idx="11">
                  <c:v>Dakahlia </c:v>
                </c:pt>
                <c:pt idx="12">
                  <c:v>Matroh </c:v>
                </c:pt>
                <c:pt idx="13">
                  <c:v>Aswan </c:v>
                </c:pt>
                <c:pt idx="14">
                  <c:v>Port Said </c:v>
                </c:pt>
                <c:pt idx="15">
                  <c:v>Fayoum </c:v>
                </c:pt>
                <c:pt idx="16">
                  <c:v>Alexandria </c:v>
                </c:pt>
                <c:pt idx="17">
                  <c:v>New Valley </c:v>
                </c:pt>
                <c:pt idx="18">
                  <c:v>Kafr El-Sheikh </c:v>
                </c:pt>
              </c:strCache>
            </c:strRef>
          </c:cat>
          <c:val>
            <c:numRef>
              <c:f>Sheet1!$B$2:$B$20</c:f>
              <c:numCache>
                <c:formatCode>General</c:formatCode>
                <c:ptCount val="19"/>
                <c:pt idx="0" formatCode="0">
                  <c:v>91</c:v>
                </c:pt>
                <c:pt idx="2" formatCode="0">
                  <c:v>91.4</c:v>
                </c:pt>
                <c:pt idx="3" formatCode="0">
                  <c:v>91.7</c:v>
                </c:pt>
                <c:pt idx="4" formatCode="0">
                  <c:v>91.8</c:v>
                </c:pt>
                <c:pt idx="5" formatCode="0">
                  <c:v>91.9</c:v>
                </c:pt>
                <c:pt idx="6" formatCode="0">
                  <c:v>92</c:v>
                </c:pt>
                <c:pt idx="7" formatCode="0">
                  <c:v>93.3</c:v>
                </c:pt>
                <c:pt idx="8" formatCode="0">
                  <c:v>93.8</c:v>
                </c:pt>
                <c:pt idx="9" formatCode="0">
                  <c:v>93.9</c:v>
                </c:pt>
                <c:pt idx="10" formatCode="0">
                  <c:v>93.9</c:v>
                </c:pt>
                <c:pt idx="11" formatCode="0">
                  <c:v>94.2</c:v>
                </c:pt>
                <c:pt idx="12" formatCode="0">
                  <c:v>94.3</c:v>
                </c:pt>
                <c:pt idx="13" formatCode="0">
                  <c:v>95.3</c:v>
                </c:pt>
                <c:pt idx="14" formatCode="0">
                  <c:v>95.9</c:v>
                </c:pt>
                <c:pt idx="15" formatCode="0">
                  <c:v>96.8</c:v>
                </c:pt>
                <c:pt idx="16" formatCode="0">
                  <c:v>98.7</c:v>
                </c:pt>
                <c:pt idx="17" formatCode="0">
                  <c:v>99.5</c:v>
                </c:pt>
                <c:pt idx="18" formatCode="0">
                  <c:v>100</c:v>
                </c:pt>
              </c:numCache>
            </c:numRef>
          </c:val>
        </c:ser>
        <c:dLbls>
          <c:showLegendKey val="0"/>
          <c:showVal val="0"/>
          <c:showCatName val="0"/>
          <c:showSerName val="0"/>
          <c:showPercent val="0"/>
          <c:showBubbleSize val="0"/>
        </c:dLbls>
        <c:gapWidth val="47"/>
        <c:axId val="403783504"/>
        <c:axId val="403783896"/>
      </c:barChart>
      <c:catAx>
        <c:axId val="4037835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500" b="0" i="0" u="none" strike="noStrike" kern="1200" baseline="0">
                <a:solidFill>
                  <a:schemeClr val="tx1"/>
                </a:solidFill>
                <a:latin typeface="+mn-lt"/>
                <a:ea typeface="+mn-ea"/>
                <a:cs typeface="+mn-cs"/>
              </a:defRPr>
            </a:pPr>
            <a:endParaRPr lang="en-US"/>
          </a:p>
        </c:txPr>
        <c:crossAx val="403783896"/>
        <c:crosses val="autoZero"/>
        <c:auto val="1"/>
        <c:lblAlgn val="ctr"/>
        <c:lblOffset val="100"/>
        <c:noMultiLvlLbl val="0"/>
      </c:catAx>
      <c:valAx>
        <c:axId val="403783896"/>
        <c:scaling>
          <c:orientation val="minMax"/>
          <c:max val="105"/>
          <c:min val="0"/>
        </c:scaling>
        <c:delete val="1"/>
        <c:axPos val="b"/>
        <c:majorGridlines>
          <c:spPr>
            <a:ln w="9525" cap="flat" cmpd="sng" algn="ctr">
              <a:noFill/>
              <a:round/>
            </a:ln>
            <a:effectLst/>
          </c:spPr>
        </c:majorGridlines>
        <c:numFmt formatCode="0" sourceLinked="1"/>
        <c:majorTickMark val="out"/>
        <c:minorTickMark val="none"/>
        <c:tickLblPos val="nextTo"/>
        <c:crossAx val="403783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04783134768468"/>
          <c:y val="3.7878795410561404E-2"/>
          <c:w val="0.83527681589354918"/>
          <c:h val="0.96212120458943862"/>
        </c:manualLayout>
      </c:layout>
      <c:barChart>
        <c:barDir val="bar"/>
        <c:grouping val="clustered"/>
        <c:varyColors val="0"/>
        <c:ser>
          <c:idx val="0"/>
          <c:order val="0"/>
          <c:tx>
            <c:strRef>
              <c:f>Sheet1!$B$1</c:f>
              <c:strCache>
                <c:ptCount val="1"/>
                <c:pt idx="0">
                  <c:v>Column1</c:v>
                </c:pt>
              </c:strCache>
            </c:strRef>
          </c:tx>
          <c:spPr>
            <a:solidFill>
              <a:schemeClr val="accent3">
                <a:lumMod val="40000"/>
                <a:lumOff val="6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lumMod val="75000"/>
                </a:schemeClr>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3">
                  <a:lumMod val="60000"/>
                  <a:lumOff val="40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lumMod val="60000"/>
                  <a:lumOff val="40000"/>
                </a:schemeClr>
              </a:solidFill>
              <a:ln>
                <a:noFill/>
              </a:ln>
              <a:effectLst/>
              <a:scene3d>
                <a:camera prst="orthographicFront"/>
                <a:lightRig rig="threePt" dir="t">
                  <a:rot lat="0" lon="0" rev="1200000"/>
                </a:lightRig>
              </a:scene3d>
              <a:sp3d>
                <a:bevelT w="63500" h="25400"/>
              </a:sp3d>
            </c:spPr>
          </c:dPt>
          <c:dPt>
            <c:idx val="3"/>
            <c:invertIfNegative val="0"/>
            <c:bubble3D val="0"/>
            <c:spPr>
              <a:solidFill>
                <a:schemeClr val="accent3">
                  <a:lumMod val="60000"/>
                  <a:lumOff val="40000"/>
                </a:schemeClr>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3">
                  <a:lumMod val="60000"/>
                  <a:lumOff val="40000"/>
                </a:schemeClr>
              </a:solidFill>
              <a:ln>
                <a:noFill/>
              </a:ln>
              <a:effectLst/>
              <a:scene3d>
                <a:camera prst="orthographicFront"/>
                <a:lightRig rig="threePt" dir="t">
                  <a:rot lat="0" lon="0" rev="1200000"/>
                </a:lightRig>
              </a:scene3d>
              <a:sp3d>
                <a:bevelT w="63500" h="25400"/>
              </a:sp3d>
            </c:spPr>
          </c:dPt>
          <c:dPt>
            <c:idx val="5"/>
            <c:invertIfNegative val="0"/>
            <c:bubble3D val="0"/>
          </c:dPt>
          <c:dPt>
            <c:idx val="6"/>
            <c:invertIfNegative val="0"/>
            <c:bubble3D val="0"/>
          </c:dPt>
          <c:dPt>
            <c:idx val="7"/>
            <c:invertIfNegative val="0"/>
            <c:bubble3D val="0"/>
          </c:dPt>
          <c:dPt>
            <c:idx val="8"/>
            <c:invertIfNegative val="0"/>
            <c:bubble3D val="0"/>
          </c:dPt>
          <c:dPt>
            <c:idx val="9"/>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10"/>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11"/>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12"/>
            <c:invertIfNegative val="0"/>
            <c:bubble3D val="0"/>
          </c:dPt>
          <c:dPt>
            <c:idx val="13"/>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Souhag </c:v>
                </c:pt>
                <c:pt idx="1">
                  <c:v>Qena </c:v>
                </c:pt>
                <c:pt idx="2">
                  <c:v>Giza </c:v>
                </c:pt>
                <c:pt idx="3">
                  <c:v>Luxor </c:v>
                </c:pt>
                <c:pt idx="4">
                  <c:v>Sharkia </c:v>
                </c:pt>
                <c:pt idx="5">
                  <c:v>Suez </c:v>
                </c:pt>
                <c:pt idx="6">
                  <c:v>Kalyubia </c:v>
                </c:pt>
                <c:pt idx="7">
                  <c:v>Cairo </c:v>
                </c:pt>
                <c:pt idx="9">
                  <c:v>TOTAL EGYPT</c:v>
                </c:pt>
              </c:strCache>
            </c:strRef>
          </c:cat>
          <c:val>
            <c:numRef>
              <c:f>Sheet1!$B$2:$B$11</c:f>
              <c:numCache>
                <c:formatCode>0</c:formatCode>
                <c:ptCount val="10"/>
                <c:pt idx="0">
                  <c:v>77.900000000000006</c:v>
                </c:pt>
                <c:pt idx="1">
                  <c:v>82.7</c:v>
                </c:pt>
                <c:pt idx="2">
                  <c:v>87.5</c:v>
                </c:pt>
                <c:pt idx="3">
                  <c:v>88.2</c:v>
                </c:pt>
                <c:pt idx="4">
                  <c:v>89.2</c:v>
                </c:pt>
                <c:pt idx="5">
                  <c:v>90.2</c:v>
                </c:pt>
                <c:pt idx="6">
                  <c:v>90.4</c:v>
                </c:pt>
                <c:pt idx="7">
                  <c:v>90.4</c:v>
                </c:pt>
                <c:pt idx="9">
                  <c:v>91</c:v>
                </c:pt>
              </c:numCache>
            </c:numRef>
          </c:val>
        </c:ser>
        <c:dLbls>
          <c:showLegendKey val="0"/>
          <c:showVal val="0"/>
          <c:showCatName val="0"/>
          <c:showSerName val="0"/>
          <c:showPercent val="0"/>
          <c:showBubbleSize val="0"/>
        </c:dLbls>
        <c:gapWidth val="47"/>
        <c:axId val="403423096"/>
        <c:axId val="403423488"/>
      </c:barChart>
      <c:catAx>
        <c:axId val="40342309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500" b="0" i="0" u="none" strike="noStrike" kern="1200" baseline="0">
                <a:solidFill>
                  <a:schemeClr val="tx1"/>
                </a:solidFill>
                <a:latin typeface="+mn-lt"/>
                <a:ea typeface="+mn-ea"/>
                <a:cs typeface="+mn-cs"/>
              </a:defRPr>
            </a:pPr>
            <a:endParaRPr lang="en-US"/>
          </a:p>
        </c:txPr>
        <c:crossAx val="403423488"/>
        <c:crosses val="autoZero"/>
        <c:auto val="1"/>
        <c:lblAlgn val="ctr"/>
        <c:lblOffset val="100"/>
        <c:noMultiLvlLbl val="0"/>
      </c:catAx>
      <c:valAx>
        <c:axId val="403423488"/>
        <c:scaling>
          <c:orientation val="minMax"/>
          <c:max val="100"/>
          <c:min val="0"/>
        </c:scaling>
        <c:delete val="1"/>
        <c:axPos val="b"/>
        <c:majorGridlines>
          <c:spPr>
            <a:ln w="9525" cap="flat" cmpd="sng" algn="ctr">
              <a:noFill/>
              <a:round/>
            </a:ln>
            <a:effectLst/>
          </c:spPr>
        </c:majorGridlines>
        <c:numFmt formatCode="0" sourceLinked="1"/>
        <c:majorTickMark val="out"/>
        <c:minorTickMark val="none"/>
        <c:tickLblPos val="nextTo"/>
        <c:crossAx val="4034230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1"/>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88</c:v>
                </c:pt>
                <c:pt idx="1">
                  <c:v>86</c:v>
                </c:pt>
                <c:pt idx="2">
                  <c:v>88</c:v>
                </c:pt>
                <c:pt idx="3">
                  <c:v>93</c:v>
                </c:pt>
              </c:numCache>
            </c:numRef>
          </c:val>
        </c:ser>
        <c:dLbls>
          <c:showLegendKey val="0"/>
          <c:showVal val="0"/>
          <c:showCatName val="0"/>
          <c:showSerName val="0"/>
          <c:showPercent val="0"/>
          <c:showBubbleSize val="0"/>
        </c:dLbls>
        <c:gapWidth val="150"/>
        <c:axId val="403424272"/>
        <c:axId val="403424664"/>
      </c:barChart>
      <c:catAx>
        <c:axId val="4034242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3424664"/>
        <c:crosses val="autoZero"/>
        <c:auto val="1"/>
        <c:lblAlgn val="ctr"/>
        <c:lblOffset val="100"/>
        <c:noMultiLvlLbl val="0"/>
      </c:catAx>
      <c:valAx>
        <c:axId val="40342466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034242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3019616944306982"/>
          <c:y val="2.9584564796381746E-2"/>
          <c:w val="0.4851726712156475"/>
          <c:h val="0.9458852868796418"/>
        </c:manualLayout>
      </c:layout>
      <c:barChart>
        <c:barDir val="bar"/>
        <c:grouping val="clustered"/>
        <c:varyColors val="0"/>
        <c:ser>
          <c:idx val="0"/>
          <c:order val="0"/>
          <c:tx>
            <c:strRef>
              <c:f>Sheet1!$B$1</c:f>
              <c:strCache>
                <c:ptCount val="1"/>
                <c:pt idx="0">
                  <c:v>Column1</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5"/>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6"/>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7"/>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8"/>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9"/>
            <c:invertIfNegative val="0"/>
            <c:bubble3D val="0"/>
            <c:spPr>
              <a:solidFill>
                <a:schemeClr val="tx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No treatment</c:v>
                </c:pt>
                <c:pt idx="1">
                  <c:v>Home remedy/other solution</c:v>
                </c:pt>
                <c:pt idx="2">
                  <c:v>Other*</c:v>
                </c:pt>
                <c:pt idx="3">
                  <c:v>Antibiotics</c:v>
                </c:pt>
                <c:pt idx="4">
                  <c:v>ORT or increased fluids</c:v>
                </c:pt>
                <c:pt idx="5">
                  <c:v>Increased fluids</c:v>
                </c:pt>
                <c:pt idx="6">
                  <c:v>ORS or home solution.</c:v>
                </c:pt>
                <c:pt idx="7">
                  <c:v>Home solution (HS)</c:v>
                </c:pt>
                <c:pt idx="8">
                  <c:v>ORS packets</c:v>
                </c:pt>
                <c:pt idx="9">
                  <c:v>Taken to a health provider</c:v>
                </c:pt>
              </c:strCache>
            </c:strRef>
          </c:cat>
          <c:val>
            <c:numRef>
              <c:f>Sheet1!$B$2:$B$11</c:f>
              <c:numCache>
                <c:formatCode>0</c:formatCode>
                <c:ptCount val="10"/>
                <c:pt idx="0">
                  <c:v>10</c:v>
                </c:pt>
                <c:pt idx="1">
                  <c:v>36</c:v>
                </c:pt>
                <c:pt idx="2">
                  <c:v>24</c:v>
                </c:pt>
                <c:pt idx="3">
                  <c:v>37</c:v>
                </c:pt>
                <c:pt idx="4">
                  <c:v>45</c:v>
                </c:pt>
                <c:pt idx="5">
                  <c:v>24</c:v>
                </c:pt>
                <c:pt idx="6">
                  <c:v>30</c:v>
                </c:pt>
                <c:pt idx="7">
                  <c:v>2</c:v>
                </c:pt>
                <c:pt idx="8">
                  <c:v>28</c:v>
                </c:pt>
                <c:pt idx="9">
                  <c:v>55</c:v>
                </c:pt>
              </c:numCache>
            </c:numRef>
          </c:val>
        </c:ser>
        <c:dLbls>
          <c:dLblPos val="outEnd"/>
          <c:showLegendKey val="0"/>
          <c:showVal val="1"/>
          <c:showCatName val="0"/>
          <c:showSerName val="0"/>
          <c:showPercent val="0"/>
          <c:showBubbleSize val="0"/>
        </c:dLbls>
        <c:gapWidth val="150"/>
        <c:axId val="403425448"/>
        <c:axId val="403425840"/>
      </c:barChart>
      <c:catAx>
        <c:axId val="4034254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3425840"/>
        <c:crosses val="autoZero"/>
        <c:auto val="1"/>
        <c:lblAlgn val="ctr"/>
        <c:lblOffset val="100"/>
        <c:noMultiLvlLbl val="0"/>
      </c:catAx>
      <c:valAx>
        <c:axId val="403425840"/>
        <c:scaling>
          <c:orientation val="minMax"/>
          <c:max val="100"/>
          <c:min val="0"/>
        </c:scaling>
        <c:delete val="1"/>
        <c:axPos val="b"/>
        <c:majorGridlines>
          <c:spPr>
            <a:ln w="9525" cap="flat" cmpd="sng" algn="ctr">
              <a:noFill/>
              <a:round/>
            </a:ln>
            <a:effectLst/>
          </c:spPr>
        </c:majorGridlines>
        <c:numFmt formatCode="0" sourceLinked="1"/>
        <c:majorTickMark val="out"/>
        <c:minorTickMark val="none"/>
        <c:tickLblPos val="nextTo"/>
        <c:crossAx val="403425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8705468066491691"/>
          <c:y val="0.11708319117858042"/>
          <c:w val="0.4370018591426072"/>
          <c:h val="0.8178177432463104"/>
        </c:manualLayout>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5">
                  <a:lumMod val="40000"/>
                  <a:lumOff val="6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5">
                  <a:lumMod val="5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manualLayout>
                  <c:x val="-0.11106053149606299"/>
                  <c:y val="0.21015278625703449"/>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dLbl>
              <c:idx val="1"/>
              <c:layout>
                <c:manualLayout>
                  <c:x val="-0.14026317804024496"/>
                  <c:y val="-0.20948169984816134"/>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dLbl>
              <c:idx val="2"/>
              <c:layout>
                <c:manualLayout>
                  <c:x val="0.16914791119860018"/>
                  <c:y val="-0.1244192974079364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4"/>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More</c:v>
                </c:pt>
                <c:pt idx="1">
                  <c:v>Same as usual</c:v>
                </c:pt>
                <c:pt idx="2">
                  <c:v>Somewhat less</c:v>
                </c:pt>
                <c:pt idx="3">
                  <c:v>Much less</c:v>
                </c:pt>
                <c:pt idx="4">
                  <c:v>None</c:v>
                </c:pt>
              </c:strCache>
            </c:strRef>
          </c:cat>
          <c:val>
            <c:numRef>
              <c:f>Sheet1!$B$2:$B$6</c:f>
              <c:numCache>
                <c:formatCode>General</c:formatCode>
                <c:ptCount val="5"/>
                <c:pt idx="0">
                  <c:v>24</c:v>
                </c:pt>
                <c:pt idx="1">
                  <c:v>29</c:v>
                </c:pt>
                <c:pt idx="2">
                  <c:v>28</c:v>
                </c:pt>
                <c:pt idx="3">
                  <c:v>14</c:v>
                </c:pt>
                <c:pt idx="4">
                  <c:v>5</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5">
                  <a:lumMod val="40000"/>
                  <a:lumOff val="6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5">
                  <a:lumMod val="5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tx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4"/>
            <c:bubble3D val="0"/>
            <c:spPr>
              <a:solidFill>
                <a:schemeClr val="accent3"/>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4"/>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5"/>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Sheet1!$A$2:$A$7</c:f>
              <c:strCache>
                <c:ptCount val="6"/>
                <c:pt idx="0">
                  <c:v>More</c:v>
                </c:pt>
                <c:pt idx="1">
                  <c:v>Same as usual</c:v>
                </c:pt>
                <c:pt idx="2">
                  <c:v>Somewhat less</c:v>
                </c:pt>
                <c:pt idx="3">
                  <c:v>Much less</c:v>
                </c:pt>
                <c:pt idx="4">
                  <c:v>None</c:v>
                </c:pt>
                <c:pt idx="5">
                  <c:v>Never given food</c:v>
                </c:pt>
              </c:strCache>
            </c:strRef>
          </c:cat>
          <c:val>
            <c:numRef>
              <c:f>Sheet1!$B$2:$B$7</c:f>
              <c:numCache>
                <c:formatCode>General</c:formatCode>
                <c:ptCount val="6"/>
                <c:pt idx="0">
                  <c:v>1</c:v>
                </c:pt>
                <c:pt idx="1">
                  <c:v>19</c:v>
                </c:pt>
                <c:pt idx="2">
                  <c:v>33</c:v>
                </c:pt>
                <c:pt idx="3">
                  <c:v>24</c:v>
                </c:pt>
                <c:pt idx="4">
                  <c:v>9</c:v>
                </c:pt>
                <c:pt idx="5">
                  <c:v>14</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0.82622</cdr:x>
      <cdr:y>0.86105</cdr:y>
    </cdr:from>
    <cdr:to>
      <cdr:x>0.9674</cdr:x>
      <cdr:y>0.97442</cdr:y>
    </cdr:to>
    <cdr:sp macro="" textlink="">
      <cdr:nvSpPr>
        <cdr:cNvPr id="2" name="TextBox 1"/>
        <cdr:cNvSpPr txBox="1"/>
      </cdr:nvSpPr>
      <cdr:spPr>
        <a:xfrm xmlns:a="http://schemas.openxmlformats.org/drawingml/2006/main">
          <a:off x="6799475" y="4344310"/>
          <a:ext cx="1161855" cy="571990"/>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dirty="0" smtClean="0"/>
            <a:t>*</a:t>
          </a:r>
          <a:r>
            <a:rPr lang="en-US" sz="1100" i="1" dirty="0" smtClean="0"/>
            <a:t>Does not  include  </a:t>
          </a:r>
        </a:p>
        <a:p xmlns:a="http://schemas.openxmlformats.org/drawingml/2006/main">
          <a:r>
            <a:rPr lang="en-US" sz="1100" i="1" dirty="0" smtClean="0"/>
            <a:t>North and South </a:t>
          </a:r>
        </a:p>
        <a:p xmlns:a="http://schemas.openxmlformats.org/drawingml/2006/main">
          <a:r>
            <a:rPr lang="en-US" sz="1100" i="1" dirty="0" smtClean="0"/>
            <a:t>Sinai  governorates</a:t>
          </a:r>
          <a:endParaRPr lang="en-US" sz="1100" i="1" dirty="0"/>
        </a:p>
      </cdr:txBody>
    </cdr:sp>
  </cdr:relSizeAnchor>
</c:userShapes>
</file>

<file path=ppt/drawings/drawing2.xml><?xml version="1.0" encoding="utf-8"?>
<c:userShapes xmlns:c="http://schemas.openxmlformats.org/drawingml/2006/chart">
  <cdr:relSizeAnchor xmlns:cdr="http://schemas.openxmlformats.org/drawingml/2006/chartDrawing">
    <cdr:from>
      <cdr:x>0.6687</cdr:x>
      <cdr:y>0.66459</cdr:y>
    </cdr:from>
    <cdr:to>
      <cdr:x>0.95459</cdr:x>
      <cdr:y>0.82526</cdr:y>
    </cdr:to>
    <cdr:sp macro="" textlink="">
      <cdr:nvSpPr>
        <cdr:cNvPr id="2" name="TextBox 1"/>
        <cdr:cNvSpPr txBox="1"/>
      </cdr:nvSpPr>
      <cdr:spPr>
        <a:xfrm xmlns:a="http://schemas.openxmlformats.org/drawingml/2006/main">
          <a:off x="5771338" y="3339674"/>
          <a:ext cx="2467427" cy="807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400" dirty="0" smtClean="0"/>
            <a:t>*Other Includes injections, pills, and </a:t>
          </a:r>
        </a:p>
        <a:p xmlns:a="http://schemas.openxmlformats.org/drawingml/2006/main">
          <a:r>
            <a:rPr lang="en-US" sz="1400" dirty="0" smtClean="0"/>
            <a:t>syrups not identified as antibiotics;</a:t>
          </a:r>
        </a:p>
        <a:p xmlns:a="http://schemas.openxmlformats.org/drawingml/2006/main">
          <a:r>
            <a:rPr lang="en-US" sz="1400" dirty="0" smtClean="0"/>
            <a:t>zinc; IV; and </a:t>
          </a:r>
          <a:r>
            <a:rPr lang="en-US" sz="1400" dirty="0" err="1" smtClean="0"/>
            <a:t>antimotility</a:t>
          </a:r>
          <a:r>
            <a:rPr lang="en-US" sz="1400" dirty="0" smtClean="0"/>
            <a:t> drugs</a:t>
          </a:r>
          <a:endParaRPr lang="en-US" sz="1400" dirty="0"/>
        </a:p>
      </cdr:txBody>
    </cdr:sp>
  </cdr:relSizeAnchor>
</c:userShapes>
</file>

<file path=ppt/drawings/drawing3.xml><?xml version="1.0" encoding="utf-8"?>
<c:userShapes xmlns:c="http://schemas.openxmlformats.org/drawingml/2006/chart">
  <cdr:relSizeAnchor xmlns:cdr="http://schemas.openxmlformats.org/drawingml/2006/chartDrawing">
    <cdr:from>
      <cdr:x>0.51561</cdr:x>
      <cdr:y>0.46832</cdr:y>
    </cdr:from>
    <cdr:to>
      <cdr:x>0.60235</cdr:x>
      <cdr:y>0.59567</cdr:y>
    </cdr:to>
    <cdr:sp macro="" textlink="">
      <cdr:nvSpPr>
        <cdr:cNvPr id="2" name="TextBox 1"/>
        <cdr:cNvSpPr txBox="1"/>
      </cdr:nvSpPr>
      <cdr:spPr>
        <a:xfrm xmlns:a="http://schemas.openxmlformats.org/drawingml/2006/main">
          <a:off x="4390581" y="2249716"/>
          <a:ext cx="738621" cy="61175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smtClean="0"/>
        </a:p>
        <a:p xmlns:a="http://schemas.openxmlformats.org/drawingml/2006/main">
          <a:r>
            <a:rPr lang="en-US" sz="1800" b="1" dirty="0" smtClean="0"/>
            <a:t>8</a:t>
          </a:r>
          <a:endParaRPr lang="en-US" sz="1800" b="1" dirty="0"/>
        </a:p>
      </cdr:txBody>
    </cdr:sp>
  </cdr:relSizeAnchor>
</c:userShapes>
</file>

<file path=ppt/drawings/drawing4.xml><?xml version="1.0" encoding="utf-8"?>
<c:userShapes xmlns:c="http://schemas.openxmlformats.org/drawingml/2006/chart">
  <cdr:relSizeAnchor xmlns:cdr="http://schemas.openxmlformats.org/drawingml/2006/chartDrawing">
    <cdr:from>
      <cdr:x>0.05523</cdr:x>
      <cdr:y>0.91127</cdr:y>
    </cdr:from>
    <cdr:to>
      <cdr:x>0.28476</cdr:x>
      <cdr:y>1</cdr:y>
    </cdr:to>
    <cdr:sp macro="" textlink="">
      <cdr:nvSpPr>
        <cdr:cNvPr id="2" name="TextBox 1"/>
        <cdr:cNvSpPr txBox="1"/>
      </cdr:nvSpPr>
      <cdr:spPr>
        <a:xfrm xmlns:a="http://schemas.openxmlformats.org/drawingml/2006/main">
          <a:off x="495946" y="4948252"/>
          <a:ext cx="2061273" cy="48182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smtClean="0"/>
            <a:t>*</a:t>
          </a:r>
          <a:r>
            <a:rPr lang="en-US" sz="1100" i="1" dirty="0" smtClean="0"/>
            <a:t>Does not include North </a:t>
          </a:r>
        </a:p>
        <a:p xmlns:a="http://schemas.openxmlformats.org/drawingml/2006/main">
          <a:r>
            <a:rPr lang="en-US" sz="1100" i="1" dirty="0" smtClean="0"/>
            <a:t>and South Sinai governorates</a:t>
          </a:r>
          <a:endParaRPr lang="en-US" sz="1100" i="1" dirty="0"/>
        </a:p>
      </cdr:txBody>
    </cdr:sp>
  </cdr:relSizeAnchor>
</c:userShapes>
</file>

<file path=ppt/drawings/drawing5.xml><?xml version="1.0" encoding="utf-8"?>
<c:userShapes xmlns:c="http://schemas.openxmlformats.org/drawingml/2006/chart">
  <cdr:relSizeAnchor xmlns:cdr="http://schemas.openxmlformats.org/drawingml/2006/chartDrawing">
    <cdr:from>
      <cdr:x>0.16476</cdr:x>
      <cdr:y>0.30136</cdr:y>
    </cdr:from>
    <cdr:to>
      <cdr:x>0.21702</cdr:x>
      <cdr:y>0.40062</cdr:y>
    </cdr:to>
    <cdr:sp macro="" textlink="">
      <cdr:nvSpPr>
        <cdr:cNvPr id="2" name="TextBox 1"/>
        <cdr:cNvSpPr txBox="1"/>
      </cdr:nvSpPr>
      <cdr:spPr>
        <a:xfrm xmlns:a="http://schemas.openxmlformats.org/drawingml/2006/main">
          <a:off x="1299442" y="1515598"/>
          <a:ext cx="412152" cy="499182"/>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smtClean="0"/>
            <a:t>27</a:t>
          </a:r>
          <a:endParaRPr lang="en-US" sz="1800" b="1" dirty="0"/>
        </a:p>
      </cdr:txBody>
    </cdr:sp>
  </cdr:relSizeAnchor>
  <cdr:relSizeAnchor xmlns:cdr="http://schemas.openxmlformats.org/drawingml/2006/chartDrawing">
    <cdr:from>
      <cdr:x>0.5</cdr:x>
      <cdr:y>0.38234</cdr:y>
    </cdr:from>
    <cdr:to>
      <cdr:x>0.55226</cdr:x>
      <cdr:y>0.4816</cdr:y>
    </cdr:to>
    <cdr:sp macro="" textlink="">
      <cdr:nvSpPr>
        <cdr:cNvPr id="3" name="TextBox 1"/>
        <cdr:cNvSpPr txBox="1"/>
      </cdr:nvSpPr>
      <cdr:spPr>
        <a:xfrm xmlns:a="http://schemas.openxmlformats.org/drawingml/2006/main">
          <a:off x="3943350" y="1922860"/>
          <a:ext cx="412152" cy="499182"/>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smtClean="0"/>
            <a:t>23</a:t>
          </a:r>
        </a:p>
        <a:p xmlns:a="http://schemas.openxmlformats.org/drawingml/2006/main">
          <a:endParaRPr lang="en-US" sz="1800" b="1" dirty="0"/>
        </a:p>
      </cdr:txBody>
    </cdr:sp>
  </cdr:relSizeAnchor>
  <cdr:relSizeAnchor xmlns:cdr="http://schemas.openxmlformats.org/drawingml/2006/chartDrawing">
    <cdr:from>
      <cdr:x>0.80907</cdr:x>
      <cdr:y>0.27534</cdr:y>
    </cdr:from>
    <cdr:to>
      <cdr:x>0.86133</cdr:x>
      <cdr:y>0.37459</cdr:y>
    </cdr:to>
    <cdr:sp macro="" textlink="">
      <cdr:nvSpPr>
        <cdr:cNvPr id="4" name="TextBox 1"/>
        <cdr:cNvSpPr txBox="1"/>
      </cdr:nvSpPr>
      <cdr:spPr>
        <a:xfrm xmlns:a="http://schemas.openxmlformats.org/drawingml/2006/main">
          <a:off x="6380889" y="1384725"/>
          <a:ext cx="412152" cy="499182"/>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smtClean="0"/>
            <a:t>29</a:t>
          </a:r>
        </a:p>
        <a:p xmlns:a="http://schemas.openxmlformats.org/drawingml/2006/main">
          <a:endParaRPr lang="en-US" sz="1800" b="1" dirty="0"/>
        </a:p>
      </cdr:txBody>
    </cdr:sp>
  </cdr:relSizeAnchor>
</c:userShapes>
</file>

<file path=ppt/drawings/drawing6.xml><?xml version="1.0" encoding="utf-8"?>
<c:userShapes xmlns:c="http://schemas.openxmlformats.org/drawingml/2006/chart">
  <cdr:relSizeAnchor xmlns:cdr="http://schemas.openxmlformats.org/drawingml/2006/chartDrawing">
    <cdr:from>
      <cdr:x>0.52973</cdr:x>
      <cdr:y>0.21569</cdr:y>
    </cdr:from>
    <cdr:to>
      <cdr:x>0.65905</cdr:x>
      <cdr:y>0.46373</cdr:y>
    </cdr:to>
    <cdr:sp macro="" textlink="">
      <cdr:nvSpPr>
        <cdr:cNvPr id="2" name="TextBox 1"/>
        <cdr:cNvSpPr txBox="1"/>
      </cdr:nvSpPr>
      <cdr:spPr>
        <a:xfrm xmlns:a="http://schemas.openxmlformats.org/drawingml/2006/main">
          <a:off x="4177812" y="937847"/>
          <a:ext cx="1019907" cy="107852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18</a:t>
          </a:r>
          <a:endParaRPr lang="en-US" sz="1800" b="1" dirty="0"/>
        </a:p>
      </cdr:txBody>
    </cdr:sp>
  </cdr:relSizeAnchor>
  <cdr:relSizeAnchor xmlns:cdr="http://schemas.openxmlformats.org/drawingml/2006/chartDrawing">
    <cdr:from>
      <cdr:x>0.62783</cdr:x>
      <cdr:y>0.69559</cdr:y>
    </cdr:from>
    <cdr:to>
      <cdr:x>0.77499</cdr:x>
      <cdr:y>0.95172</cdr:y>
    </cdr:to>
    <cdr:sp macro="" textlink="">
      <cdr:nvSpPr>
        <cdr:cNvPr id="3" name="TextBox 2"/>
        <cdr:cNvSpPr txBox="1"/>
      </cdr:nvSpPr>
      <cdr:spPr>
        <a:xfrm xmlns:a="http://schemas.openxmlformats.org/drawingml/2006/main">
          <a:off x="4951535" y="3024555"/>
          <a:ext cx="1160584" cy="111369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smtClean="0"/>
            <a:t>21</a:t>
          </a:r>
          <a:endParaRPr lang="en-US" sz="1800" b="1" dirty="0"/>
        </a:p>
      </cdr:txBody>
    </cdr:sp>
  </cdr:relSizeAnchor>
</c:userShapes>
</file>

<file path=ppt/drawings/drawing7.xml><?xml version="1.0" encoding="utf-8"?>
<c:userShapes xmlns:c="http://schemas.openxmlformats.org/drawingml/2006/chart">
  <cdr:relSizeAnchor xmlns:cdr="http://schemas.openxmlformats.org/drawingml/2006/chartDrawing">
    <cdr:from>
      <cdr:x>0.16476</cdr:x>
      <cdr:y>0.34823</cdr:y>
    </cdr:from>
    <cdr:to>
      <cdr:x>0.21702</cdr:x>
      <cdr:y>0.42835</cdr:y>
    </cdr:to>
    <cdr:sp macro="" textlink="">
      <cdr:nvSpPr>
        <cdr:cNvPr id="2" name="TextBox 1"/>
        <cdr:cNvSpPr txBox="1"/>
      </cdr:nvSpPr>
      <cdr:spPr>
        <a:xfrm xmlns:a="http://schemas.openxmlformats.org/drawingml/2006/main">
          <a:off x="1299413" y="1751308"/>
          <a:ext cx="412159" cy="402956"/>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smtClean="0"/>
            <a:t>25</a:t>
          </a:r>
          <a:endParaRPr lang="en-US" sz="1800" b="1" dirty="0"/>
        </a:p>
      </cdr:txBody>
    </cdr:sp>
  </cdr:relSizeAnchor>
  <cdr:relSizeAnchor xmlns:cdr="http://schemas.openxmlformats.org/drawingml/2006/chartDrawing">
    <cdr:from>
      <cdr:x>0.48428</cdr:x>
      <cdr:y>0.36364</cdr:y>
    </cdr:from>
    <cdr:to>
      <cdr:x>0.54716</cdr:x>
      <cdr:y>0.44462</cdr:y>
    </cdr:to>
    <cdr:sp macro="" textlink="">
      <cdr:nvSpPr>
        <cdr:cNvPr id="3" name="TextBox 1"/>
        <cdr:cNvSpPr txBox="1"/>
      </cdr:nvSpPr>
      <cdr:spPr>
        <a:xfrm xmlns:a="http://schemas.openxmlformats.org/drawingml/2006/main">
          <a:off x="3819364" y="1828800"/>
          <a:ext cx="495945" cy="407282"/>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b="1" dirty="0" smtClean="0"/>
            <a:t>25</a:t>
          </a:r>
        </a:p>
        <a:p xmlns:a="http://schemas.openxmlformats.org/drawingml/2006/main">
          <a:pPr algn="ctr"/>
          <a:endParaRPr lang="en-US" sz="1800" b="1" dirty="0"/>
        </a:p>
      </cdr:txBody>
    </cdr:sp>
  </cdr:relSizeAnchor>
  <cdr:relSizeAnchor xmlns:cdr="http://schemas.openxmlformats.org/drawingml/2006/chartDrawing">
    <cdr:from>
      <cdr:x>0.81245</cdr:x>
      <cdr:y>0.33282</cdr:y>
    </cdr:from>
    <cdr:to>
      <cdr:x>0.86133</cdr:x>
      <cdr:y>0.39308</cdr:y>
    </cdr:to>
    <cdr:sp macro="" textlink="">
      <cdr:nvSpPr>
        <cdr:cNvPr id="4" name="TextBox 1"/>
        <cdr:cNvSpPr txBox="1"/>
      </cdr:nvSpPr>
      <cdr:spPr>
        <a:xfrm xmlns:a="http://schemas.openxmlformats.org/drawingml/2006/main">
          <a:off x="6407581" y="1673816"/>
          <a:ext cx="385470" cy="303061"/>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smtClean="0"/>
            <a:t>26</a:t>
          </a:r>
        </a:p>
        <a:p xmlns:a="http://schemas.openxmlformats.org/drawingml/2006/main">
          <a:endParaRPr lang="en-US" sz="1800" b="1"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54099" y="0"/>
            <a:ext cx="2948339" cy="498607"/>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sz="quarter" idx="1"/>
          </p:nvPr>
        </p:nvSpPr>
        <p:spPr>
          <a:xfrm>
            <a:off x="1542" y="0"/>
            <a:ext cx="2948339" cy="498607"/>
          </a:xfrm>
          <a:prstGeom prst="rect">
            <a:avLst/>
          </a:prstGeom>
        </p:spPr>
        <p:txBody>
          <a:bodyPr vert="horz" lIns="91440" tIns="45720" rIns="91440" bIns="45720" rtlCol="1"/>
          <a:lstStyle>
            <a:lvl1pPr algn="l">
              <a:defRPr sz="1200"/>
            </a:lvl1pPr>
          </a:lstStyle>
          <a:p>
            <a:fld id="{5F2EC3E7-EA44-43F8-8D44-2730A9981598}" type="datetimeFigureOut">
              <a:rPr lang="ar-EG" smtClean="0"/>
              <a:t>25/07/1436</a:t>
            </a:fld>
            <a:endParaRPr lang="ar-EG"/>
          </a:p>
        </p:txBody>
      </p:sp>
      <p:sp>
        <p:nvSpPr>
          <p:cNvPr id="4" name="Footer Placeholder 3"/>
          <p:cNvSpPr>
            <a:spLocks noGrp="1"/>
          </p:cNvSpPr>
          <p:nvPr>
            <p:ph type="ftr" sz="quarter" idx="2"/>
          </p:nvPr>
        </p:nvSpPr>
        <p:spPr>
          <a:xfrm>
            <a:off x="3854099" y="9435968"/>
            <a:ext cx="2948339" cy="498607"/>
          </a:xfrm>
          <a:prstGeom prst="rect">
            <a:avLst/>
          </a:prstGeom>
        </p:spPr>
        <p:txBody>
          <a:bodyPr vert="horz" lIns="91440" tIns="45720" rIns="91440" bIns="45720" rtlCol="1" anchor="b"/>
          <a:lstStyle>
            <a:lvl1pPr algn="r">
              <a:defRPr sz="1200"/>
            </a:lvl1pPr>
          </a:lstStyle>
          <a:p>
            <a:endParaRPr lang="ar-EG"/>
          </a:p>
        </p:txBody>
      </p:sp>
      <p:sp>
        <p:nvSpPr>
          <p:cNvPr id="5" name="Slide Number Placeholder 4"/>
          <p:cNvSpPr>
            <a:spLocks noGrp="1"/>
          </p:cNvSpPr>
          <p:nvPr>
            <p:ph type="sldNum" sz="quarter" idx="3"/>
          </p:nvPr>
        </p:nvSpPr>
        <p:spPr>
          <a:xfrm>
            <a:off x="1542" y="9435968"/>
            <a:ext cx="2948339" cy="498607"/>
          </a:xfrm>
          <a:prstGeom prst="rect">
            <a:avLst/>
          </a:prstGeom>
        </p:spPr>
        <p:txBody>
          <a:bodyPr vert="horz" lIns="91440" tIns="45720" rIns="91440" bIns="45720" rtlCol="1" anchor="b"/>
          <a:lstStyle>
            <a:lvl1pPr algn="l">
              <a:defRPr sz="1200"/>
            </a:lvl1pPr>
          </a:lstStyle>
          <a:p>
            <a:fld id="{B8927A83-21EF-4F19-B6F3-581CA6FF1465}" type="slidenum">
              <a:rPr lang="ar-EG" smtClean="0"/>
              <a:t>‹#›</a:t>
            </a:fld>
            <a:endParaRPr lang="ar-EG"/>
          </a:p>
        </p:txBody>
      </p:sp>
    </p:spTree>
    <p:extLst>
      <p:ext uri="{BB962C8B-B14F-4D97-AF65-F5344CB8AC3E}">
        <p14:creationId xmlns:p14="http://schemas.microsoft.com/office/powerpoint/2010/main" val="36959677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723" cy="498454"/>
          </a:xfrm>
          <a:prstGeom prst="rect">
            <a:avLst/>
          </a:prstGeom>
        </p:spPr>
        <p:txBody>
          <a:bodyPr vert="horz" lIns="92830" tIns="46415" rIns="92830" bIns="46415" rtlCol="0"/>
          <a:lstStyle>
            <a:lvl1pPr algn="l">
              <a:defRPr sz="1200"/>
            </a:lvl1pPr>
          </a:lstStyle>
          <a:p>
            <a:endParaRPr lang="en-US" dirty="0"/>
          </a:p>
        </p:txBody>
      </p:sp>
      <p:sp>
        <p:nvSpPr>
          <p:cNvPr id="3" name="Date Placeholder 2"/>
          <p:cNvSpPr>
            <a:spLocks noGrp="1"/>
          </p:cNvSpPr>
          <p:nvPr>
            <p:ph type="dt" idx="1"/>
          </p:nvPr>
        </p:nvSpPr>
        <p:spPr>
          <a:xfrm>
            <a:off x="3853141" y="0"/>
            <a:ext cx="2947723" cy="498454"/>
          </a:xfrm>
          <a:prstGeom prst="rect">
            <a:avLst/>
          </a:prstGeom>
        </p:spPr>
        <p:txBody>
          <a:bodyPr vert="horz" lIns="92830" tIns="46415" rIns="92830" bIns="46415" rtlCol="0"/>
          <a:lstStyle>
            <a:lvl1pPr algn="r">
              <a:defRPr sz="1200"/>
            </a:lvl1pPr>
          </a:lstStyle>
          <a:p>
            <a:fld id="{4F5BBDF6-3244-4D18-B423-495161E5871B}" type="datetimeFigureOut">
              <a:rPr lang="en-US" smtClean="0"/>
              <a:t>5/13/2015</a:t>
            </a:fld>
            <a:endParaRPr lang="en-US" dirty="0"/>
          </a:p>
        </p:txBody>
      </p:sp>
      <p:sp>
        <p:nvSpPr>
          <p:cNvPr id="4" name="Slide Image Placeholder 3"/>
          <p:cNvSpPr>
            <a:spLocks noGrp="1" noRot="1" noChangeAspect="1"/>
          </p:cNvSpPr>
          <p:nvPr>
            <p:ph type="sldImg" idx="2"/>
          </p:nvPr>
        </p:nvSpPr>
        <p:spPr>
          <a:xfrm>
            <a:off x="1165225" y="1241425"/>
            <a:ext cx="4471988" cy="3354388"/>
          </a:xfrm>
          <a:prstGeom prst="rect">
            <a:avLst/>
          </a:prstGeom>
          <a:noFill/>
          <a:ln w="12700">
            <a:solidFill>
              <a:prstClr val="black"/>
            </a:solidFill>
          </a:ln>
        </p:spPr>
        <p:txBody>
          <a:bodyPr vert="horz" lIns="92830" tIns="46415" rIns="92830" bIns="46415" rtlCol="0" anchor="ctr"/>
          <a:lstStyle/>
          <a:p>
            <a:endParaRPr lang="en-US" dirty="0"/>
          </a:p>
        </p:txBody>
      </p:sp>
      <p:sp>
        <p:nvSpPr>
          <p:cNvPr id="5" name="Notes Placeholder 4"/>
          <p:cNvSpPr>
            <a:spLocks noGrp="1"/>
          </p:cNvSpPr>
          <p:nvPr>
            <p:ph type="body" sz="quarter" idx="3"/>
          </p:nvPr>
        </p:nvSpPr>
        <p:spPr>
          <a:xfrm>
            <a:off x="680244" y="4781015"/>
            <a:ext cx="5441950" cy="3911739"/>
          </a:xfrm>
          <a:prstGeom prst="rect">
            <a:avLst/>
          </a:prstGeom>
        </p:spPr>
        <p:txBody>
          <a:bodyPr vert="horz" lIns="92830" tIns="46415" rIns="92830" bIns="4641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36123"/>
            <a:ext cx="2947723" cy="498453"/>
          </a:xfrm>
          <a:prstGeom prst="rect">
            <a:avLst/>
          </a:prstGeom>
        </p:spPr>
        <p:txBody>
          <a:bodyPr vert="horz" lIns="92830" tIns="46415" rIns="92830" bIns="46415"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3141" y="9436123"/>
            <a:ext cx="2947723" cy="498453"/>
          </a:xfrm>
          <a:prstGeom prst="rect">
            <a:avLst/>
          </a:prstGeom>
        </p:spPr>
        <p:txBody>
          <a:bodyPr vert="horz" lIns="92830" tIns="46415" rIns="92830" bIns="46415" rtlCol="0" anchor="b"/>
          <a:lstStyle>
            <a:lvl1pPr algn="r">
              <a:defRPr sz="1200"/>
            </a:lvl1pPr>
          </a:lstStyle>
          <a:p>
            <a:fld id="{B795166F-4D5C-4128-A33C-FB807F38BEB0}" type="slidenum">
              <a:rPr lang="en-US" smtClean="0"/>
              <a:t>‹#›</a:t>
            </a:fld>
            <a:endParaRPr lang="en-US" dirty="0"/>
          </a:p>
        </p:txBody>
      </p:sp>
    </p:spTree>
    <p:extLst>
      <p:ext uri="{BB962C8B-B14F-4D97-AF65-F5344CB8AC3E}">
        <p14:creationId xmlns:p14="http://schemas.microsoft.com/office/powerpoint/2010/main" val="432042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a:t>
            </a:fld>
            <a:endParaRPr lang="en-US" dirty="0"/>
          </a:p>
        </p:txBody>
      </p:sp>
    </p:spTree>
    <p:extLst>
      <p:ext uri="{BB962C8B-B14F-4D97-AF65-F5344CB8AC3E}">
        <p14:creationId xmlns:p14="http://schemas.microsoft.com/office/powerpoint/2010/main" val="3949577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12</a:t>
            </a:fld>
            <a:endParaRPr lang="en-US" dirty="0"/>
          </a:p>
        </p:txBody>
      </p:sp>
    </p:spTree>
    <p:extLst>
      <p:ext uri="{BB962C8B-B14F-4D97-AF65-F5344CB8AC3E}">
        <p14:creationId xmlns:p14="http://schemas.microsoft.com/office/powerpoint/2010/main" val="39495771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13</a:t>
            </a:fld>
            <a:endParaRPr lang="en-US" dirty="0"/>
          </a:p>
        </p:txBody>
      </p:sp>
    </p:spTree>
    <p:extLst>
      <p:ext uri="{BB962C8B-B14F-4D97-AF65-F5344CB8AC3E}">
        <p14:creationId xmlns:p14="http://schemas.microsoft.com/office/powerpoint/2010/main" val="1175020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14</a:t>
            </a:fld>
            <a:endParaRPr lang="en-US" dirty="0"/>
          </a:p>
        </p:txBody>
      </p:sp>
    </p:spTree>
    <p:extLst>
      <p:ext uri="{BB962C8B-B14F-4D97-AF65-F5344CB8AC3E}">
        <p14:creationId xmlns:p14="http://schemas.microsoft.com/office/powerpoint/2010/main" val="3307711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8299" fontAlgn="base">
              <a:spcBef>
                <a:spcPct val="0"/>
              </a:spcBef>
              <a:spcAft>
                <a:spcPct val="0"/>
              </a:spcAft>
              <a:defRPr/>
            </a:pP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15</a:t>
            </a:fld>
            <a:endParaRPr lang="en-US" dirty="0"/>
          </a:p>
        </p:txBody>
      </p:sp>
    </p:spTree>
    <p:extLst>
      <p:ext uri="{BB962C8B-B14F-4D97-AF65-F5344CB8AC3E}">
        <p14:creationId xmlns:p14="http://schemas.microsoft.com/office/powerpoint/2010/main" val="40319788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16</a:t>
            </a:fld>
            <a:endParaRPr lang="en-US" dirty="0"/>
          </a:p>
        </p:txBody>
      </p:sp>
    </p:spTree>
    <p:extLst>
      <p:ext uri="{BB962C8B-B14F-4D97-AF65-F5344CB8AC3E}">
        <p14:creationId xmlns:p14="http://schemas.microsoft.com/office/powerpoint/2010/main" val="5637752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17</a:t>
            </a:fld>
            <a:endParaRPr lang="en-US" dirty="0"/>
          </a:p>
        </p:txBody>
      </p:sp>
    </p:spTree>
    <p:extLst>
      <p:ext uri="{BB962C8B-B14F-4D97-AF65-F5344CB8AC3E}">
        <p14:creationId xmlns:p14="http://schemas.microsoft.com/office/powerpoint/2010/main" val="15875168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18</a:t>
            </a:fld>
            <a:endParaRPr lang="en-US" dirty="0"/>
          </a:p>
        </p:txBody>
      </p:sp>
    </p:spTree>
    <p:extLst>
      <p:ext uri="{BB962C8B-B14F-4D97-AF65-F5344CB8AC3E}">
        <p14:creationId xmlns:p14="http://schemas.microsoft.com/office/powerpoint/2010/main" val="392609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20</a:t>
            </a:fld>
            <a:endParaRPr lang="en-US" dirty="0"/>
          </a:p>
        </p:txBody>
      </p:sp>
    </p:spTree>
    <p:extLst>
      <p:ext uri="{BB962C8B-B14F-4D97-AF65-F5344CB8AC3E}">
        <p14:creationId xmlns:p14="http://schemas.microsoft.com/office/powerpoint/2010/main" val="14093562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21</a:t>
            </a:fld>
            <a:endParaRPr lang="en-US" dirty="0"/>
          </a:p>
        </p:txBody>
      </p:sp>
    </p:spTree>
    <p:extLst>
      <p:ext uri="{BB962C8B-B14F-4D97-AF65-F5344CB8AC3E}">
        <p14:creationId xmlns:p14="http://schemas.microsoft.com/office/powerpoint/2010/main" val="42646636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22</a:t>
            </a:fld>
            <a:endParaRPr lang="en-US" dirty="0"/>
          </a:p>
        </p:txBody>
      </p:sp>
    </p:spTree>
    <p:extLst>
      <p:ext uri="{BB962C8B-B14F-4D97-AF65-F5344CB8AC3E}">
        <p14:creationId xmlns:p14="http://schemas.microsoft.com/office/powerpoint/2010/main" val="2204177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a:t>
            </a:fld>
            <a:endParaRPr lang="en-US" dirty="0"/>
          </a:p>
        </p:txBody>
      </p:sp>
    </p:spTree>
    <p:extLst>
      <p:ext uri="{BB962C8B-B14F-4D97-AF65-F5344CB8AC3E}">
        <p14:creationId xmlns:p14="http://schemas.microsoft.com/office/powerpoint/2010/main" val="7402900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6029012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2447222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25</a:t>
            </a:fld>
            <a:endParaRPr lang="en-US" dirty="0"/>
          </a:p>
        </p:txBody>
      </p:sp>
    </p:spTree>
    <p:extLst>
      <p:ext uri="{BB962C8B-B14F-4D97-AF65-F5344CB8AC3E}">
        <p14:creationId xmlns:p14="http://schemas.microsoft.com/office/powerpoint/2010/main" val="36592702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26</a:t>
            </a:fld>
            <a:endParaRPr lang="en-US" dirty="0"/>
          </a:p>
        </p:txBody>
      </p:sp>
    </p:spTree>
    <p:extLst>
      <p:ext uri="{BB962C8B-B14F-4D97-AF65-F5344CB8AC3E}">
        <p14:creationId xmlns:p14="http://schemas.microsoft.com/office/powerpoint/2010/main" val="403046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42348054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28</a:t>
            </a:fld>
            <a:endParaRPr lang="en-US" dirty="0"/>
          </a:p>
        </p:txBody>
      </p:sp>
    </p:spTree>
    <p:extLst>
      <p:ext uri="{BB962C8B-B14F-4D97-AF65-F5344CB8AC3E}">
        <p14:creationId xmlns:p14="http://schemas.microsoft.com/office/powerpoint/2010/main" val="37210672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The risk of dying among children from</a:t>
            </a:r>
            <a:r>
              <a:rPr lang="en-US" sz="1200" kern="1200" baseline="0" dirty="0" smtClean="0">
                <a:solidFill>
                  <a:schemeClr val="tx1"/>
                </a:solidFill>
                <a:effectLst/>
                <a:latin typeface="+mn-lt"/>
                <a:ea typeface="+mn-ea"/>
                <a:cs typeface="+mn-cs"/>
              </a:rPr>
              <a:t> the wealthiest households is lower than children born from the poorest households. Under-5 morality for children from the poorest households is nearly twice that for children in the wealthiest households. </a:t>
            </a:r>
            <a:endParaRPr lang="en-US" sz="1200" kern="1200" dirty="0" smtClean="0">
              <a:solidFill>
                <a:schemeClr val="tx1"/>
              </a:solidFill>
              <a:effectLst/>
              <a:latin typeface="+mn-lt"/>
              <a:ea typeface="+mn-ea"/>
              <a:cs typeface="+mn-cs"/>
            </a:endParaRPr>
          </a:p>
          <a:p>
            <a:pPr eaLnBrk="1" hangingPunct="1"/>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29</a:t>
            </a:fld>
            <a:endParaRPr lang="en-US" dirty="0"/>
          </a:p>
        </p:txBody>
      </p:sp>
    </p:spTree>
    <p:extLst>
      <p:ext uri="{BB962C8B-B14F-4D97-AF65-F5344CB8AC3E}">
        <p14:creationId xmlns:p14="http://schemas.microsoft.com/office/powerpoint/2010/main" val="17763072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31</a:t>
            </a:fld>
            <a:endParaRPr lang="en-US" dirty="0"/>
          </a:p>
        </p:txBody>
      </p:sp>
    </p:spTree>
    <p:extLst>
      <p:ext uri="{BB962C8B-B14F-4D97-AF65-F5344CB8AC3E}">
        <p14:creationId xmlns:p14="http://schemas.microsoft.com/office/powerpoint/2010/main" val="31341366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32</a:t>
            </a:fld>
            <a:endParaRPr lang="en-US" dirty="0"/>
          </a:p>
        </p:txBody>
      </p:sp>
    </p:spTree>
    <p:extLst>
      <p:ext uri="{BB962C8B-B14F-4D97-AF65-F5344CB8AC3E}">
        <p14:creationId xmlns:p14="http://schemas.microsoft.com/office/powerpoint/2010/main" val="27791066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In general, mortality rates are higher among first births and births of order seven or above than among births of order two or three.</a:t>
            </a:r>
          </a:p>
          <a:p>
            <a:pPr eaLnBrk="1" hangingPunct="1"/>
            <a:endParaRPr lang="fr-CI"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33</a:t>
            </a:fld>
            <a:endParaRPr lang="en-US" dirty="0"/>
          </a:p>
        </p:txBody>
      </p:sp>
    </p:spTree>
    <p:extLst>
      <p:ext uri="{BB962C8B-B14F-4D97-AF65-F5344CB8AC3E}">
        <p14:creationId xmlns:p14="http://schemas.microsoft.com/office/powerpoint/2010/main" val="1037107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5</a:t>
            </a:fld>
            <a:endParaRPr lang="en-US" dirty="0"/>
          </a:p>
        </p:txBody>
      </p:sp>
    </p:spTree>
    <p:extLst>
      <p:ext uri="{BB962C8B-B14F-4D97-AF65-F5344CB8AC3E}">
        <p14:creationId xmlns:p14="http://schemas.microsoft.com/office/powerpoint/2010/main" val="22894655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34</a:t>
            </a:fld>
            <a:endParaRPr lang="en-US" dirty="0"/>
          </a:p>
        </p:txBody>
      </p:sp>
    </p:spTree>
    <p:extLst>
      <p:ext uri="{BB962C8B-B14F-4D97-AF65-F5344CB8AC3E}">
        <p14:creationId xmlns:p14="http://schemas.microsoft.com/office/powerpoint/2010/main" val="16560432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36</a:t>
            </a:fld>
            <a:endParaRPr lang="en-US" dirty="0"/>
          </a:p>
        </p:txBody>
      </p:sp>
    </p:spTree>
    <p:extLst>
      <p:ext uri="{BB962C8B-B14F-4D97-AF65-F5344CB8AC3E}">
        <p14:creationId xmlns:p14="http://schemas.microsoft.com/office/powerpoint/2010/main" val="128306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r>
              <a:rPr lang="en-US" b="1" dirty="0" smtClean="0">
                <a:solidFill>
                  <a:schemeClr val="accent1"/>
                </a:solidFill>
                <a:latin typeface="Calibri" pitchFamily="34" charset="0"/>
              </a:rPr>
              <a:t>98%</a:t>
            </a:r>
            <a:r>
              <a:rPr lang="en-US" b="1" dirty="0" smtClean="0">
                <a:latin typeface="Calibri" pitchFamily="34" charset="0"/>
              </a:rPr>
              <a:t> </a:t>
            </a:r>
            <a:r>
              <a:rPr lang="en-US" dirty="0" smtClean="0">
                <a:latin typeface="Calibri" pitchFamily="34" charset="0"/>
              </a:rPr>
              <a:t>of infants are </a:t>
            </a:r>
            <a:r>
              <a:rPr lang="en-US" b="1" dirty="0" smtClean="0">
                <a:solidFill>
                  <a:schemeClr val="accent1"/>
                </a:solidFill>
                <a:latin typeface="Calibri" pitchFamily="34" charset="0"/>
              </a:rPr>
              <a:t>ever breastfed</a:t>
            </a:r>
            <a:r>
              <a:rPr lang="en-US" dirty="0" smtClean="0">
                <a:latin typeface="Calibri" pitchFamily="34" charset="0"/>
              </a:rPr>
              <a:t>.</a:t>
            </a:r>
          </a:p>
          <a:p>
            <a:pPr>
              <a:spcBef>
                <a:spcPct val="0"/>
              </a:spcBef>
            </a:pPr>
            <a:endParaRPr lang="en-US" dirty="0" smtClean="0"/>
          </a:p>
          <a:p>
            <a:pPr>
              <a:spcBef>
                <a:spcPct val="0"/>
              </a:spcBef>
            </a:pP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37</a:t>
            </a:fld>
            <a:endParaRPr lang="en-US" dirty="0"/>
          </a:p>
        </p:txBody>
      </p:sp>
    </p:spTree>
    <p:extLst>
      <p:ext uri="{BB962C8B-B14F-4D97-AF65-F5344CB8AC3E}">
        <p14:creationId xmlns:p14="http://schemas.microsoft.com/office/powerpoint/2010/main" val="5928558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a:spcBef>
                <a:spcPct val="0"/>
              </a:spcBef>
            </a:pP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38</a:t>
            </a:fld>
            <a:endParaRPr lang="en-US" dirty="0"/>
          </a:p>
        </p:txBody>
      </p:sp>
    </p:spTree>
    <p:extLst>
      <p:ext uri="{BB962C8B-B14F-4D97-AF65-F5344CB8AC3E}">
        <p14:creationId xmlns:p14="http://schemas.microsoft.com/office/powerpoint/2010/main" val="26320412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39</a:t>
            </a:fld>
            <a:endParaRPr lang="en-US" dirty="0"/>
          </a:p>
        </p:txBody>
      </p:sp>
    </p:spTree>
    <p:extLst>
      <p:ext uri="{BB962C8B-B14F-4D97-AF65-F5344CB8AC3E}">
        <p14:creationId xmlns:p14="http://schemas.microsoft.com/office/powerpoint/2010/main" val="39922588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795166F-4D5C-4128-A33C-FB807F38BEB0}" type="slidenum">
              <a:rPr lang="en-US" smtClean="0"/>
              <a:t>40</a:t>
            </a:fld>
            <a:endParaRPr lang="en-US" dirty="0"/>
          </a:p>
        </p:txBody>
      </p:sp>
    </p:spTree>
    <p:extLst>
      <p:ext uri="{BB962C8B-B14F-4D97-AF65-F5344CB8AC3E}">
        <p14:creationId xmlns:p14="http://schemas.microsoft.com/office/powerpoint/2010/main" val="17853285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41</a:t>
            </a:fld>
            <a:endParaRPr lang="en-US" dirty="0"/>
          </a:p>
        </p:txBody>
      </p:sp>
    </p:spTree>
    <p:extLst>
      <p:ext uri="{BB962C8B-B14F-4D97-AF65-F5344CB8AC3E}">
        <p14:creationId xmlns:p14="http://schemas.microsoft.com/office/powerpoint/2010/main" val="8422202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42</a:t>
            </a:fld>
            <a:endParaRPr lang="en-US" dirty="0"/>
          </a:p>
        </p:txBody>
      </p:sp>
    </p:spTree>
    <p:extLst>
      <p:ext uri="{BB962C8B-B14F-4D97-AF65-F5344CB8AC3E}">
        <p14:creationId xmlns:p14="http://schemas.microsoft.com/office/powerpoint/2010/main" val="8481485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43</a:t>
            </a:fld>
            <a:endParaRPr lang="en-US" dirty="0"/>
          </a:p>
        </p:txBody>
      </p:sp>
    </p:spTree>
    <p:extLst>
      <p:ext uri="{BB962C8B-B14F-4D97-AF65-F5344CB8AC3E}">
        <p14:creationId xmlns:p14="http://schemas.microsoft.com/office/powerpoint/2010/main" val="2692437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44</a:t>
            </a:fld>
            <a:endParaRPr lang="en-US" dirty="0"/>
          </a:p>
        </p:txBody>
      </p:sp>
    </p:spTree>
    <p:extLst>
      <p:ext uri="{BB962C8B-B14F-4D97-AF65-F5344CB8AC3E}">
        <p14:creationId xmlns:p14="http://schemas.microsoft.com/office/powerpoint/2010/main" val="2816325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6</a:t>
            </a:fld>
            <a:endParaRPr lang="en-US" dirty="0"/>
          </a:p>
        </p:txBody>
      </p:sp>
    </p:spTree>
    <p:extLst>
      <p:ext uri="{BB962C8B-B14F-4D97-AF65-F5344CB8AC3E}">
        <p14:creationId xmlns:p14="http://schemas.microsoft.com/office/powerpoint/2010/main" val="22894655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45</a:t>
            </a:fld>
            <a:endParaRPr lang="en-US" dirty="0"/>
          </a:p>
        </p:txBody>
      </p:sp>
    </p:spTree>
    <p:extLst>
      <p:ext uri="{BB962C8B-B14F-4D97-AF65-F5344CB8AC3E}">
        <p14:creationId xmlns:p14="http://schemas.microsoft.com/office/powerpoint/2010/main" val="16663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46</a:t>
            </a:fld>
            <a:endParaRPr lang="en-US" dirty="0"/>
          </a:p>
        </p:txBody>
      </p:sp>
    </p:spTree>
    <p:extLst>
      <p:ext uri="{BB962C8B-B14F-4D97-AF65-F5344CB8AC3E}">
        <p14:creationId xmlns:p14="http://schemas.microsoft.com/office/powerpoint/2010/main" val="4446673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47</a:t>
            </a:fld>
            <a:endParaRPr lang="en-US" dirty="0"/>
          </a:p>
        </p:txBody>
      </p:sp>
    </p:spTree>
    <p:extLst>
      <p:ext uri="{BB962C8B-B14F-4D97-AF65-F5344CB8AC3E}">
        <p14:creationId xmlns:p14="http://schemas.microsoft.com/office/powerpoint/2010/main" val="29224248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48</a:t>
            </a:fld>
            <a:endParaRPr lang="en-US" dirty="0"/>
          </a:p>
        </p:txBody>
      </p:sp>
    </p:spTree>
    <p:extLst>
      <p:ext uri="{BB962C8B-B14F-4D97-AF65-F5344CB8AC3E}">
        <p14:creationId xmlns:p14="http://schemas.microsoft.com/office/powerpoint/2010/main" val="16781537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49</a:t>
            </a:fld>
            <a:endParaRPr lang="en-US" dirty="0"/>
          </a:p>
        </p:txBody>
      </p:sp>
    </p:spTree>
    <p:extLst>
      <p:ext uri="{BB962C8B-B14F-4D97-AF65-F5344CB8AC3E}">
        <p14:creationId xmlns:p14="http://schemas.microsoft.com/office/powerpoint/2010/main" val="26979193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50</a:t>
            </a:fld>
            <a:endParaRPr lang="en-US" dirty="0"/>
          </a:p>
        </p:txBody>
      </p:sp>
    </p:spTree>
    <p:extLst>
      <p:ext uri="{BB962C8B-B14F-4D97-AF65-F5344CB8AC3E}">
        <p14:creationId xmlns:p14="http://schemas.microsoft.com/office/powerpoint/2010/main" val="28670631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Vaccination coverage among children age 12-23 months has not changed since 2007. There is no apparent trend in vaccination coverage in the last 5 DHS surveys.</a:t>
            </a:r>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51</a:t>
            </a:fld>
            <a:endParaRPr lang="en-US" dirty="0"/>
          </a:p>
        </p:txBody>
      </p:sp>
    </p:spTree>
    <p:extLst>
      <p:ext uri="{BB962C8B-B14F-4D97-AF65-F5344CB8AC3E}">
        <p14:creationId xmlns:p14="http://schemas.microsoft.com/office/powerpoint/2010/main" val="37273838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52</a:t>
            </a:fld>
            <a:endParaRPr lang="en-US" dirty="0"/>
          </a:p>
        </p:txBody>
      </p:sp>
    </p:spTree>
    <p:extLst>
      <p:ext uri="{BB962C8B-B14F-4D97-AF65-F5344CB8AC3E}">
        <p14:creationId xmlns:p14="http://schemas.microsoft.com/office/powerpoint/2010/main" val="35498849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53</a:t>
            </a:fld>
            <a:endParaRPr lang="en-US" dirty="0"/>
          </a:p>
        </p:txBody>
      </p:sp>
    </p:spTree>
    <p:extLst>
      <p:ext uri="{BB962C8B-B14F-4D97-AF65-F5344CB8AC3E}">
        <p14:creationId xmlns:p14="http://schemas.microsoft.com/office/powerpoint/2010/main" val="19695133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54</a:t>
            </a:fld>
            <a:endParaRPr lang="en-US" dirty="0"/>
          </a:p>
        </p:txBody>
      </p:sp>
    </p:spTree>
    <p:extLst>
      <p:ext uri="{BB962C8B-B14F-4D97-AF65-F5344CB8AC3E}">
        <p14:creationId xmlns:p14="http://schemas.microsoft.com/office/powerpoint/2010/main" val="960818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7634685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55</a:t>
            </a:fld>
            <a:endParaRPr lang="en-US" dirty="0"/>
          </a:p>
        </p:txBody>
      </p:sp>
    </p:spTree>
    <p:extLst>
      <p:ext uri="{BB962C8B-B14F-4D97-AF65-F5344CB8AC3E}">
        <p14:creationId xmlns:p14="http://schemas.microsoft.com/office/powerpoint/2010/main" val="4539843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56</a:t>
            </a:fld>
            <a:endParaRPr lang="en-US" dirty="0"/>
          </a:p>
        </p:txBody>
      </p:sp>
    </p:spTree>
    <p:extLst>
      <p:ext uri="{BB962C8B-B14F-4D97-AF65-F5344CB8AC3E}">
        <p14:creationId xmlns:p14="http://schemas.microsoft.com/office/powerpoint/2010/main" val="122982593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57</a:t>
            </a:fld>
            <a:endParaRPr lang="en-US" dirty="0"/>
          </a:p>
        </p:txBody>
      </p:sp>
    </p:spTree>
    <p:extLst>
      <p:ext uri="{BB962C8B-B14F-4D97-AF65-F5344CB8AC3E}">
        <p14:creationId xmlns:p14="http://schemas.microsoft.com/office/powerpoint/2010/main" val="24303966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58</a:t>
            </a:fld>
            <a:endParaRPr lang="en-US" dirty="0"/>
          </a:p>
        </p:txBody>
      </p:sp>
    </p:spTree>
    <p:extLst>
      <p:ext uri="{BB962C8B-B14F-4D97-AF65-F5344CB8AC3E}">
        <p14:creationId xmlns:p14="http://schemas.microsoft.com/office/powerpoint/2010/main" val="41155251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59</a:t>
            </a:fld>
            <a:endParaRPr lang="en-US" dirty="0"/>
          </a:p>
        </p:txBody>
      </p:sp>
    </p:spTree>
    <p:extLst>
      <p:ext uri="{BB962C8B-B14F-4D97-AF65-F5344CB8AC3E}">
        <p14:creationId xmlns:p14="http://schemas.microsoft.com/office/powerpoint/2010/main" val="28344533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60</a:t>
            </a:fld>
            <a:endParaRPr lang="en-US" dirty="0"/>
          </a:p>
        </p:txBody>
      </p:sp>
    </p:spTree>
    <p:extLst>
      <p:ext uri="{BB962C8B-B14F-4D97-AF65-F5344CB8AC3E}">
        <p14:creationId xmlns:p14="http://schemas.microsoft.com/office/powerpoint/2010/main" val="3721471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125898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467235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467235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11</a:t>
            </a:fld>
            <a:endParaRPr lang="en-US" dirty="0"/>
          </a:p>
        </p:txBody>
      </p:sp>
    </p:spTree>
    <p:extLst>
      <p:ext uri="{BB962C8B-B14F-4D97-AF65-F5344CB8AC3E}">
        <p14:creationId xmlns:p14="http://schemas.microsoft.com/office/powerpoint/2010/main" val="4030909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179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137527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4293903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39462971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15" name="TextBox 14"/>
          <p:cNvSpPr txBox="1"/>
          <p:nvPr userDrawn="1"/>
        </p:nvSpPr>
        <p:spPr>
          <a:xfrm>
            <a:off x="0" y="5357356"/>
            <a:ext cx="9144000" cy="1446550"/>
          </a:xfrm>
          <a:prstGeom prst="rect">
            <a:avLst/>
          </a:prstGeom>
          <a:noFill/>
        </p:spPr>
        <p:txBody>
          <a:bodyPr wrap="square" rtlCol="0">
            <a:spAutoFit/>
          </a:bodyPr>
          <a:lstStyle/>
          <a:p>
            <a:pPr algn="ctr"/>
            <a:r>
              <a:rPr lang="en-GB" sz="4400" b="1" noProof="0" dirty="0" smtClean="0">
                <a:solidFill>
                  <a:schemeClr val="tx1"/>
                </a:solidFill>
                <a:latin typeface="Calibri" pitchFamily="34" charset="0"/>
              </a:rPr>
              <a:t>2014 Egypt </a:t>
            </a:r>
            <a:r>
              <a:rPr lang="en-GB" sz="4400" b="1" noProof="0" dirty="0" smtClean="0">
                <a:solidFill>
                  <a:schemeClr val="tx1"/>
                </a:solidFill>
                <a:latin typeface="Calibri" pitchFamily="34" charset="0"/>
              </a:rPr>
              <a:t>Demographic </a:t>
            </a:r>
            <a:br>
              <a:rPr lang="en-GB" sz="4400" b="1" noProof="0" dirty="0" smtClean="0">
                <a:solidFill>
                  <a:schemeClr val="tx1"/>
                </a:solidFill>
                <a:latin typeface="Calibri" pitchFamily="34" charset="0"/>
              </a:rPr>
            </a:br>
            <a:r>
              <a:rPr lang="en-GB" sz="4400" b="1" noProof="0" dirty="0" smtClean="0">
                <a:solidFill>
                  <a:schemeClr val="tx1"/>
                </a:solidFill>
                <a:latin typeface="Calibri" pitchFamily="34" charset="0"/>
              </a:rPr>
              <a:t>and Health Survey </a:t>
            </a:r>
            <a:r>
              <a:rPr lang="en-GB" sz="4400" b="1" noProof="0" dirty="0" smtClean="0">
                <a:solidFill>
                  <a:schemeClr val="tx1"/>
                </a:solidFill>
                <a:latin typeface="Calibri" pitchFamily="34" charset="0"/>
              </a:rPr>
              <a:t>(EDHS</a:t>
            </a:r>
            <a:r>
              <a:rPr lang="en-GB" sz="4400" b="1" noProof="0" dirty="0" smtClean="0">
                <a:solidFill>
                  <a:schemeClr val="tx1"/>
                </a:solidFill>
                <a:latin typeface="Calibri" pitchFamily="34" charset="0"/>
              </a:rPr>
              <a:t>)</a:t>
            </a:r>
            <a:endParaRPr lang="en-GB" sz="4400" b="1" noProof="0" dirty="0">
              <a:solidFill>
                <a:schemeClr val="tx1"/>
              </a:solidFill>
              <a:latin typeface="Calibri" pitchFamily="34" charset="0"/>
            </a:endParaRPr>
          </a:p>
        </p:txBody>
      </p:sp>
      <p:pic>
        <p:nvPicPr>
          <p:cNvPr id="16" name="Pictur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1943842"/>
            <a:ext cx="9144000" cy="2627416"/>
          </a:xfrm>
          <a:prstGeom prst="rect">
            <a:avLst/>
          </a:prstGeom>
        </p:spPr>
      </p:pic>
    </p:spTree>
    <p:extLst>
      <p:ext uri="{BB962C8B-B14F-4D97-AF65-F5344CB8AC3E}">
        <p14:creationId xmlns:p14="http://schemas.microsoft.com/office/powerpoint/2010/main" val="1748184585"/>
      </p:ext>
    </p:extLst>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941918443"/>
      </p:ext>
    </p:extLst>
  </p:cSld>
  <p:clrMap bg1="lt1" tx1="dk1" bg2="lt2" tx2="dk2" accent1="accent1" accent2="accent2" accent3="accent3" accent4="accent4" accent5="accent5" accent6="accent6" hlink="hlink" folHlink="folHlink"/>
  <p:sldLayoutIdLst>
    <p:sldLayoutId id="2147483653"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266062855"/>
      </p:ext>
    </p:extLst>
  </p:cSld>
  <p:clrMap bg1="lt1" tx1="dk1" bg2="lt2" tx2="dk2" accent1="accent1" accent2="accent2" accent3="accent3" accent4="accent4" accent5="accent5" accent6="accent6" hlink="hlink" folHlink="folHlink"/>
  <p:sldLayoutIdLst>
    <p:sldLayoutId id="2147483689"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3051920666"/>
      </p:ext>
    </p:extLst>
  </p:cSld>
  <p:clrMap bg1="lt1" tx1="dk1" bg2="lt2" tx2="dk2" accent1="accent1" accent2="accent2" accent3="accent3" accent4="accent4" accent5="accent5" accent6="accent6" hlink="hlink" folHlink="folHlink"/>
  <p:sldLayoutIdLst>
    <p:sldLayoutId id="2147483691"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Child Health &amp; Nutritional Status</a:t>
            </a:r>
          </a:p>
        </p:txBody>
      </p:sp>
      <p:sp>
        <p:nvSpPr>
          <p:cNvPr id="5" name="Content Placeholder 2"/>
          <p:cNvSpPr txBox="1">
            <a:spLocks/>
          </p:cNvSpPr>
          <p:nvPr/>
        </p:nvSpPr>
        <p:spPr>
          <a:xfrm>
            <a:off x="899803" y="5421869"/>
            <a:ext cx="7886700" cy="107195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6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cs typeface="+mj-cs"/>
              </a:rPr>
              <a:t>2014 Egypt Demographic and Health Survey (EDHS)</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943842"/>
            <a:ext cx="9144000" cy="2627416"/>
          </a:xfrm>
          <a:prstGeom prst="rect">
            <a:avLst/>
          </a:prstGeom>
        </p:spPr>
      </p:pic>
    </p:spTree>
    <p:extLst>
      <p:ext uri="{BB962C8B-B14F-4D97-AF65-F5344CB8AC3E}">
        <p14:creationId xmlns:p14="http://schemas.microsoft.com/office/powerpoint/2010/main" val="38503682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Governorates with Vaccination Coverage</a:t>
            </a:r>
            <a:b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Below the National Average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521485813"/>
              </p:ext>
            </p:extLst>
          </p:nvPr>
        </p:nvGraphicFramePr>
        <p:xfrm>
          <a:off x="604882" y="1568360"/>
          <a:ext cx="8197741"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4"/>
          <p:cNvSpPr txBox="1"/>
          <p:nvPr/>
        </p:nvSpPr>
        <p:spPr>
          <a:xfrm>
            <a:off x="0" y="1164536"/>
            <a:ext cx="9133723"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800" i="1" dirty="0" smtClean="0"/>
              <a:t>Percent of children age 18-29 months with all basic vaccinations</a:t>
            </a:r>
            <a:r>
              <a:rPr lang="en-US" sz="1800" i="1" dirty="0" smtClean="0">
                <a:solidFill>
                  <a:prstClr val="black"/>
                </a:solidFill>
              </a:rPr>
              <a:t> </a:t>
            </a:r>
            <a:endParaRPr lang="en-US" sz="1800" i="1" dirty="0"/>
          </a:p>
        </p:txBody>
      </p:sp>
    </p:spTree>
    <p:extLst>
      <p:ext uri="{BB962C8B-B14F-4D97-AF65-F5344CB8AC3E}">
        <p14:creationId xmlns:p14="http://schemas.microsoft.com/office/powerpoint/2010/main" val="3215854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3800"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Vaccination </a:t>
            </a:r>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Coverage </a:t>
            </a:r>
            <a:b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by Mother’s </a:t>
            </a:r>
            <a:r>
              <a:rPr lang="en-US" sz="3800"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Education</a:t>
            </a:r>
            <a:endParaRPr lang="en-US" sz="4200"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106985399"/>
              </p:ext>
            </p:extLst>
          </p:nvPr>
        </p:nvGraphicFramePr>
        <p:xfrm>
          <a:off x="628650" y="1841679"/>
          <a:ext cx="7886700" cy="501632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53456"/>
            <a:ext cx="9144000" cy="369332"/>
          </a:xfrm>
          <a:prstGeom prst="rect">
            <a:avLst/>
          </a:prstGeom>
          <a:noFill/>
        </p:spPr>
        <p:txBody>
          <a:bodyPr wrap="square" rtlCol="0">
            <a:spAutoFit/>
          </a:bodyPr>
          <a:lstStyle/>
          <a:p>
            <a:pPr algn="ctr"/>
            <a:r>
              <a:rPr lang="en-US" i="1" dirty="0" smtClean="0"/>
              <a:t>Percent of children age 18-29 months with all basic vaccinations</a:t>
            </a:r>
            <a:endParaRPr lang="en-US" i="1" dirty="0"/>
          </a:p>
        </p:txBody>
      </p:sp>
    </p:spTree>
    <p:extLst>
      <p:ext uri="{BB962C8B-B14F-4D97-AF65-F5344CB8AC3E}">
        <p14:creationId xmlns:p14="http://schemas.microsoft.com/office/powerpoint/2010/main" val="23382182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2264169"/>
            <a:ext cx="3976181" cy="2403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Vaccination coverage</a:t>
            </a:r>
          </a:p>
          <a:p>
            <a:pPr>
              <a:lnSpc>
                <a:spcPct val="110000"/>
              </a:lnSpc>
              <a:spcBef>
                <a:spcPts val="0"/>
              </a:spcBef>
              <a:spcAft>
                <a:spcPts val="600"/>
              </a:spcAft>
              <a:buClr>
                <a:schemeClr val="tx1"/>
              </a:buClr>
            </a:pPr>
            <a:r>
              <a:rPr lang="en-GB" sz="2800" b="1" dirty="0" smtClean="0">
                <a:solidFill>
                  <a:schemeClr val="accent5"/>
                </a:solidFill>
              </a:rPr>
              <a:t>Childhood illness and treatment</a:t>
            </a:r>
          </a:p>
        </p:txBody>
      </p:sp>
    </p:spTree>
    <p:extLst>
      <p:ext uri="{BB962C8B-B14F-4D97-AF65-F5344CB8AC3E}">
        <p14:creationId xmlns:p14="http://schemas.microsoft.com/office/powerpoint/2010/main" val="38754713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Acute Respiratory Infection (ARI)</a:t>
            </a:r>
          </a:p>
        </p:txBody>
      </p:sp>
      <p:sp>
        <p:nvSpPr>
          <p:cNvPr id="3" name="Content Placeholder 2"/>
          <p:cNvSpPr>
            <a:spLocks noGrp="1"/>
          </p:cNvSpPr>
          <p:nvPr>
            <p:ph idx="1"/>
          </p:nvPr>
        </p:nvSpPr>
        <p:spPr>
          <a:xfrm>
            <a:off x="497304" y="1841678"/>
            <a:ext cx="8208545" cy="4335285"/>
          </a:xfrm>
        </p:spPr>
        <p:txBody>
          <a:bodyPr>
            <a:normAutofit/>
          </a:bodyPr>
          <a:lstStyle/>
          <a:p>
            <a:pPr marL="0" indent="0">
              <a:lnSpc>
                <a:spcPct val="120000"/>
              </a:lnSpc>
              <a:spcBef>
                <a:spcPts val="0"/>
              </a:spcBef>
              <a:spcAft>
                <a:spcPts val="600"/>
              </a:spcAft>
              <a:buClr>
                <a:schemeClr val="tx1"/>
              </a:buClr>
              <a:buNone/>
            </a:pPr>
            <a:r>
              <a:rPr lang="en-GB" dirty="0" smtClean="0"/>
              <a:t>In the 2 weeks before the survey, </a:t>
            </a:r>
            <a:r>
              <a:rPr lang="en-GB" b="1" dirty="0" smtClean="0">
                <a:solidFill>
                  <a:schemeClr val="accent5"/>
                </a:solidFill>
              </a:rPr>
              <a:t>14% </a:t>
            </a:r>
            <a:r>
              <a:rPr lang="en-GB" dirty="0" smtClean="0"/>
              <a:t>of children under 5 were ill with </a:t>
            </a:r>
            <a:r>
              <a:rPr lang="en-GB" b="1" dirty="0" smtClean="0">
                <a:solidFill>
                  <a:schemeClr val="accent5"/>
                </a:solidFill>
              </a:rPr>
              <a:t>cough and rapid breathing, symptoms of ARI</a:t>
            </a:r>
            <a:r>
              <a:rPr lang="en-GB" dirty="0" smtClean="0"/>
              <a:t>.</a:t>
            </a:r>
          </a:p>
          <a:p>
            <a:pPr lvl="1">
              <a:lnSpc>
                <a:spcPct val="120000"/>
              </a:lnSpc>
              <a:spcBef>
                <a:spcPts val="0"/>
              </a:spcBef>
              <a:spcAft>
                <a:spcPts val="600"/>
              </a:spcAft>
              <a:buClr>
                <a:schemeClr val="tx1"/>
              </a:buClr>
            </a:pPr>
            <a:r>
              <a:rPr lang="en-GB" dirty="0" smtClean="0"/>
              <a:t>Among these children, </a:t>
            </a:r>
            <a:r>
              <a:rPr lang="en-GB" b="1" dirty="0" smtClean="0">
                <a:solidFill>
                  <a:schemeClr val="accent5"/>
                </a:solidFill>
              </a:rPr>
              <a:t>68%</a:t>
            </a:r>
            <a:r>
              <a:rPr lang="en-GB" dirty="0" smtClean="0"/>
              <a:t> were taken to a health facility or provider for </a:t>
            </a:r>
            <a:r>
              <a:rPr lang="en-GB" b="1" dirty="0" smtClean="0">
                <a:solidFill>
                  <a:schemeClr val="accent5"/>
                </a:solidFill>
              </a:rPr>
              <a:t>advice or treatment</a:t>
            </a:r>
            <a:r>
              <a:rPr lang="en-GB" dirty="0" smtClean="0"/>
              <a:t>.</a:t>
            </a:r>
          </a:p>
          <a:p>
            <a:pPr lvl="1">
              <a:lnSpc>
                <a:spcPct val="120000"/>
              </a:lnSpc>
              <a:spcBef>
                <a:spcPts val="0"/>
              </a:spcBef>
              <a:spcAft>
                <a:spcPts val="600"/>
              </a:spcAft>
              <a:buClr>
                <a:schemeClr val="tx1"/>
              </a:buClr>
            </a:pPr>
            <a:r>
              <a:rPr lang="en-GB" b="1" dirty="0" smtClean="0">
                <a:solidFill>
                  <a:schemeClr val="accent5"/>
                </a:solidFill>
              </a:rPr>
              <a:t>63%</a:t>
            </a:r>
            <a:r>
              <a:rPr lang="en-GB" dirty="0" smtClean="0"/>
              <a:t> were given </a:t>
            </a:r>
            <a:r>
              <a:rPr lang="en-GB" b="1" dirty="0" smtClean="0">
                <a:solidFill>
                  <a:schemeClr val="accent5"/>
                </a:solidFill>
              </a:rPr>
              <a:t>antibiotics.</a:t>
            </a:r>
            <a:endParaRPr lang="en-GB" b="1" dirty="0">
              <a:solidFill>
                <a:schemeClr val="accent5"/>
              </a:solidFill>
            </a:endParaRPr>
          </a:p>
        </p:txBody>
      </p:sp>
    </p:spTree>
    <p:extLst>
      <p:ext uri="{BB962C8B-B14F-4D97-AF65-F5344CB8AC3E}">
        <p14:creationId xmlns:p14="http://schemas.microsoft.com/office/powerpoint/2010/main" val="34609743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Diarrhea</a:t>
            </a:r>
          </a:p>
        </p:txBody>
      </p:sp>
      <p:sp>
        <p:nvSpPr>
          <p:cNvPr id="3" name="Content Placeholder 2"/>
          <p:cNvSpPr>
            <a:spLocks noGrp="1"/>
          </p:cNvSpPr>
          <p:nvPr>
            <p:ph idx="1"/>
          </p:nvPr>
        </p:nvSpPr>
        <p:spPr>
          <a:xfrm>
            <a:off x="1146629" y="1828800"/>
            <a:ext cx="7559220" cy="4348164"/>
          </a:xfrm>
        </p:spPr>
        <p:txBody>
          <a:bodyPr>
            <a:normAutofit/>
          </a:bodyPr>
          <a:lstStyle/>
          <a:p>
            <a:pPr marL="0" indent="0">
              <a:lnSpc>
                <a:spcPct val="120000"/>
              </a:lnSpc>
              <a:spcBef>
                <a:spcPts val="0"/>
              </a:spcBef>
              <a:spcAft>
                <a:spcPts val="600"/>
              </a:spcAft>
              <a:buClr>
                <a:schemeClr val="tx1"/>
              </a:buClr>
              <a:buNone/>
            </a:pPr>
            <a:r>
              <a:rPr lang="en-GB" dirty="0" smtClean="0"/>
              <a:t>In the 2 weeks before the survey, </a:t>
            </a:r>
            <a:r>
              <a:rPr lang="en-GB" b="1" dirty="0" smtClean="0">
                <a:solidFill>
                  <a:schemeClr val="accent5"/>
                </a:solidFill>
              </a:rPr>
              <a:t>14% </a:t>
            </a:r>
            <a:r>
              <a:rPr lang="en-GB" dirty="0" smtClean="0"/>
              <a:t>of children under 5 had diarrhea.</a:t>
            </a:r>
          </a:p>
          <a:p>
            <a:pPr lvl="1">
              <a:lnSpc>
                <a:spcPct val="120000"/>
              </a:lnSpc>
              <a:spcBef>
                <a:spcPts val="0"/>
              </a:spcBef>
              <a:spcAft>
                <a:spcPts val="600"/>
              </a:spcAft>
              <a:buClr>
                <a:schemeClr val="tx1"/>
              </a:buClr>
            </a:pPr>
            <a:r>
              <a:rPr lang="en-GB" dirty="0" smtClean="0"/>
              <a:t>Among these children, </a:t>
            </a:r>
            <a:r>
              <a:rPr lang="en-GB" b="1" dirty="0" smtClean="0">
                <a:solidFill>
                  <a:schemeClr val="accent5"/>
                </a:solidFill>
              </a:rPr>
              <a:t>55% </a:t>
            </a:r>
            <a:r>
              <a:rPr lang="en-GB" dirty="0" smtClean="0"/>
              <a:t>were taken to a health facility or provider for </a:t>
            </a:r>
            <a:r>
              <a:rPr lang="en-GB" b="1" dirty="0" smtClean="0">
                <a:solidFill>
                  <a:schemeClr val="accent5"/>
                </a:solidFill>
              </a:rPr>
              <a:t>advice or treatment.</a:t>
            </a:r>
          </a:p>
          <a:p>
            <a:pPr lvl="1">
              <a:lnSpc>
                <a:spcPct val="120000"/>
              </a:lnSpc>
              <a:spcBef>
                <a:spcPts val="0"/>
              </a:spcBef>
              <a:spcAft>
                <a:spcPts val="600"/>
              </a:spcAft>
              <a:buClr>
                <a:schemeClr val="tx1"/>
              </a:buClr>
            </a:pPr>
            <a:r>
              <a:rPr lang="en-GB" b="1" dirty="0" smtClean="0">
                <a:solidFill>
                  <a:schemeClr val="accent5"/>
                </a:solidFill>
              </a:rPr>
              <a:t>83% </a:t>
            </a:r>
            <a:r>
              <a:rPr lang="en-GB" dirty="0" smtClean="0"/>
              <a:t>were given </a:t>
            </a:r>
            <a:r>
              <a:rPr lang="en-GB" b="1" dirty="0" smtClean="0">
                <a:solidFill>
                  <a:schemeClr val="accent5"/>
                </a:solidFill>
              </a:rPr>
              <a:t>drugs/other treatment</a:t>
            </a:r>
            <a:r>
              <a:rPr lang="en-GB" dirty="0" smtClean="0"/>
              <a:t>.</a:t>
            </a:r>
            <a:endParaRPr lang="en-GB" dirty="0"/>
          </a:p>
        </p:txBody>
      </p:sp>
    </p:spTree>
    <p:extLst>
      <p:ext uri="{BB962C8B-B14F-4D97-AF65-F5344CB8AC3E}">
        <p14:creationId xmlns:p14="http://schemas.microsoft.com/office/powerpoint/2010/main" val="15061791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Diarrhea Treatment</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520135438"/>
              </p:ext>
            </p:extLst>
          </p:nvPr>
        </p:nvGraphicFramePr>
        <p:xfrm>
          <a:off x="513347" y="1832812"/>
          <a:ext cx="8630651" cy="5025188"/>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72995"/>
            <a:ext cx="9144000" cy="369332"/>
          </a:xfrm>
          <a:prstGeom prst="rect">
            <a:avLst/>
          </a:prstGeom>
          <a:noFill/>
        </p:spPr>
        <p:txBody>
          <a:bodyPr wrap="square" rtlCol="0">
            <a:spAutoFit/>
          </a:bodyPr>
          <a:lstStyle/>
          <a:p>
            <a:pPr algn="ctr"/>
            <a:r>
              <a:rPr lang="en-US" i="1" dirty="0" smtClean="0"/>
              <a:t>Percent of children under 5 with diarrhea in the two weeks before the survey</a:t>
            </a:r>
            <a:endParaRPr lang="en-US" i="1" dirty="0"/>
          </a:p>
        </p:txBody>
      </p:sp>
      <p:sp>
        <p:nvSpPr>
          <p:cNvPr id="5" name="Left Brace 4"/>
          <p:cNvSpPr/>
          <p:nvPr/>
        </p:nvSpPr>
        <p:spPr>
          <a:xfrm>
            <a:off x="1090864" y="2432976"/>
            <a:ext cx="381000" cy="1447800"/>
          </a:xfrm>
          <a:prstGeom prst="leftBrace">
            <a:avLst>
              <a:gd name="adj1" fmla="val 126775"/>
              <a:gd name="adj2" fmla="val 50000"/>
            </a:avLst>
          </a:pr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 name="TextBox 5"/>
          <p:cNvSpPr txBox="1"/>
          <p:nvPr/>
        </p:nvSpPr>
        <p:spPr>
          <a:xfrm>
            <a:off x="-90236" y="2432976"/>
            <a:ext cx="1371600" cy="1200329"/>
          </a:xfrm>
          <a:prstGeom prst="rect">
            <a:avLst/>
          </a:prstGeom>
          <a:noFill/>
        </p:spPr>
        <p:txBody>
          <a:bodyPr wrap="square" rtlCol="0">
            <a:spAutoFit/>
          </a:bodyPr>
          <a:lstStyle/>
          <a:p>
            <a:pPr algn="ctr"/>
            <a:r>
              <a:rPr lang="en-US" b="1" dirty="0" smtClean="0">
                <a:latin typeface="Calibri" pitchFamily="34" charset="0"/>
              </a:rPr>
              <a:t>Oral</a:t>
            </a:r>
          </a:p>
          <a:p>
            <a:pPr algn="ctr"/>
            <a:r>
              <a:rPr lang="en-US" b="1" dirty="0" smtClean="0">
                <a:latin typeface="Calibri" pitchFamily="34" charset="0"/>
              </a:rPr>
              <a:t>Rehydration</a:t>
            </a:r>
          </a:p>
          <a:p>
            <a:pPr algn="ctr"/>
            <a:r>
              <a:rPr lang="en-US" b="1" dirty="0" smtClean="0">
                <a:latin typeface="Calibri" pitchFamily="34" charset="0"/>
              </a:rPr>
              <a:t>Therapy (ORT)</a:t>
            </a:r>
            <a:endParaRPr lang="en-US" b="1" dirty="0">
              <a:latin typeface="Calibri" pitchFamily="34" charset="0"/>
            </a:endParaRPr>
          </a:p>
        </p:txBody>
      </p:sp>
    </p:spTree>
    <p:extLst>
      <p:ext uri="{BB962C8B-B14F-4D97-AF65-F5344CB8AC3E}">
        <p14:creationId xmlns:p14="http://schemas.microsoft.com/office/powerpoint/2010/main" val="37896671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Feeding Practices during Diarrhea: Liquids Offered</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8558134"/>
              </p:ext>
            </p:extLst>
          </p:nvPr>
        </p:nvGraphicFramePr>
        <p:xfrm>
          <a:off x="0" y="1971893"/>
          <a:ext cx="9144000" cy="4886107"/>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462723"/>
            <a:ext cx="9144000" cy="646331"/>
          </a:xfrm>
          <a:prstGeom prst="rect">
            <a:avLst/>
          </a:prstGeom>
          <a:noFill/>
        </p:spPr>
        <p:txBody>
          <a:bodyPr wrap="square" rtlCol="0">
            <a:spAutoFit/>
          </a:bodyPr>
          <a:lstStyle/>
          <a:p>
            <a:pPr algn="ctr"/>
            <a:r>
              <a:rPr lang="en-US" i="1" dirty="0" smtClean="0"/>
              <a:t>Percent distribution of children under 5 who had diarrhea in the 2 weeks </a:t>
            </a:r>
            <a:r>
              <a:rPr lang="en-US" i="1" dirty="0"/>
              <a:t/>
            </a:r>
            <a:br>
              <a:rPr lang="en-US" i="1" dirty="0"/>
            </a:br>
            <a:r>
              <a:rPr lang="en-US" i="1" dirty="0" smtClean="0"/>
              <a:t>before the survey by amount of liquids offered compared with normal practice</a:t>
            </a:r>
            <a:endParaRPr lang="en-US" i="1" dirty="0"/>
          </a:p>
        </p:txBody>
      </p:sp>
    </p:spTree>
    <p:extLst>
      <p:ext uri="{BB962C8B-B14F-4D97-AF65-F5344CB8AC3E}">
        <p14:creationId xmlns:p14="http://schemas.microsoft.com/office/powerpoint/2010/main" val="93100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Feeding Practices during Diarrhea: </a:t>
            </a:r>
            <a:b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Foods Offered</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1351529"/>
              </p:ext>
            </p:extLst>
          </p:nvPr>
        </p:nvGraphicFramePr>
        <p:xfrm>
          <a:off x="0" y="1971893"/>
          <a:ext cx="9144000" cy="4886107"/>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369105"/>
            <a:ext cx="9144000" cy="646331"/>
          </a:xfrm>
          <a:prstGeom prst="rect">
            <a:avLst/>
          </a:prstGeom>
          <a:noFill/>
        </p:spPr>
        <p:txBody>
          <a:bodyPr wrap="square" rtlCol="0">
            <a:spAutoFit/>
          </a:bodyPr>
          <a:lstStyle/>
          <a:p>
            <a:pPr algn="ctr"/>
            <a:r>
              <a:rPr lang="en-US" i="1" dirty="0" smtClean="0"/>
              <a:t>Percent distribution of children under 5 who had diarrhea in the 2 weeks </a:t>
            </a:r>
            <a:br>
              <a:rPr lang="en-US" i="1" dirty="0" smtClean="0"/>
            </a:br>
            <a:r>
              <a:rPr lang="en-US" i="1" dirty="0" smtClean="0"/>
              <a:t>before the survey by amount of foods offered compared with normal practice</a:t>
            </a:r>
            <a:endParaRPr lang="en-US" i="1" dirty="0"/>
          </a:p>
        </p:txBody>
      </p:sp>
      <p:sp>
        <p:nvSpPr>
          <p:cNvPr id="5" name="TextBox 4"/>
          <p:cNvSpPr txBox="1"/>
          <p:nvPr/>
        </p:nvSpPr>
        <p:spPr>
          <a:xfrm>
            <a:off x="6593305" y="4774629"/>
            <a:ext cx="2470484" cy="1938992"/>
          </a:xfrm>
          <a:prstGeom prst="rect">
            <a:avLst/>
          </a:prstGeom>
          <a:solidFill>
            <a:schemeClr val="accent4">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pPr algn="ctr" fontAlgn="auto">
              <a:spcBef>
                <a:spcPts val="0"/>
              </a:spcBef>
              <a:spcAft>
                <a:spcPts val="0"/>
              </a:spcAft>
              <a:defRPr/>
            </a:pPr>
            <a:r>
              <a:rPr lang="en-US" sz="2000" b="1" dirty="0">
                <a:solidFill>
                  <a:schemeClr val="tx1"/>
                </a:solidFill>
                <a:latin typeface="Calibri" pitchFamily="34" charset="0"/>
              </a:rPr>
              <a:t>8</a:t>
            </a:r>
            <a:r>
              <a:rPr lang="en-US" sz="2000" b="1" dirty="0" smtClean="0">
                <a:solidFill>
                  <a:schemeClr val="tx1"/>
                </a:solidFill>
                <a:latin typeface="Calibri" pitchFamily="34" charset="0"/>
              </a:rPr>
              <a:t>% </a:t>
            </a:r>
            <a:r>
              <a:rPr lang="en-US" sz="2000" dirty="0">
                <a:solidFill>
                  <a:schemeClr val="tx1"/>
                </a:solidFill>
                <a:latin typeface="Calibri" pitchFamily="34" charset="0"/>
              </a:rPr>
              <a:t>of children </a:t>
            </a:r>
            <a:r>
              <a:rPr lang="en-US" sz="2000" b="1" dirty="0" smtClean="0">
                <a:solidFill>
                  <a:schemeClr val="tx1"/>
                </a:solidFill>
                <a:latin typeface="Calibri" pitchFamily="34" charset="0"/>
              </a:rPr>
              <a:t>continued </a:t>
            </a:r>
            <a:r>
              <a:rPr lang="en-US" sz="2000" b="1" dirty="0">
                <a:solidFill>
                  <a:schemeClr val="tx1"/>
                </a:solidFill>
                <a:latin typeface="Calibri" pitchFamily="34" charset="0"/>
              </a:rPr>
              <a:t>feeding </a:t>
            </a:r>
            <a:r>
              <a:rPr lang="en-US" sz="2000" dirty="0">
                <a:solidFill>
                  <a:schemeClr val="tx1"/>
                </a:solidFill>
                <a:latin typeface="Calibri" pitchFamily="34" charset="0"/>
              </a:rPr>
              <a:t>and </a:t>
            </a:r>
            <a:r>
              <a:rPr lang="en-US" sz="2000" dirty="0" smtClean="0">
                <a:solidFill>
                  <a:schemeClr val="tx1"/>
                </a:solidFill>
                <a:latin typeface="Calibri" pitchFamily="34" charset="0"/>
              </a:rPr>
              <a:t>were </a:t>
            </a:r>
            <a:r>
              <a:rPr lang="en-US" sz="2000" dirty="0">
                <a:solidFill>
                  <a:schemeClr val="tx1"/>
                </a:solidFill>
                <a:latin typeface="Calibri" pitchFamily="34" charset="0"/>
              </a:rPr>
              <a:t>given </a:t>
            </a:r>
            <a:r>
              <a:rPr lang="en-US" sz="2000" b="1" dirty="0">
                <a:solidFill>
                  <a:schemeClr val="tx1"/>
                </a:solidFill>
                <a:latin typeface="Calibri" pitchFamily="34" charset="0"/>
              </a:rPr>
              <a:t>ORT</a:t>
            </a:r>
            <a:r>
              <a:rPr lang="en-US" sz="2000" dirty="0">
                <a:solidFill>
                  <a:schemeClr val="tx1"/>
                </a:solidFill>
                <a:latin typeface="Calibri" pitchFamily="34" charset="0"/>
              </a:rPr>
              <a:t> and/or </a:t>
            </a:r>
            <a:r>
              <a:rPr lang="en-US" sz="2000" b="1" dirty="0">
                <a:solidFill>
                  <a:schemeClr val="tx1"/>
                </a:solidFill>
                <a:latin typeface="Calibri" pitchFamily="34" charset="0"/>
              </a:rPr>
              <a:t>increased fluids</a:t>
            </a:r>
            <a:r>
              <a:rPr lang="en-US" sz="2000" dirty="0">
                <a:solidFill>
                  <a:schemeClr val="tx1"/>
                </a:solidFill>
                <a:latin typeface="Calibri" pitchFamily="34" charset="0"/>
              </a:rPr>
              <a:t>, as recommended</a:t>
            </a:r>
          </a:p>
        </p:txBody>
      </p:sp>
    </p:spTree>
    <p:extLst>
      <p:ext uri="{BB962C8B-B14F-4D97-AF65-F5344CB8AC3E}">
        <p14:creationId xmlns:p14="http://schemas.microsoft.com/office/powerpoint/2010/main" val="28120863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54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Key Findings</a:t>
            </a:r>
          </a:p>
        </p:txBody>
      </p:sp>
      <p:sp>
        <p:nvSpPr>
          <p:cNvPr id="3" name="Content Placeholder 2"/>
          <p:cNvSpPr>
            <a:spLocks noGrp="1"/>
          </p:cNvSpPr>
          <p:nvPr>
            <p:ph idx="1"/>
          </p:nvPr>
        </p:nvSpPr>
        <p:spPr>
          <a:xfrm>
            <a:off x="628650" y="1325562"/>
            <a:ext cx="7886700" cy="5347953"/>
          </a:xfrm>
        </p:spPr>
        <p:txBody>
          <a:bodyPr>
            <a:normAutofit fontScale="92500"/>
          </a:bodyPr>
          <a:lstStyle/>
          <a:p>
            <a:pPr>
              <a:lnSpc>
                <a:spcPct val="100000"/>
              </a:lnSpc>
              <a:spcBef>
                <a:spcPts val="0"/>
              </a:spcBef>
              <a:spcAft>
                <a:spcPts val="600"/>
              </a:spcAft>
              <a:buClr>
                <a:schemeClr val="tx1"/>
              </a:buClr>
            </a:pPr>
            <a:r>
              <a:rPr lang="en-GB" b="1" dirty="0" smtClean="0">
                <a:solidFill>
                  <a:schemeClr val="accent5"/>
                </a:solidFill>
              </a:rPr>
              <a:t>91%</a:t>
            </a:r>
            <a:r>
              <a:rPr lang="en-GB" dirty="0" smtClean="0">
                <a:solidFill>
                  <a:schemeClr val="accent5"/>
                </a:solidFill>
              </a:rPr>
              <a:t> </a:t>
            </a:r>
            <a:r>
              <a:rPr lang="en-GB" dirty="0" smtClean="0"/>
              <a:t>of children received </a:t>
            </a:r>
            <a:r>
              <a:rPr lang="en-GB" b="1" dirty="0" smtClean="0">
                <a:solidFill>
                  <a:schemeClr val="accent5"/>
                </a:solidFill>
              </a:rPr>
              <a:t>all basic vaccinations</a:t>
            </a:r>
            <a:r>
              <a:rPr lang="en-GB" dirty="0" smtClean="0"/>
              <a:t>. </a:t>
            </a:r>
            <a:r>
              <a:rPr lang="en-GB" b="1" dirty="0" smtClean="0">
                <a:solidFill>
                  <a:schemeClr val="accent5"/>
                </a:solidFill>
              </a:rPr>
              <a:t>88% </a:t>
            </a:r>
            <a:r>
              <a:rPr lang="en-GB" dirty="0" smtClean="0"/>
              <a:t>of children </a:t>
            </a:r>
            <a:r>
              <a:rPr lang="en-GB" dirty="0"/>
              <a:t>received </a:t>
            </a:r>
            <a:r>
              <a:rPr lang="en-GB" b="1" dirty="0" smtClean="0">
                <a:solidFill>
                  <a:schemeClr val="accent5"/>
                </a:solidFill>
              </a:rPr>
              <a:t>all basic vaccinations plus 3 hepatitis vaccinations</a:t>
            </a:r>
            <a:r>
              <a:rPr lang="en-GB" dirty="0" smtClean="0"/>
              <a:t>.</a:t>
            </a:r>
            <a:endParaRPr lang="en-GB" dirty="0"/>
          </a:p>
          <a:p>
            <a:pPr>
              <a:lnSpc>
                <a:spcPct val="100000"/>
              </a:lnSpc>
              <a:spcBef>
                <a:spcPts val="0"/>
              </a:spcBef>
              <a:spcAft>
                <a:spcPts val="600"/>
              </a:spcAft>
              <a:buClr>
                <a:schemeClr val="tx1"/>
              </a:buClr>
            </a:pPr>
            <a:r>
              <a:rPr lang="en-GB" b="1" dirty="0" smtClean="0">
                <a:solidFill>
                  <a:schemeClr val="accent5"/>
                </a:solidFill>
              </a:rPr>
              <a:t>14%</a:t>
            </a:r>
            <a:r>
              <a:rPr lang="en-GB" b="1" dirty="0" smtClean="0"/>
              <a:t> </a:t>
            </a:r>
            <a:r>
              <a:rPr lang="en-GB" dirty="0" smtClean="0"/>
              <a:t>of</a:t>
            </a:r>
            <a:r>
              <a:rPr lang="en-GB" b="1" dirty="0" smtClean="0"/>
              <a:t> </a:t>
            </a:r>
            <a:r>
              <a:rPr lang="en-GB" dirty="0" smtClean="0"/>
              <a:t>children under 5 had symptoms of </a:t>
            </a:r>
            <a:r>
              <a:rPr lang="en-GB" b="1" dirty="0" smtClean="0">
                <a:solidFill>
                  <a:schemeClr val="accent5"/>
                </a:solidFill>
              </a:rPr>
              <a:t>ARI</a:t>
            </a:r>
            <a:endParaRPr lang="en-GB" dirty="0" smtClean="0"/>
          </a:p>
          <a:p>
            <a:pPr lvl="1">
              <a:lnSpc>
                <a:spcPct val="100000"/>
              </a:lnSpc>
              <a:spcBef>
                <a:spcPts val="0"/>
              </a:spcBef>
              <a:spcAft>
                <a:spcPts val="600"/>
              </a:spcAft>
              <a:buClr>
                <a:schemeClr val="tx1"/>
              </a:buClr>
            </a:pPr>
            <a:r>
              <a:rPr lang="en-GB" b="1" dirty="0" smtClean="0">
                <a:solidFill>
                  <a:schemeClr val="accent5"/>
                </a:solidFill>
              </a:rPr>
              <a:t>68% </a:t>
            </a:r>
            <a:r>
              <a:rPr lang="en-GB" dirty="0"/>
              <a:t>of these children </a:t>
            </a:r>
            <a:r>
              <a:rPr lang="en-GB" dirty="0" smtClean="0"/>
              <a:t>were taken to </a:t>
            </a:r>
            <a:r>
              <a:rPr lang="en-GB" b="1" dirty="0">
                <a:solidFill>
                  <a:schemeClr val="accent5"/>
                </a:solidFill>
              </a:rPr>
              <a:t>he</a:t>
            </a:r>
            <a:r>
              <a:rPr lang="en-GB" b="1" dirty="0" smtClean="0">
                <a:solidFill>
                  <a:schemeClr val="accent5"/>
                </a:solidFill>
              </a:rPr>
              <a:t>alth care providers </a:t>
            </a:r>
            <a:r>
              <a:rPr lang="en-GB" dirty="0" smtClean="0"/>
              <a:t>and </a:t>
            </a:r>
            <a:r>
              <a:rPr lang="en-GB" b="1" dirty="0" smtClean="0">
                <a:solidFill>
                  <a:schemeClr val="accent5"/>
                </a:solidFill>
              </a:rPr>
              <a:t>65% took antibiotics</a:t>
            </a:r>
            <a:r>
              <a:rPr lang="en-GB" dirty="0" smtClean="0"/>
              <a:t>. </a:t>
            </a:r>
          </a:p>
          <a:p>
            <a:pPr>
              <a:lnSpc>
                <a:spcPct val="100000"/>
              </a:lnSpc>
              <a:spcBef>
                <a:spcPts val="0"/>
              </a:spcBef>
              <a:spcAft>
                <a:spcPts val="600"/>
              </a:spcAft>
              <a:buClr>
                <a:schemeClr val="tx1"/>
              </a:buClr>
            </a:pPr>
            <a:r>
              <a:rPr lang="en-GB" b="1" dirty="0">
                <a:solidFill>
                  <a:schemeClr val="accent5"/>
                </a:solidFill>
              </a:rPr>
              <a:t>14%</a:t>
            </a:r>
            <a:r>
              <a:rPr lang="en-GB" b="1" dirty="0"/>
              <a:t> </a:t>
            </a:r>
            <a:r>
              <a:rPr lang="en-GB" dirty="0"/>
              <a:t>of</a:t>
            </a:r>
            <a:r>
              <a:rPr lang="en-GB" b="1" dirty="0"/>
              <a:t> </a:t>
            </a:r>
            <a:r>
              <a:rPr lang="en-GB" dirty="0"/>
              <a:t>children under 5 had </a:t>
            </a:r>
            <a:r>
              <a:rPr lang="en-GB" dirty="0" smtClean="0"/>
              <a:t>diarrhea</a:t>
            </a:r>
          </a:p>
          <a:p>
            <a:pPr lvl="1">
              <a:lnSpc>
                <a:spcPct val="100000"/>
              </a:lnSpc>
              <a:spcBef>
                <a:spcPts val="0"/>
              </a:spcBef>
              <a:spcAft>
                <a:spcPts val="600"/>
              </a:spcAft>
              <a:buClr>
                <a:schemeClr val="tx1"/>
              </a:buClr>
            </a:pPr>
            <a:r>
              <a:rPr lang="en-GB" b="1" dirty="0" smtClean="0">
                <a:solidFill>
                  <a:schemeClr val="accent5"/>
                </a:solidFill>
              </a:rPr>
              <a:t>55%</a:t>
            </a:r>
            <a:r>
              <a:rPr lang="en-GB" b="1" dirty="0" smtClean="0"/>
              <a:t> </a:t>
            </a:r>
            <a:r>
              <a:rPr lang="en-GB" dirty="0"/>
              <a:t>of</a:t>
            </a:r>
            <a:r>
              <a:rPr lang="en-GB" b="1" dirty="0"/>
              <a:t> </a:t>
            </a:r>
            <a:r>
              <a:rPr lang="en-GB" dirty="0" smtClean="0"/>
              <a:t>these children were taken to </a:t>
            </a:r>
            <a:r>
              <a:rPr lang="en-GB" b="1" dirty="0" smtClean="0">
                <a:solidFill>
                  <a:schemeClr val="accent5"/>
                </a:solidFill>
              </a:rPr>
              <a:t>health care providers,  37%</a:t>
            </a:r>
            <a:r>
              <a:rPr lang="en-GB" dirty="0" smtClean="0"/>
              <a:t> were treated with </a:t>
            </a:r>
            <a:r>
              <a:rPr lang="en-GB" b="1" dirty="0" smtClean="0">
                <a:solidFill>
                  <a:schemeClr val="accent5"/>
                </a:solidFill>
              </a:rPr>
              <a:t>antibiotics, and </a:t>
            </a:r>
            <a:r>
              <a:rPr lang="en-GB" dirty="0" smtClean="0"/>
              <a:t> </a:t>
            </a:r>
            <a:r>
              <a:rPr lang="en-GB" b="1" dirty="0" smtClean="0">
                <a:solidFill>
                  <a:schemeClr val="accent5"/>
                </a:solidFill>
              </a:rPr>
              <a:t>30% </a:t>
            </a:r>
            <a:r>
              <a:rPr lang="en-GB" dirty="0" smtClean="0"/>
              <a:t>received some form of </a:t>
            </a:r>
            <a:r>
              <a:rPr lang="en-GB" b="1" dirty="0" smtClean="0">
                <a:solidFill>
                  <a:schemeClr val="accent5"/>
                </a:solidFill>
              </a:rPr>
              <a:t>ORT.</a:t>
            </a:r>
            <a:endParaRPr lang="en-GB" dirty="0" smtClean="0"/>
          </a:p>
          <a:p>
            <a:pPr>
              <a:lnSpc>
                <a:spcPct val="100000"/>
              </a:lnSpc>
              <a:spcBef>
                <a:spcPts val="0"/>
              </a:spcBef>
              <a:spcAft>
                <a:spcPts val="600"/>
              </a:spcAft>
            </a:pPr>
            <a:endParaRPr lang="en-GB" b="1" dirty="0"/>
          </a:p>
        </p:txBody>
      </p:sp>
    </p:spTree>
    <p:extLst>
      <p:ext uri="{BB962C8B-B14F-4D97-AF65-F5344CB8AC3E}">
        <p14:creationId xmlns:p14="http://schemas.microsoft.com/office/powerpoint/2010/main" val="8012684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349828" y="1825625"/>
            <a:ext cx="7165521" cy="4351338"/>
          </a:xfrm>
        </p:spPr>
        <p:txBody>
          <a:bodyPr/>
          <a:lstStyle/>
          <a:p>
            <a:pPr marL="457200" indent="-457200"/>
            <a:r>
              <a:rPr lang="en-US" b="1" dirty="0">
                <a:solidFill>
                  <a:schemeClr val="tx1">
                    <a:tint val="75000"/>
                  </a:schemeClr>
                </a:solidFill>
              </a:rPr>
              <a:t>Child Health </a:t>
            </a:r>
          </a:p>
          <a:p>
            <a:pPr marL="457200" indent="-457200"/>
            <a:r>
              <a:rPr lang="en-US" b="1" dirty="0">
                <a:solidFill>
                  <a:srgbClr val="FF0000"/>
                </a:solidFill>
              </a:rPr>
              <a:t>Infant and Child Mortality</a:t>
            </a:r>
          </a:p>
          <a:p>
            <a:pPr marL="457200" indent="-457200"/>
            <a:r>
              <a:rPr lang="en-US" b="1" dirty="0">
                <a:solidFill>
                  <a:schemeClr val="tx1">
                    <a:tint val="75000"/>
                  </a:schemeClr>
                </a:solidFill>
              </a:rPr>
              <a:t>Nutritional Status</a:t>
            </a:r>
          </a:p>
        </p:txBody>
      </p:sp>
    </p:spTree>
    <p:extLst>
      <p:ext uri="{BB962C8B-B14F-4D97-AF65-F5344CB8AC3E}">
        <p14:creationId xmlns:p14="http://schemas.microsoft.com/office/powerpoint/2010/main" val="26355356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349828" y="2291507"/>
            <a:ext cx="7165521" cy="3885455"/>
          </a:xfrm>
        </p:spPr>
        <p:txBody>
          <a:bodyPr>
            <a:normAutofit/>
          </a:bodyPr>
          <a:lstStyle/>
          <a:p>
            <a:pPr marL="457200" indent="-457200"/>
            <a:r>
              <a:rPr lang="en-US" b="1" dirty="0">
                <a:solidFill>
                  <a:srgbClr val="FF0000"/>
                </a:solidFill>
              </a:rPr>
              <a:t>Child </a:t>
            </a:r>
            <a:r>
              <a:rPr lang="en-US" b="1" dirty="0" smtClean="0">
                <a:solidFill>
                  <a:srgbClr val="FF0000"/>
                </a:solidFill>
              </a:rPr>
              <a:t>Health</a:t>
            </a:r>
          </a:p>
          <a:p>
            <a:pPr marL="457200" indent="-457200"/>
            <a:r>
              <a:rPr lang="en-US" b="1" dirty="0" smtClean="0">
                <a:solidFill>
                  <a:schemeClr val="tx1">
                    <a:tint val="75000"/>
                  </a:schemeClr>
                </a:solidFill>
              </a:rPr>
              <a:t>Infant </a:t>
            </a:r>
            <a:r>
              <a:rPr lang="en-US" b="1" dirty="0">
                <a:solidFill>
                  <a:schemeClr val="tx1">
                    <a:tint val="75000"/>
                  </a:schemeClr>
                </a:solidFill>
              </a:rPr>
              <a:t>and Child </a:t>
            </a:r>
            <a:r>
              <a:rPr lang="en-US" b="1" dirty="0" smtClean="0">
                <a:solidFill>
                  <a:schemeClr val="tx1">
                    <a:tint val="75000"/>
                  </a:schemeClr>
                </a:solidFill>
              </a:rPr>
              <a:t>Mortality</a:t>
            </a:r>
          </a:p>
          <a:p>
            <a:pPr marL="457200" indent="-457200"/>
            <a:r>
              <a:rPr lang="en-US" b="1" dirty="0" smtClean="0">
                <a:solidFill>
                  <a:schemeClr val="tx1">
                    <a:tint val="75000"/>
                  </a:schemeClr>
                </a:solidFill>
              </a:rPr>
              <a:t>Nutritional Status</a:t>
            </a:r>
          </a:p>
          <a:p>
            <a:pPr marL="457200" indent="-457200"/>
            <a:endParaRPr lang="en-US" b="1" dirty="0">
              <a:solidFill>
                <a:schemeClr val="tx1">
                  <a:tint val="75000"/>
                </a:schemeClr>
              </a:solidFill>
            </a:endParaRPr>
          </a:p>
        </p:txBody>
      </p:sp>
    </p:spTree>
    <p:extLst>
      <p:ext uri="{BB962C8B-B14F-4D97-AF65-F5344CB8AC3E}">
        <p14:creationId xmlns:p14="http://schemas.microsoft.com/office/powerpoint/2010/main" val="28564137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89100"/>
            <a:ext cx="3976181" cy="35535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600"/>
              </a:spcAft>
              <a:buClr>
                <a:schemeClr val="tx1"/>
              </a:buClr>
              <a:buNone/>
            </a:pPr>
            <a:r>
              <a:rPr lang="en-GB" sz="2800" b="1" dirty="0" smtClean="0">
                <a:solidFill>
                  <a:schemeClr val="accent5"/>
                </a:solidFill>
              </a:rPr>
              <a:t>Childhood mortality</a:t>
            </a:r>
          </a:p>
          <a:p>
            <a:pPr lvl="1">
              <a:lnSpc>
                <a:spcPct val="110000"/>
              </a:lnSpc>
              <a:spcBef>
                <a:spcPts val="0"/>
              </a:spcBef>
              <a:spcAft>
                <a:spcPts val="600"/>
              </a:spcAft>
              <a:buClr>
                <a:schemeClr val="tx1"/>
              </a:buClr>
            </a:pPr>
            <a:r>
              <a:rPr lang="en-GB" sz="2400" b="1" dirty="0" smtClean="0">
                <a:solidFill>
                  <a:schemeClr val="accent5"/>
                </a:solidFill>
              </a:rPr>
              <a:t>Levels and trends</a:t>
            </a:r>
          </a:p>
          <a:p>
            <a:pPr lvl="1">
              <a:lnSpc>
                <a:spcPct val="110000"/>
              </a:lnSpc>
              <a:spcBef>
                <a:spcPts val="0"/>
              </a:spcBef>
              <a:spcAft>
                <a:spcPts val="600"/>
              </a:spcAft>
              <a:buClr>
                <a:schemeClr val="tx1"/>
              </a:buClr>
            </a:pPr>
            <a:r>
              <a:rPr lang="en-GB" sz="2400" b="1" dirty="0" smtClean="0">
                <a:solidFill>
                  <a:schemeClr val="accent5"/>
                </a:solidFill>
              </a:rPr>
              <a:t>Socioeconomic differentials</a:t>
            </a:r>
          </a:p>
          <a:p>
            <a:pPr lvl="1">
              <a:lnSpc>
                <a:spcPct val="110000"/>
              </a:lnSpc>
              <a:spcBef>
                <a:spcPts val="0"/>
              </a:spcBef>
              <a:spcAft>
                <a:spcPts val="600"/>
              </a:spcAft>
              <a:buClr>
                <a:schemeClr val="tx1"/>
              </a:buClr>
            </a:pPr>
            <a:r>
              <a:rPr lang="en-GB" sz="2400" b="1" dirty="0" smtClean="0">
                <a:solidFill>
                  <a:schemeClr val="accent5"/>
                </a:solidFill>
              </a:rPr>
              <a:t>Differentials by mother’s characteristics</a:t>
            </a:r>
          </a:p>
        </p:txBody>
      </p:sp>
    </p:spTree>
    <p:extLst>
      <p:ext uri="{BB962C8B-B14F-4D97-AF65-F5344CB8AC3E}">
        <p14:creationId xmlns:p14="http://schemas.microsoft.com/office/powerpoint/2010/main" val="3527617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Childhood Mortality Estimates</a:t>
            </a:r>
          </a:p>
        </p:txBody>
      </p:sp>
      <p:sp>
        <p:nvSpPr>
          <p:cNvPr id="3" name="Content Placeholder 2"/>
          <p:cNvSpPr>
            <a:spLocks noGrp="1"/>
          </p:cNvSpPr>
          <p:nvPr>
            <p:ph idx="1"/>
          </p:nvPr>
        </p:nvSpPr>
        <p:spPr>
          <a:xfrm>
            <a:off x="495300" y="1325564"/>
            <a:ext cx="8229600" cy="4851400"/>
          </a:xfrm>
        </p:spPr>
        <p:txBody>
          <a:bodyPr>
            <a:normAutofit/>
          </a:bodyPr>
          <a:lstStyle/>
          <a:p>
            <a:pPr marL="0" indent="0" eaLnBrk="0" hangingPunct="0">
              <a:spcBef>
                <a:spcPct val="50000"/>
              </a:spcBef>
              <a:buClr>
                <a:schemeClr val="accent4"/>
              </a:buClr>
              <a:buNone/>
              <a:defRPr/>
            </a:pPr>
            <a:r>
              <a:rPr lang="en-US" sz="2800" b="1" dirty="0">
                <a:ln w="12700">
                  <a:noFill/>
                  <a:prstDash val="solid"/>
                </a:ln>
                <a:latin typeface="Calibri" pitchFamily="34" charset="0"/>
              </a:rPr>
              <a:t>Neonatal mortality</a:t>
            </a:r>
          </a:p>
          <a:p>
            <a:pPr marL="457200" lvl="1" indent="0" eaLnBrk="0" hangingPunct="0">
              <a:lnSpc>
                <a:spcPct val="70000"/>
              </a:lnSpc>
              <a:spcBef>
                <a:spcPct val="50000"/>
              </a:spcBef>
              <a:buClr>
                <a:schemeClr val="tx1"/>
              </a:buClr>
              <a:buNone/>
              <a:defRPr/>
            </a:pPr>
            <a:r>
              <a:rPr lang="en-US" sz="2000" dirty="0">
                <a:latin typeface="Calibri" pitchFamily="34" charset="0"/>
              </a:rPr>
              <a:t>Probability of dying in the first month of life</a:t>
            </a:r>
          </a:p>
          <a:p>
            <a:pPr marL="0" indent="0" eaLnBrk="0" hangingPunct="0">
              <a:lnSpc>
                <a:spcPct val="70000"/>
              </a:lnSpc>
              <a:spcBef>
                <a:spcPct val="50000"/>
              </a:spcBef>
              <a:buClr>
                <a:schemeClr val="accent4"/>
              </a:buClr>
              <a:buNone/>
              <a:defRPr/>
            </a:pPr>
            <a:r>
              <a:rPr lang="en-US" sz="2800" b="1" dirty="0" smtClean="0">
                <a:ln w="12700">
                  <a:noFill/>
                  <a:prstDash val="solid"/>
                </a:ln>
                <a:latin typeface="Calibri" pitchFamily="34" charset="0"/>
              </a:rPr>
              <a:t>Postneonatal </a:t>
            </a:r>
            <a:r>
              <a:rPr lang="en-US" sz="2800" b="1" dirty="0">
                <a:ln w="12700">
                  <a:noFill/>
                  <a:prstDash val="solid"/>
                </a:ln>
                <a:latin typeface="Calibri" pitchFamily="34" charset="0"/>
              </a:rPr>
              <a:t>mortality</a:t>
            </a:r>
          </a:p>
          <a:p>
            <a:pPr marL="457200" lvl="1" indent="0" eaLnBrk="0" hangingPunct="0">
              <a:lnSpc>
                <a:spcPct val="70000"/>
              </a:lnSpc>
              <a:spcBef>
                <a:spcPct val="50000"/>
              </a:spcBef>
              <a:buClr>
                <a:schemeClr val="tx1"/>
              </a:buClr>
              <a:buNone/>
              <a:defRPr/>
            </a:pPr>
            <a:r>
              <a:rPr lang="en-US" sz="2000" dirty="0">
                <a:latin typeface="Calibri" pitchFamily="34" charset="0"/>
              </a:rPr>
              <a:t>Probability of dying between one month and first birthday</a:t>
            </a:r>
          </a:p>
          <a:p>
            <a:pPr marL="0" indent="0" eaLnBrk="0" hangingPunct="0">
              <a:lnSpc>
                <a:spcPct val="70000"/>
              </a:lnSpc>
              <a:spcBef>
                <a:spcPct val="50000"/>
              </a:spcBef>
              <a:buClr>
                <a:schemeClr val="accent4"/>
              </a:buClr>
              <a:buNone/>
              <a:defRPr/>
            </a:pPr>
            <a:r>
              <a:rPr lang="en-US" sz="2800" b="1" dirty="0" smtClean="0">
                <a:ln w="12700">
                  <a:noFill/>
                  <a:prstDash val="solid"/>
                </a:ln>
                <a:latin typeface="Calibri" pitchFamily="34" charset="0"/>
              </a:rPr>
              <a:t>Infant </a:t>
            </a:r>
            <a:r>
              <a:rPr lang="en-US" sz="2800" b="1" dirty="0">
                <a:ln w="12700">
                  <a:noFill/>
                  <a:prstDash val="solid"/>
                </a:ln>
                <a:latin typeface="Calibri" pitchFamily="34" charset="0"/>
              </a:rPr>
              <a:t>mortality</a:t>
            </a:r>
          </a:p>
          <a:p>
            <a:pPr marL="457200" lvl="1" indent="0" eaLnBrk="0" hangingPunct="0">
              <a:lnSpc>
                <a:spcPct val="70000"/>
              </a:lnSpc>
              <a:spcBef>
                <a:spcPct val="50000"/>
              </a:spcBef>
              <a:buClr>
                <a:schemeClr val="tx1"/>
              </a:buClr>
              <a:buNone/>
              <a:defRPr/>
            </a:pPr>
            <a:r>
              <a:rPr lang="en-US" sz="2000" dirty="0">
                <a:latin typeface="Calibri" pitchFamily="34" charset="0"/>
              </a:rPr>
              <a:t>Probability of dying before the first birthday</a:t>
            </a:r>
          </a:p>
          <a:p>
            <a:pPr marL="0" indent="0" eaLnBrk="0" hangingPunct="0">
              <a:lnSpc>
                <a:spcPct val="70000"/>
              </a:lnSpc>
              <a:spcBef>
                <a:spcPct val="50000"/>
              </a:spcBef>
              <a:buClr>
                <a:schemeClr val="accent4"/>
              </a:buClr>
              <a:buNone/>
              <a:defRPr/>
            </a:pPr>
            <a:r>
              <a:rPr lang="en-US" sz="2800" b="1" dirty="0" smtClean="0">
                <a:ln w="12700">
                  <a:noFill/>
                  <a:prstDash val="solid"/>
                </a:ln>
                <a:latin typeface="Calibri" pitchFamily="34" charset="0"/>
              </a:rPr>
              <a:t>Child </a:t>
            </a:r>
            <a:r>
              <a:rPr lang="en-US" sz="2800" b="1" dirty="0">
                <a:ln w="12700">
                  <a:noFill/>
                  <a:prstDash val="solid"/>
                </a:ln>
                <a:latin typeface="Calibri" pitchFamily="34" charset="0"/>
              </a:rPr>
              <a:t>mortality</a:t>
            </a:r>
          </a:p>
          <a:p>
            <a:pPr marL="457200" lvl="1" indent="0" eaLnBrk="0" hangingPunct="0">
              <a:lnSpc>
                <a:spcPct val="70000"/>
              </a:lnSpc>
              <a:spcBef>
                <a:spcPct val="50000"/>
              </a:spcBef>
              <a:buClr>
                <a:schemeClr val="tx1"/>
              </a:buClr>
              <a:buNone/>
              <a:defRPr/>
            </a:pPr>
            <a:r>
              <a:rPr lang="en-US" sz="2000" dirty="0">
                <a:latin typeface="Calibri" pitchFamily="34" charset="0"/>
              </a:rPr>
              <a:t>Probability of dying between age one and five</a:t>
            </a:r>
          </a:p>
          <a:p>
            <a:pPr marL="0" indent="0" eaLnBrk="0" hangingPunct="0">
              <a:lnSpc>
                <a:spcPct val="70000"/>
              </a:lnSpc>
              <a:spcBef>
                <a:spcPct val="50000"/>
              </a:spcBef>
              <a:buClr>
                <a:schemeClr val="accent4"/>
              </a:buClr>
              <a:buNone/>
              <a:defRPr/>
            </a:pPr>
            <a:r>
              <a:rPr lang="en-US" sz="2800" b="1" dirty="0" smtClean="0">
                <a:ln w="12700">
                  <a:noFill/>
                  <a:prstDash val="solid"/>
                </a:ln>
                <a:latin typeface="Calibri" pitchFamily="34" charset="0"/>
              </a:rPr>
              <a:t>Under-5 </a:t>
            </a:r>
            <a:r>
              <a:rPr lang="en-US" sz="2800" b="1" dirty="0">
                <a:ln w="12700">
                  <a:noFill/>
                  <a:prstDash val="solid"/>
                </a:ln>
                <a:latin typeface="Calibri" pitchFamily="34" charset="0"/>
              </a:rPr>
              <a:t>mortality</a:t>
            </a:r>
          </a:p>
          <a:p>
            <a:pPr marL="457200" lvl="1" indent="0" eaLnBrk="0" hangingPunct="0">
              <a:lnSpc>
                <a:spcPct val="70000"/>
              </a:lnSpc>
              <a:spcBef>
                <a:spcPct val="50000"/>
              </a:spcBef>
              <a:buClr>
                <a:schemeClr val="tx1"/>
              </a:buClr>
              <a:buNone/>
              <a:defRPr/>
            </a:pPr>
            <a:r>
              <a:rPr lang="en-US" sz="2000" dirty="0">
                <a:latin typeface="Calibri" pitchFamily="34" charset="0"/>
              </a:rPr>
              <a:t>Probability of dying before the fifth birthday</a:t>
            </a:r>
          </a:p>
          <a:p>
            <a:pPr marL="0" indent="0" algn="ctr">
              <a:lnSpc>
                <a:spcPct val="120000"/>
              </a:lnSpc>
              <a:spcBef>
                <a:spcPts val="0"/>
              </a:spcBef>
              <a:spcAft>
                <a:spcPts val="600"/>
              </a:spcAft>
              <a:buNone/>
            </a:pPr>
            <a:endParaRPr lang="en-GB" dirty="0"/>
          </a:p>
        </p:txBody>
      </p:sp>
    </p:spTree>
    <p:extLst>
      <p:ext uri="{BB962C8B-B14F-4D97-AF65-F5344CB8AC3E}">
        <p14:creationId xmlns:p14="http://schemas.microsoft.com/office/powerpoint/2010/main" val="32573430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Childhood Mortality Rates</a:t>
            </a:r>
          </a:p>
        </p:txBody>
      </p:sp>
      <p:graphicFrame>
        <p:nvGraphicFramePr>
          <p:cNvPr id="11" name="Content Placeholder 10"/>
          <p:cNvGraphicFramePr>
            <a:graphicFrameLocks noGrp="1"/>
          </p:cNvGraphicFramePr>
          <p:nvPr>
            <p:ph idx="1"/>
            <p:extLst/>
          </p:nvPr>
        </p:nvGraphicFramePr>
        <p:xfrm>
          <a:off x="628650" y="1828800"/>
          <a:ext cx="7886700"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Deaths per 1,000 live births for the five-year period before the survey</a:t>
            </a:r>
            <a:endParaRPr lang="en-US" i="1" dirty="0"/>
          </a:p>
        </p:txBody>
      </p:sp>
    </p:spTree>
    <p:extLst>
      <p:ext uri="{BB962C8B-B14F-4D97-AF65-F5344CB8AC3E}">
        <p14:creationId xmlns:p14="http://schemas.microsoft.com/office/powerpoint/2010/main" val="40321815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Trends in Childhood Mortality</a:t>
            </a:r>
          </a:p>
        </p:txBody>
      </p:sp>
      <p:graphicFrame>
        <p:nvGraphicFramePr>
          <p:cNvPr id="11" name="Content Placeholder 10"/>
          <p:cNvGraphicFramePr>
            <a:graphicFrameLocks noGrp="1"/>
          </p:cNvGraphicFramePr>
          <p:nvPr>
            <p:ph idx="1"/>
            <p:extLst/>
          </p:nvPr>
        </p:nvGraphicFramePr>
        <p:xfrm>
          <a:off x="628650" y="1828800"/>
          <a:ext cx="78867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897"/>
            <a:ext cx="9144000" cy="369332"/>
          </a:xfrm>
          <a:prstGeom prst="rect">
            <a:avLst/>
          </a:prstGeom>
          <a:noFill/>
        </p:spPr>
        <p:txBody>
          <a:bodyPr wrap="square" rtlCol="0">
            <a:spAutoFit/>
          </a:bodyPr>
          <a:lstStyle/>
          <a:p>
            <a:pPr algn="ctr"/>
            <a:r>
              <a:rPr lang="en-US" i="1" dirty="0">
                <a:solidFill>
                  <a:prstClr val="black"/>
                </a:solidFill>
              </a:rPr>
              <a:t>Deaths per 1,000 live births for the five-year period before the survey</a:t>
            </a:r>
          </a:p>
        </p:txBody>
      </p:sp>
    </p:spTree>
    <p:extLst>
      <p:ext uri="{BB962C8B-B14F-4D97-AF65-F5344CB8AC3E}">
        <p14:creationId xmlns:p14="http://schemas.microsoft.com/office/powerpoint/2010/main" val="27327569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799" y="1064871"/>
            <a:ext cx="7791451" cy="4846072"/>
          </a:xfrm>
        </p:spPr>
        <p:txBody>
          <a:bodyPr>
            <a:noAutofit/>
          </a:bodyPr>
          <a:lstStyle/>
          <a:p>
            <a:pPr>
              <a:lnSpc>
                <a:spcPct val="100000"/>
              </a:lnSpc>
              <a:spcBef>
                <a:spcPts val="0"/>
              </a:spcBef>
              <a:spcAft>
                <a:spcPts val="600"/>
              </a:spcAft>
            </a:pPr>
            <a:r>
              <a:rPr lang="en-GB" sz="3700" dirty="0" smtClean="0"/>
              <a:t>In 1995, </a:t>
            </a:r>
            <a:r>
              <a:rPr lang="en-GB" sz="3700" b="1" dirty="0" smtClean="0">
                <a:solidFill>
                  <a:schemeClr val="accent5"/>
                </a:solidFill>
              </a:rPr>
              <a:t>37% </a:t>
            </a:r>
            <a:r>
              <a:rPr lang="en-GB" sz="3700" dirty="0" smtClean="0"/>
              <a:t>of under-five deaths occurred during the first month of life.</a:t>
            </a:r>
          </a:p>
          <a:p>
            <a:pPr>
              <a:lnSpc>
                <a:spcPct val="100000"/>
              </a:lnSpc>
              <a:spcBef>
                <a:spcPts val="0"/>
              </a:spcBef>
              <a:spcAft>
                <a:spcPts val="600"/>
              </a:spcAft>
            </a:pPr>
            <a:endParaRPr lang="en-GB" sz="44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cs typeface="+mj-cs"/>
            </a:endParaRPr>
          </a:p>
          <a:p>
            <a:pPr>
              <a:lnSpc>
                <a:spcPct val="100000"/>
              </a:lnSpc>
              <a:spcBef>
                <a:spcPts val="0"/>
              </a:spcBef>
              <a:spcAft>
                <a:spcPts val="600"/>
              </a:spcAft>
            </a:pPr>
            <a:r>
              <a:rPr lang="en-GB" sz="3700" dirty="0" smtClean="0"/>
              <a:t>In 2014, </a:t>
            </a:r>
            <a:r>
              <a:rPr lang="en-GB" sz="3700" b="1" dirty="0" smtClean="0">
                <a:solidFill>
                  <a:schemeClr val="accent5"/>
                </a:solidFill>
              </a:rPr>
              <a:t>52% </a:t>
            </a:r>
            <a:r>
              <a:rPr lang="en-GB" sz="3700" dirty="0" smtClean="0"/>
              <a:t>of under-five deaths occurred during the first month of life.</a:t>
            </a:r>
          </a:p>
        </p:txBody>
      </p:sp>
    </p:spTree>
    <p:extLst>
      <p:ext uri="{BB962C8B-B14F-4D97-AF65-F5344CB8AC3E}">
        <p14:creationId xmlns:p14="http://schemas.microsoft.com/office/powerpoint/2010/main" val="23860156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Under-five Mortality by Urban-Rural Residence</a:t>
            </a:r>
          </a:p>
        </p:txBody>
      </p:sp>
      <p:graphicFrame>
        <p:nvGraphicFramePr>
          <p:cNvPr id="11" name="Content Placeholder 10"/>
          <p:cNvGraphicFramePr>
            <a:graphicFrameLocks noGrp="1"/>
          </p:cNvGraphicFramePr>
          <p:nvPr>
            <p:ph idx="1"/>
            <p:extLst/>
          </p:nvPr>
        </p:nvGraphicFramePr>
        <p:xfrm>
          <a:off x="628650" y="1841500"/>
          <a:ext cx="7886700" cy="50164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466850"/>
            <a:ext cx="9144000" cy="369332"/>
          </a:xfrm>
          <a:prstGeom prst="rect">
            <a:avLst/>
          </a:prstGeom>
          <a:noFill/>
        </p:spPr>
        <p:txBody>
          <a:bodyPr wrap="square" rtlCol="0">
            <a:spAutoFit/>
          </a:bodyPr>
          <a:lstStyle/>
          <a:p>
            <a:pPr algn="ctr"/>
            <a:r>
              <a:rPr lang="en-US" i="1" dirty="0" smtClean="0"/>
              <a:t>Deaths per 1,000 live births for the 10-year period before the survey</a:t>
            </a:r>
            <a:endParaRPr lang="en-US" i="1" dirty="0"/>
          </a:p>
        </p:txBody>
      </p:sp>
    </p:spTree>
    <p:extLst>
      <p:ext uri="{BB962C8B-B14F-4D97-AF65-F5344CB8AC3E}">
        <p14:creationId xmlns:p14="http://schemas.microsoft.com/office/powerpoint/2010/main" val="18226548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Under-Five Mortality by Residence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862305978"/>
              </p:ext>
            </p:extLst>
          </p:nvPr>
        </p:nvGraphicFramePr>
        <p:xfrm>
          <a:off x="212271" y="1828801"/>
          <a:ext cx="8645979"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Deaths per 1,000 live births for the 10-year period before the survey</a:t>
            </a:r>
            <a:endParaRPr lang="en-US" i="1" dirty="0"/>
          </a:p>
        </p:txBody>
      </p:sp>
      <p:sp>
        <p:nvSpPr>
          <p:cNvPr id="5" name="TextBox 4"/>
          <p:cNvSpPr txBox="1"/>
          <p:nvPr/>
        </p:nvSpPr>
        <p:spPr>
          <a:xfrm>
            <a:off x="2078204" y="5735438"/>
            <a:ext cx="2101175" cy="646331"/>
          </a:xfrm>
          <a:prstGeom prst="rect">
            <a:avLst/>
          </a:prstGeom>
          <a:noFill/>
        </p:spPr>
        <p:txBody>
          <a:bodyPr wrap="square" rtlCol="0">
            <a:spAutoFit/>
          </a:bodyPr>
          <a:lstStyle/>
          <a:p>
            <a:pPr algn="ctr"/>
            <a:r>
              <a:rPr lang="en-US" dirty="0"/>
              <a:t>Lower </a:t>
            </a:r>
          </a:p>
          <a:p>
            <a:pPr algn="ctr"/>
            <a:r>
              <a:rPr lang="en-US" dirty="0" smtClean="0"/>
              <a:t>Egypt </a:t>
            </a:r>
            <a:endParaRPr lang="en-US" dirty="0"/>
          </a:p>
        </p:txBody>
      </p:sp>
      <p:cxnSp>
        <p:nvCxnSpPr>
          <p:cNvPr id="6" name="Straight Connector 5"/>
          <p:cNvCxnSpPr/>
          <p:nvPr/>
        </p:nvCxnSpPr>
        <p:spPr>
          <a:xfrm>
            <a:off x="2060976" y="5736597"/>
            <a:ext cx="210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943389" y="5740227"/>
            <a:ext cx="2101175" cy="646331"/>
          </a:xfrm>
          <a:prstGeom prst="rect">
            <a:avLst/>
          </a:prstGeom>
          <a:noFill/>
        </p:spPr>
        <p:txBody>
          <a:bodyPr wrap="square" rtlCol="0">
            <a:spAutoFit/>
          </a:bodyPr>
          <a:lstStyle/>
          <a:p>
            <a:pPr algn="ctr"/>
            <a:r>
              <a:rPr lang="en-US" dirty="0"/>
              <a:t>Upper </a:t>
            </a:r>
          </a:p>
          <a:p>
            <a:pPr algn="ctr"/>
            <a:r>
              <a:rPr lang="en-US" dirty="0"/>
              <a:t>Egypt</a:t>
            </a:r>
          </a:p>
        </p:txBody>
      </p:sp>
      <p:cxnSp>
        <p:nvCxnSpPr>
          <p:cNvPr id="8" name="Straight Connector 7"/>
          <p:cNvCxnSpPr/>
          <p:nvPr/>
        </p:nvCxnSpPr>
        <p:spPr>
          <a:xfrm>
            <a:off x="4931069" y="5736597"/>
            <a:ext cx="210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456833" y="5358435"/>
            <a:ext cx="982068" cy="369332"/>
          </a:xfrm>
          <a:prstGeom prst="rect">
            <a:avLst/>
          </a:prstGeom>
          <a:noFill/>
        </p:spPr>
        <p:txBody>
          <a:bodyPr wrap="square" rtlCol="0">
            <a:spAutoFit/>
          </a:bodyPr>
          <a:lstStyle/>
          <a:p>
            <a:pPr algn="ctr"/>
            <a:r>
              <a:rPr lang="en-US" dirty="0" smtClean="0"/>
              <a:t>Urban</a:t>
            </a:r>
            <a:endParaRPr lang="en-US" dirty="0"/>
          </a:p>
        </p:txBody>
      </p:sp>
      <p:sp>
        <p:nvSpPr>
          <p:cNvPr id="10" name="TextBox 9"/>
          <p:cNvSpPr txBox="1"/>
          <p:nvPr/>
        </p:nvSpPr>
        <p:spPr>
          <a:xfrm>
            <a:off x="2618383" y="5358435"/>
            <a:ext cx="982068" cy="369332"/>
          </a:xfrm>
          <a:prstGeom prst="rect">
            <a:avLst/>
          </a:prstGeom>
          <a:noFill/>
        </p:spPr>
        <p:txBody>
          <a:bodyPr wrap="square" rtlCol="0">
            <a:spAutoFit/>
          </a:bodyPr>
          <a:lstStyle/>
          <a:p>
            <a:pPr algn="ctr"/>
            <a:r>
              <a:rPr lang="en-US" dirty="0" smtClean="0"/>
              <a:t>Urban</a:t>
            </a:r>
            <a:endParaRPr lang="en-US" dirty="0"/>
          </a:p>
        </p:txBody>
      </p:sp>
    </p:spTree>
    <p:extLst>
      <p:ext uri="{BB962C8B-B14F-4D97-AF65-F5344CB8AC3E}">
        <p14:creationId xmlns:p14="http://schemas.microsoft.com/office/powerpoint/2010/main" val="6197156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9858" y="779575"/>
            <a:ext cx="8098972" cy="5457939"/>
          </a:xfrm>
        </p:spPr>
        <p:txBody>
          <a:bodyPr>
            <a:noAutofit/>
          </a:bodyPr>
          <a:lstStyle/>
          <a:p>
            <a:pPr marL="0" indent="0">
              <a:lnSpc>
                <a:spcPct val="100000"/>
              </a:lnSpc>
              <a:spcBef>
                <a:spcPts val="0"/>
              </a:spcBef>
              <a:spcAft>
                <a:spcPts val="600"/>
              </a:spcAft>
              <a:buNone/>
            </a:pPr>
            <a:r>
              <a:rPr lang="en-GB" sz="4000" dirty="0" smtClean="0"/>
              <a:t>Under-five mortality in the 10-year period before the survey was more than </a:t>
            </a:r>
            <a:r>
              <a:rPr lang="en-GB" sz="4000" b="1" dirty="0" smtClean="0">
                <a:solidFill>
                  <a:schemeClr val="accent5"/>
                </a:solidFill>
              </a:rPr>
              <a:t>40 deaths </a:t>
            </a:r>
            <a:r>
              <a:rPr lang="en-GB" sz="4000" dirty="0" smtClean="0"/>
              <a:t>per 1,000 births in:</a:t>
            </a:r>
          </a:p>
          <a:p>
            <a:pPr marL="0" indent="0">
              <a:lnSpc>
                <a:spcPct val="100000"/>
              </a:lnSpc>
              <a:spcBef>
                <a:spcPts val="0"/>
              </a:spcBef>
              <a:spcAft>
                <a:spcPts val="600"/>
              </a:spcAft>
              <a:buNone/>
            </a:pPr>
            <a:endParaRPr lang="en-GB" sz="1000" dirty="0" smtClean="0"/>
          </a:p>
          <a:p>
            <a:pPr marL="1828800" lvl="1" indent="-457200">
              <a:lnSpc>
                <a:spcPct val="100000"/>
              </a:lnSpc>
              <a:spcBef>
                <a:spcPts val="0"/>
              </a:spcBef>
              <a:spcAft>
                <a:spcPts val="600"/>
              </a:spcAft>
            </a:pPr>
            <a:r>
              <a:rPr lang="en-GB" sz="3600" dirty="0" smtClean="0"/>
              <a:t>Beni Suef</a:t>
            </a:r>
          </a:p>
          <a:p>
            <a:pPr marL="1828800" lvl="1" indent="-457200">
              <a:lnSpc>
                <a:spcPct val="100000"/>
              </a:lnSpc>
              <a:spcBef>
                <a:spcPts val="0"/>
              </a:spcBef>
              <a:spcAft>
                <a:spcPts val="600"/>
              </a:spcAft>
            </a:pPr>
            <a:r>
              <a:rPr lang="en-GB" sz="3600" dirty="0" smtClean="0"/>
              <a:t>Menya</a:t>
            </a:r>
          </a:p>
          <a:p>
            <a:pPr marL="1828800" lvl="1" indent="-457200">
              <a:lnSpc>
                <a:spcPct val="100000"/>
              </a:lnSpc>
              <a:spcBef>
                <a:spcPts val="0"/>
              </a:spcBef>
              <a:spcAft>
                <a:spcPts val="600"/>
              </a:spcAft>
            </a:pPr>
            <a:r>
              <a:rPr lang="en-GB" sz="3600" dirty="0" smtClean="0"/>
              <a:t>Assuit</a:t>
            </a:r>
          </a:p>
          <a:p>
            <a:pPr marL="1828800" lvl="1" indent="-457200">
              <a:lnSpc>
                <a:spcPct val="100000"/>
              </a:lnSpc>
              <a:spcBef>
                <a:spcPts val="0"/>
              </a:spcBef>
              <a:spcAft>
                <a:spcPts val="600"/>
              </a:spcAft>
            </a:pPr>
            <a:r>
              <a:rPr lang="en-GB" sz="3600" dirty="0" smtClean="0"/>
              <a:t>Souhag</a:t>
            </a:r>
          </a:p>
          <a:p>
            <a:pPr marL="1828800" lvl="1" indent="-457200">
              <a:lnSpc>
                <a:spcPct val="100000"/>
              </a:lnSpc>
              <a:spcBef>
                <a:spcPts val="0"/>
              </a:spcBef>
              <a:spcAft>
                <a:spcPts val="600"/>
              </a:spcAft>
            </a:pPr>
            <a:r>
              <a:rPr lang="en-GB" sz="3600" dirty="0" smtClean="0"/>
              <a:t>Luxor</a:t>
            </a:r>
          </a:p>
          <a:p>
            <a:pPr marL="0" indent="0">
              <a:lnSpc>
                <a:spcPct val="100000"/>
              </a:lnSpc>
              <a:spcBef>
                <a:spcPts val="0"/>
              </a:spcBef>
              <a:spcAft>
                <a:spcPts val="600"/>
              </a:spcAft>
              <a:buNone/>
            </a:pPr>
            <a:endParaRPr lang="en-GB" sz="1500" dirty="0" smtClean="0"/>
          </a:p>
          <a:p>
            <a:pPr marL="0" indent="0">
              <a:lnSpc>
                <a:spcPct val="100000"/>
              </a:lnSpc>
              <a:spcBef>
                <a:spcPts val="0"/>
              </a:spcBef>
              <a:spcAft>
                <a:spcPts val="600"/>
              </a:spcAft>
              <a:buNone/>
            </a:pPr>
            <a:endParaRPr lang="en-GB" sz="1500" dirty="0" smtClean="0"/>
          </a:p>
        </p:txBody>
      </p:sp>
    </p:spTree>
    <p:extLst>
      <p:ext uri="{BB962C8B-B14F-4D97-AF65-F5344CB8AC3E}">
        <p14:creationId xmlns:p14="http://schemas.microsoft.com/office/powerpoint/2010/main" val="17892381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Childhood Mortality </a:t>
            </a:r>
            <a:b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by Mother’s Education</a:t>
            </a:r>
          </a:p>
        </p:txBody>
      </p:sp>
      <p:graphicFrame>
        <p:nvGraphicFramePr>
          <p:cNvPr id="11" name="Content Placeholder 10"/>
          <p:cNvGraphicFramePr>
            <a:graphicFrameLocks noGrp="1"/>
          </p:cNvGraphicFramePr>
          <p:nvPr>
            <p:ph idx="1"/>
            <p:extLst/>
          </p:nvPr>
        </p:nvGraphicFramePr>
        <p:xfrm>
          <a:off x="628650" y="1841500"/>
          <a:ext cx="7886700" cy="50164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63382"/>
            <a:ext cx="9144000" cy="369332"/>
          </a:xfrm>
          <a:prstGeom prst="rect">
            <a:avLst/>
          </a:prstGeom>
          <a:noFill/>
        </p:spPr>
        <p:txBody>
          <a:bodyPr wrap="square" rtlCol="0">
            <a:spAutoFit/>
          </a:bodyPr>
          <a:lstStyle/>
          <a:p>
            <a:pPr algn="ctr"/>
            <a:r>
              <a:rPr lang="en-US" i="1" dirty="0" smtClean="0"/>
              <a:t>Deaths per 1,000 live births for the 10-year period before the survey </a:t>
            </a:r>
            <a:endParaRPr lang="en-US" i="1" dirty="0"/>
          </a:p>
        </p:txBody>
      </p:sp>
    </p:spTree>
    <p:extLst>
      <p:ext uri="{BB962C8B-B14F-4D97-AF65-F5344CB8AC3E}">
        <p14:creationId xmlns:p14="http://schemas.microsoft.com/office/powerpoint/2010/main" val="39582292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Childhood Mortality by Wealth</a:t>
            </a:r>
          </a:p>
        </p:txBody>
      </p:sp>
      <p:graphicFrame>
        <p:nvGraphicFramePr>
          <p:cNvPr id="11" name="Content Placeholder 10"/>
          <p:cNvGraphicFramePr>
            <a:graphicFrameLocks noGrp="1"/>
          </p:cNvGraphicFramePr>
          <p:nvPr>
            <p:ph idx="1"/>
            <p:extLst/>
          </p:nvPr>
        </p:nvGraphicFramePr>
        <p:xfrm>
          <a:off x="628650" y="1816100"/>
          <a:ext cx="7886700" cy="50418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t>Deaths per 1,000 live births for the 10-year period before the survey </a:t>
            </a:r>
            <a:endParaRPr lang="en-US" i="1" dirty="0"/>
          </a:p>
        </p:txBody>
      </p:sp>
    </p:spTree>
    <p:extLst>
      <p:ext uri="{BB962C8B-B14F-4D97-AF65-F5344CB8AC3E}">
        <p14:creationId xmlns:p14="http://schemas.microsoft.com/office/powerpoint/2010/main" val="17806150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2264169"/>
            <a:ext cx="3976181" cy="24034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61938" indent="-261938">
              <a:spcAft>
                <a:spcPts val="600"/>
              </a:spcAft>
              <a:buClr>
                <a:schemeClr val="tx1"/>
              </a:buClr>
            </a:pPr>
            <a:r>
              <a:rPr lang="en-GB" sz="2800" b="1" dirty="0" smtClean="0">
                <a:solidFill>
                  <a:srgbClr val="FF0000"/>
                </a:solidFill>
              </a:rPr>
              <a:t>Vaccination coverage</a:t>
            </a:r>
          </a:p>
          <a:p>
            <a:pPr>
              <a:lnSpc>
                <a:spcPct val="110000"/>
              </a:lnSpc>
              <a:spcBef>
                <a:spcPts val="0"/>
              </a:spcBef>
              <a:spcAft>
                <a:spcPts val="600"/>
              </a:spcAft>
              <a:buClr>
                <a:schemeClr val="tx1"/>
              </a:buClr>
            </a:pPr>
            <a:r>
              <a:rPr lang="en-GB" sz="2800" dirty="0" smtClean="0"/>
              <a:t>Childhood illness and treatment</a:t>
            </a:r>
            <a:endParaRPr lang="en-GB" sz="2800" dirty="0" smtClean="0"/>
          </a:p>
        </p:txBody>
      </p:sp>
    </p:spTree>
    <p:extLst>
      <p:ext uri="{BB962C8B-B14F-4D97-AF65-F5344CB8AC3E}">
        <p14:creationId xmlns:p14="http://schemas.microsoft.com/office/powerpoint/2010/main" val="100197248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028"/>
          <p:cNvSpPr txBox="1">
            <a:spLocks noChangeArrowheads="1"/>
          </p:cNvSpPr>
          <p:nvPr/>
        </p:nvSpPr>
        <p:spPr bwMode="auto">
          <a:xfrm>
            <a:off x="1163638" y="2133600"/>
            <a:ext cx="72945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Font typeface="Wingdings" panose="05000000000000000000" pitchFamily="2" charset="2"/>
              <a:buNone/>
            </a:pPr>
            <a:r>
              <a:rPr lang="en-US" altLang="ar-EG" sz="3600" b="1" dirty="0">
                <a:solidFill>
                  <a:srgbClr val="333300"/>
                </a:solidFill>
                <a:latin typeface="+mn-lt"/>
              </a:rPr>
              <a:t>Children are at an elevated risk of dying if:</a:t>
            </a:r>
          </a:p>
        </p:txBody>
      </p:sp>
      <p:sp>
        <p:nvSpPr>
          <p:cNvPr id="5" name="Rectangle 1029"/>
          <p:cNvSpPr>
            <a:spLocks noChangeArrowheads="1"/>
          </p:cNvSpPr>
          <p:nvPr/>
        </p:nvSpPr>
        <p:spPr bwMode="auto">
          <a:xfrm>
            <a:off x="933450" y="381000"/>
            <a:ext cx="7929563" cy="1311128"/>
          </a:xfrm>
          <a:prstGeom prst="rect">
            <a:avLst/>
          </a:prstGeom>
          <a:noFill/>
          <a:ln w="9525">
            <a:noFill/>
            <a:miter lim="800000"/>
            <a:headEnd/>
            <a:tailEnd/>
          </a:ln>
        </p:spPr>
        <p:txBody>
          <a:bodyPr>
            <a:spAutoFit/>
          </a:bodyPr>
          <a:lstStyle/>
          <a:p>
            <a:pPr algn="ctr">
              <a:lnSpc>
                <a:spcPct val="90000"/>
              </a:lnSpc>
              <a:spcBef>
                <a:spcPct val="0"/>
              </a:spcBef>
              <a:defRPr/>
            </a:pPr>
            <a:r>
              <a:rPr lang="en-US" sz="44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cs typeface="+mj-cs"/>
              </a:rPr>
              <a:t>Maternal factors associated with high risk of childhood mortality</a:t>
            </a:r>
          </a:p>
        </p:txBody>
      </p:sp>
      <p:sp>
        <p:nvSpPr>
          <p:cNvPr id="6" name="Rectangle 1036"/>
          <p:cNvSpPr>
            <a:spLocks noChangeArrowheads="1"/>
          </p:cNvSpPr>
          <p:nvPr/>
        </p:nvSpPr>
        <p:spPr bwMode="auto">
          <a:xfrm>
            <a:off x="933450" y="3467100"/>
            <a:ext cx="7600950"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11200" indent="-531813"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800100" lvl="1" indent="-438150" eaLnBrk="1" hangingPunct="1">
              <a:spcAft>
                <a:spcPts val="600"/>
              </a:spcAft>
              <a:buClr>
                <a:srgbClr val="000062"/>
              </a:buClr>
              <a:buSzPct val="100000"/>
              <a:buFont typeface="Arial" panose="020B0604020202020204" pitchFamily="34" charset="0"/>
              <a:buChar char="•"/>
            </a:pPr>
            <a:r>
              <a:rPr lang="en-US" altLang="ar-EG" sz="3200" dirty="0">
                <a:latin typeface="+mn-lt"/>
                <a:cs typeface="+mn-cs"/>
              </a:rPr>
              <a:t>Mother is “too young” or “too old”</a:t>
            </a:r>
          </a:p>
          <a:p>
            <a:pPr marL="800100" lvl="1" indent="-438150" eaLnBrk="1" hangingPunct="1">
              <a:spcAft>
                <a:spcPts val="600"/>
              </a:spcAft>
              <a:buClr>
                <a:srgbClr val="000062"/>
              </a:buClr>
              <a:buSzPct val="100000"/>
              <a:buFont typeface="Arial" panose="020B0604020202020204" pitchFamily="34" charset="0"/>
              <a:buChar char="•"/>
            </a:pPr>
            <a:r>
              <a:rPr lang="en-US" altLang="ar-EG" sz="3200" dirty="0">
                <a:latin typeface="+mn-lt"/>
                <a:cs typeface="+mn-cs"/>
              </a:rPr>
              <a:t>High birth order: mother has four or more</a:t>
            </a:r>
            <a:r>
              <a:rPr lang="ar-EG" altLang="ar-EG" sz="3200" dirty="0">
                <a:latin typeface="+mn-lt"/>
                <a:cs typeface="+mn-cs"/>
              </a:rPr>
              <a:t> </a:t>
            </a:r>
            <a:r>
              <a:rPr lang="en-US" altLang="ar-EG" sz="3200" dirty="0">
                <a:latin typeface="+mn-lt"/>
                <a:cs typeface="+mn-cs"/>
              </a:rPr>
              <a:t>children</a:t>
            </a:r>
          </a:p>
          <a:p>
            <a:pPr marL="800100" lvl="1" indent="-438150" eaLnBrk="1" hangingPunct="1">
              <a:spcAft>
                <a:spcPts val="600"/>
              </a:spcAft>
              <a:buClr>
                <a:srgbClr val="000062"/>
              </a:buClr>
              <a:buSzPct val="100000"/>
              <a:buFont typeface="Arial" panose="020B0604020202020204" pitchFamily="34" charset="0"/>
              <a:buChar char="•"/>
            </a:pPr>
            <a:r>
              <a:rPr lang="en-US" altLang="ar-EG" sz="3200" dirty="0">
                <a:latin typeface="+mn-lt"/>
                <a:cs typeface="+mn-cs"/>
              </a:rPr>
              <a:t>Too short interval: less than 24 months</a:t>
            </a:r>
            <a:r>
              <a:rPr lang="ar-EG" altLang="ar-EG" sz="3200" dirty="0">
                <a:latin typeface="+mn-lt"/>
                <a:cs typeface="+mn-cs"/>
              </a:rPr>
              <a:t> </a:t>
            </a:r>
            <a:r>
              <a:rPr lang="en-US" altLang="ar-EG" sz="3200" dirty="0">
                <a:latin typeface="+mn-lt"/>
                <a:cs typeface="+mn-cs"/>
              </a:rPr>
              <a:t>after a previous birth</a:t>
            </a:r>
          </a:p>
        </p:txBody>
      </p:sp>
    </p:spTree>
    <p:extLst>
      <p:ext uri="{BB962C8B-B14F-4D97-AF65-F5344CB8AC3E}">
        <p14:creationId xmlns:p14="http://schemas.microsoft.com/office/powerpoint/2010/main" val="11294806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pPr>
              <a:defRPr/>
            </a:pP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Childhood Mortality by </a:t>
            </a:r>
            <a:b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Previous Birth Interval</a:t>
            </a:r>
          </a:p>
        </p:txBody>
      </p:sp>
      <p:graphicFrame>
        <p:nvGraphicFramePr>
          <p:cNvPr id="11" name="Content Placeholder 10"/>
          <p:cNvGraphicFramePr>
            <a:graphicFrameLocks noGrp="1"/>
          </p:cNvGraphicFramePr>
          <p:nvPr>
            <p:ph idx="1"/>
            <p:extLst/>
          </p:nvPr>
        </p:nvGraphicFramePr>
        <p:xfrm>
          <a:off x="628650" y="1828800"/>
          <a:ext cx="7886700"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71973"/>
            <a:ext cx="9144000" cy="369332"/>
          </a:xfrm>
          <a:prstGeom prst="rect">
            <a:avLst/>
          </a:prstGeom>
          <a:noFill/>
        </p:spPr>
        <p:txBody>
          <a:bodyPr wrap="square" rtlCol="0">
            <a:spAutoFit/>
          </a:bodyPr>
          <a:lstStyle/>
          <a:p>
            <a:pPr algn="ctr"/>
            <a:r>
              <a:rPr lang="en-US" i="1" dirty="0" smtClean="0"/>
              <a:t>Deaths per 1,000 live births for the 10-year period before the survey </a:t>
            </a:r>
            <a:endParaRPr lang="en-US" i="1" dirty="0"/>
          </a:p>
        </p:txBody>
      </p:sp>
    </p:spTree>
    <p:extLst>
      <p:ext uri="{BB962C8B-B14F-4D97-AF65-F5344CB8AC3E}">
        <p14:creationId xmlns:p14="http://schemas.microsoft.com/office/powerpoint/2010/main" val="150435800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Childhood Mortality by </a:t>
            </a:r>
            <a:b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Mother’s Age at Birth</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815583234"/>
              </p:ext>
            </p:extLst>
          </p:nvPr>
        </p:nvGraphicFramePr>
        <p:xfrm>
          <a:off x="628650" y="1841499"/>
          <a:ext cx="7886700" cy="460842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415676"/>
            <a:ext cx="9144000" cy="369332"/>
          </a:xfrm>
          <a:prstGeom prst="rect">
            <a:avLst/>
          </a:prstGeom>
          <a:noFill/>
        </p:spPr>
        <p:txBody>
          <a:bodyPr wrap="square" rtlCol="0">
            <a:spAutoFit/>
          </a:bodyPr>
          <a:lstStyle/>
          <a:p>
            <a:pPr algn="ctr"/>
            <a:r>
              <a:rPr lang="en-US" i="1" dirty="0" smtClean="0"/>
              <a:t>Deaths per 1,000 live births for the 10-year period before the survey </a:t>
            </a:r>
            <a:endParaRPr lang="en-US" i="1" dirty="0"/>
          </a:p>
        </p:txBody>
      </p:sp>
    </p:spTree>
    <p:extLst>
      <p:ext uri="{BB962C8B-B14F-4D97-AF65-F5344CB8AC3E}">
        <p14:creationId xmlns:p14="http://schemas.microsoft.com/office/powerpoint/2010/main" val="6242484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Childhood Mortality by Birth Order</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649744225"/>
              </p:ext>
            </p:extLst>
          </p:nvPr>
        </p:nvGraphicFramePr>
        <p:xfrm>
          <a:off x="628650" y="1803401"/>
          <a:ext cx="7886700" cy="5054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89050"/>
            <a:ext cx="9144000" cy="369332"/>
          </a:xfrm>
          <a:prstGeom prst="rect">
            <a:avLst/>
          </a:prstGeom>
          <a:noFill/>
        </p:spPr>
        <p:txBody>
          <a:bodyPr wrap="square" rtlCol="0">
            <a:spAutoFit/>
          </a:bodyPr>
          <a:lstStyle/>
          <a:p>
            <a:pPr algn="ctr"/>
            <a:r>
              <a:rPr lang="en-US" i="1" dirty="0" smtClean="0"/>
              <a:t>Deaths per 1,000 live births for the 10-year period before the survey </a:t>
            </a:r>
            <a:endParaRPr lang="en-US" i="1" dirty="0"/>
          </a:p>
        </p:txBody>
      </p:sp>
    </p:spTree>
    <p:extLst>
      <p:ext uri="{BB962C8B-B14F-4D97-AF65-F5344CB8AC3E}">
        <p14:creationId xmlns:p14="http://schemas.microsoft.com/office/powerpoint/2010/main" val="254568915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54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Key Findings</a:t>
            </a:r>
          </a:p>
        </p:txBody>
      </p:sp>
      <p:sp>
        <p:nvSpPr>
          <p:cNvPr id="3" name="Content Placeholder 2"/>
          <p:cNvSpPr>
            <a:spLocks noGrp="1"/>
          </p:cNvSpPr>
          <p:nvPr>
            <p:ph idx="1"/>
          </p:nvPr>
        </p:nvSpPr>
        <p:spPr>
          <a:xfrm>
            <a:off x="628650" y="1325562"/>
            <a:ext cx="7886700" cy="5347953"/>
          </a:xfrm>
        </p:spPr>
        <p:txBody>
          <a:bodyPr>
            <a:normAutofit fontScale="92500" lnSpcReduction="20000"/>
          </a:bodyPr>
          <a:lstStyle/>
          <a:p>
            <a:pPr>
              <a:lnSpc>
                <a:spcPct val="100000"/>
              </a:lnSpc>
              <a:spcBef>
                <a:spcPts val="0"/>
              </a:spcBef>
              <a:spcAft>
                <a:spcPts val="600"/>
              </a:spcAft>
              <a:buClr>
                <a:schemeClr val="tx1"/>
              </a:buClr>
            </a:pPr>
            <a:r>
              <a:rPr lang="en-GB" dirty="0" smtClean="0"/>
              <a:t>Current </a:t>
            </a:r>
            <a:r>
              <a:rPr lang="en-GB" b="1" dirty="0" smtClean="0">
                <a:solidFill>
                  <a:schemeClr val="accent5"/>
                </a:solidFill>
              </a:rPr>
              <a:t>infant mortality rate</a:t>
            </a:r>
            <a:r>
              <a:rPr lang="en-GB" dirty="0" smtClean="0">
                <a:solidFill>
                  <a:schemeClr val="accent5"/>
                </a:solidFill>
              </a:rPr>
              <a:t> </a:t>
            </a:r>
            <a:r>
              <a:rPr lang="en-GB" dirty="0" smtClean="0"/>
              <a:t>is </a:t>
            </a:r>
            <a:r>
              <a:rPr lang="en-GB" b="1" dirty="0" smtClean="0">
                <a:solidFill>
                  <a:schemeClr val="accent5"/>
                </a:solidFill>
              </a:rPr>
              <a:t>22</a:t>
            </a:r>
            <a:r>
              <a:rPr lang="en-GB" dirty="0" smtClean="0"/>
              <a:t> deaths per 1,000 live births and </a:t>
            </a:r>
            <a:r>
              <a:rPr lang="en-GB" b="1" dirty="0" smtClean="0">
                <a:solidFill>
                  <a:schemeClr val="accent5"/>
                </a:solidFill>
              </a:rPr>
              <a:t>under-5 mortality rate </a:t>
            </a:r>
            <a:r>
              <a:rPr lang="en-GB" dirty="0" smtClean="0"/>
              <a:t>is </a:t>
            </a:r>
            <a:r>
              <a:rPr lang="en-GB" b="1" dirty="0" smtClean="0">
                <a:solidFill>
                  <a:schemeClr val="accent5"/>
                </a:solidFill>
              </a:rPr>
              <a:t>27</a:t>
            </a:r>
            <a:r>
              <a:rPr lang="en-GB" dirty="0" smtClean="0"/>
              <a:t> deaths per 1,000 live births.</a:t>
            </a:r>
          </a:p>
          <a:p>
            <a:pPr>
              <a:lnSpc>
                <a:spcPct val="100000"/>
              </a:lnSpc>
              <a:spcBef>
                <a:spcPts val="0"/>
              </a:spcBef>
              <a:spcAft>
                <a:spcPts val="600"/>
              </a:spcAft>
              <a:buClr>
                <a:schemeClr val="tx1"/>
              </a:buClr>
            </a:pPr>
            <a:r>
              <a:rPr lang="en-GB" dirty="0" smtClean="0"/>
              <a:t>Under-five mortality remained </a:t>
            </a:r>
            <a:r>
              <a:rPr lang="en-GB" b="1" dirty="0" smtClean="0">
                <a:solidFill>
                  <a:schemeClr val="accent5"/>
                </a:solidFill>
              </a:rPr>
              <a:t>virtually unchanged </a:t>
            </a:r>
            <a:r>
              <a:rPr lang="en-GB" dirty="0" smtClean="0"/>
              <a:t>between 2008 and 2014.</a:t>
            </a:r>
          </a:p>
          <a:p>
            <a:pPr>
              <a:lnSpc>
                <a:spcPct val="100000"/>
              </a:lnSpc>
              <a:spcBef>
                <a:spcPts val="0"/>
              </a:spcBef>
              <a:spcAft>
                <a:spcPts val="600"/>
              </a:spcAft>
              <a:buClr>
                <a:schemeClr val="tx1"/>
              </a:buClr>
            </a:pPr>
            <a:r>
              <a:rPr lang="en-GB" dirty="0" smtClean="0"/>
              <a:t>Under-5 mortality is highest in </a:t>
            </a:r>
            <a:r>
              <a:rPr lang="en-GB" b="1" dirty="0" smtClean="0">
                <a:solidFill>
                  <a:schemeClr val="accent5"/>
                </a:solidFill>
              </a:rPr>
              <a:t>Upper Egypt </a:t>
            </a:r>
            <a:r>
              <a:rPr lang="en-GB" dirty="0" smtClean="0"/>
              <a:t>(</a:t>
            </a:r>
            <a:r>
              <a:rPr lang="en-GB" b="1" dirty="0" smtClean="0">
                <a:solidFill>
                  <a:schemeClr val="accent5"/>
                </a:solidFill>
              </a:rPr>
              <a:t>38 deaths per 1,000 live births</a:t>
            </a:r>
            <a:r>
              <a:rPr lang="en-GB" dirty="0" smtClean="0"/>
              <a:t>) and lowest in the </a:t>
            </a:r>
            <a:r>
              <a:rPr lang="en-GB" b="1" dirty="0" smtClean="0">
                <a:solidFill>
                  <a:schemeClr val="accent5"/>
                </a:solidFill>
              </a:rPr>
              <a:t>Urban Governorates </a:t>
            </a:r>
            <a:r>
              <a:rPr lang="en-GB" dirty="0" smtClean="0"/>
              <a:t>(</a:t>
            </a:r>
            <a:r>
              <a:rPr lang="en-GB" b="1" dirty="0" smtClean="0">
                <a:solidFill>
                  <a:schemeClr val="accent5"/>
                </a:solidFill>
              </a:rPr>
              <a:t>20 deaths per 1,000 live births).</a:t>
            </a:r>
            <a:endParaRPr lang="en-GB" dirty="0" smtClean="0"/>
          </a:p>
          <a:p>
            <a:pPr>
              <a:lnSpc>
                <a:spcPct val="100000"/>
              </a:lnSpc>
              <a:spcBef>
                <a:spcPts val="0"/>
              </a:spcBef>
              <a:spcAft>
                <a:spcPts val="600"/>
              </a:spcAft>
              <a:buClr>
                <a:schemeClr val="tx1"/>
              </a:buClr>
            </a:pPr>
            <a:r>
              <a:rPr lang="en-GB" dirty="0" smtClean="0"/>
              <a:t>The under-5 mortality rate among children </a:t>
            </a:r>
            <a:r>
              <a:rPr lang="en-GB" b="1" dirty="0" smtClean="0">
                <a:solidFill>
                  <a:schemeClr val="accent5"/>
                </a:solidFill>
              </a:rPr>
              <a:t>born less than 2 years after a previous birth </a:t>
            </a:r>
            <a:r>
              <a:rPr lang="en-GB" dirty="0" smtClean="0"/>
              <a:t>is almost </a:t>
            </a:r>
            <a:r>
              <a:rPr lang="en-GB" b="1" dirty="0" smtClean="0">
                <a:solidFill>
                  <a:schemeClr val="accent5"/>
                </a:solidFill>
              </a:rPr>
              <a:t>three times higher </a:t>
            </a:r>
            <a:r>
              <a:rPr lang="en-GB" dirty="0" smtClean="0"/>
              <a:t>than among children </a:t>
            </a:r>
            <a:r>
              <a:rPr lang="en-GB" b="1" dirty="0" smtClean="0">
                <a:solidFill>
                  <a:schemeClr val="accent5"/>
                </a:solidFill>
              </a:rPr>
              <a:t>born 4+ years after a previous birth.</a:t>
            </a:r>
            <a:endParaRPr lang="en-GB" dirty="0" smtClean="0"/>
          </a:p>
          <a:p>
            <a:pPr marL="0" indent="0">
              <a:lnSpc>
                <a:spcPct val="100000"/>
              </a:lnSpc>
              <a:spcBef>
                <a:spcPts val="0"/>
              </a:spcBef>
              <a:spcAft>
                <a:spcPts val="600"/>
              </a:spcAft>
              <a:buNone/>
            </a:pPr>
            <a:endParaRPr lang="en-GB" dirty="0"/>
          </a:p>
        </p:txBody>
      </p:sp>
    </p:spTree>
    <p:extLst>
      <p:ext uri="{BB962C8B-B14F-4D97-AF65-F5344CB8AC3E}">
        <p14:creationId xmlns:p14="http://schemas.microsoft.com/office/powerpoint/2010/main" val="7986208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349828" y="1825625"/>
            <a:ext cx="7165521" cy="4351338"/>
          </a:xfrm>
        </p:spPr>
        <p:txBody>
          <a:bodyPr/>
          <a:lstStyle/>
          <a:p>
            <a:pPr marL="457200" indent="-457200"/>
            <a:r>
              <a:rPr lang="en-US" b="1" dirty="0">
                <a:solidFill>
                  <a:schemeClr val="tx1">
                    <a:tint val="75000"/>
                  </a:schemeClr>
                </a:solidFill>
              </a:rPr>
              <a:t>Child Health </a:t>
            </a:r>
          </a:p>
          <a:p>
            <a:pPr marL="457200" indent="-457200"/>
            <a:r>
              <a:rPr lang="en-US" b="1" dirty="0">
                <a:solidFill>
                  <a:schemeClr val="tx1">
                    <a:tint val="75000"/>
                  </a:schemeClr>
                </a:solidFill>
              </a:rPr>
              <a:t>Infant and Child Mortality</a:t>
            </a:r>
          </a:p>
          <a:p>
            <a:pPr marL="457200" indent="-457200"/>
            <a:r>
              <a:rPr lang="en-US" b="1" dirty="0">
                <a:solidFill>
                  <a:srgbClr val="FF0000"/>
                </a:solidFill>
              </a:rPr>
              <a:t>Nutritional Status</a:t>
            </a:r>
          </a:p>
        </p:txBody>
      </p:sp>
    </p:spTree>
    <p:extLst>
      <p:ext uri="{BB962C8B-B14F-4D97-AF65-F5344CB8AC3E}">
        <p14:creationId xmlns:p14="http://schemas.microsoft.com/office/powerpoint/2010/main" val="39416556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b="1" dirty="0" smtClean="0">
                <a:solidFill>
                  <a:schemeClr val="accent5"/>
                </a:solidFill>
              </a:rPr>
              <a:t>Breastfeeding and Infant and Young Feeding Practices (IYCF)</a:t>
            </a:r>
          </a:p>
          <a:p>
            <a:pPr>
              <a:lnSpc>
                <a:spcPct val="110000"/>
              </a:lnSpc>
              <a:spcBef>
                <a:spcPts val="0"/>
              </a:spcBef>
              <a:spcAft>
                <a:spcPts val="600"/>
              </a:spcAft>
              <a:buClr>
                <a:schemeClr val="tx1"/>
              </a:buClr>
            </a:pPr>
            <a:r>
              <a:rPr lang="en-GB" sz="2800" dirty="0" smtClean="0"/>
              <a:t>Micronutrient intake</a:t>
            </a:r>
          </a:p>
          <a:p>
            <a:pPr>
              <a:lnSpc>
                <a:spcPct val="110000"/>
              </a:lnSpc>
              <a:spcBef>
                <a:spcPts val="0"/>
              </a:spcBef>
              <a:spcAft>
                <a:spcPts val="600"/>
              </a:spcAft>
              <a:buClr>
                <a:schemeClr val="tx1"/>
              </a:buClr>
            </a:pPr>
            <a:r>
              <a:rPr lang="en-GB" sz="2800" dirty="0" smtClean="0"/>
              <a:t>Nutritional status of children and women</a:t>
            </a:r>
          </a:p>
        </p:txBody>
      </p:sp>
    </p:spTree>
    <p:extLst>
      <p:ext uri="{BB962C8B-B14F-4D97-AF65-F5344CB8AC3E}">
        <p14:creationId xmlns:p14="http://schemas.microsoft.com/office/powerpoint/2010/main" val="8879286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54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Early Breastfeeding</a:t>
            </a:r>
          </a:p>
        </p:txBody>
      </p:sp>
      <p:sp>
        <p:nvSpPr>
          <p:cNvPr id="3" name="Content Placeholder 2"/>
          <p:cNvSpPr>
            <a:spLocks noGrp="1"/>
          </p:cNvSpPr>
          <p:nvPr>
            <p:ph idx="1"/>
          </p:nvPr>
        </p:nvSpPr>
        <p:spPr>
          <a:xfrm>
            <a:off x="495300" y="1611824"/>
            <a:ext cx="8229600" cy="4565140"/>
          </a:xfrm>
        </p:spPr>
        <p:txBody>
          <a:bodyPr>
            <a:normAutofit/>
          </a:bodyPr>
          <a:lstStyle/>
          <a:p>
            <a:pPr>
              <a:lnSpc>
                <a:spcPct val="120000"/>
              </a:lnSpc>
              <a:spcBef>
                <a:spcPts val="0"/>
              </a:spcBef>
              <a:spcAft>
                <a:spcPts val="600"/>
              </a:spcAft>
              <a:buClr>
                <a:schemeClr val="tx1"/>
              </a:buClr>
            </a:pPr>
            <a:r>
              <a:rPr lang="en-GB" sz="3000" dirty="0" smtClean="0"/>
              <a:t>Among the last-born children who were born in 2 years before the survey:</a:t>
            </a:r>
          </a:p>
          <a:p>
            <a:pPr lvl="1">
              <a:lnSpc>
                <a:spcPct val="120000"/>
              </a:lnSpc>
              <a:spcBef>
                <a:spcPts val="0"/>
              </a:spcBef>
              <a:spcAft>
                <a:spcPts val="600"/>
              </a:spcAft>
              <a:buClr>
                <a:schemeClr val="tx1"/>
              </a:buClr>
            </a:pPr>
            <a:r>
              <a:rPr lang="en-GB" sz="2600" b="1" dirty="0" smtClean="0">
                <a:solidFill>
                  <a:schemeClr val="accent5"/>
                </a:solidFill>
              </a:rPr>
              <a:t>27%</a:t>
            </a:r>
            <a:r>
              <a:rPr lang="en-GB" sz="2600" dirty="0" smtClean="0">
                <a:solidFill>
                  <a:schemeClr val="accent5"/>
                </a:solidFill>
              </a:rPr>
              <a:t> </a:t>
            </a:r>
            <a:r>
              <a:rPr lang="en-GB" sz="2600" dirty="0" smtClean="0"/>
              <a:t>of newborns are breastfed within the </a:t>
            </a:r>
            <a:r>
              <a:rPr lang="en-GB" sz="2600" b="1" dirty="0" smtClean="0">
                <a:solidFill>
                  <a:schemeClr val="accent5"/>
                </a:solidFill>
              </a:rPr>
              <a:t>first hour</a:t>
            </a:r>
            <a:r>
              <a:rPr lang="en-GB" sz="2600" dirty="0" smtClean="0"/>
              <a:t> of life, and </a:t>
            </a:r>
            <a:r>
              <a:rPr lang="en-GB" sz="2600" b="1" dirty="0">
                <a:solidFill>
                  <a:schemeClr val="accent5"/>
                </a:solidFill>
              </a:rPr>
              <a:t>7</a:t>
            </a:r>
            <a:r>
              <a:rPr lang="en-GB" sz="2600" b="1" dirty="0" smtClean="0">
                <a:solidFill>
                  <a:schemeClr val="accent5"/>
                </a:solidFill>
              </a:rPr>
              <a:t>9%</a:t>
            </a:r>
            <a:r>
              <a:rPr lang="en-GB" sz="2600" dirty="0" smtClean="0">
                <a:solidFill>
                  <a:schemeClr val="accent5"/>
                </a:solidFill>
              </a:rPr>
              <a:t> </a:t>
            </a:r>
            <a:r>
              <a:rPr lang="en-GB" sz="2600" dirty="0" smtClean="0"/>
              <a:t>within the </a:t>
            </a:r>
            <a:r>
              <a:rPr lang="en-GB" sz="2600" b="1" dirty="0" smtClean="0">
                <a:solidFill>
                  <a:schemeClr val="accent5"/>
                </a:solidFill>
              </a:rPr>
              <a:t>first day</a:t>
            </a:r>
            <a:r>
              <a:rPr lang="en-GB" sz="2600" dirty="0" smtClean="0"/>
              <a:t>.</a:t>
            </a:r>
          </a:p>
          <a:p>
            <a:pPr lvl="1">
              <a:lnSpc>
                <a:spcPct val="120000"/>
              </a:lnSpc>
              <a:spcBef>
                <a:spcPts val="0"/>
              </a:spcBef>
              <a:spcAft>
                <a:spcPts val="600"/>
              </a:spcAft>
              <a:buClr>
                <a:schemeClr val="tx1"/>
              </a:buClr>
            </a:pPr>
            <a:r>
              <a:rPr lang="en-GB" sz="2600" b="1" dirty="0" smtClean="0">
                <a:solidFill>
                  <a:schemeClr val="accent5"/>
                </a:solidFill>
              </a:rPr>
              <a:t>61% </a:t>
            </a:r>
            <a:r>
              <a:rPr lang="en-GB" sz="2600" dirty="0" smtClean="0"/>
              <a:t>of newborns are given food or liquid other than breastmilk (</a:t>
            </a:r>
            <a:r>
              <a:rPr lang="en-GB" sz="2600" b="1" dirty="0" smtClean="0">
                <a:solidFill>
                  <a:schemeClr val="accent5"/>
                </a:solidFill>
              </a:rPr>
              <a:t>prelacteal feed</a:t>
            </a:r>
            <a:r>
              <a:rPr lang="en-GB" sz="2600" dirty="0" smtClean="0"/>
              <a:t>), although this is not recommended.</a:t>
            </a:r>
          </a:p>
          <a:p>
            <a:pPr lvl="1">
              <a:lnSpc>
                <a:spcPct val="120000"/>
              </a:lnSpc>
              <a:spcBef>
                <a:spcPts val="0"/>
              </a:spcBef>
              <a:spcAft>
                <a:spcPts val="600"/>
              </a:spcAft>
              <a:buClr>
                <a:schemeClr val="tx1"/>
              </a:buClr>
            </a:pPr>
            <a:r>
              <a:rPr lang="en-GB" sz="2600" b="1" dirty="0" smtClean="0">
                <a:solidFill>
                  <a:schemeClr val="accent5"/>
                </a:solidFill>
              </a:rPr>
              <a:t>96%</a:t>
            </a:r>
            <a:r>
              <a:rPr lang="en-GB" sz="2600" dirty="0" smtClean="0"/>
              <a:t> of infants are ever breastfed.</a:t>
            </a:r>
            <a:endParaRPr lang="en-GB" sz="2600" b="1" dirty="0"/>
          </a:p>
        </p:txBody>
      </p:sp>
    </p:spTree>
    <p:extLst>
      <p:ext uri="{BB962C8B-B14F-4D97-AF65-F5344CB8AC3E}">
        <p14:creationId xmlns:p14="http://schemas.microsoft.com/office/powerpoint/2010/main" val="218785789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Exclusive Breastfeeding</a:t>
            </a:r>
          </a:p>
        </p:txBody>
      </p:sp>
      <p:sp>
        <p:nvSpPr>
          <p:cNvPr id="3" name="Content Placeholder 2"/>
          <p:cNvSpPr>
            <a:spLocks noGrp="1"/>
          </p:cNvSpPr>
          <p:nvPr>
            <p:ph idx="1"/>
          </p:nvPr>
        </p:nvSpPr>
        <p:spPr>
          <a:xfrm>
            <a:off x="495300" y="1611824"/>
            <a:ext cx="8229600" cy="4565140"/>
          </a:xfrm>
        </p:spPr>
        <p:txBody>
          <a:bodyPr>
            <a:normAutofit lnSpcReduction="10000"/>
          </a:bodyPr>
          <a:lstStyle/>
          <a:p>
            <a:pPr>
              <a:lnSpc>
                <a:spcPct val="120000"/>
              </a:lnSpc>
              <a:spcBef>
                <a:spcPts val="0"/>
              </a:spcBef>
              <a:spcAft>
                <a:spcPts val="600"/>
              </a:spcAft>
              <a:buClr>
                <a:schemeClr val="tx1"/>
              </a:buClr>
            </a:pPr>
            <a:r>
              <a:rPr lang="en-GB" sz="3000" dirty="0" smtClean="0"/>
              <a:t>Children who receive </a:t>
            </a:r>
            <a:r>
              <a:rPr lang="en-GB" sz="3000" b="1" dirty="0" smtClean="0">
                <a:solidFill>
                  <a:schemeClr val="accent5"/>
                </a:solidFill>
              </a:rPr>
              <a:t>only </a:t>
            </a:r>
            <a:r>
              <a:rPr lang="en-GB" sz="3000" dirty="0" smtClean="0"/>
              <a:t>breast milk and no other foods or liquids, even water, are considered </a:t>
            </a:r>
            <a:r>
              <a:rPr lang="en-GB" sz="3000" b="1" dirty="0" smtClean="0">
                <a:solidFill>
                  <a:schemeClr val="accent5"/>
                </a:solidFill>
              </a:rPr>
              <a:t>exclusively breastfed</a:t>
            </a:r>
            <a:r>
              <a:rPr lang="en-GB" sz="3000" dirty="0" smtClean="0"/>
              <a:t>.</a:t>
            </a:r>
          </a:p>
          <a:p>
            <a:pPr>
              <a:lnSpc>
                <a:spcPct val="120000"/>
              </a:lnSpc>
              <a:spcBef>
                <a:spcPts val="0"/>
              </a:spcBef>
              <a:spcAft>
                <a:spcPts val="600"/>
              </a:spcAft>
              <a:buClr>
                <a:schemeClr val="tx1"/>
              </a:buClr>
            </a:pPr>
            <a:r>
              <a:rPr lang="en-GB" sz="3000" dirty="0" smtClean="0"/>
              <a:t>Exclusive breastfeeding is recommended for the first </a:t>
            </a:r>
            <a:r>
              <a:rPr lang="en-GB" sz="3000" b="1" dirty="0" smtClean="0">
                <a:solidFill>
                  <a:schemeClr val="accent5"/>
                </a:solidFill>
              </a:rPr>
              <a:t>6 months of life</a:t>
            </a:r>
            <a:r>
              <a:rPr lang="en-GB" sz="3000" dirty="0" smtClean="0"/>
              <a:t>, since breast milk contains all the nutrients that a baby needs.</a:t>
            </a:r>
          </a:p>
          <a:p>
            <a:pPr>
              <a:lnSpc>
                <a:spcPct val="120000"/>
              </a:lnSpc>
              <a:spcBef>
                <a:spcPts val="0"/>
              </a:spcBef>
              <a:spcAft>
                <a:spcPts val="600"/>
              </a:spcAft>
              <a:buClr>
                <a:schemeClr val="tx1"/>
              </a:buClr>
            </a:pPr>
            <a:r>
              <a:rPr lang="en-GB" sz="3000" b="1" dirty="0" smtClean="0">
                <a:solidFill>
                  <a:schemeClr val="accent5"/>
                </a:solidFill>
              </a:rPr>
              <a:t>Antibodies</a:t>
            </a:r>
            <a:r>
              <a:rPr lang="en-GB" sz="3000" dirty="0"/>
              <a:t> </a:t>
            </a:r>
            <a:r>
              <a:rPr lang="en-GB" sz="3000" dirty="0" smtClean="0"/>
              <a:t>in breast milk provide </a:t>
            </a:r>
            <a:r>
              <a:rPr lang="en-GB" sz="3000" b="1" dirty="0" smtClean="0">
                <a:solidFill>
                  <a:schemeClr val="accent5"/>
                </a:solidFill>
              </a:rPr>
              <a:t>immunity</a:t>
            </a:r>
            <a:r>
              <a:rPr lang="en-GB" sz="3000" dirty="0" smtClean="0"/>
              <a:t> to disease.</a:t>
            </a:r>
            <a:endParaRPr lang="en-GB" sz="3000" b="1" dirty="0"/>
          </a:p>
        </p:txBody>
      </p:sp>
    </p:spTree>
    <p:extLst>
      <p:ext uri="{BB962C8B-B14F-4D97-AF65-F5344CB8AC3E}">
        <p14:creationId xmlns:p14="http://schemas.microsoft.com/office/powerpoint/2010/main" val="117969135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Duration of Breastfeeding</a:t>
            </a:r>
          </a:p>
        </p:txBody>
      </p:sp>
      <p:graphicFrame>
        <p:nvGraphicFramePr>
          <p:cNvPr id="11" name="Content Placeholder 10"/>
          <p:cNvGraphicFramePr>
            <a:graphicFrameLocks noGrp="1"/>
          </p:cNvGraphicFramePr>
          <p:nvPr>
            <p:ph idx="1"/>
            <p:extLst/>
          </p:nvPr>
        </p:nvGraphicFramePr>
        <p:xfrm>
          <a:off x="628650" y="1828800"/>
          <a:ext cx="7886700"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Median duration of breastfeeding in months among children born in the last three years</a:t>
            </a:r>
            <a:endParaRPr lang="en-US" i="1" dirty="0"/>
          </a:p>
        </p:txBody>
      </p:sp>
    </p:spTree>
    <p:extLst>
      <p:ext uri="{BB962C8B-B14F-4D97-AF65-F5344CB8AC3E}">
        <p14:creationId xmlns:p14="http://schemas.microsoft.com/office/powerpoint/2010/main" val="2243526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Basic Vaccinations</a:t>
            </a:r>
          </a:p>
        </p:txBody>
      </p:sp>
      <p:sp>
        <p:nvSpPr>
          <p:cNvPr id="3" name="Content Placeholder 2"/>
          <p:cNvSpPr>
            <a:spLocks noGrp="1"/>
          </p:cNvSpPr>
          <p:nvPr>
            <p:ph idx="1"/>
          </p:nvPr>
        </p:nvSpPr>
        <p:spPr>
          <a:xfrm>
            <a:off x="495300" y="1815920"/>
            <a:ext cx="8229600" cy="5042080"/>
          </a:xfrm>
        </p:spPr>
        <p:txBody>
          <a:bodyPr>
            <a:normAutofit/>
          </a:bodyPr>
          <a:lstStyle/>
          <a:p>
            <a:pPr marL="0" indent="0">
              <a:lnSpc>
                <a:spcPct val="120000"/>
              </a:lnSpc>
              <a:spcBef>
                <a:spcPts val="0"/>
              </a:spcBef>
              <a:spcAft>
                <a:spcPts val="600"/>
              </a:spcAft>
              <a:buClr>
                <a:schemeClr val="tx1"/>
              </a:buClr>
              <a:buNone/>
            </a:pPr>
            <a:r>
              <a:rPr lang="en-GB" sz="3000" dirty="0" smtClean="0"/>
              <a:t>Children who have received:</a:t>
            </a:r>
          </a:p>
          <a:p>
            <a:pPr lvl="1">
              <a:lnSpc>
                <a:spcPct val="120000"/>
              </a:lnSpc>
              <a:spcBef>
                <a:spcPts val="0"/>
              </a:spcBef>
              <a:spcAft>
                <a:spcPts val="600"/>
              </a:spcAft>
              <a:buClr>
                <a:schemeClr val="tx1"/>
              </a:buClr>
            </a:pPr>
            <a:r>
              <a:rPr lang="en-GB" dirty="0" smtClean="0"/>
              <a:t>BCG</a:t>
            </a:r>
          </a:p>
          <a:p>
            <a:pPr lvl="1">
              <a:lnSpc>
                <a:spcPct val="120000"/>
              </a:lnSpc>
              <a:spcBef>
                <a:spcPts val="0"/>
              </a:spcBef>
              <a:spcAft>
                <a:spcPts val="600"/>
              </a:spcAft>
              <a:buClr>
                <a:schemeClr val="tx1"/>
              </a:buClr>
            </a:pPr>
            <a:r>
              <a:rPr lang="en-GB" dirty="0" smtClean="0"/>
              <a:t>Measles</a:t>
            </a:r>
          </a:p>
          <a:p>
            <a:pPr lvl="1">
              <a:lnSpc>
                <a:spcPct val="120000"/>
              </a:lnSpc>
              <a:spcBef>
                <a:spcPts val="0"/>
              </a:spcBef>
              <a:spcAft>
                <a:spcPts val="600"/>
              </a:spcAft>
              <a:buClr>
                <a:schemeClr val="tx1"/>
              </a:buClr>
            </a:pPr>
            <a:r>
              <a:rPr lang="en-GB" dirty="0" smtClean="0"/>
              <a:t>3 doses of DPT</a:t>
            </a:r>
          </a:p>
          <a:p>
            <a:pPr lvl="1">
              <a:lnSpc>
                <a:spcPct val="120000"/>
              </a:lnSpc>
              <a:spcBef>
                <a:spcPts val="0"/>
              </a:spcBef>
              <a:spcAft>
                <a:spcPts val="600"/>
              </a:spcAft>
              <a:buClr>
                <a:schemeClr val="tx1"/>
              </a:buClr>
            </a:pPr>
            <a:r>
              <a:rPr lang="en-GB" dirty="0" smtClean="0"/>
              <a:t>3 doses of Polio (excluding polio 0)</a:t>
            </a:r>
          </a:p>
          <a:p>
            <a:pPr marL="0" indent="0">
              <a:lnSpc>
                <a:spcPct val="120000"/>
              </a:lnSpc>
              <a:spcBef>
                <a:spcPts val="0"/>
              </a:spcBef>
              <a:spcAft>
                <a:spcPts val="600"/>
              </a:spcAft>
              <a:buClr>
                <a:schemeClr val="tx1"/>
              </a:buClr>
              <a:buNone/>
            </a:pPr>
            <a:r>
              <a:rPr lang="en-GB" sz="3000" dirty="0" smtClean="0"/>
              <a:t>Are said to have received “</a:t>
            </a:r>
            <a:r>
              <a:rPr lang="en-GB" sz="3000" b="1" dirty="0" smtClean="0">
                <a:solidFill>
                  <a:schemeClr val="accent5"/>
                </a:solidFill>
              </a:rPr>
              <a:t>all basic vaccinations</a:t>
            </a:r>
            <a:r>
              <a:rPr lang="en-GB" sz="3000" dirty="0" smtClean="0"/>
              <a:t>”</a:t>
            </a:r>
          </a:p>
          <a:p>
            <a:pPr marL="0" lvl="1" indent="0">
              <a:lnSpc>
                <a:spcPct val="120000"/>
              </a:lnSpc>
              <a:spcBef>
                <a:spcPts val="0"/>
              </a:spcBef>
              <a:spcAft>
                <a:spcPts val="600"/>
              </a:spcAft>
              <a:buClr>
                <a:schemeClr val="tx1"/>
              </a:buClr>
              <a:buNone/>
            </a:pPr>
            <a:r>
              <a:rPr lang="en-GB" dirty="0" smtClean="0"/>
              <a:t>Vaccination programs in Egypt also recommend 3 </a:t>
            </a:r>
            <a:r>
              <a:rPr lang="en-GB" dirty="0"/>
              <a:t>doses hepatitis </a:t>
            </a:r>
            <a:r>
              <a:rPr lang="en-GB" dirty="0" smtClean="0"/>
              <a:t>vaccine.</a:t>
            </a:r>
            <a:endParaRPr lang="en-GB" dirty="0"/>
          </a:p>
          <a:p>
            <a:pPr marL="0" indent="0">
              <a:lnSpc>
                <a:spcPct val="120000"/>
              </a:lnSpc>
              <a:spcBef>
                <a:spcPts val="0"/>
              </a:spcBef>
              <a:spcAft>
                <a:spcPts val="600"/>
              </a:spcAft>
              <a:buClr>
                <a:schemeClr val="tx1"/>
              </a:buClr>
              <a:buNone/>
            </a:pPr>
            <a:endParaRPr lang="en-GB" sz="3000" dirty="0"/>
          </a:p>
        </p:txBody>
      </p:sp>
    </p:spTree>
    <p:extLst>
      <p:ext uri="{BB962C8B-B14F-4D97-AF65-F5344CB8AC3E}">
        <p14:creationId xmlns:p14="http://schemas.microsoft.com/office/powerpoint/2010/main" val="245704262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Breastfeeding Status Under 6 Months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002228939"/>
              </p:ext>
            </p:extLst>
          </p:nvPr>
        </p:nvGraphicFramePr>
        <p:xfrm>
          <a:off x="0" y="2038350"/>
          <a:ext cx="9144000" cy="48196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17231" y="1131278"/>
            <a:ext cx="9261231" cy="646331"/>
          </a:xfrm>
          <a:prstGeom prst="rect">
            <a:avLst/>
          </a:prstGeom>
          <a:noFill/>
        </p:spPr>
        <p:txBody>
          <a:bodyPr wrap="square" rtlCol="0">
            <a:spAutoFit/>
          </a:bodyPr>
          <a:lstStyle/>
          <a:p>
            <a:pPr algn="ctr"/>
            <a:r>
              <a:rPr lang="en-US" i="1" dirty="0" smtClean="0"/>
              <a:t>Percent distribution of youngest children under 6 months who </a:t>
            </a:r>
            <a:br>
              <a:rPr lang="en-US" i="1" dirty="0" smtClean="0"/>
            </a:br>
            <a:r>
              <a:rPr lang="en-US" i="1" dirty="0" smtClean="0"/>
              <a:t>are living with their mother by breastfeeding status</a:t>
            </a:r>
            <a:endParaRPr lang="en-US" i="1" dirty="0"/>
          </a:p>
        </p:txBody>
      </p:sp>
    </p:spTree>
    <p:extLst>
      <p:ext uri="{BB962C8B-B14F-4D97-AF65-F5344CB8AC3E}">
        <p14:creationId xmlns:p14="http://schemas.microsoft.com/office/powerpoint/2010/main" val="154099791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Exclusive Breastfeeding by Age</a:t>
            </a:r>
          </a:p>
        </p:txBody>
      </p:sp>
      <p:graphicFrame>
        <p:nvGraphicFramePr>
          <p:cNvPr id="11" name="Content Placeholder 10"/>
          <p:cNvGraphicFramePr>
            <a:graphicFrameLocks noGrp="1"/>
          </p:cNvGraphicFramePr>
          <p:nvPr>
            <p:ph idx="1"/>
            <p:extLst/>
          </p:nvPr>
        </p:nvGraphicFramePr>
        <p:xfrm>
          <a:off x="628650" y="1828800"/>
          <a:ext cx="7886700"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25562"/>
            <a:ext cx="9144000" cy="369332"/>
          </a:xfrm>
          <a:prstGeom prst="rect">
            <a:avLst/>
          </a:prstGeom>
          <a:noFill/>
        </p:spPr>
        <p:txBody>
          <a:bodyPr wrap="square" rtlCol="0">
            <a:spAutoFit/>
          </a:bodyPr>
          <a:lstStyle/>
          <a:p>
            <a:pPr algn="ctr"/>
            <a:r>
              <a:rPr lang="en-US" i="1" dirty="0" smtClean="0"/>
              <a:t>Percent of children exclusively breastfed</a:t>
            </a:r>
            <a:endParaRPr lang="en-US" i="1" dirty="0"/>
          </a:p>
        </p:txBody>
      </p:sp>
    </p:spTree>
    <p:extLst>
      <p:ext uri="{BB962C8B-B14F-4D97-AF65-F5344CB8AC3E}">
        <p14:creationId xmlns:p14="http://schemas.microsoft.com/office/powerpoint/2010/main" val="15173380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IYCF Practices</a:t>
            </a:r>
          </a:p>
        </p:txBody>
      </p:sp>
      <p:sp>
        <p:nvSpPr>
          <p:cNvPr id="3" name="Content Placeholder 2"/>
          <p:cNvSpPr>
            <a:spLocks noGrp="1"/>
          </p:cNvSpPr>
          <p:nvPr>
            <p:ph idx="1"/>
          </p:nvPr>
        </p:nvSpPr>
        <p:spPr>
          <a:xfrm>
            <a:off x="495300" y="1611824"/>
            <a:ext cx="8229600" cy="4565140"/>
          </a:xfrm>
        </p:spPr>
        <p:txBody>
          <a:bodyPr>
            <a:normAutofit/>
          </a:bodyPr>
          <a:lstStyle/>
          <a:p>
            <a:pPr>
              <a:lnSpc>
                <a:spcPct val="120000"/>
              </a:lnSpc>
              <a:spcBef>
                <a:spcPts val="0"/>
              </a:spcBef>
              <a:spcAft>
                <a:spcPts val="600"/>
              </a:spcAft>
              <a:buClr>
                <a:schemeClr val="tx1"/>
              </a:buClr>
            </a:pPr>
            <a:r>
              <a:rPr lang="en-GB" sz="3000" b="1" dirty="0" smtClean="0"/>
              <a:t>The Infant and Young Child Feeding Practices (IYCF) recommendations by WHO:</a:t>
            </a:r>
          </a:p>
          <a:p>
            <a:pPr lvl="1">
              <a:lnSpc>
                <a:spcPct val="120000"/>
              </a:lnSpc>
              <a:spcBef>
                <a:spcPts val="0"/>
              </a:spcBef>
              <a:spcAft>
                <a:spcPts val="600"/>
              </a:spcAft>
              <a:buClr>
                <a:schemeClr val="tx1"/>
              </a:buClr>
            </a:pPr>
            <a:r>
              <a:rPr lang="en-GB" sz="2600" dirty="0" smtClean="0"/>
              <a:t>Breastfed children 6 to 23 months should receive 4 or more food groups daily.</a:t>
            </a:r>
          </a:p>
          <a:p>
            <a:pPr lvl="1">
              <a:lnSpc>
                <a:spcPct val="120000"/>
              </a:lnSpc>
              <a:spcBef>
                <a:spcPts val="0"/>
              </a:spcBef>
              <a:spcAft>
                <a:spcPts val="600"/>
              </a:spcAft>
              <a:buClr>
                <a:schemeClr val="tx1"/>
              </a:buClr>
            </a:pPr>
            <a:r>
              <a:rPr lang="en-GB" sz="2600" dirty="0" smtClean="0"/>
              <a:t>Non-breastfed children 6 to 23 months should receive milk or milk products, in addition to 4 or more food groups.</a:t>
            </a:r>
            <a:endParaRPr lang="en-GB" sz="2600" dirty="0"/>
          </a:p>
        </p:txBody>
      </p:sp>
    </p:spTree>
    <p:extLst>
      <p:ext uri="{BB962C8B-B14F-4D97-AF65-F5344CB8AC3E}">
        <p14:creationId xmlns:p14="http://schemas.microsoft.com/office/powerpoint/2010/main" val="238532655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IYCF Practices</a:t>
            </a:r>
          </a:p>
        </p:txBody>
      </p:sp>
      <p:graphicFrame>
        <p:nvGraphicFramePr>
          <p:cNvPr id="11" name="Content Placeholder 10"/>
          <p:cNvGraphicFramePr>
            <a:graphicFrameLocks noGrp="1"/>
          </p:cNvGraphicFramePr>
          <p:nvPr>
            <p:ph idx="1"/>
            <p:extLst/>
          </p:nvPr>
        </p:nvGraphicFramePr>
        <p:xfrm>
          <a:off x="628650" y="1841679"/>
          <a:ext cx="7886700" cy="501632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Percent of children age 6-23 months fed with all three IYCF practices</a:t>
            </a:r>
            <a:endParaRPr lang="en-US" i="1" dirty="0"/>
          </a:p>
        </p:txBody>
      </p:sp>
    </p:spTree>
    <p:extLst>
      <p:ext uri="{BB962C8B-B14F-4D97-AF65-F5344CB8AC3E}">
        <p14:creationId xmlns:p14="http://schemas.microsoft.com/office/powerpoint/2010/main" val="335153072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Breastfeeding and Infant and Young Feeding Practices (IYCF)</a:t>
            </a:r>
          </a:p>
          <a:p>
            <a:pPr>
              <a:lnSpc>
                <a:spcPct val="110000"/>
              </a:lnSpc>
              <a:spcBef>
                <a:spcPts val="0"/>
              </a:spcBef>
              <a:spcAft>
                <a:spcPts val="600"/>
              </a:spcAft>
              <a:buClr>
                <a:schemeClr val="tx1"/>
              </a:buClr>
            </a:pPr>
            <a:r>
              <a:rPr lang="en-GB" sz="2800" b="1" dirty="0" smtClean="0">
                <a:solidFill>
                  <a:schemeClr val="accent5"/>
                </a:solidFill>
              </a:rPr>
              <a:t>Micronutrient intake</a:t>
            </a:r>
          </a:p>
          <a:p>
            <a:pPr>
              <a:lnSpc>
                <a:spcPct val="110000"/>
              </a:lnSpc>
              <a:spcBef>
                <a:spcPts val="0"/>
              </a:spcBef>
              <a:spcAft>
                <a:spcPts val="600"/>
              </a:spcAft>
              <a:buClr>
                <a:schemeClr val="tx1"/>
              </a:buClr>
            </a:pPr>
            <a:r>
              <a:rPr lang="en-GB" sz="2800" dirty="0" smtClean="0"/>
              <a:t>Nutritional status of children and women</a:t>
            </a:r>
          </a:p>
        </p:txBody>
      </p:sp>
    </p:spTree>
    <p:extLst>
      <p:ext uri="{BB962C8B-B14F-4D97-AF65-F5344CB8AC3E}">
        <p14:creationId xmlns:p14="http://schemas.microsoft.com/office/powerpoint/2010/main" val="44996824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smtClean="0">
                <a:effectLst>
                  <a:outerShdw blurRad="330200" dist="177800" dir="5400000" algn="ctr" rotWithShape="0">
                    <a:srgbClr val="000000">
                      <a:alpha val="43137"/>
                    </a:srgbClr>
                  </a:outerShdw>
                </a:effectLst>
                <a:latin typeface="Calibri" panose="020F0502020204030204" pitchFamily="34" charset="0"/>
                <a:ea typeface="DejaVu Serif" pitchFamily="18" charset="0"/>
              </a:rPr>
              <a:t>Iodized Salt</a:t>
            </a:r>
            <a:endPar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endParaRPr>
          </a:p>
        </p:txBody>
      </p:sp>
      <p:sp>
        <p:nvSpPr>
          <p:cNvPr id="3" name="Content Placeholder 2"/>
          <p:cNvSpPr>
            <a:spLocks noGrp="1"/>
          </p:cNvSpPr>
          <p:nvPr>
            <p:ph idx="1"/>
          </p:nvPr>
        </p:nvSpPr>
        <p:spPr>
          <a:xfrm>
            <a:off x="1143000" y="1611824"/>
            <a:ext cx="7461738" cy="4565140"/>
          </a:xfrm>
        </p:spPr>
        <p:txBody>
          <a:bodyPr>
            <a:normAutofit/>
          </a:bodyPr>
          <a:lstStyle/>
          <a:p>
            <a:pPr marL="0" indent="0" algn="ctr">
              <a:lnSpc>
                <a:spcPct val="120000"/>
              </a:lnSpc>
              <a:spcBef>
                <a:spcPts val="0"/>
              </a:spcBef>
              <a:spcAft>
                <a:spcPts val="600"/>
              </a:spcAft>
              <a:buClr>
                <a:schemeClr val="tx1"/>
              </a:buClr>
              <a:buNone/>
            </a:pPr>
            <a:r>
              <a:rPr lang="en-GB" sz="4400" dirty="0" smtClean="0"/>
              <a:t>In</a:t>
            </a:r>
            <a:r>
              <a:rPr lang="en-GB" sz="4400" b="1" dirty="0" smtClean="0">
                <a:solidFill>
                  <a:schemeClr val="accent5"/>
                </a:solidFill>
              </a:rPr>
              <a:t> </a:t>
            </a:r>
            <a:r>
              <a:rPr lang="en-GB" sz="4400" dirty="0" smtClean="0"/>
              <a:t>households with tested salt, </a:t>
            </a:r>
            <a:br>
              <a:rPr lang="en-GB" sz="4400" dirty="0" smtClean="0"/>
            </a:br>
            <a:r>
              <a:rPr lang="en-GB" sz="4400" b="1" dirty="0" smtClean="0">
                <a:solidFill>
                  <a:schemeClr val="accent5"/>
                </a:solidFill>
              </a:rPr>
              <a:t>91</a:t>
            </a:r>
            <a:r>
              <a:rPr lang="en-GB" sz="4400" b="1" dirty="0">
                <a:solidFill>
                  <a:schemeClr val="accent5"/>
                </a:solidFill>
              </a:rPr>
              <a:t>% </a:t>
            </a:r>
            <a:r>
              <a:rPr lang="en-GB" sz="4400" dirty="0"/>
              <a:t>of</a:t>
            </a:r>
            <a:r>
              <a:rPr lang="en-GB" sz="4400" b="1" dirty="0">
                <a:solidFill>
                  <a:schemeClr val="accent5"/>
                </a:solidFill>
              </a:rPr>
              <a:t> </a:t>
            </a:r>
            <a:r>
              <a:rPr lang="en-GB" sz="4400" dirty="0" smtClean="0"/>
              <a:t>had </a:t>
            </a:r>
            <a:r>
              <a:rPr lang="en-GB" sz="4400" b="1" dirty="0" smtClean="0">
                <a:solidFill>
                  <a:schemeClr val="accent5"/>
                </a:solidFill>
              </a:rPr>
              <a:t>iodized salt</a:t>
            </a:r>
            <a:r>
              <a:rPr lang="en-GB" sz="4400" dirty="0" smtClean="0"/>
              <a:t>.</a:t>
            </a:r>
            <a:endParaRPr lang="en-GB" sz="4400" dirty="0"/>
          </a:p>
        </p:txBody>
      </p:sp>
    </p:spTree>
    <p:extLst>
      <p:ext uri="{BB962C8B-B14F-4D97-AF65-F5344CB8AC3E}">
        <p14:creationId xmlns:p14="http://schemas.microsoft.com/office/powerpoint/2010/main" val="7846212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Micronutrients and Children</a:t>
            </a:r>
          </a:p>
        </p:txBody>
      </p:sp>
      <p:graphicFrame>
        <p:nvGraphicFramePr>
          <p:cNvPr id="11" name="Content Placeholder 10"/>
          <p:cNvGraphicFramePr>
            <a:graphicFrameLocks noGrp="1"/>
          </p:cNvGraphicFramePr>
          <p:nvPr>
            <p:ph idx="1"/>
            <p:extLst/>
          </p:nvPr>
        </p:nvGraphicFramePr>
        <p:xfrm>
          <a:off x="164804" y="1828800"/>
          <a:ext cx="8814096"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8650" y="1325563"/>
            <a:ext cx="3634464" cy="646331"/>
          </a:xfrm>
          <a:prstGeom prst="rect">
            <a:avLst/>
          </a:prstGeom>
          <a:noFill/>
        </p:spPr>
        <p:txBody>
          <a:bodyPr wrap="square" rtlCol="0">
            <a:spAutoFit/>
          </a:bodyPr>
          <a:lstStyle/>
          <a:p>
            <a:pPr algn="ctr"/>
            <a:r>
              <a:rPr lang="en-US" i="1" dirty="0" smtClean="0"/>
              <a:t>Among youngest children age 6-23 months living with the mother:</a:t>
            </a:r>
            <a:endParaRPr lang="en-US" i="1" dirty="0"/>
          </a:p>
        </p:txBody>
      </p:sp>
      <p:sp>
        <p:nvSpPr>
          <p:cNvPr id="5" name="TextBox 4"/>
          <p:cNvSpPr txBox="1"/>
          <p:nvPr/>
        </p:nvSpPr>
        <p:spPr>
          <a:xfrm>
            <a:off x="4880886" y="1325562"/>
            <a:ext cx="3634464" cy="646331"/>
          </a:xfrm>
          <a:prstGeom prst="rect">
            <a:avLst/>
          </a:prstGeom>
          <a:noFill/>
        </p:spPr>
        <p:txBody>
          <a:bodyPr wrap="square" rtlCol="0">
            <a:spAutoFit/>
          </a:bodyPr>
          <a:lstStyle/>
          <a:p>
            <a:pPr algn="ctr"/>
            <a:r>
              <a:rPr lang="en-US" i="1" dirty="0" smtClean="0"/>
              <a:t>Among all children </a:t>
            </a:r>
            <a:br>
              <a:rPr lang="en-US" i="1" dirty="0" smtClean="0"/>
            </a:br>
            <a:r>
              <a:rPr lang="en-US" i="1" dirty="0" smtClean="0"/>
              <a:t>age 6-59 months</a:t>
            </a:r>
            <a:endParaRPr lang="en-US" i="1" dirty="0"/>
          </a:p>
        </p:txBody>
      </p:sp>
      <p:cxnSp>
        <p:nvCxnSpPr>
          <p:cNvPr id="6" name="Straight Connector 5"/>
          <p:cNvCxnSpPr/>
          <p:nvPr/>
        </p:nvCxnSpPr>
        <p:spPr>
          <a:xfrm>
            <a:off x="901521" y="2073499"/>
            <a:ext cx="30780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125790" y="2073499"/>
            <a:ext cx="30780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667272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Iron Supplements among Pregnant Women</a:t>
            </a:r>
          </a:p>
        </p:txBody>
      </p:sp>
      <p:graphicFrame>
        <p:nvGraphicFramePr>
          <p:cNvPr id="11" name="Content Placeholder 10"/>
          <p:cNvGraphicFramePr>
            <a:graphicFrameLocks noGrp="1"/>
          </p:cNvGraphicFramePr>
          <p:nvPr>
            <p:ph idx="1"/>
            <p:extLst/>
          </p:nvPr>
        </p:nvGraphicFramePr>
        <p:xfrm>
          <a:off x="628650" y="1828800"/>
          <a:ext cx="7886700"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646331"/>
          </a:xfrm>
          <a:prstGeom prst="rect">
            <a:avLst/>
          </a:prstGeom>
          <a:noFill/>
        </p:spPr>
        <p:txBody>
          <a:bodyPr wrap="square" rtlCol="0">
            <a:spAutoFit/>
          </a:bodyPr>
          <a:lstStyle/>
          <a:p>
            <a:pPr algn="ctr"/>
            <a:r>
              <a:rPr lang="en-US" i="1" dirty="0" smtClean="0"/>
              <a:t>Percent of women age 15-49 with a child born in the past five years, number of days </a:t>
            </a:r>
            <a:br>
              <a:rPr lang="en-US" i="1" dirty="0" smtClean="0"/>
            </a:br>
            <a:r>
              <a:rPr lang="en-US" i="1" dirty="0" smtClean="0"/>
              <a:t>they took iron tablets or syrup during the pregnancy of the last child</a:t>
            </a:r>
            <a:endParaRPr lang="en-US" i="1" dirty="0"/>
          </a:p>
        </p:txBody>
      </p:sp>
    </p:spTree>
    <p:extLst>
      <p:ext uri="{BB962C8B-B14F-4D97-AF65-F5344CB8AC3E}">
        <p14:creationId xmlns:p14="http://schemas.microsoft.com/office/powerpoint/2010/main" val="222916757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629132"/>
            <a:ext cx="3976181" cy="35318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800" dirty="0" smtClean="0"/>
              <a:t>Breastfeeding and Infant and Young Feeding Practices (IYCF)</a:t>
            </a:r>
          </a:p>
          <a:p>
            <a:pPr>
              <a:lnSpc>
                <a:spcPct val="110000"/>
              </a:lnSpc>
              <a:spcBef>
                <a:spcPts val="0"/>
              </a:spcBef>
              <a:spcAft>
                <a:spcPts val="600"/>
              </a:spcAft>
              <a:buClr>
                <a:schemeClr val="tx1"/>
              </a:buClr>
            </a:pPr>
            <a:r>
              <a:rPr lang="en-GB" sz="2800" dirty="0" smtClean="0"/>
              <a:t>Micronutrient intake</a:t>
            </a:r>
          </a:p>
          <a:p>
            <a:pPr>
              <a:lnSpc>
                <a:spcPct val="110000"/>
              </a:lnSpc>
              <a:spcBef>
                <a:spcPts val="0"/>
              </a:spcBef>
              <a:spcAft>
                <a:spcPts val="600"/>
              </a:spcAft>
              <a:buClr>
                <a:schemeClr val="tx1"/>
              </a:buClr>
            </a:pPr>
            <a:r>
              <a:rPr lang="en-GB" sz="2800" b="1" dirty="0" smtClean="0">
                <a:solidFill>
                  <a:schemeClr val="accent5"/>
                </a:solidFill>
              </a:rPr>
              <a:t>Nutritional status of children and women</a:t>
            </a:r>
            <a:endParaRPr lang="en-GB" sz="2800" dirty="0" smtClean="0"/>
          </a:p>
        </p:txBody>
      </p:sp>
    </p:spTree>
    <p:extLst>
      <p:ext uri="{BB962C8B-B14F-4D97-AF65-F5344CB8AC3E}">
        <p14:creationId xmlns:p14="http://schemas.microsoft.com/office/powerpoint/2010/main" val="13503911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Nutritional Status of Children </a:t>
            </a:r>
            <a:b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under Age Five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4156345821"/>
              </p:ext>
            </p:extLst>
          </p:nvPr>
        </p:nvGraphicFramePr>
        <p:xfrm>
          <a:off x="628650" y="1828799"/>
          <a:ext cx="8515350" cy="48038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409700"/>
            <a:ext cx="9144000" cy="369332"/>
          </a:xfrm>
          <a:prstGeom prst="rect">
            <a:avLst/>
          </a:prstGeom>
          <a:noFill/>
        </p:spPr>
        <p:txBody>
          <a:bodyPr wrap="square" rtlCol="0">
            <a:spAutoFit/>
          </a:bodyPr>
          <a:lstStyle/>
          <a:p>
            <a:pPr algn="ctr"/>
            <a:r>
              <a:rPr lang="en-US" i="1" dirty="0"/>
              <a:t>Percent of </a:t>
            </a:r>
            <a:r>
              <a:rPr lang="en-US" i="1" dirty="0" smtClean="0"/>
              <a:t>children</a:t>
            </a:r>
            <a:endParaRPr lang="en-US" i="1" dirty="0"/>
          </a:p>
        </p:txBody>
      </p:sp>
      <p:sp>
        <p:nvSpPr>
          <p:cNvPr id="3" name="TextBox 2"/>
          <p:cNvSpPr txBox="1"/>
          <p:nvPr/>
        </p:nvSpPr>
        <p:spPr>
          <a:xfrm>
            <a:off x="6556133" y="2877877"/>
            <a:ext cx="614476" cy="369332"/>
          </a:xfrm>
          <a:prstGeom prst="rect">
            <a:avLst/>
          </a:prstGeom>
          <a:noFill/>
        </p:spPr>
        <p:txBody>
          <a:bodyPr wrap="square" rtlCol="0">
            <a:spAutoFit/>
          </a:bodyPr>
          <a:lstStyle/>
          <a:p>
            <a:pPr algn="ctr"/>
            <a:r>
              <a:rPr lang="en-US" b="1" dirty="0" smtClean="0"/>
              <a:t>21</a:t>
            </a:r>
            <a:endParaRPr lang="en-US" b="1" dirty="0"/>
          </a:p>
        </p:txBody>
      </p:sp>
      <p:sp>
        <p:nvSpPr>
          <p:cNvPr id="10" name="TextBox 9"/>
          <p:cNvSpPr txBox="1"/>
          <p:nvPr/>
        </p:nvSpPr>
        <p:spPr>
          <a:xfrm>
            <a:off x="3998508" y="5622325"/>
            <a:ext cx="1205039" cy="369332"/>
          </a:xfrm>
          <a:prstGeom prst="rect">
            <a:avLst/>
          </a:prstGeom>
          <a:noFill/>
        </p:spPr>
        <p:txBody>
          <a:bodyPr wrap="square" rtlCol="0">
            <a:spAutoFit/>
          </a:bodyPr>
          <a:lstStyle/>
          <a:p>
            <a:pPr algn="ctr"/>
            <a:r>
              <a:rPr lang="en-US" b="1" dirty="0"/>
              <a:t>6</a:t>
            </a:r>
          </a:p>
        </p:txBody>
      </p:sp>
      <p:sp>
        <p:nvSpPr>
          <p:cNvPr id="8" name="TextBox 7"/>
          <p:cNvSpPr txBox="1"/>
          <p:nvPr/>
        </p:nvSpPr>
        <p:spPr>
          <a:xfrm>
            <a:off x="0" y="6488668"/>
            <a:ext cx="5540138" cy="369332"/>
          </a:xfrm>
          <a:prstGeom prst="rect">
            <a:avLst/>
          </a:prstGeom>
          <a:noFill/>
        </p:spPr>
        <p:txBody>
          <a:bodyPr wrap="square" rtlCol="0">
            <a:spAutoFit/>
          </a:bodyPr>
          <a:lstStyle/>
          <a:p>
            <a:r>
              <a:rPr lang="en-US" dirty="0" smtClean="0"/>
              <a:t>*Based on the 2006 WHO Child Growth Standards</a:t>
            </a:r>
            <a:endParaRPr lang="en-US" dirty="0"/>
          </a:p>
        </p:txBody>
      </p:sp>
    </p:spTree>
    <p:extLst>
      <p:ext uri="{BB962C8B-B14F-4D97-AF65-F5344CB8AC3E}">
        <p14:creationId xmlns:p14="http://schemas.microsoft.com/office/powerpoint/2010/main" val="38466734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Basic Childhood Vaccinations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590752816"/>
              </p:ext>
            </p:extLst>
          </p:nvPr>
        </p:nvGraphicFramePr>
        <p:xfrm>
          <a:off x="0" y="1815921"/>
          <a:ext cx="9144000" cy="436104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22946"/>
            <a:ext cx="9144000" cy="369332"/>
          </a:xfrm>
          <a:prstGeom prst="rect">
            <a:avLst/>
          </a:prstGeom>
          <a:noFill/>
        </p:spPr>
        <p:txBody>
          <a:bodyPr wrap="square" rtlCol="0">
            <a:spAutoFit/>
          </a:bodyPr>
          <a:lstStyle/>
          <a:p>
            <a:pPr algn="ctr"/>
            <a:r>
              <a:rPr lang="en-US" i="1" dirty="0" smtClean="0"/>
              <a:t>Percent of children age 18-29 months vaccinated</a:t>
            </a:r>
            <a:endParaRPr lang="en-US" i="1" dirty="0"/>
          </a:p>
        </p:txBody>
      </p:sp>
      <p:sp>
        <p:nvSpPr>
          <p:cNvPr id="8" name="TextBox 7"/>
          <p:cNvSpPr txBox="1"/>
          <p:nvPr/>
        </p:nvSpPr>
        <p:spPr>
          <a:xfrm>
            <a:off x="1666363" y="6206244"/>
            <a:ext cx="2101175" cy="369332"/>
          </a:xfrm>
          <a:prstGeom prst="rect">
            <a:avLst/>
          </a:prstGeom>
          <a:noFill/>
        </p:spPr>
        <p:txBody>
          <a:bodyPr wrap="square" rtlCol="0">
            <a:spAutoFit/>
          </a:bodyPr>
          <a:lstStyle/>
          <a:p>
            <a:pPr algn="ctr"/>
            <a:r>
              <a:rPr lang="en-US" dirty="0" smtClean="0"/>
              <a:t>DPT</a:t>
            </a:r>
            <a:endParaRPr lang="en-US" dirty="0"/>
          </a:p>
        </p:txBody>
      </p:sp>
      <p:cxnSp>
        <p:nvCxnSpPr>
          <p:cNvPr id="10" name="Straight Connector 9"/>
          <p:cNvCxnSpPr/>
          <p:nvPr/>
        </p:nvCxnSpPr>
        <p:spPr>
          <a:xfrm>
            <a:off x="1695396" y="6196519"/>
            <a:ext cx="210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618633" y="6196519"/>
            <a:ext cx="2101175" cy="369332"/>
          </a:xfrm>
          <a:prstGeom prst="rect">
            <a:avLst/>
          </a:prstGeom>
          <a:noFill/>
        </p:spPr>
        <p:txBody>
          <a:bodyPr wrap="square" rtlCol="0">
            <a:spAutoFit/>
          </a:bodyPr>
          <a:lstStyle/>
          <a:p>
            <a:pPr algn="ctr"/>
            <a:r>
              <a:rPr lang="en-US" dirty="0" smtClean="0"/>
              <a:t>Polio</a:t>
            </a:r>
            <a:endParaRPr lang="en-US" dirty="0"/>
          </a:p>
        </p:txBody>
      </p:sp>
      <p:cxnSp>
        <p:nvCxnSpPr>
          <p:cNvPr id="12" name="Straight Connector 11"/>
          <p:cNvCxnSpPr/>
          <p:nvPr/>
        </p:nvCxnSpPr>
        <p:spPr>
          <a:xfrm>
            <a:off x="4588169" y="6196519"/>
            <a:ext cx="210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105114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Nutritional Status of Children under Age Five by Residence </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825234431"/>
              </p:ext>
            </p:extLst>
          </p:nvPr>
        </p:nvGraphicFramePr>
        <p:xfrm>
          <a:off x="212271" y="1828801"/>
          <a:ext cx="8645979"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078204" y="5735438"/>
            <a:ext cx="2101175" cy="646331"/>
          </a:xfrm>
          <a:prstGeom prst="rect">
            <a:avLst/>
          </a:prstGeom>
          <a:noFill/>
        </p:spPr>
        <p:txBody>
          <a:bodyPr wrap="square" rtlCol="0">
            <a:spAutoFit/>
          </a:bodyPr>
          <a:lstStyle/>
          <a:p>
            <a:pPr algn="ctr"/>
            <a:r>
              <a:rPr lang="en-US" dirty="0"/>
              <a:t>Lower </a:t>
            </a:r>
          </a:p>
          <a:p>
            <a:pPr algn="ctr"/>
            <a:r>
              <a:rPr lang="en-US" dirty="0" smtClean="0"/>
              <a:t>Egypt </a:t>
            </a:r>
            <a:endParaRPr lang="en-US" dirty="0"/>
          </a:p>
        </p:txBody>
      </p:sp>
      <p:cxnSp>
        <p:nvCxnSpPr>
          <p:cNvPr id="6" name="Straight Connector 5"/>
          <p:cNvCxnSpPr/>
          <p:nvPr/>
        </p:nvCxnSpPr>
        <p:spPr>
          <a:xfrm>
            <a:off x="2060976" y="5736597"/>
            <a:ext cx="210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943389" y="5740227"/>
            <a:ext cx="2101175" cy="646331"/>
          </a:xfrm>
          <a:prstGeom prst="rect">
            <a:avLst/>
          </a:prstGeom>
          <a:noFill/>
        </p:spPr>
        <p:txBody>
          <a:bodyPr wrap="square" rtlCol="0">
            <a:spAutoFit/>
          </a:bodyPr>
          <a:lstStyle/>
          <a:p>
            <a:pPr algn="ctr"/>
            <a:r>
              <a:rPr lang="en-US" dirty="0"/>
              <a:t>Upper </a:t>
            </a:r>
          </a:p>
          <a:p>
            <a:pPr algn="ctr"/>
            <a:r>
              <a:rPr lang="en-US" dirty="0"/>
              <a:t>Egypt</a:t>
            </a:r>
          </a:p>
        </p:txBody>
      </p:sp>
      <p:cxnSp>
        <p:nvCxnSpPr>
          <p:cNvPr id="8" name="Straight Connector 7"/>
          <p:cNvCxnSpPr/>
          <p:nvPr/>
        </p:nvCxnSpPr>
        <p:spPr>
          <a:xfrm>
            <a:off x="4931069" y="5736597"/>
            <a:ext cx="210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456833" y="5358435"/>
            <a:ext cx="982068" cy="369332"/>
          </a:xfrm>
          <a:prstGeom prst="rect">
            <a:avLst/>
          </a:prstGeom>
          <a:noFill/>
        </p:spPr>
        <p:txBody>
          <a:bodyPr wrap="square" rtlCol="0">
            <a:spAutoFit/>
          </a:bodyPr>
          <a:lstStyle/>
          <a:p>
            <a:pPr algn="ctr"/>
            <a:r>
              <a:rPr lang="en-US" dirty="0" smtClean="0"/>
              <a:t>Urban</a:t>
            </a:r>
            <a:endParaRPr lang="en-US" dirty="0"/>
          </a:p>
        </p:txBody>
      </p:sp>
      <p:sp>
        <p:nvSpPr>
          <p:cNvPr id="10" name="TextBox 9"/>
          <p:cNvSpPr txBox="1"/>
          <p:nvPr/>
        </p:nvSpPr>
        <p:spPr>
          <a:xfrm>
            <a:off x="2618383" y="5358435"/>
            <a:ext cx="982068" cy="369332"/>
          </a:xfrm>
          <a:prstGeom prst="rect">
            <a:avLst/>
          </a:prstGeom>
          <a:noFill/>
        </p:spPr>
        <p:txBody>
          <a:bodyPr wrap="square" rtlCol="0">
            <a:spAutoFit/>
          </a:bodyPr>
          <a:lstStyle/>
          <a:p>
            <a:pPr algn="ctr"/>
            <a:r>
              <a:rPr lang="en-US" dirty="0" smtClean="0"/>
              <a:t>Urban</a:t>
            </a:r>
            <a:endParaRPr lang="en-US" dirty="0"/>
          </a:p>
        </p:txBody>
      </p:sp>
    </p:spTree>
    <p:extLst>
      <p:ext uri="{BB962C8B-B14F-4D97-AF65-F5344CB8AC3E}">
        <p14:creationId xmlns:p14="http://schemas.microsoft.com/office/powerpoint/2010/main" val="201149244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Trends in Nutritional Status of Children</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605003544"/>
              </p:ext>
            </p:extLst>
          </p:nvPr>
        </p:nvGraphicFramePr>
        <p:xfrm>
          <a:off x="0" y="1841678"/>
          <a:ext cx="9144000" cy="467445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877"/>
            <a:ext cx="9144000" cy="369332"/>
          </a:xfrm>
          <a:prstGeom prst="rect">
            <a:avLst/>
          </a:prstGeom>
          <a:noFill/>
        </p:spPr>
        <p:txBody>
          <a:bodyPr wrap="square" rtlCol="0">
            <a:spAutoFit/>
          </a:bodyPr>
          <a:lstStyle/>
          <a:p>
            <a:pPr algn="ctr"/>
            <a:r>
              <a:rPr lang="en-US" i="1" dirty="0"/>
              <a:t>Percent of children under </a:t>
            </a:r>
            <a:r>
              <a:rPr lang="en-US" i="1" dirty="0" smtClean="0"/>
              <a:t>5</a:t>
            </a:r>
            <a:endParaRPr lang="en-US" i="1" dirty="0"/>
          </a:p>
        </p:txBody>
      </p:sp>
      <p:sp>
        <p:nvSpPr>
          <p:cNvPr id="5" name="TextBox 4"/>
          <p:cNvSpPr txBox="1"/>
          <p:nvPr/>
        </p:nvSpPr>
        <p:spPr>
          <a:xfrm>
            <a:off x="0" y="6488668"/>
            <a:ext cx="5540138" cy="369332"/>
          </a:xfrm>
          <a:prstGeom prst="rect">
            <a:avLst/>
          </a:prstGeom>
          <a:noFill/>
        </p:spPr>
        <p:txBody>
          <a:bodyPr wrap="square" rtlCol="0">
            <a:spAutoFit/>
          </a:bodyPr>
          <a:lstStyle/>
          <a:p>
            <a:r>
              <a:rPr lang="en-US" dirty="0" smtClean="0"/>
              <a:t>*Based on the 2006 WHO Child Growth Standards</a:t>
            </a:r>
            <a:endParaRPr lang="en-US" dirty="0"/>
          </a:p>
        </p:txBody>
      </p:sp>
    </p:spTree>
    <p:extLst>
      <p:ext uri="{BB962C8B-B14F-4D97-AF65-F5344CB8AC3E}">
        <p14:creationId xmlns:p14="http://schemas.microsoft.com/office/powerpoint/2010/main" val="139604556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Nutritional Status of Never-Married Youth</a:t>
            </a:r>
          </a:p>
        </p:txBody>
      </p:sp>
      <p:graphicFrame>
        <p:nvGraphicFramePr>
          <p:cNvPr id="11" name="Content Placeholder 10"/>
          <p:cNvGraphicFramePr>
            <a:graphicFrameLocks noGrp="1"/>
          </p:cNvGraphicFramePr>
          <p:nvPr>
            <p:ph idx="1"/>
            <p:extLst/>
          </p:nvPr>
        </p:nvGraphicFramePr>
        <p:xfrm>
          <a:off x="628650" y="1816100"/>
          <a:ext cx="7886700" cy="50418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55700"/>
            <a:ext cx="9144000" cy="369332"/>
          </a:xfrm>
          <a:prstGeom prst="rect">
            <a:avLst/>
          </a:prstGeom>
          <a:noFill/>
        </p:spPr>
        <p:txBody>
          <a:bodyPr wrap="square" rtlCol="0">
            <a:spAutoFit/>
          </a:bodyPr>
          <a:lstStyle/>
          <a:p>
            <a:pPr algn="ctr"/>
            <a:r>
              <a:rPr lang="en-US" i="1" dirty="0" smtClean="0"/>
              <a:t>Percent distribution of females and males age 5-19</a:t>
            </a:r>
            <a:endParaRPr lang="en-US" i="1" dirty="0"/>
          </a:p>
        </p:txBody>
      </p:sp>
    </p:spTree>
    <p:extLst>
      <p:ext uri="{BB962C8B-B14F-4D97-AF65-F5344CB8AC3E}">
        <p14:creationId xmlns:p14="http://schemas.microsoft.com/office/powerpoint/2010/main" val="417684182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Nutritional Status of Ever-Married Women</a:t>
            </a:r>
          </a:p>
        </p:txBody>
      </p:sp>
      <p:graphicFrame>
        <p:nvGraphicFramePr>
          <p:cNvPr id="7" name="Content Placeholder 6"/>
          <p:cNvGraphicFramePr>
            <a:graphicFrameLocks noGrp="1"/>
          </p:cNvGraphicFramePr>
          <p:nvPr>
            <p:ph idx="1"/>
            <p:extLst/>
          </p:nvPr>
        </p:nvGraphicFramePr>
        <p:xfrm>
          <a:off x="0" y="1828800"/>
          <a:ext cx="91440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58138"/>
            <a:ext cx="9144000" cy="369332"/>
          </a:xfrm>
          <a:prstGeom prst="rect">
            <a:avLst/>
          </a:prstGeom>
          <a:noFill/>
        </p:spPr>
        <p:txBody>
          <a:bodyPr wrap="square" rtlCol="0">
            <a:spAutoFit/>
          </a:bodyPr>
          <a:lstStyle/>
          <a:p>
            <a:pPr algn="ctr"/>
            <a:r>
              <a:rPr lang="en-US" i="1" dirty="0" smtClean="0"/>
              <a:t>Percent distribution of ever-married women age 15-49</a:t>
            </a:r>
            <a:endParaRPr lang="en-US" i="1" dirty="0"/>
          </a:p>
        </p:txBody>
      </p:sp>
    </p:spTree>
    <p:extLst>
      <p:ext uri="{BB962C8B-B14F-4D97-AF65-F5344CB8AC3E}">
        <p14:creationId xmlns:p14="http://schemas.microsoft.com/office/powerpoint/2010/main" val="305085626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19908"/>
          </a:xfrm>
        </p:spPr>
        <p:txBody>
          <a:bodyPr>
            <a:noAutofit/>
          </a:bodyPr>
          <a:lstStyle/>
          <a:p>
            <a:r>
              <a:rPr lang="en-US" sz="36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Overweight/Obesity among Ever-Married Women by Residence </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45356888"/>
              </p:ext>
            </p:extLst>
          </p:nvPr>
        </p:nvGraphicFramePr>
        <p:xfrm>
          <a:off x="0" y="1457409"/>
          <a:ext cx="8980227" cy="5297826"/>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64757" y="1188444"/>
            <a:ext cx="9050215" cy="369332"/>
          </a:xfrm>
          <a:prstGeom prst="rect">
            <a:avLst/>
          </a:prstGeom>
          <a:noFill/>
        </p:spPr>
        <p:txBody>
          <a:bodyPr wrap="square" rtlCol="0">
            <a:spAutoFit/>
          </a:bodyPr>
          <a:lstStyle/>
          <a:p>
            <a:pPr algn="ctr"/>
            <a:r>
              <a:rPr lang="en-US" i="1" dirty="0" smtClean="0"/>
              <a:t>Percent of  ever-married women  age 15-49</a:t>
            </a:r>
            <a:endParaRPr lang="en-US" i="1" dirty="0"/>
          </a:p>
        </p:txBody>
      </p:sp>
      <p:sp>
        <p:nvSpPr>
          <p:cNvPr id="5" name="TextBox 4"/>
          <p:cNvSpPr txBox="1"/>
          <p:nvPr/>
        </p:nvSpPr>
        <p:spPr>
          <a:xfrm>
            <a:off x="481093" y="2757540"/>
            <a:ext cx="1036074" cy="646331"/>
          </a:xfrm>
          <a:prstGeom prst="rect">
            <a:avLst/>
          </a:prstGeom>
          <a:noFill/>
        </p:spPr>
        <p:txBody>
          <a:bodyPr wrap="square" rtlCol="0">
            <a:spAutoFit/>
          </a:bodyPr>
          <a:lstStyle/>
          <a:p>
            <a:pPr algn="ctr"/>
            <a:r>
              <a:rPr lang="en-US" dirty="0"/>
              <a:t>Lower </a:t>
            </a:r>
          </a:p>
          <a:p>
            <a:pPr algn="ctr"/>
            <a:r>
              <a:rPr lang="en-US" dirty="0" smtClean="0"/>
              <a:t>Egypt </a:t>
            </a:r>
            <a:endParaRPr lang="en-US" dirty="0"/>
          </a:p>
        </p:txBody>
      </p:sp>
      <p:cxnSp>
        <p:nvCxnSpPr>
          <p:cNvPr id="6" name="Straight Connector 5"/>
          <p:cNvCxnSpPr/>
          <p:nvPr/>
        </p:nvCxnSpPr>
        <p:spPr>
          <a:xfrm flipH="1" flipV="1">
            <a:off x="1517169" y="2584903"/>
            <a:ext cx="0" cy="108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06403" y="4448457"/>
            <a:ext cx="1122736" cy="646331"/>
          </a:xfrm>
          <a:prstGeom prst="rect">
            <a:avLst/>
          </a:prstGeom>
          <a:noFill/>
        </p:spPr>
        <p:txBody>
          <a:bodyPr wrap="square" rtlCol="0">
            <a:spAutoFit/>
          </a:bodyPr>
          <a:lstStyle/>
          <a:p>
            <a:pPr algn="ctr"/>
            <a:r>
              <a:rPr lang="en-US" dirty="0"/>
              <a:t>Upper </a:t>
            </a:r>
          </a:p>
          <a:p>
            <a:pPr algn="ctr"/>
            <a:r>
              <a:rPr lang="en-US" dirty="0"/>
              <a:t>Egypt</a:t>
            </a:r>
          </a:p>
        </p:txBody>
      </p:sp>
      <p:cxnSp>
        <p:nvCxnSpPr>
          <p:cNvPr id="10" name="Straight Connector 9"/>
          <p:cNvCxnSpPr/>
          <p:nvPr/>
        </p:nvCxnSpPr>
        <p:spPr>
          <a:xfrm flipH="1" flipV="1">
            <a:off x="1517167" y="4212821"/>
            <a:ext cx="0" cy="108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298758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Trends in Nutritional Status of Women</a:t>
            </a:r>
          </a:p>
        </p:txBody>
      </p:sp>
      <p:graphicFrame>
        <p:nvGraphicFramePr>
          <p:cNvPr id="11" name="Content Placeholder 10"/>
          <p:cNvGraphicFramePr>
            <a:graphicFrameLocks noGrp="1"/>
          </p:cNvGraphicFramePr>
          <p:nvPr>
            <p:ph idx="1"/>
            <p:extLst/>
          </p:nvPr>
        </p:nvGraphicFramePr>
        <p:xfrm>
          <a:off x="0" y="1828800"/>
          <a:ext cx="91440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25563"/>
            <a:ext cx="9144000" cy="369332"/>
          </a:xfrm>
          <a:prstGeom prst="rect">
            <a:avLst/>
          </a:prstGeom>
          <a:noFill/>
        </p:spPr>
        <p:txBody>
          <a:bodyPr wrap="square" rtlCol="0">
            <a:spAutoFit/>
          </a:bodyPr>
          <a:lstStyle/>
          <a:p>
            <a:pPr algn="ctr"/>
            <a:r>
              <a:rPr lang="en-US" i="1" dirty="0"/>
              <a:t>Percent of </a:t>
            </a:r>
            <a:r>
              <a:rPr lang="en-US" i="1" dirty="0" smtClean="0"/>
              <a:t>women age 15-49</a:t>
            </a:r>
            <a:endParaRPr lang="en-US" i="1" dirty="0"/>
          </a:p>
        </p:txBody>
      </p:sp>
    </p:spTree>
    <p:extLst>
      <p:ext uri="{BB962C8B-B14F-4D97-AF65-F5344CB8AC3E}">
        <p14:creationId xmlns:p14="http://schemas.microsoft.com/office/powerpoint/2010/main" val="279198245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Anemia in Children Under Age 5</a:t>
            </a:r>
            <a:b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by Residence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920560688"/>
              </p:ext>
            </p:extLst>
          </p:nvPr>
        </p:nvGraphicFramePr>
        <p:xfrm>
          <a:off x="628650" y="1828800"/>
          <a:ext cx="7886700"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dirty="0" smtClean="0"/>
              <a:t>Percent of children age 6-59 months</a:t>
            </a:r>
            <a:endParaRPr lang="en-US" i="1" dirty="0"/>
          </a:p>
        </p:txBody>
      </p:sp>
    </p:spTree>
    <p:extLst>
      <p:ext uri="{BB962C8B-B14F-4D97-AF65-F5344CB8AC3E}">
        <p14:creationId xmlns:p14="http://schemas.microsoft.com/office/powerpoint/2010/main" val="353119417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Anemia among Children under Age 5</a:t>
            </a:r>
            <a:b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by Wealth quintile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626261124"/>
              </p:ext>
            </p:extLst>
          </p:nvPr>
        </p:nvGraphicFramePr>
        <p:xfrm>
          <a:off x="628650" y="1828800"/>
          <a:ext cx="7886700" cy="4375098"/>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14514" y="1356066"/>
            <a:ext cx="9144000" cy="381000"/>
          </a:xfrm>
          <a:prstGeom prst="rect">
            <a:avLst/>
          </a:prstGeom>
          <a:noFill/>
        </p:spPr>
        <p:txBody>
          <a:bodyPr wrap="square" rtlCol="0">
            <a:spAutoFit/>
          </a:bodyPr>
          <a:lstStyle/>
          <a:p>
            <a:pPr algn="ctr"/>
            <a:r>
              <a:rPr lang="en-US" i="1" dirty="0" smtClean="0">
                <a:latin typeface="+mn-lt"/>
              </a:rPr>
              <a:t>Percent children age 6-59 months</a:t>
            </a:r>
            <a:endParaRPr lang="en-US" i="1" dirty="0">
              <a:latin typeface="+mn-lt"/>
            </a:endParaRPr>
          </a:p>
        </p:txBody>
      </p:sp>
      <p:sp>
        <p:nvSpPr>
          <p:cNvPr id="6" name="TextBox 5"/>
          <p:cNvSpPr txBox="1"/>
          <p:nvPr/>
        </p:nvSpPr>
        <p:spPr>
          <a:xfrm>
            <a:off x="1066800" y="6199643"/>
            <a:ext cx="1981200" cy="646331"/>
          </a:xfrm>
          <a:prstGeom prst="rect">
            <a:avLst/>
          </a:prstGeom>
          <a:noFill/>
        </p:spPr>
        <p:txBody>
          <a:bodyPr wrap="square" rtlCol="0">
            <a:spAutoFit/>
          </a:bodyPr>
          <a:lstStyle/>
          <a:p>
            <a:pPr algn="ctr"/>
            <a:r>
              <a:rPr lang="en-US" dirty="0" smtClean="0"/>
              <a:t>Poorest households</a:t>
            </a:r>
            <a:endParaRPr lang="en-US" dirty="0"/>
          </a:p>
        </p:txBody>
      </p:sp>
      <p:sp>
        <p:nvSpPr>
          <p:cNvPr id="7" name="TextBox 6"/>
          <p:cNvSpPr txBox="1"/>
          <p:nvPr/>
        </p:nvSpPr>
        <p:spPr>
          <a:xfrm>
            <a:off x="6019800" y="6199643"/>
            <a:ext cx="1981200" cy="646331"/>
          </a:xfrm>
          <a:prstGeom prst="rect">
            <a:avLst/>
          </a:prstGeom>
          <a:noFill/>
        </p:spPr>
        <p:txBody>
          <a:bodyPr wrap="square" rtlCol="0">
            <a:spAutoFit/>
          </a:bodyPr>
          <a:lstStyle/>
          <a:p>
            <a:pPr algn="ctr"/>
            <a:r>
              <a:rPr lang="en-US" dirty="0" smtClean="0"/>
              <a:t>Wealthiest households</a:t>
            </a:r>
            <a:endParaRPr lang="en-US" dirty="0"/>
          </a:p>
        </p:txBody>
      </p:sp>
      <p:sp>
        <p:nvSpPr>
          <p:cNvPr id="8" name="Notched Right Arrow 7"/>
          <p:cNvSpPr/>
          <p:nvPr/>
        </p:nvSpPr>
        <p:spPr>
          <a:xfrm>
            <a:off x="2895600" y="6388773"/>
            <a:ext cx="3352800" cy="268069"/>
          </a:xfrm>
          <a:prstGeom prst="notch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Oval Callout 8"/>
          <p:cNvSpPr/>
          <p:nvPr/>
        </p:nvSpPr>
        <p:spPr>
          <a:xfrm>
            <a:off x="6778171" y="1829650"/>
            <a:ext cx="2015067" cy="1727201"/>
          </a:xfrm>
          <a:prstGeom prst="wedgeEllipseCallout">
            <a:avLst>
              <a:gd name="adj1" fmla="val -193190"/>
              <a:gd name="adj2" fmla="val 70110"/>
            </a:avLst>
          </a:prstGeom>
          <a:noFill/>
          <a:effectLst>
            <a:outerShdw blurRad="215900" dist="50800" dir="5400000" sx="106000" sy="106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dirty="0">
                <a:solidFill>
                  <a:schemeClr val="tx1"/>
                </a:solidFill>
              </a:rPr>
              <a:t>National </a:t>
            </a:r>
            <a:r>
              <a:rPr lang="en-US" sz="2400" b="1" dirty="0" smtClean="0">
                <a:solidFill>
                  <a:schemeClr val="tx1"/>
                </a:solidFill>
              </a:rPr>
              <a:t>rate</a:t>
            </a:r>
            <a:endParaRPr lang="en-US" sz="2400" b="1" dirty="0">
              <a:solidFill>
                <a:schemeClr val="tx1"/>
              </a:solidFill>
            </a:endParaRPr>
          </a:p>
          <a:p>
            <a:pPr algn="ctr"/>
            <a:r>
              <a:rPr lang="en-US" sz="2400" b="1" dirty="0" smtClean="0">
                <a:solidFill>
                  <a:schemeClr val="tx1"/>
                </a:solidFill>
              </a:rPr>
              <a:t>27%</a:t>
            </a:r>
            <a:endParaRPr lang="en-US" sz="2400" b="1" dirty="0">
              <a:solidFill>
                <a:schemeClr val="tx1"/>
              </a:solidFill>
            </a:endParaRPr>
          </a:p>
        </p:txBody>
      </p:sp>
    </p:spTree>
    <p:extLst>
      <p:ext uri="{BB962C8B-B14F-4D97-AF65-F5344CB8AC3E}">
        <p14:creationId xmlns:p14="http://schemas.microsoft.com/office/powerpoint/2010/main" val="263287189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Anemia in Never-Married Youth </a:t>
            </a:r>
          </a:p>
        </p:txBody>
      </p:sp>
      <p:graphicFrame>
        <p:nvGraphicFramePr>
          <p:cNvPr id="7" name="Content Placeholder 6"/>
          <p:cNvGraphicFramePr>
            <a:graphicFrameLocks noGrp="1"/>
          </p:cNvGraphicFramePr>
          <p:nvPr>
            <p:ph idx="1"/>
            <p:extLst/>
          </p:nvPr>
        </p:nvGraphicFramePr>
        <p:xfrm>
          <a:off x="628650" y="1828799"/>
          <a:ext cx="7886700" cy="4348163"/>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5990491" y="1312985"/>
            <a:ext cx="2637693" cy="646331"/>
          </a:xfrm>
          <a:prstGeom prst="rect">
            <a:avLst/>
          </a:prstGeom>
          <a:noFill/>
        </p:spPr>
        <p:txBody>
          <a:bodyPr wrap="square" rtlCol="0">
            <a:spAutoFit/>
          </a:bodyPr>
          <a:lstStyle/>
          <a:p>
            <a:r>
              <a:rPr lang="en-US" i="1" dirty="0" smtClean="0"/>
              <a:t>Percent females and males age 5-19</a:t>
            </a:r>
            <a:endParaRPr lang="en-US" i="1" dirty="0"/>
          </a:p>
        </p:txBody>
      </p:sp>
    </p:spTree>
    <p:extLst>
      <p:ext uri="{BB962C8B-B14F-4D97-AF65-F5344CB8AC3E}">
        <p14:creationId xmlns:p14="http://schemas.microsoft.com/office/powerpoint/2010/main" val="119378376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Anemia in Ever-Married Women by Residence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768247444"/>
              </p:ext>
            </p:extLst>
          </p:nvPr>
        </p:nvGraphicFramePr>
        <p:xfrm>
          <a:off x="628650" y="1828800"/>
          <a:ext cx="7886700"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38942"/>
            <a:ext cx="9144000" cy="369332"/>
          </a:xfrm>
          <a:prstGeom prst="rect">
            <a:avLst/>
          </a:prstGeom>
          <a:noFill/>
        </p:spPr>
        <p:txBody>
          <a:bodyPr wrap="square" rtlCol="0">
            <a:spAutoFit/>
          </a:bodyPr>
          <a:lstStyle/>
          <a:p>
            <a:pPr algn="ctr"/>
            <a:r>
              <a:rPr lang="en-US" i="1" dirty="0" smtClean="0"/>
              <a:t>Percent of ever-married women age 15-49</a:t>
            </a:r>
            <a:endParaRPr lang="en-US" i="1" dirty="0"/>
          </a:p>
        </p:txBody>
      </p:sp>
    </p:spTree>
    <p:extLst>
      <p:ext uri="{BB962C8B-B14F-4D97-AF65-F5344CB8AC3E}">
        <p14:creationId xmlns:p14="http://schemas.microsoft.com/office/powerpoint/2010/main" val="8945035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Basic Childhood Plus Hepatitis Vaccinations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501543149"/>
              </p:ext>
            </p:extLst>
          </p:nvPr>
        </p:nvGraphicFramePr>
        <p:xfrm>
          <a:off x="0" y="1815921"/>
          <a:ext cx="9144000" cy="436104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07612"/>
            <a:ext cx="9144000" cy="369332"/>
          </a:xfrm>
          <a:prstGeom prst="rect">
            <a:avLst/>
          </a:prstGeom>
          <a:noFill/>
        </p:spPr>
        <p:txBody>
          <a:bodyPr wrap="square" rtlCol="0">
            <a:spAutoFit/>
          </a:bodyPr>
          <a:lstStyle/>
          <a:p>
            <a:pPr algn="ctr"/>
            <a:r>
              <a:rPr lang="en-US" i="1" dirty="0"/>
              <a:t>Percent of children age 18-29 months </a:t>
            </a:r>
            <a:r>
              <a:rPr lang="en-US" i="1" dirty="0" smtClean="0"/>
              <a:t>vaccinated</a:t>
            </a:r>
            <a:endParaRPr lang="en-US" i="1" dirty="0"/>
          </a:p>
        </p:txBody>
      </p:sp>
    </p:spTree>
    <p:extLst>
      <p:ext uri="{BB962C8B-B14F-4D97-AF65-F5344CB8AC3E}">
        <p14:creationId xmlns:p14="http://schemas.microsoft.com/office/powerpoint/2010/main" val="400279168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54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Key Findings</a:t>
            </a:r>
          </a:p>
        </p:txBody>
      </p:sp>
      <p:sp>
        <p:nvSpPr>
          <p:cNvPr id="3" name="Content Placeholder 2"/>
          <p:cNvSpPr>
            <a:spLocks noGrp="1"/>
          </p:cNvSpPr>
          <p:nvPr>
            <p:ph idx="1"/>
          </p:nvPr>
        </p:nvSpPr>
        <p:spPr>
          <a:xfrm>
            <a:off x="628650" y="1325562"/>
            <a:ext cx="7886700" cy="5347953"/>
          </a:xfrm>
        </p:spPr>
        <p:txBody>
          <a:bodyPr>
            <a:normAutofit lnSpcReduction="10000"/>
          </a:bodyPr>
          <a:lstStyle/>
          <a:p>
            <a:pPr>
              <a:lnSpc>
                <a:spcPct val="100000"/>
              </a:lnSpc>
              <a:spcBef>
                <a:spcPts val="0"/>
              </a:spcBef>
              <a:spcAft>
                <a:spcPts val="600"/>
              </a:spcAft>
              <a:buClr>
                <a:schemeClr val="tx1"/>
              </a:buClr>
            </a:pPr>
            <a:r>
              <a:rPr lang="en-GB" dirty="0" smtClean="0"/>
              <a:t>Children are </a:t>
            </a:r>
            <a:r>
              <a:rPr lang="en-GB" b="1" dirty="0" smtClean="0">
                <a:solidFill>
                  <a:schemeClr val="accent5"/>
                </a:solidFill>
              </a:rPr>
              <a:t>breastfed</a:t>
            </a:r>
            <a:r>
              <a:rPr lang="en-GB" dirty="0" smtClean="0"/>
              <a:t> for a median of </a:t>
            </a:r>
            <a:r>
              <a:rPr lang="en-GB" b="1" dirty="0" smtClean="0">
                <a:solidFill>
                  <a:schemeClr val="accent5"/>
                </a:solidFill>
              </a:rPr>
              <a:t>17.1 months</a:t>
            </a:r>
            <a:r>
              <a:rPr lang="en-GB" dirty="0" smtClean="0"/>
              <a:t>.</a:t>
            </a:r>
          </a:p>
          <a:p>
            <a:pPr>
              <a:lnSpc>
                <a:spcPct val="100000"/>
              </a:lnSpc>
              <a:spcBef>
                <a:spcPts val="0"/>
              </a:spcBef>
              <a:spcAft>
                <a:spcPts val="600"/>
              </a:spcAft>
              <a:buClr>
                <a:schemeClr val="tx1"/>
              </a:buClr>
            </a:pPr>
            <a:r>
              <a:rPr lang="en-GB" b="1" dirty="0" smtClean="0">
                <a:solidFill>
                  <a:schemeClr val="accent5"/>
                </a:solidFill>
              </a:rPr>
              <a:t>40% </a:t>
            </a:r>
            <a:r>
              <a:rPr lang="en-GB" dirty="0" smtClean="0"/>
              <a:t>of children under 6 months are </a:t>
            </a:r>
            <a:r>
              <a:rPr lang="en-GB" b="1" dirty="0" smtClean="0">
                <a:solidFill>
                  <a:schemeClr val="accent5"/>
                </a:solidFill>
              </a:rPr>
              <a:t>exclusively breastfed</a:t>
            </a:r>
            <a:r>
              <a:rPr lang="en-GB" dirty="0" smtClean="0"/>
              <a:t>.</a:t>
            </a:r>
          </a:p>
          <a:p>
            <a:pPr>
              <a:lnSpc>
                <a:spcPct val="100000"/>
              </a:lnSpc>
              <a:spcBef>
                <a:spcPts val="0"/>
              </a:spcBef>
              <a:spcAft>
                <a:spcPts val="600"/>
              </a:spcAft>
              <a:buClr>
                <a:schemeClr val="tx1"/>
              </a:buClr>
            </a:pPr>
            <a:r>
              <a:rPr lang="en-GB" b="1" dirty="0" smtClean="0">
                <a:solidFill>
                  <a:schemeClr val="accent5"/>
                </a:solidFill>
              </a:rPr>
              <a:t>21% </a:t>
            </a:r>
            <a:r>
              <a:rPr lang="en-GB" dirty="0" smtClean="0"/>
              <a:t>of children under 5 are </a:t>
            </a:r>
            <a:r>
              <a:rPr lang="en-GB" b="1" dirty="0" smtClean="0">
                <a:solidFill>
                  <a:schemeClr val="accent5"/>
                </a:solidFill>
              </a:rPr>
              <a:t>stunted</a:t>
            </a:r>
            <a:r>
              <a:rPr lang="en-GB" dirty="0" smtClean="0"/>
              <a:t> (too short for their age), and </a:t>
            </a:r>
            <a:r>
              <a:rPr lang="en-GB" b="1" dirty="0" smtClean="0">
                <a:solidFill>
                  <a:schemeClr val="accent5"/>
                </a:solidFill>
              </a:rPr>
              <a:t>8% </a:t>
            </a:r>
            <a:r>
              <a:rPr lang="en-GB" dirty="0" smtClean="0"/>
              <a:t>are wasted (too thin for height).</a:t>
            </a:r>
          </a:p>
          <a:p>
            <a:pPr>
              <a:lnSpc>
                <a:spcPct val="100000"/>
              </a:lnSpc>
              <a:spcBef>
                <a:spcPts val="0"/>
              </a:spcBef>
              <a:spcAft>
                <a:spcPts val="600"/>
              </a:spcAft>
              <a:buClr>
                <a:schemeClr val="tx1"/>
              </a:buClr>
            </a:pPr>
            <a:r>
              <a:rPr lang="en-GB" b="1" dirty="0" smtClean="0">
                <a:solidFill>
                  <a:schemeClr val="accent5"/>
                </a:solidFill>
              </a:rPr>
              <a:t>85%</a:t>
            </a:r>
            <a:r>
              <a:rPr lang="en-GB" dirty="0" smtClean="0">
                <a:solidFill>
                  <a:schemeClr val="accent5"/>
                </a:solidFill>
              </a:rPr>
              <a:t> </a:t>
            </a:r>
            <a:r>
              <a:rPr lang="en-GB" dirty="0" smtClean="0"/>
              <a:t>of women are </a:t>
            </a:r>
            <a:r>
              <a:rPr lang="en-GB" b="1" dirty="0" smtClean="0">
                <a:solidFill>
                  <a:schemeClr val="accent5"/>
                </a:solidFill>
              </a:rPr>
              <a:t>overweight or obese</a:t>
            </a:r>
            <a:r>
              <a:rPr lang="en-GB" dirty="0" smtClean="0">
                <a:solidFill>
                  <a:schemeClr val="accent5"/>
                </a:solidFill>
              </a:rPr>
              <a:t> </a:t>
            </a:r>
            <a:r>
              <a:rPr lang="en-US" dirty="0"/>
              <a:t>(BMI ≥ 25.0</a:t>
            </a:r>
            <a:r>
              <a:rPr lang="en-US" dirty="0" smtClean="0"/>
              <a:t>)</a:t>
            </a:r>
            <a:r>
              <a:rPr lang="en-US" dirty="0" smtClean="0">
                <a:latin typeface="Calibri" pitchFamily="34" charset="0"/>
              </a:rPr>
              <a:t>.</a:t>
            </a:r>
          </a:p>
          <a:p>
            <a:pPr>
              <a:lnSpc>
                <a:spcPct val="100000"/>
              </a:lnSpc>
              <a:spcBef>
                <a:spcPts val="0"/>
              </a:spcBef>
              <a:spcAft>
                <a:spcPts val="600"/>
              </a:spcAft>
              <a:buClr>
                <a:schemeClr val="tx1"/>
              </a:buClr>
            </a:pPr>
            <a:r>
              <a:rPr lang="en-US" b="1" dirty="0" smtClean="0">
                <a:solidFill>
                  <a:schemeClr val="accent5"/>
                </a:solidFill>
                <a:latin typeface="Calibri" pitchFamily="34" charset="0"/>
              </a:rPr>
              <a:t>25% </a:t>
            </a:r>
            <a:r>
              <a:rPr lang="en-US" dirty="0" smtClean="0">
                <a:latin typeface="Calibri" pitchFamily="34" charset="0"/>
              </a:rPr>
              <a:t>of women are anemic.</a:t>
            </a:r>
            <a:endParaRPr lang="en-GB" b="1" dirty="0" smtClean="0"/>
          </a:p>
          <a:p>
            <a:pPr>
              <a:lnSpc>
                <a:spcPct val="100000"/>
              </a:lnSpc>
              <a:spcBef>
                <a:spcPts val="0"/>
              </a:spcBef>
              <a:spcAft>
                <a:spcPts val="600"/>
              </a:spcAft>
            </a:pPr>
            <a:endParaRPr lang="en-GB" b="1" dirty="0"/>
          </a:p>
        </p:txBody>
      </p:sp>
    </p:spTree>
    <p:extLst>
      <p:ext uri="{BB962C8B-B14F-4D97-AF65-F5344CB8AC3E}">
        <p14:creationId xmlns:p14="http://schemas.microsoft.com/office/powerpoint/2010/main" val="8464088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Vaccination Coverage by Residence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4192966688"/>
              </p:ext>
            </p:extLst>
          </p:nvPr>
        </p:nvGraphicFramePr>
        <p:xfrm>
          <a:off x="304800" y="1473791"/>
          <a:ext cx="8534400" cy="50453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4459"/>
            <a:ext cx="9144000" cy="369332"/>
          </a:xfrm>
          <a:prstGeom prst="rect">
            <a:avLst/>
          </a:prstGeom>
          <a:noFill/>
        </p:spPr>
        <p:txBody>
          <a:bodyPr wrap="square" rtlCol="0">
            <a:spAutoFit/>
          </a:bodyPr>
          <a:lstStyle/>
          <a:p>
            <a:pPr algn="ctr"/>
            <a:r>
              <a:rPr lang="en-US" i="1" dirty="0" smtClean="0"/>
              <a:t>Percent of children age 18-29 months with all basic vaccinations</a:t>
            </a:r>
            <a:r>
              <a:rPr lang="en-US" i="1" dirty="0" smtClean="0">
                <a:solidFill>
                  <a:prstClr val="black"/>
                </a:solidFill>
              </a:rPr>
              <a:t> </a:t>
            </a:r>
            <a:endParaRPr lang="en-US" i="1" dirty="0"/>
          </a:p>
        </p:txBody>
      </p:sp>
      <p:sp>
        <p:nvSpPr>
          <p:cNvPr id="5" name="TextBox 4"/>
          <p:cNvSpPr txBox="1"/>
          <p:nvPr/>
        </p:nvSpPr>
        <p:spPr>
          <a:xfrm>
            <a:off x="2121749" y="5550381"/>
            <a:ext cx="2101175" cy="646331"/>
          </a:xfrm>
          <a:prstGeom prst="rect">
            <a:avLst/>
          </a:prstGeom>
          <a:noFill/>
        </p:spPr>
        <p:txBody>
          <a:bodyPr wrap="square" rtlCol="0">
            <a:spAutoFit/>
          </a:bodyPr>
          <a:lstStyle/>
          <a:p>
            <a:pPr algn="ctr"/>
            <a:r>
              <a:rPr lang="en-US" dirty="0"/>
              <a:t>Lower </a:t>
            </a:r>
          </a:p>
          <a:p>
            <a:pPr algn="ctr"/>
            <a:r>
              <a:rPr lang="en-US" dirty="0" smtClean="0"/>
              <a:t>Egypt </a:t>
            </a:r>
            <a:endParaRPr lang="en-US" dirty="0"/>
          </a:p>
        </p:txBody>
      </p:sp>
      <p:cxnSp>
        <p:nvCxnSpPr>
          <p:cNvPr id="6" name="Straight Connector 5"/>
          <p:cNvCxnSpPr/>
          <p:nvPr/>
        </p:nvCxnSpPr>
        <p:spPr>
          <a:xfrm>
            <a:off x="2104518" y="5522512"/>
            <a:ext cx="210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885333" y="5540656"/>
            <a:ext cx="2101175" cy="646331"/>
          </a:xfrm>
          <a:prstGeom prst="rect">
            <a:avLst/>
          </a:prstGeom>
          <a:noFill/>
        </p:spPr>
        <p:txBody>
          <a:bodyPr wrap="square" rtlCol="0">
            <a:spAutoFit/>
          </a:bodyPr>
          <a:lstStyle/>
          <a:p>
            <a:pPr algn="ctr"/>
            <a:r>
              <a:rPr lang="en-US" dirty="0"/>
              <a:t>Upper </a:t>
            </a:r>
          </a:p>
          <a:p>
            <a:pPr algn="ctr"/>
            <a:r>
              <a:rPr lang="en-US" dirty="0"/>
              <a:t>Egypt</a:t>
            </a:r>
          </a:p>
        </p:txBody>
      </p:sp>
      <p:cxnSp>
        <p:nvCxnSpPr>
          <p:cNvPr id="8" name="Straight Connector 7"/>
          <p:cNvCxnSpPr/>
          <p:nvPr/>
        </p:nvCxnSpPr>
        <p:spPr>
          <a:xfrm>
            <a:off x="4931069" y="5522512"/>
            <a:ext cx="210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456833" y="5129835"/>
            <a:ext cx="982068" cy="369332"/>
          </a:xfrm>
          <a:prstGeom prst="rect">
            <a:avLst/>
          </a:prstGeom>
          <a:noFill/>
        </p:spPr>
        <p:txBody>
          <a:bodyPr wrap="square" rtlCol="0">
            <a:spAutoFit/>
          </a:bodyPr>
          <a:lstStyle/>
          <a:p>
            <a:pPr algn="ctr"/>
            <a:r>
              <a:rPr lang="en-US" dirty="0" smtClean="0"/>
              <a:t>Urban</a:t>
            </a:r>
            <a:endParaRPr lang="en-US" dirty="0"/>
          </a:p>
        </p:txBody>
      </p:sp>
      <p:sp>
        <p:nvSpPr>
          <p:cNvPr id="10" name="TextBox 9"/>
          <p:cNvSpPr txBox="1"/>
          <p:nvPr/>
        </p:nvSpPr>
        <p:spPr>
          <a:xfrm>
            <a:off x="2618383" y="5129835"/>
            <a:ext cx="982068" cy="369332"/>
          </a:xfrm>
          <a:prstGeom prst="rect">
            <a:avLst/>
          </a:prstGeom>
          <a:noFill/>
        </p:spPr>
        <p:txBody>
          <a:bodyPr wrap="square" rtlCol="0">
            <a:spAutoFit/>
          </a:bodyPr>
          <a:lstStyle/>
          <a:p>
            <a:pPr algn="ctr"/>
            <a:r>
              <a:rPr lang="en-US" dirty="0" smtClean="0"/>
              <a:t>Urban</a:t>
            </a:r>
            <a:endParaRPr lang="en-US" dirty="0"/>
          </a:p>
        </p:txBody>
      </p:sp>
    </p:spTree>
    <p:extLst>
      <p:ext uri="{BB962C8B-B14F-4D97-AF65-F5344CB8AC3E}">
        <p14:creationId xmlns:p14="http://schemas.microsoft.com/office/powerpoint/2010/main" val="6744106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3120" y="1006254"/>
            <a:ext cx="6726025" cy="3415137"/>
          </a:xfrm>
        </p:spPr>
        <p:txBody>
          <a:bodyPr>
            <a:noAutofit/>
          </a:bodyPr>
          <a:lstStyle/>
          <a:p>
            <a:pPr marL="0" indent="0" algn="ctr">
              <a:lnSpc>
                <a:spcPct val="100000"/>
              </a:lnSpc>
              <a:spcBef>
                <a:spcPts val="0"/>
              </a:spcBef>
              <a:buNone/>
            </a:pPr>
            <a:r>
              <a:rPr lang="en-GB" sz="4000" dirty="0" smtClean="0"/>
              <a:t>The </a:t>
            </a:r>
            <a:r>
              <a:rPr lang="en-GB" sz="4000" b="1" dirty="0" smtClean="0">
                <a:solidFill>
                  <a:schemeClr val="accent5"/>
                </a:solidFill>
              </a:rPr>
              <a:t>lowest</a:t>
            </a:r>
            <a:r>
              <a:rPr lang="en-GB" sz="4000" dirty="0" smtClean="0"/>
              <a:t> governorate vaccination rates were in:</a:t>
            </a:r>
          </a:p>
          <a:p>
            <a:pPr marL="0" indent="0">
              <a:lnSpc>
                <a:spcPct val="100000"/>
              </a:lnSpc>
              <a:spcBef>
                <a:spcPts val="0"/>
              </a:spcBef>
              <a:spcAft>
                <a:spcPts val="600"/>
              </a:spcAft>
              <a:buNone/>
            </a:pPr>
            <a:endParaRPr lang="en-GB" sz="1400" dirty="0" smtClean="0"/>
          </a:p>
          <a:p>
            <a:pPr lvl="3">
              <a:lnSpc>
                <a:spcPct val="100000"/>
              </a:lnSpc>
              <a:spcBef>
                <a:spcPts val="0"/>
              </a:spcBef>
              <a:spcAft>
                <a:spcPts val="600"/>
              </a:spcAft>
              <a:tabLst>
                <a:tab pos="2173288" algn="l"/>
              </a:tabLst>
            </a:pPr>
            <a:r>
              <a:rPr lang="en-GB" sz="4000" dirty="0" smtClean="0"/>
              <a:t>Souhag (</a:t>
            </a:r>
            <a:r>
              <a:rPr lang="en-GB" sz="4000" b="1" dirty="0" smtClean="0">
                <a:solidFill>
                  <a:schemeClr val="accent5"/>
                </a:solidFill>
              </a:rPr>
              <a:t>78%</a:t>
            </a:r>
            <a:r>
              <a:rPr lang="en-GB" sz="4000" dirty="0" smtClean="0"/>
              <a:t>)</a:t>
            </a:r>
          </a:p>
          <a:p>
            <a:pPr lvl="3">
              <a:lnSpc>
                <a:spcPct val="100000"/>
              </a:lnSpc>
              <a:spcBef>
                <a:spcPts val="0"/>
              </a:spcBef>
              <a:spcAft>
                <a:spcPts val="600"/>
              </a:spcAft>
              <a:tabLst>
                <a:tab pos="2173288" algn="l"/>
              </a:tabLst>
            </a:pPr>
            <a:r>
              <a:rPr lang="en-GB" sz="4000" dirty="0" smtClean="0"/>
              <a:t>Qena (</a:t>
            </a:r>
            <a:r>
              <a:rPr lang="en-GB" sz="4000" b="1" dirty="0" smtClean="0">
                <a:solidFill>
                  <a:schemeClr val="accent5"/>
                </a:solidFill>
              </a:rPr>
              <a:t>83%</a:t>
            </a:r>
            <a:r>
              <a:rPr lang="en-GB" sz="4000" dirty="0" smtClean="0"/>
              <a:t>)</a:t>
            </a:r>
            <a:endParaRPr lang="en-GB" sz="4000" dirty="0"/>
          </a:p>
          <a:p>
            <a:pPr>
              <a:lnSpc>
                <a:spcPct val="100000"/>
              </a:lnSpc>
              <a:spcBef>
                <a:spcPts val="0"/>
              </a:spcBef>
              <a:spcAft>
                <a:spcPts val="600"/>
              </a:spcAft>
            </a:pPr>
            <a:endParaRPr lang="en-GB" sz="4000" dirty="0" smtClean="0"/>
          </a:p>
          <a:p>
            <a:pPr lvl="2">
              <a:lnSpc>
                <a:spcPct val="100000"/>
              </a:lnSpc>
              <a:spcBef>
                <a:spcPts val="0"/>
              </a:spcBef>
              <a:spcAft>
                <a:spcPts val="600"/>
              </a:spcAft>
              <a:tabLst>
                <a:tab pos="2173288" algn="l"/>
              </a:tabLst>
            </a:pPr>
            <a:endParaRPr lang="en-GB" sz="3200" dirty="0" smtClean="0"/>
          </a:p>
        </p:txBody>
      </p:sp>
    </p:spTree>
    <p:extLst>
      <p:ext uri="{BB962C8B-B14F-4D97-AF65-F5344CB8AC3E}">
        <p14:creationId xmlns:p14="http://schemas.microsoft.com/office/powerpoint/2010/main" val="29815368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Governorates with Vaccination Coverage </a:t>
            </a:r>
            <a:b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At/Above the National Average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75623982"/>
              </p:ext>
            </p:extLst>
          </p:nvPr>
        </p:nvGraphicFramePr>
        <p:xfrm>
          <a:off x="604882" y="1568360"/>
          <a:ext cx="8197741"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170561"/>
            <a:ext cx="9144000" cy="369332"/>
          </a:xfrm>
          <a:prstGeom prst="rect">
            <a:avLst/>
          </a:prstGeom>
          <a:noFill/>
        </p:spPr>
        <p:txBody>
          <a:bodyPr wrap="square" rtlCol="0">
            <a:spAutoFit/>
          </a:bodyPr>
          <a:lstStyle/>
          <a:p>
            <a:pPr algn="ctr"/>
            <a:r>
              <a:rPr lang="en-US" i="1" dirty="0" smtClean="0"/>
              <a:t>Percent of children age 18-29 months with all basic vaccinations</a:t>
            </a:r>
            <a:r>
              <a:rPr lang="en-US" i="1" dirty="0" smtClean="0">
                <a:solidFill>
                  <a:prstClr val="black"/>
                </a:solidFill>
              </a:rPr>
              <a:t> </a:t>
            </a:r>
            <a:endParaRPr lang="en-US" i="1" dirty="0"/>
          </a:p>
        </p:txBody>
      </p:sp>
    </p:spTree>
    <p:extLst>
      <p:ext uri="{BB962C8B-B14F-4D97-AF65-F5344CB8AC3E}">
        <p14:creationId xmlns:p14="http://schemas.microsoft.com/office/powerpoint/2010/main" val="3918764458"/>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Egypt">
      <a:dk1>
        <a:sysClr val="windowText" lastClr="000000"/>
      </a:dk1>
      <a:lt1>
        <a:sysClr val="window" lastClr="FFFFFF"/>
      </a:lt1>
      <a:dk2>
        <a:srgbClr val="690F07"/>
      </a:dk2>
      <a:lt2>
        <a:srgbClr val="EAE2D5"/>
      </a:lt2>
      <a:accent1>
        <a:srgbClr val="8E6C23"/>
      </a:accent1>
      <a:accent2>
        <a:srgbClr val="690F07"/>
      </a:accent2>
      <a:accent3>
        <a:srgbClr val="284140"/>
      </a:accent3>
      <a:accent4>
        <a:srgbClr val="891D1B"/>
      </a:accent4>
      <a:accent5>
        <a:srgbClr val="D14020"/>
      </a:accent5>
      <a:accent6>
        <a:srgbClr val="E7911A"/>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Egypt">
      <a:dk1>
        <a:sysClr val="windowText" lastClr="000000"/>
      </a:dk1>
      <a:lt1>
        <a:sysClr val="window" lastClr="FFFFFF"/>
      </a:lt1>
      <a:dk2>
        <a:srgbClr val="690F07"/>
      </a:dk2>
      <a:lt2>
        <a:srgbClr val="EAE2D5"/>
      </a:lt2>
      <a:accent1>
        <a:srgbClr val="8E6C23"/>
      </a:accent1>
      <a:accent2>
        <a:srgbClr val="690F07"/>
      </a:accent2>
      <a:accent3>
        <a:srgbClr val="284140"/>
      </a:accent3>
      <a:accent4>
        <a:srgbClr val="891D1B"/>
      </a:accent4>
      <a:accent5>
        <a:srgbClr val="D14020"/>
      </a:accent5>
      <a:accent6>
        <a:srgbClr val="E7911A"/>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Egypt">
      <a:dk1>
        <a:sysClr val="windowText" lastClr="000000"/>
      </a:dk1>
      <a:lt1>
        <a:sysClr val="window" lastClr="FFFFFF"/>
      </a:lt1>
      <a:dk2>
        <a:srgbClr val="690F07"/>
      </a:dk2>
      <a:lt2>
        <a:srgbClr val="EAE2D5"/>
      </a:lt2>
      <a:accent1>
        <a:srgbClr val="8E6C23"/>
      </a:accent1>
      <a:accent2>
        <a:srgbClr val="690F07"/>
      </a:accent2>
      <a:accent3>
        <a:srgbClr val="284140"/>
      </a:accent3>
      <a:accent4>
        <a:srgbClr val="891D1B"/>
      </a:accent4>
      <a:accent5>
        <a:srgbClr val="D14020"/>
      </a:accent5>
      <a:accent6>
        <a:srgbClr val="E7911A"/>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Egypt">
      <a:dk1>
        <a:sysClr val="windowText" lastClr="000000"/>
      </a:dk1>
      <a:lt1>
        <a:sysClr val="window" lastClr="FFFFFF"/>
      </a:lt1>
      <a:dk2>
        <a:srgbClr val="690F07"/>
      </a:dk2>
      <a:lt2>
        <a:srgbClr val="EAE2D5"/>
      </a:lt2>
      <a:accent1>
        <a:srgbClr val="8E6C23"/>
      </a:accent1>
      <a:accent2>
        <a:srgbClr val="690F07"/>
      </a:accent2>
      <a:accent3>
        <a:srgbClr val="284140"/>
      </a:accent3>
      <a:accent4>
        <a:srgbClr val="891D1B"/>
      </a:accent4>
      <a:accent5>
        <a:srgbClr val="D14020"/>
      </a:accent5>
      <a:accent6>
        <a:srgbClr val="E7911A"/>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2098</TotalTime>
  <Words>1773</Words>
  <Application>Microsoft Office PowerPoint</Application>
  <PresentationFormat>On-screen Show (4:3)</PresentationFormat>
  <Paragraphs>318</Paragraphs>
  <Slides>60</Slides>
  <Notes>55</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60</vt:i4>
      </vt:variant>
    </vt:vector>
  </HeadingPairs>
  <TitlesOfParts>
    <vt:vector size="68" baseType="lpstr">
      <vt:lpstr>Arial</vt:lpstr>
      <vt:lpstr>Calibri</vt:lpstr>
      <vt:lpstr>DejaVu Serif</vt:lpstr>
      <vt:lpstr>Wingdings</vt:lpstr>
      <vt:lpstr>Custom Design</vt:lpstr>
      <vt:lpstr>1_Office Theme</vt:lpstr>
      <vt:lpstr>2_Office Theme</vt:lpstr>
      <vt:lpstr>3_Office Theme</vt:lpstr>
      <vt:lpstr>Child Health &amp; Nutritional Status</vt:lpstr>
      <vt:lpstr>PowerPoint Presentation</vt:lpstr>
      <vt:lpstr>PowerPoint Presentation</vt:lpstr>
      <vt:lpstr>Basic Vaccinations</vt:lpstr>
      <vt:lpstr>Basic Childhood Vaccinations</vt:lpstr>
      <vt:lpstr>Basic Childhood Plus Hepatitis Vaccinations</vt:lpstr>
      <vt:lpstr>Vaccination Coverage by Residence</vt:lpstr>
      <vt:lpstr>PowerPoint Presentation</vt:lpstr>
      <vt:lpstr>Governorates with Vaccination Coverage  At/Above the National Average</vt:lpstr>
      <vt:lpstr>Governorates with Vaccination Coverage Below the National Average</vt:lpstr>
      <vt:lpstr>Vaccination Coverage  by Mother’s Education</vt:lpstr>
      <vt:lpstr>PowerPoint Presentation</vt:lpstr>
      <vt:lpstr>Acute Respiratory Infection (ARI)</vt:lpstr>
      <vt:lpstr>Diarrhea</vt:lpstr>
      <vt:lpstr>Diarrhea Treatment</vt:lpstr>
      <vt:lpstr>Feeding Practices during Diarrhea: Liquids Offered</vt:lpstr>
      <vt:lpstr>Feeding Practices during Diarrhea:  Foods Offered</vt:lpstr>
      <vt:lpstr>Key Findings</vt:lpstr>
      <vt:lpstr>PowerPoint Presentation</vt:lpstr>
      <vt:lpstr>PowerPoint Presentation</vt:lpstr>
      <vt:lpstr>Childhood Mortality Estimates</vt:lpstr>
      <vt:lpstr>Childhood Mortality Rates</vt:lpstr>
      <vt:lpstr>Trends in Childhood Mortality</vt:lpstr>
      <vt:lpstr>PowerPoint Presentation</vt:lpstr>
      <vt:lpstr>Under-five Mortality by Urban-Rural Residence</vt:lpstr>
      <vt:lpstr>Under-Five Mortality by Residence</vt:lpstr>
      <vt:lpstr>PowerPoint Presentation</vt:lpstr>
      <vt:lpstr>Childhood Mortality  by Mother’s Education</vt:lpstr>
      <vt:lpstr>Childhood Mortality by Wealth</vt:lpstr>
      <vt:lpstr>PowerPoint Presentation</vt:lpstr>
      <vt:lpstr>Childhood Mortality by  Previous Birth Interval</vt:lpstr>
      <vt:lpstr>Childhood Mortality by  Mother’s Age at Birth</vt:lpstr>
      <vt:lpstr>Childhood Mortality by Birth Order</vt:lpstr>
      <vt:lpstr>Key Findings</vt:lpstr>
      <vt:lpstr>PowerPoint Presentation</vt:lpstr>
      <vt:lpstr>PowerPoint Presentation</vt:lpstr>
      <vt:lpstr>Early Breastfeeding</vt:lpstr>
      <vt:lpstr>Exclusive Breastfeeding</vt:lpstr>
      <vt:lpstr>Duration of Breastfeeding</vt:lpstr>
      <vt:lpstr>Breastfeeding Status Under 6 Months</vt:lpstr>
      <vt:lpstr>Exclusive Breastfeeding by Age</vt:lpstr>
      <vt:lpstr>IYCF Practices</vt:lpstr>
      <vt:lpstr>IYCF Practices</vt:lpstr>
      <vt:lpstr>PowerPoint Presentation</vt:lpstr>
      <vt:lpstr>Iodized Salt</vt:lpstr>
      <vt:lpstr>Micronutrients and Children</vt:lpstr>
      <vt:lpstr>Iron Supplements among Pregnant Women</vt:lpstr>
      <vt:lpstr>PowerPoint Presentation</vt:lpstr>
      <vt:lpstr>Nutritional Status of Children  under Age Five</vt:lpstr>
      <vt:lpstr>Nutritional Status of Children under Age Five by Residence </vt:lpstr>
      <vt:lpstr>Trends in Nutritional Status of Children</vt:lpstr>
      <vt:lpstr>Nutritional Status of Never-Married Youth</vt:lpstr>
      <vt:lpstr>Nutritional Status of Ever-Married Women</vt:lpstr>
      <vt:lpstr>Overweight/Obesity among Ever-Married Women by Residence </vt:lpstr>
      <vt:lpstr>Trends in Nutritional Status of Women</vt:lpstr>
      <vt:lpstr>Anemia in Children Under Age 5 by Residence</vt:lpstr>
      <vt:lpstr>Anemia among Children under Age 5 by Wealth quintile</vt:lpstr>
      <vt:lpstr>Anemia in Never-Married Youth </vt:lpstr>
      <vt:lpstr>Anemia in Ever-Married Women by Residence</vt:lpstr>
      <vt:lpstr>Key Findings</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Zweimueller, Sally</cp:lastModifiedBy>
  <cp:revision>181</cp:revision>
  <cp:lastPrinted>2015-05-01T19:05:53Z</cp:lastPrinted>
  <dcterms:created xsi:type="dcterms:W3CDTF">2015-01-29T20:02:00Z</dcterms:created>
  <dcterms:modified xsi:type="dcterms:W3CDTF">2015-05-13T16:29:45Z</dcterms:modified>
</cp:coreProperties>
</file>