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7"/>
  </p:notesMasterIdLst>
  <p:sldIdLst>
    <p:sldId id="363" r:id="rId3"/>
    <p:sldId id="348" r:id="rId4"/>
    <p:sldId id="349" r:id="rId5"/>
    <p:sldId id="350" r:id="rId6"/>
    <p:sldId id="352" r:id="rId7"/>
    <p:sldId id="364" r:id="rId8"/>
    <p:sldId id="365" r:id="rId9"/>
    <p:sldId id="366" r:id="rId10"/>
    <p:sldId id="354" r:id="rId11"/>
    <p:sldId id="353" r:id="rId12"/>
    <p:sldId id="361" r:id="rId13"/>
    <p:sldId id="357" r:id="rId14"/>
    <p:sldId id="367" r:id="rId15"/>
    <p:sldId id="359"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ven, Kimberly" initials="PK" lastIdx="3" clrIdx="0">
    <p:extLst>
      <p:ext uri="{19B8F6BF-5375-455C-9EA6-DF929625EA0E}">
        <p15:presenceInfo xmlns:p15="http://schemas.microsoft.com/office/powerpoint/2012/main" userId="S-1-5-21-2338163137-2684688362-157462135-337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E385"/>
    <a:srgbClr val="000000"/>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46" autoAdjust="0"/>
  </p:normalViewPr>
  <p:slideViewPr>
    <p:cSldViewPr>
      <p:cViewPr>
        <p:scale>
          <a:sx n="78" d="100"/>
          <a:sy n="78" d="100"/>
        </p:scale>
        <p:origin x="92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extLst>
      <p:ext uri="{BB962C8B-B14F-4D97-AF65-F5344CB8AC3E}">
        <p14:creationId xmlns:p14="http://schemas.microsoft.com/office/powerpoint/2010/main" val="2387610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a:t>
            </a:fld>
            <a:endParaRPr lang="en-US"/>
          </a:p>
        </p:txBody>
      </p:sp>
    </p:spTree>
    <p:extLst>
      <p:ext uri="{BB962C8B-B14F-4D97-AF65-F5344CB8AC3E}">
        <p14:creationId xmlns:p14="http://schemas.microsoft.com/office/powerpoint/2010/main" val="2574129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A0A6E13-0DD2-4373-BF53-BD0301242EFB}"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xfrm>
            <a:off x="1143000" y="685800"/>
            <a:ext cx="4573588" cy="3429000"/>
          </a:xfrm>
          <a:ln/>
        </p:spPr>
      </p:sp>
      <p:sp>
        <p:nvSpPr>
          <p:cNvPr id="23556"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487363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4C9554D-BD91-4FB9-9CDF-21151F94A00A}"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1316421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4</a:t>
            </a:fld>
            <a:endParaRPr lang="en-US"/>
          </a:p>
        </p:txBody>
      </p:sp>
    </p:spTree>
    <p:extLst>
      <p:ext uri="{BB962C8B-B14F-4D97-AF65-F5344CB8AC3E}">
        <p14:creationId xmlns:p14="http://schemas.microsoft.com/office/powerpoint/2010/main" val="2805416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924F418-E9B7-44B5-9645-02FEE218E692}"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8170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7EADA83-AA68-426E-B57C-FF7BB1CE2031}"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566092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EB6D176-E75D-4BE3-9CD3-B91D8EA2C9BF}"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4172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9</a:t>
            </a:fld>
            <a:endParaRPr lang="en-US"/>
          </a:p>
        </p:txBody>
      </p:sp>
    </p:spTree>
    <p:extLst>
      <p:ext uri="{BB962C8B-B14F-4D97-AF65-F5344CB8AC3E}">
        <p14:creationId xmlns:p14="http://schemas.microsoft.com/office/powerpoint/2010/main" val="4034811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11</a:t>
            </a:fld>
            <a:endParaRPr lang="en-US"/>
          </a:p>
        </p:txBody>
      </p:sp>
    </p:spTree>
    <p:extLst>
      <p:ext uri="{BB962C8B-B14F-4D97-AF65-F5344CB8AC3E}">
        <p14:creationId xmlns:p14="http://schemas.microsoft.com/office/powerpoint/2010/main" val="2122237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FD1DB8C-4637-4BE5-BFB4-028B08192398}"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r>
              <a:rPr lang="fr-FR" dirty="0" smtClean="0">
                <a:latin typeface="Arial" pitchFamily="34" charset="0"/>
                <a:cs typeface="Arial" pitchFamily="34" charset="0"/>
              </a:rPr>
              <a:t> </a:t>
            </a:r>
          </a:p>
        </p:txBody>
      </p:sp>
    </p:spTree>
    <p:extLst>
      <p:ext uri="{BB962C8B-B14F-4D97-AF65-F5344CB8AC3E}">
        <p14:creationId xmlns:p14="http://schemas.microsoft.com/office/powerpoint/2010/main" val="1851910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a:off x="0" y="1424975"/>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userDrawn="1"/>
        </p:nvSpPr>
        <p:spPr>
          <a:xfrm>
            <a:off x="0" y="1519734"/>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userDrawn="1"/>
        </p:nvSpPr>
        <p:spPr>
          <a:xfrm>
            <a:off x="0" y="5154106"/>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userDrawn="1"/>
        </p:nvSpPr>
        <p:spPr>
          <a:xfrm>
            <a:off x="0" y="5248865"/>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Rectangle 2"/>
          <p:cNvSpPr>
            <a:spLocks noGrp="1" noChangeArrowheads="1"/>
          </p:cNvSpPr>
          <p:nvPr>
            <p:ph type="title" hasCustomPrompt="1"/>
          </p:nvPr>
        </p:nvSpPr>
        <p:spPr bwMode="auto">
          <a:xfrm>
            <a:off x="0" y="5438383"/>
            <a:ext cx="9144000" cy="141961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b="1" baseline="0">
                <a:solidFill>
                  <a:schemeClr val="bg1"/>
                </a:solidFill>
              </a:defRPr>
            </a:lvl1pPr>
          </a:lstStyle>
          <a:p>
            <a:pPr lvl="0"/>
            <a:r>
              <a:rPr lang="en-US" dirty="0" smtClean="0"/>
              <a:t>2014 Malawi Malaria Indicator Survey</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5016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Rectangle 2"/>
          <p:cNvSpPr/>
          <p:nvPr userDrawn="1"/>
        </p:nvSpPr>
        <p:spPr>
          <a:xfrm>
            <a:off x="-2241" y="1471642"/>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userDrawn="1"/>
        </p:nvSpPr>
        <p:spPr>
          <a:xfrm>
            <a:off x="-2241" y="1566401"/>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2241" y="5208075"/>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241" y="5302834"/>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2"/>
          <p:cNvSpPr txBox="1">
            <a:spLocks noChangeArrowheads="1"/>
          </p:cNvSpPr>
          <p:nvPr userDrawn="1"/>
        </p:nvSpPr>
        <p:spPr bwMode="auto">
          <a:xfrm>
            <a:off x="0" y="5438383"/>
            <a:ext cx="9144000" cy="141961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baseline="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a:lstStyle>
          <a:p>
            <a:r>
              <a:rPr lang="en-US" kern="0" dirty="0" smtClean="0">
                <a:solidFill>
                  <a:schemeClr val="bg1"/>
                </a:solidFill>
              </a:rPr>
              <a:t>2014 Malawi Malaria Indicator Survey</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661160"/>
            <a:ext cx="9144000" cy="353568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2"/>
          </a:solidFill>
          <a:latin typeface="+mn-lt"/>
          <a:cs typeface="+mn-cs"/>
        </a:defRPr>
      </a:lvl2pPr>
      <a:lvl3pPr marL="1143000" indent="-228600" algn="l" rtl="0" eaLnBrk="0" fontAlgn="base" hangingPunct="0">
        <a:spcBef>
          <a:spcPct val="20000"/>
        </a:spcBef>
        <a:spcAft>
          <a:spcPct val="0"/>
        </a:spcAft>
        <a:buChar char="•"/>
        <a:defRPr sz="2400">
          <a:solidFill>
            <a:schemeClr val="tx2"/>
          </a:solidFill>
          <a:latin typeface="+mn-lt"/>
          <a:cs typeface="+mn-cs"/>
        </a:defRPr>
      </a:lvl3pPr>
      <a:lvl4pPr marL="1600200" indent="-228600" algn="l" rtl="0" eaLnBrk="0" fontAlgn="base" hangingPunct="0">
        <a:spcBef>
          <a:spcPct val="20000"/>
        </a:spcBef>
        <a:spcAft>
          <a:spcPct val="0"/>
        </a:spcAft>
        <a:buChar char="–"/>
        <a:defRPr sz="2000">
          <a:solidFill>
            <a:schemeClr val="tx2"/>
          </a:solidFill>
          <a:latin typeface="+mn-lt"/>
          <a:cs typeface="+mn-cs"/>
        </a:defRPr>
      </a:lvl4pPr>
      <a:lvl5pPr marL="2057400" indent="-228600" algn="l" rtl="0" eaLnBrk="0" fontAlgn="base" hangingPunct="0">
        <a:spcBef>
          <a:spcPct val="20000"/>
        </a:spcBef>
        <a:spcAft>
          <a:spcPct val="0"/>
        </a:spcAft>
        <a:buChar char="»"/>
        <a:defRPr sz="2000">
          <a:solidFill>
            <a:schemeClr val="tx2"/>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8656119"/>
      </p:ext>
    </p:extLst>
  </p:cSld>
  <p:clrMap bg1="lt1" tx1="dk1" bg2="lt2" tx2="dk2" accent1="accent1" accent2="accent2" accent3="accent3" accent4="accent4" accent5="accent5" accent6="accent6" hlink="hlink" folHlink="folHlink"/>
  <p:sldLayoutIdLst>
    <p:sldLayoutId id="2147483665" r:id="rId1"/>
    <p:sldLayoutId id="2147483675" r:id="rId2"/>
    <p:sldLayoutId id="214748367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304800"/>
            <a:ext cx="9144000" cy="1143000"/>
          </a:xfrm>
          <a:prstGeom prst="rect">
            <a:avLst/>
          </a:prstGeom>
          <a:noFill/>
          <a:ln w="9525">
            <a:noFill/>
            <a:miter lim="800000"/>
            <a:headEnd/>
            <a:tailEnd/>
          </a:ln>
        </p:spPr>
        <p:txBody>
          <a:bodyPr/>
          <a:lstStyle/>
          <a:p>
            <a:pPr algn="ctr">
              <a:spcBef>
                <a:spcPct val="20000"/>
              </a:spcBef>
            </a:pPr>
            <a:r>
              <a:rPr lang="en-US" sz="4400" b="1" dirty="0" smtClean="0">
                <a:solidFill>
                  <a:schemeClr val="bg1"/>
                </a:solidFill>
                <a:latin typeface="Calibri" pitchFamily="34" charset="0"/>
              </a:rPr>
              <a:t>Introduction and Methodology</a:t>
            </a:r>
            <a:endParaRPr lang="en-US" sz="4400" b="1" dirty="0">
              <a:solidFill>
                <a:schemeClr val="bg1"/>
              </a:solidFill>
              <a:latin typeface="Calibri" pitchFamily="34" charset="0"/>
            </a:endParaRPr>
          </a:p>
          <a:p>
            <a:pPr algn="ctr">
              <a:spcBef>
                <a:spcPct val="20000"/>
              </a:spcBef>
            </a:pP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119780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600200"/>
            <a:ext cx="8229600" cy="5257800"/>
          </a:xfrm>
        </p:spPr>
        <p:txBody>
          <a:bodyPr>
            <a:noAutofit/>
          </a:bodyPr>
          <a:lstStyle/>
          <a:p>
            <a:pPr marL="228600" indent="-228600">
              <a:spcBef>
                <a:spcPts val="0"/>
              </a:spcBef>
              <a:spcAft>
                <a:spcPts val="600"/>
              </a:spcAft>
              <a:defRPr/>
            </a:pPr>
            <a:r>
              <a:rPr lang="en-GB" sz="2700" dirty="0" smtClean="0"/>
              <a:t>Children age 6-59 months in households selected for the survey were tested for anaemia</a:t>
            </a:r>
          </a:p>
          <a:p>
            <a:pPr marL="228600" indent="-228600">
              <a:spcBef>
                <a:spcPts val="0"/>
              </a:spcBef>
              <a:spcAft>
                <a:spcPts val="600"/>
              </a:spcAft>
              <a:defRPr/>
            </a:pPr>
            <a:r>
              <a:rPr lang="en-GB" sz="2700" dirty="0" smtClean="0"/>
              <a:t>Consent was obtained from child’s parent/guardian</a:t>
            </a:r>
          </a:p>
          <a:p>
            <a:pPr marL="228600" indent="-228600">
              <a:spcBef>
                <a:spcPts val="0"/>
              </a:spcBef>
              <a:spcAft>
                <a:spcPts val="600"/>
              </a:spcAft>
              <a:defRPr/>
            </a:pPr>
            <a:r>
              <a:rPr lang="en-GB" sz="2700" dirty="0" smtClean="0"/>
              <a:t>Anaemia testing was done in the household using finger-prick blood samples and the portable </a:t>
            </a:r>
            <a:r>
              <a:rPr lang="en-GB" sz="2700" dirty="0" err="1" smtClean="0"/>
              <a:t>HemoCue</a:t>
            </a:r>
            <a:r>
              <a:rPr lang="en-GB" sz="2700" dirty="0" smtClean="0"/>
              <a:t> machine</a:t>
            </a:r>
          </a:p>
          <a:p>
            <a:pPr marL="228600" indent="-228600">
              <a:spcBef>
                <a:spcPts val="0"/>
              </a:spcBef>
              <a:spcAft>
                <a:spcPts val="600"/>
              </a:spcAft>
              <a:defRPr/>
            </a:pPr>
            <a:r>
              <a:rPr lang="en-GB" sz="2700" dirty="0" smtClean="0"/>
              <a:t>Results were reported in the field; parents of children with haemoglobin level of under 8g/dl were urged to take the child to a health care facility</a:t>
            </a:r>
          </a:p>
          <a:p>
            <a:pPr marL="228600" indent="-228600">
              <a:spcBef>
                <a:spcPts val="0"/>
              </a:spcBef>
              <a:spcAft>
                <a:spcPts val="600"/>
              </a:spcAft>
              <a:defRPr/>
            </a:pPr>
            <a:r>
              <a:rPr lang="en-GB" sz="2700" dirty="0" smtClean="0"/>
              <a:t>All households with children age 6-59 months were given a brochure explaining the causes and prevention of anaemia</a:t>
            </a:r>
          </a:p>
          <a:p>
            <a:pPr marL="228600" indent="-228600">
              <a:spcBef>
                <a:spcPts val="0"/>
              </a:spcBef>
              <a:spcAft>
                <a:spcPts val="600"/>
              </a:spcAft>
              <a:defRPr/>
            </a:pPr>
            <a:endParaRPr lang="en-GB" sz="2700" dirty="0" smtClean="0">
              <a:solidFill>
                <a:schemeClr val="accent4"/>
              </a:solidFill>
            </a:endParaRPr>
          </a:p>
          <a:p>
            <a:pPr marL="228600" lvl="2">
              <a:spcBef>
                <a:spcPts val="0"/>
              </a:spcBef>
              <a:spcAft>
                <a:spcPts val="600"/>
              </a:spcAft>
              <a:defRPr/>
            </a:pPr>
            <a:endParaRPr lang="en-GB" sz="2700" dirty="0" smtClean="0">
              <a:solidFill>
                <a:schemeClr val="accent1"/>
              </a:solidFill>
            </a:endParaRPr>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Anaemia Testing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600200"/>
            <a:ext cx="8229600" cy="5257800"/>
          </a:xfrm>
        </p:spPr>
        <p:txBody>
          <a:bodyPr>
            <a:noAutofit/>
          </a:bodyPr>
          <a:lstStyle/>
          <a:p>
            <a:pPr marL="0" indent="0">
              <a:buNone/>
              <a:defRPr/>
            </a:pPr>
            <a:r>
              <a:rPr lang="en-US" sz="2400" dirty="0" smtClean="0"/>
              <a:t>Children age 6-59 months in households selected for the survey were tested for malaria</a:t>
            </a:r>
          </a:p>
          <a:p>
            <a:pPr>
              <a:defRPr/>
            </a:pPr>
            <a:r>
              <a:rPr lang="en-US" sz="2400" dirty="0" smtClean="0"/>
              <a:t>Rapid diagnostic test (RDT)</a:t>
            </a:r>
          </a:p>
          <a:p>
            <a:pPr lvl="1">
              <a:defRPr/>
            </a:pPr>
            <a:r>
              <a:rPr lang="en-US" sz="2200" dirty="0" smtClean="0"/>
              <a:t>Same finger-prick used for anaemia testing</a:t>
            </a:r>
          </a:p>
          <a:p>
            <a:pPr lvl="1">
              <a:defRPr/>
            </a:pPr>
            <a:r>
              <a:rPr lang="en-US" sz="2200" dirty="0" smtClean="0"/>
              <a:t>Results </a:t>
            </a:r>
            <a:r>
              <a:rPr lang="en-US" sz="2200" dirty="0"/>
              <a:t>available in 15 </a:t>
            </a:r>
            <a:r>
              <a:rPr lang="en-US" sz="2200" dirty="0" smtClean="0"/>
              <a:t>minutes</a:t>
            </a:r>
          </a:p>
          <a:p>
            <a:pPr lvl="1">
              <a:defRPr/>
            </a:pPr>
            <a:r>
              <a:rPr lang="en-US" sz="2200" dirty="0" smtClean="0"/>
              <a:t>Results </a:t>
            </a:r>
            <a:r>
              <a:rPr lang="en-US" sz="2200" dirty="0"/>
              <a:t>provided to child’s </a:t>
            </a:r>
            <a:r>
              <a:rPr lang="en-US" sz="2200" dirty="0" smtClean="0"/>
              <a:t>parent/guardian</a:t>
            </a:r>
          </a:p>
          <a:p>
            <a:pPr lvl="1">
              <a:defRPr/>
            </a:pPr>
            <a:r>
              <a:rPr lang="en-US" sz="2200" dirty="0" smtClean="0"/>
              <a:t>Those </a:t>
            </a:r>
            <a:r>
              <a:rPr lang="en-US" sz="2200" dirty="0"/>
              <a:t>who tested positive for malaria using </a:t>
            </a:r>
            <a:r>
              <a:rPr lang="en-US" sz="2200" dirty="0" smtClean="0"/>
              <a:t>RDT were </a:t>
            </a:r>
            <a:r>
              <a:rPr lang="en-US" sz="2200" dirty="0"/>
              <a:t>offered full course of medicine according to standard procedures for treating malaria in Malawi</a:t>
            </a:r>
          </a:p>
          <a:p>
            <a:pPr>
              <a:defRPr/>
            </a:pPr>
            <a:r>
              <a:rPr lang="en-US" sz="2400" dirty="0" smtClean="0"/>
              <a:t>Microscopy</a:t>
            </a:r>
          </a:p>
          <a:p>
            <a:pPr lvl="1">
              <a:defRPr/>
            </a:pPr>
            <a:r>
              <a:rPr lang="en-US" sz="2200" dirty="0" smtClean="0"/>
              <a:t>Thick blood smear taken for all children tested</a:t>
            </a:r>
          </a:p>
          <a:p>
            <a:pPr lvl="1">
              <a:defRPr/>
            </a:pPr>
            <a:r>
              <a:rPr lang="en-US" sz="2200" dirty="0" smtClean="0"/>
              <a:t>Sent to Public Health Laboratory at Community Health Sciences Unit in Lilongwe for reading</a:t>
            </a:r>
            <a:endParaRPr lang="en-US" sz="2200" dirty="0" smtClean="0">
              <a:solidFill>
                <a:schemeClr val="accent1"/>
              </a:solidFill>
            </a:endParaRPr>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Malaria Testing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a:xfrm>
            <a:off x="457200" y="1600200"/>
            <a:ext cx="8229600" cy="5257800"/>
          </a:xfrm>
        </p:spPr>
        <p:txBody>
          <a:bodyPr>
            <a:normAutofit lnSpcReduction="10000"/>
          </a:bodyPr>
          <a:lstStyle/>
          <a:p>
            <a:pPr marL="228600" indent="-228600">
              <a:lnSpc>
                <a:spcPct val="110000"/>
              </a:lnSpc>
              <a:spcBef>
                <a:spcPts val="0"/>
              </a:spcBef>
              <a:spcAft>
                <a:spcPts val="600"/>
              </a:spcAft>
            </a:pPr>
            <a:r>
              <a:rPr lang="en-US" dirty="0" smtClean="0"/>
              <a:t>Main training: </a:t>
            </a:r>
            <a:endParaRPr lang="en-US" dirty="0"/>
          </a:p>
          <a:p>
            <a:pPr marL="628650" lvl="1" indent="-228600">
              <a:lnSpc>
                <a:spcPct val="110000"/>
              </a:lnSpc>
              <a:spcBef>
                <a:spcPts val="0"/>
              </a:spcBef>
              <a:spcAft>
                <a:spcPts val="600"/>
              </a:spcAft>
            </a:pPr>
            <a:r>
              <a:rPr lang="en-US" b="1" dirty="0" smtClean="0">
                <a:solidFill>
                  <a:schemeClr val="bg2"/>
                </a:solidFill>
              </a:rPr>
              <a:t>55</a:t>
            </a:r>
            <a:r>
              <a:rPr lang="en-US" dirty="0" smtClean="0"/>
              <a:t> persons trained as field staff: supervisors, interviewers/public health nurses, and laboratory technicians</a:t>
            </a:r>
          </a:p>
          <a:p>
            <a:pPr marL="628650" lvl="1" indent="-228600">
              <a:lnSpc>
                <a:spcPct val="110000"/>
              </a:lnSpc>
              <a:spcBef>
                <a:spcPts val="0"/>
              </a:spcBef>
              <a:spcAft>
                <a:spcPts val="600"/>
              </a:spcAft>
            </a:pPr>
            <a:r>
              <a:rPr lang="en-US" dirty="0" smtClean="0"/>
              <a:t>Three week training</a:t>
            </a:r>
          </a:p>
          <a:p>
            <a:pPr marL="228600" indent="-228600">
              <a:lnSpc>
                <a:spcPct val="110000"/>
              </a:lnSpc>
              <a:spcBef>
                <a:spcPts val="0"/>
              </a:spcBef>
              <a:spcAft>
                <a:spcPts val="600"/>
              </a:spcAft>
            </a:pPr>
            <a:r>
              <a:rPr lang="en-US" dirty="0" smtClean="0"/>
              <a:t>Fieldwork: </a:t>
            </a:r>
            <a:r>
              <a:rPr lang="en-US" b="1" dirty="0" smtClean="0">
                <a:solidFill>
                  <a:schemeClr val="bg2"/>
                </a:solidFill>
              </a:rPr>
              <a:t>2 May 2014 to 10 June 2014</a:t>
            </a:r>
          </a:p>
          <a:p>
            <a:pPr marL="628650" lvl="1" indent="-228600">
              <a:lnSpc>
                <a:spcPct val="110000"/>
              </a:lnSpc>
              <a:spcBef>
                <a:spcPts val="0"/>
              </a:spcBef>
              <a:spcAft>
                <a:spcPts val="600"/>
              </a:spcAft>
            </a:pPr>
            <a:r>
              <a:rPr lang="en-US" b="1" dirty="0" smtClean="0">
                <a:solidFill>
                  <a:schemeClr val="bg2"/>
                </a:solidFill>
              </a:rPr>
              <a:t>11 teams</a:t>
            </a:r>
            <a:r>
              <a:rPr lang="en-US" dirty="0" smtClean="0">
                <a:solidFill>
                  <a:schemeClr val="bg2"/>
                </a:solidFill>
              </a:rPr>
              <a:t> </a:t>
            </a:r>
            <a:r>
              <a:rPr lang="en-US" dirty="0" smtClean="0"/>
              <a:t>for field data collection:  one field supervisor, 2 community health nurses as interviewers, two laboratory technicians and one driver</a:t>
            </a:r>
            <a:endParaRPr lang="en-US" b="1" dirty="0" smtClean="0"/>
          </a:p>
          <a:p>
            <a:pPr marL="228600" indent="-228600">
              <a:lnSpc>
                <a:spcPct val="110000"/>
              </a:lnSpc>
              <a:spcBef>
                <a:spcPts val="0"/>
              </a:spcBef>
              <a:spcAft>
                <a:spcPts val="600"/>
              </a:spcAft>
            </a:pPr>
            <a:endParaRPr lang="en-US" dirty="0" smtClean="0"/>
          </a:p>
          <a:p>
            <a:pPr marL="228600" indent="-228600">
              <a:lnSpc>
                <a:spcPct val="110000"/>
              </a:lnSpc>
              <a:spcBef>
                <a:spcPts val="0"/>
              </a:spcBef>
              <a:spcAft>
                <a:spcPts val="600"/>
              </a:spcAft>
            </a:pPr>
            <a:endParaRPr lang="en-US" dirty="0" smtClean="0"/>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Main Survey Training and Fieldwork</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Data Processing</a:t>
            </a:r>
            <a:endParaRPr lang="en-US" sz="4200" dirty="0"/>
          </a:p>
        </p:txBody>
      </p:sp>
      <p:sp>
        <p:nvSpPr>
          <p:cNvPr id="3" name="Content Placeholder 2"/>
          <p:cNvSpPr>
            <a:spLocks noGrp="1"/>
          </p:cNvSpPr>
          <p:nvPr>
            <p:ph idx="1"/>
          </p:nvPr>
        </p:nvSpPr>
        <p:spPr>
          <a:xfrm>
            <a:off x="243840" y="1605280"/>
            <a:ext cx="8606790" cy="4947920"/>
          </a:xfrm>
        </p:spPr>
        <p:txBody>
          <a:bodyPr>
            <a:normAutofit fontScale="92500"/>
          </a:bodyPr>
          <a:lstStyle/>
          <a:p>
            <a:pPr>
              <a:lnSpc>
                <a:spcPct val="110000"/>
              </a:lnSpc>
              <a:spcBef>
                <a:spcPts val="0"/>
              </a:spcBef>
              <a:spcAft>
                <a:spcPts val="600"/>
              </a:spcAft>
            </a:pPr>
            <a:r>
              <a:rPr lang="en-GB" dirty="0" smtClean="0"/>
              <a:t>Data collected through Bluetooth-enabled tablets</a:t>
            </a:r>
          </a:p>
          <a:p>
            <a:pPr>
              <a:lnSpc>
                <a:spcPct val="110000"/>
              </a:lnSpc>
              <a:spcBef>
                <a:spcPts val="0"/>
              </a:spcBef>
              <a:spcAft>
                <a:spcPts val="600"/>
              </a:spcAft>
            </a:pPr>
            <a:r>
              <a:rPr lang="en-GB" dirty="0" smtClean="0"/>
              <a:t>Completed questionnaires returned electronically to team supervisor, who then transferred data daily to central processing unit via the internet</a:t>
            </a:r>
          </a:p>
          <a:p>
            <a:pPr>
              <a:lnSpc>
                <a:spcPct val="110000"/>
              </a:lnSpc>
              <a:spcBef>
                <a:spcPts val="0"/>
              </a:spcBef>
              <a:spcAft>
                <a:spcPts val="600"/>
              </a:spcAft>
            </a:pPr>
            <a:r>
              <a:rPr lang="en-GB" dirty="0" err="1" smtClean="0"/>
              <a:t>CSPro</a:t>
            </a:r>
            <a:r>
              <a:rPr lang="en-GB" dirty="0"/>
              <a:t> </a:t>
            </a:r>
            <a:r>
              <a:rPr lang="en-GB" dirty="0" smtClean="0"/>
              <a:t>conducted data editing, weighting, cleaning, and tabulation</a:t>
            </a:r>
          </a:p>
          <a:p>
            <a:pPr>
              <a:lnSpc>
                <a:spcPct val="110000"/>
              </a:lnSpc>
              <a:spcBef>
                <a:spcPts val="0"/>
              </a:spcBef>
              <a:spcAft>
                <a:spcPts val="600"/>
              </a:spcAft>
            </a:pPr>
            <a:r>
              <a:rPr lang="en-GB" dirty="0" smtClean="0"/>
              <a:t>NMCP central office  conducted data editing and cleaning, which included resolution of computer-identified errors</a:t>
            </a:r>
            <a:endParaRPr lang="en-GB" dirty="0"/>
          </a:p>
        </p:txBody>
      </p:sp>
    </p:spTree>
    <p:extLst>
      <p:ext uri="{BB962C8B-B14F-4D97-AF65-F5344CB8AC3E}">
        <p14:creationId xmlns:p14="http://schemas.microsoft.com/office/powerpoint/2010/main" val="20797969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28650" y="0"/>
            <a:ext cx="7886700" cy="1325563"/>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smtClean="0"/>
              <a:t>Results of the Household and Individual Interviews</a:t>
            </a:r>
            <a:endParaRPr lang="en-US" sz="4200" dirty="0"/>
          </a:p>
        </p:txBody>
      </p:sp>
      <p:graphicFrame>
        <p:nvGraphicFramePr>
          <p:cNvPr id="12" name="Table 11"/>
          <p:cNvGraphicFramePr>
            <a:graphicFrameLocks noGrp="1"/>
          </p:cNvGraphicFramePr>
          <p:nvPr>
            <p:extLst>
              <p:ext uri="{D42A27DB-BD31-4B8C-83A1-F6EECF244321}">
                <p14:modId xmlns:p14="http://schemas.microsoft.com/office/powerpoint/2010/main" val="2003324888"/>
              </p:ext>
            </p:extLst>
          </p:nvPr>
        </p:nvGraphicFramePr>
        <p:xfrm>
          <a:off x="1524000" y="1828800"/>
          <a:ext cx="6096000" cy="185420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GB" noProof="0" dirty="0" smtClean="0">
                          <a:solidFill>
                            <a:schemeClr val="bg1"/>
                          </a:solidFill>
                        </a:rPr>
                        <a:t>Household Interviews</a:t>
                      </a:r>
                      <a:endParaRPr lang="en-GB" noProof="0" dirty="0">
                        <a:solidFill>
                          <a:schemeClr val="bg1"/>
                        </a:solidFill>
                      </a:endParaRPr>
                    </a:p>
                  </a:txBody>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3,501</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3,415</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3,405</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99.7%</a:t>
                      </a:r>
                      <a:endParaRPr lang="en-GB" noProof="0" dirty="0"/>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192802141"/>
              </p:ext>
            </p:extLst>
          </p:nvPr>
        </p:nvGraphicFramePr>
        <p:xfrm>
          <a:off x="1524000" y="3693042"/>
          <a:ext cx="6096000" cy="148336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US" dirty="0" smtClean="0">
                          <a:solidFill>
                            <a:schemeClr val="bg1"/>
                          </a:solidFill>
                        </a:rPr>
                        <a:t>Interviews with Women age 15-49</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2,927</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2,897</a:t>
                      </a:r>
                      <a:endParaRPr lang="en-US" dirty="0"/>
                    </a:p>
                  </a:txBody>
                  <a:tcPr/>
                </a:tc>
              </a:tr>
              <a:tr h="370840">
                <a:tc>
                  <a:txBody>
                    <a:bodyPr/>
                    <a:lstStyle/>
                    <a:p>
                      <a:r>
                        <a:rPr lang="en-US" dirty="0" smtClean="0"/>
                        <a:t>Response rate</a:t>
                      </a:r>
                      <a:endParaRPr lang="en-US" dirty="0"/>
                    </a:p>
                  </a:txBody>
                  <a:tcPr/>
                </a:tc>
                <a:tc>
                  <a:txBody>
                    <a:bodyPr/>
                    <a:lstStyle/>
                    <a:p>
                      <a:pPr algn="r"/>
                      <a:r>
                        <a:rPr lang="en-US" smtClean="0"/>
                        <a:t>99%</a:t>
                      </a:r>
                      <a:endParaRPr lang="en-US" dirty="0"/>
                    </a:p>
                  </a:txBody>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4876800"/>
            <a:ext cx="9144000" cy="1981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solidFill>
                <a:schemeClr val="tx1"/>
              </a:solidFill>
            </a:endParaRPr>
          </a:p>
        </p:txBody>
      </p:sp>
      <p:sp>
        <p:nvSpPr>
          <p:cNvPr id="33" name="TextBox 32"/>
          <p:cNvSpPr txBox="1"/>
          <p:nvPr/>
        </p:nvSpPr>
        <p:spPr>
          <a:xfrm>
            <a:off x="228600" y="0"/>
            <a:ext cx="8686800" cy="4832092"/>
          </a:xfrm>
          <a:prstGeom prst="rect">
            <a:avLst/>
          </a:prstGeom>
          <a:noFill/>
        </p:spPr>
        <p:txBody>
          <a:bodyPr wrap="square">
            <a:spAutoFit/>
          </a:bodyPr>
          <a:lstStyle/>
          <a:p>
            <a:pPr algn="ctr">
              <a:defRPr/>
            </a:pPr>
            <a:r>
              <a:rPr lang="en-GB" sz="2200" dirty="0" smtClean="0">
                <a:latin typeface="+mj-lt"/>
              </a:rPr>
              <a:t>The </a:t>
            </a:r>
            <a:r>
              <a:rPr lang="en-GB" sz="2200" dirty="0">
                <a:latin typeface="+mj-lt"/>
              </a:rPr>
              <a:t>2014 Malawi Malaria Indicator Survey (2014 MMIS) </a:t>
            </a:r>
            <a:r>
              <a:rPr lang="en-GB" sz="2200" dirty="0" smtClean="0">
                <a:latin typeface="+mj-lt"/>
              </a:rPr>
              <a:t>was conducted </a:t>
            </a:r>
            <a:r>
              <a:rPr lang="en-GB" sz="2200" dirty="0">
                <a:latin typeface="+mj-lt"/>
              </a:rPr>
              <a:t>by the National Malaria Control Programme (NMCP) of the Ministry </a:t>
            </a:r>
            <a:r>
              <a:rPr lang="en-GB" sz="2200" dirty="0" smtClean="0">
                <a:latin typeface="+mj-lt"/>
              </a:rPr>
              <a:t>of Health. </a:t>
            </a:r>
            <a:r>
              <a:rPr lang="en-US" sz="2200" dirty="0">
                <a:latin typeface="+mj-lt"/>
              </a:rPr>
              <a:t>The government of Malawi provided financial assistance in terms of in-kind contribution of personnel, office space, and logistical support. Principal funding partners for the MMIS are the Global Fund to Fight AIDS, Tuberculosis and Malaria (Global Fund) and the President’s Malaria Initiative (PMI). The Global Fund supported the local costs of the survey, and PMI supported the survey through ICF International, which provided technical assistance through The DHS Program. The DHS Program is a worldwide project funded by the United States Agency for International Development (USAID) and is designed to assist developing countries collect data on fertility, family planning, and maternal and child health. The opinions expressed in this report are those of the authors and do not necessarily reflect the views of USAID</a:t>
            </a:r>
            <a:r>
              <a:rPr lang="en-US" sz="2200" dirty="0" smtClean="0">
                <a:latin typeface="+mj-lt"/>
              </a:rPr>
              <a:t>.</a:t>
            </a:r>
            <a:endParaRPr lang="en-US" sz="2200" dirty="0">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5334000"/>
            <a:ext cx="8007019"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0" y="0"/>
            <a:ext cx="9144000" cy="1143000"/>
          </a:xfrm>
        </p:spPr>
        <p:txBody>
          <a:bodyPr>
            <a:normAutofit/>
          </a:bodyPr>
          <a:lstStyle/>
          <a:p>
            <a:r>
              <a:rPr lang="en-US" sz="4200" dirty="0" smtClean="0"/>
              <a:t>Objectives</a:t>
            </a:r>
          </a:p>
        </p:txBody>
      </p:sp>
      <p:sp>
        <p:nvSpPr>
          <p:cNvPr id="4099" name="Rectangle 2"/>
          <p:cNvSpPr>
            <a:spLocks noGrp="1" noChangeArrowheads="1"/>
          </p:cNvSpPr>
          <p:nvPr>
            <p:ph idx="1"/>
          </p:nvPr>
        </p:nvSpPr>
        <p:spPr>
          <a:xfrm>
            <a:off x="457200" y="1524000"/>
            <a:ext cx="8229600" cy="5334000"/>
          </a:xfrm>
        </p:spPr>
        <p:txBody>
          <a:bodyPr>
            <a:normAutofit/>
          </a:bodyPr>
          <a:lstStyle/>
          <a:p>
            <a:pPr marL="228600" lvl="0" indent="-228600">
              <a:spcBef>
                <a:spcPts val="0"/>
              </a:spcBef>
              <a:spcAft>
                <a:spcPts val="600"/>
              </a:spcAft>
            </a:pPr>
            <a:r>
              <a:rPr lang="en-US" sz="2400" dirty="0" smtClean="0"/>
              <a:t>To measure the level of ownership and use of mosquito nets</a:t>
            </a:r>
          </a:p>
          <a:p>
            <a:pPr marL="228600" lvl="0" indent="-228600">
              <a:spcBef>
                <a:spcPts val="0"/>
              </a:spcBef>
              <a:spcAft>
                <a:spcPts val="600"/>
              </a:spcAft>
            </a:pPr>
            <a:r>
              <a:rPr lang="en-US" sz="2400" dirty="0" smtClean="0"/>
              <a:t>To assess coverage of intermittent preventive treatment for pregnant women</a:t>
            </a:r>
          </a:p>
          <a:p>
            <a:pPr marL="228600" lvl="0" indent="-228600">
              <a:spcBef>
                <a:spcPts val="0"/>
              </a:spcBef>
              <a:spcAft>
                <a:spcPts val="600"/>
              </a:spcAft>
            </a:pPr>
            <a:r>
              <a:rPr lang="en-US" sz="2400" dirty="0" smtClean="0"/>
              <a:t>To identify practices, including the use of specific antimalarial medications to treat malaria among children under 5 </a:t>
            </a:r>
          </a:p>
          <a:p>
            <a:pPr marL="228600" lvl="0" indent="-228600">
              <a:spcBef>
                <a:spcPts val="0"/>
              </a:spcBef>
              <a:spcAft>
                <a:spcPts val="600"/>
              </a:spcAft>
            </a:pPr>
            <a:r>
              <a:rPr lang="en-US" sz="2400" dirty="0" smtClean="0"/>
              <a:t>To measure the prevalence of malaria and anaemia among children age 6-59 months</a:t>
            </a:r>
          </a:p>
          <a:p>
            <a:pPr marL="228600" lvl="0" indent="-228600">
              <a:spcBef>
                <a:spcPts val="0"/>
              </a:spcBef>
              <a:spcAft>
                <a:spcPts val="600"/>
              </a:spcAft>
            </a:pPr>
            <a:r>
              <a:rPr lang="en-US" sz="2400" dirty="0" smtClean="0"/>
              <a:t>To assess knowledge, attitudes, and practices of malaria in the general population</a:t>
            </a:r>
          </a:p>
          <a:p>
            <a:pPr marL="228600" lvl="0" indent="-228600">
              <a:spcBef>
                <a:spcPts val="0"/>
              </a:spcBef>
              <a:spcAft>
                <a:spcPts val="600"/>
              </a:spcAft>
            </a:pPr>
            <a:r>
              <a:rPr lang="en-US" sz="2400" dirty="0" smtClean="0"/>
              <a:t>To measure trends in key malaria indicators since the 2012 MMIS</a:t>
            </a:r>
          </a:p>
          <a:p>
            <a:pPr marL="228600" indent="-228600" eaLnBrk="1" hangingPunct="1">
              <a:spcBef>
                <a:spcPts val="0"/>
              </a:spcBef>
              <a:spcAft>
                <a:spcPts val="600"/>
              </a:spcAft>
              <a:buNone/>
            </a:pPr>
            <a:endParaRPr lang="en-US" sz="24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57200" y="1600200"/>
            <a:ext cx="8229600" cy="5257800"/>
          </a:xfrm>
        </p:spPr>
        <p:txBody>
          <a:bodyPr>
            <a:noAutofit/>
          </a:bodyPr>
          <a:lstStyle/>
          <a:p>
            <a:pPr marL="228600" indent="-228600" eaLnBrk="1" hangingPunct="1">
              <a:spcBef>
                <a:spcPts val="0"/>
              </a:spcBef>
              <a:spcAft>
                <a:spcPts val="600"/>
              </a:spcAft>
              <a:defRPr/>
            </a:pPr>
            <a:r>
              <a:rPr lang="en-US" dirty="0" smtClean="0"/>
              <a:t>The 2014 MMIS is the 2</a:t>
            </a:r>
            <a:r>
              <a:rPr lang="en-US" baseline="30000" dirty="0" smtClean="0"/>
              <a:t>nd</a:t>
            </a:r>
            <a:r>
              <a:rPr lang="en-US" dirty="0" smtClean="0"/>
              <a:t> Malaria Indicator Survey conducted in Malawi as part of The DHS Program.</a:t>
            </a:r>
          </a:p>
          <a:p>
            <a:pPr marL="228600" indent="-228600">
              <a:spcBef>
                <a:spcPts val="0"/>
              </a:spcBef>
              <a:spcAft>
                <a:spcPts val="600"/>
              </a:spcAft>
            </a:pPr>
            <a:r>
              <a:rPr lang="en-US" dirty="0" smtClean="0"/>
              <a:t>It was designed to provide estimates for the country as a whole, for urban and rural areas separately, and for each of the three regions in Malawi. </a:t>
            </a:r>
          </a:p>
        </p:txBody>
      </p:sp>
      <p:sp>
        <p:nvSpPr>
          <p:cNvPr id="7" name="Title 4"/>
          <p:cNvSpPr>
            <a:spLocks noGrp="1"/>
          </p:cNvSpPr>
          <p:nvPr>
            <p:ph type="title"/>
          </p:nvPr>
        </p:nvSpPr>
        <p:spPr>
          <a:xfrm>
            <a:off x="0" y="0"/>
            <a:ext cx="9144000" cy="1143000"/>
          </a:xfrm>
        </p:spPr>
        <p:txBody>
          <a:bodyPr>
            <a:normAutofit/>
          </a:bodyPr>
          <a:lstStyle/>
          <a:p>
            <a:r>
              <a:rPr lang="en-US" sz="4200" dirty="0" smtClean="0"/>
              <a:t>The Survey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0" y="0"/>
            <a:ext cx="9144000" cy="1143000"/>
          </a:xfrm>
        </p:spPr>
        <p:txBody>
          <a:bodyPr>
            <a:normAutofit/>
          </a:bodyPr>
          <a:lstStyle/>
          <a:p>
            <a:r>
              <a:rPr lang="en-US" sz="4200" dirty="0" smtClean="0"/>
              <a:t>Sample Design</a:t>
            </a:r>
          </a:p>
        </p:txBody>
      </p:sp>
      <p:sp>
        <p:nvSpPr>
          <p:cNvPr id="7171" name="Rectangle 2"/>
          <p:cNvSpPr>
            <a:spLocks noGrp="1" noChangeArrowheads="1"/>
          </p:cNvSpPr>
          <p:nvPr>
            <p:ph idx="1"/>
          </p:nvPr>
        </p:nvSpPr>
        <p:spPr>
          <a:xfrm>
            <a:off x="457200" y="1600200"/>
            <a:ext cx="8229600" cy="4678363"/>
          </a:xfrm>
        </p:spPr>
        <p:txBody>
          <a:bodyPr>
            <a:noAutofit/>
          </a:bodyPr>
          <a:lstStyle/>
          <a:p>
            <a:pPr marL="0" indent="0">
              <a:spcBef>
                <a:spcPts val="0"/>
              </a:spcBef>
              <a:spcAft>
                <a:spcPts val="600"/>
              </a:spcAft>
              <a:buNone/>
            </a:pPr>
            <a:r>
              <a:rPr lang="en-US" sz="2600" b="1" dirty="0" smtClean="0">
                <a:solidFill>
                  <a:schemeClr val="bg2"/>
                </a:solidFill>
              </a:rPr>
              <a:t>Sampling frame: </a:t>
            </a:r>
            <a:r>
              <a:rPr lang="en-US" sz="2600" dirty="0" smtClean="0"/>
              <a:t>2008 National Population and Housing Census</a:t>
            </a:r>
          </a:p>
          <a:p>
            <a:pPr marL="0" indent="0">
              <a:spcBef>
                <a:spcPts val="0"/>
              </a:spcBef>
              <a:spcAft>
                <a:spcPts val="600"/>
              </a:spcAft>
              <a:buNone/>
            </a:pPr>
            <a:r>
              <a:rPr lang="en-US" sz="2600" b="1" dirty="0" smtClean="0">
                <a:solidFill>
                  <a:schemeClr val="bg2"/>
                </a:solidFill>
              </a:rPr>
              <a:t>First stage: </a:t>
            </a:r>
            <a:r>
              <a:rPr lang="en-US" sz="2600" dirty="0" smtClean="0"/>
              <a:t>140 clusters selected, 50 in the urban areas and 90 in the rural areas</a:t>
            </a:r>
          </a:p>
          <a:p>
            <a:pPr marL="0" indent="0">
              <a:spcBef>
                <a:spcPts val="0"/>
              </a:spcBef>
              <a:spcAft>
                <a:spcPts val="600"/>
              </a:spcAft>
              <a:buNone/>
            </a:pPr>
            <a:r>
              <a:rPr lang="en-US" sz="2600" b="1" dirty="0" smtClean="0">
                <a:solidFill>
                  <a:schemeClr val="bg2"/>
                </a:solidFill>
              </a:rPr>
              <a:t>Second stage: </a:t>
            </a:r>
            <a:r>
              <a:rPr lang="en-US" sz="2600" dirty="0" smtClean="0"/>
              <a:t>25 households selected in each cluster by systematic sampling; final sample of 3,501</a:t>
            </a:r>
            <a:r>
              <a:rPr lang="en-US" sz="2600" dirty="0" smtClean="0">
                <a:solidFill>
                  <a:srgbClr val="C00000"/>
                </a:solidFill>
              </a:rPr>
              <a:t> </a:t>
            </a:r>
            <a:r>
              <a:rPr lang="en-US" sz="2600" dirty="0" smtClean="0"/>
              <a:t>households</a:t>
            </a:r>
          </a:p>
          <a:p>
            <a:pPr marL="0" indent="0">
              <a:spcBef>
                <a:spcPts val="0"/>
              </a:spcBef>
              <a:spcAft>
                <a:spcPts val="600"/>
              </a:spcAft>
              <a:buNone/>
            </a:pPr>
            <a:endParaRPr lang="en-US" sz="2600" dirty="0" smtClean="0"/>
          </a:p>
          <a:p>
            <a:pPr marL="0" indent="0">
              <a:spcBef>
                <a:spcPts val="0"/>
              </a:spcBef>
              <a:spcAft>
                <a:spcPts val="600"/>
              </a:spcAft>
              <a:buNone/>
            </a:pPr>
            <a:r>
              <a:rPr lang="en-US" sz="2600" dirty="0" smtClean="0"/>
              <a:t>Selected households were visited and interviewed; all </a:t>
            </a:r>
            <a:r>
              <a:rPr lang="en-US" sz="2600" b="1" dirty="0" smtClean="0">
                <a:solidFill>
                  <a:schemeClr val="bg2"/>
                </a:solidFill>
              </a:rPr>
              <a:t>women age 15-49 </a:t>
            </a:r>
            <a:r>
              <a:rPr lang="en-US" sz="2600" dirty="0" smtClean="0"/>
              <a:t>were eligible for interview; </a:t>
            </a:r>
            <a:r>
              <a:rPr lang="en-US" sz="2600" b="1" dirty="0" smtClean="0">
                <a:solidFill>
                  <a:schemeClr val="bg2"/>
                </a:solidFill>
              </a:rPr>
              <a:t>children age 6-59 months </a:t>
            </a:r>
            <a:r>
              <a:rPr lang="en-US" sz="2600" dirty="0" smtClean="0"/>
              <a:t>were eligible for anaemia and malaria testing</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257800"/>
          </a:xfrm>
        </p:spPr>
        <p:txBody>
          <a:bodyPr>
            <a:normAutofit/>
          </a:bodyPr>
          <a:lstStyle/>
          <a:p>
            <a:pPr marL="228600" indent="-228600">
              <a:spcBef>
                <a:spcPts val="0"/>
              </a:spcBef>
              <a:spcAft>
                <a:spcPts val="600"/>
              </a:spcAft>
            </a:pPr>
            <a:r>
              <a:rPr lang="en-US" dirty="0" smtClean="0"/>
              <a:t>Based </a:t>
            </a:r>
            <a:r>
              <a:rPr lang="en-GB" dirty="0" smtClean="0"/>
              <a:t>on </a:t>
            </a:r>
            <a:r>
              <a:rPr lang="en-GB" dirty="0"/>
              <a:t>the standard Malaria Indicator Survey Questionnaires developed </a:t>
            </a:r>
            <a:r>
              <a:rPr lang="en-GB" dirty="0" smtClean="0"/>
              <a:t>by </a:t>
            </a:r>
            <a:r>
              <a:rPr lang="en-GB" dirty="0"/>
              <a:t>Roll Back Malaria and </a:t>
            </a:r>
            <a:r>
              <a:rPr lang="en-GB" dirty="0" smtClean="0"/>
              <a:t>The DHS Program</a:t>
            </a:r>
          </a:p>
          <a:p>
            <a:pPr marL="228600" indent="-228600">
              <a:spcBef>
                <a:spcPts val="0"/>
              </a:spcBef>
              <a:spcAft>
                <a:spcPts val="600"/>
              </a:spcAft>
            </a:pPr>
            <a:r>
              <a:rPr lang="en-GB" dirty="0" smtClean="0"/>
              <a:t>3 questionnaires:  </a:t>
            </a:r>
          </a:p>
          <a:p>
            <a:pPr marL="628650" lvl="2">
              <a:spcBef>
                <a:spcPts val="0"/>
              </a:spcBef>
              <a:spcAft>
                <a:spcPts val="600"/>
              </a:spcAft>
            </a:pPr>
            <a:r>
              <a:rPr lang="en-GB" dirty="0" smtClean="0"/>
              <a:t>Household</a:t>
            </a:r>
          </a:p>
          <a:p>
            <a:pPr marL="628650" lvl="2">
              <a:spcBef>
                <a:spcPts val="0"/>
              </a:spcBef>
              <a:spcAft>
                <a:spcPts val="600"/>
              </a:spcAft>
            </a:pPr>
            <a:r>
              <a:rPr lang="en-GB" dirty="0" smtClean="0"/>
              <a:t>Biomarker</a:t>
            </a:r>
          </a:p>
          <a:p>
            <a:pPr marL="628650" lvl="2">
              <a:spcBef>
                <a:spcPts val="0"/>
              </a:spcBef>
              <a:spcAft>
                <a:spcPts val="600"/>
              </a:spcAft>
            </a:pPr>
            <a:r>
              <a:rPr lang="en-GB" dirty="0" smtClean="0"/>
              <a:t>Woman’s</a:t>
            </a:r>
          </a:p>
          <a:p>
            <a:pPr marL="228600" indent="-228600">
              <a:spcBef>
                <a:spcPts val="0"/>
              </a:spcBef>
              <a:spcAft>
                <a:spcPts val="600"/>
              </a:spcAft>
            </a:pPr>
            <a:r>
              <a:rPr lang="en-US" dirty="0"/>
              <a:t>Questionnaires were translated into </a:t>
            </a:r>
            <a:r>
              <a:rPr lang="en-GB" b="1" dirty="0">
                <a:solidFill>
                  <a:schemeClr val="bg2"/>
                </a:solidFill>
              </a:rPr>
              <a:t>Chichewa</a:t>
            </a:r>
            <a:r>
              <a:rPr lang="en-GB" dirty="0"/>
              <a:t> and </a:t>
            </a:r>
            <a:r>
              <a:rPr lang="en-GB" b="1" dirty="0" err="1" smtClean="0">
                <a:solidFill>
                  <a:schemeClr val="bg2"/>
                </a:solidFill>
              </a:rPr>
              <a:t>Tumbuka</a:t>
            </a:r>
            <a:endParaRPr lang="en-GB" b="1" dirty="0">
              <a:solidFill>
                <a:schemeClr val="bg2"/>
              </a:solidFill>
            </a:endParaRPr>
          </a:p>
        </p:txBody>
      </p:sp>
      <p:sp>
        <p:nvSpPr>
          <p:cNvPr id="5" name="Title 4"/>
          <p:cNvSpPr txBox="1">
            <a:spLocks/>
          </p:cNvSpPr>
          <p:nvPr/>
        </p:nvSpPr>
        <p:spPr>
          <a:xfrm>
            <a:off x="0" y="0"/>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Questionnaires</a:t>
            </a:r>
          </a:p>
        </p:txBody>
      </p:sp>
    </p:spTree>
    <p:extLst>
      <p:ext uri="{BB962C8B-B14F-4D97-AF65-F5344CB8AC3E}">
        <p14:creationId xmlns:p14="http://schemas.microsoft.com/office/powerpoint/2010/main" val="42854494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0" y="-1979"/>
            <a:ext cx="9144000" cy="1143000"/>
          </a:xfrm>
        </p:spPr>
        <p:txBody>
          <a:bodyPr>
            <a:noAutofit/>
          </a:bodyPr>
          <a:lstStyle/>
          <a:p>
            <a:r>
              <a:rPr lang="en-US" sz="4200" dirty="0" smtClean="0"/>
              <a:t>Questionnaires: </a:t>
            </a:r>
            <a:br>
              <a:rPr lang="en-US" sz="4200" dirty="0" smtClean="0"/>
            </a:br>
            <a:r>
              <a:rPr lang="en-US" sz="4200" dirty="0" smtClean="0"/>
              <a:t>Household Questionnaire</a:t>
            </a:r>
          </a:p>
        </p:txBody>
      </p:sp>
      <p:sp>
        <p:nvSpPr>
          <p:cNvPr id="10243" name="Rectangle 2"/>
          <p:cNvSpPr>
            <a:spLocks noGrp="1" noChangeArrowheads="1"/>
          </p:cNvSpPr>
          <p:nvPr>
            <p:ph idx="1"/>
          </p:nvPr>
        </p:nvSpPr>
        <p:spPr>
          <a:xfrm>
            <a:off x="457200" y="1524000"/>
            <a:ext cx="8229600" cy="5334000"/>
          </a:xfrm>
        </p:spPr>
        <p:txBody>
          <a:bodyPr>
            <a:normAutofit/>
          </a:bodyPr>
          <a:lstStyle/>
          <a:p>
            <a:pPr marL="228600" indent="-228600" eaLnBrk="1" hangingPunct="1">
              <a:spcBef>
                <a:spcPct val="0"/>
              </a:spcBef>
              <a:spcAft>
                <a:spcPts val="600"/>
              </a:spcAft>
            </a:pPr>
            <a:r>
              <a:rPr lang="en-US" dirty="0" smtClean="0"/>
              <a:t>List usual members and visitors </a:t>
            </a:r>
          </a:p>
          <a:p>
            <a:pPr marL="228600" indent="-228600" eaLnBrk="1" hangingPunct="1">
              <a:spcBef>
                <a:spcPct val="0"/>
              </a:spcBef>
              <a:spcAft>
                <a:spcPts val="600"/>
              </a:spcAft>
            </a:pPr>
            <a:r>
              <a:rPr lang="en-US" dirty="0" smtClean="0"/>
              <a:t>Basic characteristics of each person in the household collected (age, sex, education, etc.) </a:t>
            </a:r>
          </a:p>
          <a:p>
            <a:pPr marL="228600" indent="-228600" eaLnBrk="1" hangingPunct="1">
              <a:spcBef>
                <a:spcPct val="0"/>
              </a:spcBef>
              <a:spcAft>
                <a:spcPts val="600"/>
              </a:spcAft>
            </a:pPr>
            <a:r>
              <a:rPr lang="en-US" dirty="0" smtClean="0"/>
              <a:t>Housing characteristics (access to water, sanitation facilities, floor/roof/wall materials, etc.)</a:t>
            </a:r>
          </a:p>
          <a:p>
            <a:pPr marL="228600" indent="-228600" eaLnBrk="1" hangingPunct="1">
              <a:spcBef>
                <a:spcPct val="0"/>
              </a:spcBef>
              <a:spcAft>
                <a:spcPts val="600"/>
              </a:spcAft>
            </a:pPr>
            <a:r>
              <a:rPr lang="en-US" dirty="0" smtClean="0"/>
              <a:t>Identify women eligible for interview and children eligible for anemia and malaria testing</a:t>
            </a:r>
          </a:p>
          <a:p>
            <a:pPr marL="228600" indent="-228600" eaLnBrk="1" hangingPunct="1">
              <a:spcBef>
                <a:spcPct val="0"/>
              </a:spcBef>
              <a:spcAft>
                <a:spcPts val="600"/>
              </a:spcAft>
            </a:pPr>
            <a:r>
              <a:rPr lang="en-US" dirty="0" smtClean="0"/>
              <a:t>Identify ownership and use of mosquito nets</a:t>
            </a:r>
          </a:p>
          <a:p>
            <a:pPr marL="228600" indent="-228600" eaLnBrk="1" hangingPunct="1">
              <a:spcBef>
                <a:spcPct val="0"/>
              </a:spcBef>
              <a:spcAft>
                <a:spcPts val="600"/>
              </a:spcAft>
            </a:pPr>
            <a:endParaRPr lang="en-US" dirty="0" smtClean="0"/>
          </a:p>
        </p:txBody>
      </p:sp>
    </p:spTree>
    <p:extLst>
      <p:ext uri="{BB962C8B-B14F-4D97-AF65-F5344CB8AC3E}">
        <p14:creationId xmlns:p14="http://schemas.microsoft.com/office/powerpoint/2010/main" val="238480421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idx="1"/>
          </p:nvPr>
        </p:nvSpPr>
        <p:spPr>
          <a:xfrm>
            <a:off x="457200" y="1600200"/>
            <a:ext cx="8229600" cy="5257800"/>
          </a:xfrm>
        </p:spPr>
        <p:txBody>
          <a:bodyPr>
            <a:normAutofit lnSpcReduction="10000"/>
          </a:bodyPr>
          <a:lstStyle/>
          <a:p>
            <a:pPr marL="228600" indent="-228600" eaLnBrk="1" hangingPunct="1">
              <a:spcBef>
                <a:spcPct val="0"/>
              </a:spcBef>
              <a:spcAft>
                <a:spcPts val="600"/>
              </a:spcAft>
            </a:pPr>
            <a:r>
              <a:rPr lang="en-US" sz="2800" dirty="0" smtClean="0"/>
              <a:t>Background characteristics (age, education, literacy, religion, dialect, etc.)</a:t>
            </a:r>
          </a:p>
          <a:p>
            <a:pPr marL="228600" indent="-228600" eaLnBrk="1" hangingPunct="1">
              <a:spcBef>
                <a:spcPct val="0"/>
              </a:spcBef>
              <a:spcAft>
                <a:spcPts val="600"/>
              </a:spcAft>
            </a:pPr>
            <a:r>
              <a:rPr lang="en-US" sz="2800" dirty="0" smtClean="0"/>
              <a:t>Reproductive history and child mortality for births in the last 6 years</a:t>
            </a:r>
          </a:p>
          <a:p>
            <a:pPr marL="228600" indent="-228600" eaLnBrk="1" hangingPunct="1">
              <a:spcBef>
                <a:spcPct val="0"/>
              </a:spcBef>
              <a:spcAft>
                <a:spcPts val="600"/>
              </a:spcAft>
            </a:pPr>
            <a:r>
              <a:rPr lang="en-US" sz="2800" dirty="0" smtClean="0"/>
              <a:t>Prenatal care and preventive malaria treatment for most recent birth</a:t>
            </a:r>
          </a:p>
          <a:p>
            <a:pPr marL="228600" indent="-228600" eaLnBrk="1" hangingPunct="1">
              <a:spcBef>
                <a:spcPct val="0"/>
              </a:spcBef>
              <a:spcAft>
                <a:spcPts val="600"/>
              </a:spcAft>
            </a:pPr>
            <a:r>
              <a:rPr lang="en-US" sz="2800" dirty="0" smtClean="0"/>
              <a:t>Prevalence and treatment of fever among children under 5</a:t>
            </a:r>
          </a:p>
          <a:p>
            <a:pPr marL="228600" indent="-228600">
              <a:spcBef>
                <a:spcPct val="0"/>
              </a:spcBef>
              <a:spcAft>
                <a:spcPts val="600"/>
              </a:spcAft>
            </a:pPr>
            <a:r>
              <a:rPr lang="en-US" sz="2800" dirty="0" smtClean="0"/>
              <a:t>Knowledge about malaria (symptoms, causes, and ways to prevent it) and messages on malaria</a:t>
            </a:r>
          </a:p>
          <a:p>
            <a:pPr marL="228600" indent="-228600">
              <a:spcBef>
                <a:spcPct val="0"/>
              </a:spcBef>
              <a:spcAft>
                <a:spcPts val="600"/>
              </a:spcAft>
            </a:pPr>
            <a:r>
              <a:rPr lang="en-US" sz="2800" dirty="0" smtClean="0"/>
              <a:t>Cost incurred for the treatment of fever in children under 5</a:t>
            </a:r>
          </a:p>
        </p:txBody>
      </p:sp>
      <p:sp>
        <p:nvSpPr>
          <p:cNvPr id="5" name="Title 3"/>
          <p:cNvSpPr>
            <a:spLocks noGrp="1"/>
          </p:cNvSpPr>
          <p:nvPr>
            <p:ph type="title"/>
          </p:nvPr>
        </p:nvSpPr>
        <p:spPr>
          <a:xfrm>
            <a:off x="0" y="-1979"/>
            <a:ext cx="9144000" cy="1143000"/>
          </a:xfrm>
        </p:spPr>
        <p:txBody>
          <a:bodyPr>
            <a:noAutofit/>
          </a:bodyPr>
          <a:lstStyle/>
          <a:p>
            <a:r>
              <a:rPr lang="en-US" sz="4200" dirty="0" smtClean="0"/>
              <a:t>Questionnaires: </a:t>
            </a:r>
            <a:br>
              <a:rPr lang="en-US" sz="4200" dirty="0" smtClean="0"/>
            </a:br>
            <a:r>
              <a:rPr lang="en-US" sz="4200" dirty="0" smtClean="0"/>
              <a:t>Woman’s Questionnaire</a:t>
            </a:r>
          </a:p>
        </p:txBody>
      </p:sp>
    </p:spTree>
    <p:extLst>
      <p:ext uri="{BB962C8B-B14F-4D97-AF65-F5344CB8AC3E}">
        <p14:creationId xmlns:p14="http://schemas.microsoft.com/office/powerpoint/2010/main" val="69271585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457200" y="1600200"/>
            <a:ext cx="8229600" cy="5257800"/>
          </a:xfrm>
        </p:spPr>
        <p:txBody>
          <a:bodyPr>
            <a:normAutofit/>
          </a:bodyPr>
          <a:lstStyle/>
          <a:p>
            <a:pPr marL="228600" indent="-228600">
              <a:spcBef>
                <a:spcPts val="0"/>
              </a:spcBef>
              <a:spcAft>
                <a:spcPts val="600"/>
              </a:spcAft>
            </a:pPr>
            <a:r>
              <a:rPr lang="en-US" dirty="0" smtClean="0"/>
              <a:t>Protocol for testing was approved by the National Health Sciences Research Committee in Malawi and the Institutional Review Board of ICF International</a:t>
            </a:r>
          </a:p>
          <a:p>
            <a:pPr marL="228600" indent="-228600">
              <a:spcBef>
                <a:spcPts val="0"/>
              </a:spcBef>
              <a:spcAft>
                <a:spcPts val="600"/>
              </a:spcAft>
            </a:pPr>
            <a:r>
              <a:rPr lang="en-US" dirty="0" smtClean="0"/>
              <a:t>Obtained informed consent from parents/guardians</a:t>
            </a:r>
          </a:p>
          <a:p>
            <a:pPr marL="228600" indent="-228600">
              <a:spcBef>
                <a:spcPts val="0"/>
              </a:spcBef>
              <a:spcAft>
                <a:spcPts val="600"/>
              </a:spcAft>
            </a:pPr>
            <a:r>
              <a:rPr lang="en-US" dirty="0" smtClean="0"/>
              <a:t>Data collection teams included two community health nurses and two laboratory technicians</a:t>
            </a:r>
          </a:p>
        </p:txBody>
      </p:sp>
      <p:sp>
        <p:nvSpPr>
          <p:cNvPr id="4"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Biomarkers: Anaemia and Malaria Testing</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Malawi MIS 2014">
      <a:dk1>
        <a:srgbClr val="000000"/>
      </a:dk1>
      <a:lt1>
        <a:srgbClr val="FFFFFF"/>
      </a:lt1>
      <a:dk2>
        <a:srgbClr val="A9C298"/>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Malawi MIS 2014">
      <a:dk1>
        <a:srgbClr val="000000"/>
      </a:dk1>
      <a:lt1>
        <a:srgbClr val="FFFFFF"/>
      </a:lt1>
      <a:dk2>
        <a:srgbClr val="A9C298"/>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4485</TotalTime>
  <Words>915</Words>
  <Application>Microsoft Office PowerPoint</Application>
  <PresentationFormat>On-screen Show (4:3)</PresentationFormat>
  <Paragraphs>97</Paragraphs>
  <Slides>14</Slides>
  <Notes>10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Gill Sans Std</vt:lpstr>
      <vt:lpstr>Default Design</vt:lpstr>
      <vt:lpstr>Custom Design</vt:lpstr>
      <vt:lpstr>PowerPoint Presentation</vt:lpstr>
      <vt:lpstr>PowerPoint Presentation</vt:lpstr>
      <vt:lpstr>Objectives</vt:lpstr>
      <vt:lpstr>The Survey</vt:lpstr>
      <vt:lpstr>Sample Design</vt:lpstr>
      <vt:lpstr>PowerPoint Presentation</vt:lpstr>
      <vt:lpstr>Questionnaires:  Household Questionnaire</vt:lpstr>
      <vt:lpstr>Questionnaires:  Woman’s Questionnaire</vt:lpstr>
      <vt:lpstr>PowerPoint Presentation</vt:lpstr>
      <vt:lpstr>PowerPoint Presentation</vt:lpstr>
      <vt:lpstr>PowerPoint Presentation</vt:lpstr>
      <vt:lpstr>PowerPoint Presentation</vt:lpstr>
      <vt:lpstr>Data Processing</vt:lpstr>
      <vt:lpstr>PowerPoint Presentation</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&amp; Methodology</dc:title>
  <dc:creator>Sally Zweimueller</dc:creator>
  <cp:lastModifiedBy>Zweimueller, Sally</cp:lastModifiedBy>
  <cp:revision>251</cp:revision>
  <dcterms:created xsi:type="dcterms:W3CDTF">2005-10-11T14:32:07Z</dcterms:created>
  <dcterms:modified xsi:type="dcterms:W3CDTF">2015-03-30T14:21:02Z</dcterms:modified>
</cp:coreProperties>
</file>