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0.xml" ContentType="application/vnd.openxmlformats-officedocument.drawingml.chart+xml"/>
  <Override PartName="/ppt/notesSlides/notesSlide17.xml" ContentType="application/vnd.openxmlformats-officedocument.presentationml.notesSlide+xml"/>
  <Override PartName="/ppt/charts/chart11.xml" ContentType="application/vnd.openxmlformats-officedocument.drawingml.chart+xml"/>
  <Override PartName="/ppt/notesSlides/notesSlide18.xml" ContentType="application/vnd.openxmlformats-officedocument.presentationml.notesSlide+xml"/>
  <Override PartName="/ppt/charts/chart12.xml" ContentType="application/vnd.openxmlformats-officedocument.drawingml.chart+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3"/>
  </p:notesMasterIdLst>
  <p:sldIdLst>
    <p:sldId id="363" r:id="rId3"/>
    <p:sldId id="392" r:id="rId4"/>
    <p:sldId id="394" r:id="rId5"/>
    <p:sldId id="395" r:id="rId6"/>
    <p:sldId id="393" r:id="rId7"/>
    <p:sldId id="417" r:id="rId8"/>
    <p:sldId id="416" r:id="rId9"/>
    <p:sldId id="399" r:id="rId10"/>
    <p:sldId id="400" r:id="rId11"/>
    <p:sldId id="401" r:id="rId12"/>
    <p:sldId id="402" r:id="rId13"/>
    <p:sldId id="414" r:id="rId14"/>
    <p:sldId id="418" r:id="rId15"/>
    <p:sldId id="404" r:id="rId16"/>
    <p:sldId id="405" r:id="rId17"/>
    <p:sldId id="406" r:id="rId18"/>
    <p:sldId id="408" r:id="rId19"/>
    <p:sldId id="409" r:id="rId20"/>
    <p:sldId id="410" r:id="rId21"/>
    <p:sldId id="415"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ven, Kimberly" initials="PK" lastIdx="15" clrIdx="0">
    <p:extLst>
      <p:ext uri="{19B8F6BF-5375-455C-9EA6-DF929625EA0E}">
        <p15:presenceInfo xmlns:p15="http://schemas.microsoft.com/office/powerpoint/2012/main" userId="S-1-5-21-2338163137-2684688362-157462135-337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E385"/>
    <a:srgbClr val="000000"/>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478" autoAdjust="0"/>
    <p:restoredTop sz="81151" autoAdjust="0"/>
  </p:normalViewPr>
  <p:slideViewPr>
    <p:cSldViewPr>
      <p:cViewPr varScale="1">
        <p:scale>
          <a:sx n="44" d="100"/>
          <a:sy n="44" d="100"/>
        </p:scale>
        <p:origin x="54" y="31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4.0816326530612882E-3"/>
          <c:y val="4.4873788054385869E-2"/>
          <c:w val="0.97959183673470074"/>
          <c:h val="0.81500280313952034"/>
        </c:manualLayout>
      </c:layout>
      <c:barChart>
        <c:barDir val="col"/>
        <c:grouping val="clustered"/>
        <c:varyColors val="0"/>
        <c:ser>
          <c:idx val="0"/>
          <c:order val="0"/>
          <c:spPr>
            <a:solidFill>
              <a:schemeClr val="bg2"/>
            </a:solidFill>
          </c:spPr>
          <c:invertIfNegative val="0"/>
          <c:dLbls>
            <c:numFmt formatCode="0" sourceLinked="0"/>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net</c:v>
                </c:pt>
                <c:pt idx="1">
                  <c:v>Insecticide-treated net (ITN)</c:v>
                </c:pt>
                <c:pt idx="2">
                  <c:v>Long lasting insecticidal net (LLIN)</c:v>
                </c:pt>
              </c:strCache>
            </c:strRef>
          </c:cat>
          <c:val>
            <c:numRef>
              <c:f>Sheet1!$B$2:$B$4</c:f>
              <c:numCache>
                <c:formatCode>General</c:formatCode>
                <c:ptCount val="3"/>
                <c:pt idx="0">
                  <c:v>71</c:v>
                </c:pt>
                <c:pt idx="1">
                  <c:v>70</c:v>
                </c:pt>
                <c:pt idx="2">
                  <c:v>70</c:v>
                </c:pt>
              </c:numCache>
            </c:numRef>
          </c:val>
        </c:ser>
        <c:dLbls>
          <c:showLegendKey val="0"/>
          <c:showVal val="1"/>
          <c:showCatName val="0"/>
          <c:showSerName val="0"/>
          <c:showPercent val="0"/>
          <c:showBubbleSize val="0"/>
        </c:dLbls>
        <c:gapWidth val="100"/>
        <c:axId val="212455576"/>
        <c:axId val="212455968"/>
      </c:barChart>
      <c:catAx>
        <c:axId val="212455576"/>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sz="2000"/>
            </a:pPr>
            <a:endParaRPr lang="en-US"/>
          </a:p>
        </c:txPr>
        <c:crossAx val="212455968"/>
        <c:crosses val="autoZero"/>
        <c:auto val="1"/>
        <c:lblAlgn val="ctr"/>
        <c:lblOffset val="100"/>
        <c:tickLblSkip val="1"/>
        <c:tickMarkSkip val="1"/>
        <c:noMultiLvlLbl val="0"/>
      </c:catAx>
      <c:valAx>
        <c:axId val="212455968"/>
        <c:scaling>
          <c:orientation val="minMax"/>
          <c:max val="100"/>
          <c:min val="0"/>
        </c:scaling>
        <c:delete val="1"/>
        <c:axPos val="l"/>
        <c:numFmt formatCode="General" sourceLinked="1"/>
        <c:majorTickMark val="out"/>
        <c:minorTickMark val="none"/>
        <c:tickLblPos val="nextTo"/>
        <c:crossAx val="212455576"/>
        <c:crosses val="autoZero"/>
        <c:crossBetween val="between"/>
      </c:valAx>
      <c:spPr>
        <a:noFill/>
        <a:ln w="25396">
          <a:noFill/>
        </a:ln>
      </c:spPr>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title>
      <c:overlay val="0"/>
    </c:title>
    <c:autoTitleDeleted val="0"/>
    <c:plotArea>
      <c:layout>
        <c:manualLayout>
          <c:layoutTarget val="inner"/>
          <c:xMode val="edge"/>
          <c:yMode val="edge"/>
          <c:x val="4.0816326530612838E-3"/>
          <c:y val="6.1589443279389186E-3"/>
          <c:w val="0.97959183673470085"/>
          <c:h val="0.71799383772680592"/>
        </c:manualLayout>
      </c:layout>
      <c:barChart>
        <c:barDir val="col"/>
        <c:grouping val="clustered"/>
        <c:varyColors val="0"/>
        <c:ser>
          <c:idx val="0"/>
          <c:order val="0"/>
          <c:tx>
            <c:strRef>
              <c:f>Sheet1!$B$1</c:f>
              <c:strCache>
                <c:ptCount val="1"/>
              </c:strCache>
            </c:strRef>
          </c:tx>
          <c:spPr>
            <a:solidFill>
              <a:schemeClr val="accent1"/>
            </a:solidFill>
          </c:spPr>
          <c:invertIfNegative val="0"/>
          <c:dLbls>
            <c:numFmt formatCode="0" sourceLinked="0"/>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Took any SP/Fansidar</c:v>
                </c:pt>
                <c:pt idx="1">
                  <c:v>Received any SP/Fansidar during ANC</c:v>
                </c:pt>
                <c:pt idx="2">
                  <c:v>Took 2+ doses of SP/Fansidar and received at least one during ANC</c:v>
                </c:pt>
                <c:pt idx="3">
                  <c:v>Took 3+ doses of SP/Fansidar and received at least one during ANC</c:v>
                </c:pt>
              </c:strCache>
            </c:strRef>
          </c:cat>
          <c:val>
            <c:numRef>
              <c:f>Sheet1!$B$2:$B$5</c:f>
              <c:numCache>
                <c:formatCode>General</c:formatCode>
                <c:ptCount val="4"/>
                <c:pt idx="0">
                  <c:v>90</c:v>
                </c:pt>
                <c:pt idx="1">
                  <c:v>89</c:v>
                </c:pt>
                <c:pt idx="2">
                  <c:v>63</c:v>
                </c:pt>
                <c:pt idx="3">
                  <c:v>12</c:v>
                </c:pt>
              </c:numCache>
            </c:numRef>
          </c:val>
        </c:ser>
        <c:dLbls>
          <c:showLegendKey val="0"/>
          <c:showVal val="1"/>
          <c:showCatName val="0"/>
          <c:showSerName val="0"/>
          <c:showPercent val="0"/>
          <c:showBubbleSize val="0"/>
        </c:dLbls>
        <c:gapWidth val="100"/>
        <c:axId val="216301616"/>
        <c:axId val="216301224"/>
      </c:barChart>
      <c:catAx>
        <c:axId val="216301616"/>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sz="2000"/>
            </a:pPr>
            <a:endParaRPr lang="en-US"/>
          </a:p>
        </c:txPr>
        <c:crossAx val="216301224"/>
        <c:crosses val="autoZero"/>
        <c:auto val="1"/>
        <c:lblAlgn val="ctr"/>
        <c:lblOffset val="100"/>
        <c:tickLblSkip val="1"/>
        <c:tickMarkSkip val="1"/>
        <c:noMultiLvlLbl val="0"/>
      </c:catAx>
      <c:valAx>
        <c:axId val="216301224"/>
        <c:scaling>
          <c:orientation val="minMax"/>
          <c:min val="0"/>
        </c:scaling>
        <c:delete val="1"/>
        <c:axPos val="l"/>
        <c:numFmt formatCode="General" sourceLinked="1"/>
        <c:majorTickMark val="out"/>
        <c:minorTickMark val="none"/>
        <c:tickLblPos val="nextTo"/>
        <c:crossAx val="216301616"/>
        <c:crosses val="autoZero"/>
        <c:crossBetween val="between"/>
      </c:valAx>
      <c:spPr>
        <a:noFill/>
        <a:ln w="25406">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Took any SP/Fansidar</c:v>
                </c:pt>
                <c:pt idx="1">
                  <c:v>Took 2+ doses of SP/Fansidar</c:v>
                </c:pt>
                <c:pt idx="2">
                  <c:v>Took 2+ doses of SP/Fansidar and received at least one during ANC</c:v>
                </c:pt>
              </c:strCache>
            </c:strRef>
          </c:cat>
          <c:val>
            <c:numRef>
              <c:f>Sheet1!$B$2:$B$4</c:f>
              <c:numCache>
                <c:formatCode>General</c:formatCode>
                <c:ptCount val="3"/>
                <c:pt idx="0">
                  <c:v>83</c:v>
                </c:pt>
                <c:pt idx="1">
                  <c:v>60</c:v>
                </c:pt>
                <c:pt idx="2">
                  <c:v>60</c:v>
                </c:pt>
              </c:numCache>
            </c:numRef>
          </c:val>
        </c:ser>
        <c:ser>
          <c:idx val="1"/>
          <c:order val="1"/>
          <c:tx>
            <c:strRef>
              <c:f>Sheet1!$C$1</c:f>
              <c:strCache>
                <c:ptCount val="1"/>
                <c:pt idx="0">
                  <c:v>2012 MMIS</c:v>
                </c:pt>
              </c:strCache>
            </c:strRef>
          </c:tx>
          <c:spPr>
            <a:solidFill>
              <a:schemeClr val="tx2">
                <a:lumMod val="50000"/>
              </a:schemeClr>
            </a:solidFill>
            <a:ln>
              <a:noFill/>
            </a:ln>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Took any SP/Fansidar</c:v>
                </c:pt>
                <c:pt idx="1">
                  <c:v>Took 2+ doses of SP/Fansidar</c:v>
                </c:pt>
                <c:pt idx="2">
                  <c:v>Took 2+ doses of SP/Fansidar and received at least one during ANC</c:v>
                </c:pt>
              </c:strCache>
            </c:strRef>
          </c:cat>
          <c:val>
            <c:numRef>
              <c:f>Sheet1!$C$2:$C$4</c:f>
              <c:numCache>
                <c:formatCode>General</c:formatCode>
                <c:ptCount val="3"/>
                <c:pt idx="0">
                  <c:v>77</c:v>
                </c:pt>
                <c:pt idx="1">
                  <c:v>54</c:v>
                </c:pt>
                <c:pt idx="2">
                  <c:v>53</c:v>
                </c:pt>
              </c:numCache>
            </c:numRef>
          </c:val>
        </c:ser>
        <c:ser>
          <c:idx val="2"/>
          <c:order val="2"/>
          <c:tx>
            <c:strRef>
              <c:f>Sheet1!$D$1</c:f>
              <c:strCache>
                <c:ptCount val="1"/>
                <c:pt idx="0">
                  <c:v>2014 MMIS</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Took any SP/Fansidar</c:v>
                </c:pt>
                <c:pt idx="1">
                  <c:v>Took 2+ doses of SP/Fansidar</c:v>
                </c:pt>
                <c:pt idx="2">
                  <c:v>Took 2+ doses of SP/Fansidar and received at least one during ANC</c:v>
                </c:pt>
              </c:strCache>
            </c:strRef>
          </c:cat>
          <c:val>
            <c:numRef>
              <c:f>Sheet1!$D$2:$D$4</c:f>
              <c:numCache>
                <c:formatCode>General</c:formatCode>
                <c:ptCount val="3"/>
                <c:pt idx="0">
                  <c:v>90</c:v>
                </c:pt>
                <c:pt idx="1">
                  <c:v>64</c:v>
                </c:pt>
                <c:pt idx="2">
                  <c:v>63</c:v>
                </c:pt>
              </c:numCache>
            </c:numRef>
          </c:val>
        </c:ser>
        <c:dLbls>
          <c:showLegendKey val="0"/>
          <c:showVal val="1"/>
          <c:showCatName val="0"/>
          <c:showSerName val="0"/>
          <c:showPercent val="0"/>
          <c:showBubbleSize val="0"/>
        </c:dLbls>
        <c:gapWidth val="100"/>
        <c:axId val="218407584"/>
        <c:axId val="218407976"/>
      </c:barChart>
      <c:catAx>
        <c:axId val="218407584"/>
        <c:scaling>
          <c:orientation val="minMax"/>
        </c:scaling>
        <c:delete val="0"/>
        <c:axPos val="b"/>
        <c:numFmt formatCode="General" sourceLinked="0"/>
        <c:majorTickMark val="none"/>
        <c:minorTickMark val="none"/>
        <c:tickLblPos val="nextTo"/>
        <c:crossAx val="218407976"/>
        <c:crosses val="autoZero"/>
        <c:auto val="1"/>
        <c:lblAlgn val="ctr"/>
        <c:lblOffset val="100"/>
        <c:noMultiLvlLbl val="0"/>
      </c:catAx>
      <c:valAx>
        <c:axId val="218407976"/>
        <c:scaling>
          <c:orientation val="minMax"/>
          <c:max val="100"/>
        </c:scaling>
        <c:delete val="1"/>
        <c:axPos val="l"/>
        <c:numFmt formatCode="General" sourceLinked="1"/>
        <c:majorTickMark val="out"/>
        <c:minorTickMark val="none"/>
        <c:tickLblPos val="nextTo"/>
        <c:crossAx val="218407584"/>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Northern</c:v>
                </c:pt>
                <c:pt idx="1">
                  <c:v>Central</c:v>
                </c:pt>
                <c:pt idx="2">
                  <c:v>Southern</c:v>
                </c:pt>
              </c:strCache>
            </c:strRef>
          </c:cat>
          <c:val>
            <c:numRef>
              <c:f>Sheet1!$B$2:$B$4</c:f>
              <c:numCache>
                <c:formatCode>General</c:formatCode>
                <c:ptCount val="3"/>
                <c:pt idx="0">
                  <c:v>59</c:v>
                </c:pt>
                <c:pt idx="1">
                  <c:v>61</c:v>
                </c:pt>
                <c:pt idx="2">
                  <c:v>60</c:v>
                </c:pt>
              </c:numCache>
            </c:numRef>
          </c:val>
        </c:ser>
        <c:ser>
          <c:idx val="1"/>
          <c:order val="1"/>
          <c:tx>
            <c:strRef>
              <c:f>Sheet1!$C$1</c:f>
              <c:strCache>
                <c:ptCount val="1"/>
                <c:pt idx="0">
                  <c:v>2012 MMIS</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Northern</c:v>
                </c:pt>
                <c:pt idx="1">
                  <c:v>Central</c:v>
                </c:pt>
                <c:pt idx="2">
                  <c:v>Southern</c:v>
                </c:pt>
              </c:strCache>
            </c:strRef>
          </c:cat>
          <c:val>
            <c:numRef>
              <c:f>Sheet1!$C$2:$C$4</c:f>
              <c:numCache>
                <c:formatCode>General</c:formatCode>
                <c:ptCount val="3"/>
                <c:pt idx="0">
                  <c:v>62</c:v>
                </c:pt>
                <c:pt idx="1">
                  <c:v>51</c:v>
                </c:pt>
                <c:pt idx="2">
                  <c:v>54</c:v>
                </c:pt>
              </c:numCache>
            </c:numRef>
          </c:val>
        </c:ser>
        <c:ser>
          <c:idx val="2"/>
          <c:order val="2"/>
          <c:tx>
            <c:strRef>
              <c:f>Sheet1!$D$1</c:f>
              <c:strCache>
                <c:ptCount val="1"/>
                <c:pt idx="0">
                  <c:v>2014 MMIS</c:v>
                </c:pt>
              </c:strCache>
            </c:strRef>
          </c:tx>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Northern</c:v>
                </c:pt>
                <c:pt idx="1">
                  <c:v>Central</c:v>
                </c:pt>
                <c:pt idx="2">
                  <c:v>Southern</c:v>
                </c:pt>
              </c:strCache>
            </c:strRef>
          </c:cat>
          <c:val>
            <c:numRef>
              <c:f>Sheet1!$D$2:$D$4</c:f>
              <c:numCache>
                <c:formatCode>General</c:formatCode>
                <c:ptCount val="3"/>
                <c:pt idx="0">
                  <c:v>69</c:v>
                </c:pt>
                <c:pt idx="1">
                  <c:v>67</c:v>
                </c:pt>
                <c:pt idx="2">
                  <c:v>60</c:v>
                </c:pt>
              </c:numCache>
            </c:numRef>
          </c:val>
        </c:ser>
        <c:dLbls>
          <c:showLegendKey val="0"/>
          <c:showVal val="1"/>
          <c:showCatName val="0"/>
          <c:showSerName val="0"/>
          <c:showPercent val="0"/>
          <c:showBubbleSize val="0"/>
        </c:dLbls>
        <c:gapWidth val="100"/>
        <c:axId val="218408760"/>
        <c:axId val="218409152"/>
      </c:barChart>
      <c:catAx>
        <c:axId val="218408760"/>
        <c:scaling>
          <c:orientation val="minMax"/>
        </c:scaling>
        <c:delete val="0"/>
        <c:axPos val="b"/>
        <c:numFmt formatCode="General" sourceLinked="0"/>
        <c:majorTickMark val="none"/>
        <c:minorTickMark val="none"/>
        <c:tickLblPos val="nextTo"/>
        <c:crossAx val="218409152"/>
        <c:crosses val="autoZero"/>
        <c:auto val="1"/>
        <c:lblAlgn val="ctr"/>
        <c:lblOffset val="100"/>
        <c:noMultiLvlLbl val="0"/>
      </c:catAx>
      <c:valAx>
        <c:axId val="218409152"/>
        <c:scaling>
          <c:orientation val="minMax"/>
          <c:max val="100"/>
        </c:scaling>
        <c:delete val="1"/>
        <c:axPos val="l"/>
        <c:numFmt formatCode="General" sourceLinked="1"/>
        <c:majorTickMark val="out"/>
        <c:minorTickMark val="none"/>
        <c:tickLblPos val="nextTo"/>
        <c:crossAx val="218408760"/>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4.0816326530612838E-3"/>
          <c:y val="9.8761275662489784E-4"/>
          <c:w val="0.97959183673470085"/>
          <c:h val="0.85888881929274674"/>
        </c:manualLayout>
      </c:layout>
      <c:barChart>
        <c:barDir val="col"/>
        <c:grouping val="clustered"/>
        <c:varyColors val="0"/>
        <c:ser>
          <c:idx val="0"/>
          <c:order val="0"/>
          <c:spPr>
            <a:solidFill>
              <a:schemeClr val="tx2">
                <a:lumMod val="50000"/>
              </a:schemeClr>
            </a:solidFill>
          </c:spPr>
          <c:invertIfNegative val="0"/>
          <c:dLbls>
            <c:numFmt formatCode="0" sourceLinked="0"/>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61</c:v>
                </c:pt>
                <c:pt idx="1">
                  <c:v>66</c:v>
                </c:pt>
                <c:pt idx="2">
                  <c:v>69</c:v>
                </c:pt>
                <c:pt idx="3">
                  <c:v>78</c:v>
                </c:pt>
                <c:pt idx="4">
                  <c:v>78</c:v>
                </c:pt>
              </c:numCache>
            </c:numRef>
          </c:val>
        </c:ser>
        <c:dLbls>
          <c:showLegendKey val="0"/>
          <c:showVal val="1"/>
          <c:showCatName val="0"/>
          <c:showSerName val="0"/>
          <c:showPercent val="0"/>
          <c:showBubbleSize val="0"/>
        </c:dLbls>
        <c:gapWidth val="100"/>
        <c:axId val="212456360"/>
        <c:axId val="212457144"/>
      </c:barChart>
      <c:catAx>
        <c:axId val="212456360"/>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sz="2000"/>
            </a:pPr>
            <a:endParaRPr lang="en-US"/>
          </a:p>
        </c:txPr>
        <c:crossAx val="212457144"/>
        <c:crosses val="autoZero"/>
        <c:auto val="1"/>
        <c:lblAlgn val="ctr"/>
        <c:lblOffset val="100"/>
        <c:tickLblSkip val="1"/>
        <c:tickMarkSkip val="1"/>
        <c:noMultiLvlLbl val="0"/>
      </c:catAx>
      <c:valAx>
        <c:axId val="212457144"/>
        <c:scaling>
          <c:orientation val="minMax"/>
          <c:max val="100"/>
          <c:min val="0"/>
        </c:scaling>
        <c:delete val="1"/>
        <c:axPos val="l"/>
        <c:numFmt formatCode="General" sourceLinked="1"/>
        <c:majorTickMark val="out"/>
        <c:minorTickMark val="none"/>
        <c:tickLblPos val="nextTo"/>
        <c:crossAx val="212456360"/>
        <c:crosses val="autoZero"/>
        <c:crossBetween val="between"/>
      </c:valAx>
      <c:spPr>
        <a:noFill/>
        <a:ln w="25406">
          <a:noFill/>
        </a:ln>
      </c:spPr>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58</c:v>
                </c:pt>
                <c:pt idx="1">
                  <c:v>51</c:v>
                </c:pt>
                <c:pt idx="2">
                  <c:v>59</c:v>
                </c:pt>
              </c:numCache>
            </c:numRef>
          </c:val>
        </c:ser>
        <c:ser>
          <c:idx val="1"/>
          <c:order val="1"/>
          <c:tx>
            <c:strRef>
              <c:f>Sheet1!$C$1</c:f>
              <c:strCache>
                <c:ptCount val="1"/>
                <c:pt idx="0">
                  <c:v>2012 MMIS</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55</c:v>
                </c:pt>
                <c:pt idx="1">
                  <c:v>57</c:v>
                </c:pt>
                <c:pt idx="2">
                  <c:v>55</c:v>
                </c:pt>
              </c:numCache>
            </c:numRef>
          </c:val>
        </c:ser>
        <c:ser>
          <c:idx val="2"/>
          <c:order val="2"/>
          <c:tx>
            <c:strRef>
              <c:f>Sheet1!$D$1</c:f>
              <c:strCache>
                <c:ptCount val="1"/>
                <c:pt idx="0">
                  <c:v>2014 MMIS</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Sheet1!$D$2:$D$4</c:f>
              <c:numCache>
                <c:formatCode>General</c:formatCode>
                <c:ptCount val="3"/>
                <c:pt idx="0">
                  <c:v>70</c:v>
                </c:pt>
                <c:pt idx="1">
                  <c:v>75</c:v>
                </c:pt>
                <c:pt idx="2">
                  <c:v>69</c:v>
                </c:pt>
              </c:numCache>
            </c:numRef>
          </c:val>
        </c:ser>
        <c:dLbls>
          <c:showLegendKey val="0"/>
          <c:showVal val="1"/>
          <c:showCatName val="0"/>
          <c:showSerName val="0"/>
          <c:showPercent val="0"/>
          <c:showBubbleSize val="0"/>
        </c:dLbls>
        <c:gapWidth val="100"/>
        <c:axId val="212457928"/>
        <c:axId val="212458320"/>
      </c:barChart>
      <c:catAx>
        <c:axId val="212457928"/>
        <c:scaling>
          <c:orientation val="minMax"/>
        </c:scaling>
        <c:delete val="0"/>
        <c:axPos val="b"/>
        <c:numFmt formatCode="General" sourceLinked="0"/>
        <c:majorTickMark val="none"/>
        <c:minorTickMark val="none"/>
        <c:tickLblPos val="nextTo"/>
        <c:crossAx val="212458320"/>
        <c:crosses val="autoZero"/>
        <c:auto val="1"/>
        <c:lblAlgn val="ctr"/>
        <c:lblOffset val="100"/>
        <c:noMultiLvlLbl val="0"/>
      </c:catAx>
      <c:valAx>
        <c:axId val="212458320"/>
        <c:scaling>
          <c:orientation val="minMax"/>
          <c:max val="100"/>
          <c:min val="0"/>
        </c:scaling>
        <c:delete val="1"/>
        <c:axPos val="l"/>
        <c:numFmt formatCode="General" sourceLinked="1"/>
        <c:majorTickMark val="out"/>
        <c:minorTickMark val="none"/>
        <c:tickLblPos val="nextTo"/>
        <c:crossAx val="21245792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Northern</c:v>
                </c:pt>
                <c:pt idx="1">
                  <c:v>Central</c:v>
                </c:pt>
                <c:pt idx="2">
                  <c:v>Southern</c:v>
                </c:pt>
              </c:strCache>
            </c:strRef>
          </c:cat>
          <c:val>
            <c:numRef>
              <c:f>Sheet1!$B$2:$B$4</c:f>
              <c:numCache>
                <c:formatCode>General</c:formatCode>
                <c:ptCount val="3"/>
                <c:pt idx="0">
                  <c:v>54</c:v>
                </c:pt>
                <c:pt idx="1">
                  <c:v>59</c:v>
                </c:pt>
                <c:pt idx="2">
                  <c:v>59</c:v>
                </c:pt>
              </c:numCache>
            </c:numRef>
          </c:val>
        </c:ser>
        <c:ser>
          <c:idx val="1"/>
          <c:order val="1"/>
          <c:tx>
            <c:strRef>
              <c:f>Sheet1!$C$1</c:f>
              <c:strCache>
                <c:ptCount val="1"/>
                <c:pt idx="0">
                  <c:v>2012 MMIS</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Northern</c:v>
                </c:pt>
                <c:pt idx="1">
                  <c:v>Central</c:v>
                </c:pt>
                <c:pt idx="2">
                  <c:v>Southern</c:v>
                </c:pt>
              </c:strCache>
            </c:strRef>
          </c:cat>
          <c:val>
            <c:numRef>
              <c:f>Sheet1!$C$2:$C$4</c:f>
              <c:numCache>
                <c:formatCode>General</c:formatCode>
                <c:ptCount val="3"/>
                <c:pt idx="0">
                  <c:v>64</c:v>
                </c:pt>
                <c:pt idx="1">
                  <c:v>57</c:v>
                </c:pt>
                <c:pt idx="2">
                  <c:v>51</c:v>
                </c:pt>
              </c:numCache>
            </c:numRef>
          </c:val>
        </c:ser>
        <c:ser>
          <c:idx val="2"/>
          <c:order val="2"/>
          <c:tx>
            <c:strRef>
              <c:f>Sheet1!$D$1</c:f>
              <c:strCache>
                <c:ptCount val="1"/>
                <c:pt idx="0">
                  <c:v>2014 MMIS</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Northern</c:v>
                </c:pt>
                <c:pt idx="1">
                  <c:v>Central</c:v>
                </c:pt>
                <c:pt idx="2">
                  <c:v>Southern</c:v>
                </c:pt>
              </c:strCache>
            </c:strRef>
          </c:cat>
          <c:val>
            <c:numRef>
              <c:f>Sheet1!$D$2:$D$4</c:f>
              <c:numCache>
                <c:formatCode>General</c:formatCode>
                <c:ptCount val="3"/>
                <c:pt idx="0">
                  <c:v>78</c:v>
                </c:pt>
                <c:pt idx="1">
                  <c:v>70</c:v>
                </c:pt>
                <c:pt idx="2">
                  <c:v>68</c:v>
                </c:pt>
              </c:numCache>
            </c:numRef>
          </c:val>
        </c:ser>
        <c:dLbls>
          <c:showLegendKey val="0"/>
          <c:showVal val="1"/>
          <c:showCatName val="0"/>
          <c:showSerName val="0"/>
          <c:showPercent val="0"/>
          <c:showBubbleSize val="0"/>
        </c:dLbls>
        <c:gapWidth val="100"/>
        <c:axId val="210233032"/>
        <c:axId val="210232640"/>
      </c:barChart>
      <c:catAx>
        <c:axId val="210233032"/>
        <c:scaling>
          <c:orientation val="minMax"/>
        </c:scaling>
        <c:delete val="0"/>
        <c:axPos val="b"/>
        <c:numFmt formatCode="General" sourceLinked="0"/>
        <c:majorTickMark val="none"/>
        <c:minorTickMark val="none"/>
        <c:tickLblPos val="nextTo"/>
        <c:crossAx val="210232640"/>
        <c:crosses val="autoZero"/>
        <c:auto val="1"/>
        <c:lblAlgn val="ctr"/>
        <c:lblOffset val="100"/>
        <c:noMultiLvlLbl val="0"/>
      </c:catAx>
      <c:valAx>
        <c:axId val="210232640"/>
        <c:scaling>
          <c:orientation val="minMax"/>
          <c:max val="100"/>
          <c:min val="0"/>
        </c:scaling>
        <c:delete val="1"/>
        <c:axPos val="l"/>
        <c:numFmt formatCode="General" sourceLinked="1"/>
        <c:majorTickMark val="out"/>
        <c:minorTickMark val="none"/>
        <c:tickLblPos val="nextTo"/>
        <c:crossAx val="210233032"/>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33204630401E-2"/>
          <c:y val="1.5706806282722512E-2"/>
          <c:w val="0.96830077639272361"/>
          <c:h val="0.75169703590716086"/>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lumMod val="50000"/>
                  <a:lumOff val="5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bg2">
                  <a:lumMod val="50000"/>
                  <a:lumOff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With at least 1 ITN</c:v>
                </c:pt>
                <c:pt idx="1">
                  <c:v>With enough ITNs to cover household population*</c:v>
                </c:pt>
                <c:pt idx="2">
                  <c:v>With access to an ITN within their household*</c:v>
                </c:pt>
                <c:pt idx="3">
                  <c:v>Who slept under an ITN </c:v>
                </c:pt>
              </c:strCache>
            </c:strRef>
          </c:cat>
          <c:val>
            <c:numRef>
              <c:f>Sheet1!$B$2:$B$5</c:f>
              <c:numCache>
                <c:formatCode>General</c:formatCode>
                <c:ptCount val="4"/>
                <c:pt idx="0">
                  <c:v>70</c:v>
                </c:pt>
                <c:pt idx="1">
                  <c:v>30</c:v>
                </c:pt>
                <c:pt idx="2">
                  <c:v>52</c:v>
                </c:pt>
                <c:pt idx="3">
                  <c:v>53</c:v>
                </c:pt>
              </c:numCache>
            </c:numRef>
          </c:val>
        </c:ser>
        <c:dLbls>
          <c:showLegendKey val="0"/>
          <c:showVal val="0"/>
          <c:showCatName val="0"/>
          <c:showSerName val="0"/>
          <c:showPercent val="0"/>
          <c:showBubbleSize val="0"/>
        </c:dLbls>
        <c:gapWidth val="100"/>
        <c:axId val="212595896"/>
        <c:axId val="212596288"/>
      </c:barChart>
      <c:catAx>
        <c:axId val="212595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2596288"/>
        <c:crosses val="autoZero"/>
        <c:auto val="1"/>
        <c:lblAlgn val="ctr"/>
        <c:lblOffset val="100"/>
        <c:noMultiLvlLbl val="0"/>
      </c:catAx>
      <c:valAx>
        <c:axId val="21259628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2595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0707689316613199E-2"/>
          <c:y val="0.11763741488835637"/>
          <c:w val="0.96231700204141168"/>
          <c:h val="0.70873483205903609"/>
        </c:manualLayout>
      </c:layout>
      <c:barChart>
        <c:barDir val="col"/>
        <c:grouping val="clustered"/>
        <c:varyColors val="0"/>
        <c:ser>
          <c:idx val="0"/>
          <c:order val="0"/>
          <c:tx>
            <c:strRef>
              <c:f>Sheet1!$B$1</c:f>
              <c:strCache>
                <c:ptCount val="1"/>
                <c:pt idx="0">
                  <c:v>ITN</c:v>
                </c:pt>
              </c:strCache>
            </c:strRef>
          </c:tx>
          <c:spPr>
            <a:solidFill>
              <a:schemeClr val="accent6"/>
            </a:solidFill>
          </c:spPr>
          <c:invertIfNegative val="0"/>
          <c:dPt>
            <c:idx val="4"/>
            <c:invertIfNegative val="0"/>
            <c:bubble3D val="0"/>
            <c:spPr>
              <a:solidFill>
                <a:schemeClr val="tx2">
                  <a:lumMod val="50000"/>
                </a:schemeClr>
              </a:solidFill>
            </c:spPr>
          </c:dPt>
          <c:dPt>
            <c:idx val="5"/>
            <c:invertIfNegative val="0"/>
            <c:bubble3D val="0"/>
            <c:spPr>
              <a:solidFill>
                <a:schemeClr val="tx2">
                  <a:lumMod val="50000"/>
                </a:schemeClr>
              </a:solidFill>
            </c:spPr>
          </c:dPt>
          <c:dPt>
            <c:idx val="6"/>
            <c:invertIfNegative val="0"/>
            <c:bubble3D val="0"/>
            <c:spPr>
              <a:solidFill>
                <a:schemeClr val="tx2">
                  <a:lumMod val="50000"/>
                </a:schemeClr>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All members of household</c:v>
                </c:pt>
                <c:pt idx="1">
                  <c:v>Children &lt;5</c:v>
                </c:pt>
                <c:pt idx="2">
                  <c:v>Pregnant women</c:v>
                </c:pt>
                <c:pt idx="4">
                  <c:v>All members of household</c:v>
                </c:pt>
                <c:pt idx="5">
                  <c:v>Children &lt;5</c:v>
                </c:pt>
                <c:pt idx="6">
                  <c:v>Pregnant women</c:v>
                </c:pt>
              </c:strCache>
            </c:strRef>
          </c:cat>
          <c:val>
            <c:numRef>
              <c:f>Sheet1!$B$2:$B$8</c:f>
              <c:numCache>
                <c:formatCode>General</c:formatCode>
                <c:ptCount val="7"/>
                <c:pt idx="0">
                  <c:v>53</c:v>
                </c:pt>
                <c:pt idx="1">
                  <c:v>67</c:v>
                </c:pt>
                <c:pt idx="2">
                  <c:v>62</c:v>
                </c:pt>
                <c:pt idx="4">
                  <c:v>72</c:v>
                </c:pt>
                <c:pt idx="5">
                  <c:v>87</c:v>
                </c:pt>
                <c:pt idx="6">
                  <c:v>85</c:v>
                </c:pt>
              </c:numCache>
            </c:numRef>
          </c:val>
        </c:ser>
        <c:dLbls>
          <c:showLegendKey val="0"/>
          <c:showVal val="1"/>
          <c:showCatName val="0"/>
          <c:showSerName val="0"/>
          <c:showPercent val="0"/>
          <c:showBubbleSize val="0"/>
        </c:dLbls>
        <c:gapWidth val="100"/>
        <c:axId val="212597072"/>
        <c:axId val="212597464"/>
      </c:barChart>
      <c:catAx>
        <c:axId val="212597072"/>
        <c:scaling>
          <c:orientation val="minMax"/>
        </c:scaling>
        <c:delete val="0"/>
        <c:axPos val="b"/>
        <c:numFmt formatCode="General" sourceLinked="0"/>
        <c:majorTickMark val="none"/>
        <c:minorTickMark val="none"/>
        <c:tickLblPos val="nextTo"/>
        <c:crossAx val="212597464"/>
        <c:crosses val="autoZero"/>
        <c:auto val="1"/>
        <c:lblAlgn val="ctr"/>
        <c:lblOffset val="100"/>
        <c:noMultiLvlLbl val="0"/>
      </c:catAx>
      <c:valAx>
        <c:axId val="212597464"/>
        <c:scaling>
          <c:orientation val="minMax"/>
        </c:scaling>
        <c:delete val="1"/>
        <c:axPos val="l"/>
        <c:numFmt formatCode="General" sourceLinked="1"/>
        <c:majorTickMark val="out"/>
        <c:minorTickMark val="none"/>
        <c:tickLblPos val="nextTo"/>
        <c:crossAx val="2125970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Children &lt;5</c:v>
                </c:pt>
                <c:pt idx="1">
                  <c:v>Pregnant women</c:v>
                </c:pt>
              </c:strCache>
            </c:strRef>
          </c:cat>
          <c:val>
            <c:numRef>
              <c:f>Sheet1!$B$2:$B$3</c:f>
              <c:numCache>
                <c:formatCode>General</c:formatCode>
                <c:ptCount val="2"/>
                <c:pt idx="0">
                  <c:v>55</c:v>
                </c:pt>
                <c:pt idx="1">
                  <c:v>49</c:v>
                </c:pt>
              </c:numCache>
            </c:numRef>
          </c:val>
        </c:ser>
        <c:ser>
          <c:idx val="1"/>
          <c:order val="1"/>
          <c:tx>
            <c:strRef>
              <c:f>Sheet1!$C$1</c:f>
              <c:strCache>
                <c:ptCount val="1"/>
                <c:pt idx="0">
                  <c:v>2012 MMIS</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Children &lt;5</c:v>
                </c:pt>
                <c:pt idx="1">
                  <c:v>Pregnant women</c:v>
                </c:pt>
              </c:strCache>
            </c:strRef>
          </c:cat>
          <c:val>
            <c:numRef>
              <c:f>Sheet1!$C$2:$C$3</c:f>
              <c:numCache>
                <c:formatCode>General</c:formatCode>
                <c:ptCount val="2"/>
                <c:pt idx="0">
                  <c:v>56</c:v>
                </c:pt>
                <c:pt idx="1">
                  <c:v>51</c:v>
                </c:pt>
              </c:numCache>
            </c:numRef>
          </c:val>
        </c:ser>
        <c:ser>
          <c:idx val="2"/>
          <c:order val="2"/>
          <c:tx>
            <c:strRef>
              <c:f>Sheet1!$D$1</c:f>
              <c:strCache>
                <c:ptCount val="1"/>
                <c:pt idx="0">
                  <c:v>2014 MMIS</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Sheet1!$A$2:$A$3</c:f>
              <c:strCache>
                <c:ptCount val="2"/>
                <c:pt idx="0">
                  <c:v>Children &lt;5</c:v>
                </c:pt>
                <c:pt idx="1">
                  <c:v>Pregnant women</c:v>
                </c:pt>
              </c:strCache>
            </c:strRef>
          </c:cat>
          <c:val>
            <c:numRef>
              <c:f>Sheet1!$D$2:$D$3</c:f>
              <c:numCache>
                <c:formatCode>General</c:formatCode>
                <c:ptCount val="2"/>
                <c:pt idx="0">
                  <c:v>67</c:v>
                </c:pt>
                <c:pt idx="1">
                  <c:v>62</c:v>
                </c:pt>
              </c:numCache>
            </c:numRef>
          </c:val>
        </c:ser>
        <c:dLbls>
          <c:showLegendKey val="0"/>
          <c:showVal val="1"/>
          <c:showCatName val="0"/>
          <c:showSerName val="0"/>
          <c:showPercent val="0"/>
          <c:showBubbleSize val="0"/>
        </c:dLbls>
        <c:gapWidth val="100"/>
        <c:axId val="212598248"/>
        <c:axId val="212598640"/>
      </c:barChart>
      <c:catAx>
        <c:axId val="212598248"/>
        <c:scaling>
          <c:orientation val="minMax"/>
        </c:scaling>
        <c:delete val="0"/>
        <c:axPos val="b"/>
        <c:numFmt formatCode="General" sourceLinked="0"/>
        <c:majorTickMark val="none"/>
        <c:minorTickMark val="none"/>
        <c:tickLblPos val="nextTo"/>
        <c:crossAx val="212598640"/>
        <c:crosses val="autoZero"/>
        <c:auto val="1"/>
        <c:lblAlgn val="ctr"/>
        <c:lblOffset val="100"/>
        <c:noMultiLvlLbl val="0"/>
      </c:catAx>
      <c:valAx>
        <c:axId val="212598640"/>
        <c:scaling>
          <c:orientation val="minMax"/>
          <c:max val="100"/>
        </c:scaling>
        <c:delete val="1"/>
        <c:axPos val="l"/>
        <c:numFmt formatCode="General" sourceLinked="1"/>
        <c:majorTickMark val="out"/>
        <c:minorTickMark val="none"/>
        <c:tickLblPos val="nextTo"/>
        <c:crossAx val="21259824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0707689316613199E-2"/>
          <c:y val="0.16836195965366918"/>
          <c:w val="0.96231700204141168"/>
          <c:h val="0.65801024003068564"/>
        </c:manualLayout>
      </c:layout>
      <c:barChart>
        <c:barDir val="col"/>
        <c:grouping val="clustered"/>
        <c:varyColors val="0"/>
        <c:ser>
          <c:idx val="0"/>
          <c:order val="0"/>
          <c:tx>
            <c:strRef>
              <c:f>Sheet1!$B$1</c:f>
              <c:strCache>
                <c:ptCount val="1"/>
                <c:pt idx="0">
                  <c:v>ITN</c:v>
                </c:pt>
              </c:strCache>
            </c:strRef>
          </c:tx>
          <c:spPr>
            <a:solidFill>
              <a:schemeClr val="accent5"/>
            </a:solidFill>
            <a:ln>
              <a:solidFill>
                <a:schemeClr val="accent5"/>
              </a:solidFill>
            </a:ln>
          </c:spPr>
          <c:invertIfNegative val="0"/>
          <c:dPt>
            <c:idx val="1"/>
            <c:invertIfNegative val="0"/>
            <c:bubble3D val="0"/>
            <c:spPr>
              <a:solidFill>
                <a:schemeClr val="accent6"/>
              </a:solidFill>
              <a:ln>
                <a:solidFill>
                  <a:schemeClr val="accent6"/>
                </a:solidFill>
              </a:ln>
            </c:spPr>
          </c:dPt>
          <c:dPt>
            <c:idx val="2"/>
            <c:invertIfNegative val="0"/>
            <c:bubble3D val="0"/>
            <c:spPr>
              <a:solidFill>
                <a:schemeClr val="bg1"/>
              </a:solidFill>
              <a:ln>
                <a:solidFill>
                  <a:schemeClr val="tx1"/>
                </a:solidFill>
              </a:ln>
            </c:spPr>
          </c:dPt>
          <c:dPt>
            <c:idx val="3"/>
            <c:invertIfNegative val="0"/>
            <c:bubble3D val="0"/>
            <c:spPr>
              <a:solidFill>
                <a:schemeClr val="tx1"/>
              </a:solidFill>
              <a:ln>
                <a:solidFill>
                  <a:schemeClr val="tx1"/>
                </a:solidFill>
              </a:ln>
            </c:spPr>
          </c:dPt>
          <c:dPt>
            <c:idx val="4"/>
            <c:invertIfNegative val="0"/>
            <c:bubble3D val="0"/>
            <c:spPr>
              <a:solidFill>
                <a:schemeClr val="bg2"/>
              </a:solidFill>
              <a:ln>
                <a:noFill/>
              </a:ln>
            </c:spPr>
          </c:dPt>
          <c:dPt>
            <c:idx val="5"/>
            <c:invertIfNegative val="0"/>
            <c:bubble3D val="0"/>
            <c:spPr>
              <a:solidFill>
                <a:schemeClr val="bg2"/>
              </a:solidFill>
              <a:ln>
                <a:solidFill>
                  <a:schemeClr val="accent5"/>
                </a:solidFill>
              </a:ln>
            </c:spPr>
          </c:dPt>
          <c:dPt>
            <c:idx val="6"/>
            <c:invertIfNegative val="0"/>
            <c:bubble3D val="0"/>
            <c:spPr>
              <a:solidFill>
                <a:schemeClr val="bg2"/>
              </a:solidFill>
              <a:ln>
                <a:noFill/>
              </a:ln>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Blue</c:v>
                </c:pt>
                <c:pt idx="1">
                  <c:v>Green</c:v>
                </c:pt>
                <c:pt idx="2">
                  <c:v>White</c:v>
                </c:pt>
                <c:pt idx="3">
                  <c:v>Other</c:v>
                </c:pt>
                <c:pt idx="4">
                  <c:v>No preference</c:v>
                </c:pt>
              </c:strCache>
            </c:strRef>
          </c:cat>
          <c:val>
            <c:numRef>
              <c:f>Sheet1!$B$2:$B$6</c:f>
              <c:numCache>
                <c:formatCode>General</c:formatCode>
                <c:ptCount val="5"/>
                <c:pt idx="0">
                  <c:v>56</c:v>
                </c:pt>
                <c:pt idx="1">
                  <c:v>32</c:v>
                </c:pt>
                <c:pt idx="2">
                  <c:v>7</c:v>
                </c:pt>
                <c:pt idx="3">
                  <c:v>4</c:v>
                </c:pt>
                <c:pt idx="4">
                  <c:v>1</c:v>
                </c:pt>
              </c:numCache>
            </c:numRef>
          </c:val>
        </c:ser>
        <c:dLbls>
          <c:showLegendKey val="0"/>
          <c:showVal val="1"/>
          <c:showCatName val="0"/>
          <c:showSerName val="0"/>
          <c:showPercent val="0"/>
          <c:showBubbleSize val="0"/>
        </c:dLbls>
        <c:gapWidth val="100"/>
        <c:axId val="212599424"/>
        <c:axId val="216298088"/>
      </c:barChart>
      <c:catAx>
        <c:axId val="212599424"/>
        <c:scaling>
          <c:orientation val="minMax"/>
        </c:scaling>
        <c:delete val="0"/>
        <c:axPos val="b"/>
        <c:numFmt formatCode="General" sourceLinked="0"/>
        <c:majorTickMark val="none"/>
        <c:minorTickMark val="none"/>
        <c:tickLblPos val="nextTo"/>
        <c:txPr>
          <a:bodyPr/>
          <a:lstStyle/>
          <a:p>
            <a:pPr>
              <a:defRPr sz="1800"/>
            </a:pPr>
            <a:endParaRPr lang="en-US"/>
          </a:p>
        </c:txPr>
        <c:crossAx val="216298088"/>
        <c:crosses val="autoZero"/>
        <c:auto val="1"/>
        <c:lblAlgn val="ctr"/>
        <c:lblOffset val="100"/>
        <c:noMultiLvlLbl val="0"/>
      </c:catAx>
      <c:valAx>
        <c:axId val="216298088"/>
        <c:scaling>
          <c:orientation val="minMax"/>
          <c:max val="100"/>
        </c:scaling>
        <c:delete val="1"/>
        <c:axPos val="l"/>
        <c:numFmt formatCode="General" sourceLinked="1"/>
        <c:majorTickMark val="out"/>
        <c:minorTickMark val="none"/>
        <c:tickLblPos val="nextTo"/>
        <c:crossAx val="2125994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0707689316613199E-2"/>
          <c:y val="0.16836195965366918"/>
          <c:w val="0.96231700204141168"/>
          <c:h val="0.65801024003068564"/>
        </c:manualLayout>
      </c:layout>
      <c:barChart>
        <c:barDir val="col"/>
        <c:grouping val="clustered"/>
        <c:varyColors val="0"/>
        <c:ser>
          <c:idx val="0"/>
          <c:order val="0"/>
          <c:tx>
            <c:strRef>
              <c:f>Sheet1!$B$1</c:f>
              <c:strCache>
                <c:ptCount val="1"/>
                <c:pt idx="0">
                  <c:v>ITN</c:v>
                </c:pt>
              </c:strCache>
            </c:strRef>
          </c:tx>
          <c:spPr>
            <a:solidFill>
              <a:schemeClr val="accent5"/>
            </a:solidFill>
            <a:ln>
              <a:solidFill>
                <a:schemeClr val="accent5"/>
              </a:solidFill>
            </a:ln>
          </c:spPr>
          <c:invertIfNegative val="0"/>
          <c:dPt>
            <c:idx val="1"/>
            <c:invertIfNegative val="0"/>
            <c:bubble3D val="0"/>
            <c:spPr>
              <a:solidFill>
                <a:schemeClr val="accent6"/>
              </a:solidFill>
              <a:ln>
                <a:solidFill>
                  <a:schemeClr val="accent6"/>
                </a:solidFill>
              </a:ln>
            </c:spPr>
          </c:dPt>
          <c:dPt>
            <c:idx val="2"/>
            <c:invertIfNegative val="0"/>
            <c:bubble3D val="0"/>
            <c:spPr>
              <a:solidFill>
                <a:schemeClr val="bg2"/>
              </a:solidFill>
              <a:ln>
                <a:noFill/>
              </a:ln>
            </c:spPr>
          </c:dPt>
          <c:dPt>
            <c:idx val="3"/>
            <c:invertIfNegative val="0"/>
            <c:bubble3D val="0"/>
            <c:spPr>
              <a:solidFill>
                <a:schemeClr val="tx1"/>
              </a:solidFill>
              <a:ln>
                <a:solidFill>
                  <a:schemeClr val="tx1"/>
                </a:solidFill>
              </a:ln>
            </c:spPr>
          </c:dPt>
          <c:dPt>
            <c:idx val="4"/>
            <c:invertIfNegative val="0"/>
            <c:bubble3D val="0"/>
            <c:spPr>
              <a:solidFill>
                <a:schemeClr val="bg2"/>
              </a:solidFill>
              <a:ln>
                <a:solidFill>
                  <a:schemeClr val="accent5"/>
                </a:solidFill>
              </a:ln>
            </c:spPr>
          </c:dPt>
          <c:dPt>
            <c:idx val="5"/>
            <c:invertIfNegative val="0"/>
            <c:bubble3D val="0"/>
            <c:spPr>
              <a:solidFill>
                <a:schemeClr val="bg2"/>
              </a:solidFill>
              <a:ln>
                <a:solidFill>
                  <a:schemeClr val="accent5"/>
                </a:solidFill>
              </a:ln>
            </c:spPr>
          </c:dPt>
          <c:dPt>
            <c:idx val="6"/>
            <c:invertIfNegative val="0"/>
            <c:bubble3D val="0"/>
            <c:spPr>
              <a:solidFill>
                <a:schemeClr val="bg2"/>
              </a:solidFill>
              <a:ln>
                <a:noFill/>
              </a:ln>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Conical </c:v>
                </c:pt>
                <c:pt idx="1">
                  <c:v>Rectangular</c:v>
                </c:pt>
                <c:pt idx="2">
                  <c:v>No preference</c:v>
                </c:pt>
              </c:strCache>
            </c:strRef>
          </c:cat>
          <c:val>
            <c:numRef>
              <c:f>Sheet1!$B$2:$B$4</c:f>
              <c:numCache>
                <c:formatCode>General</c:formatCode>
                <c:ptCount val="3"/>
                <c:pt idx="0">
                  <c:v>69</c:v>
                </c:pt>
                <c:pt idx="1">
                  <c:v>30</c:v>
                </c:pt>
                <c:pt idx="2">
                  <c:v>2</c:v>
                </c:pt>
              </c:numCache>
            </c:numRef>
          </c:val>
        </c:ser>
        <c:dLbls>
          <c:showLegendKey val="0"/>
          <c:showVal val="1"/>
          <c:showCatName val="0"/>
          <c:showSerName val="0"/>
          <c:showPercent val="0"/>
          <c:showBubbleSize val="0"/>
        </c:dLbls>
        <c:gapWidth val="100"/>
        <c:axId val="216298872"/>
        <c:axId val="216299264"/>
      </c:barChart>
      <c:catAx>
        <c:axId val="216298872"/>
        <c:scaling>
          <c:orientation val="minMax"/>
        </c:scaling>
        <c:delete val="0"/>
        <c:axPos val="b"/>
        <c:numFmt formatCode="General" sourceLinked="0"/>
        <c:majorTickMark val="none"/>
        <c:minorTickMark val="none"/>
        <c:tickLblPos val="nextTo"/>
        <c:txPr>
          <a:bodyPr/>
          <a:lstStyle/>
          <a:p>
            <a:pPr>
              <a:defRPr sz="1800"/>
            </a:pPr>
            <a:endParaRPr lang="en-US"/>
          </a:p>
        </c:txPr>
        <c:crossAx val="216299264"/>
        <c:crosses val="autoZero"/>
        <c:auto val="1"/>
        <c:lblAlgn val="ctr"/>
        <c:lblOffset val="100"/>
        <c:noMultiLvlLbl val="0"/>
      </c:catAx>
      <c:valAx>
        <c:axId val="216299264"/>
        <c:scaling>
          <c:orientation val="minMax"/>
          <c:max val="100"/>
        </c:scaling>
        <c:delete val="1"/>
        <c:axPos val="l"/>
        <c:numFmt formatCode="General" sourceLinked="1"/>
        <c:majorTickMark val="out"/>
        <c:minorTickMark val="none"/>
        <c:tickLblPos val="nextTo"/>
        <c:crossAx val="2162988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1A8A624-97CB-49B4-8885-D88C4EA420FE}" type="slidenum">
              <a:rPr lang="en-US"/>
              <a:pPr>
                <a:defRPr/>
              </a:pPr>
              <a:t>‹#›</a:t>
            </a:fld>
            <a:endParaRPr lang="en-US"/>
          </a:p>
        </p:txBody>
      </p:sp>
    </p:spTree>
    <p:extLst>
      <p:ext uri="{BB962C8B-B14F-4D97-AF65-F5344CB8AC3E}">
        <p14:creationId xmlns:p14="http://schemas.microsoft.com/office/powerpoint/2010/main" val="23876109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6B6103-178B-445F-8EBD-F7923233B2CA}" type="slidenum">
              <a:rPr lang="en-US" smtClean="0"/>
              <a:pPr fontAlgn="base">
                <a:spcBef>
                  <a:spcPct val="0"/>
                </a:spcBef>
                <a:spcAft>
                  <a:spcPct val="0"/>
                </a:spcAft>
                <a:defRPr/>
              </a:pPr>
              <a:t>2</a:t>
            </a:fld>
            <a:endParaRPr lang="en-US" smtClean="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noProof="0" dirty="0" smtClean="0"/>
              <a:t>71% of all households own at least one mosquito net of any type, 70%</a:t>
            </a:r>
            <a:r>
              <a:rPr lang="en-GB" baseline="0" noProof="0" dirty="0" smtClean="0"/>
              <a:t> own at least one ITN, and 70% own at least one LLIN.  Almost all nets in Malawi are LLINs.  On average, Malawian households own 1.2 ITNs or LLINs per household.</a:t>
            </a:r>
            <a:endParaRPr lang="en-GB" noProof="0" dirty="0" smtClean="0"/>
          </a:p>
        </p:txBody>
      </p:sp>
    </p:spTree>
    <p:extLst>
      <p:ext uri="{BB962C8B-B14F-4D97-AF65-F5344CB8AC3E}">
        <p14:creationId xmlns:p14="http://schemas.microsoft.com/office/powerpoint/2010/main" val="3122280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2010, a little more than half of children under</a:t>
            </a:r>
            <a:r>
              <a:rPr lang="en-US" baseline="0" dirty="0" smtClean="0"/>
              <a:t> 5 slept under an ITN the night before the survey, compared to two-thirds of children in 2014. Among pregnant women, ITN use has increased from 49% in 2010 to 62% in 2014.</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11</a:t>
            </a:fld>
            <a:endParaRPr lang="en-US"/>
          </a:p>
        </p:txBody>
      </p:sp>
    </p:spTree>
    <p:extLst>
      <p:ext uri="{BB962C8B-B14F-4D97-AF65-F5344CB8AC3E}">
        <p14:creationId xmlns:p14="http://schemas.microsoft.com/office/powerpoint/2010/main" val="3182955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than half of households prefer the </a:t>
            </a:r>
            <a:r>
              <a:rPr lang="en-US" dirty="0" err="1" smtClean="0"/>
              <a:t>colour</a:t>
            </a:r>
            <a:r>
              <a:rPr lang="en-US" dirty="0" smtClean="0"/>
              <a:t> blue for mosquito nets,</a:t>
            </a:r>
            <a:r>
              <a:rPr lang="en-US" baseline="0" dirty="0" smtClean="0"/>
              <a:t> while nearly one-third prefer green.4% prefer other </a:t>
            </a:r>
            <a:r>
              <a:rPr lang="en-US" baseline="0" dirty="0" err="1" smtClean="0"/>
              <a:t>colours</a:t>
            </a:r>
            <a:r>
              <a:rPr lang="en-US" baseline="0" dirty="0" smtClean="0"/>
              <a:t> such as red or black.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12</a:t>
            </a:fld>
            <a:endParaRPr lang="en-US"/>
          </a:p>
        </p:txBody>
      </p:sp>
    </p:spTree>
    <p:extLst>
      <p:ext uri="{BB962C8B-B14F-4D97-AF65-F5344CB8AC3E}">
        <p14:creationId xmlns:p14="http://schemas.microsoft.com/office/powerpoint/2010/main" val="4071612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than two-thirds of</a:t>
            </a:r>
            <a:r>
              <a:rPr lang="en-US" baseline="0" dirty="0" smtClean="0"/>
              <a:t> households prefer the conical shaped mosquito net. The most cited reason for preferring the conical shape was due to ease of use (77%). Nearly one-third of households prefer the rectangular mosquito net. The most cited reason for preferring the rectangular shape was both east of use and size/dimension (both 40%).</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13</a:t>
            </a:fld>
            <a:endParaRPr lang="en-US"/>
          </a:p>
        </p:txBody>
      </p:sp>
    </p:spTree>
    <p:extLst>
      <p:ext uri="{BB962C8B-B14F-4D97-AF65-F5344CB8AC3E}">
        <p14:creationId xmlns:p14="http://schemas.microsoft.com/office/powerpoint/2010/main" val="2999030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Overall, 9% of Malawian homes had their interior walls sprayed in the 12 months before the survey.  73% of households are protected either by owning an ITN or having received IRS in the past 12 months.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14</a:t>
            </a:fld>
            <a:endParaRPr lang="en-US"/>
          </a:p>
        </p:txBody>
      </p:sp>
    </p:spTree>
    <p:extLst>
      <p:ext uri="{BB962C8B-B14F-4D97-AF65-F5344CB8AC3E}">
        <p14:creationId xmlns:p14="http://schemas.microsoft.com/office/powerpoint/2010/main" val="2072027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CDFF7-50E0-4BBA-BB19-6869B3854A00}" type="slidenum">
              <a:rPr lang="en-US" smtClean="0"/>
              <a:pPr fontAlgn="base">
                <a:spcBef>
                  <a:spcPct val="0"/>
                </a:spcBef>
                <a:spcAft>
                  <a:spcPct val="0"/>
                </a:spcAft>
                <a:defRPr/>
              </a:pPr>
              <a:t>15</a:t>
            </a:fld>
            <a:endParaRPr lang="en-US" smtClean="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IRS coverage is higher in Northern (12%) region than in the Southern (9%) or Central region (7%).</a:t>
            </a:r>
            <a:endParaRPr lang="en-US" dirty="0" smtClean="0"/>
          </a:p>
          <a:p>
            <a:pPr eaLnBrk="1" hangingPunct="1">
              <a:spcBef>
                <a:spcPct val="0"/>
              </a:spcBef>
            </a:pPr>
            <a:endParaRPr lang="fr-CI" dirty="0" smtClean="0"/>
          </a:p>
        </p:txBody>
      </p:sp>
    </p:spTree>
    <p:extLst>
      <p:ext uri="{BB962C8B-B14F-4D97-AF65-F5344CB8AC3E}">
        <p14:creationId xmlns:p14="http://schemas.microsoft.com/office/powerpoint/2010/main" val="96931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CDFF7-50E0-4BBA-BB19-6869B3854A00}" type="slidenum">
              <a:rPr lang="en-US" smtClean="0"/>
              <a:pPr fontAlgn="base">
                <a:spcBef>
                  <a:spcPct val="0"/>
                </a:spcBef>
                <a:spcAft>
                  <a:spcPct val="0"/>
                </a:spcAft>
                <a:defRPr/>
              </a:pPr>
              <a:t>16</a:t>
            </a:fld>
            <a:endParaRPr lang="en-US" smtClean="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Households</a:t>
            </a:r>
            <a:r>
              <a:rPr lang="en-GB" baseline="0" noProof="0" dirty="0" smtClean="0"/>
              <a:t> in the Northern region are more likely to have at least one ITN and/or IRS in the past 12 months (79%) compared with those in the Central and Southern Regions (73% and 71%, respectively).</a:t>
            </a:r>
            <a:endParaRPr lang="en-GB" noProof="0" dirty="0" smtClean="0"/>
          </a:p>
        </p:txBody>
      </p:sp>
    </p:spTree>
    <p:extLst>
      <p:ext uri="{BB962C8B-B14F-4D97-AF65-F5344CB8AC3E}">
        <p14:creationId xmlns:p14="http://schemas.microsoft.com/office/powerpoint/2010/main" val="1481061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a:t>
            </a:r>
            <a:r>
              <a:rPr lang="en-US" baseline="0" dirty="0" smtClean="0"/>
              <a:t> women took </a:t>
            </a:r>
            <a:r>
              <a:rPr lang="en-US" dirty="0" smtClean="0"/>
              <a:t>any SP/</a:t>
            </a:r>
            <a:r>
              <a:rPr lang="en-US" dirty="0" err="1" smtClean="0"/>
              <a:t>Fansidary</a:t>
            </a:r>
            <a:r>
              <a:rPr lang="en-US" dirty="0" smtClean="0"/>
              <a:t>,</a:t>
            </a:r>
            <a:r>
              <a:rPr lang="en-US" baseline="0" dirty="0" smtClean="0"/>
              <a:t> with 89% taking any SP/</a:t>
            </a:r>
            <a:r>
              <a:rPr lang="en-US" baseline="0" dirty="0" err="1" smtClean="0"/>
              <a:t>Fansidar</a:t>
            </a:r>
            <a:r>
              <a:rPr lang="en-US" baseline="0" dirty="0" smtClean="0"/>
              <a:t> during an ANC visit. 63% reported taking 2 or more doses of SP/</a:t>
            </a:r>
            <a:r>
              <a:rPr lang="en-US" baseline="0" dirty="0" err="1" smtClean="0"/>
              <a:t>Fansidar</a:t>
            </a:r>
            <a:r>
              <a:rPr lang="en-US" baseline="0" dirty="0" smtClean="0"/>
              <a:t> during their last pregnancy and at least one dose during an ANC visit.  Only 12% of women had 3+ doses during at least one ANC visit.</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17</a:t>
            </a:fld>
            <a:endParaRPr lang="en-US"/>
          </a:p>
        </p:txBody>
      </p:sp>
    </p:spTree>
    <p:extLst>
      <p:ext uri="{BB962C8B-B14F-4D97-AF65-F5344CB8AC3E}">
        <p14:creationId xmlns:p14="http://schemas.microsoft.com/office/powerpoint/2010/main" val="4054676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2014 MMIS results show improvements in </a:t>
            </a:r>
            <a:r>
              <a:rPr lang="en-US" dirty="0" err="1" smtClean="0"/>
              <a:t>IPTp</a:t>
            </a:r>
            <a:r>
              <a:rPr lang="en-US" baseline="0" dirty="0" smtClean="0"/>
              <a:t> since 2010. Women who reported taking any SP/</a:t>
            </a:r>
            <a:r>
              <a:rPr lang="en-US" baseline="0" dirty="0" err="1" smtClean="0"/>
              <a:t>Fansidar</a:t>
            </a:r>
            <a:r>
              <a:rPr lang="en-US" baseline="0" dirty="0" smtClean="0"/>
              <a:t> has increased from 83% in 2010 to the current level of 90% in 2014. Women who reported taking 2+ doses of SP/</a:t>
            </a:r>
            <a:r>
              <a:rPr lang="en-US" baseline="0" dirty="0" err="1" smtClean="0"/>
              <a:t>Fansidar</a:t>
            </a:r>
            <a:r>
              <a:rPr lang="en-US" baseline="0" dirty="0" smtClean="0"/>
              <a:t> has slightly increased from 60% in 2012 to 64% in 2014. Women who reported taking 2+ doses and received at least one during ANC also slightly increased from 60% in 2010 to 63%</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18</a:t>
            </a:fld>
            <a:endParaRPr lang="en-US"/>
          </a:p>
        </p:txBody>
      </p:sp>
    </p:spTree>
    <p:extLst>
      <p:ext uri="{BB962C8B-B14F-4D97-AF65-F5344CB8AC3E}">
        <p14:creationId xmlns:p14="http://schemas.microsoft.com/office/powerpoint/2010/main" val="766969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proportion of women who received two or more doses</a:t>
            </a:r>
            <a:r>
              <a:rPr lang="en-US" baseline="0" dirty="0" smtClean="0"/>
              <a:t> of SP during pregnancy has incrementally increased in Northern and Central regions. </a:t>
            </a:r>
            <a:r>
              <a:rPr lang="en-US" baseline="0" dirty="0" err="1" smtClean="0"/>
              <a:t>IPTp</a:t>
            </a:r>
            <a:r>
              <a:rPr lang="en-US" baseline="0" dirty="0" smtClean="0"/>
              <a:t> in the Southern region has remained the same since 2010.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19</a:t>
            </a:fld>
            <a:endParaRPr lang="en-US"/>
          </a:p>
        </p:txBody>
      </p:sp>
    </p:spTree>
    <p:extLst>
      <p:ext uri="{BB962C8B-B14F-4D97-AF65-F5344CB8AC3E}">
        <p14:creationId xmlns:p14="http://schemas.microsoft.com/office/powerpoint/2010/main" val="1049321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20</a:t>
            </a:fld>
            <a:endParaRPr lang="en-US"/>
          </a:p>
        </p:txBody>
      </p:sp>
    </p:spTree>
    <p:extLst>
      <p:ext uri="{BB962C8B-B14F-4D97-AF65-F5344CB8AC3E}">
        <p14:creationId xmlns:p14="http://schemas.microsoft.com/office/powerpoint/2010/main" val="4213928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6A5CF6-991B-45AC-8D50-F0C8892EF2C3}" type="slidenum">
              <a:rPr lang="en-US" smtClean="0"/>
              <a:pPr fontAlgn="base">
                <a:spcBef>
                  <a:spcPct val="0"/>
                </a:spcBef>
                <a:spcAft>
                  <a:spcPct val="0"/>
                </a:spcAft>
                <a:defRPr/>
              </a:pPr>
              <a:t>3</a:t>
            </a:fld>
            <a:endParaRPr lang="en-US" smtClean="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ITN ownership is higher in the Northern region with 78% of households having</a:t>
            </a:r>
            <a:r>
              <a:rPr lang="en-GB" baseline="0" noProof="0" dirty="0" smtClean="0"/>
              <a:t> at least one ITN.  ITN ownership is lowest in the Southern region at 68%</a:t>
            </a:r>
            <a:endParaRPr lang="en-GB" noProof="0" dirty="0" smtClean="0"/>
          </a:p>
        </p:txBody>
      </p:sp>
    </p:spTree>
    <p:extLst>
      <p:ext uri="{BB962C8B-B14F-4D97-AF65-F5344CB8AC3E}">
        <p14:creationId xmlns:p14="http://schemas.microsoft.com/office/powerpoint/2010/main" val="3361044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107010-9C66-4DA7-AEA8-AC4FD1AE2781}" type="slidenum">
              <a:rPr lang="en-US" smtClean="0"/>
              <a:pPr fontAlgn="base">
                <a:spcBef>
                  <a:spcPct val="0"/>
                </a:spcBef>
                <a:spcAft>
                  <a:spcPct val="0"/>
                </a:spcAft>
                <a:defRPr/>
              </a:pPr>
              <a:t>4</a:t>
            </a:fld>
            <a:endParaRPr lang="en-US" smtClean="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kern="1200" baseline="0" dirty="0" smtClean="0">
                <a:solidFill>
                  <a:schemeClr val="tx1"/>
                </a:solidFill>
                <a:latin typeface="Arial" charset="0"/>
                <a:ea typeface="+mn-ea"/>
                <a:cs typeface="Arial" charset="0"/>
              </a:rPr>
              <a:t>Wealthier households are more likely to own ITNs than the poorest households.  78% of households in the wealthiest households own an ITN; in contrast, 61% of the poorest households own at least one ITN.</a:t>
            </a:r>
          </a:p>
        </p:txBody>
      </p:sp>
    </p:spTree>
    <p:extLst>
      <p:ext uri="{BB962C8B-B14F-4D97-AF65-F5344CB8AC3E}">
        <p14:creationId xmlns:p14="http://schemas.microsoft.com/office/powerpoint/2010/main" val="1696666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553E54-6265-45D9-9793-D7963460226B}" type="slidenum">
              <a:rPr lang="en-US" smtClean="0"/>
              <a:pPr fontAlgn="base">
                <a:spcBef>
                  <a:spcPct val="0"/>
                </a:spcBef>
                <a:spcAft>
                  <a:spcPct val="0"/>
                </a:spcAft>
                <a:defRPr/>
              </a:pPr>
              <a:t>5</a:t>
            </a:fld>
            <a:endParaRPr lang="en-US" smtClean="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noProof="0" dirty="0" smtClean="0"/>
              <a:t>ITN ownership has increased since 2010</a:t>
            </a:r>
            <a:r>
              <a:rPr lang="en-GB" baseline="0" noProof="0" dirty="0" smtClean="0"/>
              <a:t> when only 58% of households owned at least one ITN compared to 70% in 2014. ITN ownership is slightly higher in urban household than rural households. ITN ownership has increased in both urban and rural households since 2010.</a:t>
            </a:r>
            <a:endParaRPr lang="en-GB" noProof="0" dirty="0" smtClean="0"/>
          </a:p>
        </p:txBody>
      </p:sp>
    </p:spTree>
    <p:extLst>
      <p:ext uri="{BB962C8B-B14F-4D97-AF65-F5344CB8AC3E}">
        <p14:creationId xmlns:p14="http://schemas.microsoft.com/office/powerpoint/2010/main" val="3262535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553E54-6265-45D9-9793-D7963460226B}" type="slidenum">
              <a:rPr lang="en-US" smtClean="0"/>
              <a:pPr fontAlgn="base">
                <a:spcBef>
                  <a:spcPct val="0"/>
                </a:spcBef>
                <a:spcAft>
                  <a:spcPct val="0"/>
                </a:spcAft>
                <a:defRPr/>
              </a:pPr>
              <a:t>6</a:t>
            </a:fld>
            <a:endParaRPr lang="en-US" smtClean="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noProof="0" dirty="0" smtClean="0"/>
              <a:t>ITN ownership</a:t>
            </a:r>
            <a:r>
              <a:rPr lang="en-GB" baseline="0" noProof="0" dirty="0" smtClean="0"/>
              <a:t> has increased in all three regions since 2010. </a:t>
            </a:r>
            <a:endParaRPr lang="en-GB" noProof="0" dirty="0" smtClean="0"/>
          </a:p>
        </p:txBody>
      </p:sp>
    </p:spTree>
    <p:extLst>
      <p:ext uri="{BB962C8B-B14F-4D97-AF65-F5344CB8AC3E}">
        <p14:creationId xmlns:p14="http://schemas.microsoft.com/office/powerpoint/2010/main" val="720592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While 7 in 10 </a:t>
            </a:r>
            <a:r>
              <a:rPr lang="en-US" baseline="0" dirty="0" smtClean="0"/>
              <a:t>households own at least one ITN, only 3 in 10 of households have enough ITNs to cover each household member, assuming one ITN is used by two people. Among the household population, nearly half has access to an ITN – could sleep under an ITN if each ITN in the household were used by up to 2 people. Only 53% slept under an ITN the night before the survey.</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2797582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53% of the household population, 67% of children under five, and 62% of pregnant</a:t>
            </a:r>
            <a:r>
              <a:rPr lang="en-US" baseline="0" dirty="0" smtClean="0"/>
              <a:t> women</a:t>
            </a:r>
            <a:r>
              <a:rPr lang="en-US" dirty="0" smtClean="0"/>
              <a:t> slept</a:t>
            </a:r>
            <a:r>
              <a:rPr lang="en-US" baseline="0" dirty="0" smtClean="0"/>
              <a:t> under an ITN the night before the survey.  As expected, ITN use is higher among households that own an ITN.  In households that own at least one ITN, 72% of the population, 87% of children under five, and 85% of pregnant women slept under an ITN the night before the survey.</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8</a:t>
            </a:fld>
            <a:endParaRPr lang="en-US"/>
          </a:p>
        </p:txBody>
      </p:sp>
    </p:spTree>
    <p:extLst>
      <p:ext uri="{BB962C8B-B14F-4D97-AF65-F5344CB8AC3E}">
        <p14:creationId xmlns:p14="http://schemas.microsoft.com/office/powerpoint/2010/main" val="364368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FE9901-5E3A-41FA-963D-E2BB759B56FD}" type="slidenum">
              <a:rPr lang="en-US" smtClean="0"/>
              <a:pPr fontAlgn="base">
                <a:spcBef>
                  <a:spcPct val="0"/>
                </a:spcBef>
                <a:spcAft>
                  <a:spcPct val="0"/>
                </a:spcAft>
                <a:defRPr/>
              </a:pPr>
              <a:t>9</a:t>
            </a:fld>
            <a:endParaRPr lang="en-US" smtClean="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Nationally,</a:t>
            </a:r>
            <a:r>
              <a:rPr lang="en-GB" baseline="0" noProof="0" dirty="0" smtClean="0"/>
              <a:t> 67% of children under five slept under an ITN the previous night.  Those living in the Northern region are more likely than children in the Southern region to have slept under an ITN the night before the survey.  </a:t>
            </a:r>
            <a:endParaRPr lang="en-GB" noProof="0" dirty="0" smtClean="0"/>
          </a:p>
        </p:txBody>
      </p:sp>
    </p:spTree>
    <p:extLst>
      <p:ext uri="{BB962C8B-B14F-4D97-AF65-F5344CB8AC3E}">
        <p14:creationId xmlns:p14="http://schemas.microsoft.com/office/powerpoint/2010/main" val="3426932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CDFF7-50E0-4BBA-BB19-6869B3854A00}" type="slidenum">
              <a:rPr lang="en-US" smtClean="0"/>
              <a:pPr fontAlgn="base">
                <a:spcBef>
                  <a:spcPct val="0"/>
                </a:spcBef>
                <a:spcAft>
                  <a:spcPct val="0"/>
                </a:spcAft>
                <a:defRPr/>
              </a:pPr>
              <a:t>10</a:t>
            </a:fld>
            <a:endParaRPr lang="en-US" smtClean="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More than 6</a:t>
            </a:r>
            <a:r>
              <a:rPr lang="en-GB" baseline="0" noProof="0" dirty="0" smtClean="0"/>
              <a:t> in 10</a:t>
            </a:r>
            <a:r>
              <a:rPr lang="en-GB" noProof="0" dirty="0" smtClean="0"/>
              <a:t> pregnant</a:t>
            </a:r>
            <a:r>
              <a:rPr lang="en-GB" baseline="0" noProof="0" dirty="0" smtClean="0"/>
              <a:t> women slept under an ITN the night prior to the survey.  ITN use is lower in the Southern (57%) and Central (61%) regions and highest in the Northern region (76%).</a:t>
            </a:r>
            <a:endParaRPr lang="en-GB" noProof="0" dirty="0" smtClean="0"/>
          </a:p>
        </p:txBody>
      </p:sp>
    </p:spTree>
    <p:extLst>
      <p:ext uri="{BB962C8B-B14F-4D97-AF65-F5344CB8AC3E}">
        <p14:creationId xmlns:p14="http://schemas.microsoft.com/office/powerpoint/2010/main" val="2357073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5016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45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21942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Rectangle 4"/>
          <p:cNvSpPr/>
          <p:nvPr userDrawn="1"/>
        </p:nvSpPr>
        <p:spPr>
          <a:xfrm>
            <a:off x="0" y="1424975"/>
            <a:ext cx="9144000" cy="94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0" y="1519734"/>
            <a:ext cx="9144000" cy="94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5154106"/>
            <a:ext cx="9144000" cy="94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userDrawn="1"/>
        </p:nvSpPr>
        <p:spPr>
          <a:xfrm>
            <a:off x="0" y="5248865"/>
            <a:ext cx="9144000" cy="94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2"/>
          <p:cNvSpPr txBox="1">
            <a:spLocks noChangeArrowheads="1"/>
          </p:cNvSpPr>
          <p:nvPr userDrawn="1"/>
        </p:nvSpPr>
        <p:spPr bwMode="auto">
          <a:xfrm>
            <a:off x="0" y="5438383"/>
            <a:ext cx="9144000" cy="141961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baseline="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a:lstStyle>
          <a:p>
            <a:r>
              <a:rPr lang="en-US" kern="0" dirty="0" smtClean="0">
                <a:solidFill>
                  <a:schemeClr val="bg1"/>
                </a:solidFill>
              </a:rPr>
              <a:t>2014 Malawi Malaria Indicator Survey</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600200"/>
            <a:ext cx="9144000" cy="353568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68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8656119"/>
      </p:ext>
    </p:extLst>
  </p:cSld>
  <p:clrMap bg1="lt1" tx1="dk1" bg2="lt2" tx2="dk2" accent1="accent1" accent2="accent2" accent3="accent3" accent4="accent4" accent5="accent5" accent6="accent6" hlink="hlink" folHlink="folHlink"/>
  <p:sldLayoutIdLst>
    <p:sldLayoutId id="2147483665" r:id="rId1"/>
    <p:sldLayoutId id="2147483667"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0" y="228600"/>
            <a:ext cx="9144000" cy="1142999"/>
          </a:xfrm>
          <a:prstGeom prst="rect">
            <a:avLst/>
          </a:prstGeom>
          <a:noFill/>
          <a:ln w="9525">
            <a:noFill/>
            <a:miter lim="800000"/>
            <a:headEnd/>
            <a:tailEnd/>
          </a:ln>
        </p:spPr>
        <p:txBody>
          <a:bodyPr/>
          <a:lstStyle/>
          <a:p>
            <a:pPr algn="ctr">
              <a:spcBef>
                <a:spcPts val="0"/>
              </a:spcBef>
            </a:pPr>
            <a:r>
              <a:rPr lang="en-US" sz="4400" b="1" dirty="0" smtClean="0">
                <a:solidFill>
                  <a:schemeClr val="bg1"/>
                </a:solidFill>
                <a:latin typeface="Calibri" pitchFamily="34" charset="0"/>
              </a:rPr>
              <a:t>Malaria Prevention</a:t>
            </a:r>
            <a:endParaRPr lang="en-US" sz="4400" b="1" dirty="0">
              <a:solidFill>
                <a:schemeClr val="bg1"/>
              </a:solidFill>
              <a:latin typeface="Calibri" pitchFamily="34" charset="0"/>
            </a:endParaRPr>
          </a:p>
          <a:p>
            <a:pPr algn="ctr">
              <a:spcBef>
                <a:spcPct val="20000"/>
              </a:spcBef>
            </a:pP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119780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Text Box 45"/>
          <p:cNvSpPr txBox="1">
            <a:spLocks noChangeArrowheads="1"/>
          </p:cNvSpPr>
          <p:nvPr/>
        </p:nvSpPr>
        <p:spPr bwMode="auto">
          <a:xfrm>
            <a:off x="0" y="6166068"/>
            <a:ext cx="4488601"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pregnant women </a:t>
            </a:r>
            <a:r>
              <a:rPr lang="en-US" i="1" dirty="0" smtClean="0">
                <a:latin typeface="Calibri" pitchFamily="34" charset="0"/>
              </a:rPr>
              <a:t>age 15-49 who </a:t>
            </a:r>
            <a:r>
              <a:rPr lang="en-US" i="1" dirty="0">
                <a:latin typeface="Calibri" pitchFamily="34" charset="0"/>
              </a:rPr>
              <a:t>slept under an ITN the night before the survey</a:t>
            </a:r>
          </a:p>
        </p:txBody>
      </p:sp>
      <p:grpSp>
        <p:nvGrpSpPr>
          <p:cNvPr id="62" name="Group 5"/>
          <p:cNvGrpSpPr>
            <a:grpSpLocks noChangeAspect="1"/>
          </p:cNvGrpSpPr>
          <p:nvPr/>
        </p:nvGrpSpPr>
        <p:grpSpPr bwMode="auto">
          <a:xfrm>
            <a:off x="3359888" y="1040606"/>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grpSp>
      <p:sp>
        <p:nvSpPr>
          <p:cNvPr id="66" name="TextBox 65"/>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57%</a:t>
            </a:r>
          </a:p>
        </p:txBody>
      </p:sp>
      <p:sp>
        <p:nvSpPr>
          <p:cNvPr id="67" name="TextBox 66"/>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61%</a:t>
            </a:r>
          </a:p>
        </p:txBody>
      </p:sp>
      <p:sp>
        <p:nvSpPr>
          <p:cNvPr id="68" name="TextBox 67"/>
          <p:cNvSpPr txBox="1"/>
          <p:nvPr/>
        </p:nvSpPr>
        <p:spPr>
          <a:xfrm>
            <a:off x="3359888" y="2340114"/>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76%</a:t>
            </a:r>
          </a:p>
        </p:txBody>
      </p:sp>
      <p:sp>
        <p:nvSpPr>
          <p:cNvPr id="13"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Pregnant Women’s Use of ITNs by Region</a:t>
            </a:r>
            <a:endParaRPr lang="en-US" sz="4200" dirty="0"/>
          </a:p>
        </p:txBody>
      </p:sp>
      <p:sp>
        <p:nvSpPr>
          <p:cNvPr id="14" name="Text Box 45"/>
          <p:cNvSpPr txBox="1">
            <a:spLocks noChangeArrowheads="1"/>
          </p:cNvSpPr>
          <p:nvPr/>
        </p:nvSpPr>
        <p:spPr bwMode="auto">
          <a:xfrm>
            <a:off x="6433828" y="3546356"/>
            <a:ext cx="2534540" cy="168789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3600" b="1" dirty="0" smtClean="0">
                <a:solidFill>
                  <a:schemeClr val="tx1"/>
                </a:solidFill>
              </a:rPr>
              <a:t>Malawi</a:t>
            </a:r>
            <a:br>
              <a:rPr lang="en-US" sz="3600" b="1" dirty="0" smtClean="0">
                <a:solidFill>
                  <a:schemeClr val="tx1"/>
                </a:solidFill>
              </a:rPr>
            </a:br>
            <a:r>
              <a:rPr lang="en-US" sz="3600" b="1" dirty="0" smtClean="0">
                <a:solidFill>
                  <a:schemeClr val="tx1"/>
                </a:solidFill>
              </a:rPr>
              <a:t>62%</a:t>
            </a:r>
            <a:endParaRPr lang="en-US" sz="3600" b="1" dirty="0">
              <a:solidFill>
                <a:schemeClr val="tx1"/>
              </a:solidFill>
            </a:endParaRPr>
          </a:p>
        </p:txBody>
      </p:sp>
    </p:spTree>
    <p:extLst>
      <p:ext uri="{BB962C8B-B14F-4D97-AF65-F5344CB8AC3E}">
        <p14:creationId xmlns:p14="http://schemas.microsoft.com/office/powerpoint/2010/main" val="171292078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833471566"/>
              </p:ext>
            </p:extLst>
          </p:nvPr>
        </p:nvGraphicFramePr>
        <p:xfrm>
          <a:off x="457200" y="1544598"/>
          <a:ext cx="8229600" cy="53134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 y="1175266"/>
            <a:ext cx="9144000" cy="369332"/>
          </a:xfrm>
          <a:prstGeom prst="rect">
            <a:avLst/>
          </a:prstGeom>
          <a:noFill/>
        </p:spPr>
        <p:txBody>
          <a:bodyPr wrap="square" rtlCol="0">
            <a:spAutoFit/>
          </a:bodyPr>
          <a:lstStyle/>
          <a:p>
            <a:pPr algn="ctr"/>
            <a:r>
              <a:rPr lang="en-US" i="1" dirty="0" smtClean="0">
                <a:latin typeface="+mn-lt"/>
              </a:rPr>
              <a:t>Percent who slept under an ITN the night before the survey</a:t>
            </a:r>
            <a:endParaRPr lang="en-US" i="1" dirty="0">
              <a:latin typeface="+mn-lt"/>
            </a:endParaRPr>
          </a:p>
        </p:txBody>
      </p:sp>
      <p:sp>
        <p:nvSpPr>
          <p:cNvPr id="7"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Trends in Use of ITNs</a:t>
            </a:r>
            <a:endParaRPr lang="en-US" sz="4200" dirty="0"/>
          </a:p>
        </p:txBody>
      </p:sp>
    </p:spTree>
    <p:extLst>
      <p:ext uri="{BB962C8B-B14F-4D97-AF65-F5344CB8AC3E}">
        <p14:creationId xmlns:p14="http://schemas.microsoft.com/office/powerpoint/2010/main" val="3806664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4219107004"/>
              </p:ext>
            </p:extLst>
          </p:nvPr>
        </p:nvGraphicFramePr>
        <p:xfrm>
          <a:off x="0" y="1295400"/>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3999" cy="369332"/>
          </a:xfrm>
          <a:prstGeom prst="rect">
            <a:avLst/>
          </a:prstGeom>
          <a:noFill/>
        </p:spPr>
        <p:txBody>
          <a:bodyPr wrap="square" rtlCol="0">
            <a:spAutoFit/>
          </a:bodyPr>
          <a:lstStyle/>
          <a:p>
            <a:pPr algn="ctr"/>
            <a:r>
              <a:rPr lang="en-US" i="1" dirty="0" smtClean="0">
                <a:latin typeface="+mn-lt"/>
              </a:rPr>
              <a:t>Percent distribution of households by preference for </a:t>
            </a:r>
            <a:r>
              <a:rPr lang="en-US" i="1" dirty="0" err="1" smtClean="0">
                <a:latin typeface="+mn-lt"/>
              </a:rPr>
              <a:t>colour</a:t>
            </a:r>
            <a:r>
              <a:rPr lang="en-US" i="1" dirty="0" smtClean="0">
                <a:latin typeface="+mn-lt"/>
              </a:rPr>
              <a:t> of mosquito net</a:t>
            </a:r>
            <a:endParaRPr lang="en-US" b="1" i="1" dirty="0">
              <a:latin typeface="+mn-lt"/>
            </a:endParaRPr>
          </a:p>
        </p:txBody>
      </p:sp>
      <p:sp>
        <p:nvSpPr>
          <p:cNvPr id="7"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Preference for </a:t>
            </a:r>
            <a:r>
              <a:rPr lang="en-US" sz="4200" dirty="0" err="1" smtClean="0"/>
              <a:t>Colour</a:t>
            </a:r>
            <a:r>
              <a:rPr lang="en-US" sz="4200" dirty="0" smtClean="0"/>
              <a:t> of Mosquito Net</a:t>
            </a:r>
            <a:endParaRPr lang="en-US" sz="4200" dirty="0"/>
          </a:p>
        </p:txBody>
      </p:sp>
    </p:spTree>
    <p:extLst>
      <p:ext uri="{BB962C8B-B14F-4D97-AF65-F5344CB8AC3E}">
        <p14:creationId xmlns:p14="http://schemas.microsoft.com/office/powerpoint/2010/main" val="17726279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475879693"/>
              </p:ext>
            </p:extLst>
          </p:nvPr>
        </p:nvGraphicFramePr>
        <p:xfrm>
          <a:off x="0" y="1295400"/>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187063"/>
            <a:ext cx="9144001" cy="369332"/>
          </a:xfrm>
          <a:prstGeom prst="rect">
            <a:avLst/>
          </a:prstGeom>
          <a:noFill/>
        </p:spPr>
        <p:txBody>
          <a:bodyPr wrap="square" rtlCol="0">
            <a:spAutoFit/>
          </a:bodyPr>
          <a:lstStyle/>
          <a:p>
            <a:pPr algn="ctr"/>
            <a:r>
              <a:rPr lang="en-US" i="1" dirty="0">
                <a:latin typeface="+mj-lt"/>
              </a:rPr>
              <a:t>Percent distribution of households </a:t>
            </a:r>
            <a:r>
              <a:rPr lang="en-US" i="1" dirty="0" smtClean="0">
                <a:latin typeface="+mj-lt"/>
              </a:rPr>
              <a:t>by </a:t>
            </a:r>
            <a:r>
              <a:rPr lang="en-US" i="1" dirty="0">
                <a:latin typeface="+mj-lt"/>
              </a:rPr>
              <a:t>preference </a:t>
            </a:r>
            <a:r>
              <a:rPr lang="en-US" i="1" dirty="0" smtClean="0">
                <a:latin typeface="+mj-lt"/>
              </a:rPr>
              <a:t>for shape of </a:t>
            </a:r>
            <a:r>
              <a:rPr lang="en-US" i="1" dirty="0">
                <a:latin typeface="+mj-lt"/>
              </a:rPr>
              <a:t>mosquito net</a:t>
            </a:r>
            <a:endParaRPr lang="en-US" b="1" i="1" dirty="0">
              <a:latin typeface="+mj-lt"/>
            </a:endParaRPr>
          </a:p>
        </p:txBody>
      </p:sp>
      <p:sp>
        <p:nvSpPr>
          <p:cNvPr id="7"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Preference for Shape of Mosquito Net</a:t>
            </a:r>
            <a:endParaRPr lang="en-US" sz="4200" dirty="0"/>
          </a:p>
        </p:txBody>
      </p:sp>
    </p:spTree>
    <p:extLst>
      <p:ext uri="{BB962C8B-B14F-4D97-AF65-F5344CB8AC3E}">
        <p14:creationId xmlns:p14="http://schemas.microsoft.com/office/powerpoint/2010/main" val="12010839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257800"/>
          </a:xfrm>
        </p:spPr>
        <p:txBody>
          <a:bodyPr>
            <a:normAutofit/>
          </a:bodyPr>
          <a:lstStyle/>
          <a:p>
            <a:pPr marL="228600" indent="-228600">
              <a:lnSpc>
                <a:spcPct val="110000"/>
              </a:lnSpc>
              <a:spcBef>
                <a:spcPts val="0"/>
              </a:spcBef>
              <a:spcAft>
                <a:spcPts val="600"/>
              </a:spcAft>
              <a:buClr>
                <a:schemeClr val="tx1"/>
              </a:buClr>
            </a:pPr>
            <a:r>
              <a:rPr lang="en-US" b="1" dirty="0" smtClean="0">
                <a:solidFill>
                  <a:schemeClr val="bg2"/>
                </a:solidFill>
              </a:rPr>
              <a:t>9%</a:t>
            </a:r>
            <a:r>
              <a:rPr lang="en-US" dirty="0" smtClean="0"/>
              <a:t> of Malawian homes had their </a:t>
            </a:r>
            <a:r>
              <a:rPr lang="en-US" b="1" dirty="0" smtClean="0">
                <a:solidFill>
                  <a:schemeClr val="bg2"/>
                </a:solidFill>
              </a:rPr>
              <a:t>interior walls sprayed</a:t>
            </a:r>
            <a:r>
              <a:rPr lang="en-US" dirty="0" smtClean="0"/>
              <a:t> in the 12 months before the survey by a government, private, or non-government organization.</a:t>
            </a:r>
          </a:p>
          <a:p>
            <a:pPr marL="228600" indent="-228600">
              <a:lnSpc>
                <a:spcPct val="110000"/>
              </a:lnSpc>
              <a:spcBef>
                <a:spcPts val="0"/>
              </a:spcBef>
              <a:spcAft>
                <a:spcPts val="600"/>
              </a:spcAft>
              <a:buClr>
                <a:schemeClr val="tx1"/>
              </a:buClr>
            </a:pPr>
            <a:r>
              <a:rPr lang="en-US" b="1" dirty="0" smtClean="0">
                <a:solidFill>
                  <a:schemeClr val="bg2"/>
                </a:solidFill>
              </a:rPr>
              <a:t>73%</a:t>
            </a:r>
            <a:r>
              <a:rPr lang="en-US" dirty="0" smtClean="0"/>
              <a:t> of households have at </a:t>
            </a:r>
            <a:r>
              <a:rPr lang="en-US" b="1" dirty="0" smtClean="0">
                <a:solidFill>
                  <a:schemeClr val="bg2"/>
                </a:solidFill>
              </a:rPr>
              <a:t>least one ITN and/or IRS</a:t>
            </a:r>
            <a:r>
              <a:rPr lang="en-US" dirty="0" smtClean="0"/>
              <a:t> in the past 12 months.</a:t>
            </a:r>
          </a:p>
        </p:txBody>
      </p:sp>
      <p:sp>
        <p:nvSpPr>
          <p:cNvPr id="5"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Indoor Residual Spraying (IRS)</a:t>
            </a:r>
            <a:endParaRPr lang="en-US" sz="4200" dirty="0"/>
          </a:p>
        </p:txBody>
      </p:sp>
    </p:spTree>
    <p:extLst>
      <p:ext uri="{BB962C8B-B14F-4D97-AF65-F5344CB8AC3E}">
        <p14:creationId xmlns:p14="http://schemas.microsoft.com/office/powerpoint/2010/main" val="8018910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Text Box 45"/>
          <p:cNvSpPr txBox="1">
            <a:spLocks noChangeArrowheads="1"/>
          </p:cNvSpPr>
          <p:nvPr/>
        </p:nvSpPr>
        <p:spPr bwMode="auto">
          <a:xfrm>
            <a:off x="0" y="6211669"/>
            <a:ext cx="3958856"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households with interior walls sprayed in the past 12 months</a:t>
            </a:r>
            <a:endParaRPr lang="en-US" i="1" dirty="0">
              <a:latin typeface="Calibri" pitchFamily="34" charset="0"/>
            </a:endParaRPr>
          </a:p>
        </p:txBody>
      </p:sp>
      <p:grpSp>
        <p:nvGrpSpPr>
          <p:cNvPr id="62" name="Group 5"/>
          <p:cNvGrpSpPr>
            <a:grpSpLocks noChangeAspect="1"/>
          </p:cNvGrpSpPr>
          <p:nvPr/>
        </p:nvGrpSpPr>
        <p:grpSpPr bwMode="auto">
          <a:xfrm>
            <a:off x="3359888" y="1040606"/>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grpSp>
      <p:sp>
        <p:nvSpPr>
          <p:cNvPr id="37" name="TextBox 36"/>
          <p:cNvSpPr txBox="1"/>
          <p:nvPr/>
        </p:nvSpPr>
        <p:spPr>
          <a:xfrm>
            <a:off x="4191000" y="5388114"/>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9%</a:t>
            </a:r>
          </a:p>
        </p:txBody>
      </p:sp>
      <p:sp>
        <p:nvSpPr>
          <p:cNvPr id="66" name="TextBox 65"/>
          <p:cNvSpPr txBox="1"/>
          <p:nvPr/>
        </p:nvSpPr>
        <p:spPr>
          <a:xfrm>
            <a:off x="3153513" y="3721963"/>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7%</a:t>
            </a:r>
          </a:p>
        </p:txBody>
      </p:sp>
      <p:sp>
        <p:nvSpPr>
          <p:cNvPr id="67" name="TextBox 66"/>
          <p:cNvSpPr txBox="1"/>
          <p:nvPr/>
        </p:nvSpPr>
        <p:spPr>
          <a:xfrm>
            <a:off x="3346523" y="2340114"/>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12%</a:t>
            </a:r>
          </a:p>
        </p:txBody>
      </p:sp>
      <p:sp>
        <p:nvSpPr>
          <p:cNvPr id="12"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IRS by Region</a:t>
            </a:r>
            <a:endParaRPr lang="en-US" sz="4200" dirty="0"/>
          </a:p>
        </p:txBody>
      </p:sp>
      <p:sp>
        <p:nvSpPr>
          <p:cNvPr id="13" name="Text Box 45"/>
          <p:cNvSpPr txBox="1">
            <a:spLocks noChangeArrowheads="1"/>
          </p:cNvSpPr>
          <p:nvPr/>
        </p:nvSpPr>
        <p:spPr bwMode="auto">
          <a:xfrm>
            <a:off x="6433828" y="3546356"/>
            <a:ext cx="2534540" cy="168789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3600" b="1" dirty="0" smtClean="0">
                <a:solidFill>
                  <a:schemeClr val="tx1"/>
                </a:solidFill>
              </a:rPr>
              <a:t>Malawi</a:t>
            </a:r>
            <a:br>
              <a:rPr lang="en-US" sz="3600" b="1" dirty="0" smtClean="0">
                <a:solidFill>
                  <a:schemeClr val="tx1"/>
                </a:solidFill>
              </a:rPr>
            </a:br>
            <a:r>
              <a:rPr lang="en-US" sz="3600" b="1" dirty="0" smtClean="0">
                <a:solidFill>
                  <a:schemeClr val="tx1"/>
                </a:solidFill>
              </a:rPr>
              <a:t>9%</a:t>
            </a:r>
            <a:endParaRPr lang="en-US" sz="3600" b="1" dirty="0">
              <a:solidFill>
                <a:schemeClr val="tx1"/>
              </a:solidFill>
            </a:endParaRPr>
          </a:p>
        </p:txBody>
      </p:sp>
    </p:spTree>
    <p:extLst>
      <p:ext uri="{BB962C8B-B14F-4D97-AF65-F5344CB8AC3E}">
        <p14:creationId xmlns:p14="http://schemas.microsoft.com/office/powerpoint/2010/main" val="201464389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 name="Text Box 45"/>
          <p:cNvSpPr txBox="1">
            <a:spLocks noChangeArrowheads="1"/>
          </p:cNvSpPr>
          <p:nvPr/>
        </p:nvSpPr>
        <p:spPr bwMode="auto">
          <a:xfrm>
            <a:off x="12700" y="6173569"/>
            <a:ext cx="4084527"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households with </a:t>
            </a:r>
            <a:r>
              <a:rPr lang="en-US" i="1" dirty="0">
                <a:latin typeface="Calibri" pitchFamily="34" charset="0"/>
              </a:rPr>
              <a:t>at least one </a:t>
            </a:r>
            <a:r>
              <a:rPr lang="en-US" i="1" dirty="0" smtClean="0">
                <a:latin typeface="Calibri" pitchFamily="34" charset="0"/>
              </a:rPr>
              <a:t>ITN </a:t>
            </a:r>
            <a:r>
              <a:rPr lang="en-US" i="1" dirty="0">
                <a:latin typeface="Calibri" pitchFamily="34" charset="0"/>
              </a:rPr>
              <a:t>and/or IRS in the past 12 months</a:t>
            </a:r>
          </a:p>
        </p:txBody>
      </p:sp>
      <p:grpSp>
        <p:nvGrpSpPr>
          <p:cNvPr id="62" name="Group 5"/>
          <p:cNvGrpSpPr>
            <a:grpSpLocks noChangeAspect="1"/>
          </p:cNvGrpSpPr>
          <p:nvPr/>
        </p:nvGrpSpPr>
        <p:grpSpPr bwMode="auto">
          <a:xfrm>
            <a:off x="3359888" y="1040606"/>
            <a:ext cx="2332038" cy="5737225"/>
            <a:chOff x="1301" y="485"/>
            <a:chExt cx="1469" cy="3614"/>
          </a:xfrm>
        </p:grpSpPr>
        <p:sp>
          <p:nvSpPr>
            <p:cNvPr id="65"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sp>
          <p:nvSpPr>
            <p:cNvPr id="66"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7"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grpSp>
      <p:sp>
        <p:nvSpPr>
          <p:cNvPr id="68" name="TextBox 67"/>
          <p:cNvSpPr txBox="1"/>
          <p:nvPr/>
        </p:nvSpPr>
        <p:spPr>
          <a:xfrm>
            <a:off x="3346523" y="236220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79%</a:t>
            </a:r>
          </a:p>
        </p:txBody>
      </p:sp>
      <p:sp>
        <p:nvSpPr>
          <p:cNvPr id="69" name="TextBox 68"/>
          <p:cNvSpPr txBox="1"/>
          <p:nvPr/>
        </p:nvSpPr>
        <p:spPr>
          <a:xfrm>
            <a:off x="3224157" y="3789154"/>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73%</a:t>
            </a:r>
          </a:p>
        </p:txBody>
      </p:sp>
      <p:sp>
        <p:nvSpPr>
          <p:cNvPr id="70" name="TextBox 69"/>
          <p:cNvSpPr txBox="1"/>
          <p:nvPr/>
        </p:nvSpPr>
        <p:spPr>
          <a:xfrm>
            <a:off x="4159250" y="5388114"/>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71%</a:t>
            </a:r>
          </a:p>
        </p:txBody>
      </p:sp>
      <p:sp>
        <p:nvSpPr>
          <p:cNvPr id="12"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ITN Ownership and/or IRS by Region</a:t>
            </a:r>
            <a:endParaRPr lang="en-US" sz="4200" dirty="0"/>
          </a:p>
        </p:txBody>
      </p:sp>
      <p:sp>
        <p:nvSpPr>
          <p:cNvPr id="13" name="Text Box 45"/>
          <p:cNvSpPr txBox="1">
            <a:spLocks noChangeArrowheads="1"/>
          </p:cNvSpPr>
          <p:nvPr/>
        </p:nvSpPr>
        <p:spPr bwMode="auto">
          <a:xfrm>
            <a:off x="6433828" y="3546356"/>
            <a:ext cx="2534540" cy="168789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3600" b="1" dirty="0" smtClean="0">
                <a:solidFill>
                  <a:schemeClr val="tx1"/>
                </a:solidFill>
              </a:rPr>
              <a:t>Malawi</a:t>
            </a:r>
            <a:br>
              <a:rPr lang="en-US" sz="3600" b="1" dirty="0" smtClean="0">
                <a:solidFill>
                  <a:schemeClr val="tx1"/>
                </a:solidFill>
              </a:rPr>
            </a:br>
            <a:r>
              <a:rPr lang="en-US" sz="3600" b="1" dirty="0" smtClean="0">
                <a:solidFill>
                  <a:schemeClr val="tx1"/>
                </a:solidFill>
              </a:rPr>
              <a:t>73%</a:t>
            </a:r>
            <a:endParaRPr lang="en-US" sz="3600" b="1" dirty="0">
              <a:solidFill>
                <a:schemeClr val="tx1"/>
              </a:solidFill>
            </a:endParaRPr>
          </a:p>
        </p:txBody>
      </p:sp>
    </p:spTree>
    <p:extLst>
      <p:ext uri="{BB962C8B-B14F-4D97-AF65-F5344CB8AC3E}">
        <p14:creationId xmlns:p14="http://schemas.microsoft.com/office/powerpoint/2010/main" val="51722132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3"/>
          <p:cNvGraphicFramePr>
            <a:graphicFrameLocks noGrp="1" noChangeAspect="1"/>
          </p:cNvGraphicFramePr>
          <p:nvPr>
            <p:ph sz="half" idx="4294967295"/>
            <p:extLst>
              <p:ext uri="{D42A27DB-BD31-4B8C-83A1-F6EECF244321}">
                <p14:modId xmlns:p14="http://schemas.microsoft.com/office/powerpoint/2010/main" val="3020845996"/>
              </p:ext>
            </p:extLst>
          </p:nvPr>
        </p:nvGraphicFramePr>
        <p:xfrm>
          <a:off x="0" y="1600200"/>
          <a:ext cx="9156699"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 Box 45"/>
          <p:cNvSpPr txBox="1">
            <a:spLocks noChangeArrowheads="1"/>
          </p:cNvSpPr>
          <p:nvPr/>
        </p:nvSpPr>
        <p:spPr bwMode="auto">
          <a:xfrm>
            <a:off x="12700" y="1295400"/>
            <a:ext cx="9143999" cy="369332"/>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who:</a:t>
            </a:r>
            <a:endParaRPr lang="en-US" i="1" dirty="0">
              <a:latin typeface="Calibri" pitchFamily="34" charset="0"/>
            </a:endParaRPr>
          </a:p>
        </p:txBody>
      </p:sp>
      <p:sp>
        <p:nvSpPr>
          <p:cNvPr id="5" name="Title 1"/>
          <p:cNvSpPr txBox="1">
            <a:spLocks/>
          </p:cNvSpPr>
          <p:nvPr/>
        </p:nvSpPr>
        <p:spPr>
          <a:xfrm>
            <a:off x="0" y="0"/>
            <a:ext cx="9144000" cy="1325563"/>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Intermittent Preventive Treatment </a:t>
            </a:r>
            <a:br>
              <a:rPr lang="en-US" sz="4200" dirty="0" smtClean="0"/>
            </a:br>
            <a:r>
              <a:rPr lang="en-US" sz="4200" dirty="0" smtClean="0"/>
              <a:t>during Pregnancy (</a:t>
            </a:r>
            <a:r>
              <a:rPr lang="en-US" sz="4200" dirty="0" err="1" smtClean="0"/>
              <a:t>IPTp</a:t>
            </a:r>
            <a:r>
              <a:rPr lang="en-US" sz="4200" dirty="0" smtClean="0"/>
              <a:t>)</a:t>
            </a:r>
            <a:endParaRPr lang="en-US" sz="4200" dirty="0"/>
          </a:p>
        </p:txBody>
      </p:sp>
    </p:spTree>
    <p:extLst>
      <p:ext uri="{BB962C8B-B14F-4D97-AF65-F5344CB8AC3E}">
        <p14:creationId xmlns:p14="http://schemas.microsoft.com/office/powerpoint/2010/main" val="2308852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5"/>
          <p:cNvSpPr txBox="1">
            <a:spLocks noChangeArrowheads="1"/>
          </p:cNvSpPr>
          <p:nvPr/>
        </p:nvSpPr>
        <p:spPr bwMode="auto">
          <a:xfrm>
            <a:off x="0" y="1078468"/>
            <a:ext cx="9143999" cy="369332"/>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who:</a:t>
            </a:r>
            <a:endParaRPr lang="en-US" i="1" dirty="0">
              <a:latin typeface="Calibri" pitchFamily="34" charset="0"/>
            </a:endParaRPr>
          </a:p>
        </p:txBody>
      </p:sp>
      <p:graphicFrame>
        <p:nvGraphicFramePr>
          <p:cNvPr id="8" name="Chart 7"/>
          <p:cNvGraphicFramePr/>
          <p:nvPr>
            <p:extLst>
              <p:ext uri="{D42A27DB-BD31-4B8C-83A1-F6EECF244321}">
                <p14:modId xmlns:p14="http://schemas.microsoft.com/office/powerpoint/2010/main" val="1326877341"/>
              </p:ext>
            </p:extLst>
          </p:nvPr>
        </p:nvGraphicFramePr>
        <p:xfrm>
          <a:off x="457200" y="1512332"/>
          <a:ext cx="8229600" cy="5345668"/>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Trends in </a:t>
            </a:r>
            <a:r>
              <a:rPr lang="en-US" sz="4200" dirty="0" err="1" smtClean="0"/>
              <a:t>IPTp</a:t>
            </a:r>
            <a:endParaRPr lang="en-US" sz="4200" dirty="0"/>
          </a:p>
        </p:txBody>
      </p:sp>
    </p:spTree>
    <p:extLst>
      <p:ext uri="{BB962C8B-B14F-4D97-AF65-F5344CB8AC3E}">
        <p14:creationId xmlns:p14="http://schemas.microsoft.com/office/powerpoint/2010/main" val="34889547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5"/>
          <p:cNvSpPr txBox="1">
            <a:spLocks noChangeArrowheads="1"/>
          </p:cNvSpPr>
          <p:nvPr/>
        </p:nvSpPr>
        <p:spPr bwMode="auto">
          <a:xfrm>
            <a:off x="0" y="1002397"/>
            <a:ext cx="9143999" cy="646331"/>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a:t>
            </a:r>
            <a:br>
              <a:rPr lang="en-US" i="1" dirty="0" smtClean="0">
                <a:latin typeface="Calibri" pitchFamily="34" charset="0"/>
              </a:rPr>
            </a:br>
            <a:r>
              <a:rPr lang="en-US" i="1" dirty="0" smtClean="0">
                <a:latin typeface="Calibri" pitchFamily="34" charset="0"/>
              </a:rPr>
              <a:t>who took 2+ doses of SP/</a:t>
            </a:r>
            <a:r>
              <a:rPr lang="en-US" i="1" dirty="0" err="1" smtClean="0">
                <a:latin typeface="Calibri" pitchFamily="34" charset="0"/>
              </a:rPr>
              <a:t>Fansidar</a:t>
            </a:r>
            <a:r>
              <a:rPr lang="en-US" i="1" dirty="0" smtClean="0">
                <a:latin typeface="Calibri" pitchFamily="34" charset="0"/>
              </a:rPr>
              <a:t> and received at least one during ANC</a:t>
            </a:r>
            <a:endParaRPr lang="en-US" i="1" dirty="0">
              <a:latin typeface="Calibri" pitchFamily="34" charset="0"/>
            </a:endParaRPr>
          </a:p>
        </p:txBody>
      </p:sp>
      <p:graphicFrame>
        <p:nvGraphicFramePr>
          <p:cNvPr id="8" name="Chart 7"/>
          <p:cNvGraphicFramePr/>
          <p:nvPr>
            <p:extLst>
              <p:ext uri="{D42A27DB-BD31-4B8C-83A1-F6EECF244321}">
                <p14:modId xmlns:p14="http://schemas.microsoft.com/office/powerpoint/2010/main" val="657509355"/>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Trends in </a:t>
            </a:r>
            <a:r>
              <a:rPr lang="en-US" sz="4200" dirty="0" err="1" smtClean="0"/>
              <a:t>IPTp</a:t>
            </a:r>
            <a:r>
              <a:rPr lang="en-US" sz="4200" dirty="0" smtClean="0"/>
              <a:t> by Region</a:t>
            </a:r>
            <a:endParaRPr lang="en-US" sz="4200" dirty="0"/>
          </a:p>
        </p:txBody>
      </p:sp>
    </p:spTree>
    <p:extLst>
      <p:ext uri="{BB962C8B-B14F-4D97-AF65-F5344CB8AC3E}">
        <p14:creationId xmlns:p14="http://schemas.microsoft.com/office/powerpoint/2010/main" val="3559352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6" name="Object 3"/>
          <p:cNvGraphicFramePr>
            <a:graphicFrameLocks noGrp="1" noChangeAspect="1"/>
          </p:cNvGraphicFramePr>
          <p:nvPr>
            <p:ph sz="half" idx="4294967295"/>
            <p:extLst>
              <p:ext uri="{D42A27DB-BD31-4B8C-83A1-F6EECF244321}">
                <p14:modId xmlns:p14="http://schemas.microsoft.com/office/powerpoint/2010/main" val="1247231463"/>
              </p:ext>
            </p:extLst>
          </p:nvPr>
        </p:nvGraphicFramePr>
        <p:xfrm>
          <a:off x="533400" y="1600200"/>
          <a:ext cx="81534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6388" name="Text Box 5"/>
          <p:cNvSpPr txBox="1">
            <a:spLocks noChangeArrowheads="1"/>
          </p:cNvSpPr>
          <p:nvPr/>
        </p:nvSpPr>
        <p:spPr bwMode="auto">
          <a:xfrm>
            <a:off x="0" y="1140897"/>
            <a:ext cx="9144000" cy="369332"/>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households with at least one mosquito net</a:t>
            </a:r>
          </a:p>
        </p:txBody>
      </p:sp>
      <p:sp>
        <p:nvSpPr>
          <p:cNvPr id="7"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Ownership of Mosquito Nets</a:t>
            </a:r>
            <a:endParaRPr lang="en-US" sz="4200" dirty="0"/>
          </a:p>
        </p:txBody>
      </p:sp>
    </p:spTree>
    <p:extLst>
      <p:ext uri="{BB962C8B-B14F-4D97-AF65-F5344CB8AC3E}">
        <p14:creationId xmlns:p14="http://schemas.microsoft.com/office/powerpoint/2010/main" val="377441000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143000"/>
            <a:ext cx="8229600" cy="5715000"/>
          </a:xfrm>
        </p:spPr>
        <p:txBody>
          <a:bodyPr>
            <a:normAutofit lnSpcReduction="10000"/>
          </a:bodyPr>
          <a:lstStyle/>
          <a:p>
            <a:pPr marL="228600" indent="-228600">
              <a:lnSpc>
                <a:spcPct val="110000"/>
              </a:lnSpc>
              <a:spcBef>
                <a:spcPts val="0"/>
              </a:spcBef>
              <a:spcAft>
                <a:spcPts val="600"/>
              </a:spcAft>
              <a:buClr>
                <a:schemeClr val="tx1"/>
              </a:buClr>
            </a:pPr>
            <a:r>
              <a:rPr lang="en-US" sz="2800" b="1" dirty="0" smtClean="0">
                <a:solidFill>
                  <a:schemeClr val="bg2"/>
                </a:solidFill>
              </a:rPr>
              <a:t>70%</a:t>
            </a:r>
            <a:r>
              <a:rPr lang="en-US" sz="2800" dirty="0" smtClean="0"/>
              <a:t> of households own </a:t>
            </a:r>
            <a:r>
              <a:rPr lang="en-US" sz="2800" b="1" dirty="0" smtClean="0">
                <a:solidFill>
                  <a:schemeClr val="bg2"/>
                </a:solidFill>
              </a:rPr>
              <a:t>at least one ITN</a:t>
            </a:r>
            <a:r>
              <a:rPr lang="en-US" sz="2800" dirty="0" smtClean="0"/>
              <a:t>; </a:t>
            </a:r>
            <a:r>
              <a:rPr lang="en-US" sz="2800" b="1" dirty="0" smtClean="0">
                <a:solidFill>
                  <a:schemeClr val="bg2"/>
                </a:solidFill>
              </a:rPr>
              <a:t>30%</a:t>
            </a:r>
            <a:r>
              <a:rPr lang="en-US" sz="2800" dirty="0" smtClean="0"/>
              <a:t> of </a:t>
            </a:r>
            <a:r>
              <a:rPr lang="en-US" sz="2800" dirty="0"/>
              <a:t>households have </a:t>
            </a:r>
            <a:r>
              <a:rPr lang="en-US" sz="2800" b="1" dirty="0">
                <a:solidFill>
                  <a:schemeClr val="bg2"/>
                </a:solidFill>
              </a:rPr>
              <a:t>at least one ITN for every two people</a:t>
            </a:r>
            <a:r>
              <a:rPr lang="en-US" sz="2800" dirty="0"/>
              <a:t> who stayed in the house the previous night.</a:t>
            </a:r>
            <a:r>
              <a:rPr lang="en-US" sz="2800" dirty="0" smtClean="0"/>
              <a:t> </a:t>
            </a:r>
          </a:p>
          <a:p>
            <a:pPr marL="228600" indent="-228600">
              <a:lnSpc>
                <a:spcPct val="110000"/>
              </a:lnSpc>
              <a:spcBef>
                <a:spcPts val="0"/>
              </a:spcBef>
              <a:spcAft>
                <a:spcPts val="600"/>
              </a:spcAft>
              <a:buClr>
                <a:schemeClr val="tx1"/>
              </a:buClr>
            </a:pPr>
            <a:r>
              <a:rPr lang="en-US" sz="2800" b="1" dirty="0" smtClean="0">
                <a:solidFill>
                  <a:schemeClr val="bg2"/>
                </a:solidFill>
              </a:rPr>
              <a:t>52%</a:t>
            </a:r>
            <a:r>
              <a:rPr lang="en-US" sz="2800" dirty="0" smtClean="0"/>
              <a:t> </a:t>
            </a:r>
            <a:r>
              <a:rPr lang="en-US" sz="2800" dirty="0"/>
              <a:t>of the household population has </a:t>
            </a:r>
            <a:r>
              <a:rPr lang="en-US" sz="2800" b="1" dirty="0">
                <a:solidFill>
                  <a:schemeClr val="bg2"/>
                </a:solidFill>
              </a:rPr>
              <a:t>access to an </a:t>
            </a:r>
            <a:r>
              <a:rPr lang="en-US" sz="2800" b="1" dirty="0" smtClean="0">
                <a:solidFill>
                  <a:schemeClr val="bg2"/>
                </a:solidFill>
              </a:rPr>
              <a:t>ITN. </a:t>
            </a:r>
          </a:p>
          <a:p>
            <a:pPr marL="228600" indent="-228600">
              <a:lnSpc>
                <a:spcPct val="110000"/>
              </a:lnSpc>
              <a:spcBef>
                <a:spcPts val="0"/>
              </a:spcBef>
              <a:spcAft>
                <a:spcPts val="600"/>
              </a:spcAft>
              <a:buClr>
                <a:schemeClr val="tx1"/>
              </a:buClr>
            </a:pPr>
            <a:r>
              <a:rPr lang="en-US" sz="2800" b="1" dirty="0" smtClean="0">
                <a:solidFill>
                  <a:schemeClr val="bg2"/>
                </a:solidFill>
              </a:rPr>
              <a:t>53% </a:t>
            </a:r>
            <a:r>
              <a:rPr lang="en-US" sz="2800" dirty="0" smtClean="0"/>
              <a:t>of</a:t>
            </a:r>
            <a:r>
              <a:rPr lang="en-US" sz="2800" b="1" dirty="0" smtClean="0">
                <a:solidFill>
                  <a:schemeClr val="bg2"/>
                </a:solidFill>
              </a:rPr>
              <a:t> individuals, 67%</a:t>
            </a:r>
            <a:r>
              <a:rPr lang="en-US" sz="2800" dirty="0" smtClean="0"/>
              <a:t> of </a:t>
            </a:r>
            <a:r>
              <a:rPr lang="en-US" sz="2800" b="1" dirty="0" smtClean="0">
                <a:solidFill>
                  <a:schemeClr val="bg2"/>
                </a:solidFill>
              </a:rPr>
              <a:t>children</a:t>
            </a:r>
            <a:r>
              <a:rPr lang="en-US" sz="2800" b="1" dirty="0" smtClean="0"/>
              <a:t> </a:t>
            </a:r>
            <a:r>
              <a:rPr lang="en-US" sz="2800" dirty="0" smtClean="0"/>
              <a:t>under five and </a:t>
            </a:r>
            <a:r>
              <a:rPr lang="en-US" sz="2800" b="1" dirty="0" smtClean="0">
                <a:solidFill>
                  <a:schemeClr val="bg2"/>
                </a:solidFill>
              </a:rPr>
              <a:t>62%</a:t>
            </a:r>
            <a:r>
              <a:rPr lang="en-US" sz="2800" b="1" dirty="0" smtClean="0"/>
              <a:t> </a:t>
            </a:r>
            <a:r>
              <a:rPr lang="en-US" sz="2800" dirty="0" smtClean="0"/>
              <a:t>of </a:t>
            </a:r>
            <a:r>
              <a:rPr lang="en-US" sz="2800" b="1" dirty="0" smtClean="0">
                <a:solidFill>
                  <a:schemeClr val="bg2"/>
                </a:solidFill>
              </a:rPr>
              <a:t>pregnant women slept under an ITN</a:t>
            </a:r>
            <a:r>
              <a:rPr lang="en-US" sz="2800" b="1" dirty="0" smtClean="0">
                <a:solidFill>
                  <a:schemeClr val="tx2"/>
                </a:solidFill>
              </a:rPr>
              <a:t> </a:t>
            </a:r>
            <a:r>
              <a:rPr lang="en-US" sz="2800" dirty="0" smtClean="0"/>
              <a:t>the night before the survey.</a:t>
            </a:r>
          </a:p>
          <a:p>
            <a:pPr marL="228600" indent="-228600">
              <a:lnSpc>
                <a:spcPct val="110000"/>
              </a:lnSpc>
              <a:spcBef>
                <a:spcPts val="0"/>
              </a:spcBef>
              <a:spcAft>
                <a:spcPts val="600"/>
              </a:spcAft>
              <a:buClr>
                <a:schemeClr val="tx1"/>
              </a:buClr>
            </a:pPr>
            <a:r>
              <a:rPr lang="en-US" sz="2800" b="1" dirty="0" smtClean="0">
                <a:solidFill>
                  <a:schemeClr val="bg2"/>
                </a:solidFill>
              </a:rPr>
              <a:t>73%</a:t>
            </a:r>
            <a:r>
              <a:rPr lang="en-US" sz="2800" dirty="0" smtClean="0"/>
              <a:t> of households have at </a:t>
            </a:r>
            <a:r>
              <a:rPr lang="en-US" sz="2800" b="1" dirty="0" smtClean="0">
                <a:solidFill>
                  <a:schemeClr val="bg2"/>
                </a:solidFill>
              </a:rPr>
              <a:t>least one ITN </a:t>
            </a:r>
            <a:r>
              <a:rPr lang="en-US" sz="2800" dirty="0" smtClean="0"/>
              <a:t>and/or were covered by </a:t>
            </a:r>
            <a:r>
              <a:rPr lang="en-US" sz="2800" b="1" dirty="0" smtClean="0">
                <a:solidFill>
                  <a:schemeClr val="bg2"/>
                </a:solidFill>
              </a:rPr>
              <a:t>IRS</a:t>
            </a:r>
            <a:r>
              <a:rPr lang="en-US" sz="2800" dirty="0" smtClean="0"/>
              <a:t> in the year before the survey.</a:t>
            </a:r>
          </a:p>
          <a:p>
            <a:pPr marL="228600" indent="-228600">
              <a:lnSpc>
                <a:spcPct val="110000"/>
              </a:lnSpc>
              <a:spcBef>
                <a:spcPts val="0"/>
              </a:spcBef>
              <a:spcAft>
                <a:spcPts val="600"/>
              </a:spcAft>
              <a:buClr>
                <a:schemeClr val="tx1"/>
              </a:buClr>
            </a:pPr>
            <a:r>
              <a:rPr lang="en-US" sz="2800" b="1" dirty="0" smtClean="0">
                <a:solidFill>
                  <a:schemeClr val="bg2"/>
                </a:solidFill>
              </a:rPr>
              <a:t>63</a:t>
            </a:r>
            <a:r>
              <a:rPr lang="en-US" sz="2800" b="1" dirty="0">
                <a:solidFill>
                  <a:schemeClr val="bg2"/>
                </a:solidFill>
              </a:rPr>
              <a:t>%</a:t>
            </a:r>
            <a:r>
              <a:rPr lang="en-US" sz="2800" dirty="0">
                <a:solidFill>
                  <a:schemeClr val="bg2"/>
                </a:solidFill>
              </a:rPr>
              <a:t> </a:t>
            </a:r>
            <a:r>
              <a:rPr lang="en-US" sz="2800" dirty="0"/>
              <a:t>of pregnant women took </a:t>
            </a:r>
            <a:r>
              <a:rPr lang="en-US" sz="2800" b="1" dirty="0">
                <a:solidFill>
                  <a:schemeClr val="bg2"/>
                </a:solidFill>
              </a:rPr>
              <a:t>2+ doses of SP/</a:t>
            </a:r>
            <a:r>
              <a:rPr lang="en-US" sz="2800" b="1" dirty="0" err="1">
                <a:solidFill>
                  <a:schemeClr val="bg2"/>
                </a:solidFill>
              </a:rPr>
              <a:t>Fansidar</a:t>
            </a:r>
            <a:r>
              <a:rPr lang="en-US" sz="2800" b="1" dirty="0">
                <a:solidFill>
                  <a:schemeClr val="bg2"/>
                </a:solidFill>
              </a:rPr>
              <a:t>, at least once during an ANC visit</a:t>
            </a:r>
            <a:r>
              <a:rPr lang="en-US" sz="2800" b="1" dirty="0" smtClean="0">
                <a:solidFill>
                  <a:schemeClr val="bg2"/>
                </a:solidFill>
              </a:rPr>
              <a:t>.</a:t>
            </a:r>
            <a:endParaRPr lang="en-US" sz="2800" dirty="0" smtClean="0"/>
          </a:p>
          <a:p>
            <a:pPr marL="228600" indent="-228600">
              <a:lnSpc>
                <a:spcPct val="110000"/>
              </a:lnSpc>
              <a:spcBef>
                <a:spcPts val="0"/>
              </a:spcBef>
              <a:spcAft>
                <a:spcPts val="600"/>
              </a:spcAft>
            </a:pPr>
            <a:endParaRPr lang="en-US" sz="2800" dirty="0" smtClean="0"/>
          </a:p>
        </p:txBody>
      </p:sp>
      <p:sp>
        <p:nvSpPr>
          <p:cNvPr id="5"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Key Findings</a:t>
            </a:r>
            <a:endParaRPr lang="en-US" sz="4200" dirty="0"/>
          </a:p>
        </p:txBody>
      </p:sp>
    </p:spTree>
    <p:extLst>
      <p:ext uri="{BB962C8B-B14F-4D97-AF65-F5344CB8AC3E}">
        <p14:creationId xmlns:p14="http://schemas.microsoft.com/office/powerpoint/2010/main" val="3283598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Text Box 45"/>
          <p:cNvSpPr txBox="1">
            <a:spLocks noChangeArrowheads="1"/>
          </p:cNvSpPr>
          <p:nvPr/>
        </p:nvSpPr>
        <p:spPr bwMode="auto">
          <a:xfrm>
            <a:off x="0" y="6488617"/>
            <a:ext cx="44196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households with at least one </a:t>
            </a:r>
            <a:r>
              <a:rPr lang="en-US" i="1" dirty="0" smtClean="0">
                <a:latin typeface="Calibri" pitchFamily="34" charset="0"/>
              </a:rPr>
              <a:t>ITN</a:t>
            </a:r>
            <a:endParaRPr lang="en-US" i="1" dirty="0">
              <a:latin typeface="Calibri" pitchFamily="34" charset="0"/>
            </a:endParaRPr>
          </a:p>
        </p:txBody>
      </p:sp>
      <p:grpSp>
        <p:nvGrpSpPr>
          <p:cNvPr id="62" name="Group 5"/>
          <p:cNvGrpSpPr>
            <a:grpSpLocks noChangeAspect="1"/>
          </p:cNvGrpSpPr>
          <p:nvPr/>
        </p:nvGrpSpPr>
        <p:grpSpPr bwMode="auto">
          <a:xfrm>
            <a:off x="3287657" y="1120724"/>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grpSp>
      <p:sp>
        <p:nvSpPr>
          <p:cNvPr id="37" name="TextBox 36"/>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68%</a:t>
            </a:r>
          </a:p>
        </p:txBody>
      </p:sp>
      <p:sp>
        <p:nvSpPr>
          <p:cNvPr id="66" name="TextBox 65"/>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70%</a:t>
            </a:r>
          </a:p>
        </p:txBody>
      </p:sp>
      <p:sp>
        <p:nvSpPr>
          <p:cNvPr id="67" name="TextBox 66"/>
          <p:cNvSpPr txBox="1"/>
          <p:nvPr/>
        </p:nvSpPr>
        <p:spPr>
          <a:xfrm>
            <a:off x="3287657" y="238685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78%</a:t>
            </a:r>
          </a:p>
        </p:txBody>
      </p:sp>
      <p:sp>
        <p:nvSpPr>
          <p:cNvPr id="12"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dirty="0" smtClean="0"/>
              <a:t>Insecticide-treated Net (ITN) </a:t>
            </a:r>
            <a:r>
              <a:rPr lang="en-US" sz="3200" dirty="0" smtClean="0"/>
              <a:t>Ownership by Region</a:t>
            </a:r>
            <a:endParaRPr lang="en-US" sz="3200" dirty="0"/>
          </a:p>
        </p:txBody>
      </p:sp>
      <p:sp>
        <p:nvSpPr>
          <p:cNvPr id="13" name="Text Box 45"/>
          <p:cNvSpPr txBox="1">
            <a:spLocks noChangeArrowheads="1"/>
          </p:cNvSpPr>
          <p:nvPr/>
        </p:nvSpPr>
        <p:spPr bwMode="auto">
          <a:xfrm>
            <a:off x="6433828" y="3546356"/>
            <a:ext cx="2534540" cy="168789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3600" b="1" dirty="0" smtClean="0">
                <a:solidFill>
                  <a:schemeClr val="tx1"/>
                </a:solidFill>
              </a:rPr>
              <a:t>Malawi</a:t>
            </a:r>
            <a:br>
              <a:rPr lang="en-US" sz="3600" b="1" dirty="0" smtClean="0">
                <a:solidFill>
                  <a:schemeClr val="tx1"/>
                </a:solidFill>
              </a:rPr>
            </a:br>
            <a:r>
              <a:rPr lang="en-US" sz="3600" b="1" dirty="0" smtClean="0">
                <a:solidFill>
                  <a:schemeClr val="tx1"/>
                </a:solidFill>
              </a:rPr>
              <a:t>70%</a:t>
            </a:r>
            <a:endParaRPr lang="en-US" sz="3600" b="1" dirty="0">
              <a:solidFill>
                <a:schemeClr val="tx1"/>
              </a:solidFill>
            </a:endParaRPr>
          </a:p>
        </p:txBody>
      </p:sp>
    </p:spTree>
    <p:extLst>
      <p:ext uri="{BB962C8B-B14F-4D97-AF65-F5344CB8AC3E}">
        <p14:creationId xmlns:p14="http://schemas.microsoft.com/office/powerpoint/2010/main" val="269158053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6" name="Object 3"/>
          <p:cNvGraphicFramePr>
            <a:graphicFrameLocks noGrp="1" noChangeAspect="1"/>
          </p:cNvGraphicFramePr>
          <p:nvPr>
            <p:ph sz="half" idx="4294967295"/>
            <p:extLst>
              <p:ext uri="{D42A27DB-BD31-4B8C-83A1-F6EECF244321}">
                <p14:modId xmlns:p14="http://schemas.microsoft.com/office/powerpoint/2010/main" val="2980048400"/>
              </p:ext>
            </p:extLst>
          </p:nvPr>
        </p:nvGraphicFramePr>
        <p:xfrm>
          <a:off x="457200" y="1588532"/>
          <a:ext cx="8229600" cy="4597956"/>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 Box 5"/>
          <p:cNvSpPr txBox="1">
            <a:spLocks noChangeArrowheads="1"/>
          </p:cNvSpPr>
          <p:nvPr/>
        </p:nvSpPr>
        <p:spPr bwMode="auto">
          <a:xfrm>
            <a:off x="0" y="1219200"/>
            <a:ext cx="9144000" cy="369332"/>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households with at least one ITN</a:t>
            </a:r>
          </a:p>
        </p:txBody>
      </p:sp>
      <p:sp>
        <p:nvSpPr>
          <p:cNvPr id="5"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ITN Ownership by Wealth</a:t>
            </a:r>
            <a:endParaRPr lang="en-US" sz="4200" dirty="0"/>
          </a:p>
        </p:txBody>
      </p:sp>
      <p:sp>
        <p:nvSpPr>
          <p:cNvPr id="7" name="TextBox 6"/>
          <p:cNvSpPr txBox="1"/>
          <p:nvPr/>
        </p:nvSpPr>
        <p:spPr>
          <a:xfrm>
            <a:off x="628650" y="6199641"/>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534150" y="6199641"/>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6388773"/>
            <a:ext cx="3352800" cy="268069"/>
          </a:xfrm>
          <a:prstGeom prst="notched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0962608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4" name="Text Box 5"/>
          <p:cNvSpPr txBox="1">
            <a:spLocks noChangeArrowheads="1"/>
          </p:cNvSpPr>
          <p:nvPr/>
        </p:nvSpPr>
        <p:spPr bwMode="auto">
          <a:xfrm>
            <a:off x="-27878" y="1066800"/>
            <a:ext cx="9171878" cy="369332"/>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households with at least one </a:t>
            </a:r>
            <a:r>
              <a:rPr lang="en-US" i="1" dirty="0" smtClean="0">
                <a:latin typeface="Calibri" pitchFamily="34" charset="0"/>
              </a:rPr>
              <a:t>ITN</a:t>
            </a:r>
            <a:endParaRPr lang="en-US" i="1" dirty="0">
              <a:latin typeface="Calibri" pitchFamily="34" charset="0"/>
            </a:endParaRP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2133005166"/>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Trends in ITN Ownership by Residence</a:t>
            </a:r>
            <a:endParaRPr lang="en-US" sz="4200" dirty="0"/>
          </a:p>
        </p:txBody>
      </p:sp>
    </p:spTree>
    <p:extLst>
      <p:ext uri="{BB962C8B-B14F-4D97-AF65-F5344CB8AC3E}">
        <p14:creationId xmlns:p14="http://schemas.microsoft.com/office/powerpoint/2010/main" val="63747326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4" name="Text Box 5"/>
          <p:cNvSpPr txBox="1">
            <a:spLocks noChangeArrowheads="1"/>
          </p:cNvSpPr>
          <p:nvPr/>
        </p:nvSpPr>
        <p:spPr bwMode="auto">
          <a:xfrm>
            <a:off x="-27878" y="1066800"/>
            <a:ext cx="9171878" cy="369332"/>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households with at least one </a:t>
            </a:r>
            <a:r>
              <a:rPr lang="en-US" i="1" dirty="0" smtClean="0">
                <a:latin typeface="Calibri" pitchFamily="34" charset="0"/>
              </a:rPr>
              <a:t>ITN</a:t>
            </a:r>
            <a:endParaRPr lang="en-US" i="1" dirty="0">
              <a:latin typeface="Calibri" pitchFamily="34" charset="0"/>
            </a:endParaRP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3149744446"/>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Trends in ITN Ownership by Region</a:t>
            </a:r>
            <a:endParaRPr lang="en-US" sz="4200" dirty="0"/>
          </a:p>
        </p:txBody>
      </p:sp>
    </p:spTree>
    <p:extLst>
      <p:ext uri="{BB962C8B-B14F-4D97-AF65-F5344CB8AC3E}">
        <p14:creationId xmlns:p14="http://schemas.microsoft.com/office/powerpoint/2010/main" val="357622727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Ownership of, Access to, and Use of ITNs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406010919"/>
              </p:ext>
            </p:extLst>
          </p:nvPr>
        </p:nvGraphicFramePr>
        <p:xfrm>
          <a:off x="477672" y="1600200"/>
          <a:ext cx="8229600" cy="48415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8650" y="1707701"/>
            <a:ext cx="3634464" cy="369332"/>
          </a:xfrm>
          <a:prstGeom prst="rect">
            <a:avLst/>
          </a:prstGeom>
          <a:noFill/>
        </p:spPr>
        <p:txBody>
          <a:bodyPr wrap="square" rtlCol="0">
            <a:spAutoFit/>
          </a:bodyPr>
          <a:lstStyle/>
          <a:p>
            <a:pPr algn="ctr"/>
            <a:r>
              <a:rPr lang="en-US" i="1" dirty="0" smtClean="0">
                <a:latin typeface="+mj-lt"/>
              </a:rPr>
              <a:t>Percent of households</a:t>
            </a:r>
            <a:endParaRPr lang="en-US" i="1" dirty="0">
              <a:latin typeface="+mj-lt"/>
            </a:endParaRPr>
          </a:p>
        </p:txBody>
      </p:sp>
      <p:sp>
        <p:nvSpPr>
          <p:cNvPr id="5" name="TextBox 4"/>
          <p:cNvSpPr txBox="1"/>
          <p:nvPr/>
        </p:nvSpPr>
        <p:spPr>
          <a:xfrm>
            <a:off x="4880886" y="1707703"/>
            <a:ext cx="3634464" cy="369332"/>
          </a:xfrm>
          <a:prstGeom prst="rect">
            <a:avLst/>
          </a:prstGeom>
          <a:noFill/>
        </p:spPr>
        <p:txBody>
          <a:bodyPr wrap="square" rtlCol="0">
            <a:spAutoFit/>
          </a:bodyPr>
          <a:lstStyle/>
          <a:p>
            <a:pPr algn="ctr"/>
            <a:r>
              <a:rPr lang="en-US" i="1" dirty="0" smtClean="0">
                <a:latin typeface="+mj-lt"/>
              </a:rPr>
              <a:t>Percent of household population</a:t>
            </a:r>
            <a:endParaRPr lang="en-US" i="1" dirty="0">
              <a:latin typeface="+mj-lt"/>
            </a:endParaRPr>
          </a:p>
        </p:txBody>
      </p:sp>
      <p:cxnSp>
        <p:nvCxnSpPr>
          <p:cNvPr id="6" name="Straight Connector 5"/>
          <p:cNvCxnSpPr/>
          <p:nvPr/>
        </p:nvCxnSpPr>
        <p:spPr>
          <a:xfrm>
            <a:off x="901521"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25790"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0" y="6496334"/>
            <a:ext cx="3979572" cy="369332"/>
          </a:xfrm>
          <a:prstGeom prst="rect">
            <a:avLst/>
          </a:prstGeom>
          <a:noFill/>
        </p:spPr>
        <p:txBody>
          <a:bodyPr wrap="square" rtlCol="0">
            <a:spAutoFit/>
          </a:bodyPr>
          <a:lstStyle/>
          <a:p>
            <a:r>
              <a:rPr lang="en-US" dirty="0" smtClean="0">
                <a:latin typeface="+mj-lt"/>
              </a:rPr>
              <a:t>*Assuming one ITN covers 2 people</a:t>
            </a:r>
            <a:endParaRPr lang="en-US" dirty="0">
              <a:latin typeface="+mj-lt"/>
            </a:endParaRPr>
          </a:p>
        </p:txBody>
      </p:sp>
    </p:spTree>
    <p:extLst>
      <p:ext uri="{BB962C8B-B14F-4D97-AF65-F5344CB8AC3E}">
        <p14:creationId xmlns:p14="http://schemas.microsoft.com/office/powerpoint/2010/main" val="1384799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663708"/>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04801" y="1310482"/>
            <a:ext cx="3505200" cy="923330"/>
          </a:xfrm>
          <a:prstGeom prst="rect">
            <a:avLst/>
          </a:prstGeom>
          <a:noFill/>
        </p:spPr>
        <p:txBody>
          <a:bodyPr wrap="square" rtlCol="0">
            <a:spAutoFit/>
          </a:bodyPr>
          <a:lstStyle/>
          <a:p>
            <a:pPr algn="ctr"/>
            <a:r>
              <a:rPr lang="en-US" i="1" dirty="0" smtClean="0">
                <a:latin typeface="+mn-lt"/>
              </a:rPr>
              <a:t>Percent who slept under an ITN the night before the survey among </a:t>
            </a:r>
            <a:br>
              <a:rPr lang="en-US" i="1" dirty="0" smtClean="0">
                <a:latin typeface="+mn-lt"/>
              </a:rPr>
            </a:br>
            <a:r>
              <a:rPr lang="en-US" b="1" i="1" dirty="0" smtClean="0">
                <a:latin typeface="+mn-lt"/>
              </a:rPr>
              <a:t>all households</a:t>
            </a:r>
            <a:endParaRPr lang="en-US" b="1" i="1" dirty="0">
              <a:latin typeface="+mn-lt"/>
            </a:endParaRPr>
          </a:p>
        </p:txBody>
      </p:sp>
      <p:sp>
        <p:nvSpPr>
          <p:cNvPr id="13" name="TextBox 12"/>
          <p:cNvSpPr txBox="1"/>
          <p:nvPr/>
        </p:nvSpPr>
        <p:spPr>
          <a:xfrm>
            <a:off x="5334000" y="1310482"/>
            <a:ext cx="3429000" cy="923330"/>
          </a:xfrm>
          <a:prstGeom prst="rect">
            <a:avLst/>
          </a:prstGeom>
          <a:noFill/>
        </p:spPr>
        <p:txBody>
          <a:bodyPr wrap="square" rtlCol="0">
            <a:spAutoFit/>
          </a:bodyPr>
          <a:lstStyle/>
          <a:p>
            <a:pPr algn="ctr"/>
            <a:r>
              <a:rPr lang="en-US" i="1" dirty="0" smtClean="0">
                <a:latin typeface="+mn-lt"/>
              </a:rPr>
              <a:t>Percent who slept under an ITN the night before the survey among </a:t>
            </a:r>
            <a:r>
              <a:rPr lang="en-US" b="1" i="1" dirty="0" smtClean="0">
                <a:latin typeface="+mn-lt"/>
              </a:rPr>
              <a:t>households with an ITN</a:t>
            </a:r>
            <a:endParaRPr lang="en-US" b="1" i="1" dirty="0">
              <a:latin typeface="+mn-lt"/>
            </a:endParaRPr>
          </a:p>
        </p:txBody>
      </p:sp>
      <p:cxnSp>
        <p:nvCxnSpPr>
          <p:cNvPr id="15" name="Straight Connector 14"/>
          <p:cNvCxnSpPr/>
          <p:nvPr/>
        </p:nvCxnSpPr>
        <p:spPr>
          <a:xfrm flipV="1">
            <a:off x="4572000" y="1600200"/>
            <a:ext cx="0" cy="4343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Use of ITNs</a:t>
            </a:r>
            <a:endParaRPr lang="en-US" sz="4200" dirty="0"/>
          </a:p>
        </p:txBody>
      </p:sp>
    </p:spTree>
    <p:extLst>
      <p:ext uri="{BB962C8B-B14F-4D97-AF65-F5344CB8AC3E}">
        <p14:creationId xmlns:p14="http://schemas.microsoft.com/office/powerpoint/2010/main" val="20785163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65" name="Group 5"/>
          <p:cNvGrpSpPr>
            <a:grpSpLocks noChangeAspect="1"/>
          </p:cNvGrpSpPr>
          <p:nvPr/>
        </p:nvGrpSpPr>
        <p:grpSpPr bwMode="auto">
          <a:xfrm>
            <a:off x="3359888" y="1040606"/>
            <a:ext cx="2332038" cy="5737225"/>
            <a:chOff x="1301" y="485"/>
            <a:chExt cx="1469" cy="3614"/>
          </a:xfrm>
        </p:grpSpPr>
        <p:sp>
          <p:nvSpPr>
            <p:cNvPr id="66"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sp>
          <p:nvSpPr>
            <p:cNvPr id="67"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8"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solidFill>
            <a:ln w="4">
              <a:solidFill>
                <a:schemeClr val="tx1">
                  <a:lumMod val="95000"/>
                </a:schemeClr>
              </a:solidFill>
              <a:prstDash val="solid"/>
              <a:round/>
              <a:headEnd/>
              <a:tailEnd/>
            </a:ln>
          </p:spPr>
          <p:txBody>
            <a:bodyPr/>
            <a:lstStyle/>
            <a:p>
              <a:pPr>
                <a:defRPr/>
              </a:pPr>
              <a:endParaRPr lang="en-US"/>
            </a:p>
          </p:txBody>
        </p:sp>
      </p:grpSp>
      <p:sp>
        <p:nvSpPr>
          <p:cNvPr id="22531" name="Text Box 45"/>
          <p:cNvSpPr txBox="1">
            <a:spLocks noChangeArrowheads="1"/>
          </p:cNvSpPr>
          <p:nvPr/>
        </p:nvSpPr>
        <p:spPr bwMode="auto">
          <a:xfrm>
            <a:off x="0" y="6211669"/>
            <a:ext cx="4419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children </a:t>
            </a:r>
            <a:r>
              <a:rPr lang="en-US" i="1" dirty="0" smtClean="0">
                <a:latin typeface="Calibri" pitchFamily="34" charset="0"/>
              </a:rPr>
              <a:t>under </a:t>
            </a:r>
            <a:r>
              <a:rPr lang="en-US" i="1" dirty="0">
                <a:latin typeface="Calibri" pitchFamily="34" charset="0"/>
              </a:rPr>
              <a:t>5 who slept under an ITN the night before the survey</a:t>
            </a:r>
          </a:p>
        </p:txBody>
      </p:sp>
      <p:sp>
        <p:nvSpPr>
          <p:cNvPr id="62" name="TextBox 61"/>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66%</a:t>
            </a:r>
          </a:p>
        </p:txBody>
      </p:sp>
      <p:sp>
        <p:nvSpPr>
          <p:cNvPr id="63" name="TextBox 62"/>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67%</a:t>
            </a:r>
          </a:p>
        </p:txBody>
      </p:sp>
      <p:sp>
        <p:nvSpPr>
          <p:cNvPr id="64" name="TextBox 63"/>
          <p:cNvSpPr txBox="1"/>
          <p:nvPr/>
        </p:nvSpPr>
        <p:spPr>
          <a:xfrm>
            <a:off x="3359888" y="2340114"/>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70%</a:t>
            </a:r>
          </a:p>
        </p:txBody>
      </p:sp>
      <p:sp>
        <p:nvSpPr>
          <p:cNvPr id="12" name="Title 1"/>
          <p:cNvSpPr txBox="1">
            <a:spLocks/>
          </p:cNvSpPr>
          <p:nvPr/>
        </p:nvSpPr>
        <p:spPr>
          <a:xfrm>
            <a:off x="0" y="0"/>
            <a:ext cx="9144000"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Children’s Use of ITNs by Region</a:t>
            </a:r>
            <a:endParaRPr lang="en-US" sz="4200" dirty="0"/>
          </a:p>
        </p:txBody>
      </p:sp>
      <p:sp>
        <p:nvSpPr>
          <p:cNvPr id="13" name="Text Box 45"/>
          <p:cNvSpPr txBox="1">
            <a:spLocks noChangeArrowheads="1"/>
          </p:cNvSpPr>
          <p:nvPr/>
        </p:nvSpPr>
        <p:spPr bwMode="auto">
          <a:xfrm>
            <a:off x="6433828" y="3546356"/>
            <a:ext cx="2534540" cy="168789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3600" b="1" dirty="0" smtClean="0">
                <a:solidFill>
                  <a:schemeClr val="tx1"/>
                </a:solidFill>
              </a:rPr>
              <a:t>Malawi</a:t>
            </a:r>
            <a:br>
              <a:rPr lang="en-US" sz="3600" b="1" dirty="0" smtClean="0">
                <a:solidFill>
                  <a:schemeClr val="tx1"/>
                </a:solidFill>
              </a:rPr>
            </a:br>
            <a:r>
              <a:rPr lang="en-US" sz="3600" b="1" dirty="0" smtClean="0">
                <a:solidFill>
                  <a:schemeClr val="tx1"/>
                </a:solidFill>
              </a:rPr>
              <a:t>67%</a:t>
            </a:r>
            <a:endParaRPr lang="en-US" sz="3600" b="1" dirty="0">
              <a:solidFill>
                <a:schemeClr val="tx1"/>
              </a:solidFill>
            </a:endParaRPr>
          </a:p>
        </p:txBody>
      </p:sp>
    </p:spTree>
    <p:extLst>
      <p:ext uri="{BB962C8B-B14F-4D97-AF65-F5344CB8AC3E}">
        <p14:creationId xmlns:p14="http://schemas.microsoft.com/office/powerpoint/2010/main" val="5302526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Malawi MIS 2014">
      <a:dk1>
        <a:srgbClr val="000000"/>
      </a:dk1>
      <a:lt1>
        <a:srgbClr val="FFFFFF"/>
      </a:lt1>
      <a:dk2>
        <a:srgbClr val="A9C298"/>
      </a:dk2>
      <a:lt2>
        <a:srgbClr val="430C07"/>
      </a:lt2>
      <a:accent1>
        <a:srgbClr val="595959"/>
      </a:accent1>
      <a:accent2>
        <a:srgbClr val="BFBF00"/>
      </a:accent2>
      <a:accent3>
        <a:srgbClr val="90632A"/>
      </a:accent3>
      <a:accent4>
        <a:srgbClr val="661021"/>
      </a:accent4>
      <a:accent5>
        <a:srgbClr val="1C325E"/>
      </a:accent5>
      <a:accent6>
        <a:srgbClr val="004C2D"/>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Malawi MIS 2014">
      <a:dk1>
        <a:srgbClr val="000000"/>
      </a:dk1>
      <a:lt1>
        <a:srgbClr val="FFFFFF"/>
      </a:lt1>
      <a:dk2>
        <a:srgbClr val="A9C298"/>
      </a:dk2>
      <a:lt2>
        <a:srgbClr val="430C07"/>
      </a:lt2>
      <a:accent1>
        <a:srgbClr val="595959"/>
      </a:accent1>
      <a:accent2>
        <a:srgbClr val="BFBF00"/>
      </a:accent2>
      <a:accent3>
        <a:srgbClr val="90632A"/>
      </a:accent3>
      <a:accent4>
        <a:srgbClr val="661021"/>
      </a:accent4>
      <a:accent5>
        <a:srgbClr val="1C325E"/>
      </a:accent5>
      <a:accent6>
        <a:srgbClr val="004C2D"/>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4616</TotalTime>
  <Words>1410</Words>
  <Application>Microsoft Office PowerPoint</Application>
  <PresentationFormat>On-screen Show (4:3)</PresentationFormat>
  <Paragraphs>122</Paragraphs>
  <Slides>20</Slides>
  <Notes>19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Calibri</vt:lpstr>
      <vt:lpstr>Gill Sans Std</vt:lpstr>
      <vt:lpstr>Default Design</vt:lpstr>
      <vt:lpstr>Custom Design</vt:lpstr>
      <vt:lpstr>PowerPoint Presentation</vt:lpstr>
      <vt:lpstr>PowerPoint Presentation</vt:lpstr>
      <vt:lpstr>PowerPoint Presentation</vt:lpstr>
      <vt:lpstr>PowerPoint Presentation</vt:lpstr>
      <vt:lpstr>PowerPoint Presentation</vt:lpstr>
      <vt:lpstr>PowerPoint Presentation</vt:lpstr>
      <vt:lpstr>Ownership of, Access to, and Use of ITNs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Prevention</dc:title>
  <dc:creator>Sally Zweimueller</dc:creator>
  <cp:lastModifiedBy>Zweimueller, Sally</cp:lastModifiedBy>
  <cp:revision>293</cp:revision>
  <dcterms:created xsi:type="dcterms:W3CDTF">2005-10-11T14:32:07Z</dcterms:created>
  <dcterms:modified xsi:type="dcterms:W3CDTF">2015-03-30T15:06:01Z</dcterms:modified>
</cp:coreProperties>
</file>