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4"/>
  </p:notesMasterIdLst>
  <p:sldIdLst>
    <p:sldId id="363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38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ven, Kimberly" initials="PK" lastIdx="1" clrIdx="0">
    <p:extLst>
      <p:ext uri="{19B8F6BF-5375-455C-9EA6-DF929625EA0E}">
        <p15:presenceInfo xmlns:p15="http://schemas.microsoft.com/office/powerpoint/2012/main" userId="S-1-5-21-2338163137-2684688362-157462135-337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37" autoAdjust="0"/>
    <p:restoredTop sz="70216" autoAdjust="0"/>
  </p:normalViewPr>
  <p:slideViewPr>
    <p:cSldViewPr>
      <p:cViewPr varScale="1">
        <p:scale>
          <a:sx n="61" d="100"/>
          <a:sy n="61" d="100"/>
        </p:scale>
        <p:origin x="163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83</c:v>
                </c:pt>
                <c:pt idx="1">
                  <c:v>96</c:v>
                </c:pt>
                <c:pt idx="2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17</c:v>
                </c:pt>
                <c:pt idx="1">
                  <c:v>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68537256"/>
        <c:axId val="168517656"/>
      </c:barChart>
      <c:catAx>
        <c:axId val="168537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17656"/>
        <c:crosses val="autoZero"/>
        <c:auto val="1"/>
        <c:lblAlgn val="ctr"/>
        <c:lblOffset val="100"/>
        <c:noMultiLvlLbl val="0"/>
      </c:catAx>
      <c:valAx>
        <c:axId val="16851765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68537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27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</c:v>
                </c:pt>
                <c:pt idx="1">
                  <c:v>25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82</c:v>
                </c:pt>
                <c:pt idx="1">
                  <c:v>48</c:v>
                </c:pt>
                <c:pt idx="2">
                  <c:v>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68489040"/>
        <c:axId val="168504720"/>
      </c:barChart>
      <c:catAx>
        <c:axId val="16848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04720"/>
        <c:crosses val="autoZero"/>
        <c:auto val="1"/>
        <c:lblAlgn val="ctr"/>
        <c:lblOffset val="100"/>
        <c:noMultiLvlLbl val="0"/>
      </c:catAx>
      <c:valAx>
        <c:axId val="1685047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68489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46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68478456"/>
        <c:axId val="168538040"/>
      </c:barChart>
      <c:catAx>
        <c:axId val="168478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38040"/>
        <c:crosses val="autoZero"/>
        <c:auto val="1"/>
        <c:lblAlgn val="ctr"/>
        <c:lblOffset val="100"/>
        <c:noMultiLvlLbl val="0"/>
      </c:catAx>
      <c:valAx>
        <c:axId val="168538040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68478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Mobile phone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8</c:v>
                </c:pt>
                <c:pt idx="2">
                  <c:v>43</c:v>
                </c:pt>
                <c:pt idx="3">
                  <c:v>43</c:v>
                </c:pt>
                <c:pt idx="4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Mobile phone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</c:v>
                </c:pt>
                <c:pt idx="1">
                  <c:v>45</c:v>
                </c:pt>
                <c:pt idx="2">
                  <c:v>25</c:v>
                </c:pt>
                <c:pt idx="3">
                  <c:v>79</c:v>
                </c:pt>
                <c:pt idx="4">
                  <c:v>71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Mobile phone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14</c:v>
                </c:pt>
                <c:pt idx="2">
                  <c:v>40</c:v>
                </c:pt>
                <c:pt idx="3">
                  <c:v>49</c:v>
                </c:pt>
                <c:pt idx="4">
                  <c:v>52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536472"/>
        <c:axId val="168488256"/>
      </c:barChart>
      <c:catAx>
        <c:axId val="168536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488256"/>
        <c:crosses val="autoZero"/>
        <c:auto val="1"/>
        <c:lblAlgn val="ctr"/>
        <c:lblOffset val="100"/>
        <c:noMultiLvlLbl val="0"/>
      </c:catAx>
      <c:valAx>
        <c:axId val="168488256"/>
        <c:scaling>
          <c:orientation val="minMax"/>
          <c:max val="10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68536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bg2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bg2">
                <a:lumMod val="25000"/>
                <a:lumOff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80114824"/>
        <c:axId val="280115216"/>
      </c:barChart>
      <c:catAx>
        <c:axId val="2801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0115216"/>
        <c:crosses val="autoZero"/>
        <c:auto val="1"/>
        <c:lblAlgn val="ctr"/>
        <c:lblOffset val="100"/>
        <c:noMultiLvlLbl val="0"/>
      </c:catAx>
      <c:valAx>
        <c:axId val="2801152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801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030139348523468"/>
          <c:y val="0.35830542751921618"/>
          <c:w val="0.29409474178046585"/>
          <c:h val="0.283388943971369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90</c:v>
                </c:pt>
                <c:pt idx="2">
                  <c:v>68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80116784"/>
        <c:axId val="280117176"/>
      </c:barChart>
      <c:catAx>
        <c:axId val="2801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0117176"/>
        <c:crosses val="autoZero"/>
        <c:auto val="1"/>
        <c:lblAlgn val="ctr"/>
        <c:lblOffset val="100"/>
        <c:noMultiLvlLbl val="0"/>
      </c:catAx>
      <c:valAx>
        <c:axId val="280117176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80116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83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32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83% of households</a:t>
            </a:r>
            <a:r>
              <a:rPr lang="en-US" baseline="0" noProof="0" dirty="0" smtClean="0"/>
              <a:t> in Malawi have a</a:t>
            </a:r>
            <a:r>
              <a:rPr lang="en-US" noProof="0" dirty="0" smtClean="0"/>
              <a:t>ccess to an improved source of drinking water. Improved sources include</a:t>
            </a:r>
            <a:r>
              <a:rPr lang="en-US" baseline="0" noProof="0" dirty="0" smtClean="0"/>
              <a:t> piped source within dwelling, yard or plot; public tap/standpipe; tube well or borehole; protected dug well; protected spring; bottled water; and rainwater. The most common source of drinking water is the tube well or borehole (56%). A higher proportion of urban households (96%) have access to an improved source of drinking water compared to rural households (80%). The most common non-improved source is unprotected well (12%).</a:t>
            </a:r>
            <a:endParaRPr lang="en-US" noProof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14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11% of households have an improved toilet facility not shared with other households,</a:t>
            </a:r>
            <a:r>
              <a:rPr lang="en-US" baseline="0" noProof="0" dirty="0" smtClean="0"/>
              <a:t> and 7% use a shared facility. 82% of households use a non-improved toilet facility. 12% of households have no toilet facility. </a:t>
            </a:r>
          </a:p>
          <a:p>
            <a:pPr>
              <a:spcBef>
                <a:spcPct val="0"/>
              </a:spcBef>
            </a:pPr>
            <a:endParaRPr lang="en-US" baseline="0" noProof="0" dirty="0" smtClean="0"/>
          </a:p>
          <a:p>
            <a:pPr>
              <a:spcBef>
                <a:spcPct val="0"/>
              </a:spcBef>
            </a:pPr>
            <a:r>
              <a:rPr lang="en-US" baseline="0" noProof="0" dirty="0" smtClean="0"/>
              <a:t>Households in urban areas have higher access to improved sanitation than rural areas. Rural households are more likely than urban households to have no toilet facility (14% versus 3%). </a:t>
            </a:r>
            <a:endParaRPr lang="en-US" noProof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53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12% of households have electricity</a:t>
            </a:r>
            <a:r>
              <a:rPr lang="en-US" baseline="0" dirty="0" smtClean="0"/>
              <a:t> in Malawi. Electricity is more common in urban areas (46%) than in rural areas (5%).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5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More than half of households own a radio, and 49% </a:t>
            </a:r>
            <a:r>
              <a:rPr lang="en-US" baseline="0" noProof="0" dirty="0" smtClean="0"/>
              <a:t>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(79%) than rural households (43%). 14% </a:t>
            </a:r>
            <a:r>
              <a:rPr lang="en-US" baseline="0" noProof="0" dirty="0" smtClean="0"/>
              <a:t>of households have a television. 40% of households own bicycle, more than a car/truck (2%).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52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65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80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14% of Malawian </a:t>
            </a:r>
            <a:r>
              <a:rPr lang="en-US" baseline="0" noProof="0" dirty="0" smtClean="0"/>
              <a:t>women </a:t>
            </a:r>
            <a:r>
              <a:rPr lang="en-US" noProof="0" dirty="0" smtClean="0"/>
              <a:t>have never attended school. Two-thirds</a:t>
            </a:r>
            <a:r>
              <a:rPr lang="en-US" baseline="0" noProof="0" dirty="0" smtClean="0"/>
              <a:t> of women </a:t>
            </a:r>
            <a:r>
              <a:rPr lang="en-US" noProof="0" dirty="0" smtClean="0"/>
              <a:t>have attended primary school. 21% of women have attended secondary school. Only 2% of women have completed</a:t>
            </a:r>
            <a:r>
              <a:rPr lang="en-US" baseline="0" noProof="0" dirty="0" smtClean="0"/>
              <a:t> more than secondary education. 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72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Overall,</a:t>
            </a:r>
            <a:r>
              <a:rPr lang="en-US" baseline="0" dirty="0" smtClean="0"/>
              <a:t> 72% of Malawian women are literate. Literacy is higher in urban areas (90%) than in rural areas (68%).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74CE95-9B49-4268-B50D-111596D9E0DD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42497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519734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5154106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524886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auto">
          <a:xfrm>
            <a:off x="0" y="5438383"/>
            <a:ext cx="9144000" cy="141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 Malawi Malaria Indicator Survey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353568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493" y="14176"/>
            <a:ext cx="9144000" cy="135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Literacy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4522916"/>
              </p:ext>
            </p:extLst>
          </p:nvPr>
        </p:nvGraphicFramePr>
        <p:xfrm>
          <a:off x="628650" y="1828800"/>
          <a:ext cx="7886700" cy="489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age 15-49 who are literate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901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752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83%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Malawians have access to an </a:t>
            </a:r>
            <a:r>
              <a:rPr lang="en-US" b="1" dirty="0" smtClean="0">
                <a:solidFill>
                  <a:schemeClr val="bg2"/>
                </a:solidFill>
              </a:rPr>
              <a:t>improved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bg2"/>
                </a:solidFill>
              </a:rPr>
              <a:t>water source</a:t>
            </a:r>
            <a:r>
              <a:rPr lang="en-US" dirty="0" smtClean="0"/>
              <a:t>.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dirty="0" smtClean="0"/>
              <a:t>Only </a:t>
            </a:r>
            <a:r>
              <a:rPr lang="en-US" b="1" dirty="0" smtClean="0">
                <a:solidFill>
                  <a:schemeClr val="bg2"/>
                </a:solidFill>
              </a:rPr>
              <a:t>11% </a:t>
            </a:r>
            <a:r>
              <a:rPr lang="en-US" dirty="0" smtClean="0"/>
              <a:t>of Malawian households have access to </a:t>
            </a:r>
            <a:r>
              <a:rPr lang="en-US" b="1" dirty="0" smtClean="0">
                <a:solidFill>
                  <a:schemeClr val="bg2"/>
                </a:solidFill>
              </a:rPr>
              <a:t>improved toilet facilities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12%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 households have </a:t>
            </a:r>
            <a:r>
              <a:rPr lang="en-US" b="1" dirty="0" smtClean="0">
                <a:solidFill>
                  <a:schemeClr val="bg2"/>
                </a:solidFill>
              </a:rPr>
              <a:t>electricity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49%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 households have </a:t>
            </a:r>
            <a:r>
              <a:rPr lang="en-US" b="1" dirty="0" smtClean="0">
                <a:solidFill>
                  <a:schemeClr val="bg2"/>
                </a:solidFill>
              </a:rPr>
              <a:t>a mobile telephone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14%</a:t>
            </a:r>
            <a:r>
              <a:rPr lang="en-US" dirty="0" smtClean="0"/>
              <a:t> of 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bg2"/>
                </a:solidFill>
              </a:rPr>
              <a:t>no formal education</a:t>
            </a:r>
            <a:r>
              <a:rPr lang="en-US" dirty="0" smtClean="0"/>
              <a:t>.</a:t>
            </a:r>
            <a:endParaRPr lang="en-US" dirty="0" smtClean="0">
              <a:solidFill>
                <a:schemeClr val="bg2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Key Findings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Malawi’s Households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799"/>
            <a:ext cx="7886700" cy="4348163"/>
          </a:xfrm>
        </p:spPr>
        <p:txBody>
          <a:bodyPr>
            <a:normAutofit/>
          </a:bodyPr>
          <a:lstStyle/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b="1" dirty="0" smtClean="0">
                <a:solidFill>
                  <a:schemeClr val="bg2"/>
                </a:solidFill>
              </a:rPr>
              <a:t>22% </a:t>
            </a:r>
            <a:r>
              <a:rPr lang="en-GB" sz="3400" dirty="0" smtClean="0"/>
              <a:t>of households are </a:t>
            </a:r>
            <a:r>
              <a:rPr lang="en-GB" sz="3400" b="1" dirty="0" smtClean="0">
                <a:solidFill>
                  <a:schemeClr val="bg2"/>
                </a:solidFill>
              </a:rPr>
              <a:t>headed by females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dirty="0" smtClean="0"/>
              <a:t>Households have an average of </a:t>
            </a:r>
            <a:r>
              <a:rPr lang="en-GB" sz="3400" b="1" dirty="0" smtClean="0">
                <a:solidFill>
                  <a:schemeClr val="bg2"/>
                </a:solidFill>
              </a:rPr>
              <a:t>4.1 members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b="1" dirty="0" smtClean="0">
                <a:solidFill>
                  <a:schemeClr val="bg2"/>
                </a:solidFill>
              </a:rPr>
              <a:t>49% </a:t>
            </a:r>
            <a:r>
              <a:rPr lang="en-GB" sz="3400" dirty="0" smtClean="0"/>
              <a:t>of the population is </a:t>
            </a:r>
            <a:r>
              <a:rPr lang="en-GB" sz="3400" b="1" dirty="0" smtClean="0">
                <a:solidFill>
                  <a:schemeClr val="bg2"/>
                </a:solidFill>
              </a:rPr>
              <a:t>under 15</a:t>
            </a:r>
            <a:r>
              <a:rPr lang="en-GB" sz="3400" dirty="0" smtClean="0">
                <a:solidFill>
                  <a:schemeClr val="bg2"/>
                </a:solidFill>
              </a:rPr>
              <a:t> </a:t>
            </a:r>
            <a:r>
              <a:rPr lang="en-GB" sz="3400" dirty="0" smtClean="0"/>
              <a:t>years of age</a:t>
            </a:r>
            <a:endParaRPr lang="en-GB" sz="3400" dirty="0"/>
          </a:p>
        </p:txBody>
      </p:sp>
    </p:spTree>
    <p:extLst>
      <p:ext uri="{BB962C8B-B14F-4D97-AF65-F5344CB8AC3E}">
        <p14:creationId xmlns:p14="http://schemas.microsoft.com/office/powerpoint/2010/main" val="35324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Drinking Water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8967832"/>
              </p:ext>
            </p:extLst>
          </p:nvPr>
        </p:nvGraphicFramePr>
        <p:xfrm>
          <a:off x="628650" y="1828800"/>
          <a:ext cx="78867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393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Sanitation Facilities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760979"/>
              </p:ext>
            </p:extLst>
          </p:nvPr>
        </p:nvGraphicFramePr>
        <p:xfrm>
          <a:off x="628650" y="1815152"/>
          <a:ext cx="7886700" cy="5042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07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/>
            </a:r>
            <a:br>
              <a:rPr lang="en-US" sz="4200" dirty="0" smtClean="0"/>
            </a:br>
            <a:r>
              <a:rPr lang="en-US" sz="4700" dirty="0" smtClean="0"/>
              <a:t>Electricity</a:t>
            </a:r>
            <a:r>
              <a:rPr lang="en-US" sz="4200" dirty="0" smtClean="0"/>
              <a:t/>
            </a:r>
            <a:br>
              <a:rPr lang="en-US" sz="4200" dirty="0" smtClean="0"/>
            </a:b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939783"/>
              </p:ext>
            </p:extLst>
          </p:nvPr>
        </p:nvGraphicFramePr>
        <p:xfrm>
          <a:off x="628650" y="1842448"/>
          <a:ext cx="7886700" cy="5015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435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Household Durable Goods and Possessions</a:t>
            </a:r>
            <a:endParaRPr lang="en-US" sz="40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5214681"/>
              </p:ext>
            </p:extLst>
          </p:nvPr>
        </p:nvGraphicFramePr>
        <p:xfrm>
          <a:off x="163773" y="1815152"/>
          <a:ext cx="8761863" cy="5042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088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 with: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032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marL="228600" indent="-228600">
              <a:spcAft>
                <a:spcPts val="600"/>
              </a:spcAft>
            </a:pPr>
            <a:r>
              <a:rPr lang="en-US" sz="4200" dirty="0" smtClean="0"/>
              <a:t>Wealth Index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775" y="1414935"/>
            <a:ext cx="7886700" cy="5443065"/>
          </a:xfrm>
        </p:spPr>
        <p:txBody>
          <a:bodyPr>
            <a:normAutofit fontScale="92500" lnSpcReduction="200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Wealth is determined by scoring households based on a set of characteristics, including access to electricity and ownership of various consumer goods.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Households are then ranked, from lowest score to highest score.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This list is then separated into 5 equal pieces (or quintiles) each representing 20% of the population.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Therefore, those in the highest quintile may not be “rich” but they are of higher socioeconomic status than 80% of Malawi.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7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Wealth Index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70749"/>
            <a:ext cx="7886700" cy="235559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 smtClean="0"/>
              <a:t>Very few urban households are in the poorest quintile, while very few rural households are in the richest quintile.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b="1" dirty="0" smtClean="0">
                <a:solidFill>
                  <a:schemeClr val="bg2"/>
                </a:solidFill>
              </a:rPr>
              <a:t>Central region (26%) </a:t>
            </a:r>
            <a:r>
              <a:rPr lang="en-GB" dirty="0" smtClean="0"/>
              <a:t>has the largest proportion of households </a:t>
            </a:r>
            <a:br>
              <a:rPr lang="en-GB" dirty="0" smtClean="0"/>
            </a:br>
            <a:r>
              <a:rPr lang="en-GB" dirty="0" smtClean="0"/>
              <a:t>in the </a:t>
            </a:r>
            <a:r>
              <a:rPr lang="en-GB" b="1" dirty="0" smtClean="0">
                <a:solidFill>
                  <a:schemeClr val="bg2"/>
                </a:solidFill>
              </a:rPr>
              <a:t>poorest</a:t>
            </a:r>
            <a:r>
              <a:rPr lang="en-GB" dirty="0" smtClean="0">
                <a:solidFill>
                  <a:schemeClr val="bg2"/>
                </a:solidFill>
              </a:rPr>
              <a:t> </a:t>
            </a:r>
            <a:r>
              <a:rPr lang="en-GB" dirty="0" smtClean="0"/>
              <a:t>quintile, as well as the largest proportion of households in the </a:t>
            </a:r>
            <a:r>
              <a:rPr lang="en-GB" b="1" dirty="0" smtClean="0">
                <a:solidFill>
                  <a:schemeClr val="bg2"/>
                </a:solidFill>
              </a:rPr>
              <a:t>richest </a:t>
            </a:r>
            <a:r>
              <a:rPr lang="en-GB" dirty="0" smtClean="0"/>
              <a:t>quintile </a:t>
            </a:r>
            <a:r>
              <a:rPr lang="en-GB" b="1" dirty="0" smtClean="0">
                <a:solidFill>
                  <a:schemeClr val="bg2"/>
                </a:solidFill>
              </a:rPr>
              <a:t>(23%)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91068" y="1805814"/>
            <a:ext cx="8952931" cy="1784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>
              <a:lnSpc>
                <a:spcPct val="20000"/>
              </a:lnSpc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Urban		 3%	   3%	        4%   	13%	   77%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sz="2400" b="1" dirty="0" smtClean="0">
                <a:solidFill>
                  <a:schemeClr val="accent6"/>
                </a:solidFill>
              </a:rPr>
              <a:t>Rural		 23%	   24%	        23%	21%	     8%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09382" y="2300785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>Educational Attainment of </a:t>
            </a:r>
            <a:br>
              <a:rPr lang="en-US" sz="4200" dirty="0" smtClean="0"/>
            </a:br>
            <a:r>
              <a:rPr lang="en-US" sz="4200" dirty="0" smtClean="0"/>
              <a:t>Respondents Age 15-49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190607"/>
              </p:ext>
            </p:extLst>
          </p:nvPr>
        </p:nvGraphicFramePr>
        <p:xfrm>
          <a:off x="1752600" y="1882633"/>
          <a:ext cx="7886700" cy="4975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39380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age 15-49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70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3887</TotalTime>
  <Words>604</Words>
  <Application>Microsoft Office PowerPoint</Application>
  <PresentationFormat>On-screen Show (4:3)</PresentationFormat>
  <Paragraphs>54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Std</vt:lpstr>
      <vt:lpstr>Default Design</vt:lpstr>
      <vt:lpstr>Custom Design</vt:lpstr>
      <vt:lpstr>PowerPoint Presentation</vt:lpstr>
      <vt:lpstr>Malawi’s Households</vt:lpstr>
      <vt:lpstr>Drinking Water</vt:lpstr>
      <vt:lpstr>Sanitation Facilities</vt:lpstr>
      <vt:lpstr> Electricity </vt:lpstr>
      <vt:lpstr>Household Durable Goods and Possessions</vt:lpstr>
      <vt:lpstr>Wealth Index</vt:lpstr>
      <vt:lpstr>Wealth Index</vt:lpstr>
      <vt:lpstr>Educational Attainment of  Respondents Age 15-49</vt:lpstr>
      <vt:lpstr>Literacy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</dc:title>
  <dc:creator>Sally Zweimueller</dc:creator>
  <cp:lastModifiedBy>Zweimueller, Sally</cp:lastModifiedBy>
  <cp:revision>258</cp:revision>
  <dcterms:created xsi:type="dcterms:W3CDTF">2005-10-11T14:32:07Z</dcterms:created>
  <dcterms:modified xsi:type="dcterms:W3CDTF">2015-03-30T14:33:28Z</dcterms:modified>
</cp:coreProperties>
</file>