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8"/>
  </p:notesMasterIdLst>
  <p:sldIdLst>
    <p:sldId id="363" r:id="rId3"/>
    <p:sldId id="429" r:id="rId4"/>
    <p:sldId id="416" r:id="rId5"/>
    <p:sldId id="415" r:id="rId6"/>
    <p:sldId id="417" r:id="rId7"/>
    <p:sldId id="431" r:id="rId8"/>
    <p:sldId id="430" r:id="rId9"/>
    <p:sldId id="419" r:id="rId10"/>
    <p:sldId id="425" r:id="rId11"/>
    <p:sldId id="427" r:id="rId12"/>
    <p:sldId id="428" r:id="rId13"/>
    <p:sldId id="432" r:id="rId14"/>
    <p:sldId id="423" r:id="rId15"/>
    <p:sldId id="433" r:id="rId16"/>
    <p:sldId id="42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ake Zachary" initials="b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478" autoAdjust="0"/>
    <p:restoredTop sz="77986" autoAdjust="0"/>
  </p:normalViewPr>
  <p:slideViewPr>
    <p:cSldViewPr>
      <p:cViewPr varScale="1">
        <p:scale>
          <a:sx n="68" d="100"/>
          <a:sy n="68" d="100"/>
        </p:scale>
        <p:origin x="14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0101717579220157"/>
          <c:w val="0.96604938271604934"/>
          <c:h val="0.72535480294469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 with Rapid Diagnostic Test</c:v>
                </c:pt>
                <c:pt idx="1">
                  <c:v>Malaria by microscopy</c:v>
                </c:pt>
                <c:pt idx="2">
                  <c:v>Anaemia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96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4415384"/>
        <c:axId val="154415776"/>
      </c:barChart>
      <c:catAx>
        <c:axId val="1544153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54415776"/>
        <c:crosses val="autoZero"/>
        <c:auto val="1"/>
        <c:lblAlgn val="ctr"/>
        <c:lblOffset val="100"/>
        <c:noMultiLvlLbl val="0"/>
      </c:catAx>
      <c:valAx>
        <c:axId val="15441577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4415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</c:v>
                </c:pt>
                <c:pt idx="1">
                  <c:v>17</c:v>
                </c:pt>
                <c:pt idx="2">
                  <c:v>28</c:v>
                </c:pt>
                <c:pt idx="3">
                  <c:v>27</c:v>
                </c:pt>
                <c:pt idx="4">
                  <c:v>33</c:v>
                </c:pt>
                <c:pt idx="5">
                  <c:v>39</c:v>
                </c:pt>
                <c:pt idx="6">
                  <c:v>44</c:v>
                </c:pt>
                <c:pt idx="7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bg2">
                <a:lumMod val="75000"/>
                <a:lumOff val="2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33</c:v>
                </c:pt>
                <c:pt idx="1">
                  <c:v>21</c:v>
                </c:pt>
                <c:pt idx="2">
                  <c:v>30</c:v>
                </c:pt>
                <c:pt idx="3">
                  <c:v>19</c:v>
                </c:pt>
                <c:pt idx="4">
                  <c:v>28</c:v>
                </c:pt>
                <c:pt idx="5">
                  <c:v>36</c:v>
                </c:pt>
                <c:pt idx="6">
                  <c:v>38</c:v>
                </c:pt>
                <c:pt idx="7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4416168"/>
        <c:axId val="154416952"/>
      </c:barChart>
      <c:catAx>
        <c:axId val="154416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54416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416952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44161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82E-3"/>
          <c:y val="4.4873788054385869E-2"/>
          <c:w val="0.97959183673470074"/>
          <c:h val="0.815002803139520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11</c:v>
                </c:pt>
                <c:pt idx="2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4417736"/>
        <c:axId val="154418128"/>
      </c:barChart>
      <c:catAx>
        <c:axId val="15441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54418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418128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4417736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9.8761275662489784E-4"/>
          <c:w val="0.97959183673470085"/>
          <c:h val="0.858888819292746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50000"/>
              </a:schemeClr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</c:v>
                </c:pt>
                <c:pt idx="1">
                  <c:v>37</c:v>
                </c:pt>
                <c:pt idx="2">
                  <c:v>35</c:v>
                </c:pt>
                <c:pt idx="3">
                  <c:v>26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9016160"/>
        <c:axId val="199016552"/>
      </c:barChart>
      <c:catAx>
        <c:axId val="19901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99016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016552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9901616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23</c:v>
                </c:pt>
                <c:pt idx="2">
                  <c:v>50</c:v>
                </c:pt>
                <c:pt idx="3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 MMIS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20</c:v>
                </c:pt>
                <c:pt idx="2">
                  <c:v>34</c:v>
                </c:pt>
                <c:pt idx="3">
                  <c:v>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MMIS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33</c:v>
                </c:pt>
                <c:pt idx="1">
                  <c:v>29</c:v>
                </c:pt>
                <c:pt idx="2">
                  <c:v>36</c:v>
                </c:pt>
                <c:pt idx="3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9016944"/>
        <c:axId val="199018120"/>
      </c:barChart>
      <c:catAx>
        <c:axId val="199016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99018120"/>
        <c:crosses val="autoZero"/>
        <c:auto val="1"/>
        <c:lblAlgn val="ctr"/>
        <c:lblOffset val="100"/>
        <c:noMultiLvlLbl val="0"/>
      </c:catAx>
      <c:valAx>
        <c:axId val="199018120"/>
        <c:scaling>
          <c:orientation val="minMax"/>
          <c:max val="80"/>
        </c:scaling>
        <c:delete val="1"/>
        <c:axPos val="l"/>
        <c:numFmt formatCode="General" sourceLinked="1"/>
        <c:majorTickMark val="out"/>
        <c:minorTickMark val="none"/>
        <c:tickLblPos val="nextTo"/>
        <c:crossAx val="1990169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5277777777777777E-2"/>
          <c:y val="1.6073331742623084E-2"/>
          <c:w val="0.96944444444444444"/>
          <c:h val="0.883164916885389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6</c:v>
                </c:pt>
                <c:pt idx="2">
                  <c:v>12</c:v>
                </c:pt>
                <c:pt idx="3">
                  <c:v>14</c:v>
                </c:pt>
                <c:pt idx="4">
                  <c:v>8</c:v>
                </c:pt>
                <c:pt idx="5">
                  <c:v>8</c:v>
                </c:pt>
                <c:pt idx="6">
                  <c:v>4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9018904"/>
        <c:axId val="199019296"/>
      </c:barChart>
      <c:catAx>
        <c:axId val="19901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99019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019296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99018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1</c:v>
                </c:pt>
                <c:pt idx="2">
                  <c:v>14</c:v>
                </c:pt>
                <c:pt idx="3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 MMIS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11</c:v>
                </c:pt>
                <c:pt idx="3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MMIS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01940784"/>
        <c:axId val="201941176"/>
      </c:barChart>
      <c:catAx>
        <c:axId val="201940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01941176"/>
        <c:crosses val="autoZero"/>
        <c:auto val="1"/>
        <c:lblAlgn val="ctr"/>
        <c:lblOffset val="100"/>
        <c:noMultiLvlLbl val="0"/>
      </c:catAx>
      <c:valAx>
        <c:axId val="201941176"/>
        <c:scaling>
          <c:orientation val="minMax"/>
          <c:max val="80"/>
        </c:scaling>
        <c:delete val="1"/>
        <c:axPos val="l"/>
        <c:numFmt formatCode="General" sourceLinked="1"/>
        <c:majorTickMark val="out"/>
        <c:minorTickMark val="none"/>
        <c:tickLblPos val="nextTo"/>
        <c:crossAx val="2019407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93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 Children age 12-17 months (114) are most likely to be severely anaemic</a:t>
            </a:r>
            <a:r>
              <a:rPr lang="en-GB" baseline="0" noProof="0" dirty="0" smtClean="0"/>
              <a:t> compared with other children.  In general, prevalence of severe anaemia decreases with age after age 12-17 months.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415186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7255-CD1C-4FE4-9362-CF6159AC7D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By region, children who live in the</a:t>
            </a:r>
            <a:r>
              <a:rPr lang="en-GB" baseline="0" noProof="0" dirty="0" smtClean="0"/>
              <a:t> Central and Southern regions are more likely to be severely anaemic than children in the other regions.  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827961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the national level, </a:t>
            </a:r>
            <a:r>
              <a:rPr lang="en-US" baseline="0" dirty="0" err="1" smtClean="0"/>
              <a:t>anameia</a:t>
            </a:r>
            <a:r>
              <a:rPr lang="en-US" baseline="0" dirty="0" smtClean="0"/>
              <a:t> prevalence has decreased from 12% in 2010 to 6% in 2014. Anaemia prevalence has also decreased in the Central and Southern regions from 2010 to 2014. Malaria prevalence has increased in Northern region from 1% in 2010 to 5% in 2014.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37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23476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1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noProof="0" dirty="0" smtClean="0"/>
              <a:t> Overall, 37% of Malawian</a:t>
            </a:r>
            <a:r>
              <a:rPr lang="en-US" baseline="0" noProof="0" dirty="0" smtClean="0"/>
              <a:t> children under 5 tested positive for malaria by RDT. A lower percentage of children tested positive for malaria by microscopy – 33%. Regardless of the type of test, malaria prevalence increases with age. Malaria prevalence is highest among children 36-47 and 48-59 months. 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176196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67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Malaria prevalence in children</a:t>
            </a:r>
            <a:r>
              <a:rPr lang="en-GB" baseline="0" noProof="0" dirty="0" smtClean="0"/>
              <a:t> </a:t>
            </a:r>
            <a:r>
              <a:rPr lang="en-GB" noProof="0" dirty="0" smtClean="0"/>
              <a:t>is higher among rural</a:t>
            </a:r>
            <a:r>
              <a:rPr lang="en-GB" baseline="0" noProof="0" dirty="0" smtClean="0"/>
              <a:t> households than urban households. 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745796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Malaria prevalence in children decreases with household wealth. Nearly half of children living in the poorest households have malaria compared to only 12% of children in the wealthiest households. </a:t>
            </a:r>
          </a:p>
        </p:txBody>
      </p:sp>
    </p:spTree>
    <p:extLst>
      <p:ext uri="{BB962C8B-B14F-4D97-AF65-F5344CB8AC3E}">
        <p14:creationId xmlns:p14="http://schemas.microsoft.com/office/powerpoint/2010/main" val="352945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B0F5F-A73F-491D-8108-3B65FF4C55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Malaria </a:t>
            </a:r>
            <a:r>
              <a:rPr lang="fr-CI" dirty="0" err="1" smtClean="0"/>
              <a:t>prevalence</a:t>
            </a:r>
            <a:r>
              <a:rPr lang="fr-CI" baseline="0" dirty="0" smtClean="0"/>
              <a:t> </a:t>
            </a:r>
            <a:r>
              <a:rPr lang="fr-CI" baseline="0" dirty="0" err="1" smtClean="0"/>
              <a:t>is</a:t>
            </a:r>
            <a:r>
              <a:rPr lang="fr-CI" baseline="0" dirty="0" smtClean="0"/>
              <a:t> </a:t>
            </a:r>
            <a:r>
              <a:rPr lang="fr-CI" baseline="0" dirty="0" err="1" smtClean="0"/>
              <a:t>highest</a:t>
            </a:r>
            <a:r>
              <a:rPr lang="fr-CI" baseline="0" dirty="0" smtClean="0"/>
              <a:t> in Central </a:t>
            </a:r>
            <a:r>
              <a:rPr lang="fr-CI" baseline="0" dirty="0" err="1" smtClean="0"/>
              <a:t>region</a:t>
            </a:r>
            <a:r>
              <a:rPr lang="fr-CI" baseline="0" dirty="0" smtClean="0"/>
              <a:t> </a:t>
            </a:r>
            <a:r>
              <a:rPr lang="fr-CI" baseline="0" dirty="0" err="1" smtClean="0"/>
              <a:t>where</a:t>
            </a:r>
            <a:r>
              <a:rPr lang="fr-CI" baseline="0" dirty="0" smtClean="0"/>
              <a:t> 36% of </a:t>
            </a:r>
            <a:r>
              <a:rPr lang="fr-CI" baseline="0" dirty="0" err="1" smtClean="0"/>
              <a:t>children</a:t>
            </a:r>
            <a:r>
              <a:rPr lang="fr-CI" baseline="0" dirty="0" smtClean="0"/>
              <a:t> </a:t>
            </a:r>
            <a:r>
              <a:rPr lang="fr-CI" baseline="0" dirty="0" err="1" smtClean="0"/>
              <a:t>tested</a:t>
            </a:r>
            <a:r>
              <a:rPr lang="fr-CI" baseline="0" dirty="0" smtClean="0"/>
              <a:t> positive for malaria. Malaria </a:t>
            </a:r>
            <a:r>
              <a:rPr lang="fr-CI" baseline="0" dirty="0" err="1" smtClean="0"/>
              <a:t>prevalence</a:t>
            </a:r>
            <a:r>
              <a:rPr lang="fr-CI" baseline="0" dirty="0" smtClean="0"/>
              <a:t> </a:t>
            </a:r>
            <a:r>
              <a:rPr lang="fr-CI" baseline="0" dirty="0" err="1" smtClean="0"/>
              <a:t>is</a:t>
            </a:r>
            <a:r>
              <a:rPr lang="fr-CI" baseline="0" dirty="0" smtClean="0"/>
              <a:t> </a:t>
            </a:r>
            <a:r>
              <a:rPr lang="fr-CI" baseline="0" dirty="0" err="1" smtClean="0"/>
              <a:t>lowest</a:t>
            </a:r>
            <a:r>
              <a:rPr lang="fr-CI" baseline="0" dirty="0" smtClean="0"/>
              <a:t> in </a:t>
            </a:r>
            <a:r>
              <a:rPr lang="fr-CI" baseline="0" dirty="0" err="1" smtClean="0"/>
              <a:t>Northern</a:t>
            </a:r>
            <a:r>
              <a:rPr lang="fr-CI" baseline="0" dirty="0" smtClean="0"/>
              <a:t> </a:t>
            </a:r>
            <a:r>
              <a:rPr lang="fr-CI" baseline="0" dirty="0" err="1" smtClean="0"/>
              <a:t>region</a:t>
            </a:r>
            <a:r>
              <a:rPr lang="fr-CI" baseline="0" dirty="0" smtClean="0"/>
              <a:t> at 29%.</a:t>
            </a: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4177063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the national level, malaria prevalence has decreased from 43% in 2010 to 33% in 2014. Malaria prevalence has also decreased in the Central and Southern regions from 2010 to 2014. Malaria prevalence has increased in Northern region from 23% in 2010 to 29% in 2014.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993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208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42497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1519734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5154106"/>
            <a:ext cx="9144000" cy="94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5248865"/>
            <a:ext cx="9144000" cy="94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 bwMode="auto">
          <a:xfrm>
            <a:off x="0" y="5438383"/>
            <a:ext cx="9144000" cy="141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 Malawi Malaria Indicator Survey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353568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Malaria Prevalence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257800"/>
          </a:xfrm>
        </p:spPr>
        <p:txBody>
          <a:bodyPr rtlCol="0">
            <a:normAutofit/>
          </a:bodyPr>
          <a:lstStyle/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bg2"/>
                </a:solidFill>
              </a:rPr>
              <a:t>33%</a:t>
            </a:r>
            <a:r>
              <a:rPr lang="en-US" sz="3600" dirty="0" smtClean="0"/>
              <a:t> of children age 6-59 months tested </a:t>
            </a:r>
            <a:r>
              <a:rPr lang="en-US" sz="3600" b="1" dirty="0" smtClean="0">
                <a:solidFill>
                  <a:schemeClr val="bg2"/>
                </a:solidFill>
              </a:rPr>
              <a:t>positive for malaria </a:t>
            </a:r>
            <a:r>
              <a:rPr lang="en-US" sz="3600" dirty="0" smtClean="0"/>
              <a:t>by microscopy.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</a:t>
            </a:r>
            <a:r>
              <a:rPr lang="en-US" sz="3600" b="1" dirty="0" smtClean="0">
                <a:solidFill>
                  <a:schemeClr val="bg2"/>
                </a:solidFill>
              </a:rPr>
              <a:t>decreases</a:t>
            </a:r>
            <a:r>
              <a:rPr lang="en-US" sz="3600" dirty="0" smtClean="0"/>
              <a:t> with</a:t>
            </a:r>
            <a:r>
              <a:rPr lang="en-US" sz="3600" b="1" dirty="0" smtClean="0">
                <a:solidFill>
                  <a:schemeClr val="bg2"/>
                </a:solidFill>
              </a:rPr>
              <a:t> wealth</a:t>
            </a:r>
            <a:r>
              <a:rPr lang="en-US" sz="3600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is highest in </a:t>
            </a:r>
            <a:r>
              <a:rPr lang="en-US" sz="3600" b="1" dirty="0" smtClean="0">
                <a:solidFill>
                  <a:schemeClr val="bg2"/>
                </a:solidFill>
              </a:rPr>
              <a:t>Central </a:t>
            </a:r>
            <a:r>
              <a:rPr lang="en-US" sz="3600" dirty="0" smtClean="0"/>
              <a:t>region—</a:t>
            </a:r>
            <a:r>
              <a:rPr lang="en-US" sz="3600" b="1" dirty="0" smtClean="0">
                <a:solidFill>
                  <a:schemeClr val="bg2"/>
                </a:solidFill>
              </a:rPr>
              <a:t>36%</a:t>
            </a:r>
            <a:r>
              <a:rPr lang="en-US" sz="3600" b="1" dirty="0" smtClean="0"/>
              <a:t> </a:t>
            </a:r>
            <a:r>
              <a:rPr lang="en-US" sz="3600" dirty="0" smtClean="0"/>
              <a:t>of children age 6-59 months tested positive for malaria.</a:t>
            </a:r>
          </a:p>
        </p:txBody>
      </p:sp>
    </p:spTree>
    <p:extLst>
      <p:ext uri="{BB962C8B-B14F-4D97-AF65-F5344CB8AC3E}">
        <p14:creationId xmlns:p14="http://schemas.microsoft.com/office/powerpoint/2010/main" val="132341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Anaemia Prevalence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2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01148964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13252" y="11408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children age 6-59 months with severe </a:t>
            </a:r>
            <a:r>
              <a:rPr lang="en-US" i="1" dirty="0" smtClean="0">
                <a:latin typeface="+mj-lt"/>
              </a:rPr>
              <a:t>anemia, </a:t>
            </a:r>
            <a:r>
              <a:rPr lang="en-US" i="1" dirty="0" err="1" smtClean="0">
                <a:latin typeface="+mj-lt"/>
              </a:rPr>
              <a:t>haemoglobin</a:t>
            </a:r>
            <a:r>
              <a:rPr lang="en-US" i="1" dirty="0" smtClean="0">
                <a:latin typeface="+mj-lt"/>
              </a:rPr>
              <a:t> lower than 8.0 g/dl</a:t>
            </a:r>
            <a:endParaRPr lang="en-US" i="1" dirty="0">
              <a:latin typeface="+mj-lt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Prevalence of Severe Anaemia by Age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799340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0" y="6211669"/>
            <a:ext cx="41785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6-59 months with severe anaemia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62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55318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24157" y="371503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97250" y="2263914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5%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Prevalence of Severe Anaemia by Region</a:t>
            </a:r>
            <a:endParaRPr lang="en-US" sz="4200" dirty="0"/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477000" y="3578979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Malawi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6%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280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Trends in Severe Anaemia by Region</a:t>
            </a:r>
            <a:endParaRPr lang="en-US" sz="42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548801393"/>
              </p:ext>
            </p:extLst>
          </p:nvPr>
        </p:nvGraphicFramePr>
        <p:xfrm>
          <a:off x="457200" y="1588532"/>
          <a:ext cx="8229600" cy="526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6-59 months who tested positive for malaria by microscopy</a:t>
            </a:r>
          </a:p>
        </p:txBody>
      </p:sp>
    </p:spTree>
    <p:extLst>
      <p:ext uri="{BB962C8B-B14F-4D97-AF65-F5344CB8AC3E}">
        <p14:creationId xmlns:p14="http://schemas.microsoft.com/office/powerpoint/2010/main" val="184428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6%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of all children </a:t>
            </a:r>
            <a:r>
              <a:rPr lang="en-US" dirty="0"/>
              <a:t>age 6-59 </a:t>
            </a:r>
            <a:r>
              <a:rPr lang="en-US" dirty="0" smtClean="0"/>
              <a:t>months have </a:t>
            </a:r>
            <a:r>
              <a:rPr lang="en-US" b="1" dirty="0" smtClean="0">
                <a:solidFill>
                  <a:schemeClr val="bg2"/>
                </a:solidFill>
              </a:rPr>
              <a:t>severe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bg2"/>
                </a:solidFill>
              </a:rPr>
              <a:t>anaemia</a:t>
            </a:r>
            <a:r>
              <a:rPr lang="en-US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dirty="0" smtClean="0"/>
              <a:t>Severe anaemia is most common in the </a:t>
            </a:r>
            <a:r>
              <a:rPr lang="en-US" b="1" dirty="0" smtClean="0">
                <a:solidFill>
                  <a:schemeClr val="bg2"/>
                </a:solidFill>
              </a:rPr>
              <a:t>Central </a:t>
            </a:r>
            <a:r>
              <a:rPr lang="en-US" dirty="0"/>
              <a:t>and</a:t>
            </a:r>
            <a:r>
              <a:rPr lang="en-US" b="1" dirty="0" smtClean="0">
                <a:solidFill>
                  <a:schemeClr val="bg2"/>
                </a:solidFill>
              </a:rPr>
              <a:t> Southern </a:t>
            </a:r>
            <a:r>
              <a:rPr lang="en-US" dirty="0" smtClean="0"/>
              <a:t>regions.</a:t>
            </a:r>
          </a:p>
        </p:txBody>
      </p:sp>
    </p:spTree>
    <p:extLst>
      <p:ext uri="{BB962C8B-B14F-4D97-AF65-F5344CB8AC3E}">
        <p14:creationId xmlns:p14="http://schemas.microsoft.com/office/powerpoint/2010/main" val="392687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416666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eligible children age 6-59 months tested for:</a:t>
            </a:r>
            <a:endParaRPr lang="en-US" i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6626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Testing Coverage Rates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654042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6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5257800"/>
          </a:xfrm>
        </p:spPr>
        <p:txBody>
          <a:bodyPr>
            <a:normAutofit/>
          </a:bodyPr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u="sng" dirty="0" smtClean="0"/>
              <a:t>Rapid Diagnostic Tests 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Provide results and treatment in field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Detects the </a:t>
            </a:r>
            <a:r>
              <a:rPr lang="en-US" sz="2400" i="1" dirty="0" smtClean="0"/>
              <a:t>P. </a:t>
            </a:r>
            <a:r>
              <a:rPr lang="en-US" sz="2400" i="1" dirty="0" err="1" smtClean="0"/>
              <a:t>falciparum</a:t>
            </a:r>
            <a:r>
              <a:rPr lang="en-US" sz="2400" dirty="0" smtClean="0"/>
              <a:t>-specific protein (not the malaria parasite itself), which remains in blood 1 month after treatment with </a:t>
            </a:r>
            <a:r>
              <a:rPr lang="en-US" sz="2400" dirty="0" err="1" smtClean="0"/>
              <a:t>antimalarials</a:t>
            </a:r>
            <a:endParaRPr lang="en-US" sz="24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Less sensitive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Often results in slightly higher rates of malaria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u="sng" dirty="0" smtClean="0"/>
              <a:t>Microscopy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Tested in lab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Detects malaria parasite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Highly sensitive when prepared under lab conditions, but field preparation lowers sensitivity</a:t>
            </a:r>
          </a:p>
          <a:p>
            <a:pPr lvl="1"/>
            <a:endParaRPr lang="en-US" sz="2000" dirty="0" smtClean="0"/>
          </a:p>
          <a:p>
            <a:pPr lvl="1">
              <a:buFont typeface="Arial" charset="0"/>
              <a:buNone/>
            </a:pPr>
            <a:endParaRPr lang="en-US" sz="2000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6626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Rapid Diagnostic Test vs. Microscopy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0825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074693349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990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children age 6-59 months who tested positive </a:t>
            </a:r>
            <a:r>
              <a:rPr lang="en-US" i="1" dirty="0">
                <a:latin typeface="Calibri" pitchFamily="34" charset="0"/>
              </a:rPr>
              <a:t>for malaria by </a:t>
            </a:r>
            <a:r>
              <a:rPr lang="en-US" i="1" dirty="0" smtClean="0">
                <a:latin typeface="Calibri" pitchFamily="34" charset="0"/>
              </a:rPr>
              <a:t/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rapid diagnostic test </a:t>
            </a:r>
            <a:r>
              <a:rPr lang="en-US" i="1" dirty="0">
                <a:latin typeface="Calibri" pitchFamily="34" charset="0"/>
              </a:rPr>
              <a:t>(RDT) and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Prevalence of Malaria by Age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664749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Diagnostic Test vs. Microscopy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 smtClean="0"/>
              <a:t>MIS results: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 smtClean="0"/>
              <a:t>As expected, rapid test results report a slightly higher rate of malaria than microscopy.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 smtClean="0"/>
              <a:t>Patterns are similar in both tests 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increases with age.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decreases with wealth.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higher in rural areas.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highest in Central region.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 smtClean="0"/>
              <a:t>The remainder of this presentation reports results based on microscopy.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00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026617185"/>
              </p:ext>
            </p:extLst>
          </p:nvPr>
        </p:nvGraphicFramePr>
        <p:xfrm>
          <a:off x="533400" y="1600200"/>
          <a:ext cx="8153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1408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6-59 months </a:t>
            </a:r>
            <a:r>
              <a:rPr lang="en-US" i="1" dirty="0" smtClean="0">
                <a:latin typeface="Calibri" pitchFamily="34" charset="0"/>
              </a:rPr>
              <a:t>who tested </a:t>
            </a:r>
            <a:r>
              <a:rPr lang="en-US" i="1" dirty="0">
                <a:latin typeface="Calibri" pitchFamily="34" charset="0"/>
              </a:rPr>
              <a:t>positive for malaria by microscopy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Residence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702571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2157792"/>
              </p:ext>
            </p:extLst>
          </p:nvPr>
        </p:nvGraphicFramePr>
        <p:xfrm>
          <a:off x="457200" y="1588532"/>
          <a:ext cx="8229600" cy="4597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6-59 months who tested positive for malaria by microscopy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Wealth</a:t>
            </a:r>
            <a:endParaRPr lang="en-US" sz="42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Poorest households</a:t>
            </a:r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1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Wealthiest households</a:t>
            </a:r>
            <a:endParaRPr lang="en-US" dirty="0">
              <a:latin typeface="+mj-lt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623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6565" y="6211669"/>
            <a:ext cx="40884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children age </a:t>
            </a:r>
            <a:r>
              <a:rPr lang="en-US" i="1" dirty="0">
                <a:latin typeface="Calibri" pitchFamily="34" charset="0"/>
              </a:rPr>
              <a:t>6-59 months who tested positive for malaria by microscopy</a:t>
            </a:r>
          </a:p>
        </p:txBody>
      </p:sp>
      <p:grpSp>
        <p:nvGrpSpPr>
          <p:cNvPr id="62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55318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24157" y="371503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36%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97250" y="2263914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29%</a:t>
            </a:r>
          </a:p>
        </p:txBody>
      </p: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6477000" y="3578979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Malawi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33%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Region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715191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Trends in Malaria Prevalence by Region</a:t>
            </a:r>
            <a:endParaRPr lang="en-US" sz="42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49131033"/>
              </p:ext>
            </p:extLst>
          </p:nvPr>
        </p:nvGraphicFramePr>
        <p:xfrm>
          <a:off x="457200" y="1588532"/>
          <a:ext cx="8229600" cy="526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6-59 months who tested positive for malaria by microscopy</a:t>
            </a:r>
          </a:p>
        </p:txBody>
      </p:sp>
    </p:spTree>
    <p:extLst>
      <p:ext uri="{BB962C8B-B14F-4D97-AF65-F5344CB8AC3E}">
        <p14:creationId xmlns:p14="http://schemas.microsoft.com/office/powerpoint/2010/main" val="28934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4">
      <a:dk1>
        <a:srgbClr val="000000"/>
      </a:dk1>
      <a:lt1>
        <a:srgbClr val="FFFFFF"/>
      </a:lt1>
      <a:dk2>
        <a:srgbClr val="A9C298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4162</TotalTime>
  <Words>696</Words>
  <Application>Microsoft Office PowerPoint</Application>
  <PresentationFormat>On-screen Show (4:3)</PresentationFormat>
  <Paragraphs>85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Rapid Diagnostic Test vs. Microscopy</vt:lpstr>
      <vt:lpstr>PowerPoint Presentation</vt:lpstr>
      <vt:lpstr>PowerPoint Presentation</vt:lpstr>
      <vt:lpstr>PowerPoint Presentation</vt:lpstr>
      <vt:lpstr>Trends in Malaria Prevalence by Region</vt:lpstr>
      <vt:lpstr>Key Findings</vt:lpstr>
      <vt:lpstr>PowerPoint Presentation</vt:lpstr>
      <vt:lpstr>PowerPoint Presentation</vt:lpstr>
      <vt:lpstr>PowerPoint Presentation</vt:lpstr>
      <vt:lpstr>Trends in Severe Anaemia by Region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and Anaemia prevalence</dc:title>
  <dc:creator>Sally Zweimuller</dc:creator>
  <cp:lastModifiedBy>Zweimueller, Sally</cp:lastModifiedBy>
  <cp:revision>270</cp:revision>
  <dcterms:created xsi:type="dcterms:W3CDTF">2005-10-11T14:32:07Z</dcterms:created>
  <dcterms:modified xsi:type="dcterms:W3CDTF">2015-03-30T15:15:53Z</dcterms:modified>
</cp:coreProperties>
</file>