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charts/chart9.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0.xml" ContentType="application/vnd.openxmlformats-officedocument.drawingml.chart+xml"/>
  <Override PartName="/ppt/notesSlides/notesSlide15.xml" ContentType="application/vnd.openxmlformats-officedocument.presentationml.notesSlide+xml"/>
  <Override PartName="/ppt/charts/chart11.xml" ContentType="application/vnd.openxmlformats-officedocument.drawingml.chart+xml"/>
  <Override PartName="/ppt/notesSlides/notesSlide16.xml" ContentType="application/vnd.openxmlformats-officedocument.presentationml.notesSlide+xml"/>
  <Override PartName="/ppt/charts/chart12.xml" ContentType="application/vnd.openxmlformats-officedocument.drawingml.chart+xml"/>
  <Override PartName="/ppt/notesSlides/notesSlide17.xml" ContentType="application/vnd.openxmlformats-officedocument.presentationml.notesSlide+xml"/>
  <Override PartName="/ppt/charts/chart13.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4.xml" ContentType="application/vnd.openxmlformats-officedocument.drawingml.chart+xml"/>
  <Override PartName="/ppt/notesSlides/notesSlide20.xml" ContentType="application/vnd.openxmlformats-officedocument.presentationml.notesSlide+xml"/>
  <Override PartName="/ppt/charts/chart15.xml" ContentType="application/vnd.openxmlformats-officedocument.drawingml.chart+xml"/>
  <Override PartName="/ppt/notesSlides/notesSlide21.xml" ContentType="application/vnd.openxmlformats-officedocument.presentationml.notesSlide+xml"/>
  <Override PartName="/ppt/charts/chart16.xml" ContentType="application/vnd.openxmlformats-officedocument.drawingml.chart+xml"/>
  <Override PartName="/ppt/notesSlides/notesSlide22.xml" ContentType="application/vnd.openxmlformats-officedocument.presentationml.notesSlide+xml"/>
  <Override PartName="/ppt/charts/chart17.xml" ContentType="application/vnd.openxmlformats-officedocument.drawingml.chart+xml"/>
  <Override PartName="/ppt/notesSlides/notesSlide23.xml" ContentType="application/vnd.openxmlformats-officedocument.presentationml.notesSlide+xml"/>
  <Override PartName="/ppt/charts/chart18.xml" ContentType="application/vnd.openxmlformats-officedocument.drawingml.chart+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 id="2147483672" r:id="rId2"/>
  </p:sldMasterIdLst>
  <p:notesMasterIdLst>
    <p:notesMasterId r:id="rId27"/>
  </p:notesMasterIdLst>
  <p:handoutMasterIdLst>
    <p:handoutMasterId r:id="rId28"/>
  </p:handoutMasterIdLst>
  <p:sldIdLst>
    <p:sldId id="256" r:id="rId3"/>
    <p:sldId id="429" r:id="rId4"/>
    <p:sldId id="484" r:id="rId5"/>
    <p:sldId id="485" r:id="rId6"/>
    <p:sldId id="487" r:id="rId7"/>
    <p:sldId id="470" r:id="rId8"/>
    <p:sldId id="465" r:id="rId9"/>
    <p:sldId id="488" r:id="rId10"/>
    <p:sldId id="489" r:id="rId11"/>
    <p:sldId id="490" r:id="rId12"/>
    <p:sldId id="491" r:id="rId13"/>
    <p:sldId id="495" r:id="rId14"/>
    <p:sldId id="494" r:id="rId15"/>
    <p:sldId id="455" r:id="rId16"/>
    <p:sldId id="459" r:id="rId17"/>
    <p:sldId id="450" r:id="rId18"/>
    <p:sldId id="496" r:id="rId19"/>
    <p:sldId id="483" r:id="rId20"/>
    <p:sldId id="477" r:id="rId21"/>
    <p:sldId id="497" r:id="rId22"/>
    <p:sldId id="498" r:id="rId23"/>
    <p:sldId id="499" r:id="rId24"/>
    <p:sldId id="500" r:id="rId25"/>
    <p:sldId id="475" r:id="rId26"/>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376" autoAdjust="0"/>
  </p:normalViewPr>
  <p:slideViewPr>
    <p:cSldViewPr>
      <p:cViewPr varScale="1">
        <p:scale>
          <a:sx n="60" d="100"/>
          <a:sy n="60" d="100"/>
        </p:scale>
        <p:origin x="1788"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Diabetes</c:v>
                </c:pt>
              </c:strCache>
            </c:strRef>
          </c:tx>
          <c:spPr>
            <a:solidFill>
              <a:schemeClr val="accent3"/>
            </a:solidFill>
          </c:spPr>
          <c:invertIfNegative val="0"/>
          <c:dPt>
            <c:idx val="0"/>
            <c:invertIfNegative val="0"/>
            <c:bubble3D val="0"/>
          </c:dPt>
          <c:dPt>
            <c:idx val="1"/>
            <c:invertIfNegative val="0"/>
            <c:bubble3D val="0"/>
            <c:spPr>
              <a:solidFill>
                <a:schemeClr val="bg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Sheet1!$B$1:$G$1</c:f>
              <c:strCache>
                <c:ptCount val="6"/>
                <c:pt idx="0">
                  <c:v>Hospital</c:v>
                </c:pt>
                <c:pt idx="1">
                  <c:v>Health centre</c:v>
                </c:pt>
                <c:pt idx="2">
                  <c:v>Dispensary</c:v>
                </c:pt>
                <c:pt idx="3">
                  <c:v>Clinic</c:v>
                </c:pt>
                <c:pt idx="4">
                  <c:v>Health post</c:v>
                </c:pt>
                <c:pt idx="5">
                  <c:v>Total</c:v>
                </c:pt>
              </c:strCache>
            </c:strRef>
          </c:cat>
          <c:val>
            <c:numRef>
              <c:f>Sheet1!$B$2:$G$2</c:f>
              <c:numCache>
                <c:formatCode>General</c:formatCode>
                <c:ptCount val="6"/>
                <c:pt idx="0">
                  <c:v>87</c:v>
                </c:pt>
                <c:pt idx="1">
                  <c:v>33</c:v>
                </c:pt>
                <c:pt idx="2">
                  <c:v>38</c:v>
                </c:pt>
                <c:pt idx="3">
                  <c:v>57</c:v>
                </c:pt>
                <c:pt idx="4">
                  <c:v>0</c:v>
                </c:pt>
                <c:pt idx="5">
                  <c:v>46</c:v>
                </c:pt>
              </c:numCache>
            </c:numRef>
          </c:val>
        </c:ser>
        <c:dLbls>
          <c:showLegendKey val="0"/>
          <c:showVal val="1"/>
          <c:showCatName val="0"/>
          <c:showSerName val="0"/>
          <c:showPercent val="0"/>
          <c:showBubbleSize val="0"/>
        </c:dLbls>
        <c:gapWidth val="150"/>
        <c:overlap val="-25"/>
        <c:axId val="543612528"/>
        <c:axId val="543607040"/>
      </c:barChart>
      <c:catAx>
        <c:axId val="543612528"/>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3607040"/>
        <c:crosses val="autoZero"/>
        <c:auto val="1"/>
        <c:lblAlgn val="ctr"/>
        <c:lblOffset val="100"/>
        <c:noMultiLvlLbl val="0"/>
      </c:catAx>
      <c:valAx>
        <c:axId val="543607040"/>
        <c:scaling>
          <c:orientation val="minMax"/>
        </c:scaling>
        <c:delete val="1"/>
        <c:axPos val="l"/>
        <c:numFmt formatCode="General" sourceLinked="1"/>
        <c:majorTickMark val="out"/>
        <c:minorTickMark val="none"/>
        <c:tickLblPos val="none"/>
        <c:crossAx val="54361252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CRD</c:v>
                </c:pt>
              </c:strCache>
            </c:strRef>
          </c:tx>
          <c:spPr>
            <a:solidFill>
              <a:schemeClr val="accent3"/>
            </a:solidFill>
          </c:spPr>
          <c:invertIfNegative val="0"/>
          <c:dPt>
            <c:idx val="0"/>
            <c:invertIfNegative val="0"/>
            <c:bubble3D val="0"/>
          </c:dPt>
          <c:dPt>
            <c:idx val="1"/>
            <c:invertIfNegative val="0"/>
            <c:bubble3D val="0"/>
            <c:spPr>
              <a:solidFill>
                <a:schemeClr val="bg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Sheet1!$B$1:$G$1</c:f>
              <c:strCache>
                <c:ptCount val="6"/>
                <c:pt idx="0">
                  <c:v>Hospital</c:v>
                </c:pt>
                <c:pt idx="1">
                  <c:v>Health centre</c:v>
                </c:pt>
                <c:pt idx="2">
                  <c:v>Dispensary</c:v>
                </c:pt>
                <c:pt idx="3">
                  <c:v>Clinic</c:v>
                </c:pt>
                <c:pt idx="4">
                  <c:v>Health post</c:v>
                </c:pt>
                <c:pt idx="5">
                  <c:v>Total</c:v>
                </c:pt>
              </c:strCache>
            </c:strRef>
          </c:cat>
          <c:val>
            <c:numRef>
              <c:f>Sheet1!$B$2:$G$2</c:f>
              <c:numCache>
                <c:formatCode>General</c:formatCode>
                <c:ptCount val="6"/>
                <c:pt idx="0">
                  <c:v>92</c:v>
                </c:pt>
                <c:pt idx="1">
                  <c:v>74</c:v>
                </c:pt>
                <c:pt idx="2">
                  <c:v>66</c:v>
                </c:pt>
                <c:pt idx="3">
                  <c:v>75</c:v>
                </c:pt>
                <c:pt idx="4">
                  <c:v>15</c:v>
                </c:pt>
                <c:pt idx="5">
                  <c:v>75</c:v>
                </c:pt>
              </c:numCache>
            </c:numRef>
          </c:val>
        </c:ser>
        <c:dLbls>
          <c:showLegendKey val="0"/>
          <c:showVal val="1"/>
          <c:showCatName val="0"/>
          <c:showSerName val="0"/>
          <c:showPercent val="0"/>
          <c:showBubbleSize val="0"/>
        </c:dLbls>
        <c:gapWidth val="150"/>
        <c:overlap val="-25"/>
        <c:axId val="500758600"/>
        <c:axId val="493753496"/>
      </c:barChart>
      <c:catAx>
        <c:axId val="500758600"/>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493753496"/>
        <c:crosses val="autoZero"/>
        <c:auto val="1"/>
        <c:lblAlgn val="ctr"/>
        <c:lblOffset val="100"/>
        <c:noMultiLvlLbl val="0"/>
      </c:catAx>
      <c:valAx>
        <c:axId val="493753496"/>
        <c:scaling>
          <c:orientation val="minMax"/>
        </c:scaling>
        <c:delete val="1"/>
        <c:axPos val="l"/>
        <c:numFmt formatCode="General" sourceLinked="1"/>
        <c:majorTickMark val="out"/>
        <c:minorTickMark val="none"/>
        <c:tickLblPos val="none"/>
        <c:crossAx val="50075860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CRD</c:v>
                </c:pt>
              </c:strCache>
            </c:strRef>
          </c:tx>
          <c:spPr>
            <a:solidFill>
              <a:schemeClr val="accent3"/>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Government</c:v>
                </c:pt>
                <c:pt idx="1">
                  <c:v>CHAM</c:v>
                </c:pt>
                <c:pt idx="2">
                  <c:v>Private</c:v>
                </c:pt>
                <c:pt idx="3">
                  <c:v>NGO</c:v>
                </c:pt>
                <c:pt idx="4">
                  <c:v>Company</c:v>
                </c:pt>
              </c:strCache>
            </c:strRef>
          </c:cat>
          <c:val>
            <c:numRef>
              <c:f>Sheet1!$B$2:$F$2</c:f>
              <c:numCache>
                <c:formatCode>General</c:formatCode>
                <c:ptCount val="5"/>
                <c:pt idx="0">
                  <c:v>73</c:v>
                </c:pt>
                <c:pt idx="1">
                  <c:v>83</c:v>
                </c:pt>
                <c:pt idx="2">
                  <c:v>76</c:v>
                </c:pt>
                <c:pt idx="3">
                  <c:v>65</c:v>
                </c:pt>
                <c:pt idx="4">
                  <c:v>67</c:v>
                </c:pt>
              </c:numCache>
            </c:numRef>
          </c:val>
        </c:ser>
        <c:dLbls>
          <c:showLegendKey val="0"/>
          <c:showVal val="1"/>
          <c:showCatName val="0"/>
          <c:showSerName val="0"/>
          <c:showPercent val="0"/>
          <c:showBubbleSize val="0"/>
        </c:dLbls>
        <c:gapWidth val="150"/>
        <c:overlap val="-25"/>
        <c:axId val="493754280"/>
        <c:axId val="493754672"/>
      </c:barChart>
      <c:catAx>
        <c:axId val="493754280"/>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493754672"/>
        <c:crosses val="autoZero"/>
        <c:auto val="1"/>
        <c:lblAlgn val="ctr"/>
        <c:lblOffset val="100"/>
        <c:noMultiLvlLbl val="0"/>
      </c:catAx>
      <c:valAx>
        <c:axId val="493754672"/>
        <c:scaling>
          <c:orientation val="minMax"/>
        </c:scaling>
        <c:delete val="1"/>
        <c:axPos val="l"/>
        <c:numFmt formatCode="General" sourceLinked="1"/>
        <c:majorTickMark val="out"/>
        <c:minorTickMark val="none"/>
        <c:tickLblPos val="none"/>
        <c:crossAx val="49375428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2.6570048309178806E-2"/>
          <c:w val="0.48923617598647873"/>
          <c:h val="0.94685990338164261"/>
        </c:manualLayout>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dPt>
          <c:dPt>
            <c:idx val="3"/>
            <c:invertIfNegative val="0"/>
            <c:bubble3D val="0"/>
            <c:spPr>
              <a:solidFill>
                <a:schemeClr val="bg2"/>
              </a:solidFill>
            </c:spPr>
          </c:dPt>
          <c:dPt>
            <c:idx val="4"/>
            <c:invertIfNegative val="0"/>
            <c:bubble3D val="0"/>
            <c:spPr>
              <a:solidFill>
                <a:schemeClr val="bg2"/>
              </a:solidFill>
            </c:spPr>
          </c:dPt>
          <c:dPt>
            <c:idx val="7"/>
            <c:invertIfNegative val="0"/>
            <c:bubble3D val="0"/>
            <c:spPr>
              <a:solidFill>
                <a:schemeClr val="bg2"/>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Peak flow meter</c:v>
                </c:pt>
                <c:pt idx="1">
                  <c:v>Spacers for inhalers</c:v>
                </c:pt>
                <c:pt idx="2">
                  <c:v>Stethoscope</c:v>
                </c:pt>
                <c:pt idx="3">
                  <c:v>Trained staff</c:v>
                </c:pt>
                <c:pt idx="4">
                  <c:v>Guidelines for diagnosis and management of chronic respiratory diseases</c:v>
                </c:pt>
              </c:strCache>
            </c:strRef>
          </c:cat>
          <c:val>
            <c:numRef>
              <c:f>Sheet1!$B$2:$B$6</c:f>
              <c:numCache>
                <c:formatCode>General</c:formatCode>
                <c:ptCount val="5"/>
                <c:pt idx="0">
                  <c:v>2</c:v>
                </c:pt>
                <c:pt idx="1">
                  <c:v>9</c:v>
                </c:pt>
                <c:pt idx="2">
                  <c:v>93</c:v>
                </c:pt>
                <c:pt idx="3">
                  <c:v>12</c:v>
                </c:pt>
                <c:pt idx="4">
                  <c:v>45</c:v>
                </c:pt>
              </c:numCache>
            </c:numRef>
          </c:val>
        </c:ser>
        <c:dLbls>
          <c:showLegendKey val="0"/>
          <c:showVal val="1"/>
          <c:showCatName val="0"/>
          <c:showSerName val="0"/>
          <c:showPercent val="0"/>
          <c:showBubbleSize val="0"/>
        </c:dLbls>
        <c:gapWidth val="150"/>
        <c:axId val="493755456"/>
        <c:axId val="493755848"/>
      </c:barChart>
      <c:catAx>
        <c:axId val="493755456"/>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493755848"/>
        <c:crosses val="autoZero"/>
        <c:auto val="1"/>
        <c:lblAlgn val="ctr"/>
        <c:lblOffset val="100"/>
        <c:noMultiLvlLbl val="0"/>
      </c:catAx>
      <c:valAx>
        <c:axId val="493755848"/>
        <c:scaling>
          <c:orientation val="minMax"/>
        </c:scaling>
        <c:delete val="1"/>
        <c:axPos val="b"/>
        <c:numFmt formatCode="General" sourceLinked="1"/>
        <c:majorTickMark val="out"/>
        <c:minorTickMark val="none"/>
        <c:tickLblPos val="none"/>
        <c:crossAx val="49375545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89702444044573004"/>
        </c:manualLayout>
      </c:layout>
      <c:barChart>
        <c:barDir val="bar"/>
        <c:grouping val="clustered"/>
        <c:varyColors val="0"/>
        <c:ser>
          <c:idx val="0"/>
          <c:order val="0"/>
          <c:tx>
            <c:strRef>
              <c:f>Sheet1!$A$2</c:f>
              <c:strCache>
                <c:ptCount val="1"/>
                <c:pt idx="0">
                  <c:v>CRD drugs</c:v>
                </c:pt>
              </c:strCache>
            </c:strRef>
          </c:tx>
          <c:spPr>
            <a:solidFill>
              <a:schemeClr val="accent5"/>
            </a:solidFill>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dPt>
            <c:idx val="5"/>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Beclomethasone inhaler</c:v>
                </c:pt>
                <c:pt idx="1">
                  <c:v>Oxygen</c:v>
                </c:pt>
                <c:pt idx="2">
                  <c:v>Hydrocortisone injection</c:v>
                </c:pt>
                <c:pt idx="3">
                  <c:v>Prednisolone tablets</c:v>
                </c:pt>
                <c:pt idx="4">
                  <c:v>Injectable epinephrine</c:v>
                </c:pt>
                <c:pt idx="5">
                  <c:v>Salbutamol inhaler or tablets</c:v>
                </c:pt>
              </c:strCache>
            </c:strRef>
          </c:cat>
          <c:val>
            <c:numRef>
              <c:f>Sheet1!$B$2:$G$2</c:f>
              <c:numCache>
                <c:formatCode>General</c:formatCode>
                <c:ptCount val="6"/>
                <c:pt idx="0">
                  <c:v>6</c:v>
                </c:pt>
                <c:pt idx="1">
                  <c:v>16</c:v>
                </c:pt>
                <c:pt idx="2">
                  <c:v>22</c:v>
                </c:pt>
                <c:pt idx="3">
                  <c:v>43</c:v>
                </c:pt>
                <c:pt idx="4">
                  <c:v>64</c:v>
                </c:pt>
                <c:pt idx="5">
                  <c:v>93</c:v>
                </c:pt>
              </c:numCache>
            </c:numRef>
          </c:val>
        </c:ser>
        <c:dLbls>
          <c:showLegendKey val="0"/>
          <c:showVal val="1"/>
          <c:showCatName val="0"/>
          <c:showSerName val="0"/>
          <c:showPercent val="0"/>
          <c:showBubbleSize val="0"/>
        </c:dLbls>
        <c:gapWidth val="150"/>
        <c:axId val="493756632"/>
        <c:axId val="493757024"/>
      </c:barChart>
      <c:catAx>
        <c:axId val="493756632"/>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493757024"/>
        <c:crosses val="autoZero"/>
        <c:auto val="1"/>
        <c:lblAlgn val="ctr"/>
        <c:lblOffset val="100"/>
        <c:noMultiLvlLbl val="0"/>
      </c:catAx>
      <c:valAx>
        <c:axId val="493757024"/>
        <c:scaling>
          <c:orientation val="minMax"/>
          <c:max val="100"/>
        </c:scaling>
        <c:delete val="1"/>
        <c:axPos val="b"/>
        <c:numFmt formatCode="General" sourceLinked="1"/>
        <c:majorTickMark val="out"/>
        <c:minorTickMark val="none"/>
        <c:tickLblPos val="nextTo"/>
        <c:crossAx val="49375663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Hospital</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Screening and referral for TB diagnosis</c:v>
                </c:pt>
                <c:pt idx="1">
                  <c:v>Any TB diagnostic services</c:v>
                </c:pt>
                <c:pt idx="2">
                  <c:v>Any TB treatment and/or treatment follow up services</c:v>
                </c:pt>
                <c:pt idx="3">
                  <c:v>Any TB diagnostic, treatment and/or treatment follow-up services</c:v>
                </c:pt>
              </c:strCache>
            </c:strRef>
          </c:cat>
          <c:val>
            <c:numRef>
              <c:f>Sheet1!$B$2:$B$5</c:f>
              <c:numCache>
                <c:formatCode>General</c:formatCode>
                <c:ptCount val="4"/>
                <c:pt idx="0">
                  <c:v>41</c:v>
                </c:pt>
                <c:pt idx="1">
                  <c:v>89</c:v>
                </c:pt>
                <c:pt idx="2">
                  <c:v>67</c:v>
                </c:pt>
                <c:pt idx="3">
                  <c:v>89</c:v>
                </c:pt>
              </c:numCache>
            </c:numRef>
          </c:val>
        </c:ser>
        <c:ser>
          <c:idx val="1"/>
          <c:order val="1"/>
          <c:tx>
            <c:strRef>
              <c:f>Sheet1!$C$1</c:f>
              <c:strCache>
                <c:ptCount val="1"/>
                <c:pt idx="0">
                  <c:v>Health centre</c:v>
                </c:pt>
              </c:strCache>
            </c:strRef>
          </c:tx>
          <c:spPr>
            <a:solidFill>
              <a:schemeClr val="bg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Screening and referral for TB diagnosis</c:v>
                </c:pt>
                <c:pt idx="1">
                  <c:v>Any TB diagnostic services</c:v>
                </c:pt>
                <c:pt idx="2">
                  <c:v>Any TB treatment and/or treatment follow up services</c:v>
                </c:pt>
                <c:pt idx="3">
                  <c:v>Any TB diagnostic, treatment and/or treatment follow-up services</c:v>
                </c:pt>
              </c:strCache>
            </c:strRef>
          </c:cat>
          <c:val>
            <c:numRef>
              <c:f>Sheet1!$C$2:$C$5</c:f>
              <c:numCache>
                <c:formatCode>General</c:formatCode>
                <c:ptCount val="4"/>
                <c:pt idx="0">
                  <c:v>52</c:v>
                </c:pt>
                <c:pt idx="1">
                  <c:v>65</c:v>
                </c:pt>
                <c:pt idx="2">
                  <c:v>34</c:v>
                </c:pt>
                <c:pt idx="3">
                  <c:v>68</c:v>
                </c:pt>
              </c:numCache>
            </c:numRef>
          </c:val>
        </c:ser>
        <c:ser>
          <c:idx val="2"/>
          <c:order val="2"/>
          <c:tx>
            <c:strRef>
              <c:f>Sheet1!$D$1</c:f>
              <c:strCache>
                <c:ptCount val="1"/>
                <c:pt idx="0">
                  <c:v>Dispensary</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Screening and referral for TB diagnosis</c:v>
                </c:pt>
                <c:pt idx="1">
                  <c:v>Any TB diagnostic services</c:v>
                </c:pt>
                <c:pt idx="2">
                  <c:v>Any TB treatment and/or treatment follow up services</c:v>
                </c:pt>
                <c:pt idx="3">
                  <c:v>Any TB diagnostic, treatment and/or treatment follow-up services</c:v>
                </c:pt>
              </c:strCache>
            </c:strRef>
          </c:cat>
          <c:val>
            <c:numRef>
              <c:f>Sheet1!$D$2:$D$5</c:f>
              <c:numCache>
                <c:formatCode>General</c:formatCode>
                <c:ptCount val="4"/>
                <c:pt idx="0">
                  <c:v>34</c:v>
                </c:pt>
                <c:pt idx="1">
                  <c:v>38</c:v>
                </c:pt>
                <c:pt idx="2">
                  <c:v>11</c:v>
                </c:pt>
                <c:pt idx="3">
                  <c:v>38</c:v>
                </c:pt>
              </c:numCache>
            </c:numRef>
          </c:val>
        </c:ser>
        <c:ser>
          <c:idx val="3"/>
          <c:order val="3"/>
          <c:tx>
            <c:strRef>
              <c:f>Sheet1!$E$1</c:f>
              <c:strCache>
                <c:ptCount val="1"/>
                <c:pt idx="0">
                  <c:v>Clinic</c:v>
                </c:pt>
              </c:strCache>
            </c:strRef>
          </c:tx>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Screening and referral for TB diagnosis</c:v>
                </c:pt>
                <c:pt idx="1">
                  <c:v>Any TB diagnostic services</c:v>
                </c:pt>
                <c:pt idx="2">
                  <c:v>Any TB treatment and/or treatment follow up services</c:v>
                </c:pt>
                <c:pt idx="3">
                  <c:v>Any TB diagnostic, treatment and/or treatment follow-up services</c:v>
                </c:pt>
              </c:strCache>
            </c:strRef>
          </c:cat>
          <c:val>
            <c:numRef>
              <c:f>Sheet1!$E$2:$E$5</c:f>
              <c:numCache>
                <c:formatCode>General</c:formatCode>
                <c:ptCount val="4"/>
                <c:pt idx="0">
                  <c:v>17</c:v>
                </c:pt>
                <c:pt idx="1">
                  <c:v>21</c:v>
                </c:pt>
                <c:pt idx="2">
                  <c:v>3</c:v>
                </c:pt>
                <c:pt idx="3">
                  <c:v>21</c:v>
                </c:pt>
              </c:numCache>
            </c:numRef>
          </c:val>
        </c:ser>
        <c:ser>
          <c:idx val="4"/>
          <c:order val="4"/>
          <c:tx>
            <c:strRef>
              <c:f>Sheet1!$F$1</c:f>
              <c:strCache>
                <c:ptCount val="1"/>
                <c:pt idx="0">
                  <c:v>Health post</c:v>
                </c:pt>
              </c:strCache>
            </c:strRef>
          </c:tx>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Screening and referral for TB diagnosis</c:v>
                </c:pt>
                <c:pt idx="1">
                  <c:v>Any TB diagnostic services</c:v>
                </c:pt>
                <c:pt idx="2">
                  <c:v>Any TB treatment and/or treatment follow up services</c:v>
                </c:pt>
                <c:pt idx="3">
                  <c:v>Any TB diagnostic, treatment and/or treatment follow-up services</c:v>
                </c:pt>
              </c:strCache>
            </c:strRef>
          </c:cat>
          <c:val>
            <c:numRef>
              <c:f>Sheet1!$F$2:$F$5</c:f>
              <c:numCache>
                <c:formatCode>General</c:formatCode>
                <c:ptCount val="4"/>
                <c:pt idx="0">
                  <c:v>15</c:v>
                </c:pt>
                <c:pt idx="1">
                  <c:v>15</c:v>
                </c:pt>
                <c:pt idx="2">
                  <c:v>10</c:v>
                </c:pt>
                <c:pt idx="3">
                  <c:v>20</c:v>
                </c:pt>
              </c:numCache>
            </c:numRef>
          </c:val>
        </c:ser>
        <c:ser>
          <c:idx val="5"/>
          <c:order val="5"/>
          <c:tx>
            <c:strRef>
              <c:f>Sheet1!$G$1</c:f>
              <c:strCache>
                <c:ptCount val="1"/>
                <c:pt idx="0">
                  <c:v>Total</c:v>
                </c:pt>
              </c:strCache>
            </c:strRef>
          </c:tx>
          <c:spPr>
            <a:solidFill>
              <a:schemeClr val="tx1">
                <a:lumMod val="50000"/>
                <a:lumOff val="50000"/>
              </a:schemeClr>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Screening and referral for TB diagnosis</c:v>
                </c:pt>
                <c:pt idx="1">
                  <c:v>Any TB diagnostic services</c:v>
                </c:pt>
                <c:pt idx="2">
                  <c:v>Any TB treatment and/or treatment follow up services</c:v>
                </c:pt>
                <c:pt idx="3">
                  <c:v>Any TB diagnostic, treatment and/or treatment follow-up services</c:v>
                </c:pt>
              </c:strCache>
            </c:strRef>
          </c:cat>
          <c:val>
            <c:numRef>
              <c:f>Sheet1!$G$2:$G$5</c:f>
              <c:numCache>
                <c:formatCode>General</c:formatCode>
                <c:ptCount val="4"/>
                <c:pt idx="0">
                  <c:v>37</c:v>
                </c:pt>
                <c:pt idx="1">
                  <c:v>50</c:v>
                </c:pt>
                <c:pt idx="2">
                  <c:v>26</c:v>
                </c:pt>
                <c:pt idx="3">
                  <c:v>52</c:v>
                </c:pt>
              </c:numCache>
            </c:numRef>
          </c:val>
        </c:ser>
        <c:dLbls>
          <c:showLegendKey val="0"/>
          <c:showVal val="1"/>
          <c:showCatName val="0"/>
          <c:showSerName val="0"/>
          <c:showPercent val="0"/>
          <c:showBubbleSize val="0"/>
        </c:dLbls>
        <c:gapWidth val="150"/>
        <c:overlap val="-25"/>
        <c:axId val="493757416"/>
        <c:axId val="493757808"/>
      </c:barChart>
      <c:catAx>
        <c:axId val="493757416"/>
        <c:scaling>
          <c:orientation val="minMax"/>
        </c:scaling>
        <c:delete val="0"/>
        <c:axPos val="b"/>
        <c:numFmt formatCode="General" sourceLinked="0"/>
        <c:majorTickMark val="none"/>
        <c:minorTickMark val="none"/>
        <c:tickLblPos val="nextTo"/>
        <c:crossAx val="493757808"/>
        <c:crosses val="autoZero"/>
        <c:auto val="1"/>
        <c:lblAlgn val="ctr"/>
        <c:lblOffset val="100"/>
        <c:noMultiLvlLbl val="0"/>
      </c:catAx>
      <c:valAx>
        <c:axId val="493757808"/>
        <c:scaling>
          <c:orientation val="minMax"/>
        </c:scaling>
        <c:delete val="1"/>
        <c:axPos val="l"/>
        <c:numFmt formatCode="General" sourceLinked="1"/>
        <c:majorTickMark val="out"/>
        <c:minorTickMark val="none"/>
        <c:tickLblPos val="none"/>
        <c:crossAx val="493757416"/>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Government</c:v>
                </c:pt>
              </c:strCache>
            </c:strRef>
          </c:tx>
          <c:spPr>
            <a:solidFill>
              <a:schemeClr val="accent3">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Screening and referral for TB diagnosis</c:v>
                </c:pt>
                <c:pt idx="1">
                  <c:v>Any TB diagnostic services</c:v>
                </c:pt>
                <c:pt idx="2">
                  <c:v>Any TB treatment and/or treatment follow up services</c:v>
                </c:pt>
                <c:pt idx="3">
                  <c:v>Any TB diagnostic, treatment and/or treatment follow-up services</c:v>
                </c:pt>
              </c:strCache>
            </c:strRef>
          </c:cat>
          <c:val>
            <c:numRef>
              <c:f>Sheet1!$B$2:$B$5</c:f>
              <c:numCache>
                <c:formatCode>General</c:formatCode>
                <c:ptCount val="4"/>
                <c:pt idx="0">
                  <c:v>49</c:v>
                </c:pt>
                <c:pt idx="1">
                  <c:v>66</c:v>
                </c:pt>
                <c:pt idx="2">
                  <c:v>40</c:v>
                </c:pt>
                <c:pt idx="3">
                  <c:v>69</c:v>
                </c:pt>
              </c:numCache>
            </c:numRef>
          </c:val>
        </c:ser>
        <c:ser>
          <c:idx val="1"/>
          <c:order val="1"/>
          <c:tx>
            <c:strRef>
              <c:f>Sheet1!$C$1</c:f>
              <c:strCache>
                <c:ptCount val="1"/>
                <c:pt idx="0">
                  <c:v>CHAM</c:v>
                </c:pt>
              </c:strCache>
            </c:strRef>
          </c:tx>
          <c:spPr>
            <a:solidFill>
              <a:schemeClr val="accent1">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Screening and referral for TB diagnosis</c:v>
                </c:pt>
                <c:pt idx="1">
                  <c:v>Any TB diagnostic services</c:v>
                </c:pt>
                <c:pt idx="2">
                  <c:v>Any TB treatment and/or treatment follow up services</c:v>
                </c:pt>
                <c:pt idx="3">
                  <c:v>Any TB diagnostic, treatment and/or treatment follow-up services</c:v>
                </c:pt>
              </c:strCache>
            </c:strRef>
          </c:cat>
          <c:val>
            <c:numRef>
              <c:f>Sheet1!$C$2:$C$5</c:f>
              <c:numCache>
                <c:formatCode>General</c:formatCode>
                <c:ptCount val="4"/>
                <c:pt idx="0">
                  <c:v>44</c:v>
                </c:pt>
                <c:pt idx="1">
                  <c:v>63</c:v>
                </c:pt>
                <c:pt idx="2">
                  <c:v>33</c:v>
                </c:pt>
                <c:pt idx="3">
                  <c:v>65</c:v>
                </c:pt>
              </c:numCache>
            </c:numRef>
          </c:val>
        </c:ser>
        <c:ser>
          <c:idx val="2"/>
          <c:order val="2"/>
          <c:tx>
            <c:strRef>
              <c:f>Sheet1!$D$1</c:f>
              <c:strCache>
                <c:ptCount val="1"/>
                <c:pt idx="0">
                  <c:v>Private</c:v>
                </c:pt>
              </c:strCache>
            </c:strRef>
          </c:tx>
          <c:spPr>
            <a:solidFill>
              <a:schemeClr val="accent2">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Screening and referral for TB diagnosis</c:v>
                </c:pt>
                <c:pt idx="1">
                  <c:v>Any TB diagnostic services</c:v>
                </c:pt>
                <c:pt idx="2">
                  <c:v>Any TB treatment and/or treatment follow up services</c:v>
                </c:pt>
                <c:pt idx="3">
                  <c:v>Any TB diagnostic, treatment and/or treatment follow-up services</c:v>
                </c:pt>
              </c:strCache>
            </c:strRef>
          </c:cat>
          <c:val>
            <c:numRef>
              <c:f>Sheet1!$D$2:$D$5</c:f>
              <c:numCache>
                <c:formatCode>General</c:formatCode>
                <c:ptCount val="4"/>
                <c:pt idx="0">
                  <c:v>19</c:v>
                </c:pt>
                <c:pt idx="1">
                  <c:v>27</c:v>
                </c:pt>
                <c:pt idx="2">
                  <c:v>1</c:v>
                </c:pt>
                <c:pt idx="3">
                  <c:v>27</c:v>
                </c:pt>
              </c:numCache>
            </c:numRef>
          </c:val>
        </c:ser>
        <c:ser>
          <c:idx val="3"/>
          <c:order val="3"/>
          <c:tx>
            <c:strRef>
              <c:f>Sheet1!$E$1</c:f>
              <c:strCache>
                <c:ptCount val="1"/>
                <c:pt idx="0">
                  <c:v>NGO</c:v>
                </c:pt>
              </c:strCache>
            </c:strRef>
          </c:tx>
          <c:spPr>
            <a:solidFill>
              <a:schemeClr val="accent4">
                <a:lumMod val="50000"/>
              </a:schemeClr>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Screening and referral for TB diagnosis</c:v>
                </c:pt>
                <c:pt idx="1">
                  <c:v>Any TB diagnostic services</c:v>
                </c:pt>
                <c:pt idx="2">
                  <c:v>Any TB treatment and/or treatment follow up services</c:v>
                </c:pt>
                <c:pt idx="3">
                  <c:v>Any TB diagnostic, treatment and/or treatment follow-up services</c:v>
                </c:pt>
              </c:strCache>
            </c:strRef>
          </c:cat>
          <c:val>
            <c:numRef>
              <c:f>Sheet1!$E$2:$E$5</c:f>
              <c:numCache>
                <c:formatCode>General</c:formatCode>
                <c:ptCount val="4"/>
                <c:pt idx="0">
                  <c:v>10</c:v>
                </c:pt>
                <c:pt idx="1">
                  <c:v>14</c:v>
                </c:pt>
                <c:pt idx="2">
                  <c:v>9</c:v>
                </c:pt>
                <c:pt idx="3">
                  <c:v>14</c:v>
                </c:pt>
              </c:numCache>
            </c:numRef>
          </c:val>
        </c:ser>
        <c:ser>
          <c:idx val="4"/>
          <c:order val="4"/>
          <c:tx>
            <c:strRef>
              <c:f>Sheet1!$F$1</c:f>
              <c:strCache>
                <c:ptCount val="1"/>
                <c:pt idx="0">
                  <c:v>Company</c:v>
                </c:pt>
              </c:strCache>
            </c:strRef>
          </c:tx>
          <c:spPr>
            <a:solidFill>
              <a:schemeClr val="accent5">
                <a:lumMod val="50000"/>
              </a:schemeClr>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Screening and referral for TB diagnosis</c:v>
                </c:pt>
                <c:pt idx="1">
                  <c:v>Any TB diagnostic services</c:v>
                </c:pt>
                <c:pt idx="2">
                  <c:v>Any TB treatment and/or treatment follow up services</c:v>
                </c:pt>
                <c:pt idx="3">
                  <c:v>Any TB diagnostic, treatment and/or treatment follow-up services</c:v>
                </c:pt>
              </c:strCache>
            </c:strRef>
          </c:cat>
          <c:val>
            <c:numRef>
              <c:f>Sheet1!$F$2:$F$5</c:f>
              <c:numCache>
                <c:formatCode>General</c:formatCode>
                <c:ptCount val="4"/>
                <c:pt idx="0">
                  <c:v>15</c:v>
                </c:pt>
                <c:pt idx="1">
                  <c:v>16</c:v>
                </c:pt>
                <c:pt idx="2">
                  <c:v>0</c:v>
                </c:pt>
                <c:pt idx="3">
                  <c:v>16</c:v>
                </c:pt>
              </c:numCache>
            </c:numRef>
          </c:val>
        </c:ser>
        <c:dLbls>
          <c:showLegendKey val="0"/>
          <c:showVal val="1"/>
          <c:showCatName val="0"/>
          <c:showSerName val="0"/>
          <c:showPercent val="0"/>
          <c:showBubbleSize val="0"/>
        </c:dLbls>
        <c:gapWidth val="150"/>
        <c:overlap val="-25"/>
        <c:axId val="493758592"/>
        <c:axId val="493758984"/>
      </c:barChart>
      <c:catAx>
        <c:axId val="493758592"/>
        <c:scaling>
          <c:orientation val="minMax"/>
        </c:scaling>
        <c:delete val="0"/>
        <c:axPos val="b"/>
        <c:numFmt formatCode="General" sourceLinked="0"/>
        <c:majorTickMark val="none"/>
        <c:minorTickMark val="none"/>
        <c:tickLblPos val="nextTo"/>
        <c:crossAx val="493758984"/>
        <c:crosses val="autoZero"/>
        <c:auto val="1"/>
        <c:lblAlgn val="ctr"/>
        <c:lblOffset val="100"/>
        <c:noMultiLvlLbl val="0"/>
      </c:catAx>
      <c:valAx>
        <c:axId val="493758984"/>
        <c:scaling>
          <c:orientation val="minMax"/>
        </c:scaling>
        <c:delete val="1"/>
        <c:axPos val="l"/>
        <c:numFmt formatCode="General" sourceLinked="1"/>
        <c:majorTickMark val="out"/>
        <c:minorTickMark val="none"/>
        <c:tickLblPos val="none"/>
        <c:crossAx val="49375859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2.6570048309178806E-2"/>
          <c:w val="0.48923617598647873"/>
          <c:h val="0.94685990338164261"/>
        </c:manualLayout>
      </c:layout>
      <c:barChart>
        <c:barDir val="bar"/>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dPt>
          <c:dPt>
            <c:idx val="3"/>
            <c:invertIfNegative val="0"/>
            <c:bubble3D val="0"/>
          </c:dPt>
          <c:dPt>
            <c:idx val="7"/>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Diagnosis and treatment of multidrug resistant TB (MDR-TB)</c:v>
                </c:pt>
                <c:pt idx="1">
                  <c:v>TB infection control</c:v>
                </c:pt>
                <c:pt idx="2">
                  <c:v>Management of HIV and TB co-infection</c:v>
                </c:pt>
                <c:pt idx="3">
                  <c:v>Diagnosis and treatment of TB</c:v>
                </c:pt>
              </c:strCache>
            </c:strRef>
          </c:cat>
          <c:val>
            <c:numRef>
              <c:f>Sheet1!$B$2:$B$5</c:f>
              <c:numCache>
                <c:formatCode>General</c:formatCode>
                <c:ptCount val="4"/>
                <c:pt idx="0">
                  <c:v>22</c:v>
                </c:pt>
                <c:pt idx="1">
                  <c:v>28</c:v>
                </c:pt>
                <c:pt idx="2">
                  <c:v>30</c:v>
                </c:pt>
                <c:pt idx="3">
                  <c:v>39</c:v>
                </c:pt>
              </c:numCache>
            </c:numRef>
          </c:val>
        </c:ser>
        <c:dLbls>
          <c:showLegendKey val="0"/>
          <c:showVal val="1"/>
          <c:showCatName val="0"/>
          <c:showSerName val="0"/>
          <c:showPercent val="0"/>
          <c:showBubbleSize val="0"/>
        </c:dLbls>
        <c:gapWidth val="150"/>
        <c:axId val="493759768"/>
        <c:axId val="493760160"/>
      </c:barChart>
      <c:catAx>
        <c:axId val="493759768"/>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493760160"/>
        <c:crosses val="autoZero"/>
        <c:auto val="1"/>
        <c:lblAlgn val="ctr"/>
        <c:lblOffset val="100"/>
        <c:noMultiLvlLbl val="0"/>
      </c:catAx>
      <c:valAx>
        <c:axId val="493760160"/>
        <c:scaling>
          <c:orientation val="minMax"/>
        </c:scaling>
        <c:delete val="1"/>
        <c:axPos val="b"/>
        <c:numFmt formatCode="General" sourceLinked="1"/>
        <c:majorTickMark val="out"/>
        <c:minorTickMark val="none"/>
        <c:tickLblPos val="none"/>
        <c:crossAx val="4937597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Total</c:v>
                </c:pt>
              </c:strCache>
            </c:strRef>
          </c:tx>
          <c:spPr>
            <a:solidFill>
              <a:schemeClr val="accent2"/>
            </a:solidFill>
          </c:spPr>
          <c:invertIfNegative val="0"/>
          <c:dPt>
            <c:idx val="0"/>
            <c:invertIfNegative val="0"/>
            <c:bubble3D val="0"/>
            <c:spPr>
              <a:solidFill>
                <a:schemeClr val="accent3"/>
              </a:solidFill>
            </c:spPr>
          </c:dPt>
          <c:dPt>
            <c:idx val="1"/>
            <c:invertIfNegative val="0"/>
            <c:bubble3D val="0"/>
            <c:spPr>
              <a:solidFill>
                <a:schemeClr val="accent3"/>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System for diagnosis HIV among TB client</c:v>
                </c:pt>
                <c:pt idx="1">
                  <c:v>HIV diagnostic capacity</c:v>
                </c:pt>
                <c:pt idx="2">
                  <c:v>TB x-ray</c:v>
                </c:pt>
                <c:pt idx="3">
                  <c:v>TB RDT kits</c:v>
                </c:pt>
                <c:pt idx="4">
                  <c:v>Culture medium</c:v>
                </c:pt>
                <c:pt idx="5">
                  <c:v>TB smear microscopy</c:v>
                </c:pt>
              </c:strCache>
            </c:strRef>
          </c:cat>
          <c:val>
            <c:numRef>
              <c:f>Sheet1!$B$2:$B$7</c:f>
              <c:numCache>
                <c:formatCode>General</c:formatCode>
                <c:ptCount val="6"/>
                <c:pt idx="0">
                  <c:v>34</c:v>
                </c:pt>
                <c:pt idx="1">
                  <c:v>91</c:v>
                </c:pt>
                <c:pt idx="2">
                  <c:v>10</c:v>
                </c:pt>
                <c:pt idx="3">
                  <c:v>4</c:v>
                </c:pt>
                <c:pt idx="4">
                  <c:v>2</c:v>
                </c:pt>
                <c:pt idx="5">
                  <c:v>15</c:v>
                </c:pt>
              </c:numCache>
            </c:numRef>
          </c:val>
        </c:ser>
        <c:dLbls>
          <c:showLegendKey val="0"/>
          <c:showVal val="1"/>
          <c:showCatName val="0"/>
          <c:showSerName val="0"/>
          <c:showPercent val="0"/>
          <c:showBubbleSize val="0"/>
        </c:dLbls>
        <c:gapWidth val="150"/>
        <c:axId val="493760944"/>
        <c:axId val="548761064"/>
      </c:barChart>
      <c:catAx>
        <c:axId val="493760944"/>
        <c:scaling>
          <c:orientation val="minMax"/>
        </c:scaling>
        <c:delete val="0"/>
        <c:axPos val="l"/>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548761064"/>
        <c:crosses val="autoZero"/>
        <c:auto val="1"/>
        <c:lblAlgn val="ctr"/>
        <c:lblOffset val="100"/>
        <c:noMultiLvlLbl val="0"/>
      </c:catAx>
      <c:valAx>
        <c:axId val="548761064"/>
        <c:scaling>
          <c:orientation val="minMax"/>
          <c:max val="100"/>
        </c:scaling>
        <c:delete val="1"/>
        <c:axPos val="b"/>
        <c:numFmt formatCode="General" sourceLinked="1"/>
        <c:majorTickMark val="out"/>
        <c:minorTickMark val="none"/>
        <c:tickLblPos val="nextTo"/>
        <c:crossAx val="493760944"/>
        <c:crosses val="autoZero"/>
        <c:crossBetween val="between"/>
      </c:valAx>
      <c:spPr>
        <a:noFill/>
        <a:ln w="25398">
          <a:noFill/>
        </a:ln>
      </c:spPr>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1.5055627374936339E-2"/>
          <c:w val="1"/>
          <c:h val="0.88115877306381474"/>
        </c:manualLayout>
      </c:layout>
      <c:barChart>
        <c:barDir val="col"/>
        <c:grouping val="clustered"/>
        <c:varyColors val="0"/>
        <c:ser>
          <c:idx val="0"/>
          <c:order val="0"/>
          <c:tx>
            <c:strRef>
              <c:f>Sheet1!$B$1</c:f>
              <c:strCache>
                <c:ptCount val="1"/>
                <c:pt idx="0">
                  <c:v>Hospital</c:v>
                </c:pt>
              </c:strCache>
            </c:strRef>
          </c:tx>
          <c:spPr>
            <a:solidFill>
              <a:schemeClr val="accent3"/>
            </a:solidFill>
          </c:spPr>
          <c:invertIfNegative val="0"/>
          <c:dPt>
            <c:idx val="0"/>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1st line treatment for TB</c:v>
                </c:pt>
                <c:pt idx="1">
                  <c:v>Injectable streptomycin</c:v>
                </c:pt>
              </c:strCache>
            </c:strRef>
          </c:cat>
          <c:val>
            <c:numRef>
              <c:f>Sheet1!$B$2:$B$3</c:f>
              <c:numCache>
                <c:formatCode>General</c:formatCode>
                <c:ptCount val="2"/>
                <c:pt idx="0">
                  <c:v>89</c:v>
                </c:pt>
                <c:pt idx="1">
                  <c:v>62</c:v>
                </c:pt>
              </c:numCache>
            </c:numRef>
          </c:val>
        </c:ser>
        <c:ser>
          <c:idx val="1"/>
          <c:order val="1"/>
          <c:tx>
            <c:strRef>
              <c:f>Sheet1!$C$1</c:f>
              <c:strCache>
                <c:ptCount val="1"/>
                <c:pt idx="0">
                  <c:v>Health centre</c:v>
                </c:pt>
              </c:strCache>
            </c:strRef>
          </c:tx>
          <c:spPr>
            <a:solidFill>
              <a:schemeClr val="bg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1st line treatment for TB</c:v>
                </c:pt>
                <c:pt idx="1">
                  <c:v>Injectable streptomycin</c:v>
                </c:pt>
              </c:strCache>
            </c:strRef>
          </c:cat>
          <c:val>
            <c:numRef>
              <c:f>Sheet1!$C$2:$C$3</c:f>
              <c:numCache>
                <c:formatCode>General</c:formatCode>
                <c:ptCount val="2"/>
                <c:pt idx="0">
                  <c:v>54</c:v>
                </c:pt>
                <c:pt idx="1">
                  <c:v>7</c:v>
                </c:pt>
              </c:numCache>
            </c:numRef>
          </c:val>
        </c:ser>
        <c:ser>
          <c:idx val="2"/>
          <c:order val="2"/>
          <c:tx>
            <c:strRef>
              <c:f>Sheet1!$D$1</c:f>
              <c:strCache>
                <c:ptCount val="1"/>
                <c:pt idx="0">
                  <c:v>Dispensary</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1st line treatment for TB</c:v>
                </c:pt>
                <c:pt idx="1">
                  <c:v>Injectable streptomycin</c:v>
                </c:pt>
              </c:strCache>
            </c:strRef>
          </c:cat>
          <c:val>
            <c:numRef>
              <c:f>Sheet1!$D$2:$D$3</c:f>
              <c:numCache>
                <c:formatCode>General</c:formatCode>
                <c:ptCount val="2"/>
                <c:pt idx="0">
                  <c:v>61</c:v>
                </c:pt>
                <c:pt idx="1">
                  <c:v>0</c:v>
                </c:pt>
              </c:numCache>
            </c:numRef>
          </c:val>
        </c:ser>
        <c:ser>
          <c:idx val="3"/>
          <c:order val="3"/>
          <c:tx>
            <c:strRef>
              <c:f>Sheet1!$E$1</c:f>
              <c:strCache>
                <c:ptCount val="1"/>
                <c:pt idx="0">
                  <c:v>Clinic</c:v>
                </c:pt>
              </c:strCache>
            </c:strRef>
          </c:tx>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1st line treatment for TB</c:v>
                </c:pt>
                <c:pt idx="1">
                  <c:v>Injectable streptomycin</c:v>
                </c:pt>
              </c:strCache>
            </c:strRef>
          </c:cat>
          <c:val>
            <c:numRef>
              <c:f>Sheet1!$E$2:$E$3</c:f>
              <c:numCache>
                <c:formatCode>General</c:formatCode>
                <c:ptCount val="2"/>
                <c:pt idx="0">
                  <c:v>68</c:v>
                </c:pt>
                <c:pt idx="1">
                  <c:v>23</c:v>
                </c:pt>
              </c:numCache>
            </c:numRef>
          </c:val>
        </c:ser>
        <c:ser>
          <c:idx val="4"/>
          <c:order val="4"/>
          <c:tx>
            <c:strRef>
              <c:f>Sheet1!$F$1</c:f>
              <c:strCache>
                <c:ptCount val="1"/>
                <c:pt idx="0">
                  <c:v>Health post</c:v>
                </c:pt>
              </c:strCache>
            </c:strRef>
          </c:tx>
          <c:spPr>
            <a:solidFill>
              <a:schemeClr val="accent5"/>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1st line treatment for TB</c:v>
                </c:pt>
                <c:pt idx="1">
                  <c:v>Injectable streptomycin</c:v>
                </c:pt>
              </c:strCache>
            </c:strRef>
          </c:cat>
          <c:val>
            <c:numRef>
              <c:f>Sheet1!$F$2:$F$3</c:f>
              <c:numCache>
                <c:formatCode>General</c:formatCode>
                <c:ptCount val="2"/>
                <c:pt idx="0">
                  <c:v>0</c:v>
                </c:pt>
                <c:pt idx="1">
                  <c:v>0</c:v>
                </c:pt>
              </c:numCache>
            </c:numRef>
          </c:val>
        </c:ser>
        <c:ser>
          <c:idx val="5"/>
          <c:order val="5"/>
          <c:tx>
            <c:strRef>
              <c:f>Sheet1!$G$1</c:f>
              <c:strCache>
                <c:ptCount val="1"/>
                <c:pt idx="0">
                  <c:v>Total</c:v>
                </c:pt>
              </c:strCache>
            </c:strRef>
          </c:tx>
          <c:spPr>
            <a:solidFill>
              <a:schemeClr val="tx1">
                <a:lumMod val="50000"/>
                <a:lumOff val="50000"/>
              </a:schemeClr>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1st line treatment for TB</c:v>
                </c:pt>
                <c:pt idx="1">
                  <c:v>Injectable streptomycin</c:v>
                </c:pt>
              </c:strCache>
            </c:strRef>
          </c:cat>
          <c:val>
            <c:numRef>
              <c:f>Sheet1!$G$2:$G$3</c:f>
              <c:numCache>
                <c:formatCode>General</c:formatCode>
                <c:ptCount val="2"/>
                <c:pt idx="0">
                  <c:v>64</c:v>
                </c:pt>
                <c:pt idx="1">
                  <c:v>24</c:v>
                </c:pt>
              </c:numCache>
            </c:numRef>
          </c:val>
        </c:ser>
        <c:dLbls>
          <c:showLegendKey val="0"/>
          <c:showVal val="1"/>
          <c:showCatName val="0"/>
          <c:showSerName val="0"/>
          <c:showPercent val="0"/>
          <c:showBubbleSize val="0"/>
        </c:dLbls>
        <c:gapWidth val="150"/>
        <c:axId val="548761848"/>
        <c:axId val="548762240"/>
      </c:barChart>
      <c:catAx>
        <c:axId val="548761848"/>
        <c:scaling>
          <c:orientation val="minMax"/>
        </c:scaling>
        <c:delete val="0"/>
        <c:axPos val="b"/>
        <c:numFmt formatCode="General" sourceLinked="0"/>
        <c:majorTickMark val="none"/>
        <c:minorTickMark val="none"/>
        <c:tickLblPos val="nextTo"/>
        <c:spPr>
          <a:ln>
            <a:solidFill>
              <a:schemeClr val="tx1"/>
            </a:solidFill>
          </a:ln>
        </c:spPr>
        <c:txPr>
          <a:bodyPr rot="0"/>
          <a:lstStyle/>
          <a:p>
            <a:pPr>
              <a:defRPr>
                <a:solidFill>
                  <a:schemeClr val="tx1"/>
                </a:solidFill>
              </a:defRPr>
            </a:pPr>
            <a:endParaRPr lang="en-US"/>
          </a:p>
        </c:txPr>
        <c:crossAx val="548762240"/>
        <c:crosses val="autoZero"/>
        <c:auto val="1"/>
        <c:lblAlgn val="ctr"/>
        <c:lblOffset val="100"/>
        <c:noMultiLvlLbl val="0"/>
      </c:catAx>
      <c:valAx>
        <c:axId val="548762240"/>
        <c:scaling>
          <c:orientation val="minMax"/>
          <c:max val="120"/>
        </c:scaling>
        <c:delete val="1"/>
        <c:axPos val="l"/>
        <c:numFmt formatCode="General" sourceLinked="1"/>
        <c:majorTickMark val="out"/>
        <c:minorTickMark val="none"/>
        <c:tickLblPos val="nextTo"/>
        <c:crossAx val="548761848"/>
        <c:crosses val="autoZero"/>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Diabetes</c:v>
                </c:pt>
              </c:strCache>
            </c:strRef>
          </c:tx>
          <c:spPr>
            <a:solidFill>
              <a:schemeClr val="accent3"/>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Government</c:v>
                </c:pt>
                <c:pt idx="1">
                  <c:v>CHAM</c:v>
                </c:pt>
                <c:pt idx="2">
                  <c:v>Private</c:v>
                </c:pt>
                <c:pt idx="3">
                  <c:v>NGO</c:v>
                </c:pt>
                <c:pt idx="4">
                  <c:v>Company</c:v>
                </c:pt>
              </c:strCache>
            </c:strRef>
          </c:cat>
          <c:val>
            <c:numRef>
              <c:f>Sheet1!$B$2:$F$2</c:f>
              <c:numCache>
                <c:formatCode>General</c:formatCode>
                <c:ptCount val="5"/>
                <c:pt idx="0">
                  <c:v>36</c:v>
                </c:pt>
                <c:pt idx="1">
                  <c:v>56</c:v>
                </c:pt>
                <c:pt idx="2">
                  <c:v>62</c:v>
                </c:pt>
                <c:pt idx="3">
                  <c:v>46</c:v>
                </c:pt>
                <c:pt idx="4">
                  <c:v>45</c:v>
                </c:pt>
              </c:numCache>
            </c:numRef>
          </c:val>
        </c:ser>
        <c:dLbls>
          <c:showLegendKey val="0"/>
          <c:showVal val="1"/>
          <c:showCatName val="0"/>
          <c:showSerName val="0"/>
          <c:showPercent val="0"/>
          <c:showBubbleSize val="0"/>
        </c:dLbls>
        <c:gapWidth val="150"/>
        <c:overlap val="-25"/>
        <c:axId val="543606256"/>
        <c:axId val="543605864"/>
      </c:barChart>
      <c:catAx>
        <c:axId val="543606256"/>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3605864"/>
        <c:crosses val="autoZero"/>
        <c:auto val="1"/>
        <c:lblAlgn val="ctr"/>
        <c:lblOffset val="100"/>
        <c:noMultiLvlLbl val="0"/>
      </c:catAx>
      <c:valAx>
        <c:axId val="543605864"/>
        <c:scaling>
          <c:orientation val="minMax"/>
        </c:scaling>
        <c:delete val="1"/>
        <c:axPos val="l"/>
        <c:numFmt formatCode="General" sourceLinked="1"/>
        <c:majorTickMark val="out"/>
        <c:minorTickMark val="none"/>
        <c:tickLblPos val="none"/>
        <c:crossAx val="54360625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2.6570048309178806E-2"/>
          <c:w val="0.48923617598647873"/>
          <c:h val="0.94685990338164261"/>
        </c:manualLayout>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dPt>
          <c:dPt>
            <c:idx val="3"/>
            <c:invertIfNegative val="0"/>
            <c:bubble3D val="0"/>
            <c:spPr>
              <a:solidFill>
                <a:schemeClr val="bg2"/>
              </a:solidFill>
            </c:spPr>
          </c:dPt>
          <c:dPt>
            <c:idx val="4"/>
            <c:invertIfNegative val="0"/>
            <c:bubble3D val="0"/>
            <c:spPr>
              <a:solidFill>
                <a:schemeClr val="bg2"/>
              </a:solidFill>
            </c:spPr>
          </c:dPt>
          <c:dPt>
            <c:idx val="7"/>
            <c:invertIfNegative val="0"/>
            <c:bubble3D val="0"/>
            <c:spPr>
              <a:solidFill>
                <a:schemeClr val="bg2"/>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Height board or stadiometer</c:v>
                </c:pt>
                <c:pt idx="1">
                  <c:v>Adult weighing scale</c:v>
                </c:pt>
                <c:pt idx="2">
                  <c:v>Blood pressure apparatus</c:v>
                </c:pt>
                <c:pt idx="3">
                  <c:v>Trained staff</c:v>
                </c:pt>
                <c:pt idx="4">
                  <c:v>Guidelines for the diagnosis and management of diabetes</c:v>
                </c:pt>
              </c:strCache>
            </c:strRef>
          </c:cat>
          <c:val>
            <c:numRef>
              <c:f>Sheet1!$B$2:$B$6</c:f>
              <c:numCache>
                <c:formatCode>General</c:formatCode>
                <c:ptCount val="5"/>
                <c:pt idx="0">
                  <c:v>53</c:v>
                </c:pt>
                <c:pt idx="1">
                  <c:v>84</c:v>
                </c:pt>
                <c:pt idx="2">
                  <c:v>85</c:v>
                </c:pt>
                <c:pt idx="3">
                  <c:v>16</c:v>
                </c:pt>
                <c:pt idx="4">
                  <c:v>40</c:v>
                </c:pt>
              </c:numCache>
            </c:numRef>
          </c:val>
        </c:ser>
        <c:dLbls>
          <c:showLegendKey val="0"/>
          <c:showVal val="1"/>
          <c:showCatName val="0"/>
          <c:showSerName val="0"/>
          <c:showPercent val="0"/>
          <c:showBubbleSize val="0"/>
        </c:dLbls>
        <c:gapWidth val="150"/>
        <c:axId val="543610568"/>
        <c:axId val="543610960"/>
      </c:barChart>
      <c:catAx>
        <c:axId val="543610568"/>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3610960"/>
        <c:crosses val="autoZero"/>
        <c:auto val="1"/>
        <c:lblAlgn val="ctr"/>
        <c:lblOffset val="100"/>
        <c:noMultiLvlLbl val="0"/>
      </c:catAx>
      <c:valAx>
        <c:axId val="543610960"/>
        <c:scaling>
          <c:orientation val="minMax"/>
        </c:scaling>
        <c:delete val="1"/>
        <c:axPos val="b"/>
        <c:numFmt formatCode="General" sourceLinked="1"/>
        <c:majorTickMark val="out"/>
        <c:minorTickMark val="none"/>
        <c:tickLblPos val="none"/>
        <c:crossAx val="5436105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Hospital</c:v>
                </c:pt>
              </c:strCache>
            </c:strRef>
          </c:tx>
          <c:spPr>
            <a:solidFill>
              <a:schemeClr val="accent3"/>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Blood glucose</c:v>
                </c:pt>
                <c:pt idx="1">
                  <c:v>Urine protein</c:v>
                </c:pt>
                <c:pt idx="2">
                  <c:v>Urine glucose</c:v>
                </c:pt>
              </c:strCache>
            </c:strRef>
          </c:cat>
          <c:val>
            <c:numRef>
              <c:f>Sheet1!$B$2:$B$4</c:f>
              <c:numCache>
                <c:formatCode>General</c:formatCode>
                <c:ptCount val="3"/>
                <c:pt idx="0">
                  <c:v>69</c:v>
                </c:pt>
                <c:pt idx="1">
                  <c:v>70</c:v>
                </c:pt>
                <c:pt idx="2">
                  <c:v>68</c:v>
                </c:pt>
              </c:numCache>
            </c:numRef>
          </c:val>
        </c:ser>
        <c:ser>
          <c:idx val="1"/>
          <c:order val="1"/>
          <c:tx>
            <c:strRef>
              <c:f>Sheet1!$C$1</c:f>
              <c:strCache>
                <c:ptCount val="1"/>
                <c:pt idx="0">
                  <c:v>Health centre</c:v>
                </c:pt>
              </c:strCache>
            </c:strRef>
          </c:tx>
          <c:spPr>
            <a:solidFill>
              <a:schemeClr val="bg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Blood glucose</c:v>
                </c:pt>
                <c:pt idx="1">
                  <c:v>Urine protein</c:v>
                </c:pt>
                <c:pt idx="2">
                  <c:v>Urine glucose</c:v>
                </c:pt>
              </c:strCache>
            </c:strRef>
          </c:cat>
          <c:val>
            <c:numRef>
              <c:f>Sheet1!$C$2:$C$4</c:f>
              <c:numCache>
                <c:formatCode>General</c:formatCode>
                <c:ptCount val="3"/>
                <c:pt idx="0">
                  <c:v>19</c:v>
                </c:pt>
                <c:pt idx="1">
                  <c:v>10</c:v>
                </c:pt>
                <c:pt idx="2">
                  <c:v>10</c:v>
                </c:pt>
              </c:numCache>
            </c:numRef>
          </c:val>
        </c:ser>
        <c:ser>
          <c:idx val="2"/>
          <c:order val="2"/>
          <c:tx>
            <c:strRef>
              <c:f>Sheet1!$D$1</c:f>
              <c:strCache>
                <c:ptCount val="1"/>
                <c:pt idx="0">
                  <c:v>Dispensary</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Blood glucose</c:v>
                </c:pt>
                <c:pt idx="1">
                  <c:v>Urine protein</c:v>
                </c:pt>
                <c:pt idx="2">
                  <c:v>Urine glucose</c:v>
                </c:pt>
              </c:strCache>
            </c:strRef>
          </c:cat>
          <c:val>
            <c:numRef>
              <c:f>Sheet1!$D$2:$D$4</c:f>
              <c:numCache>
                <c:formatCode>General</c:formatCode>
                <c:ptCount val="3"/>
                <c:pt idx="0">
                  <c:v>11</c:v>
                </c:pt>
                <c:pt idx="1">
                  <c:v>0</c:v>
                </c:pt>
                <c:pt idx="2">
                  <c:v>0</c:v>
                </c:pt>
              </c:numCache>
            </c:numRef>
          </c:val>
        </c:ser>
        <c:ser>
          <c:idx val="3"/>
          <c:order val="3"/>
          <c:tx>
            <c:strRef>
              <c:f>Sheet1!$E$1</c:f>
              <c:strCache>
                <c:ptCount val="1"/>
                <c:pt idx="0">
                  <c:v>Clinic</c:v>
                </c:pt>
              </c:strCache>
            </c:strRef>
          </c:tx>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Blood glucose</c:v>
                </c:pt>
                <c:pt idx="1">
                  <c:v>Urine protein</c:v>
                </c:pt>
                <c:pt idx="2">
                  <c:v>Urine glucose</c:v>
                </c:pt>
              </c:strCache>
            </c:strRef>
          </c:cat>
          <c:val>
            <c:numRef>
              <c:f>Sheet1!$E$2:$E$4</c:f>
              <c:numCache>
                <c:formatCode>General</c:formatCode>
                <c:ptCount val="3"/>
                <c:pt idx="0">
                  <c:v>44</c:v>
                </c:pt>
                <c:pt idx="1">
                  <c:v>25</c:v>
                </c:pt>
                <c:pt idx="2">
                  <c:v>24</c:v>
                </c:pt>
              </c:numCache>
            </c:numRef>
          </c:val>
        </c:ser>
        <c:ser>
          <c:idx val="4"/>
          <c:order val="4"/>
          <c:tx>
            <c:strRef>
              <c:f>Sheet1!$F$1</c:f>
              <c:strCache>
                <c:ptCount val="1"/>
                <c:pt idx="0">
                  <c:v>Total</c:v>
                </c:pt>
              </c:strCache>
            </c:strRef>
          </c:tx>
          <c:spPr>
            <a:solidFill>
              <a:schemeClr val="tx1">
                <a:lumMod val="50000"/>
                <a:lumOff val="50000"/>
              </a:schemeClr>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Blood glucose</c:v>
                </c:pt>
                <c:pt idx="1">
                  <c:v>Urine protein</c:v>
                </c:pt>
                <c:pt idx="2">
                  <c:v>Urine glucose</c:v>
                </c:pt>
              </c:strCache>
            </c:strRef>
          </c:cat>
          <c:val>
            <c:numRef>
              <c:f>Sheet1!$F$2:$F$4</c:f>
              <c:numCache>
                <c:formatCode>General</c:formatCode>
                <c:ptCount val="3"/>
                <c:pt idx="0">
                  <c:v>40</c:v>
                </c:pt>
                <c:pt idx="1">
                  <c:v>29</c:v>
                </c:pt>
                <c:pt idx="2">
                  <c:v>28</c:v>
                </c:pt>
              </c:numCache>
            </c:numRef>
          </c:val>
        </c:ser>
        <c:dLbls>
          <c:showLegendKey val="0"/>
          <c:showVal val="1"/>
          <c:showCatName val="0"/>
          <c:showSerName val="0"/>
          <c:showPercent val="0"/>
          <c:showBubbleSize val="0"/>
        </c:dLbls>
        <c:gapWidth val="150"/>
        <c:axId val="543608216"/>
        <c:axId val="543608608"/>
      </c:barChart>
      <c:catAx>
        <c:axId val="543608216"/>
        <c:scaling>
          <c:orientation val="minMax"/>
        </c:scaling>
        <c:delete val="0"/>
        <c:axPos val="b"/>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543608608"/>
        <c:crosses val="autoZero"/>
        <c:auto val="1"/>
        <c:lblAlgn val="ctr"/>
        <c:lblOffset val="100"/>
        <c:noMultiLvlLbl val="0"/>
      </c:catAx>
      <c:valAx>
        <c:axId val="543608608"/>
        <c:scaling>
          <c:orientation val="minMax"/>
          <c:max val="100"/>
        </c:scaling>
        <c:delete val="1"/>
        <c:axPos val="l"/>
        <c:numFmt formatCode="General" sourceLinked="1"/>
        <c:majorTickMark val="out"/>
        <c:minorTickMark val="none"/>
        <c:tickLblPos val="nextTo"/>
        <c:crossAx val="543608216"/>
        <c:crosses val="autoZero"/>
        <c:crossBetween val="between"/>
      </c:valAx>
      <c:spPr>
        <a:noFill/>
        <a:ln w="25398">
          <a:noFill/>
        </a:ln>
      </c:spPr>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1.5055627374936339E-2"/>
          <c:w val="1"/>
          <c:h val="0.94086022757170695"/>
        </c:manualLayout>
      </c:layout>
      <c:barChart>
        <c:barDir val="col"/>
        <c:grouping val="clustered"/>
        <c:varyColors val="0"/>
        <c:ser>
          <c:idx val="0"/>
          <c:order val="0"/>
          <c:tx>
            <c:strRef>
              <c:f>Sheet1!$B$1</c:f>
              <c:strCache>
                <c:ptCount val="1"/>
                <c:pt idx="0">
                  <c:v>Hospital</c:v>
                </c:pt>
              </c:strCache>
            </c:strRef>
          </c:tx>
          <c:spPr>
            <a:solidFill>
              <a:schemeClr val="accent3"/>
            </a:solidFill>
          </c:spPr>
          <c:invertIfNegative val="0"/>
          <c:dPt>
            <c:idx val="0"/>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Metformin</c:v>
                </c:pt>
                <c:pt idx="1">
                  <c:v>Glibenclamide</c:v>
                </c:pt>
                <c:pt idx="2">
                  <c:v>Injectable insulin</c:v>
                </c:pt>
                <c:pt idx="3">
                  <c:v>Injectable glucose solution</c:v>
                </c:pt>
              </c:strCache>
            </c:strRef>
          </c:cat>
          <c:val>
            <c:numRef>
              <c:f>Sheet1!$B$2:$B$5</c:f>
              <c:numCache>
                <c:formatCode>General</c:formatCode>
                <c:ptCount val="4"/>
                <c:pt idx="0">
                  <c:v>62</c:v>
                </c:pt>
                <c:pt idx="1">
                  <c:v>81</c:v>
                </c:pt>
                <c:pt idx="2">
                  <c:v>58</c:v>
                </c:pt>
                <c:pt idx="3">
                  <c:v>95</c:v>
                </c:pt>
              </c:numCache>
            </c:numRef>
          </c:val>
        </c:ser>
        <c:ser>
          <c:idx val="1"/>
          <c:order val="1"/>
          <c:tx>
            <c:strRef>
              <c:f>Sheet1!$C$1</c:f>
              <c:strCache>
                <c:ptCount val="1"/>
                <c:pt idx="0">
                  <c:v>Health centre</c:v>
                </c:pt>
              </c:strCache>
            </c:strRef>
          </c:tx>
          <c:spPr>
            <a:solidFill>
              <a:schemeClr val="bg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Metformin</c:v>
                </c:pt>
                <c:pt idx="1">
                  <c:v>Glibenclamide</c:v>
                </c:pt>
                <c:pt idx="2">
                  <c:v>Injectable insulin</c:v>
                </c:pt>
                <c:pt idx="3">
                  <c:v>Injectable glucose solution</c:v>
                </c:pt>
              </c:strCache>
            </c:strRef>
          </c:cat>
          <c:val>
            <c:numRef>
              <c:f>Sheet1!$C$2:$C$5</c:f>
              <c:numCache>
                <c:formatCode>General</c:formatCode>
                <c:ptCount val="4"/>
                <c:pt idx="0">
                  <c:v>10</c:v>
                </c:pt>
                <c:pt idx="1">
                  <c:v>17</c:v>
                </c:pt>
                <c:pt idx="2">
                  <c:v>5</c:v>
                </c:pt>
                <c:pt idx="3">
                  <c:v>92</c:v>
                </c:pt>
              </c:numCache>
            </c:numRef>
          </c:val>
        </c:ser>
        <c:ser>
          <c:idx val="2"/>
          <c:order val="2"/>
          <c:tx>
            <c:strRef>
              <c:f>Sheet1!$D$1</c:f>
              <c:strCache>
                <c:ptCount val="1"/>
                <c:pt idx="0">
                  <c:v>Dispensary</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Metformin</c:v>
                </c:pt>
                <c:pt idx="1">
                  <c:v>Glibenclamide</c:v>
                </c:pt>
                <c:pt idx="2">
                  <c:v>Injectable insulin</c:v>
                </c:pt>
                <c:pt idx="3">
                  <c:v>Injectable glucose solution</c:v>
                </c:pt>
              </c:strCache>
            </c:strRef>
          </c:cat>
          <c:val>
            <c:numRef>
              <c:f>Sheet1!$D$2:$D$5</c:f>
              <c:numCache>
                <c:formatCode>General</c:formatCode>
                <c:ptCount val="4"/>
                <c:pt idx="0">
                  <c:v>12</c:v>
                </c:pt>
                <c:pt idx="1">
                  <c:v>17</c:v>
                </c:pt>
                <c:pt idx="2">
                  <c:v>0</c:v>
                </c:pt>
                <c:pt idx="3">
                  <c:v>83</c:v>
                </c:pt>
              </c:numCache>
            </c:numRef>
          </c:val>
        </c:ser>
        <c:ser>
          <c:idx val="3"/>
          <c:order val="3"/>
          <c:tx>
            <c:strRef>
              <c:f>Sheet1!$E$1</c:f>
              <c:strCache>
                <c:ptCount val="1"/>
                <c:pt idx="0">
                  <c:v>Clinic</c:v>
                </c:pt>
              </c:strCache>
            </c:strRef>
          </c:tx>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Metformin</c:v>
                </c:pt>
                <c:pt idx="1">
                  <c:v>Glibenclamide</c:v>
                </c:pt>
                <c:pt idx="2">
                  <c:v>Injectable insulin</c:v>
                </c:pt>
                <c:pt idx="3">
                  <c:v>Injectable glucose solution</c:v>
                </c:pt>
              </c:strCache>
            </c:strRef>
          </c:cat>
          <c:val>
            <c:numRef>
              <c:f>Sheet1!$E$2:$E$5</c:f>
              <c:numCache>
                <c:formatCode>General</c:formatCode>
                <c:ptCount val="4"/>
                <c:pt idx="0">
                  <c:v>59</c:v>
                </c:pt>
                <c:pt idx="1">
                  <c:v>67</c:v>
                </c:pt>
                <c:pt idx="2">
                  <c:v>11</c:v>
                </c:pt>
                <c:pt idx="3">
                  <c:v>62</c:v>
                </c:pt>
              </c:numCache>
            </c:numRef>
          </c:val>
        </c:ser>
        <c:ser>
          <c:idx val="4"/>
          <c:order val="4"/>
          <c:tx>
            <c:strRef>
              <c:f>Sheet1!$F$1</c:f>
              <c:strCache>
                <c:ptCount val="1"/>
                <c:pt idx="0">
                  <c:v>Total</c:v>
                </c:pt>
              </c:strCache>
            </c:strRef>
          </c:tx>
          <c:spPr>
            <a:solidFill>
              <a:schemeClr val="tx1">
                <a:lumMod val="50000"/>
                <a:lumOff val="50000"/>
              </a:schemeClr>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Metformin</c:v>
                </c:pt>
                <c:pt idx="1">
                  <c:v>Glibenclamide</c:v>
                </c:pt>
                <c:pt idx="2">
                  <c:v>Injectable insulin</c:v>
                </c:pt>
                <c:pt idx="3">
                  <c:v>Injectable glucose solution</c:v>
                </c:pt>
              </c:strCache>
            </c:strRef>
          </c:cat>
          <c:val>
            <c:numRef>
              <c:f>Sheet1!$F$2:$F$5</c:f>
              <c:numCache>
                <c:formatCode>General</c:formatCode>
                <c:ptCount val="4"/>
                <c:pt idx="0">
                  <c:v>41</c:v>
                </c:pt>
                <c:pt idx="1">
                  <c:v>51</c:v>
                </c:pt>
                <c:pt idx="2">
                  <c:v>19</c:v>
                </c:pt>
                <c:pt idx="3">
                  <c:v>80</c:v>
                </c:pt>
              </c:numCache>
            </c:numRef>
          </c:val>
        </c:ser>
        <c:dLbls>
          <c:showLegendKey val="0"/>
          <c:showVal val="1"/>
          <c:showCatName val="0"/>
          <c:showSerName val="0"/>
          <c:showPercent val="0"/>
          <c:showBubbleSize val="0"/>
        </c:dLbls>
        <c:gapWidth val="150"/>
        <c:axId val="543609392"/>
        <c:axId val="543609784"/>
      </c:barChart>
      <c:catAx>
        <c:axId val="543609392"/>
        <c:scaling>
          <c:orientation val="minMax"/>
        </c:scaling>
        <c:delete val="0"/>
        <c:axPos val="b"/>
        <c:numFmt formatCode="General" sourceLinked="0"/>
        <c:majorTickMark val="none"/>
        <c:minorTickMark val="none"/>
        <c:tickLblPos val="nextTo"/>
        <c:spPr>
          <a:ln>
            <a:solidFill>
              <a:schemeClr val="tx1"/>
            </a:solidFill>
          </a:ln>
        </c:spPr>
        <c:txPr>
          <a:bodyPr rot="0"/>
          <a:lstStyle/>
          <a:p>
            <a:pPr>
              <a:defRPr>
                <a:solidFill>
                  <a:schemeClr val="tx1"/>
                </a:solidFill>
              </a:defRPr>
            </a:pPr>
            <a:endParaRPr lang="en-US"/>
          </a:p>
        </c:txPr>
        <c:crossAx val="543609784"/>
        <c:crosses val="autoZero"/>
        <c:auto val="1"/>
        <c:lblAlgn val="ctr"/>
        <c:lblOffset val="100"/>
        <c:noMultiLvlLbl val="0"/>
      </c:catAx>
      <c:valAx>
        <c:axId val="543609784"/>
        <c:scaling>
          <c:orientation val="minMax"/>
          <c:max val="120"/>
        </c:scaling>
        <c:delete val="1"/>
        <c:axPos val="l"/>
        <c:numFmt formatCode="General" sourceLinked="1"/>
        <c:majorTickMark val="out"/>
        <c:minorTickMark val="none"/>
        <c:tickLblPos val="nextTo"/>
        <c:crossAx val="543609392"/>
        <c:crosses val="autoZero"/>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CVD</c:v>
                </c:pt>
              </c:strCache>
            </c:strRef>
          </c:tx>
          <c:spPr>
            <a:solidFill>
              <a:schemeClr val="accent3"/>
            </a:solidFill>
          </c:spPr>
          <c:invertIfNegative val="0"/>
          <c:dPt>
            <c:idx val="0"/>
            <c:invertIfNegative val="0"/>
            <c:bubble3D val="0"/>
          </c:dPt>
          <c:dPt>
            <c:idx val="1"/>
            <c:invertIfNegative val="0"/>
            <c:bubble3D val="0"/>
            <c:spPr>
              <a:solidFill>
                <a:schemeClr val="bg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Sheet1!$B$1:$G$1</c:f>
              <c:strCache>
                <c:ptCount val="6"/>
                <c:pt idx="0">
                  <c:v>Hospital</c:v>
                </c:pt>
                <c:pt idx="1">
                  <c:v>Health centre</c:v>
                </c:pt>
                <c:pt idx="2">
                  <c:v>Dispensary</c:v>
                </c:pt>
                <c:pt idx="3">
                  <c:v>Clinic</c:v>
                </c:pt>
                <c:pt idx="4">
                  <c:v>Health post</c:v>
                </c:pt>
                <c:pt idx="5">
                  <c:v>Total</c:v>
                </c:pt>
              </c:strCache>
            </c:strRef>
          </c:cat>
          <c:val>
            <c:numRef>
              <c:f>Sheet1!$B$2:$G$2</c:f>
              <c:numCache>
                <c:formatCode>General</c:formatCode>
                <c:ptCount val="6"/>
                <c:pt idx="0">
                  <c:v>94</c:v>
                </c:pt>
                <c:pt idx="1">
                  <c:v>89</c:v>
                </c:pt>
                <c:pt idx="2">
                  <c:v>68</c:v>
                </c:pt>
                <c:pt idx="3">
                  <c:v>86</c:v>
                </c:pt>
                <c:pt idx="4">
                  <c:v>15</c:v>
                </c:pt>
                <c:pt idx="5">
                  <c:v>85</c:v>
                </c:pt>
              </c:numCache>
            </c:numRef>
          </c:val>
        </c:ser>
        <c:dLbls>
          <c:showLegendKey val="0"/>
          <c:showVal val="1"/>
          <c:showCatName val="0"/>
          <c:showSerName val="0"/>
          <c:showPercent val="0"/>
          <c:showBubbleSize val="0"/>
        </c:dLbls>
        <c:gapWidth val="150"/>
        <c:overlap val="-25"/>
        <c:axId val="543617232"/>
        <c:axId val="543617624"/>
      </c:barChart>
      <c:catAx>
        <c:axId val="543617232"/>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3617624"/>
        <c:crosses val="autoZero"/>
        <c:auto val="1"/>
        <c:lblAlgn val="ctr"/>
        <c:lblOffset val="100"/>
        <c:noMultiLvlLbl val="0"/>
      </c:catAx>
      <c:valAx>
        <c:axId val="543617624"/>
        <c:scaling>
          <c:orientation val="minMax"/>
        </c:scaling>
        <c:delete val="1"/>
        <c:axPos val="l"/>
        <c:numFmt formatCode="General" sourceLinked="1"/>
        <c:majorTickMark val="out"/>
        <c:minorTickMark val="none"/>
        <c:tickLblPos val="none"/>
        <c:crossAx val="54361723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CVD</c:v>
                </c:pt>
              </c:strCache>
            </c:strRef>
          </c:tx>
          <c:spPr>
            <a:solidFill>
              <a:schemeClr val="accent3"/>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Government</c:v>
                </c:pt>
                <c:pt idx="1">
                  <c:v>CHAM</c:v>
                </c:pt>
                <c:pt idx="2">
                  <c:v>Private</c:v>
                </c:pt>
                <c:pt idx="3">
                  <c:v>NGO</c:v>
                </c:pt>
                <c:pt idx="4">
                  <c:v>Company</c:v>
                </c:pt>
              </c:strCache>
            </c:strRef>
          </c:cat>
          <c:val>
            <c:numRef>
              <c:f>Sheet1!$B$2:$F$2</c:f>
              <c:numCache>
                <c:formatCode>General</c:formatCode>
                <c:ptCount val="5"/>
                <c:pt idx="0">
                  <c:v>86</c:v>
                </c:pt>
                <c:pt idx="1">
                  <c:v>89</c:v>
                </c:pt>
                <c:pt idx="2">
                  <c:v>86</c:v>
                </c:pt>
                <c:pt idx="3">
                  <c:v>77</c:v>
                </c:pt>
                <c:pt idx="4">
                  <c:v>79</c:v>
                </c:pt>
              </c:numCache>
            </c:numRef>
          </c:val>
        </c:ser>
        <c:dLbls>
          <c:showLegendKey val="0"/>
          <c:showVal val="1"/>
          <c:showCatName val="0"/>
          <c:showSerName val="0"/>
          <c:showPercent val="0"/>
          <c:showBubbleSize val="0"/>
        </c:dLbls>
        <c:gapWidth val="150"/>
        <c:overlap val="-25"/>
        <c:axId val="543619584"/>
        <c:axId val="543619976"/>
      </c:barChart>
      <c:catAx>
        <c:axId val="54361958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3619976"/>
        <c:crosses val="autoZero"/>
        <c:auto val="1"/>
        <c:lblAlgn val="ctr"/>
        <c:lblOffset val="100"/>
        <c:noMultiLvlLbl val="0"/>
      </c:catAx>
      <c:valAx>
        <c:axId val="543619976"/>
        <c:scaling>
          <c:orientation val="minMax"/>
          <c:min val="0"/>
        </c:scaling>
        <c:delete val="1"/>
        <c:axPos val="l"/>
        <c:numFmt formatCode="General" sourceLinked="1"/>
        <c:majorTickMark val="out"/>
        <c:minorTickMark val="none"/>
        <c:tickLblPos val="nextTo"/>
        <c:crossAx val="54361958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2.6570048309178806E-2"/>
          <c:w val="0.48923617598647873"/>
          <c:h val="0.94685990338164261"/>
        </c:manualLayout>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dPt>
          <c:dPt>
            <c:idx val="3"/>
            <c:invertIfNegative val="0"/>
            <c:bubble3D val="0"/>
            <c:spPr>
              <a:solidFill>
                <a:schemeClr val="bg2"/>
              </a:solidFill>
            </c:spPr>
          </c:dPt>
          <c:dPt>
            <c:idx val="4"/>
            <c:invertIfNegative val="0"/>
            <c:bubble3D val="0"/>
            <c:spPr>
              <a:solidFill>
                <a:schemeClr val="bg2"/>
              </a:solidFill>
            </c:spPr>
          </c:dPt>
          <c:dPt>
            <c:idx val="7"/>
            <c:invertIfNegative val="0"/>
            <c:bubble3D val="0"/>
            <c:spPr>
              <a:solidFill>
                <a:schemeClr val="bg2"/>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Blood pressure apparatus</c:v>
                </c:pt>
                <c:pt idx="1">
                  <c:v>Adult scale</c:v>
                </c:pt>
                <c:pt idx="2">
                  <c:v>Stethoscope</c:v>
                </c:pt>
                <c:pt idx="3">
                  <c:v>Trained staff</c:v>
                </c:pt>
                <c:pt idx="4">
                  <c:v>Guidelines for the diagnosis and management of cardiovascular diseases</c:v>
                </c:pt>
              </c:strCache>
            </c:strRef>
          </c:cat>
          <c:val>
            <c:numRef>
              <c:f>Sheet1!$B$2:$B$6</c:f>
              <c:numCache>
                <c:formatCode>General</c:formatCode>
                <c:ptCount val="5"/>
                <c:pt idx="0">
                  <c:v>81</c:v>
                </c:pt>
                <c:pt idx="1">
                  <c:v>83</c:v>
                </c:pt>
                <c:pt idx="2">
                  <c:v>93</c:v>
                </c:pt>
                <c:pt idx="3">
                  <c:v>15</c:v>
                </c:pt>
                <c:pt idx="4">
                  <c:v>44</c:v>
                </c:pt>
              </c:numCache>
            </c:numRef>
          </c:val>
        </c:ser>
        <c:dLbls>
          <c:showLegendKey val="0"/>
          <c:showVal val="1"/>
          <c:showCatName val="0"/>
          <c:showSerName val="0"/>
          <c:showPercent val="0"/>
          <c:showBubbleSize val="0"/>
        </c:dLbls>
        <c:gapWidth val="150"/>
        <c:axId val="541389600"/>
        <c:axId val="541389208"/>
      </c:barChart>
      <c:catAx>
        <c:axId val="541389600"/>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1389208"/>
        <c:crosses val="autoZero"/>
        <c:auto val="1"/>
        <c:lblAlgn val="ctr"/>
        <c:lblOffset val="100"/>
        <c:noMultiLvlLbl val="0"/>
      </c:catAx>
      <c:valAx>
        <c:axId val="541389208"/>
        <c:scaling>
          <c:orientation val="minMax"/>
        </c:scaling>
        <c:delete val="1"/>
        <c:axPos val="b"/>
        <c:numFmt formatCode="General" sourceLinked="1"/>
        <c:majorTickMark val="out"/>
        <c:minorTickMark val="none"/>
        <c:tickLblPos val="none"/>
        <c:crossAx val="54138960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CVD drugs</c:v>
                </c:pt>
              </c:strCache>
            </c:strRef>
          </c:tx>
          <c:spPr>
            <a:solidFill>
              <a:schemeClr val="accent5"/>
            </a:solidFill>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dPt>
            <c:idx val="5"/>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ACE inhibitors (Enalapril)</c:v>
                </c:pt>
                <c:pt idx="1">
                  <c:v>Thiazide</c:v>
                </c:pt>
                <c:pt idx="2">
                  <c:v>Beta blockers (Atenolol)</c:v>
                </c:pt>
                <c:pt idx="3">
                  <c:v>Calcium channel blockers</c:v>
                </c:pt>
                <c:pt idx="4">
                  <c:v>Metforminin capsules or tablets</c:v>
                </c:pt>
                <c:pt idx="5">
                  <c:v>Oxygen</c:v>
                </c:pt>
              </c:strCache>
            </c:strRef>
          </c:cat>
          <c:val>
            <c:numRef>
              <c:f>Sheet1!$B$2:$G$2</c:f>
              <c:numCache>
                <c:formatCode>General</c:formatCode>
                <c:ptCount val="6"/>
                <c:pt idx="0">
                  <c:v>10</c:v>
                </c:pt>
                <c:pt idx="1">
                  <c:v>50</c:v>
                </c:pt>
                <c:pt idx="2">
                  <c:v>25</c:v>
                </c:pt>
                <c:pt idx="3">
                  <c:v>27</c:v>
                </c:pt>
                <c:pt idx="4">
                  <c:v>23</c:v>
                </c:pt>
                <c:pt idx="5">
                  <c:v>15</c:v>
                </c:pt>
              </c:numCache>
            </c:numRef>
          </c:val>
        </c:ser>
        <c:dLbls>
          <c:showLegendKey val="0"/>
          <c:showVal val="1"/>
          <c:showCatName val="0"/>
          <c:showSerName val="0"/>
          <c:showPercent val="0"/>
          <c:showBubbleSize val="0"/>
        </c:dLbls>
        <c:gapWidth val="150"/>
        <c:overlap val="-25"/>
        <c:axId val="498765192"/>
        <c:axId val="498765584"/>
      </c:barChart>
      <c:catAx>
        <c:axId val="498765192"/>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498765584"/>
        <c:crosses val="autoZero"/>
        <c:auto val="1"/>
        <c:lblAlgn val="ctr"/>
        <c:lblOffset val="100"/>
        <c:noMultiLvlLbl val="0"/>
      </c:catAx>
      <c:valAx>
        <c:axId val="498765584"/>
        <c:scaling>
          <c:orientation val="minMax"/>
          <c:max val="100"/>
        </c:scaling>
        <c:delete val="1"/>
        <c:axPos val="l"/>
        <c:numFmt formatCode="General" sourceLinked="1"/>
        <c:majorTickMark val="out"/>
        <c:minorTickMark val="none"/>
        <c:tickLblPos val="nextTo"/>
        <c:crossAx val="49876519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F7098DE-ABA6-4AA3-9FC8-2BA8225FE630}" type="datetimeFigureOut">
              <a:rPr lang="en-US"/>
              <a:pPr>
                <a:defRPr/>
              </a:pPr>
              <a:t>1/28/2015</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D850334-14E3-45A4-A3F6-7B89C7018C31}" type="slidenum">
              <a:rPr lang="en-US"/>
              <a:pPr>
                <a:defRPr/>
              </a:pPr>
              <a:t>‹#›</a:t>
            </a:fld>
            <a:endParaRPr lang="en-US"/>
          </a:p>
        </p:txBody>
      </p:sp>
    </p:spTree>
    <p:extLst>
      <p:ext uri="{BB962C8B-B14F-4D97-AF65-F5344CB8AC3E}">
        <p14:creationId xmlns:p14="http://schemas.microsoft.com/office/powerpoint/2010/main" val="30488707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D8F9CD0-9FD5-476E-99C5-86107E976FE5}" type="datetimeFigureOut">
              <a:rPr lang="en-US"/>
              <a:pPr>
                <a:defRPr/>
              </a:pPr>
              <a:t>1/28/2015</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A8E51302-BF70-4487-8DCA-30DBB6E0B46C}" type="slidenum">
              <a:rPr lang="en-US"/>
              <a:pPr>
                <a:defRPr/>
              </a:pPr>
              <a:t>‹#›</a:t>
            </a:fld>
            <a:endParaRPr lang="en-US"/>
          </a:p>
        </p:txBody>
      </p:sp>
    </p:spTree>
    <p:extLst>
      <p:ext uri="{BB962C8B-B14F-4D97-AF65-F5344CB8AC3E}">
        <p14:creationId xmlns:p14="http://schemas.microsoft.com/office/powerpoint/2010/main" val="1385280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a:t>
            </a:fld>
            <a:endParaRPr lang="en-US"/>
          </a:p>
        </p:txBody>
      </p:sp>
    </p:spTree>
    <p:extLst>
      <p:ext uri="{BB962C8B-B14F-4D97-AF65-F5344CB8AC3E}">
        <p14:creationId xmlns:p14="http://schemas.microsoft.com/office/powerpoint/2010/main" val="11349385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10</a:t>
            </a:fld>
            <a:endParaRPr lang="en-US"/>
          </a:p>
        </p:txBody>
      </p:sp>
    </p:spTree>
    <p:extLst>
      <p:ext uri="{BB962C8B-B14F-4D97-AF65-F5344CB8AC3E}">
        <p14:creationId xmlns:p14="http://schemas.microsoft.com/office/powerpoint/2010/main" val="1834942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Fewer than half (44 percent) of facilities that offer services for cardiovascular diseases had guidelines for diagnosis and management of these diseases </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Overall, 93 percent of all facilities that offer services for cardiovascular diseases had a stethoscope, 81 percent had a blood pressure apparatus, and 83 percent had an adult weighing scale available in the relevant service sites </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11</a:t>
            </a:fld>
            <a:endParaRPr lang="en-US"/>
          </a:p>
        </p:txBody>
      </p:sp>
    </p:spTree>
    <p:extLst>
      <p:ext uri="{BB962C8B-B14F-4D97-AF65-F5344CB8AC3E}">
        <p14:creationId xmlns:p14="http://schemas.microsoft.com/office/powerpoint/2010/main" val="4184369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200" kern="1200" dirty="0" smtClean="0">
                <a:solidFill>
                  <a:schemeClr val="tx1"/>
                </a:solidFill>
                <a:effectLst/>
                <a:latin typeface="+mn-lt"/>
                <a:ea typeface="+mn-ea"/>
                <a:cs typeface="+mn-cs"/>
              </a:rPr>
              <a:t>Among all facilities offering services for cardiovascular diseases, thiazide is the most widely available medicine (available in 50 percent of facilities that offer services for cardiovascular diseases). By comparison, only 10 percent had angiotensin-converting enzyme (ACE) inhibitors (</a:t>
            </a:r>
            <a:r>
              <a:rPr lang="en-GB" sz="1200" kern="1200" dirty="0" err="1" smtClean="0">
                <a:solidFill>
                  <a:schemeClr val="tx1"/>
                </a:solidFill>
                <a:effectLst/>
                <a:latin typeface="+mn-lt"/>
                <a:ea typeface="+mn-ea"/>
                <a:cs typeface="+mn-cs"/>
              </a:rPr>
              <a:t>enalapril</a:t>
            </a:r>
            <a:r>
              <a:rPr lang="en-GB" sz="1200" kern="1200" dirty="0" smtClean="0">
                <a:solidFill>
                  <a:schemeClr val="tx1"/>
                </a:solidFill>
                <a:effectLst/>
                <a:latin typeface="+mn-lt"/>
                <a:ea typeface="+mn-ea"/>
                <a:cs typeface="+mn-cs"/>
              </a:rPr>
              <a:t>) available on the day of the visit, and one-quarter had beta blockers (atenolol). About one-quarter (27 percent) had calcium channel blockers (amlodipine/</a:t>
            </a:r>
            <a:r>
              <a:rPr lang="en-GB" sz="1200" kern="1200" dirty="0" err="1" smtClean="0">
                <a:solidFill>
                  <a:schemeClr val="tx1"/>
                </a:solidFill>
                <a:effectLst/>
                <a:latin typeface="+mn-lt"/>
                <a:ea typeface="+mn-ea"/>
                <a:cs typeface="+mn-cs"/>
              </a:rPr>
              <a:t>nifedipine</a:t>
            </a:r>
            <a:r>
              <a:rPr lang="en-GB" sz="1200" kern="1200" dirty="0" smtClean="0">
                <a:solidFill>
                  <a:schemeClr val="tx1"/>
                </a:solidFill>
                <a:effectLst/>
                <a:latin typeface="+mn-lt"/>
                <a:ea typeface="+mn-ea"/>
                <a:cs typeface="+mn-cs"/>
              </a:rPr>
              <a:t>); another one-quarter (23 percent) had metformin capsules or tablets; only 15 percent of these facilities had oxygen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12</a:t>
            </a:fld>
            <a:endParaRPr lang="en-US"/>
          </a:p>
        </p:txBody>
      </p:sp>
    </p:spTree>
    <p:extLst>
      <p:ext uri="{BB962C8B-B14F-4D97-AF65-F5344CB8AC3E}">
        <p14:creationId xmlns:p14="http://schemas.microsoft.com/office/powerpoint/2010/main" val="2624485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13</a:t>
            </a:fld>
            <a:endParaRPr lang="en-US"/>
          </a:p>
        </p:txBody>
      </p:sp>
    </p:spTree>
    <p:extLst>
      <p:ext uri="{BB962C8B-B14F-4D97-AF65-F5344CB8AC3E}">
        <p14:creationId xmlns:p14="http://schemas.microsoft.com/office/powerpoint/2010/main" val="40872278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Among all facilities, 75 percent offer services for chronic respiratory disease. At least two-thirds of each type of facility, except health posts, offer these services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14</a:t>
            </a:fld>
            <a:endParaRPr lang="en-US"/>
          </a:p>
        </p:txBody>
      </p:sp>
    </p:spTree>
    <p:extLst>
      <p:ext uri="{BB962C8B-B14F-4D97-AF65-F5344CB8AC3E}">
        <p14:creationId xmlns:p14="http://schemas.microsoft.com/office/powerpoint/2010/main" val="12263287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CHAM facilities are more likely to offer services for chronic respiratory diseases than facilities managed by other authorities.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15</a:t>
            </a:fld>
            <a:endParaRPr lang="en-US"/>
          </a:p>
        </p:txBody>
      </p:sp>
    </p:spTree>
    <p:extLst>
      <p:ext uri="{BB962C8B-B14F-4D97-AF65-F5344CB8AC3E}">
        <p14:creationId xmlns:p14="http://schemas.microsoft.com/office/powerpoint/2010/main" val="2043724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Guidelines for diagnosis and management of chronic respiratory diseases were available in only 45 percent of the facilities that offer service of chronic respiratory diseases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Over 90 percent of all facilities that offer services for chronic respiratory diseases have a stethoscope.</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 In contrast, peak flow meters are available in only 2 percent of the facilities that offer chronic respiratory diseases and only 9 percent of the facilities have spacers for inhalers.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16</a:t>
            </a:fld>
            <a:endParaRPr lang="en-US"/>
          </a:p>
        </p:txBody>
      </p:sp>
    </p:spTree>
    <p:extLst>
      <p:ext uri="{BB962C8B-B14F-4D97-AF65-F5344CB8AC3E}">
        <p14:creationId xmlns:p14="http://schemas.microsoft.com/office/powerpoint/2010/main" val="15276432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mn-lt"/>
                <a:ea typeface="+mn-ea"/>
                <a:cs typeface="+mn-cs"/>
              </a:rPr>
              <a:t>Among the facilities offering services for chronic respiratory diseases, only 6 percent had </a:t>
            </a:r>
            <a:r>
              <a:rPr lang="en-US" sz="1200" kern="1200" dirty="0" err="1" smtClean="0">
                <a:solidFill>
                  <a:schemeClr val="tx1"/>
                </a:solidFill>
                <a:effectLst/>
                <a:latin typeface="+mn-lt"/>
                <a:ea typeface="+mn-ea"/>
                <a:cs typeface="+mn-cs"/>
              </a:rPr>
              <a:t>beclomethasone</a:t>
            </a:r>
            <a:r>
              <a:rPr lang="en-US" sz="1200" kern="1200" dirty="0" smtClean="0">
                <a:solidFill>
                  <a:schemeClr val="tx1"/>
                </a:solidFill>
                <a:effectLst/>
                <a:latin typeface="+mn-lt"/>
                <a:ea typeface="+mn-ea"/>
                <a:cs typeface="+mn-cs"/>
              </a:rPr>
              <a:t> inhalers available on the day of the survey visit, but almost all facilities (93 percent) had salbutamol inhalers or tablets, while about half (43 percent) had prednisolone tablets and about one-quarter (22 percent) had hydrocortisone injections. </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mn-lt"/>
                <a:ea typeface="+mn-ea"/>
                <a:cs typeface="+mn-cs"/>
              </a:rPr>
              <a:t>Nearly two-thirds (64 percent) had injectable epinephrine, but only 16 percent of these facilities had oxygen</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17</a:t>
            </a:fld>
            <a:endParaRPr lang="en-US"/>
          </a:p>
        </p:txBody>
      </p:sp>
    </p:spTree>
    <p:extLst>
      <p:ext uri="{BB962C8B-B14F-4D97-AF65-F5344CB8AC3E}">
        <p14:creationId xmlns:p14="http://schemas.microsoft.com/office/powerpoint/2010/main" val="1859966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18</a:t>
            </a:fld>
            <a:endParaRPr lang="en-US"/>
          </a:p>
        </p:txBody>
      </p:sp>
    </p:spTree>
    <p:extLst>
      <p:ext uri="{BB962C8B-B14F-4D97-AF65-F5344CB8AC3E}">
        <p14:creationId xmlns:p14="http://schemas.microsoft.com/office/powerpoint/2010/main" val="18099852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19</a:t>
            </a:fld>
            <a:endParaRPr lang="en-US"/>
          </a:p>
        </p:txBody>
      </p:sp>
    </p:spTree>
    <p:extLst>
      <p:ext uri="{BB962C8B-B14F-4D97-AF65-F5344CB8AC3E}">
        <p14:creationId xmlns:p14="http://schemas.microsoft.com/office/powerpoint/2010/main" val="159747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a:t>
            </a:fld>
            <a:endParaRPr lang="en-US"/>
          </a:p>
        </p:txBody>
      </p:sp>
    </p:spTree>
    <p:extLst>
      <p:ext uri="{BB962C8B-B14F-4D97-AF65-F5344CB8AC3E}">
        <p14:creationId xmlns:p14="http://schemas.microsoft.com/office/powerpoint/2010/main" val="38352193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20</a:t>
            </a:fld>
            <a:endParaRPr lang="en-US"/>
          </a:p>
        </p:txBody>
      </p:sp>
    </p:spTree>
    <p:extLst>
      <p:ext uri="{BB962C8B-B14F-4D97-AF65-F5344CB8AC3E}">
        <p14:creationId xmlns:p14="http://schemas.microsoft.com/office/powerpoint/2010/main" val="39942644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Nearly 4 in facilities have guidelines on the diagnosis and treatment</a:t>
            </a:r>
            <a:r>
              <a:rPr lang="en-US" baseline="0" dirty="0" smtClean="0"/>
              <a:t> of TB, 30% have guidelines management of HIV and TB co-infection, 28% have guidelines on infection control, and 22% have guidelines on MDR-TB.</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21</a:t>
            </a:fld>
            <a:endParaRPr lang="en-US"/>
          </a:p>
        </p:txBody>
      </p:sp>
    </p:spTree>
    <p:extLst>
      <p:ext uri="{BB962C8B-B14F-4D97-AF65-F5344CB8AC3E}">
        <p14:creationId xmlns:p14="http://schemas.microsoft.com/office/powerpoint/2010/main" val="21080607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t>Few facilities offering</a:t>
            </a:r>
            <a:r>
              <a:rPr lang="en-US" baseline="0" dirty="0" smtClean="0"/>
              <a:t> TB services have the equipment to diagnose TB. Among facilities offering TB services, only 15% have TB smear microscopy. </a:t>
            </a:r>
            <a:r>
              <a:rPr lang="en-US" dirty="0" smtClean="0"/>
              <a:t>TB smear microscopy</a:t>
            </a:r>
            <a:r>
              <a:rPr lang="en-US" baseline="0" dirty="0" smtClean="0"/>
              <a:t> includes a functioning microscope, slides, and all stains fro </a:t>
            </a:r>
            <a:r>
              <a:rPr lang="en-US" baseline="0" dirty="0" err="1" smtClean="0"/>
              <a:t>Ziehl-Neelson</a:t>
            </a:r>
            <a:r>
              <a:rPr lang="en-US" baseline="0" dirty="0" smtClean="0"/>
              <a:t> test were all available in the facility on the day of the survey.</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aseline="0" dirty="0" smtClean="0"/>
              <a:t>One in 10 facilities have capacity to conduct TB x-rays.</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aseline="0" dirty="0" smtClean="0"/>
              <a:t>Only 4% of facilities have TB RDT kits and 2% can test culture medium.</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t>9 in 10 facilities offering any TB services have HIV diagnostic capacity, but only one-third have a system for diagnosing HIV among TB clients. </a:t>
            </a:r>
            <a:r>
              <a:rPr lang="en-US" baseline="0" dirty="0" smtClean="0"/>
              <a:t>System for diagnosis HIV among TB clients includes a record or register indicating TB clients who had been tested for HIV. HIV diagnostic capacity: HIV RDT test kits available, or ELISA with reader, incubator, and specific assay; or </a:t>
            </a:r>
            <a:r>
              <a:rPr lang="en-US" baseline="0" dirty="0" err="1" smtClean="0"/>
              <a:t>dynabeads</a:t>
            </a:r>
            <a:r>
              <a:rPr lang="en-US" baseline="0" dirty="0" smtClean="0"/>
              <a:t> with vortex mixer or western blot</a:t>
            </a:r>
          </a:p>
        </p:txBody>
      </p:sp>
      <p:sp>
        <p:nvSpPr>
          <p:cNvPr id="4" name="Slide Number Placeholder 3"/>
          <p:cNvSpPr>
            <a:spLocks noGrp="1"/>
          </p:cNvSpPr>
          <p:nvPr>
            <p:ph type="sldNum" sz="quarter" idx="10"/>
          </p:nvPr>
        </p:nvSpPr>
        <p:spPr/>
        <p:txBody>
          <a:bodyPr/>
          <a:lstStyle/>
          <a:p>
            <a:fld id="{EB4A25E8-8DE2-4826-8107-42AC57632BF4}" type="slidenum">
              <a:rPr lang="en-US" smtClean="0"/>
              <a:pPr/>
              <a:t>22</a:t>
            </a:fld>
            <a:endParaRPr lang="en-US"/>
          </a:p>
        </p:txBody>
      </p:sp>
    </p:spTree>
    <p:extLst>
      <p:ext uri="{BB962C8B-B14F-4D97-AF65-F5344CB8AC3E}">
        <p14:creationId xmlns:p14="http://schemas.microsoft.com/office/powerpoint/2010/main" val="40918624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Among facilities offering TB services, nearly two-thirds</a:t>
            </a:r>
            <a:r>
              <a:rPr lang="en-US" baseline="0" dirty="0" smtClean="0"/>
              <a:t> </a:t>
            </a:r>
            <a:r>
              <a:rPr lang="en-US" dirty="0" smtClean="0"/>
              <a:t>have the 1</a:t>
            </a:r>
            <a:r>
              <a:rPr lang="en-US" baseline="30000" dirty="0" smtClean="0"/>
              <a:t>st</a:t>
            </a:r>
            <a:r>
              <a:rPr lang="en-US" dirty="0" smtClean="0"/>
              <a:t> line treatment for TB which is four-drug</a:t>
            </a:r>
            <a:r>
              <a:rPr lang="en-US" baseline="0" dirty="0" smtClean="0"/>
              <a:t> fix-dose combination (4FDC) available, or else isoniazid, pyrazinamide, rifampicin, and </a:t>
            </a:r>
            <a:r>
              <a:rPr lang="en-US" baseline="0" dirty="0" err="1" smtClean="0"/>
              <a:t>Ethambutol</a:t>
            </a:r>
            <a:r>
              <a:rPr lang="en-US" baseline="0" dirty="0" smtClean="0"/>
              <a:t> are all available, or a combination of these medicines, to provide 1</a:t>
            </a:r>
            <a:r>
              <a:rPr lang="en-US" baseline="30000" dirty="0" smtClean="0"/>
              <a:t>st</a:t>
            </a:r>
            <a:r>
              <a:rPr lang="en-US" baseline="0" dirty="0" smtClean="0"/>
              <a:t> line treatment</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One-quarter of facilities have injectable streptomycin.</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23</a:t>
            </a:fld>
            <a:endParaRPr lang="en-US"/>
          </a:p>
        </p:txBody>
      </p:sp>
    </p:spTree>
    <p:extLst>
      <p:ext uri="{BB962C8B-B14F-4D97-AF65-F5344CB8AC3E}">
        <p14:creationId xmlns:p14="http://schemas.microsoft.com/office/powerpoint/2010/main" val="25865203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algn="l" eaLnBrk="1" hangingPunct="1">
              <a:spcBef>
                <a:spcPct val="0"/>
              </a:spcBef>
            </a:pPr>
            <a:endParaRPr lang="en-US" dirty="0" smtClean="0"/>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D1D216-07C5-441F-B7C9-D30775E3C6C2}" type="slidenum">
              <a:rPr lang="en-US" smtClean="0"/>
              <a:pPr fontAlgn="base">
                <a:spcBef>
                  <a:spcPct val="0"/>
                </a:spcBef>
                <a:spcAft>
                  <a:spcPct val="0"/>
                </a:spcAft>
                <a:defRPr/>
              </a:pPr>
              <a:t>24</a:t>
            </a:fld>
            <a:endParaRPr lang="en-US" smtClean="0"/>
          </a:p>
        </p:txBody>
      </p:sp>
    </p:spTree>
    <p:extLst>
      <p:ext uri="{BB962C8B-B14F-4D97-AF65-F5344CB8AC3E}">
        <p14:creationId xmlns:p14="http://schemas.microsoft.com/office/powerpoint/2010/main" val="2778066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The 2013-14 MSPA assessed diabetes service availability and delivery conditions. Mostly, clients seeking health care specifically for symptoms of diabetes are seen in a general outpatient department (OPD). Also, there are specific diabetic clinics or service areas in some health facilities.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Less than half (46 percent) of facilities in the country offer services for the diagnosis and/or management of diabetes. As expected, hospitals are more likely than other facility types to offer services for diabetes, with approximately nine of every ten hospitals reporting that they offer the service. No health posts offer diabetes services. </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3</a:t>
            </a:fld>
            <a:endParaRPr lang="en-US"/>
          </a:p>
        </p:txBody>
      </p:sp>
    </p:spTree>
    <p:extLst>
      <p:ext uri="{BB962C8B-B14F-4D97-AF65-F5344CB8AC3E}">
        <p14:creationId xmlns:p14="http://schemas.microsoft.com/office/powerpoint/2010/main" val="3106320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Private for-profit facilities (62 percent) and CHAM facilities (56 percent) are somewhat more likely to offer diabetes services than facilities under other managing authorities. Government facilities are the least likely to offer services for diabetes; this is expected, since government facilities are mostly the lower-level facilities that are not intended to provide these services. </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4</a:t>
            </a:fld>
            <a:endParaRPr lang="en-US"/>
          </a:p>
        </p:txBody>
      </p:sp>
    </p:spTree>
    <p:extLst>
      <p:ext uri="{BB962C8B-B14F-4D97-AF65-F5344CB8AC3E}">
        <p14:creationId xmlns:p14="http://schemas.microsoft.com/office/powerpoint/2010/main" val="3585990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Among facilities offering diabetes services, 40 percent had the guidelines for the diagnosis and management of diabetes.</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Among facilities that offer diabetes services, 85 percent had blood pressure apparatus, 84 percent had an adult weighing scale, and 53 percent had a height board or </a:t>
            </a:r>
            <a:r>
              <a:rPr lang="en-GB" sz="1200" kern="1200" dirty="0" err="1" smtClean="0">
                <a:solidFill>
                  <a:schemeClr val="tx1"/>
                </a:solidFill>
                <a:effectLst/>
                <a:latin typeface="+mn-lt"/>
                <a:ea typeface="+mn-ea"/>
                <a:cs typeface="+mn-cs"/>
              </a:rPr>
              <a:t>stadiometer</a:t>
            </a:r>
            <a:r>
              <a:rPr lang="en-GB" sz="1200" kern="1200" dirty="0" smtClean="0">
                <a:solidFill>
                  <a:schemeClr val="tx1"/>
                </a:solidFill>
                <a:effectLst/>
                <a:latin typeface="+mn-lt"/>
                <a:ea typeface="+mn-ea"/>
                <a:cs typeface="+mn-cs"/>
              </a:rPr>
              <a:t> available in the relevant service areas.</a:t>
            </a:r>
          </a:p>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5</a:t>
            </a:fld>
            <a:endParaRPr lang="en-US"/>
          </a:p>
        </p:txBody>
      </p:sp>
    </p:spTree>
    <p:extLst>
      <p:ext uri="{BB962C8B-B14F-4D97-AF65-F5344CB8AC3E}">
        <p14:creationId xmlns:p14="http://schemas.microsoft.com/office/powerpoint/2010/main" val="701333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Blood</a:t>
            </a:r>
            <a:r>
              <a:rPr lang="en-GB" sz="1200" kern="1200" baseline="0" dirty="0" smtClean="0">
                <a:solidFill>
                  <a:schemeClr val="tx1"/>
                </a:solidFill>
                <a:effectLst/>
                <a:latin typeface="+mn-lt"/>
                <a:ea typeface="+mn-ea"/>
                <a:cs typeface="+mn-cs"/>
              </a:rPr>
              <a:t> glucose test:  </a:t>
            </a:r>
            <a:r>
              <a:rPr lang="en-GB" sz="1200" kern="1200" dirty="0" smtClean="0">
                <a:solidFill>
                  <a:schemeClr val="tx1"/>
                </a:solidFill>
                <a:effectLst/>
                <a:latin typeface="+mn-lt"/>
                <a:ea typeface="+mn-ea"/>
                <a:cs typeface="+mn-cs"/>
              </a:rPr>
              <a:t>Facility had a functioning glucometer and unexpired glucose test strips in the facility on the day of the survey.</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Urine protein test:  Facility had unexpired urine dipsticks for testing for urine protein available in the facility on the day of the survey.</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Urine glucose test:  Facility had unexpired urine dipsticks for testing for </a:t>
            </a:r>
            <a:r>
              <a:rPr lang="en-GB" sz="1200" kern="1200" dirty="0" err="1" smtClean="0">
                <a:solidFill>
                  <a:schemeClr val="tx1"/>
                </a:solidFill>
                <a:effectLst/>
                <a:latin typeface="+mn-lt"/>
                <a:ea typeface="+mn-ea"/>
                <a:cs typeface="+mn-cs"/>
              </a:rPr>
              <a:t>uri</a:t>
            </a:r>
            <a:endParaRPr lang="en-GB"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Among facilities offering diabetes services (diagnosis and/or treatment), 40 percent had blood glucose diagnostic capacity, 29 percent had urine protein diagnostic tests, and 28 percent had urine glucose tests ne glucose available in the facility on the day of the survey.</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6</a:t>
            </a:fld>
            <a:endParaRPr lang="en-US"/>
          </a:p>
        </p:txBody>
      </p:sp>
    </p:spTree>
    <p:extLst>
      <p:ext uri="{BB962C8B-B14F-4D97-AF65-F5344CB8AC3E}">
        <p14:creationId xmlns:p14="http://schemas.microsoft.com/office/powerpoint/2010/main" val="2193384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200" kern="1200" dirty="0" smtClean="0">
                <a:solidFill>
                  <a:schemeClr val="tx1"/>
                </a:solidFill>
                <a:effectLst/>
                <a:latin typeface="+mn-lt"/>
                <a:ea typeface="+mn-ea"/>
                <a:cs typeface="+mn-cs"/>
              </a:rPr>
              <a:t>Less than half (41 percent) of the facilities offering diabetes services had metformin available on the day of the visit, while half (51 percent) had </a:t>
            </a:r>
            <a:r>
              <a:rPr lang="en-GB" sz="1200" kern="1200" dirty="0" err="1" smtClean="0">
                <a:solidFill>
                  <a:schemeClr val="tx1"/>
                </a:solidFill>
                <a:effectLst/>
                <a:latin typeface="+mn-lt"/>
                <a:ea typeface="+mn-ea"/>
                <a:cs typeface="+mn-cs"/>
              </a:rPr>
              <a:t>glibenclamide</a:t>
            </a:r>
            <a:r>
              <a:rPr lang="en-GB" sz="1200" kern="1200" dirty="0" smtClean="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200" kern="1200" dirty="0" smtClean="0">
                <a:solidFill>
                  <a:schemeClr val="tx1"/>
                </a:solidFill>
                <a:effectLst/>
                <a:latin typeface="+mn-lt"/>
                <a:ea typeface="+mn-ea"/>
                <a:cs typeface="+mn-cs"/>
              </a:rPr>
              <a:t>Only 19 percent had injectable insulin </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200" kern="1200" dirty="0" smtClean="0">
                <a:solidFill>
                  <a:schemeClr val="tx1"/>
                </a:solidFill>
                <a:effectLst/>
                <a:latin typeface="+mn-lt"/>
                <a:ea typeface="+mn-ea"/>
                <a:cs typeface="+mn-cs"/>
              </a:rPr>
              <a:t>The medicine most widely available in all the facilities was injectable glucose solution (80 percent). </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200" kern="1200" dirty="0" smtClean="0">
                <a:solidFill>
                  <a:schemeClr val="tx1"/>
                </a:solidFill>
                <a:effectLst/>
                <a:latin typeface="+mn-lt"/>
                <a:ea typeface="+mn-ea"/>
                <a:cs typeface="+mn-cs"/>
              </a:rPr>
              <a:t>Among facilities that offer diabetes services, hospitals were more likely to have medicines for management of diabetes than other facilities.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7</a:t>
            </a:fld>
            <a:endParaRPr lang="en-US"/>
          </a:p>
        </p:txBody>
      </p:sp>
    </p:spTree>
    <p:extLst>
      <p:ext uri="{BB962C8B-B14F-4D97-AF65-F5344CB8AC3E}">
        <p14:creationId xmlns:p14="http://schemas.microsoft.com/office/powerpoint/2010/main" val="1113017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8</a:t>
            </a:fld>
            <a:endParaRPr lang="en-US"/>
          </a:p>
        </p:txBody>
      </p:sp>
    </p:spTree>
    <p:extLst>
      <p:ext uri="{BB962C8B-B14F-4D97-AF65-F5344CB8AC3E}">
        <p14:creationId xmlns:p14="http://schemas.microsoft.com/office/powerpoint/2010/main" val="1281041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Eighty-five percent of the health facilities offer such services. Except for health posts, more than two-thirds of all facility types offer services for cardiovascular diseases. Only 15 percent of health posts offer these services.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9</a:t>
            </a:fld>
            <a:endParaRPr lang="en-US"/>
          </a:p>
        </p:txBody>
      </p:sp>
    </p:spTree>
    <p:extLst>
      <p:ext uri="{BB962C8B-B14F-4D97-AF65-F5344CB8AC3E}">
        <p14:creationId xmlns:p14="http://schemas.microsoft.com/office/powerpoint/2010/main" val="1889224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r>
              <a:rPr lang="en-US" noProof="0" smtClean="0"/>
              <a:t>Click icon to add chart</a:t>
            </a:r>
            <a:endParaRPr lang="en-US" noProof="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1"/>
          <p:cNvSpPr txBox="1">
            <a:spLocks/>
          </p:cNvSpPr>
          <p:nvPr userDrawn="1"/>
        </p:nvSpPr>
        <p:spPr>
          <a:xfrm>
            <a:off x="0" y="5602807"/>
            <a:ext cx="914400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mj-lt"/>
                <a:ea typeface="+mj-ea"/>
                <a:cs typeface="+mj-cs"/>
              </a:rPr>
              <a:t>2013-14 Malawi Service Provision Assessment (MSPA)</a:t>
            </a:r>
            <a:endParaRPr kumimoji="0" lang="en-US" sz="4400" b="1" i="0" u="none" strike="noStrike" kern="1200" cap="none" spc="0" normalizeH="0" baseline="0" noProof="0" dirty="0">
              <a:ln>
                <a:noFill/>
              </a:ln>
              <a:solidFill>
                <a:schemeClr val="tx1"/>
              </a:solidFill>
              <a:effectLst/>
              <a:uLnTx/>
              <a:uFillTx/>
              <a:latin typeface="+mj-lt"/>
              <a:ea typeface="+mj-ea"/>
              <a:cs typeface="+mj-cs"/>
            </a:endParaRPr>
          </a:p>
        </p:txBody>
      </p:sp>
      <p:sp>
        <p:nvSpPr>
          <p:cNvPr id="4" name="Rectangle 3"/>
          <p:cNvSpPr/>
          <p:nvPr userDrawn="1"/>
        </p:nvSpPr>
        <p:spPr>
          <a:xfrm>
            <a:off x="0" y="5265711"/>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userDrawn="1"/>
        </p:nvSpPr>
        <p:spPr>
          <a:xfrm>
            <a:off x="0" y="1395128"/>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userDrawn="1"/>
        </p:nvSpPr>
        <p:spPr>
          <a:xfrm>
            <a:off x="2553" y="5438215"/>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p:cNvSpPr/>
          <p:nvPr userDrawn="1"/>
        </p:nvSpPr>
        <p:spPr>
          <a:xfrm>
            <a:off x="0" y="1230536"/>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576090"/>
            <a:ext cx="9144000" cy="3705820"/>
          </a:xfrm>
          <a:prstGeom prst="rect">
            <a:avLst/>
          </a:prstGeom>
        </p:spPr>
      </p:pic>
    </p:spTree>
  </p:cSld>
  <p:clrMap bg1="dk1" tx1="lt1" bg2="dk2" tx2="lt2" accent1="accent1" accent2="accent2" accent3="accent3" accent4="accent4" accent5="accent5" accent6="accent6" hlink="hlink" folHlink="folHlink"/>
  <p:sldLayoutIdLst>
    <p:sldLayoutId id="2147483686"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8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0" y="76200"/>
            <a:ext cx="9144000" cy="1200329"/>
          </a:xfrm>
          <a:prstGeom prst="rect">
            <a:avLst/>
          </a:prstGeom>
          <a:noFill/>
          <a:ln w="9525">
            <a:noFill/>
            <a:miter lim="800000"/>
            <a:headEnd/>
            <a:tailEnd/>
          </a:ln>
        </p:spPr>
        <p:txBody>
          <a:bodyPr wrap="square">
            <a:spAutoFit/>
          </a:bodyPr>
          <a:lstStyle/>
          <a:p>
            <a:pPr algn="ctr"/>
            <a:r>
              <a:rPr lang="en-US" sz="3600" dirty="0" smtClean="0">
                <a:latin typeface="Calibri" pitchFamily="34" charset="0"/>
              </a:rPr>
              <a:t>Non-Communicable Diseases (NCDs) </a:t>
            </a:r>
            <a:br>
              <a:rPr lang="en-US" sz="3600" dirty="0" smtClean="0">
                <a:latin typeface="Calibri" pitchFamily="34" charset="0"/>
              </a:rPr>
            </a:br>
            <a:r>
              <a:rPr lang="en-US" sz="3600" dirty="0" smtClean="0">
                <a:latin typeface="Calibri" pitchFamily="34" charset="0"/>
              </a:rPr>
              <a:t>and Tuberculosis (TB)</a:t>
            </a:r>
            <a:endParaRPr lang="en-US" sz="3600" dirty="0">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044837510"/>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Cardiovascular Disease Services by Managing Authority</a:t>
            </a:r>
            <a:endParaRPr kumimoji="0" lang="en-US" sz="4400" i="0" u="none" strike="noStrike" kern="1200" cap="none" spc="0" normalizeH="0" baseline="0" noProof="0" dirty="0">
              <a:ln>
                <a:noFill/>
              </a:ln>
              <a:effectLst/>
              <a:uLnTx/>
              <a:uFillTx/>
              <a:latin typeface="+mj-lt"/>
              <a:ea typeface="+mj-ea"/>
              <a:cs typeface="+mj-cs"/>
            </a:endParaRPr>
          </a:p>
        </p:txBody>
      </p:sp>
      <p:sp>
        <p:nvSpPr>
          <p:cNvPr id="9" name="TextBox 8"/>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offering services for cardiovascular diseases</a:t>
            </a:r>
            <a:endParaRPr lang="en-US" i="1" dirty="0">
              <a:latin typeface="+mj-lt"/>
            </a:endParaRPr>
          </a:p>
        </p:txBody>
      </p:sp>
    </p:spTree>
    <p:extLst>
      <p:ext uri="{BB962C8B-B14F-4D97-AF65-F5344CB8AC3E}">
        <p14:creationId xmlns:p14="http://schemas.microsoft.com/office/powerpoint/2010/main" val="32884271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765375782"/>
              </p:ext>
            </p:extLst>
          </p:nvPr>
        </p:nvGraphicFramePr>
        <p:xfrm>
          <a:off x="152400" y="1327666"/>
          <a:ext cx="8991600" cy="5530334"/>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Guidelines</a:t>
            </a:r>
            <a:r>
              <a:rPr kumimoji="0" lang="en-US" sz="4400" i="0" u="none" strike="noStrike" kern="1200" cap="none" spc="0" normalizeH="0" noProof="0" dirty="0" smtClean="0">
                <a:ln>
                  <a:noFill/>
                </a:ln>
                <a:effectLst/>
                <a:uLnTx/>
                <a:uFillTx/>
                <a:latin typeface="+mj-lt"/>
                <a:ea typeface="+mj-ea"/>
                <a:cs typeface="+mj-cs"/>
              </a:rPr>
              <a:t> and </a:t>
            </a:r>
            <a:r>
              <a:rPr kumimoji="0" lang="en-US" sz="4400" i="0" u="none" strike="noStrike" kern="1200" cap="none" spc="0" normalizeH="0" baseline="0" noProof="0" dirty="0" smtClean="0">
                <a:ln>
                  <a:noFill/>
                </a:ln>
                <a:effectLst/>
                <a:uLnTx/>
                <a:uFillTx/>
                <a:latin typeface="+mj-lt"/>
                <a:ea typeface="+mj-ea"/>
                <a:cs typeface="+mj-cs"/>
              </a:rPr>
              <a:t>Equipment for Cardiovascular Disease Services</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990600"/>
            <a:ext cx="9144000" cy="369332"/>
          </a:xfrm>
          <a:prstGeom prst="rect">
            <a:avLst/>
          </a:prstGeom>
          <a:noFill/>
        </p:spPr>
        <p:txBody>
          <a:bodyPr wrap="square" rtlCol="0">
            <a:spAutoFit/>
          </a:bodyPr>
          <a:lstStyle/>
          <a:p>
            <a:r>
              <a:rPr lang="en-US" i="1" dirty="0" smtClean="0">
                <a:latin typeface="+mj-lt"/>
              </a:rPr>
              <a:t>Percent of facilities offering services for cardiovascular diseases (N=835) with:</a:t>
            </a:r>
            <a:endParaRPr lang="en-US" i="1" dirty="0">
              <a:latin typeface="+mj-lt"/>
            </a:endParaRPr>
          </a:p>
        </p:txBody>
      </p:sp>
    </p:spTree>
    <p:extLst>
      <p:ext uri="{BB962C8B-B14F-4D97-AF65-F5344CB8AC3E}">
        <p14:creationId xmlns:p14="http://schemas.microsoft.com/office/powerpoint/2010/main" val="1475668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sz="3600" dirty="0" smtClean="0"/>
              <a:t>Availability of Essential Medicines and Commodities for Cardiovascular Diseases </a:t>
            </a:r>
            <a:endParaRPr lang="en-US" sz="3600" dirty="0"/>
          </a:p>
        </p:txBody>
      </p:sp>
      <p:sp>
        <p:nvSpPr>
          <p:cNvPr id="5" name="TextBox 4"/>
          <p:cNvSpPr txBox="1"/>
          <p:nvPr/>
        </p:nvSpPr>
        <p:spPr>
          <a:xfrm>
            <a:off x="0" y="1030069"/>
            <a:ext cx="9144000" cy="646331"/>
          </a:xfrm>
          <a:prstGeom prst="rect">
            <a:avLst/>
          </a:prstGeom>
          <a:noFill/>
        </p:spPr>
        <p:txBody>
          <a:bodyPr wrap="square" rtlCol="0">
            <a:spAutoFit/>
          </a:bodyPr>
          <a:lstStyle/>
          <a:p>
            <a:r>
              <a:rPr lang="en-US" i="1" dirty="0">
                <a:latin typeface="Calibri" pitchFamily="34" charset="0"/>
              </a:rPr>
              <a:t>Percent of facilities offering </a:t>
            </a:r>
            <a:r>
              <a:rPr lang="en-US" i="1" dirty="0" smtClean="0">
                <a:latin typeface="Calibri" pitchFamily="34" charset="0"/>
              </a:rPr>
              <a:t>services for cardiovascular diseases </a:t>
            </a:r>
            <a:r>
              <a:rPr lang="en-US" i="1" dirty="0">
                <a:latin typeface="Calibri" pitchFamily="34" charset="0"/>
              </a:rPr>
              <a:t>(</a:t>
            </a:r>
            <a:r>
              <a:rPr lang="en-US" i="1" dirty="0" smtClean="0">
                <a:latin typeface="Calibri" pitchFamily="34" charset="0"/>
              </a:rPr>
              <a:t>N=835) </a:t>
            </a:r>
            <a:r>
              <a:rPr lang="en-US" i="1" dirty="0">
                <a:latin typeface="Calibri" pitchFamily="34" charset="0"/>
              </a:rPr>
              <a:t>that have </a:t>
            </a:r>
            <a:r>
              <a:rPr lang="en-US" i="1" dirty="0" smtClean="0">
                <a:latin typeface="Calibri" pitchFamily="34" charset="0"/>
              </a:rPr>
              <a:t>medicines and commodities observed to be available on the day of the survey</a:t>
            </a:r>
            <a:endParaRPr lang="en-US" i="1" dirty="0">
              <a:latin typeface="Calibri"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905754803"/>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961286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a:bodyPr>
          <a:lstStyle/>
          <a:p>
            <a:pPr>
              <a:spcBef>
                <a:spcPct val="50000"/>
              </a:spcBef>
            </a:pPr>
            <a:r>
              <a:rPr lang="en-US" dirty="0" smtClean="0">
                <a:cs typeface="Arial" charset="0"/>
              </a:rPr>
              <a:t>Diabetes Services</a:t>
            </a:r>
            <a:endParaRPr lang="en-US" dirty="0">
              <a:cs typeface="Arial" charset="0"/>
            </a:endParaRPr>
          </a:p>
          <a:p>
            <a:pPr>
              <a:spcBef>
                <a:spcPct val="50000"/>
              </a:spcBef>
            </a:pPr>
            <a:r>
              <a:rPr lang="en-US" dirty="0" smtClean="0">
                <a:cs typeface="Arial" charset="0"/>
              </a:rPr>
              <a:t>Cardiovascular Diseases Services</a:t>
            </a:r>
            <a:endParaRPr lang="en-US" dirty="0">
              <a:cs typeface="Arial" charset="0"/>
            </a:endParaRPr>
          </a:p>
          <a:p>
            <a:r>
              <a:rPr lang="en-US" b="1" dirty="0" smtClean="0">
                <a:solidFill>
                  <a:schemeClr val="accent2"/>
                </a:solidFill>
              </a:rPr>
              <a:t>Chronic Respiratory Disease Services</a:t>
            </a:r>
            <a:endParaRPr lang="en-US" b="1" dirty="0">
              <a:solidFill>
                <a:schemeClr val="accent2"/>
              </a:solidFill>
            </a:endParaRPr>
          </a:p>
          <a:p>
            <a:r>
              <a:rPr lang="en-US" dirty="0" smtClean="0"/>
              <a:t>Tuberculosis </a:t>
            </a:r>
            <a:r>
              <a:rPr lang="en-US" dirty="0"/>
              <a:t>Services</a:t>
            </a:r>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31902077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842574348"/>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Services for Chronic Respiratory Diseases by Facility Type</a:t>
            </a:r>
            <a:endParaRPr kumimoji="0" lang="en-US" sz="44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that offer services for chronic respiratory diseases</a:t>
            </a:r>
            <a:endParaRPr lang="en-US" i="1" dirty="0">
              <a:latin typeface="+mj-lt"/>
            </a:endParaRPr>
          </a:p>
        </p:txBody>
      </p:sp>
    </p:spTree>
    <p:extLst>
      <p:ext uri="{BB962C8B-B14F-4D97-AF65-F5344CB8AC3E}">
        <p14:creationId xmlns:p14="http://schemas.microsoft.com/office/powerpoint/2010/main" val="2394371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095263788"/>
              </p:ext>
            </p:extLst>
          </p:nvPr>
        </p:nvGraphicFramePr>
        <p:xfrm>
          <a:off x="-25400" y="1600199"/>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Services for Chronic Respiratory Diseases by Managing Authority</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that offer services for chronic respiratory diseases</a:t>
            </a:r>
            <a:endParaRPr lang="en-US" i="1" dirty="0">
              <a:latin typeface="+mj-lt"/>
            </a:endParaRPr>
          </a:p>
        </p:txBody>
      </p:sp>
    </p:spTree>
    <p:extLst>
      <p:ext uri="{BB962C8B-B14F-4D97-AF65-F5344CB8AC3E}">
        <p14:creationId xmlns:p14="http://schemas.microsoft.com/office/powerpoint/2010/main" val="2411588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4150161555"/>
              </p:ext>
            </p:extLst>
          </p:nvPr>
        </p:nvGraphicFramePr>
        <p:xfrm>
          <a:off x="152400" y="1327666"/>
          <a:ext cx="8991600" cy="5530334"/>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Guidelines</a:t>
            </a:r>
            <a:r>
              <a:rPr kumimoji="0" lang="en-US" sz="4400" i="0" u="none" strike="noStrike" kern="1200" cap="none" spc="0" normalizeH="0" noProof="0" dirty="0" smtClean="0">
                <a:ln>
                  <a:noFill/>
                </a:ln>
                <a:effectLst/>
                <a:uLnTx/>
                <a:uFillTx/>
                <a:latin typeface="+mj-lt"/>
                <a:ea typeface="+mj-ea"/>
                <a:cs typeface="+mj-cs"/>
              </a:rPr>
              <a:t> and </a:t>
            </a:r>
            <a:r>
              <a:rPr kumimoji="0" lang="en-US" sz="4400" i="0" u="none" strike="noStrike" kern="1200" cap="none" spc="0" normalizeH="0" baseline="0" noProof="0" dirty="0" smtClean="0">
                <a:ln>
                  <a:noFill/>
                </a:ln>
                <a:effectLst/>
                <a:uLnTx/>
                <a:uFillTx/>
                <a:latin typeface="+mj-lt"/>
                <a:ea typeface="+mj-ea"/>
                <a:cs typeface="+mj-cs"/>
              </a:rPr>
              <a:t>Equipment for Chronic Respiratory Diseases</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990600"/>
            <a:ext cx="9144000" cy="369332"/>
          </a:xfrm>
          <a:prstGeom prst="rect">
            <a:avLst/>
          </a:prstGeom>
          <a:noFill/>
        </p:spPr>
        <p:txBody>
          <a:bodyPr wrap="square" rtlCol="0">
            <a:spAutoFit/>
          </a:bodyPr>
          <a:lstStyle/>
          <a:p>
            <a:r>
              <a:rPr lang="en-US" i="1" dirty="0" smtClean="0">
                <a:latin typeface="+mj-lt"/>
              </a:rPr>
              <a:t>Percent of facilities offering services for chronic respiratory diseases (N=729) with:</a:t>
            </a:r>
            <a:endParaRPr lang="en-US" i="1" dirty="0">
              <a:latin typeface="+mj-lt"/>
            </a:endParaRPr>
          </a:p>
        </p:txBody>
      </p:sp>
    </p:spTree>
    <p:extLst>
      <p:ext uri="{BB962C8B-B14F-4D97-AF65-F5344CB8AC3E}">
        <p14:creationId xmlns:p14="http://schemas.microsoft.com/office/powerpoint/2010/main" val="1175664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sz="3600" dirty="0" smtClean="0"/>
              <a:t>Availability of Essential Medicines and Commodities for Chronic Respiratory Diseases </a:t>
            </a:r>
            <a:endParaRPr lang="en-US" sz="3600" dirty="0"/>
          </a:p>
        </p:txBody>
      </p:sp>
      <p:sp>
        <p:nvSpPr>
          <p:cNvPr id="5" name="TextBox 4"/>
          <p:cNvSpPr txBox="1"/>
          <p:nvPr/>
        </p:nvSpPr>
        <p:spPr>
          <a:xfrm>
            <a:off x="0" y="1030069"/>
            <a:ext cx="9144000" cy="646331"/>
          </a:xfrm>
          <a:prstGeom prst="rect">
            <a:avLst/>
          </a:prstGeom>
          <a:noFill/>
        </p:spPr>
        <p:txBody>
          <a:bodyPr wrap="square" rtlCol="0">
            <a:spAutoFit/>
          </a:bodyPr>
          <a:lstStyle/>
          <a:p>
            <a:r>
              <a:rPr lang="en-US" i="1" dirty="0">
                <a:latin typeface="Calibri" pitchFamily="34" charset="0"/>
              </a:rPr>
              <a:t>Percent of facilities offering </a:t>
            </a:r>
            <a:r>
              <a:rPr lang="en-US" i="1" dirty="0" smtClean="0">
                <a:latin typeface="Calibri" pitchFamily="34" charset="0"/>
              </a:rPr>
              <a:t>services for chronic respiratory diseases </a:t>
            </a:r>
            <a:r>
              <a:rPr lang="en-US" i="1" dirty="0">
                <a:latin typeface="Calibri" pitchFamily="34" charset="0"/>
              </a:rPr>
              <a:t>(</a:t>
            </a:r>
            <a:r>
              <a:rPr lang="en-US" i="1" dirty="0" smtClean="0">
                <a:latin typeface="Calibri" pitchFamily="34" charset="0"/>
              </a:rPr>
              <a:t>N=729) </a:t>
            </a:r>
            <a:r>
              <a:rPr lang="en-US" i="1" dirty="0">
                <a:latin typeface="Calibri" pitchFamily="34" charset="0"/>
              </a:rPr>
              <a:t>that have </a:t>
            </a:r>
            <a:r>
              <a:rPr lang="en-US" i="1" dirty="0" smtClean="0">
                <a:latin typeface="Calibri" pitchFamily="34" charset="0"/>
              </a:rPr>
              <a:t>medicines and commodities observed to be available on the day of the survey</a:t>
            </a:r>
            <a:endParaRPr lang="en-US" i="1" dirty="0">
              <a:latin typeface="Calibri"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566443652"/>
              </p:ext>
            </p:extLst>
          </p:nvPr>
        </p:nvGraphicFramePr>
        <p:xfrm>
          <a:off x="533400" y="1600199"/>
          <a:ext cx="859536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832929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a:bodyPr>
          <a:lstStyle/>
          <a:p>
            <a:pPr>
              <a:spcBef>
                <a:spcPct val="50000"/>
              </a:spcBef>
            </a:pPr>
            <a:r>
              <a:rPr lang="en-US" dirty="0" smtClean="0">
                <a:cs typeface="Arial" charset="0"/>
              </a:rPr>
              <a:t>Background</a:t>
            </a:r>
          </a:p>
          <a:p>
            <a:pPr>
              <a:spcBef>
                <a:spcPct val="50000"/>
              </a:spcBef>
            </a:pPr>
            <a:r>
              <a:rPr lang="en-US" dirty="0" smtClean="0">
                <a:cs typeface="Arial" charset="0"/>
              </a:rPr>
              <a:t>Availability </a:t>
            </a:r>
            <a:r>
              <a:rPr lang="en-US" dirty="0">
                <a:cs typeface="Arial" charset="0"/>
              </a:rPr>
              <a:t>of Services</a:t>
            </a:r>
          </a:p>
          <a:p>
            <a:pPr>
              <a:spcBef>
                <a:spcPct val="50000"/>
              </a:spcBef>
            </a:pPr>
            <a:r>
              <a:rPr lang="en-US" dirty="0" smtClean="0">
                <a:cs typeface="Arial" charset="0"/>
              </a:rPr>
              <a:t>Diabetes Services</a:t>
            </a:r>
            <a:endParaRPr lang="en-US" dirty="0">
              <a:cs typeface="Arial" charset="0"/>
            </a:endParaRPr>
          </a:p>
          <a:p>
            <a:pPr>
              <a:spcBef>
                <a:spcPct val="50000"/>
              </a:spcBef>
            </a:pPr>
            <a:r>
              <a:rPr lang="en-US" dirty="0" smtClean="0">
                <a:cs typeface="Arial" charset="0"/>
              </a:rPr>
              <a:t>Cardiovascular Diseases Services</a:t>
            </a:r>
            <a:endParaRPr lang="en-US" dirty="0">
              <a:cs typeface="Arial" charset="0"/>
            </a:endParaRPr>
          </a:p>
          <a:p>
            <a:r>
              <a:rPr lang="en-US" dirty="0" smtClean="0"/>
              <a:t>Chronic Respiratory Disease Services</a:t>
            </a:r>
            <a:endParaRPr lang="en-US" dirty="0"/>
          </a:p>
          <a:p>
            <a:r>
              <a:rPr lang="en-US" b="1" dirty="0" smtClean="0">
                <a:solidFill>
                  <a:schemeClr val="accent2"/>
                </a:solidFill>
              </a:rPr>
              <a:t>Tuberculosis </a:t>
            </a:r>
            <a:r>
              <a:rPr lang="en-US" b="1" dirty="0">
                <a:solidFill>
                  <a:schemeClr val="accent2"/>
                </a:solidFill>
              </a:rPr>
              <a:t>Services</a:t>
            </a:r>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9232888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a:xfrm>
            <a:off x="0" y="0"/>
            <a:ext cx="9144000" cy="914400"/>
          </a:xfrm>
        </p:spPr>
        <p:txBody>
          <a:bodyPr>
            <a:normAutofit fontScale="90000"/>
          </a:bodyPr>
          <a:lstStyle/>
          <a:p>
            <a:pPr eaLnBrk="1" hangingPunct="1"/>
            <a:r>
              <a:rPr lang="en-US" dirty="0" smtClean="0">
                <a:latin typeface="Calibri" pitchFamily="34" charset="0"/>
              </a:rPr>
              <a:t>Availability of TB Services by Facility Type</a:t>
            </a:r>
            <a:endParaRPr lang="en-US" sz="2400" dirty="0" smtClean="0"/>
          </a:p>
        </p:txBody>
      </p:sp>
      <p:graphicFrame>
        <p:nvGraphicFramePr>
          <p:cNvPr id="8" name="Chart Placeholder 7"/>
          <p:cNvGraphicFramePr>
            <a:graphicFrameLocks noGrp="1"/>
          </p:cNvGraphicFramePr>
          <p:nvPr>
            <p:ph type="chart" idx="1"/>
            <p:extLst>
              <p:ext uri="{D42A27DB-BD31-4B8C-83A1-F6EECF244321}">
                <p14:modId xmlns:p14="http://schemas.microsoft.com/office/powerpoint/2010/main" val="722866832"/>
              </p:ext>
            </p:extLst>
          </p:nvPr>
        </p:nvGraphicFramePr>
        <p:xfrm>
          <a:off x="0" y="1359932"/>
          <a:ext cx="9144000" cy="549806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that offer TB services</a:t>
            </a:r>
            <a:endParaRPr lang="en-US" i="1" dirty="0">
              <a:latin typeface="+mj-lt"/>
            </a:endParaRPr>
          </a:p>
        </p:txBody>
      </p:sp>
    </p:spTree>
    <p:extLst>
      <p:ext uri="{BB962C8B-B14F-4D97-AF65-F5344CB8AC3E}">
        <p14:creationId xmlns:p14="http://schemas.microsoft.com/office/powerpoint/2010/main" val="3929217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a:bodyPr>
          <a:lstStyle/>
          <a:p>
            <a:pPr>
              <a:spcBef>
                <a:spcPct val="50000"/>
              </a:spcBef>
            </a:pPr>
            <a:r>
              <a:rPr lang="en-US" b="1" dirty="0" smtClean="0">
                <a:solidFill>
                  <a:schemeClr val="accent2"/>
                </a:solidFill>
                <a:cs typeface="Arial" charset="0"/>
              </a:rPr>
              <a:t>Diabetes Services</a:t>
            </a:r>
            <a:endParaRPr lang="en-US" b="1" dirty="0">
              <a:solidFill>
                <a:schemeClr val="accent2"/>
              </a:solidFill>
              <a:cs typeface="Arial" charset="0"/>
            </a:endParaRPr>
          </a:p>
          <a:p>
            <a:pPr>
              <a:spcBef>
                <a:spcPct val="50000"/>
              </a:spcBef>
            </a:pPr>
            <a:r>
              <a:rPr lang="en-US" dirty="0" smtClean="0">
                <a:cs typeface="Arial" charset="0"/>
              </a:rPr>
              <a:t>Cardiovascular Diseases Services</a:t>
            </a:r>
            <a:endParaRPr lang="en-US" dirty="0">
              <a:cs typeface="Arial" charset="0"/>
            </a:endParaRPr>
          </a:p>
          <a:p>
            <a:r>
              <a:rPr lang="en-US" dirty="0" smtClean="0"/>
              <a:t>Chronic Respiratory Disease Services</a:t>
            </a:r>
            <a:endParaRPr lang="en-US" dirty="0"/>
          </a:p>
          <a:p>
            <a:r>
              <a:rPr lang="en-US" dirty="0" smtClean="0"/>
              <a:t>Tuberculosis </a:t>
            </a:r>
            <a:r>
              <a:rPr lang="en-US" dirty="0"/>
              <a:t>Services</a:t>
            </a:r>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15492265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a:xfrm>
            <a:off x="0" y="76200"/>
            <a:ext cx="9144000" cy="914400"/>
          </a:xfrm>
        </p:spPr>
        <p:txBody>
          <a:bodyPr>
            <a:normAutofit fontScale="90000"/>
          </a:bodyPr>
          <a:lstStyle/>
          <a:p>
            <a:pPr eaLnBrk="1" hangingPunct="1"/>
            <a:r>
              <a:rPr lang="en-US" dirty="0" smtClean="0">
                <a:latin typeface="Calibri" pitchFamily="34" charset="0"/>
              </a:rPr>
              <a:t>Availability of TB Services </a:t>
            </a:r>
            <a:br>
              <a:rPr lang="en-US" dirty="0" smtClean="0">
                <a:latin typeface="Calibri" pitchFamily="34" charset="0"/>
              </a:rPr>
            </a:br>
            <a:r>
              <a:rPr lang="en-US" dirty="0" smtClean="0">
                <a:latin typeface="Calibri" pitchFamily="34" charset="0"/>
              </a:rPr>
              <a:t>by Managing Authority</a:t>
            </a:r>
            <a:endParaRPr lang="en-US" sz="2400" dirty="0" smtClean="0"/>
          </a:p>
        </p:txBody>
      </p:sp>
      <p:graphicFrame>
        <p:nvGraphicFramePr>
          <p:cNvPr id="8" name="Chart Placeholder 7"/>
          <p:cNvGraphicFramePr>
            <a:graphicFrameLocks noGrp="1"/>
          </p:cNvGraphicFramePr>
          <p:nvPr>
            <p:ph type="chart" idx="1"/>
            <p:extLst>
              <p:ext uri="{D42A27DB-BD31-4B8C-83A1-F6EECF244321}">
                <p14:modId xmlns:p14="http://schemas.microsoft.com/office/powerpoint/2010/main" val="1661349207"/>
              </p:ext>
            </p:extLst>
          </p:nvPr>
        </p:nvGraphicFramePr>
        <p:xfrm>
          <a:off x="0" y="1359932"/>
          <a:ext cx="9144000" cy="549806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5400" y="1078468"/>
            <a:ext cx="9144000" cy="369332"/>
          </a:xfrm>
          <a:prstGeom prst="rect">
            <a:avLst/>
          </a:prstGeom>
          <a:noFill/>
        </p:spPr>
        <p:txBody>
          <a:bodyPr wrap="square" rtlCol="0">
            <a:spAutoFit/>
          </a:bodyPr>
          <a:lstStyle/>
          <a:p>
            <a:r>
              <a:rPr lang="en-US" i="1" dirty="0" smtClean="0">
                <a:latin typeface="+mj-lt"/>
              </a:rPr>
              <a:t>Among all facilities (N=977), percent that offer TB services</a:t>
            </a:r>
            <a:endParaRPr lang="en-US" i="1" dirty="0">
              <a:latin typeface="+mj-lt"/>
            </a:endParaRPr>
          </a:p>
        </p:txBody>
      </p:sp>
    </p:spTree>
    <p:extLst>
      <p:ext uri="{BB962C8B-B14F-4D97-AF65-F5344CB8AC3E}">
        <p14:creationId xmlns:p14="http://schemas.microsoft.com/office/powerpoint/2010/main" val="10213797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510691951"/>
              </p:ext>
            </p:extLst>
          </p:nvPr>
        </p:nvGraphicFramePr>
        <p:xfrm>
          <a:off x="152400" y="1327666"/>
          <a:ext cx="8991600" cy="5530334"/>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0"/>
            <a:ext cx="9144000" cy="9906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Guidelines</a:t>
            </a:r>
            <a:r>
              <a:rPr kumimoji="0" lang="en-US" sz="4400" i="0" u="none" strike="noStrike" kern="1200" cap="none" spc="0" normalizeH="0" noProof="0" dirty="0" smtClean="0">
                <a:ln>
                  <a:noFill/>
                </a:ln>
                <a:effectLst/>
                <a:uLnTx/>
                <a:uFillTx/>
                <a:latin typeface="+mj-lt"/>
                <a:ea typeface="+mj-ea"/>
                <a:cs typeface="+mj-cs"/>
              </a:rPr>
              <a:t> </a:t>
            </a:r>
            <a:r>
              <a:rPr kumimoji="0" lang="en-US" sz="4400" i="0" u="none" strike="noStrike" kern="1200" cap="none" spc="0" normalizeH="0" baseline="0" noProof="0" dirty="0" smtClean="0">
                <a:ln>
                  <a:noFill/>
                </a:ln>
                <a:effectLst/>
                <a:uLnTx/>
                <a:uFillTx/>
                <a:latin typeface="+mj-lt"/>
                <a:ea typeface="+mj-ea"/>
                <a:cs typeface="+mj-cs"/>
              </a:rPr>
              <a:t>for Tuberculosis</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990600"/>
            <a:ext cx="9144000" cy="369332"/>
          </a:xfrm>
          <a:prstGeom prst="rect">
            <a:avLst/>
          </a:prstGeom>
          <a:noFill/>
        </p:spPr>
        <p:txBody>
          <a:bodyPr wrap="square" rtlCol="0">
            <a:spAutoFit/>
          </a:bodyPr>
          <a:lstStyle/>
          <a:p>
            <a:r>
              <a:rPr lang="en-US" i="1" dirty="0" smtClean="0">
                <a:latin typeface="+mj-lt"/>
              </a:rPr>
              <a:t>Percent of facilities offering TB services (N=509) with guidelines for:</a:t>
            </a:r>
            <a:endParaRPr lang="en-US" i="1" dirty="0">
              <a:latin typeface="+mj-lt"/>
            </a:endParaRPr>
          </a:p>
        </p:txBody>
      </p:sp>
    </p:spTree>
    <p:extLst>
      <p:ext uri="{BB962C8B-B14F-4D97-AF65-F5344CB8AC3E}">
        <p14:creationId xmlns:p14="http://schemas.microsoft.com/office/powerpoint/2010/main" val="36508621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0"/>
            <a:ext cx="9144000" cy="762000"/>
          </a:xfrm>
        </p:spPr>
        <p:txBody>
          <a:bodyPr>
            <a:noAutofit/>
          </a:bodyPr>
          <a:lstStyle/>
          <a:p>
            <a:pPr eaLnBrk="1" hangingPunct="1"/>
            <a:r>
              <a:rPr lang="en-US" sz="4000" dirty="0" smtClean="0"/>
              <a:t>Diagnostic Capacity for TB</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826495441"/>
              </p:ext>
            </p:extLst>
          </p:nvPr>
        </p:nvGraphicFramePr>
        <p:xfrm>
          <a:off x="76200" y="1430102"/>
          <a:ext cx="9067800" cy="5427898"/>
        </p:xfrm>
        <a:graphic>
          <a:graphicData uri="http://schemas.openxmlformats.org/drawingml/2006/chart">
            <c:chart xmlns:c="http://schemas.openxmlformats.org/drawingml/2006/chart" xmlns:r="http://schemas.openxmlformats.org/officeDocument/2006/relationships" r:id="rId3"/>
          </a:graphicData>
        </a:graphic>
      </p:graphicFrame>
      <p:sp>
        <p:nvSpPr>
          <p:cNvPr id="16389" name="TextBox 9"/>
          <p:cNvSpPr txBox="1">
            <a:spLocks noChangeArrowheads="1"/>
          </p:cNvSpPr>
          <p:nvPr/>
        </p:nvSpPr>
        <p:spPr bwMode="auto">
          <a:xfrm>
            <a:off x="0" y="783771"/>
            <a:ext cx="9144000" cy="646331"/>
          </a:xfrm>
          <a:prstGeom prst="rect">
            <a:avLst/>
          </a:prstGeom>
          <a:noFill/>
          <a:ln w="9525">
            <a:noFill/>
            <a:miter lim="800000"/>
            <a:headEnd/>
            <a:tailEnd/>
          </a:ln>
        </p:spPr>
        <p:txBody>
          <a:bodyPr>
            <a:spAutoFit/>
          </a:bodyPr>
          <a:lstStyle/>
          <a:p>
            <a:r>
              <a:rPr lang="en-US" i="1" dirty="0">
                <a:latin typeface="+mj-lt"/>
              </a:rPr>
              <a:t>Percent of facilities offering </a:t>
            </a:r>
            <a:r>
              <a:rPr lang="en-US" i="1" dirty="0" smtClean="0">
                <a:latin typeface="+mj-lt"/>
              </a:rPr>
              <a:t>TB services (N=509) that have the capacity to conduct the indicated tests in the facility</a:t>
            </a:r>
            <a:endParaRPr lang="en-US" i="1" dirty="0">
              <a:latin typeface="+mj-lt"/>
            </a:endParaRPr>
          </a:p>
        </p:txBody>
      </p:sp>
    </p:spTree>
    <p:extLst>
      <p:ext uri="{BB962C8B-B14F-4D97-AF65-F5344CB8AC3E}">
        <p14:creationId xmlns:p14="http://schemas.microsoft.com/office/powerpoint/2010/main" val="9042435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sz="3600" dirty="0" smtClean="0"/>
              <a:t>Availability of Medicines for TB Treatment</a:t>
            </a:r>
            <a:endParaRPr lang="en-US" sz="3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736957719"/>
              </p:ext>
            </p:extLst>
          </p:nvPr>
        </p:nvGraphicFramePr>
        <p:xfrm>
          <a:off x="0" y="1752600"/>
          <a:ext cx="91440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030069"/>
            <a:ext cx="9144000" cy="646331"/>
          </a:xfrm>
          <a:prstGeom prst="rect">
            <a:avLst/>
          </a:prstGeom>
          <a:noFill/>
        </p:spPr>
        <p:txBody>
          <a:bodyPr wrap="square" rtlCol="0">
            <a:spAutoFit/>
          </a:bodyPr>
          <a:lstStyle/>
          <a:p>
            <a:r>
              <a:rPr lang="en-US" i="1" dirty="0"/>
              <a:t>Percent of </a:t>
            </a:r>
            <a:r>
              <a:rPr lang="en-US" i="1" dirty="0">
                <a:latin typeface="+mj-lt"/>
              </a:rPr>
              <a:t>facilities</a:t>
            </a:r>
            <a:r>
              <a:rPr lang="en-US" i="1" dirty="0"/>
              <a:t> offering TB </a:t>
            </a:r>
            <a:r>
              <a:rPr lang="en-US" i="1" dirty="0" smtClean="0"/>
              <a:t>treatment and/or treatment follow-up services </a:t>
            </a:r>
            <a:r>
              <a:rPr lang="en-US" i="1" dirty="0"/>
              <a:t>(</a:t>
            </a:r>
            <a:r>
              <a:rPr lang="en-US" i="1" dirty="0" smtClean="0"/>
              <a:t>N=251) </a:t>
            </a:r>
            <a:r>
              <a:rPr lang="en-US" i="1" dirty="0"/>
              <a:t>that have the </a:t>
            </a:r>
            <a:r>
              <a:rPr lang="en-US" i="1" dirty="0" smtClean="0"/>
              <a:t>following medicines for treating TB</a:t>
            </a:r>
            <a:endParaRPr lang="en-US" i="1" dirty="0"/>
          </a:p>
        </p:txBody>
      </p:sp>
    </p:spTree>
    <p:extLst>
      <p:ext uri="{BB962C8B-B14F-4D97-AF65-F5344CB8AC3E}">
        <p14:creationId xmlns:p14="http://schemas.microsoft.com/office/powerpoint/2010/main" val="14331693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457200" y="0"/>
            <a:ext cx="8229600" cy="1143000"/>
          </a:xfrm>
        </p:spPr>
        <p:txBody>
          <a:bodyPr/>
          <a:lstStyle/>
          <a:p>
            <a:pPr eaLnBrk="1" hangingPunct="1"/>
            <a:r>
              <a:rPr lang="en-US" dirty="0" smtClean="0"/>
              <a:t>Key Findings</a:t>
            </a:r>
          </a:p>
        </p:txBody>
      </p:sp>
      <p:sp>
        <p:nvSpPr>
          <p:cNvPr id="54275" name="Content Placeholder 2"/>
          <p:cNvSpPr>
            <a:spLocks noGrp="1"/>
          </p:cNvSpPr>
          <p:nvPr>
            <p:ph idx="1"/>
          </p:nvPr>
        </p:nvSpPr>
        <p:spPr>
          <a:xfrm>
            <a:off x="0" y="1295400"/>
            <a:ext cx="9144000" cy="5562600"/>
          </a:xfrm>
        </p:spPr>
        <p:txBody>
          <a:bodyPr>
            <a:normAutofit fontScale="85000" lnSpcReduction="10000"/>
          </a:bodyPr>
          <a:lstStyle/>
          <a:p>
            <a:pPr eaLnBrk="1" hangingPunct="1"/>
            <a:r>
              <a:rPr lang="en-US" sz="2800" b="1" smtClean="0">
                <a:solidFill>
                  <a:schemeClr val="accent2"/>
                </a:solidFill>
              </a:rPr>
              <a:t>46%</a:t>
            </a:r>
            <a:r>
              <a:rPr lang="en-US" sz="2800" smtClean="0">
                <a:solidFill>
                  <a:schemeClr val="accent2"/>
                </a:solidFill>
              </a:rPr>
              <a:t> </a:t>
            </a:r>
            <a:r>
              <a:rPr lang="en-US" sz="2800" dirty="0" smtClean="0"/>
              <a:t>of facilities offer services for </a:t>
            </a:r>
            <a:r>
              <a:rPr lang="en-US" sz="2800" b="1" dirty="0" smtClean="0">
                <a:solidFill>
                  <a:schemeClr val="accent2"/>
                </a:solidFill>
              </a:rPr>
              <a:t>diabetes</a:t>
            </a:r>
          </a:p>
          <a:p>
            <a:pPr eaLnBrk="1" hangingPunct="1"/>
            <a:r>
              <a:rPr lang="en-US" sz="2800" dirty="0" smtClean="0"/>
              <a:t>Among facilities offering services for diabetes, </a:t>
            </a:r>
            <a:r>
              <a:rPr lang="en-US" sz="2800" b="1" dirty="0" smtClean="0">
                <a:solidFill>
                  <a:schemeClr val="accent2"/>
                </a:solidFill>
              </a:rPr>
              <a:t>diagnostic capacity</a:t>
            </a:r>
            <a:r>
              <a:rPr lang="en-US" sz="2800" dirty="0" smtClean="0"/>
              <a:t> and </a:t>
            </a:r>
            <a:r>
              <a:rPr lang="en-US" sz="2800" b="1" dirty="0" smtClean="0">
                <a:solidFill>
                  <a:schemeClr val="accent2"/>
                </a:solidFill>
              </a:rPr>
              <a:t>availability of medicines </a:t>
            </a:r>
            <a:r>
              <a:rPr lang="en-US" sz="2800" dirty="0" smtClean="0"/>
              <a:t>are generally low, with the exception of </a:t>
            </a:r>
            <a:r>
              <a:rPr lang="en-US" sz="2800" b="1" dirty="0" smtClean="0">
                <a:solidFill>
                  <a:schemeClr val="accent2"/>
                </a:solidFill>
              </a:rPr>
              <a:t>80%</a:t>
            </a:r>
            <a:r>
              <a:rPr lang="en-US" sz="2800" dirty="0" smtClean="0"/>
              <a:t> of facilities having </a:t>
            </a:r>
            <a:r>
              <a:rPr lang="en-US" sz="2800" b="1" dirty="0" smtClean="0">
                <a:solidFill>
                  <a:schemeClr val="accent2"/>
                </a:solidFill>
              </a:rPr>
              <a:t>injectable glucose solution</a:t>
            </a:r>
          </a:p>
          <a:p>
            <a:r>
              <a:rPr lang="en-US" sz="2800" b="1" dirty="0" smtClean="0">
                <a:solidFill>
                  <a:schemeClr val="accent2"/>
                </a:solidFill>
              </a:rPr>
              <a:t>85%</a:t>
            </a:r>
            <a:r>
              <a:rPr lang="en-US" sz="2800" dirty="0" smtClean="0">
                <a:solidFill>
                  <a:schemeClr val="accent2"/>
                </a:solidFill>
              </a:rPr>
              <a:t> </a:t>
            </a:r>
            <a:r>
              <a:rPr lang="en-US" sz="2800" dirty="0"/>
              <a:t>of facilities offer </a:t>
            </a:r>
            <a:r>
              <a:rPr lang="en-US" sz="2800" b="1" dirty="0" smtClean="0">
                <a:solidFill>
                  <a:schemeClr val="accent2"/>
                </a:solidFill>
              </a:rPr>
              <a:t>cardiovascular disease </a:t>
            </a:r>
            <a:r>
              <a:rPr lang="en-US" sz="2800" dirty="0" smtClean="0"/>
              <a:t>services</a:t>
            </a:r>
          </a:p>
          <a:p>
            <a:r>
              <a:rPr lang="en-US" sz="2800" b="1" dirty="0" smtClean="0">
                <a:solidFill>
                  <a:schemeClr val="accent2"/>
                </a:solidFill>
              </a:rPr>
              <a:t>50% </a:t>
            </a:r>
            <a:r>
              <a:rPr lang="en-US" sz="2800" dirty="0" smtClean="0"/>
              <a:t>of facilities offering cardiovascular disease services have </a:t>
            </a:r>
            <a:r>
              <a:rPr lang="en-US" sz="2800" b="1" dirty="0" smtClean="0">
                <a:solidFill>
                  <a:schemeClr val="accent2"/>
                </a:solidFill>
              </a:rPr>
              <a:t>Thiazide</a:t>
            </a:r>
            <a:r>
              <a:rPr lang="en-US" sz="2800" dirty="0" smtClean="0"/>
              <a:t> for reducing high blood pressure</a:t>
            </a:r>
            <a:endParaRPr lang="en-US" sz="2800" dirty="0"/>
          </a:p>
          <a:p>
            <a:pPr eaLnBrk="1" hangingPunct="1"/>
            <a:r>
              <a:rPr lang="en-US" sz="2800" b="1" dirty="0" smtClean="0">
                <a:solidFill>
                  <a:schemeClr val="accent2"/>
                </a:solidFill>
              </a:rPr>
              <a:t>75%</a:t>
            </a:r>
            <a:r>
              <a:rPr lang="en-US" sz="2800" dirty="0" smtClean="0">
                <a:solidFill>
                  <a:schemeClr val="accent2"/>
                </a:solidFill>
              </a:rPr>
              <a:t> </a:t>
            </a:r>
            <a:r>
              <a:rPr lang="en-US" sz="2800" dirty="0" smtClean="0"/>
              <a:t>of facilities offer </a:t>
            </a:r>
            <a:r>
              <a:rPr lang="en-US" sz="2800" b="1" dirty="0" smtClean="0">
                <a:solidFill>
                  <a:schemeClr val="accent2"/>
                </a:solidFill>
              </a:rPr>
              <a:t>chronic respiratory disease </a:t>
            </a:r>
            <a:r>
              <a:rPr lang="en-US" sz="2800" dirty="0" smtClean="0"/>
              <a:t>services</a:t>
            </a:r>
          </a:p>
          <a:p>
            <a:r>
              <a:rPr lang="en-US" sz="2800" b="1" dirty="0" smtClean="0">
                <a:solidFill>
                  <a:schemeClr val="accent2"/>
                </a:solidFill>
              </a:rPr>
              <a:t>93% </a:t>
            </a:r>
            <a:r>
              <a:rPr lang="en-US" sz="2800" dirty="0" smtClean="0"/>
              <a:t>of facilities offering services for chronic respiratory diseases have </a:t>
            </a:r>
            <a:r>
              <a:rPr lang="en-US" sz="2800" b="1" dirty="0" smtClean="0">
                <a:solidFill>
                  <a:schemeClr val="accent2"/>
                </a:solidFill>
              </a:rPr>
              <a:t>Salbutamol inhaler or tablets </a:t>
            </a:r>
          </a:p>
          <a:p>
            <a:r>
              <a:rPr lang="en-US" sz="2800" b="1" dirty="0" smtClean="0">
                <a:solidFill>
                  <a:schemeClr val="accent2"/>
                </a:solidFill>
              </a:rPr>
              <a:t>52% </a:t>
            </a:r>
            <a:r>
              <a:rPr lang="en-US" sz="2800" dirty="0" smtClean="0"/>
              <a:t>of facilities offer </a:t>
            </a:r>
            <a:r>
              <a:rPr lang="en-US" sz="2800" b="1" dirty="0" smtClean="0">
                <a:solidFill>
                  <a:schemeClr val="accent2"/>
                </a:solidFill>
              </a:rPr>
              <a:t>any TB diagnostic, treatment and/or treatment follow-up services</a:t>
            </a:r>
          </a:p>
          <a:p>
            <a:r>
              <a:rPr lang="en-US" sz="2800" b="1" dirty="0" smtClean="0">
                <a:solidFill>
                  <a:schemeClr val="accent2"/>
                </a:solidFill>
              </a:rPr>
              <a:t>91% </a:t>
            </a:r>
            <a:r>
              <a:rPr lang="en-US" sz="2800" dirty="0" smtClean="0"/>
              <a:t>of facilities </a:t>
            </a:r>
            <a:r>
              <a:rPr lang="en-US" sz="2800" dirty="0"/>
              <a:t>offering any TB services have </a:t>
            </a:r>
            <a:r>
              <a:rPr lang="en-US" sz="2800" b="1" dirty="0">
                <a:solidFill>
                  <a:schemeClr val="accent2"/>
                </a:solidFill>
              </a:rPr>
              <a:t>HIV diagnostic capacity</a:t>
            </a:r>
            <a:r>
              <a:rPr lang="en-US" sz="2800" dirty="0"/>
              <a:t>, but only </a:t>
            </a:r>
            <a:r>
              <a:rPr lang="en-US" sz="2800" b="1" dirty="0" smtClean="0">
                <a:solidFill>
                  <a:schemeClr val="accent2"/>
                </a:solidFill>
              </a:rPr>
              <a:t>34%</a:t>
            </a:r>
            <a:r>
              <a:rPr lang="en-US" sz="2800" dirty="0" smtClean="0"/>
              <a:t> </a:t>
            </a:r>
            <a:r>
              <a:rPr lang="en-US" sz="2800" dirty="0"/>
              <a:t>have a </a:t>
            </a:r>
            <a:r>
              <a:rPr lang="en-US" sz="2800" b="1" dirty="0">
                <a:solidFill>
                  <a:schemeClr val="accent2"/>
                </a:solidFill>
              </a:rPr>
              <a:t>system for diagnosing HIV among TB </a:t>
            </a:r>
            <a:r>
              <a:rPr lang="en-US" sz="2800" b="1" dirty="0" smtClean="0">
                <a:solidFill>
                  <a:schemeClr val="accent2"/>
                </a:solidFill>
              </a:rPr>
              <a:t>clients </a:t>
            </a:r>
          </a:p>
        </p:txBody>
      </p:sp>
    </p:spTree>
    <p:extLst>
      <p:ext uri="{BB962C8B-B14F-4D97-AF65-F5344CB8AC3E}">
        <p14:creationId xmlns:p14="http://schemas.microsoft.com/office/powerpoint/2010/main" val="24184752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030528425"/>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Diabetes Services </a:t>
            </a:r>
            <a:br>
              <a:rPr lang="en-US" sz="4400" dirty="0" smtClean="0">
                <a:latin typeface="+mj-lt"/>
                <a:ea typeface="+mj-ea"/>
                <a:cs typeface="+mj-cs"/>
              </a:rPr>
            </a:br>
            <a:r>
              <a:rPr lang="en-US" sz="4400" dirty="0" smtClean="0">
                <a:latin typeface="+mj-lt"/>
                <a:ea typeface="+mj-ea"/>
                <a:cs typeface="+mj-cs"/>
              </a:rPr>
              <a:t>by Facility Type</a:t>
            </a:r>
            <a:endParaRPr kumimoji="0" lang="en-US" sz="44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offering services for diabetes</a:t>
            </a:r>
            <a:endParaRPr lang="en-US" i="1" dirty="0">
              <a:latin typeface="+mj-lt"/>
            </a:endParaRPr>
          </a:p>
        </p:txBody>
      </p:sp>
    </p:spTree>
    <p:extLst>
      <p:ext uri="{BB962C8B-B14F-4D97-AF65-F5344CB8AC3E}">
        <p14:creationId xmlns:p14="http://schemas.microsoft.com/office/powerpoint/2010/main" val="1659925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4175655832"/>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Diabetes Services </a:t>
            </a:r>
            <a:br>
              <a:rPr lang="en-US" sz="4400" dirty="0" smtClean="0">
                <a:latin typeface="+mj-lt"/>
                <a:ea typeface="+mj-ea"/>
                <a:cs typeface="+mj-cs"/>
              </a:rPr>
            </a:br>
            <a:r>
              <a:rPr lang="en-US" sz="4400" dirty="0" smtClean="0">
                <a:latin typeface="+mj-lt"/>
                <a:ea typeface="+mj-ea"/>
                <a:cs typeface="+mj-cs"/>
              </a:rPr>
              <a:t>by Managing Authority</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offering services for diabetes</a:t>
            </a:r>
            <a:endParaRPr lang="en-US" i="1" dirty="0">
              <a:latin typeface="+mj-lt"/>
            </a:endParaRPr>
          </a:p>
        </p:txBody>
      </p:sp>
    </p:spTree>
    <p:extLst>
      <p:ext uri="{BB962C8B-B14F-4D97-AF65-F5344CB8AC3E}">
        <p14:creationId xmlns:p14="http://schemas.microsoft.com/office/powerpoint/2010/main" val="1270870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384398866"/>
              </p:ext>
            </p:extLst>
          </p:nvPr>
        </p:nvGraphicFramePr>
        <p:xfrm>
          <a:off x="152400" y="1327666"/>
          <a:ext cx="8991600" cy="5530334"/>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Guidelines</a:t>
            </a:r>
            <a:r>
              <a:rPr kumimoji="0" lang="en-US" sz="4400" i="0" u="none" strike="noStrike" kern="1200" cap="none" spc="0" normalizeH="0" noProof="0" dirty="0" smtClean="0">
                <a:ln>
                  <a:noFill/>
                </a:ln>
                <a:effectLst/>
                <a:uLnTx/>
                <a:uFillTx/>
                <a:latin typeface="+mj-lt"/>
                <a:ea typeface="+mj-ea"/>
                <a:cs typeface="+mj-cs"/>
              </a:rPr>
              <a:t> and </a:t>
            </a:r>
            <a:r>
              <a:rPr kumimoji="0" lang="en-US" sz="4400" i="0" u="none" strike="noStrike" kern="1200" cap="none" spc="0" normalizeH="0" baseline="0" noProof="0" dirty="0" smtClean="0">
                <a:ln>
                  <a:noFill/>
                </a:ln>
                <a:effectLst/>
                <a:uLnTx/>
                <a:uFillTx/>
                <a:latin typeface="+mj-lt"/>
                <a:ea typeface="+mj-ea"/>
                <a:cs typeface="+mj-cs"/>
              </a:rPr>
              <a:t>Equipment for Diabetes Services</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990600"/>
            <a:ext cx="9144000" cy="369332"/>
          </a:xfrm>
          <a:prstGeom prst="rect">
            <a:avLst/>
          </a:prstGeom>
          <a:noFill/>
        </p:spPr>
        <p:txBody>
          <a:bodyPr wrap="square" rtlCol="0">
            <a:spAutoFit/>
          </a:bodyPr>
          <a:lstStyle/>
          <a:p>
            <a:r>
              <a:rPr lang="en-US" i="1" dirty="0" smtClean="0">
                <a:latin typeface="+mj-lt"/>
              </a:rPr>
              <a:t>Percent of facilities offering services for diabetes (N=453) with:</a:t>
            </a:r>
            <a:endParaRPr lang="en-US" i="1" dirty="0">
              <a:latin typeface="+mj-lt"/>
            </a:endParaRPr>
          </a:p>
        </p:txBody>
      </p:sp>
    </p:spTree>
    <p:extLst>
      <p:ext uri="{BB962C8B-B14F-4D97-AF65-F5344CB8AC3E}">
        <p14:creationId xmlns:p14="http://schemas.microsoft.com/office/powerpoint/2010/main" val="3271260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0"/>
            <a:ext cx="9144000" cy="762000"/>
          </a:xfrm>
        </p:spPr>
        <p:txBody>
          <a:bodyPr>
            <a:noAutofit/>
          </a:bodyPr>
          <a:lstStyle/>
          <a:p>
            <a:pPr eaLnBrk="1" hangingPunct="1"/>
            <a:r>
              <a:rPr lang="en-US" sz="4000" dirty="0" smtClean="0"/>
              <a:t>Diagnostic Capacity for Diabetes Services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573351082"/>
              </p:ext>
            </p:extLst>
          </p:nvPr>
        </p:nvGraphicFramePr>
        <p:xfrm>
          <a:off x="76200" y="1701800"/>
          <a:ext cx="9067800" cy="5156200"/>
        </p:xfrm>
        <a:graphic>
          <a:graphicData uri="http://schemas.openxmlformats.org/drawingml/2006/chart">
            <c:chart xmlns:c="http://schemas.openxmlformats.org/drawingml/2006/chart" xmlns:r="http://schemas.openxmlformats.org/officeDocument/2006/relationships" r:id="rId3"/>
          </a:graphicData>
        </a:graphic>
      </p:graphicFrame>
      <p:sp>
        <p:nvSpPr>
          <p:cNvPr id="16389" name="TextBox 9"/>
          <p:cNvSpPr txBox="1">
            <a:spLocks noChangeArrowheads="1"/>
          </p:cNvSpPr>
          <p:nvPr/>
        </p:nvSpPr>
        <p:spPr bwMode="auto">
          <a:xfrm>
            <a:off x="0" y="783771"/>
            <a:ext cx="9144000" cy="646331"/>
          </a:xfrm>
          <a:prstGeom prst="rect">
            <a:avLst/>
          </a:prstGeom>
          <a:noFill/>
          <a:ln w="9525">
            <a:noFill/>
            <a:miter lim="800000"/>
            <a:headEnd/>
            <a:tailEnd/>
          </a:ln>
        </p:spPr>
        <p:txBody>
          <a:bodyPr>
            <a:spAutoFit/>
          </a:bodyPr>
          <a:lstStyle/>
          <a:p>
            <a:r>
              <a:rPr lang="en-US" i="1" dirty="0">
                <a:latin typeface="+mj-lt"/>
              </a:rPr>
              <a:t>Percent of facilities offering </a:t>
            </a:r>
            <a:r>
              <a:rPr lang="en-US" i="1" dirty="0" smtClean="0">
                <a:latin typeface="+mj-lt"/>
              </a:rPr>
              <a:t>services for diabetes (N=453) that have the capacity to conduct the indicated tests in the facility</a:t>
            </a:r>
            <a:endParaRPr lang="en-US" i="1" dirty="0">
              <a:latin typeface="+mj-lt"/>
            </a:endParaRPr>
          </a:p>
        </p:txBody>
      </p:sp>
    </p:spTree>
    <p:extLst>
      <p:ext uri="{BB962C8B-B14F-4D97-AF65-F5344CB8AC3E}">
        <p14:creationId xmlns:p14="http://schemas.microsoft.com/office/powerpoint/2010/main" val="5280151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sz="3600" dirty="0" smtClean="0"/>
              <a:t>Availability of Essential Medicines </a:t>
            </a:r>
            <a:br>
              <a:rPr lang="en-US" sz="3600" dirty="0" smtClean="0"/>
            </a:br>
            <a:r>
              <a:rPr lang="en-US" sz="3600" dirty="0" smtClean="0"/>
              <a:t>for Diabetes Services</a:t>
            </a:r>
            <a:endParaRPr lang="en-US" sz="3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143687693"/>
              </p:ext>
            </p:extLst>
          </p:nvPr>
        </p:nvGraphicFramePr>
        <p:xfrm>
          <a:off x="0" y="1752600"/>
          <a:ext cx="91440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030069"/>
            <a:ext cx="9144000" cy="646331"/>
          </a:xfrm>
          <a:prstGeom prst="rect">
            <a:avLst/>
          </a:prstGeom>
          <a:noFill/>
        </p:spPr>
        <p:txBody>
          <a:bodyPr wrap="square" rtlCol="0">
            <a:spAutoFit/>
          </a:bodyPr>
          <a:lstStyle/>
          <a:p>
            <a:r>
              <a:rPr lang="en-US" i="1" dirty="0">
                <a:latin typeface="+mj-lt"/>
              </a:rPr>
              <a:t>Percent of facilities offering services for diabetes (N=453) that have </a:t>
            </a:r>
            <a:r>
              <a:rPr lang="en-US" i="1" dirty="0" smtClean="0">
                <a:latin typeface="+mj-lt"/>
              </a:rPr>
              <a:t>essential medicines observed on the day of the survey</a:t>
            </a:r>
            <a:endParaRPr lang="en-US" i="1" dirty="0">
              <a:latin typeface="+mj-lt"/>
            </a:endParaRPr>
          </a:p>
        </p:txBody>
      </p:sp>
    </p:spTree>
    <p:extLst>
      <p:ext uri="{BB962C8B-B14F-4D97-AF65-F5344CB8AC3E}">
        <p14:creationId xmlns:p14="http://schemas.microsoft.com/office/powerpoint/2010/main" val="51574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a:bodyPr>
          <a:lstStyle/>
          <a:p>
            <a:pPr>
              <a:spcBef>
                <a:spcPct val="50000"/>
              </a:spcBef>
            </a:pPr>
            <a:r>
              <a:rPr lang="en-US" dirty="0" smtClean="0">
                <a:cs typeface="Arial" charset="0"/>
              </a:rPr>
              <a:t>Diabetes Services</a:t>
            </a:r>
            <a:endParaRPr lang="en-US" dirty="0">
              <a:cs typeface="Arial" charset="0"/>
            </a:endParaRPr>
          </a:p>
          <a:p>
            <a:pPr>
              <a:spcBef>
                <a:spcPct val="50000"/>
              </a:spcBef>
            </a:pPr>
            <a:r>
              <a:rPr lang="en-US" b="1" dirty="0" smtClean="0">
                <a:solidFill>
                  <a:schemeClr val="accent2"/>
                </a:solidFill>
                <a:cs typeface="Arial" charset="0"/>
              </a:rPr>
              <a:t>Cardiovascular Diseases Services</a:t>
            </a:r>
            <a:endParaRPr lang="en-US" b="1" dirty="0">
              <a:solidFill>
                <a:schemeClr val="accent2"/>
              </a:solidFill>
              <a:cs typeface="Arial" charset="0"/>
            </a:endParaRPr>
          </a:p>
          <a:p>
            <a:r>
              <a:rPr lang="en-US" dirty="0" smtClean="0"/>
              <a:t>Chronic Respiratory Disease Services</a:t>
            </a:r>
            <a:endParaRPr lang="en-US" dirty="0"/>
          </a:p>
          <a:p>
            <a:r>
              <a:rPr lang="en-US" dirty="0" smtClean="0"/>
              <a:t>Tuberculosis </a:t>
            </a:r>
            <a:r>
              <a:rPr lang="en-US" dirty="0"/>
              <a:t>Services</a:t>
            </a:r>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70550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567822347"/>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Cardiovascular Disease Services by Facility Type</a:t>
            </a:r>
            <a:endParaRPr kumimoji="0" lang="en-US" sz="44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offering services for cardiovascular diseases</a:t>
            </a:r>
            <a:endParaRPr lang="en-US" i="1" dirty="0">
              <a:latin typeface="+mj-lt"/>
            </a:endParaRPr>
          </a:p>
        </p:txBody>
      </p:sp>
    </p:spTree>
    <p:extLst>
      <p:ext uri="{BB962C8B-B14F-4D97-AF65-F5344CB8AC3E}">
        <p14:creationId xmlns:p14="http://schemas.microsoft.com/office/powerpoint/2010/main" val="258316265"/>
      </p:ext>
    </p:extLst>
  </p:cSld>
  <p:clrMapOvr>
    <a:masterClrMapping/>
  </p:clrMapOvr>
</p:sld>
</file>

<file path=ppt/theme/theme1.xml><?xml version="1.0" encoding="utf-8"?>
<a:theme xmlns:a="http://schemas.openxmlformats.org/drawingml/2006/main" name="1_Custom Design">
  <a:themeElements>
    <a:clrScheme name="Malawi SPA">
      <a:dk1>
        <a:srgbClr val="000000"/>
      </a:dk1>
      <a:lt1>
        <a:sysClr val="window" lastClr="FFFFFF"/>
      </a:lt1>
      <a:dk2>
        <a:srgbClr val="458FCD"/>
      </a:dk2>
      <a:lt2>
        <a:srgbClr val="458FCD"/>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SPA Theme2">
  <a:themeElements>
    <a:clrScheme name="Malawi SPA">
      <a:dk1>
        <a:srgbClr val="000000"/>
      </a:dk1>
      <a:lt1>
        <a:sysClr val="window" lastClr="FFFFFF"/>
      </a:lt1>
      <a:dk2>
        <a:srgbClr val="458FCD"/>
      </a:dk2>
      <a:lt2>
        <a:srgbClr val="458FCD"/>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3301</TotalTime>
  <Words>1591</Words>
  <Application>Microsoft Office PowerPoint</Application>
  <PresentationFormat>On-screen Show (4:3)</PresentationFormat>
  <Paragraphs>119</Paragraphs>
  <Slides>24</Slides>
  <Notes>24</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24</vt:i4>
      </vt:variant>
    </vt:vector>
  </HeadingPairs>
  <TitlesOfParts>
    <vt:vector size="28" baseType="lpstr">
      <vt:lpstr>Arial</vt:lpstr>
      <vt:lpstr>Calibri</vt:lpstr>
      <vt:lpstr>1_Custom Design</vt:lpstr>
      <vt:lpstr>KSPA Theme2</vt:lpstr>
      <vt:lpstr>PowerPoint Presentation</vt:lpstr>
      <vt:lpstr>PowerPoint Presentation</vt:lpstr>
      <vt:lpstr>PowerPoint Presentation</vt:lpstr>
      <vt:lpstr>PowerPoint Presentation</vt:lpstr>
      <vt:lpstr>PowerPoint Presentation</vt:lpstr>
      <vt:lpstr>Diagnostic Capacity for Diabetes Services</vt:lpstr>
      <vt:lpstr>Availability of Essential Medicines  for Diabetes Services</vt:lpstr>
      <vt:lpstr>PowerPoint Presentation</vt:lpstr>
      <vt:lpstr>PowerPoint Presentation</vt:lpstr>
      <vt:lpstr>PowerPoint Presentation</vt:lpstr>
      <vt:lpstr>PowerPoint Presentation</vt:lpstr>
      <vt:lpstr>Availability of Essential Medicines and Commodities for Cardiovascular Diseases </vt:lpstr>
      <vt:lpstr>PowerPoint Presentation</vt:lpstr>
      <vt:lpstr>PowerPoint Presentation</vt:lpstr>
      <vt:lpstr>PowerPoint Presentation</vt:lpstr>
      <vt:lpstr>PowerPoint Presentation</vt:lpstr>
      <vt:lpstr>Availability of Essential Medicines and Commodities for Chronic Respiratory Diseases </vt:lpstr>
      <vt:lpstr>PowerPoint Presentation</vt:lpstr>
      <vt:lpstr>Availability of TB Services by Facility Type</vt:lpstr>
      <vt:lpstr>Availability of TB Services  by Managing Authority</vt:lpstr>
      <vt:lpstr>PowerPoint Presentation</vt:lpstr>
      <vt:lpstr>Diagnostic Capacity for TB</vt:lpstr>
      <vt:lpstr>Availability of Medicines for TB Treatment</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HIV</dc:title>
  <dc:creator>Sally Zweimueller</dc:creator>
  <cp:lastModifiedBy>Zweimueller, Sally</cp:lastModifiedBy>
  <cp:revision>746</cp:revision>
  <dcterms:created xsi:type="dcterms:W3CDTF">2010-08-17T13:53:29Z</dcterms:created>
  <dcterms:modified xsi:type="dcterms:W3CDTF">2015-01-28T18:30:39Z</dcterms:modified>
</cp:coreProperties>
</file>