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6.xml" ContentType="application/vnd.openxmlformats-officedocument.presentationml.notesSlide+xml"/>
  <Override PartName="/ppt/charts/chart6.xml" ContentType="application/vnd.openxmlformats-officedocument.drawingml.chart+xml"/>
  <Override PartName="/ppt/notesSlides/notesSlide7.xml" ContentType="application/vnd.openxmlformats-officedocument.presentationml.notesSlide+xml"/>
  <Override PartName="/ppt/charts/chart7.xml" ContentType="application/vnd.openxmlformats-officedocument.drawingml.chart+xml"/>
  <Override PartName="/ppt/notesSlides/notesSlide8.xml" ContentType="application/vnd.openxmlformats-officedocument.presentationml.notesSlide+xml"/>
  <Override PartName="/ppt/charts/chart8.xml" ContentType="application/vnd.openxmlformats-officedocument.drawingml.chart+xml"/>
  <Override PartName="/ppt/notesSlides/notesSlide9.xml" ContentType="application/vnd.openxmlformats-officedocument.presentationml.notesSlide+xml"/>
  <Override PartName="/ppt/charts/chart9.xml" ContentType="application/vnd.openxmlformats-officedocument.drawingml.chart+xml"/>
  <Override PartName="/ppt/notesSlides/notesSlide10.xml" ContentType="application/vnd.openxmlformats-officedocument.presentationml.notesSlide+xml"/>
  <Override PartName="/ppt/charts/chart10.xml" ContentType="application/vnd.openxmlformats-officedocument.drawingml.chart+xml"/>
  <Override PartName="/ppt/charts/chart11.xml" ContentType="application/vnd.openxmlformats-officedocument.drawingml.chart+xml"/>
  <Override PartName="/ppt/notesSlides/notesSlide11.xml" ContentType="application/vnd.openxmlformats-officedocument.presentationml.notesSlide+xml"/>
  <Override PartName="/ppt/charts/chart12.xml" ContentType="application/vnd.openxmlformats-officedocument.drawingml.chart+xml"/>
  <Override PartName="/ppt/notesSlides/notesSlide12.xml" ContentType="application/vnd.openxmlformats-officedocument.presentationml.notesSlide+xml"/>
  <Override PartName="/ppt/charts/chart13.xml" ContentType="application/vnd.openxmlformats-officedocument.drawingml.chart+xml"/>
  <Override PartName="/ppt/notesSlides/notesSlide13.xml" ContentType="application/vnd.openxmlformats-officedocument.presentationml.notesSlide+xml"/>
  <Override PartName="/ppt/charts/chart14.xml" ContentType="application/vnd.openxmlformats-officedocument.drawingml.chart+xml"/>
  <Override PartName="/ppt/notesSlides/notesSlide14.xml" ContentType="application/vnd.openxmlformats-officedocument.presentationml.notesSlide+xml"/>
  <Override PartName="/ppt/charts/chart15.xml" ContentType="application/vnd.openxmlformats-officedocument.drawingml.chart+xml"/>
  <Override PartName="/ppt/notesSlides/notesSlide15.xml" ContentType="application/vnd.openxmlformats-officedocument.presentationml.notesSlide+xml"/>
  <Override PartName="/ppt/charts/chart16.xml" ContentType="application/vnd.openxmlformats-officedocument.drawingml.chart+xml"/>
  <Override PartName="/ppt/notesSlides/notesSlide16.xml" ContentType="application/vnd.openxmlformats-officedocument.presentationml.notesSlide+xml"/>
  <Override PartName="/ppt/charts/chart17.xml" ContentType="application/vnd.openxmlformats-officedocument.drawingml.chart+xml"/>
  <Override PartName="/ppt/notesSlides/notesSlide17.xml" ContentType="application/vnd.openxmlformats-officedocument.presentationml.notesSlide+xml"/>
  <Override PartName="/ppt/charts/chart18.xml" ContentType="application/vnd.openxmlformats-officedocument.drawingml.chart+xml"/>
  <Override PartName="/ppt/notesSlides/notesSlide18.xml" ContentType="application/vnd.openxmlformats-officedocument.presentationml.notesSlide+xml"/>
  <Override PartName="/ppt/charts/chart19.xml" ContentType="application/vnd.openxmlformats-officedocument.drawingml.chart+xml"/>
  <Override PartName="/ppt/notesSlides/notesSlide19.xml" ContentType="application/vnd.openxmlformats-officedocument.presentationml.notesSlide+xml"/>
  <Override PartName="/ppt/charts/chart20.xml" ContentType="application/vnd.openxmlformats-officedocument.drawingml.chart+xml"/>
  <Override PartName="/ppt/notesSlides/notesSlide20.xml" ContentType="application/vnd.openxmlformats-officedocument.presentationml.notesSlide+xml"/>
  <Override PartName="/ppt/charts/chart21.xml" ContentType="application/vnd.openxmlformats-officedocument.drawingml.chart+xml"/>
  <Override PartName="/ppt/notesSlides/notesSlide21.xml" ContentType="application/vnd.openxmlformats-officedocument.presentationml.notesSlide+xml"/>
  <Override PartName="/ppt/charts/chart22.xml" ContentType="application/vnd.openxmlformats-officedocument.drawingml.chart+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48" r:id="rId2"/>
  </p:sldMasterIdLst>
  <p:notesMasterIdLst>
    <p:notesMasterId r:id="rId38"/>
  </p:notesMasterIdLst>
  <p:sldIdLst>
    <p:sldId id="391" r:id="rId3"/>
    <p:sldId id="265" r:id="rId4"/>
    <p:sldId id="395" r:id="rId5"/>
    <p:sldId id="396" r:id="rId6"/>
    <p:sldId id="397" r:id="rId7"/>
    <p:sldId id="398" r:id="rId8"/>
    <p:sldId id="314" r:id="rId9"/>
    <p:sldId id="331" r:id="rId10"/>
    <p:sldId id="286" r:id="rId11"/>
    <p:sldId id="399" r:id="rId12"/>
    <p:sldId id="392" r:id="rId13"/>
    <p:sldId id="400" r:id="rId14"/>
    <p:sldId id="401" r:id="rId15"/>
    <p:sldId id="343" r:id="rId16"/>
    <p:sldId id="342" r:id="rId17"/>
    <p:sldId id="393" r:id="rId18"/>
    <p:sldId id="402" r:id="rId19"/>
    <p:sldId id="403" r:id="rId20"/>
    <p:sldId id="394" r:id="rId21"/>
    <p:sldId id="351" r:id="rId22"/>
    <p:sldId id="406" r:id="rId23"/>
    <p:sldId id="353" r:id="rId24"/>
    <p:sldId id="407" r:id="rId25"/>
    <p:sldId id="355" r:id="rId26"/>
    <p:sldId id="354" r:id="rId27"/>
    <p:sldId id="356" r:id="rId28"/>
    <p:sldId id="404" r:id="rId29"/>
    <p:sldId id="408" r:id="rId30"/>
    <p:sldId id="409" r:id="rId31"/>
    <p:sldId id="410" r:id="rId32"/>
    <p:sldId id="405" r:id="rId33"/>
    <p:sldId id="413" r:id="rId34"/>
    <p:sldId id="412" r:id="rId35"/>
    <p:sldId id="414" r:id="rId36"/>
    <p:sldId id="382" r:id="rId37"/>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647" autoAdjust="0"/>
  </p:normalViewPr>
  <p:slideViewPr>
    <p:cSldViewPr>
      <p:cViewPr varScale="1">
        <p:scale>
          <a:sx n="76" d="100"/>
          <a:sy n="76" d="100"/>
        </p:scale>
        <p:origin x="1338"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title>
      <c:layout/>
      <c:overlay val="0"/>
    </c:title>
    <c:autoTitleDeleted val="0"/>
    <c:plotArea>
      <c:layout>
        <c:manualLayout>
          <c:layoutTarget val="inner"/>
          <c:xMode val="edge"/>
          <c:yMode val="edge"/>
          <c:x val="1.5449438202247191E-2"/>
          <c:y val="7.1256863162374978E-2"/>
          <c:w val="0.9691011235955056"/>
          <c:h val="0.69469291338582673"/>
        </c:manualLayout>
      </c:layout>
      <c:barChart>
        <c:barDir val="col"/>
        <c:grouping val="clustered"/>
        <c:varyColors val="0"/>
        <c:ser>
          <c:idx val="0"/>
          <c:order val="0"/>
          <c:tx>
            <c:strRef>
              <c:f>Sheet1!$B$1</c:f>
              <c:strCache>
                <c:ptCount val="1"/>
              </c:strCache>
            </c:strRef>
          </c:tx>
          <c:spPr>
            <a:solidFill>
              <a:schemeClr val="accent2"/>
            </a:solidFill>
          </c:spPr>
          <c:invertIfNegative val="0"/>
          <c:dPt>
            <c:idx val="0"/>
            <c:invertIfNegative val="0"/>
            <c:bubble3D val="0"/>
            <c:spPr>
              <a:solidFill>
                <a:schemeClr val="accent3"/>
              </a:solidFill>
            </c:spPr>
          </c:dPt>
          <c:dPt>
            <c:idx val="1"/>
            <c:invertIfNegative val="0"/>
            <c:bubble3D val="0"/>
            <c:spPr>
              <a:solidFill>
                <a:schemeClr val="accent3"/>
              </a:solidFill>
            </c:spPr>
          </c:dPt>
          <c:dPt>
            <c:idx val="3"/>
            <c:invertIfNegative val="0"/>
            <c:bubble3D val="0"/>
          </c:dPt>
          <c:dPt>
            <c:idx val="4"/>
            <c:invertIfNegative val="0"/>
            <c:bubble3D val="0"/>
          </c:dPt>
          <c:dPt>
            <c:idx val="5"/>
            <c:invertIfNegative val="0"/>
            <c:bubble3D val="0"/>
            <c:spPr>
              <a:solidFill>
                <a:schemeClr val="accent3">
                  <a:lumMod val="50000"/>
                </a:schemeClr>
              </a:solidFill>
            </c:spPr>
          </c:dPt>
          <c:dLbls>
            <c:dLbl>
              <c:idx val="0"/>
              <c:numFmt formatCode="0" sourceLinked="0"/>
              <c:spPr/>
              <c:txPr>
                <a:bodyPr/>
                <a:lstStyle/>
                <a:p>
                  <a:pPr>
                    <a:defRPr b="1">
                      <a:solidFill>
                        <a:schemeClr val="bg1"/>
                      </a:solidFill>
                    </a:defRPr>
                  </a:pPr>
                  <a:endParaRPr lang="en-US"/>
                </a:p>
              </c:txPr>
              <c:showLegendKey val="0"/>
              <c:showVal val="1"/>
              <c:showCatName val="0"/>
              <c:showSerName val="0"/>
              <c:showPercent val="0"/>
              <c:showBubbleSize val="0"/>
            </c:dLbl>
            <c:dLbl>
              <c:idx val="1"/>
              <c:numFmt formatCode="0" sourceLinked="0"/>
              <c:spPr/>
              <c:txPr>
                <a:bodyPr/>
                <a:lstStyle/>
                <a:p>
                  <a:pPr>
                    <a:defRPr b="1">
                      <a:solidFill>
                        <a:schemeClr val="bg1"/>
                      </a:solidFill>
                    </a:defRPr>
                  </a:pPr>
                  <a:endParaRPr lang="en-US"/>
                </a:p>
              </c:txPr>
              <c:showLegendKey val="0"/>
              <c:showVal val="1"/>
              <c:showCatName val="0"/>
              <c:showSerName val="0"/>
              <c:showPercent val="0"/>
              <c:showBubbleSize val="0"/>
            </c:dLbl>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Doctor/Clinical officer</c:v>
                </c:pt>
                <c:pt idx="1">
                  <c:v>Nurse/Midwife</c:v>
                </c:pt>
                <c:pt idx="2">
                  <c:v>Patient attendant</c:v>
                </c:pt>
                <c:pt idx="3">
                  <c:v>Health surveillance attendant</c:v>
                </c:pt>
                <c:pt idx="4">
                  <c:v>Traditional birth attendant</c:v>
                </c:pt>
                <c:pt idx="5">
                  <c:v>Any skilled attendant*</c:v>
                </c:pt>
              </c:strCache>
            </c:strRef>
          </c:cat>
          <c:val>
            <c:numRef>
              <c:f>Sheet1!$B$2:$B$7</c:f>
              <c:numCache>
                <c:formatCode>0</c:formatCode>
                <c:ptCount val="6"/>
                <c:pt idx="0">
                  <c:v>12</c:v>
                </c:pt>
                <c:pt idx="1">
                  <c:v>83</c:v>
                </c:pt>
                <c:pt idx="2">
                  <c:v>2</c:v>
                </c:pt>
                <c:pt idx="3">
                  <c:v>1</c:v>
                </c:pt>
                <c:pt idx="4">
                  <c:v>1</c:v>
                </c:pt>
                <c:pt idx="5">
                  <c:v>95</c:v>
                </c:pt>
              </c:numCache>
            </c:numRef>
          </c:val>
        </c:ser>
        <c:dLbls>
          <c:showLegendKey val="0"/>
          <c:showVal val="1"/>
          <c:showCatName val="0"/>
          <c:showSerName val="0"/>
          <c:showPercent val="0"/>
          <c:showBubbleSize val="0"/>
        </c:dLbls>
        <c:gapWidth val="150"/>
        <c:overlap val="-25"/>
        <c:axId val="445792784"/>
        <c:axId val="445792392"/>
      </c:barChart>
      <c:catAx>
        <c:axId val="445792784"/>
        <c:scaling>
          <c:orientation val="minMax"/>
        </c:scaling>
        <c:delete val="0"/>
        <c:axPos val="b"/>
        <c:numFmt formatCode="General" sourceLinked="0"/>
        <c:majorTickMark val="none"/>
        <c:minorTickMark val="none"/>
        <c:tickLblPos val="nextTo"/>
        <c:spPr>
          <a:ln>
            <a:solidFill>
              <a:srgbClr val="380036"/>
            </a:solidFill>
          </a:ln>
        </c:spPr>
        <c:txPr>
          <a:bodyPr rot="0" vert="horz"/>
          <a:lstStyle/>
          <a:p>
            <a:pPr>
              <a:defRPr>
                <a:solidFill>
                  <a:schemeClr val="bg1"/>
                </a:solidFill>
              </a:defRPr>
            </a:pPr>
            <a:endParaRPr lang="en-US"/>
          </a:p>
        </c:txPr>
        <c:crossAx val="445792392"/>
        <c:crosses val="autoZero"/>
        <c:auto val="0"/>
        <c:lblAlgn val="ctr"/>
        <c:lblOffset val="150"/>
        <c:tickLblSkip val="1"/>
        <c:tickMarkSkip val="2"/>
        <c:noMultiLvlLbl val="0"/>
      </c:catAx>
      <c:valAx>
        <c:axId val="445792392"/>
        <c:scaling>
          <c:orientation val="minMax"/>
        </c:scaling>
        <c:delete val="1"/>
        <c:axPos val="l"/>
        <c:numFmt formatCode="0" sourceLinked="1"/>
        <c:majorTickMark val="out"/>
        <c:minorTickMark val="none"/>
        <c:tickLblPos val="nextTo"/>
        <c:crossAx val="44579278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3279975940507439"/>
          <c:y val="0.12059393144038859"/>
          <c:w val="0.66720024059492566"/>
          <c:h val="0.8592040483575949"/>
        </c:manualLayout>
      </c:layout>
      <c:barChart>
        <c:barDir val="bar"/>
        <c:grouping val="stacked"/>
        <c:varyColors val="0"/>
        <c:ser>
          <c:idx val="0"/>
          <c:order val="0"/>
          <c:tx>
            <c:strRef>
              <c:f>Sheet1!$B$1</c:f>
              <c:strCache>
                <c:ptCount val="1"/>
                <c:pt idx="0">
                  <c:v>During past 24 months</c:v>
                </c:pt>
              </c:strCache>
            </c:strRef>
          </c:tx>
          <c:spPr>
            <a:solidFill>
              <a:schemeClr val="accent3"/>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IPTp</c:v>
                </c:pt>
                <c:pt idx="1">
                  <c:v>STIs</c:v>
                </c:pt>
                <c:pt idx="2">
                  <c:v>FP</c:v>
                </c:pt>
                <c:pt idx="3">
                  <c:v>Complications of pregnancy</c:v>
                </c:pt>
                <c:pt idx="4">
                  <c:v>ANC screening</c:v>
                </c:pt>
                <c:pt idx="5">
                  <c:v>ANC counselling</c:v>
                </c:pt>
              </c:strCache>
            </c:strRef>
          </c:cat>
          <c:val>
            <c:numRef>
              <c:f>Sheet1!$B$2:$B$7</c:f>
              <c:numCache>
                <c:formatCode>General</c:formatCode>
                <c:ptCount val="6"/>
                <c:pt idx="0">
                  <c:v>26</c:v>
                </c:pt>
                <c:pt idx="1">
                  <c:v>8</c:v>
                </c:pt>
                <c:pt idx="2">
                  <c:v>27</c:v>
                </c:pt>
                <c:pt idx="3">
                  <c:v>13</c:v>
                </c:pt>
                <c:pt idx="4">
                  <c:v>11</c:v>
                </c:pt>
                <c:pt idx="5">
                  <c:v>13</c:v>
                </c:pt>
              </c:numCache>
            </c:numRef>
          </c:val>
        </c:ser>
        <c:ser>
          <c:idx val="1"/>
          <c:order val="1"/>
          <c:tx>
            <c:strRef>
              <c:f>Sheet1!$C$1</c:f>
              <c:strCache>
                <c:ptCount val="1"/>
                <c:pt idx="0">
                  <c:v>At any time</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IPTp</c:v>
                </c:pt>
                <c:pt idx="1">
                  <c:v>STIs</c:v>
                </c:pt>
                <c:pt idx="2">
                  <c:v>FP</c:v>
                </c:pt>
                <c:pt idx="3">
                  <c:v>Complications of pregnancy</c:v>
                </c:pt>
                <c:pt idx="4">
                  <c:v>ANC screening</c:v>
                </c:pt>
                <c:pt idx="5">
                  <c:v>ANC counselling</c:v>
                </c:pt>
              </c:strCache>
            </c:strRef>
          </c:cat>
          <c:val>
            <c:numRef>
              <c:f>Sheet1!$C$2:$C$7</c:f>
              <c:numCache>
                <c:formatCode>General</c:formatCode>
                <c:ptCount val="6"/>
                <c:pt idx="0">
                  <c:v>60</c:v>
                </c:pt>
                <c:pt idx="1">
                  <c:v>31</c:v>
                </c:pt>
                <c:pt idx="2">
                  <c:v>46</c:v>
                </c:pt>
                <c:pt idx="3">
                  <c:v>34</c:v>
                </c:pt>
                <c:pt idx="4">
                  <c:v>29</c:v>
                </c:pt>
                <c:pt idx="5">
                  <c:v>35</c:v>
                </c:pt>
              </c:numCache>
            </c:numRef>
          </c:val>
        </c:ser>
        <c:dLbls>
          <c:showLegendKey val="0"/>
          <c:showVal val="1"/>
          <c:showCatName val="0"/>
          <c:showSerName val="0"/>
          <c:showPercent val="0"/>
          <c:showBubbleSize val="0"/>
        </c:dLbls>
        <c:gapWidth val="95"/>
        <c:overlap val="100"/>
        <c:axId val="447455832"/>
        <c:axId val="447456224"/>
      </c:barChart>
      <c:catAx>
        <c:axId val="447455832"/>
        <c:scaling>
          <c:orientation val="minMax"/>
        </c:scaling>
        <c:delete val="0"/>
        <c:axPos val="l"/>
        <c:numFmt formatCode="General" sourceLinked="0"/>
        <c:majorTickMark val="none"/>
        <c:minorTickMark val="none"/>
        <c:tickLblPos val="nextTo"/>
        <c:spPr>
          <a:ln>
            <a:solidFill>
              <a:schemeClr val="bg1"/>
            </a:solidFill>
          </a:ln>
        </c:spPr>
        <c:crossAx val="447456224"/>
        <c:crosses val="autoZero"/>
        <c:auto val="1"/>
        <c:lblAlgn val="ctr"/>
        <c:lblOffset val="100"/>
        <c:noMultiLvlLbl val="0"/>
      </c:catAx>
      <c:valAx>
        <c:axId val="447456224"/>
        <c:scaling>
          <c:orientation val="minMax"/>
          <c:max val="100"/>
        </c:scaling>
        <c:delete val="1"/>
        <c:axPos val="b"/>
        <c:numFmt formatCode="General" sourceLinked="1"/>
        <c:majorTickMark val="out"/>
        <c:minorTickMark val="none"/>
        <c:tickLblPos val="nextTo"/>
        <c:crossAx val="447455832"/>
        <c:crosses val="autoZero"/>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53360279965004376"/>
          <c:y val="1.7543223763696204E-2"/>
          <c:w val="0.46639720034995885"/>
          <c:h val="0.94086022757170695"/>
        </c:manualLayout>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3"/>
            <c:invertIfNegative val="0"/>
            <c:bubble3D val="0"/>
            <c:spPr>
              <a:solidFill>
                <a:schemeClr val="bg2"/>
              </a:solidFill>
            </c:spPr>
          </c:dPt>
          <c:dPt>
            <c:idx val="5"/>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Haemoglobin test</c:v>
                </c:pt>
                <c:pt idx="1">
                  <c:v>Urine protein or glucose test</c:v>
                </c:pt>
                <c:pt idx="3">
                  <c:v>All elements</c:v>
                </c:pt>
                <c:pt idx="4">
                  <c:v>Medicines client currenlty taking</c:v>
                </c:pt>
                <c:pt idx="5">
                  <c:v>Any prior pregnancy</c:v>
                </c:pt>
                <c:pt idx="6">
                  <c:v>Date of last menstrual period</c:v>
                </c:pt>
                <c:pt idx="7">
                  <c:v>Age</c:v>
                </c:pt>
              </c:strCache>
            </c:strRef>
          </c:cat>
          <c:val>
            <c:numRef>
              <c:f>Sheet1!$B$2:$B$9</c:f>
              <c:numCache>
                <c:formatCode>General</c:formatCode>
                <c:ptCount val="8"/>
                <c:pt idx="0">
                  <c:v>14</c:v>
                </c:pt>
                <c:pt idx="1">
                  <c:v>9</c:v>
                </c:pt>
                <c:pt idx="3">
                  <c:v>7</c:v>
                </c:pt>
                <c:pt idx="4">
                  <c:v>12</c:v>
                </c:pt>
                <c:pt idx="5">
                  <c:v>88</c:v>
                </c:pt>
                <c:pt idx="6">
                  <c:v>76</c:v>
                </c:pt>
                <c:pt idx="7">
                  <c:v>80</c:v>
                </c:pt>
              </c:numCache>
            </c:numRef>
          </c:val>
        </c:ser>
        <c:dLbls>
          <c:showLegendKey val="0"/>
          <c:showVal val="1"/>
          <c:showCatName val="0"/>
          <c:showSerName val="0"/>
          <c:showPercent val="0"/>
          <c:showBubbleSize val="0"/>
        </c:dLbls>
        <c:gapWidth val="150"/>
        <c:axId val="447457008"/>
        <c:axId val="447457400"/>
      </c:barChart>
      <c:catAx>
        <c:axId val="447457008"/>
        <c:scaling>
          <c:orientation val="minMax"/>
        </c:scaling>
        <c:delete val="0"/>
        <c:axPos val="l"/>
        <c:numFmt formatCode="General" sourceLinked="0"/>
        <c:majorTickMark val="none"/>
        <c:minorTickMark val="none"/>
        <c:tickLblPos val="nextTo"/>
        <c:spPr>
          <a:ln>
            <a:solidFill>
              <a:schemeClr val="bg1"/>
            </a:solidFill>
          </a:ln>
        </c:spPr>
        <c:txPr>
          <a:bodyPr rot="0"/>
          <a:lstStyle/>
          <a:p>
            <a:pPr>
              <a:defRPr/>
            </a:pPr>
            <a:endParaRPr lang="en-US"/>
          </a:p>
        </c:txPr>
        <c:crossAx val="447457400"/>
        <c:crosses val="autoZero"/>
        <c:auto val="1"/>
        <c:lblAlgn val="ctr"/>
        <c:lblOffset val="100"/>
        <c:noMultiLvlLbl val="0"/>
      </c:catAx>
      <c:valAx>
        <c:axId val="447457400"/>
        <c:scaling>
          <c:orientation val="minMax"/>
        </c:scaling>
        <c:delete val="1"/>
        <c:axPos val="b"/>
        <c:numFmt formatCode="General" sourceLinked="1"/>
        <c:majorTickMark val="out"/>
        <c:minorTickMark val="none"/>
        <c:tickLblPos val="none"/>
        <c:crossAx val="44745700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1"/>
    <c:plotArea>
      <c:layout>
        <c:manualLayout>
          <c:layoutTarget val="inner"/>
          <c:xMode val="edge"/>
          <c:yMode val="edge"/>
          <c:x val="1.5277777777777781E-2"/>
          <c:y val="7.6350875189514704E-4"/>
          <c:w val="0.96944444444444711"/>
          <c:h val="0.97358053110908427"/>
        </c:manualLayout>
      </c:layout>
      <c:barChart>
        <c:barDir val="bar"/>
        <c:grouping val="clustered"/>
        <c:varyColors val="0"/>
        <c:ser>
          <c:idx val="0"/>
          <c:order val="0"/>
          <c:tx>
            <c:strRef>
              <c:f>Sheet1!$B$1</c:f>
              <c:strCache>
                <c:ptCount val="1"/>
                <c:pt idx="0">
                  <c:v>Column2</c:v>
                </c:pt>
              </c:strCache>
            </c:strRef>
          </c:tx>
          <c:spPr>
            <a:solidFill>
              <a:schemeClr val="accent3"/>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Measured blood pressure</c:v>
                </c:pt>
                <c:pt idx="1">
                  <c:v>Weighed client</c:v>
                </c:pt>
                <c:pt idx="2">
                  <c:v>Checked fetal position (at least 8 months pregnant)</c:v>
                </c:pt>
                <c:pt idx="3">
                  <c:v>Checked uterine/fundal height</c:v>
                </c:pt>
                <c:pt idx="4">
                  <c:v>Listented to fetal heart (at least 5 months pregnant)</c:v>
                </c:pt>
              </c:strCache>
            </c:strRef>
          </c:cat>
          <c:val>
            <c:numRef>
              <c:f>Sheet1!$B$2:$B$6</c:f>
              <c:numCache>
                <c:formatCode>General</c:formatCode>
                <c:ptCount val="5"/>
                <c:pt idx="0">
                  <c:v>72</c:v>
                </c:pt>
                <c:pt idx="1">
                  <c:v>92</c:v>
                </c:pt>
                <c:pt idx="2">
                  <c:v>96</c:v>
                </c:pt>
                <c:pt idx="3">
                  <c:v>96</c:v>
                </c:pt>
                <c:pt idx="4">
                  <c:v>87</c:v>
                </c:pt>
              </c:numCache>
            </c:numRef>
          </c:val>
        </c:ser>
        <c:dLbls>
          <c:showLegendKey val="0"/>
          <c:showVal val="1"/>
          <c:showCatName val="0"/>
          <c:showSerName val="0"/>
          <c:showPercent val="0"/>
          <c:showBubbleSize val="0"/>
        </c:dLbls>
        <c:gapWidth val="150"/>
        <c:axId val="447458184"/>
        <c:axId val="447458576"/>
      </c:barChart>
      <c:catAx>
        <c:axId val="447458184"/>
        <c:scaling>
          <c:orientation val="minMax"/>
        </c:scaling>
        <c:delete val="0"/>
        <c:axPos val="l"/>
        <c:numFmt formatCode="General" sourceLinked="1"/>
        <c:majorTickMark val="none"/>
        <c:minorTickMark val="none"/>
        <c:tickLblPos val="nextTo"/>
        <c:spPr>
          <a:ln>
            <a:solidFill>
              <a:schemeClr val="bg1"/>
            </a:solidFill>
          </a:ln>
        </c:spPr>
        <c:txPr>
          <a:bodyPr/>
          <a:lstStyle/>
          <a:p>
            <a:pPr>
              <a:defRPr sz="1600" b="0">
                <a:solidFill>
                  <a:schemeClr val="bg1"/>
                </a:solidFill>
              </a:defRPr>
            </a:pPr>
            <a:endParaRPr lang="en-US"/>
          </a:p>
        </c:txPr>
        <c:crossAx val="447458576"/>
        <c:crosses val="autoZero"/>
        <c:auto val="1"/>
        <c:lblAlgn val="ctr"/>
        <c:lblOffset val="100"/>
        <c:noMultiLvlLbl val="0"/>
      </c:catAx>
      <c:valAx>
        <c:axId val="447458576"/>
        <c:scaling>
          <c:orientation val="minMax"/>
        </c:scaling>
        <c:delete val="1"/>
        <c:axPos val="b"/>
        <c:numFmt formatCode="General" sourceLinked="1"/>
        <c:majorTickMark val="out"/>
        <c:minorTickMark val="none"/>
        <c:tickLblPos val="none"/>
        <c:crossAx val="44745818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1"/>
    <c:plotArea>
      <c:layout>
        <c:manualLayout>
          <c:layoutTarget val="inner"/>
          <c:xMode val="edge"/>
          <c:yMode val="edge"/>
          <c:x val="1.5277777777777781E-2"/>
          <c:y val="7.6350875189514704E-4"/>
          <c:w val="0.96944444444444711"/>
          <c:h val="0.97358053110908427"/>
        </c:manualLayout>
      </c:layout>
      <c:barChart>
        <c:barDir val="bar"/>
        <c:grouping val="clustered"/>
        <c:varyColors val="0"/>
        <c:ser>
          <c:idx val="0"/>
          <c:order val="0"/>
          <c:tx>
            <c:strRef>
              <c:f>Sheet1!$B$1</c:f>
              <c:strCache>
                <c:ptCount val="1"/>
                <c:pt idx="0">
                  <c:v>Column2</c:v>
                </c:pt>
              </c:strCache>
            </c:strRef>
          </c:tx>
          <c:spPr>
            <a:solidFill>
              <a:schemeClr val="accent3"/>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Provider explained purpose of tetanus toxoid vaccine</c:v>
                </c:pt>
                <c:pt idx="1">
                  <c:v>Provider gave or prescribed tetanus toxoid vaccine</c:v>
                </c:pt>
                <c:pt idx="2">
                  <c:v>Provider explained purpose of iron or folic acid tablets</c:v>
                </c:pt>
                <c:pt idx="3">
                  <c:v>Provider explained how to take tablets</c:v>
                </c:pt>
                <c:pt idx="4">
                  <c:v>Provider gave or prescribed iron or folic acid tablets</c:v>
                </c:pt>
              </c:strCache>
            </c:strRef>
          </c:cat>
          <c:val>
            <c:numRef>
              <c:f>Sheet1!$B$2:$B$6</c:f>
              <c:numCache>
                <c:formatCode>General</c:formatCode>
                <c:ptCount val="5"/>
                <c:pt idx="0">
                  <c:v>20</c:v>
                </c:pt>
                <c:pt idx="1">
                  <c:v>29</c:v>
                </c:pt>
                <c:pt idx="2">
                  <c:v>60</c:v>
                </c:pt>
                <c:pt idx="3">
                  <c:v>61</c:v>
                </c:pt>
                <c:pt idx="4">
                  <c:v>87</c:v>
                </c:pt>
              </c:numCache>
            </c:numRef>
          </c:val>
        </c:ser>
        <c:dLbls>
          <c:showLegendKey val="0"/>
          <c:showVal val="1"/>
          <c:showCatName val="0"/>
          <c:showSerName val="0"/>
          <c:showPercent val="0"/>
          <c:showBubbleSize val="0"/>
        </c:dLbls>
        <c:gapWidth val="150"/>
        <c:axId val="447459360"/>
        <c:axId val="447459752"/>
      </c:barChart>
      <c:catAx>
        <c:axId val="447459360"/>
        <c:scaling>
          <c:orientation val="minMax"/>
        </c:scaling>
        <c:delete val="0"/>
        <c:axPos val="l"/>
        <c:numFmt formatCode="General" sourceLinked="1"/>
        <c:majorTickMark val="none"/>
        <c:minorTickMark val="none"/>
        <c:tickLblPos val="nextTo"/>
        <c:spPr>
          <a:ln>
            <a:solidFill>
              <a:schemeClr val="bg1"/>
            </a:solidFill>
          </a:ln>
        </c:spPr>
        <c:txPr>
          <a:bodyPr/>
          <a:lstStyle/>
          <a:p>
            <a:pPr>
              <a:defRPr sz="1600" b="0">
                <a:solidFill>
                  <a:schemeClr val="bg1"/>
                </a:solidFill>
              </a:defRPr>
            </a:pPr>
            <a:endParaRPr lang="en-US"/>
          </a:p>
        </c:txPr>
        <c:crossAx val="447459752"/>
        <c:crosses val="autoZero"/>
        <c:auto val="1"/>
        <c:lblAlgn val="ctr"/>
        <c:lblOffset val="100"/>
        <c:noMultiLvlLbl val="0"/>
      </c:catAx>
      <c:valAx>
        <c:axId val="447459752"/>
        <c:scaling>
          <c:orientation val="minMax"/>
        </c:scaling>
        <c:delete val="1"/>
        <c:axPos val="b"/>
        <c:numFmt formatCode="General" sourceLinked="1"/>
        <c:majorTickMark val="out"/>
        <c:minorTickMark val="none"/>
        <c:tickLblPos val="nextTo"/>
        <c:crossAx val="44745936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449263757285267"/>
          <c:y val="2.6570048309178806E-2"/>
          <c:w val="0.56423622047244104"/>
          <c:h val="0.94685990338164261"/>
        </c:manualLayout>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0"/>
            <c:invertIfNegative val="0"/>
            <c:bubble3D val="0"/>
            <c:spPr>
              <a:solidFill>
                <a:schemeClr val="accent1"/>
              </a:solidFill>
            </c:spPr>
          </c:dPt>
          <c:dPt>
            <c:idx val="7"/>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Any of the above risk symptoms</c:v>
                </c:pt>
                <c:pt idx="1">
                  <c:v>Cough or difficulty breathing for 3 weeks or longer</c:v>
                </c:pt>
                <c:pt idx="2">
                  <c:v>Loss of, excessive or normal fetal movement</c:v>
                </c:pt>
                <c:pt idx="3">
                  <c:v>Excessive tiredness, shortness of breath</c:v>
                </c:pt>
                <c:pt idx="4">
                  <c:v>Swollen hands or face</c:v>
                </c:pt>
                <c:pt idx="5">
                  <c:v>Headache or blurred vision</c:v>
                </c:pt>
                <c:pt idx="6">
                  <c:v>Fever</c:v>
                </c:pt>
                <c:pt idx="7">
                  <c:v>Vaginal bleeding</c:v>
                </c:pt>
              </c:strCache>
            </c:strRef>
          </c:cat>
          <c:val>
            <c:numRef>
              <c:f>Sheet1!$B$2:$B$9</c:f>
              <c:numCache>
                <c:formatCode>General</c:formatCode>
                <c:ptCount val="8"/>
                <c:pt idx="0">
                  <c:v>53</c:v>
                </c:pt>
                <c:pt idx="1">
                  <c:v>6</c:v>
                </c:pt>
                <c:pt idx="2">
                  <c:v>25</c:v>
                </c:pt>
                <c:pt idx="3">
                  <c:v>7</c:v>
                </c:pt>
                <c:pt idx="4">
                  <c:v>17</c:v>
                </c:pt>
                <c:pt idx="5">
                  <c:v>25</c:v>
                </c:pt>
                <c:pt idx="6">
                  <c:v>14</c:v>
                </c:pt>
                <c:pt idx="7">
                  <c:v>34</c:v>
                </c:pt>
              </c:numCache>
            </c:numRef>
          </c:val>
        </c:ser>
        <c:dLbls>
          <c:showLegendKey val="0"/>
          <c:showVal val="1"/>
          <c:showCatName val="0"/>
          <c:showSerName val="0"/>
          <c:showPercent val="0"/>
          <c:showBubbleSize val="0"/>
        </c:dLbls>
        <c:gapWidth val="150"/>
        <c:axId val="447460536"/>
        <c:axId val="447460928"/>
      </c:barChart>
      <c:catAx>
        <c:axId val="447460536"/>
        <c:scaling>
          <c:orientation val="minMax"/>
        </c:scaling>
        <c:delete val="0"/>
        <c:axPos val="l"/>
        <c:numFmt formatCode="General" sourceLinked="0"/>
        <c:majorTickMark val="none"/>
        <c:minorTickMark val="none"/>
        <c:tickLblPos val="nextTo"/>
        <c:spPr>
          <a:ln>
            <a:solidFill>
              <a:schemeClr val="bg1"/>
            </a:solidFill>
          </a:ln>
        </c:spPr>
        <c:crossAx val="447460928"/>
        <c:crosses val="autoZero"/>
        <c:auto val="1"/>
        <c:lblAlgn val="ctr"/>
        <c:lblOffset val="100"/>
        <c:noMultiLvlLbl val="0"/>
      </c:catAx>
      <c:valAx>
        <c:axId val="447460928"/>
        <c:scaling>
          <c:orientation val="minMax"/>
          <c:max val="100"/>
        </c:scaling>
        <c:delete val="1"/>
        <c:axPos val="b"/>
        <c:numFmt formatCode="General" sourceLinked="1"/>
        <c:majorTickMark val="out"/>
        <c:minorTickMark val="none"/>
        <c:tickLblPos val="nextTo"/>
        <c:crossAx val="44746053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666666666666666E-2"/>
          <c:y val="1.2005430820344525E-5"/>
          <c:w val="0.96944444444444444"/>
          <c:h val="0.99918090219721212"/>
        </c:manualLayout>
      </c:layout>
      <c:barChart>
        <c:barDir val="bar"/>
        <c:grouping val="clustered"/>
        <c:varyColors val="0"/>
        <c:ser>
          <c:idx val="0"/>
          <c:order val="0"/>
          <c:tx>
            <c:strRef>
              <c:f>Sheet1!$B$1</c:f>
              <c:strCache>
                <c:ptCount val="1"/>
                <c:pt idx="0">
                  <c:v>Column1</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Provider used any visual aides</c:v>
                </c:pt>
                <c:pt idx="1">
                  <c:v>FP postpartum</c:v>
                </c:pt>
                <c:pt idx="2">
                  <c:v>Importance of vaccination for newborn</c:v>
                </c:pt>
                <c:pt idx="3">
                  <c:v>Exclusive breastfeeding</c:v>
                </c:pt>
                <c:pt idx="4">
                  <c:v>Early initiation and prolonged breastfeeding</c:v>
                </c:pt>
                <c:pt idx="5">
                  <c:v>Care of newborn</c:v>
                </c:pt>
                <c:pt idx="6">
                  <c:v>Delivery plans</c:v>
                </c:pt>
                <c:pt idx="7">
                  <c:v>Importance of at least 4 ANC visits</c:v>
                </c:pt>
                <c:pt idx="8">
                  <c:v>Progress of pregnancy</c:v>
                </c:pt>
                <c:pt idx="9">
                  <c:v>Nutrition</c:v>
                </c:pt>
              </c:strCache>
            </c:strRef>
          </c:cat>
          <c:val>
            <c:numRef>
              <c:f>Sheet1!$B$2:$B$11</c:f>
              <c:numCache>
                <c:formatCode>General</c:formatCode>
                <c:ptCount val="10"/>
                <c:pt idx="0">
                  <c:v>8</c:v>
                </c:pt>
                <c:pt idx="1">
                  <c:v>12</c:v>
                </c:pt>
                <c:pt idx="2">
                  <c:v>2</c:v>
                </c:pt>
                <c:pt idx="3">
                  <c:v>7</c:v>
                </c:pt>
                <c:pt idx="4">
                  <c:v>5</c:v>
                </c:pt>
                <c:pt idx="5">
                  <c:v>9</c:v>
                </c:pt>
                <c:pt idx="6">
                  <c:v>75</c:v>
                </c:pt>
                <c:pt idx="7">
                  <c:v>18</c:v>
                </c:pt>
                <c:pt idx="8">
                  <c:v>64</c:v>
                </c:pt>
                <c:pt idx="9">
                  <c:v>40</c:v>
                </c:pt>
              </c:numCache>
            </c:numRef>
          </c:val>
        </c:ser>
        <c:dLbls>
          <c:showLegendKey val="0"/>
          <c:showVal val="1"/>
          <c:showCatName val="0"/>
          <c:showSerName val="0"/>
          <c:showPercent val="0"/>
          <c:showBubbleSize val="0"/>
        </c:dLbls>
        <c:gapWidth val="150"/>
        <c:axId val="447461712"/>
        <c:axId val="447462104"/>
      </c:barChart>
      <c:catAx>
        <c:axId val="447461712"/>
        <c:scaling>
          <c:orientation val="minMax"/>
        </c:scaling>
        <c:delete val="0"/>
        <c:axPos val="l"/>
        <c:numFmt formatCode="General" sourceLinked="0"/>
        <c:majorTickMark val="none"/>
        <c:minorTickMark val="none"/>
        <c:tickLblPos val="nextTo"/>
        <c:spPr>
          <a:ln>
            <a:solidFill>
              <a:schemeClr val="bg1"/>
            </a:solidFill>
          </a:ln>
        </c:spPr>
        <c:crossAx val="447462104"/>
        <c:crosses val="autoZero"/>
        <c:auto val="1"/>
        <c:lblAlgn val="ctr"/>
        <c:lblOffset val="100"/>
        <c:noMultiLvlLbl val="0"/>
      </c:catAx>
      <c:valAx>
        <c:axId val="447462104"/>
        <c:scaling>
          <c:orientation val="minMax"/>
          <c:max val="100"/>
        </c:scaling>
        <c:delete val="1"/>
        <c:axPos val="b"/>
        <c:numFmt formatCode="General" sourceLinked="1"/>
        <c:majorTickMark val="out"/>
        <c:minorTickMark val="none"/>
        <c:tickLblPos val="nextTo"/>
        <c:crossAx val="44746171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53215387139107662"/>
          <c:y val="3.0303030303030311E-2"/>
          <c:w val="0.41090168416448225"/>
          <c:h val="0.94444444444444464"/>
        </c:manualLayout>
      </c:layout>
      <c:barChart>
        <c:barDir val="bar"/>
        <c:grouping val="clustered"/>
        <c:varyColors val="0"/>
        <c:ser>
          <c:idx val="0"/>
          <c:order val="0"/>
          <c:tx>
            <c:strRef>
              <c:f>Sheet1!$B$1</c:f>
              <c:strCache>
                <c:ptCount val="1"/>
                <c:pt idx="0">
                  <c:v>Series 1</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Sheet1!$A$2:$A$12</c:f>
              <c:strCache>
                <c:ptCount val="11"/>
                <c:pt idx="0">
                  <c:v>Insufficient auditory privacy</c:v>
                </c:pt>
                <c:pt idx="1">
                  <c:v>Insufficient visual privacy</c:v>
                </c:pt>
                <c:pt idx="2">
                  <c:v>Services costly</c:v>
                </c:pt>
                <c:pt idx="3">
                  <c:v>Facility not clean</c:v>
                </c:pt>
                <c:pt idx="4">
                  <c:v>Facility open limited hours</c:v>
                </c:pt>
                <c:pt idx="5">
                  <c:v>Facility open limited days</c:v>
                </c:pt>
                <c:pt idx="6">
                  <c:v>Medicines not available in facility</c:v>
                </c:pt>
                <c:pt idx="7">
                  <c:v>Not able to discuss problems</c:v>
                </c:pt>
                <c:pt idx="8">
                  <c:v>Long wait to see provider</c:v>
                </c:pt>
                <c:pt idx="9">
                  <c:v>Insufficient explanation about pregnancy</c:v>
                </c:pt>
                <c:pt idx="10">
                  <c:v>Poor behaviour/attitude of provider</c:v>
                </c:pt>
              </c:strCache>
            </c:strRef>
          </c:cat>
          <c:val>
            <c:numRef>
              <c:f>Sheet1!$B$2:$B$12</c:f>
              <c:numCache>
                <c:formatCode>General</c:formatCode>
                <c:ptCount val="11"/>
                <c:pt idx="0">
                  <c:v>1</c:v>
                </c:pt>
                <c:pt idx="1">
                  <c:v>1</c:v>
                </c:pt>
                <c:pt idx="2">
                  <c:v>3</c:v>
                </c:pt>
                <c:pt idx="3">
                  <c:v>3</c:v>
                </c:pt>
                <c:pt idx="4">
                  <c:v>8</c:v>
                </c:pt>
                <c:pt idx="5">
                  <c:v>4</c:v>
                </c:pt>
                <c:pt idx="6">
                  <c:v>6</c:v>
                </c:pt>
                <c:pt idx="7">
                  <c:v>4</c:v>
                </c:pt>
                <c:pt idx="8">
                  <c:v>18</c:v>
                </c:pt>
                <c:pt idx="9">
                  <c:v>2</c:v>
                </c:pt>
                <c:pt idx="10">
                  <c:v>2</c:v>
                </c:pt>
              </c:numCache>
            </c:numRef>
          </c:val>
        </c:ser>
        <c:dLbls>
          <c:showLegendKey val="0"/>
          <c:showVal val="1"/>
          <c:showCatName val="0"/>
          <c:showSerName val="0"/>
          <c:showPercent val="0"/>
          <c:showBubbleSize val="0"/>
        </c:dLbls>
        <c:gapWidth val="150"/>
        <c:overlap val="-25"/>
        <c:axId val="447462496"/>
        <c:axId val="447462888"/>
      </c:barChart>
      <c:catAx>
        <c:axId val="447462496"/>
        <c:scaling>
          <c:orientation val="minMax"/>
        </c:scaling>
        <c:delete val="0"/>
        <c:axPos val="l"/>
        <c:numFmt formatCode="General" sourceLinked="1"/>
        <c:majorTickMark val="none"/>
        <c:minorTickMark val="none"/>
        <c:tickLblPos val="nextTo"/>
        <c:spPr>
          <a:ln>
            <a:solidFill>
              <a:schemeClr val="bg1"/>
            </a:solidFill>
          </a:ln>
        </c:spPr>
        <c:txPr>
          <a:bodyPr/>
          <a:lstStyle/>
          <a:p>
            <a:pPr>
              <a:defRPr sz="1800"/>
            </a:pPr>
            <a:endParaRPr lang="en-US"/>
          </a:p>
        </c:txPr>
        <c:crossAx val="447462888"/>
        <c:crosses val="autoZero"/>
        <c:auto val="1"/>
        <c:lblAlgn val="ctr"/>
        <c:lblOffset val="100"/>
        <c:noMultiLvlLbl val="0"/>
      </c:catAx>
      <c:valAx>
        <c:axId val="447462888"/>
        <c:scaling>
          <c:orientation val="minMax"/>
          <c:max val="60"/>
        </c:scaling>
        <c:delete val="1"/>
        <c:axPos val="b"/>
        <c:numFmt formatCode="General" sourceLinked="1"/>
        <c:majorTickMark val="out"/>
        <c:minorTickMark val="none"/>
        <c:tickLblPos val="nextTo"/>
        <c:crossAx val="447462496"/>
        <c:crosses val="autoZero"/>
        <c:crossBetween val="between"/>
      </c:valAx>
      <c:spPr>
        <a:noFill/>
        <a:ln w="25398">
          <a:noFill/>
        </a:ln>
      </c:spPr>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PMTCT</c:v>
                </c:pt>
              </c:strCache>
            </c:strRef>
          </c:tx>
          <c:spPr>
            <a:solidFill>
              <a:schemeClr val="accent1"/>
            </a:solidFill>
          </c:spPr>
          <c:invertIfNegative val="0"/>
          <c:dPt>
            <c:idx val="0"/>
            <c:invertIfNegative val="0"/>
            <c:bubble3D val="0"/>
            <c:spPr>
              <a:solidFill>
                <a:schemeClr val="accent3"/>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bg1">
                  <a:lumMod val="50000"/>
                  <a:lumOff val="50000"/>
                </a:schemeClr>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Sheet1!$B$1:$G$1</c:f>
              <c:strCache>
                <c:ptCount val="6"/>
                <c:pt idx="0">
                  <c:v>Hospital</c:v>
                </c:pt>
                <c:pt idx="1">
                  <c:v>Health centre</c:v>
                </c:pt>
                <c:pt idx="2">
                  <c:v>Dispensary</c:v>
                </c:pt>
                <c:pt idx="3">
                  <c:v>Clinic</c:v>
                </c:pt>
                <c:pt idx="4">
                  <c:v>Health post</c:v>
                </c:pt>
                <c:pt idx="5">
                  <c:v>Total</c:v>
                </c:pt>
              </c:strCache>
            </c:strRef>
          </c:cat>
          <c:val>
            <c:numRef>
              <c:f>Sheet1!$B$2:$G$2</c:f>
              <c:numCache>
                <c:formatCode>General</c:formatCode>
                <c:ptCount val="6"/>
                <c:pt idx="0">
                  <c:v>97</c:v>
                </c:pt>
                <c:pt idx="1">
                  <c:v>97</c:v>
                </c:pt>
                <c:pt idx="2">
                  <c:v>54</c:v>
                </c:pt>
                <c:pt idx="3">
                  <c:v>57</c:v>
                </c:pt>
                <c:pt idx="4">
                  <c:v>50</c:v>
                </c:pt>
                <c:pt idx="5">
                  <c:v>92</c:v>
                </c:pt>
              </c:numCache>
            </c:numRef>
          </c:val>
        </c:ser>
        <c:dLbls>
          <c:showLegendKey val="0"/>
          <c:showVal val="1"/>
          <c:showCatName val="0"/>
          <c:showSerName val="0"/>
          <c:showPercent val="0"/>
          <c:showBubbleSize val="0"/>
        </c:dLbls>
        <c:gapWidth val="150"/>
        <c:overlap val="-25"/>
        <c:axId val="447463672"/>
        <c:axId val="447464064"/>
      </c:barChart>
      <c:catAx>
        <c:axId val="447463672"/>
        <c:scaling>
          <c:orientation val="minMax"/>
        </c:scaling>
        <c:delete val="0"/>
        <c:axPos val="b"/>
        <c:numFmt formatCode="General" sourceLinked="0"/>
        <c:majorTickMark val="none"/>
        <c:minorTickMark val="none"/>
        <c:tickLblPos val="nextTo"/>
        <c:spPr>
          <a:ln>
            <a:solidFill>
              <a:schemeClr val="bg1"/>
            </a:solidFill>
          </a:ln>
        </c:spPr>
        <c:crossAx val="447464064"/>
        <c:crosses val="autoZero"/>
        <c:auto val="1"/>
        <c:lblAlgn val="ctr"/>
        <c:lblOffset val="100"/>
        <c:noMultiLvlLbl val="0"/>
      </c:catAx>
      <c:valAx>
        <c:axId val="447464064"/>
        <c:scaling>
          <c:orientation val="minMax"/>
        </c:scaling>
        <c:delete val="1"/>
        <c:axPos val="l"/>
        <c:numFmt formatCode="General" sourceLinked="1"/>
        <c:majorTickMark val="out"/>
        <c:minorTickMark val="none"/>
        <c:tickLblPos val="none"/>
        <c:crossAx val="44746367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1"/>
    <c:plotArea>
      <c:layout>
        <c:manualLayout>
          <c:layoutTarget val="inner"/>
          <c:xMode val="edge"/>
          <c:yMode val="edge"/>
          <c:x val="0.50629757217847771"/>
          <c:y val="7.6350875189514704E-4"/>
          <c:w val="0.60898020559930011"/>
          <c:h val="0.97358053110908427"/>
        </c:manualLayout>
      </c:layout>
      <c:barChart>
        <c:barDir val="bar"/>
        <c:grouping val="clustered"/>
        <c:varyColors val="0"/>
        <c:ser>
          <c:idx val="0"/>
          <c:order val="0"/>
          <c:tx>
            <c:strRef>
              <c:f>Sheet1!$B$1</c:f>
              <c:strCache>
                <c:ptCount val="1"/>
                <c:pt idx="0">
                  <c:v>Column2</c:v>
                </c:pt>
              </c:strCache>
            </c:strRef>
          </c:tx>
          <c:spPr>
            <a:solidFill>
              <a:schemeClr val="accent3"/>
            </a:solidFill>
          </c:spPr>
          <c:invertIfNegative val="0"/>
          <c:dPt>
            <c:idx val="0"/>
            <c:invertIfNegative val="0"/>
            <c:bubble3D val="0"/>
            <c:spPr>
              <a:solidFill>
                <a:schemeClr val="accent1"/>
              </a:solidFill>
            </c:spPr>
          </c:dPt>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All 7 services</c:v>
                </c:pt>
                <c:pt idx="1">
                  <c:v>FP counselling for HIV+ pregnant women</c:v>
                </c:pt>
                <c:pt idx="2">
                  <c:v>Nutritional counselling for HIV+ pregnant women and their infants</c:v>
                </c:pt>
                <c:pt idx="3">
                  <c:v>Infant and young child feeding counselling</c:v>
                </c:pt>
                <c:pt idx="4">
                  <c:v>ARV prophylaxis for infants born to HIV+ women</c:v>
                </c:pt>
                <c:pt idx="5">
                  <c:v>ARV prophylaxis for HIV+ pregnant women</c:v>
                </c:pt>
                <c:pt idx="6">
                  <c:v>HIV testing for infants bornt to HIV+ women</c:v>
                </c:pt>
                <c:pt idx="7">
                  <c:v>HIV Testing for pregnant women</c:v>
                </c:pt>
              </c:strCache>
            </c:strRef>
          </c:cat>
          <c:val>
            <c:numRef>
              <c:f>Sheet1!$B$2:$B$9</c:f>
              <c:numCache>
                <c:formatCode>General</c:formatCode>
                <c:ptCount val="8"/>
                <c:pt idx="0">
                  <c:v>81</c:v>
                </c:pt>
                <c:pt idx="1">
                  <c:v>97</c:v>
                </c:pt>
                <c:pt idx="2">
                  <c:v>98</c:v>
                </c:pt>
                <c:pt idx="3">
                  <c:v>97</c:v>
                </c:pt>
                <c:pt idx="4">
                  <c:v>97</c:v>
                </c:pt>
                <c:pt idx="5">
                  <c:v>95</c:v>
                </c:pt>
                <c:pt idx="6">
                  <c:v>92</c:v>
                </c:pt>
                <c:pt idx="7">
                  <c:v>96</c:v>
                </c:pt>
              </c:numCache>
            </c:numRef>
          </c:val>
        </c:ser>
        <c:dLbls>
          <c:showLegendKey val="0"/>
          <c:showVal val="1"/>
          <c:showCatName val="0"/>
          <c:showSerName val="0"/>
          <c:showPercent val="0"/>
          <c:showBubbleSize val="0"/>
        </c:dLbls>
        <c:gapWidth val="150"/>
        <c:axId val="447464848"/>
        <c:axId val="447465240"/>
      </c:barChart>
      <c:catAx>
        <c:axId val="447464848"/>
        <c:scaling>
          <c:orientation val="minMax"/>
        </c:scaling>
        <c:delete val="0"/>
        <c:axPos val="l"/>
        <c:numFmt formatCode="General" sourceLinked="1"/>
        <c:majorTickMark val="none"/>
        <c:minorTickMark val="none"/>
        <c:tickLblPos val="nextTo"/>
        <c:spPr>
          <a:ln>
            <a:solidFill>
              <a:schemeClr val="bg1"/>
            </a:solidFill>
          </a:ln>
        </c:spPr>
        <c:txPr>
          <a:bodyPr/>
          <a:lstStyle/>
          <a:p>
            <a:pPr>
              <a:defRPr sz="1600" b="0">
                <a:solidFill>
                  <a:schemeClr val="bg1"/>
                </a:solidFill>
              </a:defRPr>
            </a:pPr>
            <a:endParaRPr lang="en-US"/>
          </a:p>
        </c:txPr>
        <c:crossAx val="447465240"/>
        <c:crosses val="autoZero"/>
        <c:auto val="1"/>
        <c:lblAlgn val="ctr"/>
        <c:lblOffset val="100"/>
        <c:noMultiLvlLbl val="0"/>
      </c:catAx>
      <c:valAx>
        <c:axId val="447465240"/>
        <c:scaling>
          <c:orientation val="minMax"/>
        </c:scaling>
        <c:delete val="1"/>
        <c:axPos val="b"/>
        <c:numFmt formatCode="General" sourceLinked="1"/>
        <c:majorTickMark val="out"/>
        <c:minorTickMark val="none"/>
        <c:tickLblPos val="none"/>
        <c:crossAx val="44746484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449263757285073"/>
          <c:y val="2.6570048309178806E-2"/>
          <c:w val="0.48923617598647873"/>
          <c:h val="0.94685990338164261"/>
        </c:manualLayout>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dPt>
          <c:dPt>
            <c:idx val="5"/>
            <c:invertIfNegative val="0"/>
            <c:bubble3D val="0"/>
            <c:spPr>
              <a:solidFill>
                <a:schemeClr val="accent1"/>
              </a:solidFill>
            </c:spPr>
          </c:dPt>
          <c:dPt>
            <c:idx val="6"/>
            <c:invertIfNegative val="0"/>
            <c:bubble3D val="0"/>
            <c:spPr>
              <a:solidFill>
                <a:schemeClr val="accent1"/>
              </a:solidFill>
            </c:spPr>
          </c:dPt>
          <c:dPt>
            <c:idx val="7"/>
            <c:invertIfNegative val="0"/>
            <c:bubble3D val="0"/>
            <c:spPr>
              <a:solidFill>
                <a:schemeClr val="bg2"/>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ARV for maternal prophylaxis</c:v>
                </c:pt>
                <c:pt idx="1">
                  <c:v>NVP syrup</c:v>
                </c:pt>
                <c:pt idx="2">
                  <c:v>DBS HIV testing</c:v>
                </c:pt>
                <c:pt idx="3">
                  <c:v>Adult HIV testing capacity</c:v>
                </c:pt>
                <c:pt idx="4">
                  <c:v>Visual and auditory privacy</c:v>
                </c:pt>
                <c:pt idx="5">
                  <c:v>Guidelines on PMTCT</c:v>
                </c:pt>
              </c:strCache>
            </c:strRef>
          </c:cat>
          <c:val>
            <c:numRef>
              <c:f>Sheet1!$B$2:$B$7</c:f>
              <c:numCache>
                <c:formatCode>General</c:formatCode>
                <c:ptCount val="6"/>
                <c:pt idx="0">
                  <c:v>98</c:v>
                </c:pt>
                <c:pt idx="1">
                  <c:v>94</c:v>
                </c:pt>
                <c:pt idx="2">
                  <c:v>70</c:v>
                </c:pt>
                <c:pt idx="3">
                  <c:v>98</c:v>
                </c:pt>
                <c:pt idx="4">
                  <c:v>96</c:v>
                </c:pt>
                <c:pt idx="5">
                  <c:v>67</c:v>
                </c:pt>
              </c:numCache>
            </c:numRef>
          </c:val>
        </c:ser>
        <c:dLbls>
          <c:showLegendKey val="0"/>
          <c:showVal val="1"/>
          <c:showCatName val="0"/>
          <c:showSerName val="0"/>
          <c:showPercent val="0"/>
          <c:showBubbleSize val="0"/>
        </c:dLbls>
        <c:gapWidth val="150"/>
        <c:axId val="447466024"/>
        <c:axId val="447466416"/>
      </c:barChart>
      <c:catAx>
        <c:axId val="447466024"/>
        <c:scaling>
          <c:orientation val="minMax"/>
        </c:scaling>
        <c:delete val="0"/>
        <c:axPos val="l"/>
        <c:numFmt formatCode="General" sourceLinked="0"/>
        <c:majorTickMark val="none"/>
        <c:minorTickMark val="none"/>
        <c:tickLblPos val="nextTo"/>
        <c:spPr>
          <a:ln>
            <a:solidFill>
              <a:schemeClr val="bg1"/>
            </a:solidFill>
          </a:ln>
        </c:spPr>
        <c:crossAx val="447466416"/>
        <c:crosses val="autoZero"/>
        <c:auto val="1"/>
        <c:lblAlgn val="ctr"/>
        <c:lblOffset val="100"/>
        <c:noMultiLvlLbl val="0"/>
      </c:catAx>
      <c:valAx>
        <c:axId val="447466416"/>
        <c:scaling>
          <c:orientation val="minMax"/>
        </c:scaling>
        <c:delete val="1"/>
        <c:axPos val="b"/>
        <c:numFmt formatCode="General" sourceLinked="1"/>
        <c:majorTickMark val="out"/>
        <c:minorTickMark val="none"/>
        <c:tickLblPos val="none"/>
        <c:crossAx val="44746602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ANC</c:v>
                </c:pt>
              </c:strCache>
            </c:strRef>
          </c:tx>
          <c:spPr>
            <a:solidFill>
              <a:schemeClr val="accent1"/>
            </a:solidFill>
          </c:spPr>
          <c:invertIfNegative val="0"/>
          <c:dPt>
            <c:idx val="0"/>
            <c:invertIfNegative val="0"/>
            <c:bubble3D val="0"/>
            <c:spPr>
              <a:solidFill>
                <a:schemeClr val="accent3"/>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bg1">
                  <a:lumMod val="50000"/>
                  <a:lumOff val="50000"/>
                </a:schemeClr>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Sheet1!$B$1:$G$1</c:f>
              <c:strCache>
                <c:ptCount val="6"/>
                <c:pt idx="0">
                  <c:v>Hospital</c:v>
                </c:pt>
                <c:pt idx="1">
                  <c:v>Health centre</c:v>
                </c:pt>
                <c:pt idx="2">
                  <c:v>Dispensary</c:v>
                </c:pt>
                <c:pt idx="3">
                  <c:v>Clinic</c:v>
                </c:pt>
                <c:pt idx="4">
                  <c:v>Health post</c:v>
                </c:pt>
                <c:pt idx="5">
                  <c:v>Total</c:v>
                </c:pt>
              </c:strCache>
            </c:strRef>
          </c:cat>
          <c:val>
            <c:numRef>
              <c:f>Sheet1!$B$2:$G$2</c:f>
              <c:numCache>
                <c:formatCode>General</c:formatCode>
                <c:ptCount val="6"/>
                <c:pt idx="0">
                  <c:v>91</c:v>
                </c:pt>
                <c:pt idx="1">
                  <c:v>96</c:v>
                </c:pt>
                <c:pt idx="2">
                  <c:v>37</c:v>
                </c:pt>
                <c:pt idx="3">
                  <c:v>20</c:v>
                </c:pt>
                <c:pt idx="4">
                  <c:v>10</c:v>
                </c:pt>
                <c:pt idx="5">
                  <c:v>65</c:v>
                </c:pt>
              </c:numCache>
            </c:numRef>
          </c:val>
        </c:ser>
        <c:dLbls>
          <c:showLegendKey val="0"/>
          <c:showVal val="1"/>
          <c:showCatName val="0"/>
          <c:showSerName val="0"/>
          <c:showPercent val="0"/>
          <c:showBubbleSize val="0"/>
        </c:dLbls>
        <c:gapWidth val="150"/>
        <c:overlap val="-25"/>
        <c:axId val="445793960"/>
        <c:axId val="445794352"/>
      </c:barChart>
      <c:catAx>
        <c:axId val="445793960"/>
        <c:scaling>
          <c:orientation val="minMax"/>
        </c:scaling>
        <c:delete val="0"/>
        <c:axPos val="b"/>
        <c:numFmt formatCode="General" sourceLinked="0"/>
        <c:majorTickMark val="none"/>
        <c:minorTickMark val="none"/>
        <c:tickLblPos val="nextTo"/>
        <c:spPr>
          <a:ln>
            <a:solidFill>
              <a:schemeClr val="bg1"/>
            </a:solidFill>
          </a:ln>
        </c:spPr>
        <c:crossAx val="445794352"/>
        <c:crosses val="autoZero"/>
        <c:auto val="1"/>
        <c:lblAlgn val="ctr"/>
        <c:lblOffset val="100"/>
        <c:noMultiLvlLbl val="0"/>
      </c:catAx>
      <c:valAx>
        <c:axId val="445794352"/>
        <c:scaling>
          <c:orientation val="minMax"/>
        </c:scaling>
        <c:delete val="1"/>
        <c:axPos val="l"/>
        <c:numFmt formatCode="General" sourceLinked="1"/>
        <c:majorTickMark val="out"/>
        <c:minorTickMark val="none"/>
        <c:tickLblPos val="none"/>
        <c:crossAx val="44579396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51054442830568503"/>
          <c:y val="2.1739130434782608E-2"/>
          <c:w val="0.48923617598647873"/>
          <c:h val="0.94685990338164261"/>
        </c:manualLayout>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dPt>
          <c:dPt>
            <c:idx val="5"/>
            <c:invertIfNegative val="0"/>
            <c:bubble3D val="0"/>
          </c:dPt>
          <c:dPt>
            <c:idx val="6"/>
            <c:invertIfNegative val="0"/>
            <c:bubble3D val="0"/>
          </c:dPt>
          <c:dPt>
            <c:idx val="7"/>
            <c:invertIfNegative val="0"/>
            <c:bubble3D val="0"/>
          </c:dPt>
          <c:dPt>
            <c:idx val="9"/>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Sheet1!$A$2:$A$11</c:f>
              <c:strCache>
                <c:ptCount val="10"/>
                <c:pt idx="0">
                  <c:v>Haemoglobin</c:v>
                </c:pt>
                <c:pt idx="1">
                  <c:v>RDT or microscopy</c:v>
                </c:pt>
                <c:pt idx="2">
                  <c:v>Malaria microscopy</c:v>
                </c:pt>
                <c:pt idx="3">
                  <c:v>Malaria RDT</c:v>
                </c:pt>
                <c:pt idx="4">
                  <c:v>Iron or folic acid</c:v>
                </c:pt>
                <c:pt idx="5">
                  <c:v>Quinine</c:v>
                </c:pt>
                <c:pt idx="6">
                  <c:v>SP</c:v>
                </c:pt>
                <c:pt idx="7">
                  <c:v>ACT</c:v>
                </c:pt>
                <c:pt idx="8">
                  <c:v>ITN</c:v>
                </c:pt>
                <c:pt idx="9">
                  <c:v>Guidelines on IPTp</c:v>
                </c:pt>
              </c:strCache>
            </c:strRef>
          </c:cat>
          <c:val>
            <c:numRef>
              <c:f>Sheet1!$B$2:$B$11</c:f>
              <c:numCache>
                <c:formatCode>General</c:formatCode>
                <c:ptCount val="10"/>
                <c:pt idx="0">
                  <c:v>25</c:v>
                </c:pt>
                <c:pt idx="1">
                  <c:v>94</c:v>
                </c:pt>
                <c:pt idx="2">
                  <c:v>17</c:v>
                </c:pt>
                <c:pt idx="3">
                  <c:v>94</c:v>
                </c:pt>
                <c:pt idx="4">
                  <c:v>97</c:v>
                </c:pt>
                <c:pt idx="5">
                  <c:v>97</c:v>
                </c:pt>
                <c:pt idx="6">
                  <c:v>99</c:v>
                </c:pt>
                <c:pt idx="7">
                  <c:v>97</c:v>
                </c:pt>
                <c:pt idx="8">
                  <c:v>78</c:v>
                </c:pt>
                <c:pt idx="9">
                  <c:v>49</c:v>
                </c:pt>
              </c:numCache>
            </c:numRef>
          </c:val>
        </c:ser>
        <c:dLbls>
          <c:showLegendKey val="0"/>
          <c:showVal val="1"/>
          <c:showCatName val="0"/>
          <c:showSerName val="0"/>
          <c:showPercent val="0"/>
          <c:showBubbleSize val="0"/>
        </c:dLbls>
        <c:gapWidth val="150"/>
        <c:axId val="447467200"/>
        <c:axId val="447467592"/>
      </c:barChart>
      <c:catAx>
        <c:axId val="447467200"/>
        <c:scaling>
          <c:orientation val="minMax"/>
        </c:scaling>
        <c:delete val="0"/>
        <c:axPos val="l"/>
        <c:numFmt formatCode="General" sourceLinked="0"/>
        <c:majorTickMark val="none"/>
        <c:minorTickMark val="none"/>
        <c:tickLblPos val="nextTo"/>
        <c:spPr>
          <a:ln>
            <a:solidFill>
              <a:schemeClr val="bg1"/>
            </a:solidFill>
          </a:ln>
        </c:spPr>
        <c:crossAx val="447467592"/>
        <c:crosses val="autoZero"/>
        <c:auto val="1"/>
        <c:lblAlgn val="ctr"/>
        <c:lblOffset val="100"/>
        <c:noMultiLvlLbl val="0"/>
      </c:catAx>
      <c:valAx>
        <c:axId val="447467592"/>
        <c:scaling>
          <c:orientation val="minMax"/>
        </c:scaling>
        <c:delete val="1"/>
        <c:axPos val="b"/>
        <c:numFmt formatCode="General" sourceLinked="1"/>
        <c:majorTickMark val="out"/>
        <c:minorTickMark val="none"/>
        <c:tickLblPos val="none"/>
        <c:crossAx val="44746720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1"/>
    <c:plotArea>
      <c:layout>
        <c:manualLayout>
          <c:layoutTarget val="inner"/>
          <c:xMode val="edge"/>
          <c:yMode val="edge"/>
          <c:x val="0.44101979440069994"/>
          <c:y val="7.6350875189514704E-4"/>
          <c:w val="0.55898020559930006"/>
          <c:h val="0.97358053110908427"/>
        </c:manualLayout>
      </c:layout>
      <c:barChart>
        <c:barDir val="bar"/>
        <c:grouping val="clustered"/>
        <c:varyColors val="0"/>
        <c:ser>
          <c:idx val="0"/>
          <c:order val="0"/>
          <c:tx>
            <c:strRef>
              <c:f>Sheet1!$B$1</c:f>
              <c:strCache>
                <c:ptCount val="1"/>
                <c:pt idx="0">
                  <c:v>Column2</c:v>
                </c:pt>
              </c:strCache>
            </c:strRef>
          </c:tx>
          <c:spPr>
            <a:solidFill>
              <a:schemeClr val="accent1"/>
            </a:solidFill>
          </c:spPr>
          <c:invertIfNegative val="0"/>
          <c:dPt>
            <c:idx val="0"/>
            <c:invertIfNegative val="0"/>
            <c:bubble3D val="0"/>
          </c:dPt>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Dose of SP ingested in presence of provider</c:v>
                </c:pt>
                <c:pt idx="1">
                  <c:v>Provider explained purpose of IPTp</c:v>
                </c:pt>
                <c:pt idx="2">
                  <c:v>Provider gave or prescribed IPTp</c:v>
                </c:pt>
                <c:pt idx="3">
                  <c:v>Client given ITN or directed to obtain elsewhere in facility</c:v>
                </c:pt>
                <c:pt idx="4">
                  <c:v>Importance of using ITN explained</c:v>
                </c:pt>
              </c:strCache>
            </c:strRef>
          </c:cat>
          <c:val>
            <c:numRef>
              <c:f>Sheet1!$B$2:$B$6</c:f>
              <c:numCache>
                <c:formatCode>General</c:formatCode>
                <c:ptCount val="5"/>
                <c:pt idx="0">
                  <c:v>43</c:v>
                </c:pt>
                <c:pt idx="1">
                  <c:v>41</c:v>
                </c:pt>
                <c:pt idx="2">
                  <c:v>62</c:v>
                </c:pt>
                <c:pt idx="3">
                  <c:v>30</c:v>
                </c:pt>
                <c:pt idx="4">
                  <c:v>24</c:v>
                </c:pt>
              </c:numCache>
            </c:numRef>
          </c:val>
        </c:ser>
        <c:dLbls>
          <c:showLegendKey val="0"/>
          <c:showVal val="1"/>
          <c:showCatName val="0"/>
          <c:showSerName val="0"/>
          <c:showPercent val="0"/>
          <c:showBubbleSize val="0"/>
        </c:dLbls>
        <c:gapWidth val="150"/>
        <c:axId val="447701592"/>
        <c:axId val="447701984"/>
      </c:barChart>
      <c:catAx>
        <c:axId val="447701592"/>
        <c:scaling>
          <c:orientation val="minMax"/>
        </c:scaling>
        <c:delete val="0"/>
        <c:axPos val="l"/>
        <c:numFmt formatCode="General" sourceLinked="1"/>
        <c:majorTickMark val="none"/>
        <c:minorTickMark val="none"/>
        <c:tickLblPos val="nextTo"/>
        <c:spPr>
          <a:ln>
            <a:solidFill>
              <a:schemeClr val="bg1"/>
            </a:solidFill>
          </a:ln>
        </c:spPr>
        <c:txPr>
          <a:bodyPr/>
          <a:lstStyle/>
          <a:p>
            <a:pPr>
              <a:defRPr sz="1600" b="0">
                <a:solidFill>
                  <a:schemeClr val="bg1"/>
                </a:solidFill>
              </a:defRPr>
            </a:pPr>
            <a:endParaRPr lang="en-US"/>
          </a:p>
        </c:txPr>
        <c:crossAx val="447701984"/>
        <c:crosses val="autoZero"/>
        <c:auto val="1"/>
        <c:lblAlgn val="ctr"/>
        <c:lblOffset val="100"/>
        <c:noMultiLvlLbl val="0"/>
      </c:catAx>
      <c:valAx>
        <c:axId val="447701984"/>
        <c:scaling>
          <c:orientation val="minMax"/>
          <c:max val="100"/>
        </c:scaling>
        <c:delete val="1"/>
        <c:axPos val="b"/>
        <c:numFmt formatCode="General" sourceLinked="1"/>
        <c:majorTickMark val="out"/>
        <c:minorTickMark val="none"/>
        <c:tickLblPos val="nextTo"/>
        <c:crossAx val="44770159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3279975940507439"/>
          <c:y val="0.12059393144038859"/>
          <c:w val="0.66720024059492566"/>
          <c:h val="0.8592040483575949"/>
        </c:manualLayout>
      </c:layout>
      <c:barChart>
        <c:barDir val="bar"/>
        <c:grouping val="stacked"/>
        <c:varyColors val="0"/>
        <c:ser>
          <c:idx val="0"/>
          <c:order val="0"/>
          <c:tx>
            <c:strRef>
              <c:f>Sheet1!$B$1</c:f>
              <c:strCache>
                <c:ptCount val="1"/>
                <c:pt idx="0">
                  <c:v>During past 24 months</c:v>
                </c:pt>
              </c:strCache>
            </c:strRef>
          </c:tx>
          <c:spPr>
            <a:solidFill>
              <a:schemeClr val="accent3"/>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Case management/treatment of malaria</c:v>
                </c:pt>
                <c:pt idx="1">
                  <c:v>How to perform malaria RDT</c:v>
                </c:pt>
                <c:pt idx="2">
                  <c:v>Diagnosising malaria</c:v>
                </c:pt>
              </c:strCache>
            </c:strRef>
          </c:cat>
          <c:val>
            <c:numRef>
              <c:f>Sheet1!$B$2:$B$4</c:f>
              <c:numCache>
                <c:formatCode>General</c:formatCode>
                <c:ptCount val="3"/>
                <c:pt idx="0">
                  <c:v>21</c:v>
                </c:pt>
                <c:pt idx="1">
                  <c:v>36</c:v>
                </c:pt>
                <c:pt idx="2">
                  <c:v>37</c:v>
                </c:pt>
              </c:numCache>
            </c:numRef>
          </c:val>
        </c:ser>
        <c:ser>
          <c:idx val="1"/>
          <c:order val="1"/>
          <c:tx>
            <c:strRef>
              <c:f>Sheet1!$C$1</c:f>
              <c:strCache>
                <c:ptCount val="1"/>
                <c:pt idx="0">
                  <c:v>At any time</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Case management/treatment of malaria</c:v>
                </c:pt>
                <c:pt idx="1">
                  <c:v>How to perform malaria RDT</c:v>
                </c:pt>
                <c:pt idx="2">
                  <c:v>Diagnosising malaria</c:v>
                </c:pt>
              </c:strCache>
            </c:strRef>
          </c:cat>
          <c:val>
            <c:numRef>
              <c:f>Sheet1!$C$2:$C$4</c:f>
              <c:numCache>
                <c:formatCode>General</c:formatCode>
                <c:ptCount val="3"/>
                <c:pt idx="0">
                  <c:v>55</c:v>
                </c:pt>
                <c:pt idx="1">
                  <c:v>64</c:v>
                </c:pt>
                <c:pt idx="2">
                  <c:v>68</c:v>
                </c:pt>
              </c:numCache>
            </c:numRef>
          </c:val>
        </c:ser>
        <c:dLbls>
          <c:showLegendKey val="0"/>
          <c:showVal val="1"/>
          <c:showCatName val="0"/>
          <c:showSerName val="0"/>
          <c:showPercent val="0"/>
          <c:showBubbleSize val="0"/>
        </c:dLbls>
        <c:gapWidth val="95"/>
        <c:overlap val="100"/>
        <c:axId val="447702768"/>
        <c:axId val="447703160"/>
      </c:barChart>
      <c:catAx>
        <c:axId val="447702768"/>
        <c:scaling>
          <c:orientation val="minMax"/>
        </c:scaling>
        <c:delete val="0"/>
        <c:axPos val="l"/>
        <c:numFmt formatCode="General" sourceLinked="0"/>
        <c:majorTickMark val="none"/>
        <c:minorTickMark val="none"/>
        <c:tickLblPos val="nextTo"/>
        <c:spPr>
          <a:ln>
            <a:solidFill>
              <a:schemeClr val="bg1"/>
            </a:solidFill>
          </a:ln>
        </c:spPr>
        <c:crossAx val="447703160"/>
        <c:crosses val="autoZero"/>
        <c:auto val="1"/>
        <c:lblAlgn val="ctr"/>
        <c:lblOffset val="100"/>
        <c:noMultiLvlLbl val="0"/>
      </c:catAx>
      <c:valAx>
        <c:axId val="447703160"/>
        <c:scaling>
          <c:orientation val="minMax"/>
          <c:max val="120"/>
        </c:scaling>
        <c:delete val="1"/>
        <c:axPos val="b"/>
        <c:numFmt formatCode="General" sourceLinked="1"/>
        <c:majorTickMark val="out"/>
        <c:minorTickMark val="none"/>
        <c:tickLblPos val="nextTo"/>
        <c:crossAx val="447702768"/>
        <c:crosses val="autoZero"/>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ANC</c:v>
                </c:pt>
              </c:strCache>
            </c:strRef>
          </c:tx>
          <c:spPr>
            <a:solidFill>
              <a:schemeClr val="accent1">
                <a:lumMod val="50000"/>
              </a:schemeClr>
            </a:solidFill>
          </c:spPr>
          <c:invertIfNegative val="0"/>
          <c:dPt>
            <c:idx val="0"/>
            <c:invertIfNegative val="0"/>
            <c:bubble3D val="0"/>
            <c:spPr>
              <a:solidFill>
                <a:schemeClr val="accent3">
                  <a:lumMod val="50000"/>
                </a:schemeClr>
              </a:solidFill>
            </c:spPr>
          </c:dPt>
          <c:dPt>
            <c:idx val="2"/>
            <c:invertIfNegative val="0"/>
            <c:bubble3D val="0"/>
            <c:spPr>
              <a:solidFill>
                <a:schemeClr val="accent2">
                  <a:lumMod val="50000"/>
                </a:schemeClr>
              </a:solidFill>
            </c:spPr>
          </c:dPt>
          <c:dPt>
            <c:idx val="3"/>
            <c:invertIfNegative val="0"/>
            <c:bubble3D val="0"/>
            <c:spPr>
              <a:solidFill>
                <a:schemeClr val="accent4">
                  <a:lumMod val="50000"/>
                </a:schemeClr>
              </a:solidFill>
            </c:spPr>
          </c:dPt>
          <c:dPt>
            <c:idx val="4"/>
            <c:invertIfNegative val="0"/>
            <c:bubble3D val="0"/>
            <c:spPr>
              <a:solidFill>
                <a:schemeClr val="accent5">
                  <a:lumMod val="50000"/>
                </a:schemeClr>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Sheet1!$B$1:$F$1</c:f>
              <c:strCache>
                <c:ptCount val="5"/>
                <c:pt idx="0">
                  <c:v>Government</c:v>
                </c:pt>
                <c:pt idx="1">
                  <c:v>CHAM</c:v>
                </c:pt>
                <c:pt idx="2">
                  <c:v>Private</c:v>
                </c:pt>
                <c:pt idx="3">
                  <c:v>NGO</c:v>
                </c:pt>
                <c:pt idx="4">
                  <c:v>Company</c:v>
                </c:pt>
              </c:strCache>
            </c:strRef>
          </c:cat>
          <c:val>
            <c:numRef>
              <c:f>Sheet1!$B$2:$F$2</c:f>
              <c:numCache>
                <c:formatCode>General</c:formatCode>
                <c:ptCount val="5"/>
                <c:pt idx="0">
                  <c:v>85</c:v>
                </c:pt>
                <c:pt idx="1">
                  <c:v>91</c:v>
                </c:pt>
                <c:pt idx="2">
                  <c:v>21</c:v>
                </c:pt>
                <c:pt idx="3">
                  <c:v>17</c:v>
                </c:pt>
                <c:pt idx="4">
                  <c:v>41</c:v>
                </c:pt>
              </c:numCache>
            </c:numRef>
          </c:val>
        </c:ser>
        <c:dLbls>
          <c:showLegendKey val="0"/>
          <c:showVal val="1"/>
          <c:showCatName val="0"/>
          <c:showSerName val="0"/>
          <c:showPercent val="0"/>
          <c:showBubbleSize val="0"/>
        </c:dLbls>
        <c:gapWidth val="150"/>
        <c:overlap val="-25"/>
        <c:axId val="445797096"/>
        <c:axId val="445792000"/>
      </c:barChart>
      <c:catAx>
        <c:axId val="445797096"/>
        <c:scaling>
          <c:orientation val="minMax"/>
        </c:scaling>
        <c:delete val="0"/>
        <c:axPos val="b"/>
        <c:numFmt formatCode="General" sourceLinked="0"/>
        <c:majorTickMark val="none"/>
        <c:minorTickMark val="none"/>
        <c:tickLblPos val="nextTo"/>
        <c:spPr>
          <a:ln>
            <a:solidFill>
              <a:schemeClr val="bg1"/>
            </a:solidFill>
          </a:ln>
        </c:spPr>
        <c:crossAx val="445792000"/>
        <c:crosses val="autoZero"/>
        <c:auto val="1"/>
        <c:lblAlgn val="ctr"/>
        <c:lblOffset val="100"/>
        <c:noMultiLvlLbl val="0"/>
      </c:catAx>
      <c:valAx>
        <c:axId val="445792000"/>
        <c:scaling>
          <c:orientation val="minMax"/>
        </c:scaling>
        <c:delete val="1"/>
        <c:axPos val="l"/>
        <c:numFmt formatCode="General" sourceLinked="1"/>
        <c:majorTickMark val="out"/>
        <c:minorTickMark val="none"/>
        <c:tickLblPos val="none"/>
        <c:crossAx val="44579709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Hospital</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1-2 days per week</c:v>
                </c:pt>
                <c:pt idx="1">
                  <c:v>5 or more days per week</c:v>
                </c:pt>
              </c:strCache>
            </c:strRef>
          </c:cat>
          <c:val>
            <c:numRef>
              <c:f>Sheet1!$B$2:$B$3</c:f>
              <c:numCache>
                <c:formatCode>General</c:formatCode>
                <c:ptCount val="2"/>
                <c:pt idx="0">
                  <c:v>24</c:v>
                </c:pt>
                <c:pt idx="1">
                  <c:v>63</c:v>
                </c:pt>
              </c:numCache>
            </c:numRef>
          </c:val>
        </c:ser>
        <c:ser>
          <c:idx val="1"/>
          <c:order val="1"/>
          <c:tx>
            <c:strRef>
              <c:f>Sheet1!$C$1</c:f>
              <c:strCache>
                <c:ptCount val="1"/>
                <c:pt idx="0">
                  <c:v>Health centre</c:v>
                </c:pt>
              </c:strCache>
            </c:strRef>
          </c:tx>
          <c:spPr>
            <a:solidFill>
              <a:schemeClr val="bg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1-2 days per week</c:v>
                </c:pt>
                <c:pt idx="1">
                  <c:v>5 or more days per week</c:v>
                </c:pt>
              </c:strCache>
            </c:strRef>
          </c:cat>
          <c:val>
            <c:numRef>
              <c:f>Sheet1!$C$2:$C$3</c:f>
              <c:numCache>
                <c:formatCode>General</c:formatCode>
                <c:ptCount val="2"/>
                <c:pt idx="0">
                  <c:v>48</c:v>
                </c:pt>
                <c:pt idx="1">
                  <c:v>31</c:v>
                </c:pt>
              </c:numCache>
            </c:numRef>
          </c:val>
        </c:ser>
        <c:ser>
          <c:idx val="2"/>
          <c:order val="2"/>
          <c:tx>
            <c:strRef>
              <c:f>Sheet1!$D$1</c:f>
              <c:strCache>
                <c:ptCount val="1"/>
                <c:pt idx="0">
                  <c:v>Dispensary</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1-2 days per week</c:v>
                </c:pt>
                <c:pt idx="1">
                  <c:v>5 or more days per week</c:v>
                </c:pt>
              </c:strCache>
            </c:strRef>
          </c:cat>
          <c:val>
            <c:numRef>
              <c:f>Sheet1!$D$2:$D$3</c:f>
              <c:numCache>
                <c:formatCode>General</c:formatCode>
                <c:ptCount val="2"/>
                <c:pt idx="0">
                  <c:v>52</c:v>
                </c:pt>
                <c:pt idx="1">
                  <c:v>19</c:v>
                </c:pt>
              </c:numCache>
            </c:numRef>
          </c:val>
        </c:ser>
        <c:ser>
          <c:idx val="3"/>
          <c:order val="3"/>
          <c:tx>
            <c:strRef>
              <c:f>Sheet1!$E$1</c:f>
              <c:strCache>
                <c:ptCount val="1"/>
                <c:pt idx="0">
                  <c:v>Clinic</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1-2 days per week</c:v>
                </c:pt>
                <c:pt idx="1">
                  <c:v>5 or more days per week</c:v>
                </c:pt>
              </c:strCache>
            </c:strRef>
          </c:cat>
          <c:val>
            <c:numRef>
              <c:f>Sheet1!$E$2:$E$3</c:f>
              <c:numCache>
                <c:formatCode>General</c:formatCode>
                <c:ptCount val="2"/>
                <c:pt idx="0">
                  <c:v>50</c:v>
                </c:pt>
                <c:pt idx="1">
                  <c:v>40</c:v>
                </c:pt>
              </c:numCache>
            </c:numRef>
          </c:val>
        </c:ser>
        <c:ser>
          <c:idx val="4"/>
          <c:order val="4"/>
          <c:tx>
            <c:strRef>
              <c:f>Sheet1!$F$1</c:f>
              <c:strCache>
                <c:ptCount val="1"/>
                <c:pt idx="0">
                  <c:v>Health post</c:v>
                </c:pt>
              </c:strCache>
            </c:strRef>
          </c:tx>
          <c:spPr>
            <a:solidFill>
              <a:schemeClr val="accent5"/>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1-2 days per week</c:v>
                </c:pt>
                <c:pt idx="1">
                  <c:v>5 or more days per week</c:v>
                </c:pt>
              </c:strCache>
            </c:strRef>
          </c:cat>
          <c:val>
            <c:numRef>
              <c:f>Sheet1!$F$2:$F$3</c:f>
              <c:numCache>
                <c:formatCode>General</c:formatCode>
                <c:ptCount val="2"/>
                <c:pt idx="0">
                  <c:v>50</c:v>
                </c:pt>
                <c:pt idx="1">
                  <c:v>0</c:v>
                </c:pt>
              </c:numCache>
            </c:numRef>
          </c:val>
        </c:ser>
        <c:ser>
          <c:idx val="5"/>
          <c:order val="5"/>
          <c:tx>
            <c:strRef>
              <c:f>Sheet1!$G$1</c:f>
              <c:strCache>
                <c:ptCount val="1"/>
                <c:pt idx="0">
                  <c:v>Total</c:v>
                </c:pt>
              </c:strCache>
            </c:strRef>
          </c:tx>
          <c:spPr>
            <a:solidFill>
              <a:schemeClr val="bg1">
                <a:lumMod val="50000"/>
                <a:lumOff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1-2 days per week</c:v>
                </c:pt>
                <c:pt idx="1">
                  <c:v>5 or more days per week</c:v>
                </c:pt>
              </c:strCache>
            </c:strRef>
          </c:cat>
          <c:val>
            <c:numRef>
              <c:f>Sheet1!$G$2:$G$3</c:f>
              <c:numCache>
                <c:formatCode>General</c:formatCode>
                <c:ptCount val="2"/>
                <c:pt idx="0">
                  <c:v>45</c:v>
                </c:pt>
                <c:pt idx="1">
                  <c:v>37</c:v>
                </c:pt>
              </c:numCache>
            </c:numRef>
          </c:val>
        </c:ser>
        <c:dLbls>
          <c:showLegendKey val="0"/>
          <c:showVal val="1"/>
          <c:showCatName val="0"/>
          <c:showSerName val="0"/>
          <c:showPercent val="0"/>
          <c:showBubbleSize val="0"/>
        </c:dLbls>
        <c:gapWidth val="150"/>
        <c:overlap val="-25"/>
        <c:axId val="445796312"/>
        <c:axId val="445795920"/>
      </c:barChart>
      <c:catAx>
        <c:axId val="445796312"/>
        <c:scaling>
          <c:orientation val="minMax"/>
        </c:scaling>
        <c:delete val="0"/>
        <c:axPos val="b"/>
        <c:numFmt formatCode="General" sourceLinked="0"/>
        <c:majorTickMark val="none"/>
        <c:minorTickMark val="none"/>
        <c:tickLblPos val="nextTo"/>
        <c:spPr>
          <a:ln>
            <a:solidFill>
              <a:schemeClr val="bg1"/>
            </a:solidFill>
          </a:ln>
        </c:spPr>
        <c:crossAx val="445795920"/>
        <c:crosses val="autoZero"/>
        <c:auto val="1"/>
        <c:lblAlgn val="ctr"/>
        <c:lblOffset val="100"/>
        <c:noMultiLvlLbl val="0"/>
      </c:catAx>
      <c:valAx>
        <c:axId val="445795920"/>
        <c:scaling>
          <c:orientation val="minMax"/>
        </c:scaling>
        <c:delete val="1"/>
        <c:axPos val="l"/>
        <c:numFmt formatCode="General" sourceLinked="1"/>
        <c:majorTickMark val="out"/>
        <c:minorTickMark val="none"/>
        <c:tickLblPos val="none"/>
        <c:crossAx val="445796312"/>
        <c:crosses val="autoZero"/>
        <c:crossBetween val="between"/>
      </c:valAx>
    </c:plotArea>
    <c:legend>
      <c:legendPos val="t"/>
      <c:layou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449263757285073"/>
          <c:y val="2.6570048309178806E-2"/>
          <c:w val="0.48923617598647873"/>
          <c:h val="0.94685990338164261"/>
        </c:manualLayout>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dPt>
          <c:dPt>
            <c:idx val="7"/>
            <c:invertIfNegative val="0"/>
            <c:bubble3D val="0"/>
            <c:spPr>
              <a:solidFill>
                <a:schemeClr val="bg2"/>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Height board</c:v>
                </c:pt>
                <c:pt idx="1">
                  <c:v>Blood pressure apparatus</c:v>
                </c:pt>
                <c:pt idx="2">
                  <c:v>Measuring tape</c:v>
                </c:pt>
                <c:pt idx="3">
                  <c:v>Stethoscope</c:v>
                </c:pt>
                <c:pt idx="4">
                  <c:v>Adult weighing scale</c:v>
                </c:pt>
                <c:pt idx="5">
                  <c:v>Fetal stethoscope</c:v>
                </c:pt>
                <c:pt idx="6">
                  <c:v>Examination bed or couch</c:v>
                </c:pt>
                <c:pt idx="7">
                  <c:v>Guidelines on ANC</c:v>
                </c:pt>
              </c:strCache>
            </c:strRef>
          </c:cat>
          <c:val>
            <c:numRef>
              <c:f>Sheet1!$B$2:$B$9</c:f>
              <c:numCache>
                <c:formatCode>General</c:formatCode>
                <c:ptCount val="8"/>
                <c:pt idx="0">
                  <c:v>60</c:v>
                </c:pt>
                <c:pt idx="1">
                  <c:v>68</c:v>
                </c:pt>
                <c:pt idx="2">
                  <c:v>72</c:v>
                </c:pt>
                <c:pt idx="3">
                  <c:v>75</c:v>
                </c:pt>
                <c:pt idx="4">
                  <c:v>88</c:v>
                </c:pt>
                <c:pt idx="5">
                  <c:v>93</c:v>
                </c:pt>
                <c:pt idx="6">
                  <c:v>97</c:v>
                </c:pt>
                <c:pt idx="7">
                  <c:v>59</c:v>
                </c:pt>
              </c:numCache>
            </c:numRef>
          </c:val>
        </c:ser>
        <c:dLbls>
          <c:showLegendKey val="0"/>
          <c:showVal val="1"/>
          <c:showCatName val="0"/>
          <c:showSerName val="0"/>
          <c:showPercent val="0"/>
          <c:showBubbleSize val="0"/>
        </c:dLbls>
        <c:gapWidth val="150"/>
        <c:axId val="445803368"/>
        <c:axId val="445803760"/>
      </c:barChart>
      <c:catAx>
        <c:axId val="445803368"/>
        <c:scaling>
          <c:orientation val="minMax"/>
        </c:scaling>
        <c:delete val="0"/>
        <c:axPos val="l"/>
        <c:numFmt formatCode="General" sourceLinked="0"/>
        <c:majorTickMark val="none"/>
        <c:minorTickMark val="none"/>
        <c:tickLblPos val="nextTo"/>
        <c:spPr>
          <a:ln>
            <a:solidFill>
              <a:schemeClr val="bg1"/>
            </a:solidFill>
          </a:ln>
        </c:spPr>
        <c:crossAx val="445803760"/>
        <c:crosses val="autoZero"/>
        <c:auto val="1"/>
        <c:lblAlgn val="ctr"/>
        <c:lblOffset val="100"/>
        <c:noMultiLvlLbl val="0"/>
      </c:catAx>
      <c:valAx>
        <c:axId val="445803760"/>
        <c:scaling>
          <c:orientation val="minMax"/>
        </c:scaling>
        <c:delete val="1"/>
        <c:axPos val="b"/>
        <c:numFmt formatCode="General" sourceLinked="1"/>
        <c:majorTickMark val="out"/>
        <c:minorTickMark val="none"/>
        <c:tickLblPos val="none"/>
        <c:crossAx val="44580336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4907591529872332"/>
          <c:y val="1.4492753623188409E-2"/>
          <c:w val="0.50007662707415812"/>
          <c:h val="0.94685990338164261"/>
        </c:manualLayout>
      </c:layout>
      <c:barChart>
        <c:barDir val="bar"/>
        <c:grouping val="clustered"/>
        <c:varyColors val="0"/>
        <c:ser>
          <c:idx val="0"/>
          <c:order val="0"/>
          <c:tx>
            <c:strRef>
              <c:f>Sheet1!$B$1</c:f>
              <c:strCache>
                <c:ptCount val="1"/>
                <c:pt idx="0">
                  <c:v>Series 1</c:v>
                </c:pt>
              </c:strCache>
            </c:strRef>
          </c:tx>
          <c:spPr>
            <a:solidFill>
              <a:schemeClr val="accent5"/>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Waste receptacle</c:v>
                </c:pt>
                <c:pt idx="1">
                  <c:v>Sharps container</c:v>
                </c:pt>
                <c:pt idx="2">
                  <c:v>Latex gloves</c:v>
                </c:pt>
                <c:pt idx="3">
                  <c:v>Soap &amp; running water or else alcohol-based hand disinfectant</c:v>
                </c:pt>
              </c:strCache>
            </c:strRef>
          </c:cat>
          <c:val>
            <c:numRef>
              <c:f>Sheet1!$B$2:$B$5</c:f>
              <c:numCache>
                <c:formatCode>General</c:formatCode>
                <c:ptCount val="4"/>
                <c:pt idx="0">
                  <c:v>43</c:v>
                </c:pt>
                <c:pt idx="1">
                  <c:v>87</c:v>
                </c:pt>
                <c:pt idx="2">
                  <c:v>85</c:v>
                </c:pt>
                <c:pt idx="3">
                  <c:v>53</c:v>
                </c:pt>
              </c:numCache>
            </c:numRef>
          </c:val>
        </c:ser>
        <c:dLbls>
          <c:showLegendKey val="0"/>
          <c:showVal val="1"/>
          <c:showCatName val="0"/>
          <c:showSerName val="0"/>
          <c:showPercent val="0"/>
          <c:showBubbleSize val="0"/>
        </c:dLbls>
        <c:gapWidth val="150"/>
        <c:axId val="445804544"/>
        <c:axId val="441707616"/>
      </c:barChart>
      <c:catAx>
        <c:axId val="445804544"/>
        <c:scaling>
          <c:orientation val="minMax"/>
        </c:scaling>
        <c:delete val="0"/>
        <c:axPos val="l"/>
        <c:numFmt formatCode="General" sourceLinked="0"/>
        <c:majorTickMark val="none"/>
        <c:minorTickMark val="none"/>
        <c:tickLblPos val="nextTo"/>
        <c:spPr>
          <a:ln>
            <a:solidFill>
              <a:schemeClr val="bg1"/>
            </a:solidFill>
          </a:ln>
        </c:spPr>
        <c:crossAx val="441707616"/>
        <c:crosses val="autoZero"/>
        <c:auto val="1"/>
        <c:lblAlgn val="ctr"/>
        <c:lblOffset val="100"/>
        <c:noMultiLvlLbl val="0"/>
      </c:catAx>
      <c:valAx>
        <c:axId val="441707616"/>
        <c:scaling>
          <c:orientation val="minMax"/>
          <c:max val="100"/>
        </c:scaling>
        <c:delete val="1"/>
        <c:axPos val="b"/>
        <c:numFmt formatCode="General" sourceLinked="1"/>
        <c:majorTickMark val="out"/>
        <c:minorTickMark val="none"/>
        <c:tickLblPos val="none"/>
        <c:crossAx val="44580454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Standard to screen clients</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HIV</c:v>
                </c:pt>
                <c:pt idx="1">
                  <c:v>Syphilis</c:v>
                </c:pt>
                <c:pt idx="2">
                  <c:v>Haemoglobin</c:v>
                </c:pt>
                <c:pt idx="3">
                  <c:v>Urine protein</c:v>
                </c:pt>
                <c:pt idx="4">
                  <c:v>Urine glucose</c:v>
                </c:pt>
                <c:pt idx="5">
                  <c:v>Blood grouping and Rh factor</c:v>
                </c:pt>
              </c:strCache>
            </c:strRef>
          </c:cat>
          <c:val>
            <c:numRef>
              <c:f>Sheet1!$B$2:$B$7</c:f>
              <c:numCache>
                <c:formatCode>General</c:formatCode>
                <c:ptCount val="6"/>
                <c:pt idx="0">
                  <c:v>95</c:v>
                </c:pt>
                <c:pt idx="1">
                  <c:v>29</c:v>
                </c:pt>
                <c:pt idx="2">
                  <c:v>25</c:v>
                </c:pt>
                <c:pt idx="3">
                  <c:v>20</c:v>
                </c:pt>
                <c:pt idx="4">
                  <c:v>18</c:v>
                </c:pt>
                <c:pt idx="5">
                  <c:v>4</c:v>
                </c:pt>
              </c:numCache>
            </c:numRef>
          </c:val>
        </c:ser>
        <c:dLbls>
          <c:showLegendKey val="0"/>
          <c:showVal val="1"/>
          <c:showCatName val="0"/>
          <c:showSerName val="0"/>
          <c:showPercent val="0"/>
          <c:showBubbleSize val="0"/>
        </c:dLbls>
        <c:gapWidth val="150"/>
        <c:axId val="441708400"/>
        <c:axId val="447452304"/>
      </c:barChart>
      <c:catAx>
        <c:axId val="441708400"/>
        <c:scaling>
          <c:orientation val="minMax"/>
        </c:scaling>
        <c:delete val="0"/>
        <c:axPos val="b"/>
        <c:numFmt formatCode="General" sourceLinked="1"/>
        <c:majorTickMark val="none"/>
        <c:minorTickMark val="none"/>
        <c:tickLblPos val="nextTo"/>
        <c:spPr>
          <a:ln>
            <a:solidFill>
              <a:schemeClr val="bg1"/>
            </a:solidFill>
          </a:ln>
        </c:spPr>
        <c:crossAx val="447452304"/>
        <c:crosses val="autoZero"/>
        <c:auto val="1"/>
        <c:lblAlgn val="ctr"/>
        <c:lblOffset val="100"/>
        <c:noMultiLvlLbl val="0"/>
      </c:catAx>
      <c:valAx>
        <c:axId val="447452304"/>
        <c:scaling>
          <c:orientation val="minMax"/>
        </c:scaling>
        <c:delete val="1"/>
        <c:axPos val="l"/>
        <c:numFmt formatCode="General" sourceLinked="1"/>
        <c:majorTickMark val="out"/>
        <c:minorTickMark val="none"/>
        <c:tickLblPos val="none"/>
        <c:crossAx val="441708400"/>
        <c:crosses val="autoZero"/>
        <c:crossBetween val="between"/>
      </c:valAx>
      <c:spPr>
        <a:noFill/>
        <a:ln w="25398">
          <a:noFill/>
        </a:ln>
      </c:spPr>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1.5055627374936339E-2"/>
          <c:w val="1"/>
          <c:h val="0.94086022757170695"/>
        </c:manualLayout>
      </c:layout>
      <c:barChart>
        <c:barDir val="col"/>
        <c:grouping val="clustered"/>
        <c:varyColors val="0"/>
        <c:ser>
          <c:idx val="0"/>
          <c:order val="0"/>
          <c:tx>
            <c:strRef>
              <c:f>Sheet1!$B$1</c:f>
              <c:strCache>
                <c:ptCount val="1"/>
                <c:pt idx="0">
                  <c:v>Series 1</c:v>
                </c:pt>
              </c:strCache>
            </c:strRef>
          </c:tx>
          <c:spPr>
            <a:solidFill>
              <a:schemeClr val="accent5"/>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Iron tablets</c:v>
                </c:pt>
                <c:pt idx="1">
                  <c:v>Folic acid tablets</c:v>
                </c:pt>
                <c:pt idx="2">
                  <c:v>Combined iron and folic acid</c:v>
                </c:pt>
                <c:pt idx="3">
                  <c:v>Iron or folic acid tablets</c:v>
                </c:pt>
                <c:pt idx="4">
                  <c:v>Tetanus toxoid vaccine</c:v>
                </c:pt>
              </c:strCache>
            </c:strRef>
          </c:cat>
          <c:val>
            <c:numRef>
              <c:f>Sheet1!$B$2:$B$6</c:f>
              <c:numCache>
                <c:formatCode>General</c:formatCode>
                <c:ptCount val="5"/>
                <c:pt idx="0">
                  <c:v>97</c:v>
                </c:pt>
                <c:pt idx="1">
                  <c:v>94</c:v>
                </c:pt>
                <c:pt idx="2">
                  <c:v>92</c:v>
                </c:pt>
                <c:pt idx="3">
                  <c:v>97</c:v>
                </c:pt>
                <c:pt idx="4">
                  <c:v>77</c:v>
                </c:pt>
              </c:numCache>
            </c:numRef>
          </c:val>
        </c:ser>
        <c:dLbls>
          <c:showLegendKey val="0"/>
          <c:showVal val="1"/>
          <c:showCatName val="0"/>
          <c:showSerName val="0"/>
          <c:showPercent val="0"/>
          <c:showBubbleSize val="0"/>
        </c:dLbls>
        <c:gapWidth val="150"/>
        <c:axId val="447453480"/>
        <c:axId val="447453872"/>
      </c:barChart>
      <c:catAx>
        <c:axId val="447453480"/>
        <c:scaling>
          <c:orientation val="minMax"/>
        </c:scaling>
        <c:delete val="0"/>
        <c:axPos val="b"/>
        <c:numFmt formatCode="General" sourceLinked="0"/>
        <c:majorTickMark val="none"/>
        <c:minorTickMark val="none"/>
        <c:tickLblPos val="nextTo"/>
        <c:spPr>
          <a:ln>
            <a:solidFill>
              <a:schemeClr val="bg1"/>
            </a:solidFill>
          </a:ln>
        </c:spPr>
        <c:txPr>
          <a:bodyPr rot="0"/>
          <a:lstStyle/>
          <a:p>
            <a:pPr>
              <a:defRPr/>
            </a:pPr>
            <a:endParaRPr lang="en-US"/>
          </a:p>
        </c:txPr>
        <c:crossAx val="447453872"/>
        <c:crosses val="autoZero"/>
        <c:auto val="1"/>
        <c:lblAlgn val="ctr"/>
        <c:lblOffset val="100"/>
        <c:noMultiLvlLbl val="0"/>
      </c:catAx>
      <c:valAx>
        <c:axId val="447453872"/>
        <c:scaling>
          <c:orientation val="minMax"/>
        </c:scaling>
        <c:delete val="1"/>
        <c:axPos val="l"/>
        <c:numFmt formatCode="General" sourceLinked="1"/>
        <c:majorTickMark val="out"/>
        <c:minorTickMark val="none"/>
        <c:tickLblPos val="none"/>
        <c:crossAx val="44745348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In-service training related to ANC during past 24 months</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Hospital</c:v>
                </c:pt>
                <c:pt idx="1">
                  <c:v>Health centre</c:v>
                </c:pt>
                <c:pt idx="2">
                  <c:v>Dispensary</c:v>
                </c:pt>
                <c:pt idx="3">
                  <c:v>Clinic</c:v>
                </c:pt>
                <c:pt idx="4">
                  <c:v>Health post</c:v>
                </c:pt>
                <c:pt idx="5">
                  <c:v>Total</c:v>
                </c:pt>
              </c:strCache>
            </c:strRef>
          </c:cat>
          <c:val>
            <c:numRef>
              <c:f>Sheet1!$B$2:$B$7</c:f>
              <c:numCache>
                <c:formatCode>General</c:formatCode>
                <c:ptCount val="6"/>
                <c:pt idx="0">
                  <c:v>54</c:v>
                </c:pt>
                <c:pt idx="1">
                  <c:v>50</c:v>
                </c:pt>
                <c:pt idx="2">
                  <c:v>38</c:v>
                </c:pt>
                <c:pt idx="3">
                  <c:v>40</c:v>
                </c:pt>
                <c:pt idx="4">
                  <c:v>0</c:v>
                </c:pt>
                <c:pt idx="5">
                  <c:v>51</c:v>
                </c:pt>
              </c:numCache>
            </c:numRef>
          </c:val>
        </c:ser>
        <c:ser>
          <c:idx val="1"/>
          <c:order val="1"/>
          <c:tx>
            <c:strRef>
              <c:f>Sheet1!$C$1</c:f>
              <c:strCache>
                <c:ptCount val="1"/>
                <c:pt idx="0">
                  <c:v>Personal supervision during past 6 months</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Hospital</c:v>
                </c:pt>
                <c:pt idx="1">
                  <c:v>Health centre</c:v>
                </c:pt>
                <c:pt idx="2">
                  <c:v>Dispensary</c:v>
                </c:pt>
                <c:pt idx="3">
                  <c:v>Clinic</c:v>
                </c:pt>
                <c:pt idx="4">
                  <c:v>Health post</c:v>
                </c:pt>
                <c:pt idx="5">
                  <c:v>Total</c:v>
                </c:pt>
              </c:strCache>
            </c:strRef>
          </c:cat>
          <c:val>
            <c:numRef>
              <c:f>Sheet1!$C$2:$C$7</c:f>
              <c:numCache>
                <c:formatCode>General</c:formatCode>
                <c:ptCount val="6"/>
                <c:pt idx="0">
                  <c:v>76</c:v>
                </c:pt>
                <c:pt idx="1">
                  <c:v>81</c:v>
                </c:pt>
                <c:pt idx="2">
                  <c:v>81</c:v>
                </c:pt>
                <c:pt idx="3">
                  <c:v>71</c:v>
                </c:pt>
                <c:pt idx="4">
                  <c:v>0</c:v>
                </c:pt>
                <c:pt idx="5">
                  <c:v>79</c:v>
                </c:pt>
              </c:numCache>
            </c:numRef>
          </c:val>
        </c:ser>
        <c:dLbls>
          <c:showLegendKey val="0"/>
          <c:showVal val="1"/>
          <c:showCatName val="0"/>
          <c:showSerName val="0"/>
          <c:showPercent val="0"/>
          <c:showBubbleSize val="0"/>
        </c:dLbls>
        <c:gapWidth val="150"/>
        <c:overlap val="-25"/>
        <c:axId val="447454656"/>
        <c:axId val="447455048"/>
      </c:barChart>
      <c:catAx>
        <c:axId val="447454656"/>
        <c:scaling>
          <c:orientation val="minMax"/>
        </c:scaling>
        <c:delete val="0"/>
        <c:axPos val="b"/>
        <c:numFmt formatCode="General" sourceLinked="0"/>
        <c:majorTickMark val="none"/>
        <c:minorTickMark val="none"/>
        <c:tickLblPos val="nextTo"/>
        <c:spPr>
          <a:ln>
            <a:solidFill>
              <a:schemeClr val="bg1"/>
            </a:solidFill>
          </a:ln>
        </c:spPr>
        <c:crossAx val="447455048"/>
        <c:crosses val="autoZero"/>
        <c:auto val="1"/>
        <c:lblAlgn val="ctr"/>
        <c:lblOffset val="100"/>
        <c:noMultiLvlLbl val="0"/>
      </c:catAx>
      <c:valAx>
        <c:axId val="447455048"/>
        <c:scaling>
          <c:orientation val="minMax"/>
        </c:scaling>
        <c:delete val="1"/>
        <c:axPos val="l"/>
        <c:numFmt formatCode="General" sourceLinked="1"/>
        <c:majorTickMark val="out"/>
        <c:minorTickMark val="none"/>
        <c:tickLblPos val="none"/>
        <c:crossAx val="447454656"/>
        <c:crosses val="autoZero"/>
        <c:crossBetween val="between"/>
      </c:valAx>
    </c:plotArea>
    <c:legend>
      <c:legendPos val="t"/>
      <c:layou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a:lvl1pPr>
          </a:lstStyle>
          <a:p>
            <a:fld id="{7D34FC82-AF31-435B-B731-A115BFBAA201}" type="datetimeFigureOut">
              <a:rPr lang="en-US" smtClean="0"/>
              <a:pPr/>
              <a:t>1/28/2015</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a:lvl1pPr>
          </a:lstStyle>
          <a:p>
            <a:fld id="{EB4A25E8-8DE2-4826-8107-42AC57632BF4}" type="slidenum">
              <a:rPr lang="en-US" smtClean="0"/>
              <a:pPr/>
              <a:t>‹#›</a:t>
            </a:fld>
            <a:endParaRPr lang="en-US"/>
          </a:p>
        </p:txBody>
      </p:sp>
    </p:spTree>
    <p:extLst>
      <p:ext uri="{BB962C8B-B14F-4D97-AF65-F5344CB8AC3E}">
        <p14:creationId xmlns:p14="http://schemas.microsoft.com/office/powerpoint/2010/main" val="14283132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9A4DD3B-BD0A-4D49-95AB-F94817DC6AF8}" type="slidenum">
              <a:rPr lang="en-US" altLang="en-US"/>
              <a:pPr/>
              <a:t>3</a:t>
            </a:fld>
            <a:endParaRPr lang="en-US" altLang="en-US"/>
          </a:p>
        </p:txBody>
      </p:sp>
      <p:sp>
        <p:nvSpPr>
          <p:cNvPr id="266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Tree>
    <p:extLst>
      <p:ext uri="{BB962C8B-B14F-4D97-AF65-F5344CB8AC3E}">
        <p14:creationId xmlns:p14="http://schemas.microsoft.com/office/powerpoint/2010/main" val="863832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Includes training in any of the following: general counseling for family planning, insertion and/or removal of intrauterine contraceptive device  (IUCD), insertion and/or removal of implants, performing vasectomy, performing tubal ligation, clinical management of family planning methods including managing side effects, family planning for HIV-positive women, post-partum family planning</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Includes training in any of the following: diagnosing and treating sexually transmitted infections (STIs), the </a:t>
            </a:r>
            <a:r>
              <a:rPr lang="en-US" sz="1200" kern="1200" dirty="0" err="1" smtClean="0">
                <a:solidFill>
                  <a:schemeClr val="tx1"/>
                </a:solidFill>
                <a:effectLst/>
                <a:latin typeface="+mn-lt"/>
                <a:ea typeface="+mn-ea"/>
                <a:cs typeface="+mn-cs"/>
              </a:rPr>
              <a:t>syndromic</a:t>
            </a:r>
            <a:r>
              <a:rPr lang="en-US" sz="1200" kern="1200" dirty="0" smtClean="0">
                <a:solidFill>
                  <a:schemeClr val="tx1"/>
                </a:solidFill>
                <a:effectLst/>
                <a:latin typeface="+mn-lt"/>
                <a:ea typeface="+mn-ea"/>
                <a:cs typeface="+mn-cs"/>
              </a:rPr>
              <a:t> approach to diagnosing and managing STIs, and treatment of drug-resistant STIs. </a:t>
            </a: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18</a:t>
            </a:fld>
            <a:endParaRPr lang="en-US"/>
          </a:p>
        </p:txBody>
      </p:sp>
    </p:spTree>
    <p:extLst>
      <p:ext uri="{BB962C8B-B14F-4D97-AF65-F5344CB8AC3E}">
        <p14:creationId xmlns:p14="http://schemas.microsoft.com/office/powerpoint/2010/main" val="21137693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8217FDFE-066A-40DA-A6EB-EE209ECE7B39}" type="slidenum">
              <a:rPr lang="en-US" smtClean="0"/>
              <a:pPr/>
              <a:t>22</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Either by palpating the client’s abdomen or by using an ultrasound device to assess gestational age of fetus, or by using a tape measure to measure the fundal height</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Either with a fetal stethoscope or by using an ultrasound device</a:t>
            </a:r>
            <a:endParaRPr lang="fr-CI" dirty="0" smtClean="0"/>
          </a:p>
        </p:txBody>
      </p:sp>
    </p:spTree>
    <p:extLst>
      <p:ext uri="{BB962C8B-B14F-4D97-AF65-F5344CB8AC3E}">
        <p14:creationId xmlns:p14="http://schemas.microsoft.com/office/powerpoint/2010/main" val="3549944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8217FDFE-066A-40DA-A6EB-EE209ECE7B39}" type="slidenum">
              <a:rPr lang="en-US" smtClean="0"/>
              <a:pPr/>
              <a:t>23</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fr-CI" dirty="0" smtClean="0"/>
          </a:p>
        </p:txBody>
      </p:sp>
    </p:spTree>
    <p:extLst>
      <p:ext uri="{BB962C8B-B14F-4D97-AF65-F5344CB8AC3E}">
        <p14:creationId xmlns:p14="http://schemas.microsoft.com/office/powerpoint/2010/main" val="38241962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24</a:t>
            </a:fld>
            <a:endParaRPr lang="en-US"/>
          </a:p>
        </p:txBody>
      </p:sp>
    </p:spTree>
    <p:extLst>
      <p:ext uri="{BB962C8B-B14F-4D97-AF65-F5344CB8AC3E}">
        <p14:creationId xmlns:p14="http://schemas.microsoft.com/office/powerpoint/2010/main" val="246017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25</a:t>
            </a:fld>
            <a:endParaRPr lang="en-US"/>
          </a:p>
        </p:txBody>
      </p:sp>
    </p:spTree>
    <p:extLst>
      <p:ext uri="{BB962C8B-B14F-4D97-AF65-F5344CB8AC3E}">
        <p14:creationId xmlns:p14="http://schemas.microsoft.com/office/powerpoint/2010/main" val="2494084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26</a:t>
            </a:fld>
            <a:endParaRPr lang="en-US"/>
          </a:p>
        </p:txBody>
      </p:sp>
    </p:spTree>
    <p:extLst>
      <p:ext uri="{BB962C8B-B14F-4D97-AF65-F5344CB8AC3E}">
        <p14:creationId xmlns:p14="http://schemas.microsoft.com/office/powerpoint/2010/main" val="24656478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Facility provides any of the following services for the prevention of transmission of HIV from an HIV-positive pregnant woman to her child: HIV testing and counseling for pregnant women, HIV testing for infants born to HIV-positive women, ARV prophylaxis for HIV-positive pregnant women, ARV prophylaxis for infants born to HIV-positive women, infant and young child feeding counseling for prevention of mother-to-child transmission, nutritional counseling for HIV-positive pregnant women and their infants, and family planning counseling for HIV-positive pregnant women.</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28</a:t>
            </a:fld>
            <a:endParaRPr lang="en-US"/>
          </a:p>
        </p:txBody>
      </p:sp>
    </p:spTree>
    <p:extLst>
      <p:ext uri="{BB962C8B-B14F-4D97-AF65-F5344CB8AC3E}">
        <p14:creationId xmlns:p14="http://schemas.microsoft.com/office/powerpoint/2010/main" val="2547719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8217FDFE-066A-40DA-A6EB-EE209ECE7B39}" type="slidenum">
              <a:rPr lang="en-US" smtClean="0"/>
              <a:pPr/>
              <a:t>29</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marL="171450" indent="-171450">
              <a:buFont typeface="Arial" panose="020B0604020202020204" pitchFamily="34" charset="0"/>
              <a:buChar char="•"/>
            </a:pPr>
            <a:endParaRPr lang="fr-CI" dirty="0" smtClean="0"/>
          </a:p>
        </p:txBody>
      </p:sp>
    </p:spTree>
    <p:extLst>
      <p:ext uri="{BB962C8B-B14F-4D97-AF65-F5344CB8AC3E}">
        <p14:creationId xmlns:p14="http://schemas.microsoft.com/office/powerpoint/2010/main" val="10925122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Guidelines for PMTCT: Hand-written guidelines pasted on a wall are acceptable.</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A private room or screened-off area is available in the ANC service area that is a sufficient distance from other clients that a normal conversation could be held without the client being seen or heard by others.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HIV rapid testing or other HIV testing capacity available in the facility</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Facility reports that they perform HIV testing for infants and have dried blood spot (DBS) filter paper available for collection of blood samples from infants for HIV testing.</a:t>
            </a:r>
          </a:p>
          <a:p>
            <a:pPr marL="171450" indent="-171450">
              <a:buFont typeface="Arial" panose="020B0604020202020204" pitchFamily="34" charset="0"/>
              <a:buChar char="•"/>
            </a:pPr>
            <a:r>
              <a:rPr lang="en-US" sz="1200" kern="1200" dirty="0" err="1" smtClean="0">
                <a:solidFill>
                  <a:schemeClr val="tx1"/>
                </a:solidFill>
                <a:effectLst/>
                <a:latin typeface="+mn-lt"/>
                <a:ea typeface="+mn-ea"/>
                <a:cs typeface="+mn-cs"/>
              </a:rPr>
              <a:t>Nevirapine</a:t>
            </a:r>
            <a:r>
              <a:rPr lang="en-US" sz="1200" kern="1200" dirty="0" smtClean="0">
                <a:solidFill>
                  <a:schemeClr val="tx1"/>
                </a:solidFill>
                <a:effectLst/>
                <a:latin typeface="+mn-lt"/>
                <a:ea typeface="+mn-ea"/>
                <a:cs typeface="+mn-cs"/>
              </a:rPr>
              <a:t> (NVP) syrup for ARV prophylaxis for children born to HIV-positive women</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Regimen 5A for PMTCT “option B+” (TDF/3TC/EFV) available in facility for ARV prophylaxis for HIV-positive pregnant women</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30</a:t>
            </a:fld>
            <a:endParaRPr lang="en-US"/>
          </a:p>
        </p:txBody>
      </p:sp>
    </p:spTree>
    <p:extLst>
      <p:ext uri="{BB962C8B-B14F-4D97-AF65-F5344CB8AC3E}">
        <p14:creationId xmlns:p14="http://schemas.microsoft.com/office/powerpoint/2010/main" val="10928684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Note: ITN = insecticide-treated net; </a:t>
            </a:r>
            <a:r>
              <a:rPr lang="en-US" sz="1200" kern="1200" dirty="0" err="1" smtClean="0">
                <a:solidFill>
                  <a:schemeClr val="tx1"/>
                </a:solidFill>
                <a:effectLst/>
                <a:latin typeface="+mn-lt"/>
                <a:ea typeface="+mn-ea"/>
                <a:cs typeface="+mn-cs"/>
              </a:rPr>
              <a:t>IPTp</a:t>
            </a:r>
            <a:r>
              <a:rPr lang="en-US" sz="1200" kern="1200" dirty="0" smtClean="0">
                <a:solidFill>
                  <a:schemeClr val="tx1"/>
                </a:solidFill>
                <a:effectLst/>
                <a:latin typeface="+mn-lt"/>
                <a:ea typeface="+mn-ea"/>
                <a:cs typeface="+mn-cs"/>
              </a:rPr>
              <a:t> = Intermittent preventive treatment of malaria during pregnancy; SP = </a:t>
            </a:r>
            <a:r>
              <a:rPr lang="en-US" sz="1200" kern="1200" dirty="0" err="1" smtClean="0">
                <a:solidFill>
                  <a:schemeClr val="tx1"/>
                </a:solidFill>
                <a:effectLst/>
                <a:latin typeface="+mn-lt"/>
                <a:ea typeface="+mn-ea"/>
                <a:cs typeface="+mn-cs"/>
              </a:rPr>
              <a:t>sulfadoxine</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pyrimethamine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Fansidar</a:t>
            </a:r>
            <a:r>
              <a:rPr lang="en-US" sz="1200" kern="1200" dirty="0" smtClean="0">
                <a:solidFill>
                  <a:schemeClr val="tx1"/>
                </a:solidFill>
                <a:effectLst/>
                <a:latin typeface="+mn-lt"/>
                <a:ea typeface="+mn-ea"/>
                <a:cs typeface="+mn-cs"/>
              </a:rPr>
              <a:t>)</a:t>
            </a:r>
          </a:p>
          <a:p>
            <a:pPr marL="171450" indent="-171450">
              <a:buFont typeface="Arial" panose="020B0604020202020204" pitchFamily="34" charset="0"/>
              <a:buChar char="•"/>
            </a:pPr>
            <a:r>
              <a:rPr lang="en-US" sz="1200" kern="1200" baseline="300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Facility reports that it had ITNs in storage in the facility on the day of the survey.</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Country-recommended </a:t>
            </a:r>
            <a:r>
              <a:rPr lang="en-US" sz="1200" kern="1200" dirty="0" err="1" smtClean="0">
                <a:solidFill>
                  <a:schemeClr val="tx1"/>
                </a:solidFill>
                <a:effectLst/>
                <a:latin typeface="+mn-lt"/>
                <a:ea typeface="+mn-ea"/>
                <a:cs typeface="+mn-cs"/>
              </a:rPr>
              <a:t>artemisinin</a:t>
            </a:r>
            <a:r>
              <a:rPr lang="en-US" sz="1200" kern="1200" dirty="0" smtClean="0">
                <a:solidFill>
                  <a:schemeClr val="tx1"/>
                </a:solidFill>
                <a:effectLst/>
                <a:latin typeface="+mn-lt"/>
                <a:ea typeface="+mn-ea"/>
                <a:cs typeface="+mn-cs"/>
              </a:rPr>
              <a:t> combination therapy (ACT) drug for treatment of active malaria: </a:t>
            </a:r>
            <a:r>
              <a:rPr lang="en-US" sz="1200" kern="1200" dirty="0" err="1" smtClean="0">
                <a:solidFill>
                  <a:schemeClr val="tx1"/>
                </a:solidFill>
                <a:effectLst/>
                <a:latin typeface="+mn-lt"/>
                <a:ea typeface="+mn-ea"/>
                <a:cs typeface="+mn-cs"/>
              </a:rPr>
              <a:t>artemeter</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lumefrantrine</a:t>
            </a:r>
            <a:r>
              <a:rPr lang="en-US" sz="1200" kern="1200" dirty="0" smtClean="0">
                <a:solidFill>
                  <a:schemeClr val="tx1"/>
                </a:solidFill>
                <a:effectLst/>
                <a:latin typeface="+mn-lt"/>
                <a:ea typeface="+mn-ea"/>
                <a:cs typeface="+mn-cs"/>
              </a:rPr>
              <a:t> (LA) or </a:t>
            </a:r>
            <a:r>
              <a:rPr lang="en-US" sz="1200" kern="1200" dirty="0" err="1" smtClean="0">
                <a:solidFill>
                  <a:schemeClr val="tx1"/>
                </a:solidFill>
                <a:effectLst/>
                <a:latin typeface="+mn-lt"/>
                <a:ea typeface="+mn-ea"/>
                <a:cs typeface="+mn-cs"/>
              </a:rPr>
              <a:t>artemeter</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amodiaquine</a:t>
            </a:r>
            <a:r>
              <a:rPr lang="en-US" sz="1200" kern="1200" dirty="0" smtClean="0">
                <a:solidFill>
                  <a:schemeClr val="tx1"/>
                </a:solidFill>
                <a:effectLst/>
                <a:latin typeface="+mn-lt"/>
                <a:ea typeface="+mn-ea"/>
                <a:cs typeface="+mn-cs"/>
              </a:rPr>
              <a:t> (ASAQ)</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Facility had unexpired malaria rapid diagnostic test (RDT) kits available somewhere in the facility.</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Facility had a functioning microscope with glass slides and relevant stains for malaria microscopy available somewhere in the facility.</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Facility has capacity to conduct </a:t>
            </a:r>
            <a:r>
              <a:rPr lang="en-US" sz="1200" kern="1200" dirty="0" err="1" smtClean="0">
                <a:solidFill>
                  <a:schemeClr val="tx1"/>
                </a:solidFill>
                <a:effectLst/>
                <a:latin typeface="+mn-lt"/>
                <a:ea typeface="+mn-ea"/>
                <a:cs typeface="+mn-cs"/>
              </a:rPr>
              <a:t>haemoglobin</a:t>
            </a:r>
            <a:r>
              <a:rPr lang="en-US" sz="1200" kern="1200" dirty="0" smtClean="0">
                <a:solidFill>
                  <a:schemeClr val="tx1"/>
                </a:solidFill>
                <a:effectLst/>
                <a:latin typeface="+mn-lt"/>
                <a:ea typeface="+mn-ea"/>
                <a:cs typeface="+mn-cs"/>
              </a:rPr>
              <a:t> test using any of the following means: </a:t>
            </a:r>
            <a:r>
              <a:rPr lang="en-US" sz="1200" kern="1200" dirty="0" err="1" smtClean="0">
                <a:solidFill>
                  <a:schemeClr val="tx1"/>
                </a:solidFill>
                <a:effectLst/>
                <a:latin typeface="+mn-lt"/>
                <a:ea typeface="+mn-ea"/>
                <a:cs typeface="+mn-cs"/>
              </a:rPr>
              <a:t>haematology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analyser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haemoglobinometer</a:t>
            </a:r>
            <a:r>
              <a:rPr lang="en-US" sz="1200" kern="1200" dirty="0" smtClean="0">
                <a:solidFill>
                  <a:schemeClr val="tx1"/>
                </a:solidFill>
                <a:effectLst/>
                <a:latin typeface="+mn-lt"/>
                <a:ea typeface="+mn-ea"/>
                <a:cs typeface="+mn-cs"/>
              </a:rPr>
              <a:t> or colorimeter, </a:t>
            </a:r>
            <a:r>
              <a:rPr lang="en-US" sz="1200" kern="1200" dirty="0" err="1" smtClean="0">
                <a:solidFill>
                  <a:schemeClr val="tx1"/>
                </a:solidFill>
                <a:effectLst/>
                <a:latin typeface="+mn-lt"/>
                <a:ea typeface="+mn-ea"/>
                <a:cs typeface="+mn-cs"/>
              </a:rPr>
              <a:t>HemoCue</a:t>
            </a:r>
            <a:r>
              <a:rPr lang="en-US" sz="1200" kern="1200" dirty="0" smtClean="0">
                <a:solidFill>
                  <a:schemeClr val="tx1"/>
                </a:solidFill>
                <a:effectLst/>
                <a:latin typeface="+mn-lt"/>
                <a:ea typeface="+mn-ea"/>
                <a:cs typeface="+mn-cs"/>
              </a:rPr>
              <a:t>, or litmus paper.</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32</a:t>
            </a:fld>
            <a:endParaRPr lang="en-US"/>
          </a:p>
        </p:txBody>
      </p:sp>
    </p:spTree>
    <p:extLst>
      <p:ext uri="{BB962C8B-B14F-4D97-AF65-F5344CB8AC3E}">
        <p14:creationId xmlns:p14="http://schemas.microsoft.com/office/powerpoint/2010/main" val="1607590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a:p>
            <a:pPr>
              <a:spcBef>
                <a:spcPct val="0"/>
              </a:spcBef>
            </a:pPr>
            <a:r>
              <a:rPr lang="en-US" altLang="en-US" smtClean="0"/>
              <a:t>Being informed of signs of pregnancy complications increases with education and wealth.</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D606F51-1EC4-4273-AF02-DC9033EECFD9}" type="slidenum">
              <a:rPr lang="en-US" altLang="en-US"/>
              <a:pPr/>
              <a:t>5</a:t>
            </a:fld>
            <a:endParaRPr lang="en-US" altLang="en-US"/>
          </a:p>
        </p:txBody>
      </p:sp>
    </p:spTree>
    <p:extLst>
      <p:ext uri="{BB962C8B-B14F-4D97-AF65-F5344CB8AC3E}">
        <p14:creationId xmlns:p14="http://schemas.microsoft.com/office/powerpoint/2010/main" val="3612716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8217FDFE-066A-40DA-A6EB-EE209ECE7B39}" type="slidenum">
              <a:rPr lang="en-US" smtClean="0"/>
              <a:pPr/>
              <a:t>33</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marL="171450" indent="-171450">
              <a:buFont typeface="Arial" panose="020B0604020202020204" pitchFamily="34" charset="0"/>
              <a:buChar char="•"/>
            </a:pPr>
            <a:endParaRPr lang="fr-CI" dirty="0" smtClean="0"/>
          </a:p>
        </p:txBody>
      </p:sp>
    </p:spTree>
    <p:extLst>
      <p:ext uri="{BB962C8B-B14F-4D97-AF65-F5344CB8AC3E}">
        <p14:creationId xmlns:p14="http://schemas.microsoft.com/office/powerpoint/2010/main" val="11733859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34</a:t>
            </a:fld>
            <a:endParaRPr lang="en-US"/>
          </a:p>
        </p:txBody>
      </p:sp>
    </p:spTree>
    <p:extLst>
      <p:ext uri="{BB962C8B-B14F-4D97-AF65-F5344CB8AC3E}">
        <p14:creationId xmlns:p14="http://schemas.microsoft.com/office/powerpoint/2010/main" val="977316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D1D216-07C5-441F-B7C9-D30775E3C6C2}" type="slidenum">
              <a:rPr lang="en-US" smtClean="0"/>
              <a:pPr fontAlgn="base">
                <a:spcBef>
                  <a:spcPct val="0"/>
                </a:spcBef>
                <a:spcAft>
                  <a:spcPct val="0"/>
                </a:spcAft>
                <a:defRPr/>
              </a:pPr>
              <a:t>35</a:t>
            </a:fld>
            <a:endParaRPr lang="en-US" smtClean="0"/>
          </a:p>
        </p:txBody>
      </p:sp>
    </p:spTree>
    <p:extLst>
      <p:ext uri="{BB962C8B-B14F-4D97-AF65-F5344CB8AC3E}">
        <p14:creationId xmlns:p14="http://schemas.microsoft.com/office/powerpoint/2010/main" val="3352355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015F6F34-AC26-4DEB-9F21-2B88428C33B2}" type="slidenum">
              <a:rPr lang="en-US" altLang="en-US"/>
              <a:pPr/>
              <a:t>6</a:t>
            </a:fld>
            <a:endParaRPr lang="en-US" altLang="en-US"/>
          </a:p>
        </p:txBody>
      </p:sp>
      <p:sp>
        <p:nvSpPr>
          <p:cNvPr id="296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7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Women should receive at least 2 tetanus toxoid injections during pregnancy, unless she received them in a previous pregnancy, in which case one is enough. </a:t>
            </a:r>
          </a:p>
          <a:p>
            <a:pPr>
              <a:spcBef>
                <a:spcPct val="0"/>
              </a:spcBef>
            </a:pPr>
            <a:endParaRPr lang="en-US" altLang="en-US" smtClean="0"/>
          </a:p>
          <a:p>
            <a:pPr>
              <a:spcBef>
                <a:spcPct val="0"/>
              </a:spcBef>
            </a:pPr>
            <a:r>
              <a:rPr lang="en-US" altLang="en-US" smtClean="0"/>
              <a:t>These percents are among women with a live birth in the 5 years before the survey. </a:t>
            </a:r>
          </a:p>
        </p:txBody>
      </p:sp>
    </p:spTree>
    <p:extLst>
      <p:ext uri="{BB962C8B-B14F-4D97-AF65-F5344CB8AC3E}">
        <p14:creationId xmlns:p14="http://schemas.microsoft.com/office/powerpoint/2010/main" val="1063913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8</a:t>
            </a:fld>
            <a:endParaRPr lang="en-US"/>
          </a:p>
        </p:txBody>
      </p:sp>
    </p:spTree>
    <p:extLst>
      <p:ext uri="{BB962C8B-B14F-4D97-AF65-F5344CB8AC3E}">
        <p14:creationId xmlns:p14="http://schemas.microsoft.com/office/powerpoint/2010/main" val="2988342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Includes services for contraceptive pills (combined or progestin-only), injectables (combined or progestin-only), implants, intrauterine devices (IUCDs), male condoms, female condoms, </a:t>
            </a:r>
            <a:r>
              <a:rPr lang="en-GB" sz="1200" kern="1200" dirty="0" err="1" smtClean="0">
                <a:solidFill>
                  <a:schemeClr val="tx1"/>
                </a:solidFill>
                <a:latin typeface="+mn-lt"/>
                <a:ea typeface="+mn-ea"/>
                <a:cs typeface="+mn-cs"/>
              </a:rPr>
              <a:t>CycleBeads</a:t>
            </a:r>
            <a:r>
              <a:rPr lang="en-GB" sz="1200" kern="1200" dirty="0" smtClean="0">
                <a:solidFill>
                  <a:schemeClr val="tx1"/>
                </a:solidFill>
                <a:latin typeface="+mn-lt"/>
                <a:ea typeface="+mn-ea"/>
                <a:cs typeface="+mn-cs"/>
              </a:rPr>
              <a:t>, periodic abstinence, tubal ligation, vasectomy, or</a:t>
            </a:r>
            <a:r>
              <a:rPr lang="en-GB" sz="1200" kern="1200" baseline="0" dirty="0" smtClean="0">
                <a:solidFill>
                  <a:schemeClr val="tx1"/>
                </a:solidFill>
                <a:latin typeface="+mn-lt"/>
                <a:ea typeface="+mn-ea"/>
                <a:cs typeface="+mn-cs"/>
              </a:rPr>
              <a:t> any other FP method such as diaphragm or spermicides.</a:t>
            </a:r>
            <a:r>
              <a:rPr lang="en-GB" sz="1200" kern="120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10</a:t>
            </a:fld>
            <a:endParaRPr lang="en-US"/>
          </a:p>
        </p:txBody>
      </p:sp>
    </p:spTree>
    <p:extLst>
      <p:ext uri="{BB962C8B-B14F-4D97-AF65-F5344CB8AC3E}">
        <p14:creationId xmlns:p14="http://schemas.microsoft.com/office/powerpoint/2010/main" val="281921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13</a:t>
            </a:fld>
            <a:endParaRPr lang="en-US"/>
          </a:p>
        </p:txBody>
      </p:sp>
    </p:spTree>
    <p:extLst>
      <p:ext uri="{BB962C8B-B14F-4D97-AF65-F5344CB8AC3E}">
        <p14:creationId xmlns:p14="http://schemas.microsoft.com/office/powerpoint/2010/main" val="37477506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Capacity to conduct any </a:t>
            </a:r>
            <a:r>
              <a:rPr lang="en-US" sz="1200" kern="1200" dirty="0" err="1" smtClean="0">
                <a:solidFill>
                  <a:schemeClr val="tx1"/>
                </a:solidFill>
                <a:effectLst/>
                <a:latin typeface="+mn-lt"/>
                <a:ea typeface="+mn-ea"/>
                <a:cs typeface="+mn-cs"/>
              </a:rPr>
              <a:t>haemoglobin</a:t>
            </a:r>
            <a:r>
              <a:rPr lang="en-US" sz="1200" kern="1200" dirty="0" smtClean="0">
                <a:solidFill>
                  <a:schemeClr val="tx1"/>
                </a:solidFill>
                <a:effectLst/>
                <a:latin typeface="+mn-lt"/>
                <a:ea typeface="+mn-ea"/>
                <a:cs typeface="+mn-cs"/>
              </a:rPr>
              <a:t> test in the facility</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Dip sticks for urine protein</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Dip sticks for urine glucose</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Anti-A, anti-B, and anti-D reagents, plus an incubator, </a:t>
            </a:r>
            <a:r>
              <a:rPr lang="en-US" sz="1200" kern="1200" dirty="0" err="1" smtClean="0">
                <a:solidFill>
                  <a:schemeClr val="tx1"/>
                </a:solidFill>
                <a:effectLst/>
                <a:latin typeface="+mn-lt"/>
                <a:ea typeface="+mn-ea"/>
                <a:cs typeface="+mn-cs"/>
              </a:rPr>
              <a:t>Coomb’s</a:t>
            </a:r>
            <a:r>
              <a:rPr lang="en-US" sz="1200" kern="1200" dirty="0" smtClean="0">
                <a:solidFill>
                  <a:schemeClr val="tx1"/>
                </a:solidFill>
                <a:effectLst/>
                <a:latin typeface="+mn-lt"/>
                <a:ea typeface="+mn-ea"/>
                <a:cs typeface="+mn-cs"/>
              </a:rPr>
              <a:t> reagent, and glass slides all present</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Rapid test for syphilis or Venereal Disease Research Laboratory (VDRL) test or polymerase chain reaction (PCR) or rapid plasma </a:t>
            </a:r>
            <a:r>
              <a:rPr lang="en-US" sz="1200" kern="1200" dirty="0" err="1" smtClean="0">
                <a:solidFill>
                  <a:schemeClr val="tx1"/>
                </a:solidFill>
                <a:effectLst/>
                <a:latin typeface="+mn-lt"/>
                <a:ea typeface="+mn-ea"/>
                <a:cs typeface="+mn-cs"/>
              </a:rPr>
              <a:t>reagin</a:t>
            </a:r>
            <a:r>
              <a:rPr lang="en-US" sz="1200" kern="1200" dirty="0" smtClean="0">
                <a:solidFill>
                  <a:schemeClr val="tx1"/>
                </a:solidFill>
                <a:effectLst/>
                <a:latin typeface="+mn-lt"/>
                <a:ea typeface="+mn-ea"/>
                <a:cs typeface="+mn-cs"/>
              </a:rPr>
              <a:t> (RPR)</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Facility reported that it had the capacity to conduct HIV testing in the facility, either by rapid diagnostic testing or ELISA, and an unexpired HIV rapid diagnostic test kit was observed to be available in the facility on the day of the survey, or </a:t>
            </a:r>
            <a:r>
              <a:rPr lang="en-US" sz="1200" kern="1200" dirty="0" err="1" smtClean="0">
                <a:solidFill>
                  <a:schemeClr val="tx1"/>
                </a:solidFill>
                <a:effectLst/>
                <a:latin typeface="+mn-lt"/>
                <a:ea typeface="+mn-ea"/>
                <a:cs typeface="+mn-cs"/>
              </a:rPr>
              <a:t>Dynabeads</a:t>
            </a:r>
            <a:r>
              <a:rPr lang="en-US" sz="1200" kern="1200" dirty="0" smtClean="0">
                <a:solidFill>
                  <a:schemeClr val="tx1"/>
                </a:solidFill>
                <a:effectLst/>
                <a:latin typeface="+mn-lt"/>
                <a:ea typeface="+mn-ea"/>
                <a:cs typeface="+mn-cs"/>
              </a:rPr>
              <a:t> test with vortex mixer was observed to be available in the facility on the day of the visit, or western blot test was observed to be available in the facility on the day of the visit.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14</a:t>
            </a:fld>
            <a:endParaRPr lang="en-US"/>
          </a:p>
        </p:txBody>
      </p:sp>
    </p:spTree>
    <p:extLst>
      <p:ext uri="{BB962C8B-B14F-4D97-AF65-F5344CB8AC3E}">
        <p14:creationId xmlns:p14="http://schemas.microsoft.com/office/powerpoint/2010/main" val="4043214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15</a:t>
            </a:fld>
            <a:endParaRPr lang="en-US"/>
          </a:p>
        </p:txBody>
      </p:sp>
    </p:spTree>
    <p:extLst>
      <p:ext uri="{BB962C8B-B14F-4D97-AF65-F5344CB8AC3E}">
        <p14:creationId xmlns:p14="http://schemas.microsoft.com/office/powerpoint/2010/main" val="767325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Training</a:t>
            </a:r>
            <a:r>
              <a:rPr lang="en-GB" sz="1200" kern="1200" baseline="0" dirty="0" smtClean="0">
                <a:solidFill>
                  <a:schemeClr val="tx1"/>
                </a:solidFill>
                <a:latin typeface="+mn-lt"/>
                <a:ea typeface="+mn-ea"/>
                <a:cs typeface="+mn-cs"/>
              </a:rPr>
              <a:t> refers only to in-service training. The training must have involved structured sessions; it does not include individual instruction that a provider might have received during routine supervision.</a:t>
            </a:r>
          </a:p>
          <a:p>
            <a:endParaRPr lang="en-US" sz="1200" i="0" dirty="0" smtClean="0"/>
          </a:p>
          <a:p>
            <a:r>
              <a:rPr lang="en-GB" sz="1200" kern="1200" dirty="0" smtClean="0">
                <a:solidFill>
                  <a:schemeClr val="tx1"/>
                </a:solidFill>
                <a:latin typeface="+mn-lt"/>
                <a:ea typeface="+mn-ea"/>
                <a:cs typeface="+mn-cs"/>
              </a:rPr>
              <a:t>Personal supervision refers to any form of technical support or supervision from a  facility-based supervisor or from a visiting supervisor. It may include, but is not limited to,</a:t>
            </a:r>
            <a:r>
              <a:rPr lang="en-GB" sz="1200" kern="1200" baseline="0" dirty="0" smtClean="0">
                <a:solidFill>
                  <a:schemeClr val="tx1"/>
                </a:solidFill>
                <a:latin typeface="+mn-lt"/>
                <a:ea typeface="+mn-ea"/>
                <a:cs typeface="+mn-cs"/>
              </a:rPr>
              <a:t> review of records and observation of work, with or without any feedback to the health worker.</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17</a:t>
            </a:fld>
            <a:endParaRPr lang="en-US"/>
          </a:p>
        </p:txBody>
      </p:sp>
    </p:spTree>
    <p:extLst>
      <p:ext uri="{BB962C8B-B14F-4D97-AF65-F5344CB8AC3E}">
        <p14:creationId xmlns:p14="http://schemas.microsoft.com/office/powerpoint/2010/main" val="32392125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1"/>
          <p:cNvSpPr txBox="1">
            <a:spLocks/>
          </p:cNvSpPr>
          <p:nvPr userDrawn="1"/>
        </p:nvSpPr>
        <p:spPr>
          <a:xfrm>
            <a:off x="0" y="5602807"/>
            <a:ext cx="9144000" cy="1255192"/>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tx1"/>
                </a:solidFill>
                <a:effectLst/>
                <a:uLnTx/>
                <a:uFillTx/>
                <a:latin typeface="+mj-lt"/>
                <a:ea typeface="+mj-ea"/>
                <a:cs typeface="+mj-cs"/>
              </a:rPr>
              <a:t>2013-14 Malawi Service Provision Assessment (MSPA)</a:t>
            </a:r>
            <a:endParaRPr kumimoji="0" lang="en-US" sz="4400" b="1" i="0" u="none" strike="noStrike" kern="1200" cap="none" spc="0" normalizeH="0" baseline="0" noProof="0" dirty="0">
              <a:ln>
                <a:noFill/>
              </a:ln>
              <a:solidFill>
                <a:schemeClr val="tx1"/>
              </a:solidFill>
              <a:effectLst/>
              <a:uLnTx/>
              <a:uFillTx/>
              <a:latin typeface="+mj-lt"/>
              <a:ea typeface="+mj-ea"/>
              <a:cs typeface="+mj-cs"/>
            </a:endParaRPr>
          </a:p>
        </p:txBody>
      </p:sp>
      <p:sp>
        <p:nvSpPr>
          <p:cNvPr id="4" name="Rectangle 3"/>
          <p:cNvSpPr/>
          <p:nvPr userDrawn="1"/>
        </p:nvSpPr>
        <p:spPr>
          <a:xfrm>
            <a:off x="0" y="5265711"/>
            <a:ext cx="9144000" cy="164592"/>
          </a:xfrm>
          <a:prstGeom prst="rect">
            <a:avLst/>
          </a:prstGeom>
          <a:solidFill>
            <a:srgbClr val="359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p:cNvSpPr/>
          <p:nvPr userDrawn="1"/>
        </p:nvSpPr>
        <p:spPr>
          <a:xfrm>
            <a:off x="0" y="1395128"/>
            <a:ext cx="9144000" cy="164592"/>
          </a:xfrm>
          <a:prstGeom prst="rect">
            <a:avLst/>
          </a:prstGeom>
          <a:solidFill>
            <a:srgbClr val="359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userDrawn="1"/>
        </p:nvSpPr>
        <p:spPr>
          <a:xfrm>
            <a:off x="2553" y="5438215"/>
            <a:ext cx="9144000" cy="164592"/>
          </a:xfrm>
          <a:prstGeom prst="rect">
            <a:avLst/>
          </a:prstGeom>
          <a:solidFill>
            <a:srgbClr val="CF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angle 6"/>
          <p:cNvSpPr/>
          <p:nvPr userDrawn="1"/>
        </p:nvSpPr>
        <p:spPr>
          <a:xfrm>
            <a:off x="0" y="1230536"/>
            <a:ext cx="9144000" cy="164592"/>
          </a:xfrm>
          <a:prstGeom prst="rect">
            <a:avLst/>
          </a:prstGeom>
          <a:solidFill>
            <a:srgbClr val="CF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76090"/>
            <a:ext cx="9144000" cy="370582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atin typeface="Calibri" pitchFamily="34" charset="0"/>
              </a:defRPr>
            </a:lvl1pPr>
          </a:lstStyle>
          <a:p>
            <a:r>
              <a:rPr lang="en-US" dirty="0" smtClean="0"/>
              <a:t>Click to edit Master title style</a:t>
            </a:r>
            <a:endParaRPr lang="en-US" dirty="0"/>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6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50" r:id="rId1"/>
    <p:sldLayoutId id="2147483660" r:id="rId2"/>
  </p:sldLayoutIdLst>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14844" y="76200"/>
            <a:ext cx="9144000" cy="1200329"/>
          </a:xfrm>
          <a:prstGeom prst="rect">
            <a:avLst/>
          </a:prstGeom>
          <a:noFill/>
          <a:ln w="9525">
            <a:noFill/>
            <a:miter lim="800000"/>
            <a:headEnd/>
            <a:tailEnd/>
          </a:ln>
        </p:spPr>
        <p:txBody>
          <a:bodyPr wrap="square">
            <a:spAutoFit/>
          </a:bodyPr>
          <a:lstStyle/>
          <a:p>
            <a:pPr algn="ctr"/>
            <a:r>
              <a:rPr lang="en-US" sz="3600" dirty="0" smtClean="0">
                <a:latin typeface="Calibri" pitchFamily="34" charset="0"/>
              </a:rPr>
              <a:t>Maternal Health: </a:t>
            </a:r>
            <a:br>
              <a:rPr lang="en-US" sz="3600" dirty="0" smtClean="0">
                <a:latin typeface="Calibri" pitchFamily="34" charset="0"/>
              </a:rPr>
            </a:br>
            <a:r>
              <a:rPr lang="en-US" sz="3600" dirty="0" smtClean="0">
                <a:latin typeface="Calibri" pitchFamily="34" charset="0"/>
              </a:rPr>
              <a:t>Antenatal Care</a:t>
            </a:r>
            <a:endParaRPr lang="en-US" sz="3600" dirty="0">
              <a:latin typeface="Calibri"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GB" dirty="0"/>
              <a:t>Frequency of </a:t>
            </a:r>
            <a:r>
              <a:rPr lang="en-GB" dirty="0" smtClean="0"/>
              <a:t>ANC </a:t>
            </a:r>
            <a:r>
              <a:rPr lang="en-GB" dirty="0"/>
              <a:t>Services</a:t>
            </a:r>
            <a:endParaRPr lang="en-US" dirty="0">
              <a:solidFill>
                <a:schemeClr val="bg1"/>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041902246"/>
              </p:ext>
            </p:extLst>
          </p:nvPr>
        </p:nvGraphicFramePr>
        <p:xfrm>
          <a:off x="0" y="1752600"/>
          <a:ext cx="91440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990600"/>
            <a:ext cx="9144000" cy="646331"/>
          </a:xfrm>
          <a:prstGeom prst="rect">
            <a:avLst/>
          </a:prstGeom>
          <a:noFill/>
        </p:spPr>
        <p:txBody>
          <a:bodyPr wrap="square" rtlCol="0">
            <a:spAutoFit/>
          </a:bodyPr>
          <a:lstStyle/>
          <a:p>
            <a:pPr>
              <a:spcBef>
                <a:spcPct val="50000"/>
              </a:spcBef>
              <a:defRPr/>
            </a:pPr>
            <a:r>
              <a:rPr lang="en-GB" i="1" dirty="0">
                <a:solidFill>
                  <a:schemeClr val="bg1"/>
                </a:solidFill>
              </a:rPr>
              <a:t>Among facilities </a:t>
            </a:r>
            <a:r>
              <a:rPr lang="en-GB" i="1" dirty="0" smtClean="0">
                <a:solidFill>
                  <a:schemeClr val="bg1"/>
                </a:solidFill>
              </a:rPr>
              <a:t>offering ANC services (N=632), percent of facilities where ANC services are offered for the indicated number of days per week</a:t>
            </a:r>
            <a:endParaRPr lang="en-GB" i="1" dirty="0">
              <a:solidFill>
                <a:schemeClr val="bg1"/>
              </a:solidFill>
            </a:endParaRPr>
          </a:p>
        </p:txBody>
      </p:sp>
    </p:spTree>
    <p:extLst>
      <p:ext uri="{BB962C8B-B14F-4D97-AF65-F5344CB8AC3E}">
        <p14:creationId xmlns:p14="http://schemas.microsoft.com/office/powerpoint/2010/main" val="23009390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0" y="1066800"/>
            <a:ext cx="4357255" cy="5257800"/>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50000"/>
              </a:spcBef>
            </a:pPr>
            <a:r>
              <a:rPr lang="en-US" dirty="0" smtClean="0">
                <a:cs typeface="Arial" charset="0"/>
              </a:rPr>
              <a:t>Background of Antenatal Care (ANC) services</a:t>
            </a:r>
          </a:p>
          <a:p>
            <a:pPr>
              <a:spcBef>
                <a:spcPct val="50000"/>
              </a:spcBef>
            </a:pPr>
            <a:r>
              <a:rPr lang="en-US" dirty="0" smtClean="0">
                <a:cs typeface="Arial" charset="0"/>
              </a:rPr>
              <a:t>Availability of ANC services</a:t>
            </a:r>
          </a:p>
          <a:p>
            <a:pPr>
              <a:spcBef>
                <a:spcPct val="50000"/>
              </a:spcBef>
            </a:pPr>
            <a:r>
              <a:rPr lang="en-US" b="1" dirty="0" smtClean="0">
                <a:solidFill>
                  <a:schemeClr val="accent2"/>
                </a:solidFill>
                <a:cs typeface="Arial" charset="0"/>
              </a:rPr>
              <a:t>Service Readiness</a:t>
            </a:r>
          </a:p>
          <a:p>
            <a:pPr>
              <a:spcBef>
                <a:spcPct val="50000"/>
              </a:spcBef>
            </a:pPr>
            <a:r>
              <a:rPr lang="en-US" dirty="0" smtClean="0">
                <a:cs typeface="Arial" charset="0"/>
              </a:rPr>
              <a:t>Management Practices </a:t>
            </a:r>
            <a:br>
              <a:rPr lang="en-US" dirty="0" smtClean="0">
                <a:cs typeface="Arial" charset="0"/>
              </a:rPr>
            </a:br>
            <a:r>
              <a:rPr lang="en-US" dirty="0" smtClean="0">
                <a:cs typeface="Arial" charset="0"/>
              </a:rPr>
              <a:t>and Training</a:t>
            </a:r>
          </a:p>
          <a:p>
            <a:pPr>
              <a:spcBef>
                <a:spcPct val="50000"/>
              </a:spcBef>
            </a:pPr>
            <a:r>
              <a:rPr lang="en-US" dirty="0" smtClean="0">
                <a:cs typeface="Arial" charset="0"/>
              </a:rPr>
              <a:t>Observed ANC Consultations</a:t>
            </a:r>
          </a:p>
          <a:p>
            <a:pPr>
              <a:spcBef>
                <a:spcPct val="50000"/>
              </a:spcBef>
            </a:pPr>
            <a:r>
              <a:rPr lang="en-US" dirty="0" smtClean="0">
                <a:cs typeface="Arial" charset="0"/>
              </a:rPr>
              <a:t>Prevention of Mother-to-Child Transmission of HIV</a:t>
            </a:r>
          </a:p>
          <a:p>
            <a:pPr>
              <a:spcBef>
                <a:spcPct val="50000"/>
              </a:spcBef>
            </a:pPr>
            <a:r>
              <a:rPr lang="en-US" dirty="0" smtClean="0">
                <a:cs typeface="Arial" charset="0"/>
              </a:rPr>
              <a:t>Malaria in Pregnancy</a:t>
            </a:r>
          </a:p>
        </p:txBody>
      </p:sp>
    </p:spTree>
    <p:extLst>
      <p:ext uri="{BB962C8B-B14F-4D97-AF65-F5344CB8AC3E}">
        <p14:creationId xmlns:p14="http://schemas.microsoft.com/office/powerpoint/2010/main" val="1202582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pPr lvl="0"/>
            <a:r>
              <a:rPr lang="en-US" sz="3500" dirty="0" smtClean="0">
                <a:solidFill>
                  <a:schemeClr val="bg1"/>
                </a:solidFill>
              </a:rPr>
              <a:t>Guidelines and Basic Equipment for ANC Services</a:t>
            </a:r>
            <a:endParaRPr lang="en-US" sz="3500"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654549250"/>
              </p:ext>
            </p:extLst>
          </p:nvPr>
        </p:nvGraphicFramePr>
        <p:xfrm>
          <a:off x="152400" y="1327666"/>
          <a:ext cx="8991600" cy="5530334"/>
        </p:xfrm>
        <a:graphic>
          <a:graphicData uri="http://schemas.openxmlformats.org/drawingml/2006/chart">
            <c:chart xmlns:c="http://schemas.openxmlformats.org/drawingml/2006/chart" xmlns:r="http://schemas.openxmlformats.org/officeDocument/2006/relationships" r:id="rId2"/>
          </a:graphicData>
        </a:graphic>
      </p:graphicFrame>
      <p:sp>
        <p:nvSpPr>
          <p:cNvPr id="10" name="TextBox 9"/>
          <p:cNvSpPr txBox="1"/>
          <p:nvPr/>
        </p:nvSpPr>
        <p:spPr>
          <a:xfrm>
            <a:off x="12032" y="958334"/>
            <a:ext cx="9144000" cy="369332"/>
          </a:xfrm>
          <a:prstGeom prst="rect">
            <a:avLst/>
          </a:prstGeom>
          <a:noFill/>
        </p:spPr>
        <p:txBody>
          <a:bodyPr wrap="square" rtlCol="0">
            <a:spAutoFit/>
          </a:bodyPr>
          <a:lstStyle/>
          <a:p>
            <a:r>
              <a:rPr lang="en-US" i="1" dirty="0" smtClean="0">
                <a:solidFill>
                  <a:schemeClr val="bg1"/>
                </a:solidFill>
              </a:rPr>
              <a:t>Percent of facilities offering ANC services (N=632) that have:</a:t>
            </a:r>
            <a:endParaRPr lang="en-US" i="1" dirty="0">
              <a:solidFill>
                <a:schemeClr val="bg1"/>
              </a:solidFill>
            </a:endParaRPr>
          </a:p>
        </p:txBody>
      </p:sp>
    </p:spTree>
    <p:extLst>
      <p:ext uri="{BB962C8B-B14F-4D97-AF65-F5344CB8AC3E}">
        <p14:creationId xmlns:p14="http://schemas.microsoft.com/office/powerpoint/2010/main" val="42574353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pPr lvl="0"/>
            <a:r>
              <a:rPr lang="en-US" dirty="0" smtClean="0">
                <a:solidFill>
                  <a:schemeClr val="bg1"/>
                </a:solidFill>
              </a:rPr>
              <a:t>Infection Control</a:t>
            </a:r>
            <a:endParaRPr lang="en-US"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562228355"/>
              </p:ext>
            </p:extLst>
          </p:nvPr>
        </p:nvGraphicFramePr>
        <p:xfrm>
          <a:off x="0" y="1600201"/>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1143000"/>
            <a:ext cx="9144000" cy="369332"/>
          </a:xfrm>
          <a:prstGeom prst="rect">
            <a:avLst/>
          </a:prstGeom>
          <a:noFill/>
        </p:spPr>
        <p:txBody>
          <a:bodyPr wrap="square" rtlCol="0">
            <a:spAutoFit/>
          </a:bodyPr>
          <a:lstStyle/>
          <a:p>
            <a:r>
              <a:rPr lang="en-US" i="1" dirty="0" smtClean="0">
                <a:solidFill>
                  <a:schemeClr val="bg1"/>
                </a:solidFill>
              </a:rPr>
              <a:t>Percent of facilities offering ANC services (N=632) that have: </a:t>
            </a:r>
            <a:endParaRPr lang="en-US" i="1" dirty="0">
              <a:solidFill>
                <a:schemeClr val="bg1"/>
              </a:solidFill>
            </a:endParaRPr>
          </a:p>
        </p:txBody>
      </p:sp>
    </p:spTree>
    <p:extLst>
      <p:ext uri="{BB962C8B-B14F-4D97-AF65-F5344CB8AC3E}">
        <p14:creationId xmlns:p14="http://schemas.microsoft.com/office/powerpoint/2010/main" val="975753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0"/>
            <a:ext cx="9144000" cy="762000"/>
          </a:xfrm>
        </p:spPr>
        <p:txBody>
          <a:bodyPr>
            <a:noAutofit/>
          </a:bodyPr>
          <a:lstStyle/>
          <a:p>
            <a:pPr eaLnBrk="1" hangingPunct="1"/>
            <a:r>
              <a:rPr lang="en-US" sz="4000" dirty="0" smtClean="0">
                <a:solidFill>
                  <a:schemeClr val="bg1"/>
                </a:solidFill>
              </a:rPr>
              <a:t>Diagnostic Capacity for ANC Tests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127467256"/>
              </p:ext>
            </p:extLst>
          </p:nvPr>
        </p:nvGraphicFramePr>
        <p:xfrm>
          <a:off x="50800" y="1651000"/>
          <a:ext cx="9042400" cy="5156200"/>
        </p:xfrm>
        <a:graphic>
          <a:graphicData uri="http://schemas.openxmlformats.org/drawingml/2006/chart">
            <c:chart xmlns:c="http://schemas.openxmlformats.org/drawingml/2006/chart" xmlns:r="http://schemas.openxmlformats.org/officeDocument/2006/relationships" r:id="rId3"/>
          </a:graphicData>
        </a:graphic>
      </p:graphicFrame>
      <p:sp>
        <p:nvSpPr>
          <p:cNvPr id="16389" name="TextBox 9"/>
          <p:cNvSpPr txBox="1">
            <a:spLocks noChangeArrowheads="1"/>
          </p:cNvSpPr>
          <p:nvPr/>
        </p:nvSpPr>
        <p:spPr bwMode="auto">
          <a:xfrm>
            <a:off x="0" y="783771"/>
            <a:ext cx="9144000" cy="646331"/>
          </a:xfrm>
          <a:prstGeom prst="rect">
            <a:avLst/>
          </a:prstGeom>
          <a:noFill/>
          <a:ln w="9525">
            <a:noFill/>
            <a:miter lim="800000"/>
            <a:headEnd/>
            <a:tailEnd/>
          </a:ln>
        </p:spPr>
        <p:txBody>
          <a:bodyPr>
            <a:spAutoFit/>
          </a:bodyPr>
          <a:lstStyle/>
          <a:p>
            <a:r>
              <a:rPr lang="en-US" i="1" dirty="0">
                <a:solidFill>
                  <a:schemeClr val="bg1"/>
                </a:solidFill>
                <a:latin typeface="Calibri" pitchFamily="34" charset="0"/>
              </a:rPr>
              <a:t>Percent of </a:t>
            </a:r>
            <a:r>
              <a:rPr lang="en-US" i="1" dirty="0" smtClean="0">
                <a:solidFill>
                  <a:schemeClr val="bg1"/>
                </a:solidFill>
                <a:latin typeface="Calibri" pitchFamily="34" charset="0"/>
              </a:rPr>
              <a:t>facilities offering ANC services (N=632) that have the capacity to conduct the indicated tests in the facility</a:t>
            </a:r>
            <a:endParaRPr lang="en-US" i="1" dirty="0">
              <a:solidFill>
                <a:schemeClr val="bg1"/>
              </a:solidFill>
              <a:latin typeface="Calibri"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pPr lvl="0"/>
            <a:r>
              <a:rPr lang="en-US" sz="3600" dirty="0" smtClean="0">
                <a:solidFill>
                  <a:schemeClr val="bg1"/>
                </a:solidFill>
              </a:rPr>
              <a:t>Availability of Medicines for Routine ANC</a:t>
            </a:r>
            <a:endParaRPr lang="en-US" sz="3600"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077350447"/>
              </p:ext>
            </p:extLst>
          </p:nvPr>
        </p:nvGraphicFramePr>
        <p:xfrm>
          <a:off x="0" y="1752600"/>
          <a:ext cx="91440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934453"/>
            <a:ext cx="9144000" cy="646331"/>
          </a:xfrm>
          <a:prstGeom prst="rect">
            <a:avLst/>
          </a:prstGeom>
          <a:noFill/>
        </p:spPr>
        <p:txBody>
          <a:bodyPr wrap="square" rtlCol="0">
            <a:spAutoFit/>
          </a:bodyPr>
          <a:lstStyle/>
          <a:p>
            <a:r>
              <a:rPr lang="en-US" i="1" dirty="0">
                <a:solidFill>
                  <a:schemeClr val="bg1"/>
                </a:solidFill>
                <a:latin typeface="Calibri" pitchFamily="34" charset="0"/>
              </a:rPr>
              <a:t>Percent of facilities offering ANC services (N=632) that have </a:t>
            </a:r>
            <a:r>
              <a:rPr lang="en-US" i="1" dirty="0" smtClean="0">
                <a:solidFill>
                  <a:schemeClr val="bg1"/>
                </a:solidFill>
                <a:latin typeface="Calibri" pitchFamily="34" charset="0"/>
              </a:rPr>
              <a:t>essential medicines and tetanus toxoid vaccine for ANC observed to be available on the day of the survey</a:t>
            </a:r>
            <a:endParaRPr lang="en-US" i="1" dirty="0">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0" y="1066800"/>
            <a:ext cx="4357255" cy="5257800"/>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50000"/>
              </a:spcBef>
            </a:pPr>
            <a:r>
              <a:rPr lang="en-US" dirty="0" smtClean="0">
                <a:cs typeface="Arial" charset="0"/>
              </a:rPr>
              <a:t>Background of Antenatal Care (ANC) services</a:t>
            </a:r>
          </a:p>
          <a:p>
            <a:pPr>
              <a:spcBef>
                <a:spcPct val="50000"/>
              </a:spcBef>
            </a:pPr>
            <a:r>
              <a:rPr lang="en-US" dirty="0" smtClean="0">
                <a:cs typeface="Arial" charset="0"/>
              </a:rPr>
              <a:t>Availability of ANC services</a:t>
            </a:r>
          </a:p>
          <a:p>
            <a:pPr>
              <a:spcBef>
                <a:spcPct val="50000"/>
              </a:spcBef>
            </a:pPr>
            <a:r>
              <a:rPr lang="en-US" dirty="0" smtClean="0">
                <a:cs typeface="Arial" charset="0"/>
              </a:rPr>
              <a:t>Service Readiness</a:t>
            </a:r>
          </a:p>
          <a:p>
            <a:pPr>
              <a:spcBef>
                <a:spcPct val="50000"/>
              </a:spcBef>
            </a:pPr>
            <a:r>
              <a:rPr lang="en-US" b="1" dirty="0" smtClean="0">
                <a:solidFill>
                  <a:schemeClr val="accent2"/>
                </a:solidFill>
                <a:cs typeface="Arial" charset="0"/>
              </a:rPr>
              <a:t>Management Practices </a:t>
            </a:r>
            <a:br>
              <a:rPr lang="en-US" b="1" dirty="0" smtClean="0">
                <a:solidFill>
                  <a:schemeClr val="accent2"/>
                </a:solidFill>
                <a:cs typeface="Arial" charset="0"/>
              </a:rPr>
            </a:br>
            <a:r>
              <a:rPr lang="en-US" b="1" dirty="0" smtClean="0">
                <a:solidFill>
                  <a:schemeClr val="accent2"/>
                </a:solidFill>
                <a:cs typeface="Arial" charset="0"/>
              </a:rPr>
              <a:t>and Training</a:t>
            </a:r>
          </a:p>
          <a:p>
            <a:pPr>
              <a:spcBef>
                <a:spcPct val="50000"/>
              </a:spcBef>
            </a:pPr>
            <a:r>
              <a:rPr lang="en-US" dirty="0" smtClean="0">
                <a:cs typeface="Arial" charset="0"/>
              </a:rPr>
              <a:t>Observed ANC Consultations</a:t>
            </a:r>
          </a:p>
          <a:p>
            <a:pPr>
              <a:spcBef>
                <a:spcPct val="50000"/>
              </a:spcBef>
            </a:pPr>
            <a:r>
              <a:rPr lang="en-US" dirty="0" smtClean="0">
                <a:cs typeface="Arial" charset="0"/>
              </a:rPr>
              <a:t>Prevention of Mother-to-Child Transmission of HIV</a:t>
            </a:r>
          </a:p>
          <a:p>
            <a:pPr>
              <a:spcBef>
                <a:spcPct val="50000"/>
              </a:spcBef>
            </a:pPr>
            <a:r>
              <a:rPr lang="en-US" dirty="0" smtClean="0">
                <a:cs typeface="Arial" charset="0"/>
              </a:rPr>
              <a:t>Malaria in Pregnancy</a:t>
            </a:r>
          </a:p>
        </p:txBody>
      </p:sp>
    </p:spTree>
    <p:extLst>
      <p:ext uri="{BB962C8B-B14F-4D97-AF65-F5344CB8AC3E}">
        <p14:creationId xmlns:p14="http://schemas.microsoft.com/office/powerpoint/2010/main" val="335220453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normAutofit/>
          </a:bodyPr>
          <a:lstStyle/>
          <a:p>
            <a:r>
              <a:rPr lang="en-US" sz="4000" dirty="0" smtClean="0">
                <a:solidFill>
                  <a:schemeClr val="bg1"/>
                </a:solidFill>
              </a:rPr>
              <a:t>Training and Supervision of ANC Providers</a:t>
            </a:r>
            <a:endParaRPr lang="en-US" sz="4000"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69051831"/>
              </p:ext>
            </p:extLst>
          </p:nvPr>
        </p:nvGraphicFramePr>
        <p:xfrm>
          <a:off x="0" y="1371600"/>
          <a:ext cx="9144000" cy="5486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838200"/>
            <a:ext cx="9220200" cy="369332"/>
          </a:xfrm>
          <a:prstGeom prst="rect">
            <a:avLst/>
          </a:prstGeom>
          <a:noFill/>
        </p:spPr>
        <p:txBody>
          <a:bodyPr wrap="square" rtlCol="0">
            <a:spAutoFit/>
          </a:bodyPr>
          <a:lstStyle/>
          <a:p>
            <a:r>
              <a:rPr lang="en-US" i="1" dirty="0" smtClean="0">
                <a:solidFill>
                  <a:schemeClr val="bg1"/>
                </a:solidFill>
              </a:rPr>
              <a:t>Percent of interviewed providers of ANC services (N=1,147) that received:</a:t>
            </a:r>
            <a:endParaRPr lang="en-US" i="1" dirty="0">
              <a:solidFill>
                <a:schemeClr val="bg1"/>
              </a:solidFill>
            </a:endParaRPr>
          </a:p>
        </p:txBody>
      </p:sp>
    </p:spTree>
    <p:extLst>
      <p:ext uri="{BB962C8B-B14F-4D97-AF65-F5344CB8AC3E}">
        <p14:creationId xmlns:p14="http://schemas.microsoft.com/office/powerpoint/2010/main" val="11410556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lstStyle/>
          <a:p>
            <a:r>
              <a:rPr lang="en-US" dirty="0" smtClean="0">
                <a:solidFill>
                  <a:schemeClr val="bg1"/>
                </a:solidFill>
              </a:rPr>
              <a:t>Training of ANC Service Providers</a:t>
            </a:r>
            <a:endParaRPr lang="en-US"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119198453"/>
              </p:ext>
            </p:extLst>
          </p:nvPr>
        </p:nvGraphicFramePr>
        <p:xfrm>
          <a:off x="0" y="1600200"/>
          <a:ext cx="91440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4740" y="1068779"/>
            <a:ext cx="9144000" cy="369332"/>
          </a:xfrm>
          <a:prstGeom prst="rect">
            <a:avLst/>
          </a:prstGeom>
          <a:noFill/>
        </p:spPr>
        <p:txBody>
          <a:bodyPr wrap="square" rtlCol="0">
            <a:spAutoFit/>
          </a:bodyPr>
          <a:lstStyle/>
          <a:p>
            <a:r>
              <a:rPr lang="en-US" i="1" dirty="0" smtClean="0">
                <a:solidFill>
                  <a:schemeClr val="bg1"/>
                </a:solidFill>
              </a:rPr>
              <a:t>Percent of interviewed ANC service providers (N=1,147) that received:</a:t>
            </a:r>
            <a:endParaRPr lang="en-US" i="1" dirty="0">
              <a:solidFill>
                <a:schemeClr val="bg1"/>
              </a:solidFill>
            </a:endParaRPr>
          </a:p>
        </p:txBody>
      </p:sp>
    </p:spTree>
    <p:extLst>
      <p:ext uri="{BB962C8B-B14F-4D97-AF65-F5344CB8AC3E}">
        <p14:creationId xmlns:p14="http://schemas.microsoft.com/office/powerpoint/2010/main" val="1733796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0" y="1066800"/>
            <a:ext cx="4357255" cy="5257800"/>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50000"/>
              </a:spcBef>
            </a:pPr>
            <a:r>
              <a:rPr lang="en-US" dirty="0" smtClean="0">
                <a:cs typeface="Arial" charset="0"/>
              </a:rPr>
              <a:t>Background of Antenatal Care (ANC) services</a:t>
            </a:r>
          </a:p>
          <a:p>
            <a:pPr>
              <a:spcBef>
                <a:spcPct val="50000"/>
              </a:spcBef>
            </a:pPr>
            <a:r>
              <a:rPr lang="en-US" dirty="0" smtClean="0">
                <a:cs typeface="Arial" charset="0"/>
              </a:rPr>
              <a:t>Availability of ANC services</a:t>
            </a:r>
          </a:p>
          <a:p>
            <a:pPr>
              <a:spcBef>
                <a:spcPct val="50000"/>
              </a:spcBef>
            </a:pPr>
            <a:r>
              <a:rPr lang="en-US" dirty="0" smtClean="0">
                <a:cs typeface="Arial" charset="0"/>
              </a:rPr>
              <a:t>Service Readiness</a:t>
            </a:r>
          </a:p>
          <a:p>
            <a:pPr>
              <a:spcBef>
                <a:spcPct val="50000"/>
              </a:spcBef>
            </a:pPr>
            <a:r>
              <a:rPr lang="en-US" dirty="0" smtClean="0">
                <a:cs typeface="Arial" charset="0"/>
              </a:rPr>
              <a:t>Management Practices </a:t>
            </a:r>
            <a:br>
              <a:rPr lang="en-US" dirty="0" smtClean="0">
                <a:cs typeface="Arial" charset="0"/>
              </a:rPr>
            </a:br>
            <a:r>
              <a:rPr lang="en-US" dirty="0" smtClean="0">
                <a:cs typeface="Arial" charset="0"/>
              </a:rPr>
              <a:t>and Training</a:t>
            </a:r>
          </a:p>
          <a:p>
            <a:pPr>
              <a:spcBef>
                <a:spcPct val="50000"/>
              </a:spcBef>
            </a:pPr>
            <a:r>
              <a:rPr lang="en-US" b="1" dirty="0" smtClean="0">
                <a:solidFill>
                  <a:schemeClr val="accent2"/>
                </a:solidFill>
                <a:cs typeface="Arial" charset="0"/>
              </a:rPr>
              <a:t>Observed ANC Consultations</a:t>
            </a:r>
          </a:p>
          <a:p>
            <a:pPr>
              <a:spcBef>
                <a:spcPct val="50000"/>
              </a:spcBef>
            </a:pPr>
            <a:r>
              <a:rPr lang="en-US" dirty="0" smtClean="0">
                <a:cs typeface="Arial" charset="0"/>
              </a:rPr>
              <a:t>Prevention of Mother-to-Child Transmission of HIV</a:t>
            </a:r>
          </a:p>
          <a:p>
            <a:pPr>
              <a:spcBef>
                <a:spcPct val="50000"/>
              </a:spcBef>
            </a:pPr>
            <a:r>
              <a:rPr lang="en-US" dirty="0" smtClean="0">
                <a:cs typeface="Arial" charset="0"/>
              </a:rPr>
              <a:t>Malaria in Pregnancy</a:t>
            </a:r>
          </a:p>
        </p:txBody>
      </p:sp>
    </p:spTree>
    <p:extLst>
      <p:ext uri="{BB962C8B-B14F-4D97-AF65-F5344CB8AC3E}">
        <p14:creationId xmlns:p14="http://schemas.microsoft.com/office/powerpoint/2010/main" val="62983615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fontScale="85000" lnSpcReduction="20000"/>
          </a:bodyPr>
          <a:lstStyle/>
          <a:p>
            <a:pPr>
              <a:spcBef>
                <a:spcPct val="50000"/>
              </a:spcBef>
            </a:pPr>
            <a:r>
              <a:rPr lang="en-US" b="1" dirty="0" smtClean="0">
                <a:solidFill>
                  <a:schemeClr val="accent2"/>
                </a:solidFill>
                <a:cs typeface="Arial" charset="0"/>
              </a:rPr>
              <a:t>Background of Antenatal Care (ANC) services</a:t>
            </a:r>
          </a:p>
          <a:p>
            <a:pPr>
              <a:spcBef>
                <a:spcPct val="50000"/>
              </a:spcBef>
            </a:pPr>
            <a:r>
              <a:rPr lang="en-US" dirty="0" smtClean="0">
                <a:solidFill>
                  <a:schemeClr val="bg1"/>
                </a:solidFill>
                <a:cs typeface="Arial" charset="0"/>
              </a:rPr>
              <a:t>Availability of ANC services</a:t>
            </a:r>
          </a:p>
          <a:p>
            <a:pPr>
              <a:spcBef>
                <a:spcPct val="50000"/>
              </a:spcBef>
            </a:pPr>
            <a:r>
              <a:rPr lang="en-US" dirty="0" smtClean="0">
                <a:cs typeface="Arial" charset="0"/>
              </a:rPr>
              <a:t>Service Readiness</a:t>
            </a:r>
          </a:p>
          <a:p>
            <a:pPr>
              <a:spcBef>
                <a:spcPct val="50000"/>
              </a:spcBef>
            </a:pPr>
            <a:r>
              <a:rPr lang="en-US" dirty="0" smtClean="0">
                <a:solidFill>
                  <a:schemeClr val="bg1"/>
                </a:solidFill>
                <a:cs typeface="Arial" charset="0"/>
              </a:rPr>
              <a:t>Management Practices </a:t>
            </a:r>
            <a:br>
              <a:rPr lang="en-US" dirty="0" smtClean="0">
                <a:solidFill>
                  <a:schemeClr val="bg1"/>
                </a:solidFill>
                <a:cs typeface="Arial" charset="0"/>
              </a:rPr>
            </a:br>
            <a:r>
              <a:rPr lang="en-US" dirty="0" smtClean="0">
                <a:solidFill>
                  <a:schemeClr val="bg1"/>
                </a:solidFill>
                <a:cs typeface="Arial" charset="0"/>
              </a:rPr>
              <a:t>and Training</a:t>
            </a:r>
          </a:p>
          <a:p>
            <a:pPr>
              <a:spcBef>
                <a:spcPct val="50000"/>
              </a:spcBef>
            </a:pPr>
            <a:r>
              <a:rPr lang="en-US" dirty="0" smtClean="0">
                <a:cs typeface="Arial" charset="0"/>
              </a:rPr>
              <a:t>Observed ANC Consultations</a:t>
            </a:r>
          </a:p>
          <a:p>
            <a:pPr>
              <a:spcBef>
                <a:spcPct val="50000"/>
              </a:spcBef>
            </a:pPr>
            <a:r>
              <a:rPr lang="en-US" dirty="0" smtClean="0">
                <a:cs typeface="Arial" charset="0"/>
              </a:rPr>
              <a:t>Prevention of Mother-to-Child Transmission of HIV</a:t>
            </a:r>
          </a:p>
          <a:p>
            <a:pPr>
              <a:spcBef>
                <a:spcPct val="50000"/>
              </a:spcBef>
            </a:pPr>
            <a:r>
              <a:rPr lang="en-US" dirty="0" smtClean="0">
                <a:cs typeface="Arial" charset="0"/>
              </a:rPr>
              <a:t>Malaria in Pregnancy</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457200" y="1905000"/>
            <a:ext cx="8229600" cy="4525962"/>
          </a:xfrm>
        </p:spPr>
        <p:txBody>
          <a:bodyPr>
            <a:normAutofit/>
          </a:bodyPr>
          <a:lstStyle/>
          <a:p>
            <a:r>
              <a:rPr lang="en-US" dirty="0" smtClean="0">
                <a:solidFill>
                  <a:schemeClr val="bg1"/>
                </a:solidFill>
              </a:rPr>
              <a:t>Follow-up visit	:				</a:t>
            </a:r>
            <a:r>
              <a:rPr lang="en-US" b="1" dirty="0" smtClean="0">
                <a:solidFill>
                  <a:schemeClr val="accent2"/>
                </a:solidFill>
              </a:rPr>
              <a:t>58%</a:t>
            </a:r>
          </a:p>
          <a:p>
            <a:r>
              <a:rPr lang="en-US" dirty="0" smtClean="0">
                <a:solidFill>
                  <a:schemeClr val="bg1"/>
                </a:solidFill>
              </a:rPr>
              <a:t>First visit for this pregnancy:		</a:t>
            </a:r>
            <a:r>
              <a:rPr lang="en-US" b="1" dirty="0" smtClean="0">
                <a:solidFill>
                  <a:schemeClr val="accent2"/>
                </a:solidFill>
              </a:rPr>
              <a:t>42%</a:t>
            </a:r>
          </a:p>
          <a:p>
            <a:r>
              <a:rPr lang="en-US" dirty="0" smtClean="0">
                <a:solidFill>
                  <a:schemeClr val="bg1"/>
                </a:solidFill>
              </a:rPr>
              <a:t>First pregnancy:				</a:t>
            </a:r>
            <a:r>
              <a:rPr lang="en-US" b="1" dirty="0" smtClean="0">
                <a:solidFill>
                  <a:schemeClr val="accent2"/>
                </a:solidFill>
              </a:rPr>
              <a:t>24%</a:t>
            </a:r>
          </a:p>
          <a:p>
            <a:pPr>
              <a:buNone/>
            </a:pPr>
            <a:endParaRPr lang="en-US" dirty="0" smtClean="0">
              <a:solidFill>
                <a:schemeClr val="bg1"/>
              </a:solidFill>
            </a:endParaRPr>
          </a:p>
          <a:p>
            <a:r>
              <a:rPr lang="en-US" b="1" dirty="0" smtClean="0">
                <a:solidFill>
                  <a:schemeClr val="accent2"/>
                </a:solidFill>
              </a:rPr>
              <a:t>4%</a:t>
            </a:r>
            <a:r>
              <a:rPr lang="en-US" dirty="0" smtClean="0">
                <a:solidFill>
                  <a:schemeClr val="accent2"/>
                </a:solidFill>
              </a:rPr>
              <a:t> </a:t>
            </a:r>
            <a:r>
              <a:rPr lang="en-US" dirty="0" smtClean="0">
                <a:solidFill>
                  <a:schemeClr val="bg1"/>
                </a:solidFill>
              </a:rPr>
              <a:t>of all observed ANC clients were in their </a:t>
            </a:r>
            <a:r>
              <a:rPr lang="en-US" b="1" dirty="0" smtClean="0">
                <a:solidFill>
                  <a:schemeClr val="accent2"/>
                </a:solidFill>
              </a:rPr>
              <a:t>first trimester of pregnancy </a:t>
            </a:r>
            <a:r>
              <a:rPr lang="en-US" dirty="0" smtClean="0">
                <a:solidFill>
                  <a:schemeClr val="bg1"/>
                </a:solidFill>
              </a:rPr>
              <a:t>(&lt;13 weeks)</a:t>
            </a:r>
          </a:p>
        </p:txBody>
      </p:sp>
      <p:sp>
        <p:nvSpPr>
          <p:cNvPr id="27651" name="Rectangle 2"/>
          <p:cNvSpPr>
            <a:spLocks noGrp="1" noChangeArrowheads="1"/>
          </p:cNvSpPr>
          <p:nvPr>
            <p:ph type="title"/>
          </p:nvPr>
        </p:nvSpPr>
        <p:spPr>
          <a:xfrm>
            <a:off x="0" y="0"/>
            <a:ext cx="9144000" cy="838200"/>
          </a:xfrm>
        </p:spPr>
        <p:txBody>
          <a:bodyPr>
            <a:noAutofit/>
          </a:bodyPr>
          <a:lstStyle/>
          <a:p>
            <a:pPr eaLnBrk="1" hangingPunct="1"/>
            <a:r>
              <a:rPr lang="en-US" sz="4000" dirty="0" smtClean="0">
                <a:solidFill>
                  <a:schemeClr val="bg1"/>
                </a:solidFill>
              </a:rPr>
              <a:t>Characteristics of ANC Clients</a:t>
            </a:r>
            <a:endParaRPr lang="en-US" sz="2400" dirty="0" smtClean="0">
              <a:solidFill>
                <a:schemeClr val="bg1"/>
              </a:solidFill>
            </a:endParaRPr>
          </a:p>
        </p:txBody>
      </p:sp>
      <p:sp>
        <p:nvSpPr>
          <p:cNvPr id="4" name="TextBox 3"/>
          <p:cNvSpPr txBox="1"/>
          <p:nvPr/>
        </p:nvSpPr>
        <p:spPr>
          <a:xfrm>
            <a:off x="0" y="838200"/>
            <a:ext cx="9144000" cy="369332"/>
          </a:xfrm>
          <a:prstGeom prst="rect">
            <a:avLst/>
          </a:prstGeom>
          <a:noFill/>
        </p:spPr>
        <p:txBody>
          <a:bodyPr wrap="square" rtlCol="0">
            <a:spAutoFit/>
          </a:bodyPr>
          <a:lstStyle/>
          <a:p>
            <a:r>
              <a:rPr lang="en-US" i="1" dirty="0" smtClean="0">
                <a:solidFill>
                  <a:schemeClr val="bg1"/>
                </a:solidFill>
              </a:rPr>
              <a:t>Among observed ANC clients (N=2,068)</a:t>
            </a:r>
            <a:endParaRPr lang="en-US" dirty="0">
              <a:solidFill>
                <a:schemeClr val="bg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fontScale="90000"/>
          </a:bodyPr>
          <a:lstStyle/>
          <a:p>
            <a:pPr lvl="0"/>
            <a:r>
              <a:rPr lang="en-US" dirty="0" smtClean="0">
                <a:solidFill>
                  <a:schemeClr val="bg1"/>
                </a:solidFill>
              </a:rPr>
              <a:t>Elements of Client Consultation</a:t>
            </a:r>
            <a:br>
              <a:rPr lang="en-US" dirty="0" smtClean="0">
                <a:solidFill>
                  <a:schemeClr val="bg1"/>
                </a:solidFill>
              </a:rPr>
            </a:br>
            <a:r>
              <a:rPr lang="en-US" dirty="0" smtClean="0">
                <a:solidFill>
                  <a:schemeClr val="bg1"/>
                </a:solidFill>
              </a:rPr>
              <a:t>(First-Visit ANC Clients)</a:t>
            </a:r>
            <a:endParaRPr lang="en-US"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53319345"/>
              </p:ext>
            </p:extLst>
          </p:nvPr>
        </p:nvGraphicFramePr>
        <p:xfrm>
          <a:off x="0" y="1687493"/>
          <a:ext cx="9144000" cy="5170507"/>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7917" y="1318161"/>
            <a:ext cx="9144000" cy="369332"/>
          </a:xfrm>
          <a:prstGeom prst="rect">
            <a:avLst/>
          </a:prstGeom>
          <a:noFill/>
        </p:spPr>
        <p:txBody>
          <a:bodyPr wrap="square" rtlCol="0">
            <a:spAutoFit/>
          </a:bodyPr>
          <a:lstStyle/>
          <a:p>
            <a:r>
              <a:rPr lang="en-US" i="1" dirty="0" smtClean="0">
                <a:solidFill>
                  <a:schemeClr val="bg1"/>
                </a:solidFill>
              </a:rPr>
              <a:t>Percent of observed first-visit ANC consultations (N=874) that assessed:</a:t>
            </a:r>
            <a:endParaRPr lang="en-US" i="1" dirty="0">
              <a:solidFill>
                <a:schemeClr val="bg1"/>
              </a:solidFill>
            </a:endParaRPr>
          </a:p>
        </p:txBody>
      </p:sp>
      <p:sp>
        <p:nvSpPr>
          <p:cNvPr id="8" name="TextBox 7"/>
          <p:cNvSpPr txBox="1"/>
          <p:nvPr/>
        </p:nvSpPr>
        <p:spPr>
          <a:xfrm>
            <a:off x="-17812" y="5590309"/>
            <a:ext cx="1289462" cy="830997"/>
          </a:xfrm>
          <a:prstGeom prst="rect">
            <a:avLst/>
          </a:prstGeom>
          <a:noFill/>
        </p:spPr>
        <p:txBody>
          <a:bodyPr wrap="square" rtlCol="0">
            <a:spAutoFit/>
          </a:bodyPr>
          <a:lstStyle/>
          <a:p>
            <a:pPr algn="ctr"/>
            <a:r>
              <a:rPr lang="en-US" sz="2400" b="1" dirty="0" smtClean="0">
                <a:solidFill>
                  <a:schemeClr val="bg1"/>
                </a:solidFill>
              </a:rPr>
              <a:t>Routine</a:t>
            </a:r>
            <a:br>
              <a:rPr lang="en-US" sz="2400" b="1" dirty="0" smtClean="0">
                <a:solidFill>
                  <a:schemeClr val="bg1"/>
                </a:solidFill>
              </a:rPr>
            </a:br>
            <a:r>
              <a:rPr lang="en-US" sz="2400" b="1" dirty="0" smtClean="0">
                <a:solidFill>
                  <a:schemeClr val="bg1"/>
                </a:solidFill>
              </a:rPr>
              <a:t>Tests</a:t>
            </a:r>
            <a:endParaRPr lang="en-US" sz="2000" b="1" dirty="0">
              <a:solidFill>
                <a:schemeClr val="bg1"/>
              </a:solidFill>
            </a:endParaRPr>
          </a:p>
        </p:txBody>
      </p:sp>
      <p:sp>
        <p:nvSpPr>
          <p:cNvPr id="9" name="TextBox 8"/>
          <p:cNvSpPr txBox="1"/>
          <p:nvPr/>
        </p:nvSpPr>
        <p:spPr>
          <a:xfrm>
            <a:off x="0" y="2895600"/>
            <a:ext cx="1119249" cy="830997"/>
          </a:xfrm>
          <a:prstGeom prst="rect">
            <a:avLst/>
          </a:prstGeom>
          <a:noFill/>
        </p:spPr>
        <p:txBody>
          <a:bodyPr wrap="square" rtlCol="0">
            <a:spAutoFit/>
          </a:bodyPr>
          <a:lstStyle/>
          <a:p>
            <a:pPr algn="ctr"/>
            <a:r>
              <a:rPr lang="en-US" sz="2400" b="1" dirty="0" smtClean="0">
                <a:solidFill>
                  <a:schemeClr val="bg1"/>
                </a:solidFill>
              </a:rPr>
              <a:t>Client History</a:t>
            </a:r>
            <a:endParaRPr lang="en-US" sz="2000" b="1" dirty="0">
              <a:solidFill>
                <a:schemeClr val="bg1"/>
              </a:solidFill>
            </a:endParaRPr>
          </a:p>
        </p:txBody>
      </p:sp>
      <p:sp>
        <p:nvSpPr>
          <p:cNvPr id="10" name="Left Brace 9"/>
          <p:cNvSpPr/>
          <p:nvPr/>
        </p:nvSpPr>
        <p:spPr>
          <a:xfrm>
            <a:off x="1119249" y="1905000"/>
            <a:ext cx="762000" cy="2895600"/>
          </a:xfrm>
          <a:prstGeom prst="leftBrace">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11" name="Left Brace 10"/>
          <p:cNvSpPr/>
          <p:nvPr/>
        </p:nvSpPr>
        <p:spPr>
          <a:xfrm>
            <a:off x="1295400" y="5181600"/>
            <a:ext cx="381000" cy="1676400"/>
          </a:xfrm>
          <a:prstGeom prst="leftBrace">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32498831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0"/>
            <a:ext cx="9144000" cy="1066800"/>
          </a:xfrm>
        </p:spPr>
        <p:txBody>
          <a:bodyPr>
            <a:noAutofit/>
          </a:bodyPr>
          <a:lstStyle/>
          <a:p>
            <a:r>
              <a:rPr lang="en-US" sz="3600" dirty="0" smtClean="0">
                <a:solidFill>
                  <a:schemeClr val="bg1"/>
                </a:solidFill>
              </a:rPr>
              <a:t>Basic Physical Examinations</a:t>
            </a:r>
            <a:endParaRPr lang="en-US" sz="3600" dirty="0">
              <a:solidFill>
                <a:schemeClr val="bg1"/>
              </a:solidFill>
            </a:endParaRPr>
          </a:p>
        </p:txBody>
      </p:sp>
      <p:sp>
        <p:nvSpPr>
          <p:cNvPr id="6" name="TextBox 5"/>
          <p:cNvSpPr txBox="1"/>
          <p:nvPr/>
        </p:nvSpPr>
        <p:spPr>
          <a:xfrm>
            <a:off x="0" y="882134"/>
            <a:ext cx="9144000" cy="369332"/>
          </a:xfrm>
          <a:prstGeom prst="rect">
            <a:avLst/>
          </a:prstGeom>
          <a:noFill/>
        </p:spPr>
        <p:txBody>
          <a:bodyPr wrap="square" rtlCol="0">
            <a:spAutoFit/>
          </a:bodyPr>
          <a:lstStyle/>
          <a:p>
            <a:r>
              <a:rPr lang="en-US" i="1" dirty="0" smtClean="0">
                <a:solidFill>
                  <a:schemeClr val="bg1"/>
                </a:solidFill>
              </a:rPr>
              <a:t>Percent of observed ANC consultations (N=2,068) that assessed:</a:t>
            </a:r>
            <a:endParaRPr lang="en-US" i="1" dirty="0">
              <a:solidFill>
                <a:schemeClr val="bg1"/>
              </a:solidFill>
            </a:endParaRPr>
          </a:p>
        </p:txBody>
      </p:sp>
      <p:graphicFrame>
        <p:nvGraphicFramePr>
          <p:cNvPr id="10" name="Chart 9"/>
          <p:cNvGraphicFramePr/>
          <p:nvPr>
            <p:extLst>
              <p:ext uri="{D42A27DB-BD31-4B8C-83A1-F6EECF244321}">
                <p14:modId xmlns:p14="http://schemas.microsoft.com/office/powerpoint/2010/main" val="2940535352"/>
              </p:ext>
            </p:extLst>
          </p:nvPr>
        </p:nvGraphicFramePr>
        <p:xfrm>
          <a:off x="0" y="1524000"/>
          <a:ext cx="9144000" cy="532410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0"/>
            <a:ext cx="9144000" cy="1066800"/>
          </a:xfrm>
        </p:spPr>
        <p:txBody>
          <a:bodyPr>
            <a:noAutofit/>
          </a:bodyPr>
          <a:lstStyle/>
          <a:p>
            <a:r>
              <a:rPr lang="en-US" sz="3600" dirty="0" smtClean="0">
                <a:solidFill>
                  <a:schemeClr val="bg1"/>
                </a:solidFill>
              </a:rPr>
              <a:t>Preventive Interventions</a:t>
            </a:r>
            <a:endParaRPr lang="en-US" sz="3600" dirty="0">
              <a:solidFill>
                <a:schemeClr val="bg1"/>
              </a:solidFill>
            </a:endParaRPr>
          </a:p>
        </p:txBody>
      </p:sp>
      <p:sp>
        <p:nvSpPr>
          <p:cNvPr id="6" name="TextBox 5"/>
          <p:cNvSpPr txBox="1"/>
          <p:nvPr/>
        </p:nvSpPr>
        <p:spPr>
          <a:xfrm>
            <a:off x="0" y="882134"/>
            <a:ext cx="9144000" cy="369332"/>
          </a:xfrm>
          <a:prstGeom prst="rect">
            <a:avLst/>
          </a:prstGeom>
          <a:noFill/>
        </p:spPr>
        <p:txBody>
          <a:bodyPr wrap="square" rtlCol="0">
            <a:spAutoFit/>
          </a:bodyPr>
          <a:lstStyle/>
          <a:p>
            <a:r>
              <a:rPr lang="en-US" i="1" dirty="0" smtClean="0">
                <a:solidFill>
                  <a:schemeClr val="bg1"/>
                </a:solidFill>
              </a:rPr>
              <a:t>Percent of observed ANC consultations (N=2,068) that:</a:t>
            </a:r>
            <a:endParaRPr lang="en-US" i="1" dirty="0">
              <a:solidFill>
                <a:schemeClr val="bg1"/>
              </a:solidFill>
            </a:endParaRPr>
          </a:p>
        </p:txBody>
      </p:sp>
      <p:graphicFrame>
        <p:nvGraphicFramePr>
          <p:cNvPr id="10" name="Chart 9"/>
          <p:cNvGraphicFramePr/>
          <p:nvPr>
            <p:extLst>
              <p:ext uri="{D42A27DB-BD31-4B8C-83A1-F6EECF244321}">
                <p14:modId xmlns:p14="http://schemas.microsoft.com/office/powerpoint/2010/main" val="410932414"/>
              </p:ext>
            </p:extLst>
          </p:nvPr>
        </p:nvGraphicFramePr>
        <p:xfrm>
          <a:off x="0" y="1524000"/>
          <a:ext cx="9144000" cy="53241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52636691"/>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pPr lvl="0"/>
            <a:r>
              <a:rPr lang="en-US" sz="3600" dirty="0" smtClean="0">
                <a:solidFill>
                  <a:schemeClr val="bg1"/>
                </a:solidFill>
              </a:rPr>
              <a:t>Counselling on Pregnancy Complications</a:t>
            </a:r>
            <a:endParaRPr lang="en-US" sz="3600"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650965221"/>
              </p:ext>
            </p:extLst>
          </p:nvPr>
        </p:nvGraphicFramePr>
        <p:xfrm>
          <a:off x="8021" y="1536668"/>
          <a:ext cx="9144000" cy="5297269"/>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914400"/>
            <a:ext cx="9144000" cy="646331"/>
          </a:xfrm>
          <a:prstGeom prst="rect">
            <a:avLst/>
          </a:prstGeom>
          <a:noFill/>
        </p:spPr>
        <p:txBody>
          <a:bodyPr wrap="square" rtlCol="0">
            <a:spAutoFit/>
          </a:bodyPr>
          <a:lstStyle/>
          <a:p>
            <a:r>
              <a:rPr lang="en-US" i="1" dirty="0">
                <a:solidFill>
                  <a:schemeClr val="bg1"/>
                </a:solidFill>
              </a:rPr>
              <a:t>Percent of observed ANC consultations (N=2,068) that </a:t>
            </a:r>
            <a:r>
              <a:rPr lang="en-US" i="1" dirty="0" smtClean="0">
                <a:solidFill>
                  <a:schemeClr val="bg1"/>
                </a:solidFill>
              </a:rPr>
              <a:t>included counselling on topics related to pregnancy risk symptoms</a:t>
            </a:r>
            <a:endParaRPr lang="en-US" i="1" dirty="0">
              <a:solidFill>
                <a:schemeClr val="bg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normAutofit/>
          </a:bodyPr>
          <a:lstStyle/>
          <a:p>
            <a:r>
              <a:rPr lang="en-US" sz="3600" dirty="0" smtClean="0">
                <a:solidFill>
                  <a:schemeClr val="bg1"/>
                </a:solidFill>
              </a:rPr>
              <a:t>Counselling Topics Discussed during ANC Visits</a:t>
            </a:r>
            <a:endParaRPr lang="en-US" sz="3600" dirty="0">
              <a:solidFill>
                <a:schemeClr val="bg1"/>
              </a:solidFill>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4176620149"/>
              </p:ext>
            </p:extLst>
          </p:nvPr>
        </p:nvGraphicFramePr>
        <p:xfrm>
          <a:off x="0" y="1560730"/>
          <a:ext cx="9144000" cy="529726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914400"/>
            <a:ext cx="9144000" cy="369332"/>
          </a:xfrm>
          <a:prstGeom prst="rect">
            <a:avLst/>
          </a:prstGeom>
          <a:noFill/>
        </p:spPr>
        <p:txBody>
          <a:bodyPr wrap="square" rtlCol="0">
            <a:spAutoFit/>
          </a:bodyPr>
          <a:lstStyle/>
          <a:p>
            <a:r>
              <a:rPr lang="en-US" i="1" dirty="0">
                <a:solidFill>
                  <a:schemeClr val="bg1"/>
                </a:solidFill>
              </a:rPr>
              <a:t>Percent of observed ANC consultations (N=2,068) that </a:t>
            </a:r>
            <a:r>
              <a:rPr lang="en-US" i="1" dirty="0" smtClean="0">
                <a:solidFill>
                  <a:schemeClr val="bg1"/>
                </a:solidFill>
              </a:rPr>
              <a:t>included counselling on the following</a:t>
            </a:r>
            <a:endParaRPr lang="en-US" i="1" dirty="0">
              <a:solidFill>
                <a:schemeClr val="bg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0" y="0"/>
            <a:ext cx="9144000" cy="838200"/>
          </a:xfrm>
        </p:spPr>
        <p:txBody>
          <a:bodyPr/>
          <a:lstStyle/>
          <a:p>
            <a:pPr eaLnBrk="1" hangingPunct="1"/>
            <a:r>
              <a:rPr lang="en-US" dirty="0" smtClean="0">
                <a:solidFill>
                  <a:schemeClr val="bg1"/>
                </a:solidFill>
              </a:rPr>
              <a:t>Client Feedback on ANC Services</a:t>
            </a:r>
          </a:p>
        </p:txBody>
      </p:sp>
      <p:sp>
        <p:nvSpPr>
          <p:cNvPr id="27652" name="TextBox 6"/>
          <p:cNvSpPr txBox="1">
            <a:spLocks noChangeArrowheads="1"/>
          </p:cNvSpPr>
          <p:nvPr/>
        </p:nvSpPr>
        <p:spPr bwMode="auto">
          <a:xfrm>
            <a:off x="9896" y="838200"/>
            <a:ext cx="9144000" cy="646113"/>
          </a:xfrm>
          <a:prstGeom prst="rect">
            <a:avLst/>
          </a:prstGeom>
          <a:noFill/>
          <a:ln w="9525">
            <a:noFill/>
            <a:miter lim="800000"/>
            <a:headEnd/>
            <a:tailEnd/>
          </a:ln>
        </p:spPr>
        <p:txBody>
          <a:bodyPr>
            <a:spAutoFit/>
          </a:bodyPr>
          <a:lstStyle/>
          <a:p>
            <a:r>
              <a:rPr lang="en-US" i="1" dirty="0" smtClean="0">
                <a:solidFill>
                  <a:schemeClr val="bg1"/>
                </a:solidFill>
                <a:latin typeface="Calibri" pitchFamily="34" charset="0"/>
              </a:rPr>
              <a:t>Percent </a:t>
            </a:r>
            <a:r>
              <a:rPr lang="en-US" i="1" dirty="0">
                <a:solidFill>
                  <a:schemeClr val="bg1"/>
                </a:solidFill>
                <a:latin typeface="Calibri" pitchFamily="34" charset="0"/>
              </a:rPr>
              <a:t>of interviewed ANC clients who said they considered specific service issues as a major problem on the day of the visit (</a:t>
            </a:r>
            <a:r>
              <a:rPr lang="en-US" i="1" dirty="0" smtClean="0">
                <a:solidFill>
                  <a:schemeClr val="bg1"/>
                </a:solidFill>
                <a:latin typeface="Calibri" pitchFamily="34" charset="0"/>
              </a:rPr>
              <a:t>N=2,068)</a:t>
            </a:r>
            <a:endParaRPr lang="en-US" i="1" dirty="0">
              <a:solidFill>
                <a:schemeClr val="bg1"/>
              </a:solidFill>
              <a:latin typeface="Calibri" pitchFamily="34" charset="0"/>
            </a:endParaRPr>
          </a:p>
        </p:txBody>
      </p:sp>
      <p:graphicFrame>
        <p:nvGraphicFramePr>
          <p:cNvPr id="6" name="Content Placeholder 8"/>
          <p:cNvGraphicFramePr>
            <a:graphicFrameLocks noGrp="1"/>
          </p:cNvGraphicFramePr>
          <p:nvPr>
            <p:ph idx="1"/>
            <p:extLst>
              <p:ext uri="{D42A27DB-BD31-4B8C-83A1-F6EECF244321}">
                <p14:modId xmlns:p14="http://schemas.microsoft.com/office/powerpoint/2010/main" val="3433031836"/>
              </p:ext>
            </p:extLst>
          </p:nvPr>
        </p:nvGraphicFramePr>
        <p:xfrm>
          <a:off x="50800" y="1651000"/>
          <a:ext cx="9042400" cy="49276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0" y="1066800"/>
            <a:ext cx="4357255" cy="5257800"/>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50000"/>
              </a:spcBef>
            </a:pPr>
            <a:r>
              <a:rPr lang="en-US" dirty="0" smtClean="0">
                <a:cs typeface="Arial" charset="0"/>
              </a:rPr>
              <a:t>Background of Antenatal Care (ANC) services</a:t>
            </a:r>
          </a:p>
          <a:p>
            <a:pPr>
              <a:spcBef>
                <a:spcPct val="50000"/>
              </a:spcBef>
            </a:pPr>
            <a:r>
              <a:rPr lang="en-US" dirty="0" smtClean="0">
                <a:cs typeface="Arial" charset="0"/>
              </a:rPr>
              <a:t>Availability of ANC services</a:t>
            </a:r>
          </a:p>
          <a:p>
            <a:pPr>
              <a:spcBef>
                <a:spcPct val="50000"/>
              </a:spcBef>
            </a:pPr>
            <a:r>
              <a:rPr lang="en-US" dirty="0" smtClean="0">
                <a:cs typeface="Arial" charset="0"/>
              </a:rPr>
              <a:t>Service Readiness</a:t>
            </a:r>
          </a:p>
          <a:p>
            <a:pPr>
              <a:spcBef>
                <a:spcPct val="50000"/>
              </a:spcBef>
            </a:pPr>
            <a:r>
              <a:rPr lang="en-US" dirty="0" smtClean="0">
                <a:cs typeface="Arial" charset="0"/>
              </a:rPr>
              <a:t>Management Practices </a:t>
            </a:r>
            <a:br>
              <a:rPr lang="en-US" dirty="0" smtClean="0">
                <a:cs typeface="Arial" charset="0"/>
              </a:rPr>
            </a:br>
            <a:r>
              <a:rPr lang="en-US" dirty="0" smtClean="0">
                <a:cs typeface="Arial" charset="0"/>
              </a:rPr>
              <a:t>and Training</a:t>
            </a:r>
          </a:p>
          <a:p>
            <a:pPr>
              <a:spcBef>
                <a:spcPct val="50000"/>
              </a:spcBef>
            </a:pPr>
            <a:r>
              <a:rPr lang="en-US" dirty="0" smtClean="0">
                <a:cs typeface="Arial" charset="0"/>
              </a:rPr>
              <a:t>Observed ANC Consultations</a:t>
            </a:r>
          </a:p>
          <a:p>
            <a:pPr>
              <a:spcBef>
                <a:spcPct val="50000"/>
              </a:spcBef>
            </a:pPr>
            <a:r>
              <a:rPr lang="en-US" b="1" dirty="0" smtClean="0">
                <a:solidFill>
                  <a:schemeClr val="accent2"/>
                </a:solidFill>
                <a:cs typeface="Arial" charset="0"/>
              </a:rPr>
              <a:t>Prevention of Mother-to-Child Transmission of HIV</a:t>
            </a:r>
          </a:p>
          <a:p>
            <a:pPr>
              <a:spcBef>
                <a:spcPct val="50000"/>
              </a:spcBef>
            </a:pPr>
            <a:r>
              <a:rPr lang="en-US" dirty="0" smtClean="0">
                <a:cs typeface="Arial" charset="0"/>
              </a:rPr>
              <a:t>Malaria in Pregnancy</a:t>
            </a:r>
          </a:p>
        </p:txBody>
      </p:sp>
    </p:spTree>
    <p:extLst>
      <p:ext uri="{BB962C8B-B14F-4D97-AF65-F5344CB8AC3E}">
        <p14:creationId xmlns:p14="http://schemas.microsoft.com/office/powerpoint/2010/main" val="3947729872"/>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841550778"/>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solidFill>
                  <a:schemeClr val="bg1"/>
                </a:solidFill>
                <a:effectLst/>
                <a:uLnTx/>
                <a:uFillTx/>
                <a:latin typeface="+mj-lt"/>
                <a:ea typeface="+mj-ea"/>
                <a:cs typeface="+mj-cs"/>
              </a:rPr>
              <a:t>Availability of </a:t>
            </a:r>
            <a:r>
              <a:rPr lang="en-US" sz="4400" dirty="0" smtClean="0">
                <a:solidFill>
                  <a:schemeClr val="bg1"/>
                </a:solidFill>
                <a:latin typeface="+mj-lt"/>
                <a:ea typeface="+mj-ea"/>
                <a:cs typeface="+mj-cs"/>
              </a:rPr>
              <a:t>PMTCT Services by Facility Type</a:t>
            </a:r>
            <a:endParaRPr kumimoji="0" lang="en-US" sz="4400" i="0" u="none" strike="noStrike" kern="1200" cap="none" spc="0" normalizeH="0" baseline="0" noProof="0" dirty="0">
              <a:ln>
                <a:noFill/>
              </a:ln>
              <a:solidFill>
                <a:schemeClr val="bg1"/>
              </a:solidFill>
              <a:effectLst/>
              <a:uLnTx/>
              <a:uFillTx/>
              <a:latin typeface="+mj-lt"/>
              <a:ea typeface="+mj-ea"/>
              <a:cs typeface="+mj-cs"/>
            </a:endParaRPr>
          </a:p>
        </p:txBody>
      </p:sp>
      <p:sp>
        <p:nvSpPr>
          <p:cNvPr id="6" name="TextBox 5"/>
          <p:cNvSpPr txBox="1"/>
          <p:nvPr/>
        </p:nvSpPr>
        <p:spPr>
          <a:xfrm>
            <a:off x="-36616" y="1143000"/>
            <a:ext cx="9144000" cy="369332"/>
          </a:xfrm>
          <a:prstGeom prst="rect">
            <a:avLst/>
          </a:prstGeom>
          <a:noFill/>
        </p:spPr>
        <p:txBody>
          <a:bodyPr wrap="square" rtlCol="0">
            <a:spAutoFit/>
          </a:bodyPr>
          <a:lstStyle/>
          <a:p>
            <a:r>
              <a:rPr lang="en-US" i="1" dirty="0" smtClean="0">
                <a:solidFill>
                  <a:schemeClr val="bg1"/>
                </a:solidFill>
              </a:rPr>
              <a:t>Percent of facilities offering ANC (N=632) that provide PMTCT services</a:t>
            </a:r>
            <a:endParaRPr lang="en-US" i="1" dirty="0">
              <a:solidFill>
                <a:schemeClr val="bg1"/>
              </a:solidFill>
            </a:endParaRPr>
          </a:p>
        </p:txBody>
      </p:sp>
    </p:spTree>
    <p:extLst>
      <p:ext uri="{BB962C8B-B14F-4D97-AF65-F5344CB8AC3E}">
        <p14:creationId xmlns:p14="http://schemas.microsoft.com/office/powerpoint/2010/main" val="34062391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0"/>
            <a:ext cx="9144000" cy="1066800"/>
          </a:xfrm>
        </p:spPr>
        <p:txBody>
          <a:bodyPr>
            <a:noAutofit/>
          </a:bodyPr>
          <a:lstStyle/>
          <a:p>
            <a:r>
              <a:rPr lang="en-US" sz="3600" dirty="0" smtClean="0">
                <a:solidFill>
                  <a:schemeClr val="bg1"/>
                </a:solidFill>
              </a:rPr>
              <a:t>PMTCT Services </a:t>
            </a:r>
            <a:endParaRPr lang="en-US" sz="3600" dirty="0">
              <a:solidFill>
                <a:schemeClr val="bg1"/>
              </a:solidFill>
            </a:endParaRPr>
          </a:p>
        </p:txBody>
      </p:sp>
      <p:sp>
        <p:nvSpPr>
          <p:cNvPr id="6" name="TextBox 5"/>
          <p:cNvSpPr txBox="1"/>
          <p:nvPr/>
        </p:nvSpPr>
        <p:spPr>
          <a:xfrm>
            <a:off x="0" y="882134"/>
            <a:ext cx="9144000" cy="369332"/>
          </a:xfrm>
          <a:prstGeom prst="rect">
            <a:avLst/>
          </a:prstGeom>
          <a:noFill/>
        </p:spPr>
        <p:txBody>
          <a:bodyPr wrap="square" rtlCol="0">
            <a:spAutoFit/>
          </a:bodyPr>
          <a:lstStyle/>
          <a:p>
            <a:r>
              <a:rPr lang="en-US" i="1" dirty="0" smtClean="0">
                <a:solidFill>
                  <a:schemeClr val="bg1"/>
                </a:solidFill>
              </a:rPr>
              <a:t>Percent of facilities offering ANC and any PMTCT services (N=579)</a:t>
            </a:r>
            <a:endParaRPr lang="en-US" i="1" dirty="0">
              <a:solidFill>
                <a:schemeClr val="bg1"/>
              </a:solidFill>
            </a:endParaRPr>
          </a:p>
        </p:txBody>
      </p:sp>
      <p:graphicFrame>
        <p:nvGraphicFramePr>
          <p:cNvPr id="10" name="Chart 9"/>
          <p:cNvGraphicFramePr/>
          <p:nvPr>
            <p:extLst>
              <p:ext uri="{D42A27DB-BD31-4B8C-83A1-F6EECF244321}">
                <p14:modId xmlns:p14="http://schemas.microsoft.com/office/powerpoint/2010/main" val="2781850026"/>
              </p:ext>
            </p:extLst>
          </p:nvPr>
        </p:nvGraphicFramePr>
        <p:xfrm>
          <a:off x="0" y="1524000"/>
          <a:ext cx="9144000" cy="53241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46507740"/>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0"/>
            <a:ext cx="9144000" cy="990600"/>
          </a:xfrm>
        </p:spPr>
        <p:txBody>
          <a:bodyPr/>
          <a:lstStyle/>
          <a:p>
            <a:r>
              <a:rPr lang="en-US" altLang="en-US" sz="4000" dirty="0" smtClean="0"/>
              <a:t>Antenatal Care by Provider (MDHS 2010)</a:t>
            </a:r>
          </a:p>
        </p:txBody>
      </p:sp>
      <p:graphicFrame>
        <p:nvGraphicFramePr>
          <p:cNvPr id="2" name="Object 2"/>
          <p:cNvGraphicFramePr>
            <a:graphicFrameLocks noChangeAspect="1"/>
          </p:cNvGraphicFramePr>
          <p:nvPr>
            <p:extLst>
              <p:ext uri="{D42A27DB-BD31-4B8C-83A1-F6EECF244321}">
                <p14:modId xmlns:p14="http://schemas.microsoft.com/office/powerpoint/2010/main" val="4126623900"/>
              </p:ext>
            </p:extLst>
          </p:nvPr>
        </p:nvGraphicFramePr>
        <p:xfrm>
          <a:off x="50800" y="1651000"/>
          <a:ext cx="9042400" cy="5054600"/>
        </p:xfrm>
        <a:graphic>
          <a:graphicData uri="http://schemas.openxmlformats.org/drawingml/2006/chart">
            <c:chart xmlns:c="http://schemas.openxmlformats.org/drawingml/2006/chart" xmlns:r="http://schemas.openxmlformats.org/officeDocument/2006/relationships" r:id="rId3"/>
          </a:graphicData>
        </a:graphic>
      </p:graphicFrame>
      <p:sp>
        <p:nvSpPr>
          <p:cNvPr id="10244" name="Text Box 13"/>
          <p:cNvSpPr txBox="1">
            <a:spLocks noChangeArrowheads="1"/>
          </p:cNvSpPr>
          <p:nvPr/>
        </p:nvSpPr>
        <p:spPr bwMode="auto">
          <a:xfrm>
            <a:off x="0" y="1066800"/>
            <a:ext cx="6781800" cy="31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0" hangingPunct="0">
              <a:lnSpc>
                <a:spcPct val="80000"/>
              </a:lnSpc>
            </a:pPr>
            <a:r>
              <a:rPr lang="en-US" altLang="en-US" i="1" dirty="0">
                <a:solidFill>
                  <a:schemeClr val="bg1"/>
                </a:solidFill>
              </a:rPr>
              <a:t>Percent distribution of women with a live birth in the past 5 years</a:t>
            </a:r>
          </a:p>
        </p:txBody>
      </p:sp>
      <p:sp>
        <p:nvSpPr>
          <p:cNvPr id="10245" name="TextBox 5"/>
          <p:cNvSpPr txBox="1">
            <a:spLocks noChangeArrowheads="1"/>
          </p:cNvSpPr>
          <p:nvPr/>
        </p:nvSpPr>
        <p:spPr bwMode="auto">
          <a:xfrm>
            <a:off x="685800" y="6550025"/>
            <a:ext cx="845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a:r>
              <a:rPr lang="en-US" altLang="en-US" sz="1400" dirty="0">
                <a:solidFill>
                  <a:schemeClr val="bg1"/>
                </a:solidFill>
              </a:rPr>
              <a:t>*Skilled attendant includes doctor, clinical officer, nurse, and midwife.</a:t>
            </a:r>
          </a:p>
        </p:txBody>
      </p:sp>
    </p:spTree>
    <p:extLst>
      <p:ext uri="{BB962C8B-B14F-4D97-AF65-F5344CB8AC3E}">
        <p14:creationId xmlns:p14="http://schemas.microsoft.com/office/powerpoint/2010/main" val="895809235"/>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pPr lvl="0"/>
            <a:r>
              <a:rPr lang="en-US" sz="3500" dirty="0" smtClean="0">
                <a:solidFill>
                  <a:schemeClr val="bg1"/>
                </a:solidFill>
              </a:rPr>
              <a:t>Guidelines, Equipment, Diagnostics, and Medicines for PMTCT Services</a:t>
            </a:r>
            <a:endParaRPr lang="en-US" sz="3500"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57099626"/>
              </p:ext>
            </p:extLst>
          </p:nvPr>
        </p:nvGraphicFramePr>
        <p:xfrm>
          <a:off x="152400" y="1600200"/>
          <a:ext cx="89916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26958"/>
            <a:ext cx="9144000" cy="369332"/>
          </a:xfrm>
          <a:prstGeom prst="rect">
            <a:avLst/>
          </a:prstGeom>
          <a:noFill/>
        </p:spPr>
        <p:txBody>
          <a:bodyPr wrap="square" rtlCol="0">
            <a:spAutoFit/>
          </a:bodyPr>
          <a:lstStyle/>
          <a:p>
            <a:r>
              <a:rPr lang="en-US" i="1" smtClean="0">
                <a:solidFill>
                  <a:schemeClr val="bg1"/>
                </a:solidFill>
              </a:rPr>
              <a:t>Percent of facilities </a:t>
            </a:r>
            <a:r>
              <a:rPr lang="en-US" i="1" dirty="0" smtClean="0">
                <a:solidFill>
                  <a:schemeClr val="bg1"/>
                </a:solidFill>
              </a:rPr>
              <a:t>offering ANC and any PMTCT services (N=579)</a:t>
            </a:r>
            <a:endParaRPr lang="en-US" i="1" dirty="0">
              <a:solidFill>
                <a:schemeClr val="bg1"/>
              </a:solidFill>
            </a:endParaRPr>
          </a:p>
        </p:txBody>
      </p:sp>
    </p:spTree>
    <p:extLst>
      <p:ext uri="{BB962C8B-B14F-4D97-AF65-F5344CB8AC3E}">
        <p14:creationId xmlns:p14="http://schemas.microsoft.com/office/powerpoint/2010/main" val="29633215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0" y="1066800"/>
            <a:ext cx="4357255" cy="5257800"/>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50000"/>
              </a:spcBef>
            </a:pPr>
            <a:r>
              <a:rPr lang="en-US" dirty="0" smtClean="0">
                <a:cs typeface="Arial" charset="0"/>
              </a:rPr>
              <a:t>Background of Antenatal Care (ANC) services</a:t>
            </a:r>
          </a:p>
          <a:p>
            <a:pPr>
              <a:spcBef>
                <a:spcPct val="50000"/>
              </a:spcBef>
            </a:pPr>
            <a:r>
              <a:rPr lang="en-US" dirty="0" smtClean="0">
                <a:cs typeface="Arial" charset="0"/>
              </a:rPr>
              <a:t>Availability of ANC services</a:t>
            </a:r>
          </a:p>
          <a:p>
            <a:pPr>
              <a:spcBef>
                <a:spcPct val="50000"/>
              </a:spcBef>
            </a:pPr>
            <a:r>
              <a:rPr lang="en-US" dirty="0" smtClean="0">
                <a:cs typeface="Arial" charset="0"/>
              </a:rPr>
              <a:t>Service Readiness</a:t>
            </a:r>
          </a:p>
          <a:p>
            <a:pPr>
              <a:spcBef>
                <a:spcPct val="50000"/>
              </a:spcBef>
            </a:pPr>
            <a:r>
              <a:rPr lang="en-US" dirty="0" smtClean="0">
                <a:cs typeface="Arial" charset="0"/>
              </a:rPr>
              <a:t>Management Practices </a:t>
            </a:r>
            <a:br>
              <a:rPr lang="en-US" dirty="0" smtClean="0">
                <a:cs typeface="Arial" charset="0"/>
              </a:rPr>
            </a:br>
            <a:r>
              <a:rPr lang="en-US" dirty="0" smtClean="0">
                <a:cs typeface="Arial" charset="0"/>
              </a:rPr>
              <a:t>and Training</a:t>
            </a:r>
          </a:p>
          <a:p>
            <a:pPr>
              <a:spcBef>
                <a:spcPct val="50000"/>
              </a:spcBef>
            </a:pPr>
            <a:r>
              <a:rPr lang="en-US" dirty="0" smtClean="0">
                <a:cs typeface="Arial" charset="0"/>
              </a:rPr>
              <a:t>Observed ANC Consultations</a:t>
            </a:r>
          </a:p>
          <a:p>
            <a:pPr>
              <a:spcBef>
                <a:spcPct val="50000"/>
              </a:spcBef>
            </a:pPr>
            <a:r>
              <a:rPr lang="en-US" dirty="0" smtClean="0">
                <a:cs typeface="Arial" charset="0"/>
              </a:rPr>
              <a:t>Prevention of Mother-to-Child Transmission of HIV</a:t>
            </a:r>
          </a:p>
          <a:p>
            <a:pPr>
              <a:spcBef>
                <a:spcPct val="50000"/>
              </a:spcBef>
            </a:pPr>
            <a:r>
              <a:rPr lang="en-US" b="1" dirty="0" smtClean="0">
                <a:solidFill>
                  <a:schemeClr val="accent2"/>
                </a:solidFill>
                <a:cs typeface="Arial" charset="0"/>
              </a:rPr>
              <a:t>Malaria in Pregnancy</a:t>
            </a:r>
          </a:p>
        </p:txBody>
      </p:sp>
    </p:spTree>
    <p:extLst>
      <p:ext uri="{BB962C8B-B14F-4D97-AF65-F5344CB8AC3E}">
        <p14:creationId xmlns:p14="http://schemas.microsoft.com/office/powerpoint/2010/main" val="248592262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pPr lvl="0"/>
            <a:r>
              <a:rPr lang="en-US" sz="3500" dirty="0" smtClean="0">
                <a:solidFill>
                  <a:schemeClr val="bg1"/>
                </a:solidFill>
              </a:rPr>
              <a:t>Guidelines, Equipment, Diagnostics, and Medicines for Malaria in ANC Facilities</a:t>
            </a:r>
            <a:endParaRPr lang="en-US" sz="3500"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193359359"/>
              </p:ext>
            </p:extLst>
          </p:nvPr>
        </p:nvGraphicFramePr>
        <p:xfrm>
          <a:off x="-32084" y="1600200"/>
          <a:ext cx="9176084"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26958"/>
            <a:ext cx="9144000" cy="369332"/>
          </a:xfrm>
          <a:prstGeom prst="rect">
            <a:avLst/>
          </a:prstGeom>
          <a:noFill/>
        </p:spPr>
        <p:txBody>
          <a:bodyPr wrap="square" rtlCol="0">
            <a:spAutoFit/>
          </a:bodyPr>
          <a:lstStyle/>
          <a:p>
            <a:r>
              <a:rPr lang="en-US" i="1" dirty="0" smtClean="0">
                <a:solidFill>
                  <a:schemeClr val="bg1"/>
                </a:solidFill>
              </a:rPr>
              <a:t>Percent facilities offering ANC (N=632)</a:t>
            </a:r>
            <a:endParaRPr lang="en-US" i="1" dirty="0">
              <a:solidFill>
                <a:schemeClr val="bg1"/>
              </a:solidFill>
            </a:endParaRPr>
          </a:p>
        </p:txBody>
      </p:sp>
      <p:sp>
        <p:nvSpPr>
          <p:cNvPr id="11" name="TextBox 10"/>
          <p:cNvSpPr txBox="1"/>
          <p:nvPr/>
        </p:nvSpPr>
        <p:spPr>
          <a:xfrm>
            <a:off x="-17812" y="5590309"/>
            <a:ext cx="1541812" cy="430887"/>
          </a:xfrm>
          <a:prstGeom prst="rect">
            <a:avLst/>
          </a:prstGeom>
          <a:noFill/>
        </p:spPr>
        <p:txBody>
          <a:bodyPr wrap="square" rtlCol="0">
            <a:spAutoFit/>
          </a:bodyPr>
          <a:lstStyle/>
          <a:p>
            <a:pPr algn="ctr"/>
            <a:r>
              <a:rPr lang="en-US" sz="2200" b="1" dirty="0" smtClean="0">
                <a:solidFill>
                  <a:schemeClr val="bg1"/>
                </a:solidFill>
              </a:rPr>
              <a:t>Diagnostics</a:t>
            </a:r>
            <a:endParaRPr lang="en-US" sz="2200" b="1" dirty="0">
              <a:solidFill>
                <a:schemeClr val="bg1"/>
              </a:solidFill>
            </a:endParaRPr>
          </a:p>
        </p:txBody>
      </p:sp>
      <p:sp>
        <p:nvSpPr>
          <p:cNvPr id="12" name="TextBox 11"/>
          <p:cNvSpPr txBox="1"/>
          <p:nvPr/>
        </p:nvSpPr>
        <p:spPr>
          <a:xfrm>
            <a:off x="-32084" y="3556456"/>
            <a:ext cx="1447800" cy="430887"/>
          </a:xfrm>
          <a:prstGeom prst="rect">
            <a:avLst/>
          </a:prstGeom>
          <a:noFill/>
        </p:spPr>
        <p:txBody>
          <a:bodyPr wrap="square" rtlCol="0">
            <a:spAutoFit/>
          </a:bodyPr>
          <a:lstStyle/>
          <a:p>
            <a:pPr algn="ctr"/>
            <a:r>
              <a:rPr lang="en-US" sz="2200" b="1" dirty="0" smtClean="0">
                <a:solidFill>
                  <a:schemeClr val="bg1"/>
                </a:solidFill>
              </a:rPr>
              <a:t>Medicines</a:t>
            </a:r>
            <a:endParaRPr lang="en-US" sz="2200" b="1" dirty="0">
              <a:solidFill>
                <a:schemeClr val="bg1"/>
              </a:solidFill>
            </a:endParaRPr>
          </a:p>
        </p:txBody>
      </p:sp>
      <p:sp>
        <p:nvSpPr>
          <p:cNvPr id="13" name="Left Brace 12"/>
          <p:cNvSpPr/>
          <p:nvPr/>
        </p:nvSpPr>
        <p:spPr>
          <a:xfrm>
            <a:off x="1447800" y="2895600"/>
            <a:ext cx="762000" cy="1752600"/>
          </a:xfrm>
          <a:prstGeom prst="leftBrace">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15" name="Left Brace 14"/>
          <p:cNvSpPr/>
          <p:nvPr/>
        </p:nvSpPr>
        <p:spPr>
          <a:xfrm>
            <a:off x="1447800" y="4929452"/>
            <a:ext cx="762000" cy="1752600"/>
          </a:xfrm>
          <a:prstGeom prst="leftBrace">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21072205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0"/>
            <a:ext cx="9144000" cy="1066800"/>
          </a:xfrm>
        </p:spPr>
        <p:txBody>
          <a:bodyPr>
            <a:noAutofit/>
          </a:bodyPr>
          <a:lstStyle/>
          <a:p>
            <a:r>
              <a:rPr lang="en-US" sz="3600" dirty="0" smtClean="0">
                <a:solidFill>
                  <a:schemeClr val="bg1"/>
                </a:solidFill>
              </a:rPr>
              <a:t>Malaria-related Interventions during ANC Visits</a:t>
            </a:r>
            <a:endParaRPr lang="en-US" sz="3600" dirty="0">
              <a:solidFill>
                <a:schemeClr val="bg1"/>
              </a:solidFill>
            </a:endParaRPr>
          </a:p>
        </p:txBody>
      </p:sp>
      <p:sp>
        <p:nvSpPr>
          <p:cNvPr id="6" name="TextBox 5"/>
          <p:cNvSpPr txBox="1"/>
          <p:nvPr/>
        </p:nvSpPr>
        <p:spPr>
          <a:xfrm>
            <a:off x="0" y="882134"/>
            <a:ext cx="9144000" cy="369332"/>
          </a:xfrm>
          <a:prstGeom prst="rect">
            <a:avLst/>
          </a:prstGeom>
          <a:noFill/>
        </p:spPr>
        <p:txBody>
          <a:bodyPr wrap="square" rtlCol="0">
            <a:spAutoFit/>
          </a:bodyPr>
          <a:lstStyle/>
          <a:p>
            <a:r>
              <a:rPr lang="en-US" i="1" dirty="0" smtClean="0">
                <a:solidFill>
                  <a:schemeClr val="bg1"/>
                </a:solidFill>
              </a:rPr>
              <a:t>Percent of observed ANC consultations (N=2,068)</a:t>
            </a:r>
            <a:endParaRPr lang="en-US" i="1" dirty="0">
              <a:solidFill>
                <a:schemeClr val="bg1"/>
              </a:solidFill>
            </a:endParaRPr>
          </a:p>
        </p:txBody>
      </p:sp>
      <p:graphicFrame>
        <p:nvGraphicFramePr>
          <p:cNvPr id="10" name="Chart 9"/>
          <p:cNvGraphicFramePr/>
          <p:nvPr>
            <p:extLst>
              <p:ext uri="{D42A27DB-BD31-4B8C-83A1-F6EECF244321}">
                <p14:modId xmlns:p14="http://schemas.microsoft.com/office/powerpoint/2010/main" val="940611362"/>
              </p:ext>
            </p:extLst>
          </p:nvPr>
        </p:nvGraphicFramePr>
        <p:xfrm>
          <a:off x="0" y="1524000"/>
          <a:ext cx="9144000" cy="53241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09840245"/>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normAutofit fontScale="90000"/>
          </a:bodyPr>
          <a:lstStyle/>
          <a:p>
            <a:r>
              <a:rPr lang="en-US" dirty="0" smtClean="0">
                <a:solidFill>
                  <a:schemeClr val="bg1"/>
                </a:solidFill>
              </a:rPr>
              <a:t>Malaria-related Training of ANC Providers</a:t>
            </a:r>
            <a:endParaRPr lang="en-US"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60730183"/>
              </p:ext>
            </p:extLst>
          </p:nvPr>
        </p:nvGraphicFramePr>
        <p:xfrm>
          <a:off x="0" y="1600200"/>
          <a:ext cx="91440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4740" y="838200"/>
            <a:ext cx="9144000" cy="646331"/>
          </a:xfrm>
          <a:prstGeom prst="rect">
            <a:avLst/>
          </a:prstGeom>
          <a:noFill/>
        </p:spPr>
        <p:txBody>
          <a:bodyPr wrap="square" rtlCol="0">
            <a:spAutoFit/>
          </a:bodyPr>
          <a:lstStyle/>
          <a:p>
            <a:r>
              <a:rPr lang="en-US" i="1" dirty="0" smtClean="0">
                <a:solidFill>
                  <a:schemeClr val="bg1"/>
                </a:solidFill>
              </a:rPr>
              <a:t>Percent of interviewed ANC service providers (N=1,144) in facilities that offer both ANC services and malaria diagnosis and/or treatment services</a:t>
            </a:r>
            <a:endParaRPr lang="en-US" i="1" dirty="0">
              <a:solidFill>
                <a:schemeClr val="bg1"/>
              </a:solidFill>
            </a:endParaRPr>
          </a:p>
        </p:txBody>
      </p:sp>
    </p:spTree>
    <p:extLst>
      <p:ext uri="{BB962C8B-B14F-4D97-AF65-F5344CB8AC3E}">
        <p14:creationId xmlns:p14="http://schemas.microsoft.com/office/powerpoint/2010/main" val="21261139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457200" y="0"/>
            <a:ext cx="8229600" cy="1143000"/>
          </a:xfrm>
        </p:spPr>
        <p:txBody>
          <a:bodyPr/>
          <a:lstStyle/>
          <a:p>
            <a:pPr eaLnBrk="1" hangingPunct="1"/>
            <a:r>
              <a:rPr lang="en-US" dirty="0" smtClean="0">
                <a:solidFill>
                  <a:schemeClr val="bg1"/>
                </a:solidFill>
              </a:rPr>
              <a:t>Key Findings</a:t>
            </a:r>
          </a:p>
        </p:txBody>
      </p:sp>
      <p:sp>
        <p:nvSpPr>
          <p:cNvPr id="54275" name="Content Placeholder 2"/>
          <p:cNvSpPr>
            <a:spLocks noGrp="1"/>
          </p:cNvSpPr>
          <p:nvPr>
            <p:ph idx="1"/>
          </p:nvPr>
        </p:nvSpPr>
        <p:spPr>
          <a:xfrm>
            <a:off x="0" y="1295400"/>
            <a:ext cx="9144000" cy="5562600"/>
          </a:xfrm>
        </p:spPr>
        <p:txBody>
          <a:bodyPr/>
          <a:lstStyle/>
          <a:p>
            <a:pPr eaLnBrk="1" hangingPunct="1"/>
            <a:r>
              <a:rPr lang="en-US" sz="2800" b="1" dirty="0" smtClean="0">
                <a:solidFill>
                  <a:schemeClr val="accent2"/>
                </a:solidFill>
              </a:rPr>
              <a:t>65%</a:t>
            </a:r>
            <a:r>
              <a:rPr lang="en-US" sz="2800" dirty="0" smtClean="0">
                <a:solidFill>
                  <a:schemeClr val="accent2"/>
                </a:solidFill>
              </a:rPr>
              <a:t> </a:t>
            </a:r>
            <a:r>
              <a:rPr lang="en-US" sz="2800" dirty="0" smtClean="0">
                <a:solidFill>
                  <a:schemeClr val="bg1"/>
                </a:solidFill>
              </a:rPr>
              <a:t>of facilities offer </a:t>
            </a:r>
            <a:r>
              <a:rPr lang="en-US" sz="2800" b="1" dirty="0" smtClean="0">
                <a:solidFill>
                  <a:schemeClr val="accent2"/>
                </a:solidFill>
              </a:rPr>
              <a:t>ANC</a:t>
            </a:r>
            <a:r>
              <a:rPr lang="en-US" sz="2800" dirty="0" smtClean="0">
                <a:solidFill>
                  <a:schemeClr val="bg1"/>
                </a:solidFill>
              </a:rPr>
              <a:t> services</a:t>
            </a:r>
          </a:p>
          <a:p>
            <a:pPr eaLnBrk="1" hangingPunct="1"/>
            <a:r>
              <a:rPr lang="en-US" sz="2800" b="1" dirty="0" smtClean="0">
                <a:solidFill>
                  <a:schemeClr val="accent2"/>
                </a:solidFill>
              </a:rPr>
              <a:t>7%</a:t>
            </a:r>
            <a:r>
              <a:rPr lang="en-US" sz="2800" dirty="0" smtClean="0">
                <a:solidFill>
                  <a:schemeClr val="accent2"/>
                </a:solidFill>
              </a:rPr>
              <a:t> </a:t>
            </a:r>
            <a:r>
              <a:rPr lang="en-US" sz="2800" dirty="0" smtClean="0">
                <a:solidFill>
                  <a:schemeClr val="bg1"/>
                </a:solidFill>
              </a:rPr>
              <a:t>of first-visit ANC client consultations had all elements of </a:t>
            </a:r>
            <a:r>
              <a:rPr lang="en-US" sz="2800" b="1" dirty="0" smtClean="0">
                <a:solidFill>
                  <a:schemeClr val="accent2"/>
                </a:solidFill>
              </a:rPr>
              <a:t>client history </a:t>
            </a:r>
            <a:r>
              <a:rPr lang="en-US" sz="2800" dirty="0" smtClean="0"/>
              <a:t>assessed</a:t>
            </a:r>
          </a:p>
          <a:p>
            <a:pPr eaLnBrk="1" hangingPunct="1"/>
            <a:r>
              <a:rPr lang="en-US" sz="2800" b="1" dirty="0" smtClean="0">
                <a:solidFill>
                  <a:schemeClr val="accent2"/>
                </a:solidFill>
              </a:rPr>
              <a:t>53% </a:t>
            </a:r>
            <a:r>
              <a:rPr lang="en-US" sz="2800" dirty="0" smtClean="0">
                <a:solidFill>
                  <a:schemeClr val="bg1"/>
                </a:solidFill>
              </a:rPr>
              <a:t>of ANC client consultations </a:t>
            </a:r>
            <a:r>
              <a:rPr lang="en-US" sz="2800" dirty="0" smtClean="0"/>
              <a:t>discussed</a:t>
            </a:r>
            <a:r>
              <a:rPr lang="en-US" sz="2800" dirty="0" smtClean="0">
                <a:solidFill>
                  <a:schemeClr val="accent2"/>
                </a:solidFill>
              </a:rPr>
              <a:t> </a:t>
            </a:r>
            <a:r>
              <a:rPr lang="en-US" sz="2800" b="1" dirty="0" smtClean="0">
                <a:solidFill>
                  <a:schemeClr val="accent2"/>
                </a:solidFill>
              </a:rPr>
              <a:t>any risk symptoms </a:t>
            </a:r>
            <a:r>
              <a:rPr lang="en-US" sz="2800" dirty="0" smtClean="0"/>
              <a:t>for</a:t>
            </a:r>
            <a:r>
              <a:rPr lang="en-US" sz="2800" dirty="0" smtClean="0">
                <a:solidFill>
                  <a:schemeClr val="accent2"/>
                </a:solidFill>
              </a:rPr>
              <a:t> </a:t>
            </a:r>
            <a:r>
              <a:rPr lang="en-US" sz="2800" dirty="0" smtClean="0">
                <a:solidFill>
                  <a:schemeClr val="bg1"/>
                </a:solidFill>
              </a:rPr>
              <a:t>pregnancy complications</a:t>
            </a:r>
          </a:p>
          <a:p>
            <a:pPr eaLnBrk="1" hangingPunct="1"/>
            <a:r>
              <a:rPr lang="en-US" sz="2800" b="1" dirty="0" smtClean="0">
                <a:solidFill>
                  <a:schemeClr val="accent2"/>
                </a:solidFill>
              </a:rPr>
              <a:t>81% </a:t>
            </a:r>
            <a:r>
              <a:rPr lang="en-US" sz="2800" dirty="0" smtClean="0">
                <a:solidFill>
                  <a:schemeClr val="bg1"/>
                </a:solidFill>
              </a:rPr>
              <a:t>of facilities provided </a:t>
            </a:r>
            <a:r>
              <a:rPr lang="en-US" sz="2800" b="1" dirty="0" smtClean="0">
                <a:solidFill>
                  <a:schemeClr val="accent2"/>
                </a:solidFill>
              </a:rPr>
              <a:t>all seven PMTCT services</a:t>
            </a:r>
          </a:p>
          <a:p>
            <a:r>
              <a:rPr lang="en-US" sz="2800" b="1" dirty="0" smtClean="0">
                <a:solidFill>
                  <a:schemeClr val="accent2"/>
                </a:solidFill>
              </a:rPr>
              <a:t>43%</a:t>
            </a:r>
            <a:r>
              <a:rPr lang="en-US" sz="2800" b="1" dirty="0" smtClean="0"/>
              <a:t> </a:t>
            </a:r>
            <a:r>
              <a:rPr lang="en-US" sz="2800" dirty="0" smtClean="0"/>
              <a:t>of observed ANC clients ingested the </a:t>
            </a:r>
            <a:r>
              <a:rPr lang="en-US" sz="2800" b="1" dirty="0" smtClean="0">
                <a:solidFill>
                  <a:schemeClr val="accent2"/>
                </a:solidFill>
              </a:rPr>
              <a:t>dose of SP </a:t>
            </a:r>
            <a:r>
              <a:rPr lang="en-US" sz="2800" dirty="0" smtClean="0"/>
              <a:t>in the presence of the provider</a:t>
            </a:r>
            <a:endParaRPr lang="en-US" sz="2800" b="1" dirty="0" smtClean="0">
              <a:solidFill>
                <a:schemeClr val="accent2"/>
              </a:solidFill>
            </a:endParaRPr>
          </a:p>
          <a:p>
            <a:pPr eaLnBrk="1" hangingPunct="1"/>
            <a:endParaRPr lang="en-US" sz="2800" b="1" dirty="0" smtClean="0">
              <a:solidFill>
                <a:schemeClr val="accent2"/>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dirty="0" smtClean="0"/>
              <a:t>Timing of Antenatal Care and </a:t>
            </a:r>
            <a:br>
              <a:rPr lang="en-US" altLang="en-US" dirty="0" smtClean="0"/>
            </a:br>
            <a:r>
              <a:rPr lang="en-US" altLang="en-US" dirty="0" smtClean="0"/>
              <a:t>Number of Visits (2010 MDHS)</a:t>
            </a:r>
            <a:endParaRPr lang="en-US" dirty="0"/>
          </a:p>
        </p:txBody>
      </p:sp>
      <p:sp>
        <p:nvSpPr>
          <p:cNvPr id="7" name="Rectangle 3"/>
          <p:cNvSpPr txBox="1">
            <a:spLocks noChangeArrowheads="1"/>
          </p:cNvSpPr>
          <p:nvPr/>
        </p:nvSpPr>
        <p:spPr>
          <a:xfrm>
            <a:off x="457200" y="1951038"/>
            <a:ext cx="8229600" cy="452596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b="1" dirty="0" smtClean="0">
                <a:solidFill>
                  <a:schemeClr val="accent2"/>
                </a:solidFill>
              </a:rPr>
              <a:t>12%</a:t>
            </a:r>
            <a:r>
              <a:rPr lang="en-US" altLang="en-US" dirty="0" smtClean="0">
                <a:solidFill>
                  <a:schemeClr val="accent2"/>
                </a:solidFill>
              </a:rPr>
              <a:t> </a:t>
            </a:r>
            <a:r>
              <a:rPr lang="en-US" altLang="en-US" dirty="0" smtClean="0"/>
              <a:t>of women went to their first ANC visit during the 1</a:t>
            </a:r>
            <a:r>
              <a:rPr lang="en-US" altLang="en-US" baseline="30000" dirty="0" smtClean="0"/>
              <a:t>st</a:t>
            </a:r>
            <a:r>
              <a:rPr lang="en-US" altLang="en-US" dirty="0" smtClean="0"/>
              <a:t> trimester of pregnancy, as recommended.</a:t>
            </a:r>
          </a:p>
          <a:p>
            <a:r>
              <a:rPr lang="en-US" altLang="en-US" b="1" dirty="0" smtClean="0">
                <a:solidFill>
                  <a:schemeClr val="accent2"/>
                </a:solidFill>
              </a:rPr>
              <a:t>46%</a:t>
            </a:r>
            <a:r>
              <a:rPr lang="en-US" altLang="en-US" dirty="0" smtClean="0">
                <a:solidFill>
                  <a:schemeClr val="accent2"/>
                </a:solidFill>
              </a:rPr>
              <a:t> </a:t>
            </a:r>
            <a:r>
              <a:rPr lang="en-US" altLang="en-US" dirty="0" smtClean="0"/>
              <a:t>of women had 4 or more ANC visits, as recommended.</a:t>
            </a:r>
          </a:p>
          <a:p>
            <a:r>
              <a:rPr lang="en-US" altLang="en-US" b="1" dirty="0" smtClean="0">
                <a:solidFill>
                  <a:schemeClr val="accent2"/>
                </a:solidFill>
              </a:rPr>
              <a:t>2% </a:t>
            </a:r>
            <a:r>
              <a:rPr lang="en-US" altLang="en-US" dirty="0" smtClean="0"/>
              <a:t>of women had no ANC visits.</a:t>
            </a:r>
          </a:p>
          <a:p>
            <a:pPr>
              <a:buFont typeface="Arial" pitchFamily="34" charset="0"/>
              <a:buNone/>
            </a:pPr>
            <a:endParaRPr lang="en-US" altLang="en-US" dirty="0" smtClean="0"/>
          </a:p>
        </p:txBody>
      </p:sp>
    </p:spTree>
    <p:extLst>
      <p:ext uri="{BB962C8B-B14F-4D97-AF65-F5344CB8AC3E}">
        <p14:creationId xmlns:p14="http://schemas.microsoft.com/office/powerpoint/2010/main" val="136445375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74638"/>
            <a:ext cx="9144000" cy="1143000"/>
          </a:xfrm>
        </p:spPr>
        <p:txBody>
          <a:bodyPr>
            <a:normAutofit fontScale="90000"/>
          </a:bodyPr>
          <a:lstStyle/>
          <a:p>
            <a:r>
              <a:rPr lang="en-US" altLang="en-US" sz="4000" dirty="0" smtClean="0"/>
              <a:t>Components of Antenatal Care (2010 MDHS)</a:t>
            </a:r>
          </a:p>
        </p:txBody>
      </p:sp>
      <p:sp>
        <p:nvSpPr>
          <p:cNvPr id="13315" name="Rectangle 3"/>
          <p:cNvSpPr>
            <a:spLocks noGrp="1" noChangeArrowheads="1"/>
          </p:cNvSpPr>
          <p:nvPr>
            <p:ph idx="1"/>
          </p:nvPr>
        </p:nvSpPr>
        <p:spPr/>
        <p:txBody>
          <a:bodyPr/>
          <a:lstStyle/>
          <a:p>
            <a:r>
              <a:rPr lang="en-US" altLang="en-US" sz="2800" b="1" dirty="0" smtClean="0">
                <a:solidFill>
                  <a:schemeClr val="accent2"/>
                </a:solidFill>
              </a:rPr>
              <a:t>91%</a:t>
            </a:r>
            <a:r>
              <a:rPr lang="en-US" altLang="en-US" sz="2800" dirty="0" smtClean="0">
                <a:solidFill>
                  <a:schemeClr val="accent2"/>
                </a:solidFill>
              </a:rPr>
              <a:t> </a:t>
            </a:r>
            <a:r>
              <a:rPr lang="en-US" altLang="en-US" sz="2800" dirty="0" smtClean="0"/>
              <a:t>took </a:t>
            </a:r>
            <a:r>
              <a:rPr lang="en-US" altLang="en-US" sz="2800" b="1" dirty="0" smtClean="0">
                <a:solidFill>
                  <a:schemeClr val="accent2"/>
                </a:solidFill>
              </a:rPr>
              <a:t>iron</a:t>
            </a:r>
            <a:r>
              <a:rPr lang="en-US" altLang="en-US" sz="2800" dirty="0" smtClean="0"/>
              <a:t> tablets or syrup during last pregnancy</a:t>
            </a:r>
          </a:p>
          <a:p>
            <a:r>
              <a:rPr lang="en-US" altLang="en-US" sz="2800" b="1" dirty="0" smtClean="0">
                <a:solidFill>
                  <a:schemeClr val="accent2"/>
                </a:solidFill>
              </a:rPr>
              <a:t>27%</a:t>
            </a:r>
            <a:r>
              <a:rPr lang="en-US" altLang="en-US" sz="2800" dirty="0" smtClean="0">
                <a:solidFill>
                  <a:schemeClr val="accent2"/>
                </a:solidFill>
              </a:rPr>
              <a:t> </a:t>
            </a:r>
            <a:r>
              <a:rPr lang="en-US" altLang="en-US" sz="2800" dirty="0" smtClean="0"/>
              <a:t>took </a:t>
            </a:r>
            <a:r>
              <a:rPr lang="en-US" altLang="en-US" sz="2800" b="1" dirty="0" smtClean="0">
                <a:solidFill>
                  <a:schemeClr val="accent2"/>
                </a:solidFill>
              </a:rPr>
              <a:t>intestinal parasite</a:t>
            </a:r>
            <a:r>
              <a:rPr lang="en-US" altLang="en-US" sz="2800" b="1" dirty="0" smtClean="0"/>
              <a:t> </a:t>
            </a:r>
            <a:r>
              <a:rPr lang="en-US" altLang="en-US" sz="2800" dirty="0" smtClean="0"/>
              <a:t>drugs</a:t>
            </a:r>
          </a:p>
          <a:p>
            <a:r>
              <a:rPr lang="en-US" altLang="en-US" sz="2800" b="1" dirty="0" smtClean="0">
                <a:solidFill>
                  <a:schemeClr val="accent2"/>
                </a:solidFill>
              </a:rPr>
              <a:t>80%</a:t>
            </a:r>
            <a:r>
              <a:rPr lang="en-US" altLang="en-US" sz="2800" dirty="0" smtClean="0">
                <a:solidFill>
                  <a:schemeClr val="accent2"/>
                </a:solidFill>
              </a:rPr>
              <a:t> </a:t>
            </a:r>
            <a:r>
              <a:rPr lang="en-US" altLang="en-US" sz="2800" dirty="0" smtClean="0"/>
              <a:t>were informed of </a:t>
            </a:r>
            <a:r>
              <a:rPr lang="en-US" altLang="en-US" sz="2800" b="1" dirty="0" smtClean="0">
                <a:solidFill>
                  <a:schemeClr val="accent2"/>
                </a:solidFill>
              </a:rPr>
              <a:t>signs of pregnancy complications</a:t>
            </a:r>
          </a:p>
          <a:p>
            <a:r>
              <a:rPr lang="en-US" altLang="en-US" sz="2800" b="1" dirty="0" smtClean="0">
                <a:solidFill>
                  <a:schemeClr val="accent2"/>
                </a:solidFill>
              </a:rPr>
              <a:t>84%</a:t>
            </a:r>
            <a:r>
              <a:rPr lang="en-US" altLang="en-US" sz="2800" dirty="0" smtClean="0">
                <a:solidFill>
                  <a:schemeClr val="accent2"/>
                </a:solidFill>
              </a:rPr>
              <a:t> </a:t>
            </a:r>
            <a:r>
              <a:rPr lang="en-US" altLang="en-US" sz="2800" dirty="0" smtClean="0"/>
              <a:t>had </a:t>
            </a:r>
            <a:r>
              <a:rPr lang="en-US" altLang="en-US" sz="2800" b="1" dirty="0" smtClean="0">
                <a:solidFill>
                  <a:schemeClr val="accent2"/>
                </a:solidFill>
              </a:rPr>
              <a:t>blood pressure </a:t>
            </a:r>
            <a:r>
              <a:rPr lang="en-US" altLang="en-US" sz="2800" dirty="0" smtClean="0"/>
              <a:t>measured</a:t>
            </a:r>
          </a:p>
          <a:p>
            <a:r>
              <a:rPr lang="en-US" altLang="en-US" sz="2800" b="1" dirty="0" smtClean="0">
                <a:solidFill>
                  <a:schemeClr val="accent2"/>
                </a:solidFill>
              </a:rPr>
              <a:t>82% </a:t>
            </a:r>
            <a:r>
              <a:rPr lang="en-US" altLang="en-US" sz="2800" dirty="0" smtClean="0"/>
              <a:t>had </a:t>
            </a:r>
            <a:r>
              <a:rPr lang="en-US" altLang="en-US" sz="2800" b="1" dirty="0" smtClean="0">
                <a:solidFill>
                  <a:schemeClr val="accent2"/>
                </a:solidFill>
              </a:rPr>
              <a:t>blood samples</a:t>
            </a:r>
            <a:r>
              <a:rPr lang="en-US" altLang="en-US" sz="2800" b="1" dirty="0" smtClean="0"/>
              <a:t> </a:t>
            </a:r>
            <a:r>
              <a:rPr lang="en-US" altLang="en-US" sz="2800" dirty="0" smtClean="0"/>
              <a:t>taken</a:t>
            </a:r>
          </a:p>
          <a:p>
            <a:r>
              <a:rPr lang="en-US" altLang="en-US" sz="2800" b="1" dirty="0" smtClean="0">
                <a:solidFill>
                  <a:schemeClr val="accent2"/>
                </a:solidFill>
              </a:rPr>
              <a:t>28%</a:t>
            </a:r>
            <a:r>
              <a:rPr lang="en-US" altLang="en-US" sz="2800" dirty="0" smtClean="0">
                <a:solidFill>
                  <a:schemeClr val="accent2"/>
                </a:solidFill>
              </a:rPr>
              <a:t> </a:t>
            </a:r>
            <a:r>
              <a:rPr lang="en-US" altLang="en-US" sz="2800" dirty="0" smtClean="0"/>
              <a:t>had </a:t>
            </a:r>
            <a:r>
              <a:rPr lang="en-US" altLang="en-US" sz="2800" b="1" dirty="0" smtClean="0">
                <a:solidFill>
                  <a:schemeClr val="accent2"/>
                </a:solidFill>
              </a:rPr>
              <a:t>urine </a:t>
            </a:r>
            <a:r>
              <a:rPr lang="en-US" altLang="en-US" sz="2800" b="1" dirty="0">
                <a:solidFill>
                  <a:schemeClr val="accent2"/>
                </a:solidFill>
              </a:rPr>
              <a:t>samples</a:t>
            </a:r>
            <a:r>
              <a:rPr lang="en-US" altLang="en-US" sz="2800" b="1" dirty="0"/>
              <a:t> </a:t>
            </a:r>
            <a:r>
              <a:rPr lang="en-US" altLang="en-US" sz="2800" dirty="0" smtClean="0"/>
              <a:t>taken</a:t>
            </a:r>
          </a:p>
        </p:txBody>
      </p:sp>
    </p:spTree>
    <p:extLst>
      <p:ext uri="{BB962C8B-B14F-4D97-AF65-F5344CB8AC3E}">
        <p14:creationId xmlns:p14="http://schemas.microsoft.com/office/powerpoint/2010/main" val="256268209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304800"/>
            <a:ext cx="9144000" cy="990600"/>
          </a:xfrm>
        </p:spPr>
        <p:txBody>
          <a:bodyPr/>
          <a:lstStyle/>
          <a:p>
            <a:r>
              <a:rPr lang="en-US" altLang="en-US" sz="4000" dirty="0" smtClean="0"/>
              <a:t>Tetanus Toxoid Injections (2010 MDHS)</a:t>
            </a:r>
          </a:p>
        </p:txBody>
      </p:sp>
      <p:sp>
        <p:nvSpPr>
          <p:cNvPr id="14339" name="Rectangle 8"/>
          <p:cNvSpPr>
            <a:spLocks noGrp="1" noChangeArrowheads="1"/>
          </p:cNvSpPr>
          <p:nvPr>
            <p:ph idx="1"/>
          </p:nvPr>
        </p:nvSpPr>
        <p:spPr>
          <a:xfrm>
            <a:off x="457200" y="2049463"/>
            <a:ext cx="8210550" cy="3284537"/>
          </a:xfrm>
        </p:spPr>
        <p:txBody>
          <a:bodyPr/>
          <a:lstStyle/>
          <a:p>
            <a:pPr marL="288925" indent="-288925">
              <a:lnSpc>
                <a:spcPct val="90000"/>
              </a:lnSpc>
              <a:spcAft>
                <a:spcPct val="50000"/>
              </a:spcAft>
              <a:buFont typeface="Arial" panose="020B0604020202020204" pitchFamily="34" charset="0"/>
              <a:buNone/>
            </a:pPr>
            <a:r>
              <a:rPr lang="en-US" altLang="en-US" b="1" dirty="0" smtClean="0"/>
              <a:t>	</a:t>
            </a:r>
            <a:r>
              <a:rPr lang="en-US" altLang="en-US" b="1" dirty="0" smtClean="0">
                <a:solidFill>
                  <a:schemeClr val="accent2"/>
                </a:solidFill>
              </a:rPr>
              <a:t>89% </a:t>
            </a:r>
            <a:r>
              <a:rPr lang="en-US" altLang="en-US" dirty="0" smtClean="0"/>
              <a:t>of last births were protected against neonatal tetanus. </a:t>
            </a:r>
            <a:r>
              <a:rPr lang="en-US" altLang="en-US" b="1" dirty="0" smtClean="0">
                <a:solidFill>
                  <a:schemeClr val="accent2"/>
                </a:solidFill>
              </a:rPr>
              <a:t>69%</a:t>
            </a:r>
            <a:r>
              <a:rPr lang="en-US" altLang="en-US" dirty="0" smtClean="0">
                <a:solidFill>
                  <a:schemeClr val="accent2"/>
                </a:solidFill>
              </a:rPr>
              <a:t> </a:t>
            </a:r>
            <a:r>
              <a:rPr lang="en-US" altLang="en-US" dirty="0" smtClean="0"/>
              <a:t>of women received two or more TT injections during their last pregnancy.</a:t>
            </a:r>
            <a:endParaRPr lang="en-US" altLang="en-US" sz="4800" b="1" dirty="0" smtClean="0"/>
          </a:p>
        </p:txBody>
      </p:sp>
    </p:spTree>
    <p:extLst>
      <p:ext uri="{BB962C8B-B14F-4D97-AF65-F5344CB8AC3E}">
        <p14:creationId xmlns:p14="http://schemas.microsoft.com/office/powerpoint/2010/main" val="372144439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2"/>
          <p:cNvSpPr txBox="1">
            <a:spLocks/>
          </p:cNvSpPr>
          <p:nvPr/>
        </p:nvSpPr>
        <p:spPr>
          <a:xfrm>
            <a:off x="0" y="1066800"/>
            <a:ext cx="4357255" cy="5257800"/>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50000"/>
              </a:spcBef>
            </a:pPr>
            <a:r>
              <a:rPr lang="en-US" dirty="0" smtClean="0">
                <a:cs typeface="Arial" charset="0"/>
              </a:rPr>
              <a:t>Background of Antenatal Care (ANC) services</a:t>
            </a:r>
          </a:p>
          <a:p>
            <a:pPr>
              <a:spcBef>
                <a:spcPct val="50000"/>
              </a:spcBef>
            </a:pPr>
            <a:r>
              <a:rPr lang="en-US" b="1" dirty="0" smtClean="0">
                <a:solidFill>
                  <a:schemeClr val="accent2"/>
                </a:solidFill>
                <a:cs typeface="Arial" charset="0"/>
              </a:rPr>
              <a:t>Availability of ANC services</a:t>
            </a:r>
          </a:p>
          <a:p>
            <a:pPr>
              <a:spcBef>
                <a:spcPct val="50000"/>
              </a:spcBef>
            </a:pPr>
            <a:r>
              <a:rPr lang="en-US" dirty="0" smtClean="0">
                <a:cs typeface="Arial" charset="0"/>
              </a:rPr>
              <a:t>Service Readiness</a:t>
            </a:r>
          </a:p>
          <a:p>
            <a:pPr>
              <a:spcBef>
                <a:spcPct val="50000"/>
              </a:spcBef>
            </a:pPr>
            <a:r>
              <a:rPr lang="en-US" dirty="0" smtClean="0">
                <a:cs typeface="Arial" charset="0"/>
              </a:rPr>
              <a:t>Management Practices </a:t>
            </a:r>
            <a:br>
              <a:rPr lang="en-US" dirty="0" smtClean="0">
                <a:cs typeface="Arial" charset="0"/>
              </a:rPr>
            </a:br>
            <a:r>
              <a:rPr lang="en-US" dirty="0" smtClean="0">
                <a:cs typeface="Arial" charset="0"/>
              </a:rPr>
              <a:t>and Training</a:t>
            </a:r>
          </a:p>
          <a:p>
            <a:pPr>
              <a:spcBef>
                <a:spcPct val="50000"/>
              </a:spcBef>
            </a:pPr>
            <a:r>
              <a:rPr lang="en-US" dirty="0" smtClean="0">
                <a:cs typeface="Arial" charset="0"/>
              </a:rPr>
              <a:t>Observed ANC Consultations</a:t>
            </a:r>
          </a:p>
          <a:p>
            <a:pPr>
              <a:spcBef>
                <a:spcPct val="50000"/>
              </a:spcBef>
            </a:pPr>
            <a:r>
              <a:rPr lang="en-US" dirty="0" smtClean="0">
                <a:cs typeface="Arial" charset="0"/>
              </a:rPr>
              <a:t>Prevention of Mother-to-Child Transmission of HIV</a:t>
            </a:r>
          </a:p>
          <a:p>
            <a:pPr>
              <a:spcBef>
                <a:spcPct val="50000"/>
              </a:spcBef>
            </a:pPr>
            <a:r>
              <a:rPr lang="en-US" dirty="0" smtClean="0">
                <a:cs typeface="Arial" charset="0"/>
              </a:rPr>
              <a:t>Malaria in Pregnancy</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60230305"/>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solidFill>
                  <a:schemeClr val="bg1"/>
                </a:solidFill>
                <a:effectLst/>
                <a:uLnTx/>
                <a:uFillTx/>
                <a:latin typeface="+mj-lt"/>
                <a:ea typeface="+mj-ea"/>
                <a:cs typeface="+mj-cs"/>
              </a:rPr>
              <a:t>Availability of </a:t>
            </a:r>
            <a:r>
              <a:rPr lang="en-US" sz="4400" dirty="0" smtClean="0">
                <a:solidFill>
                  <a:schemeClr val="bg1"/>
                </a:solidFill>
                <a:latin typeface="+mj-lt"/>
                <a:ea typeface="+mj-ea"/>
                <a:cs typeface="+mj-cs"/>
              </a:rPr>
              <a:t>Antenatal Care by Facility Type</a:t>
            </a:r>
            <a:endParaRPr kumimoji="0" lang="en-US" sz="4400" i="0" u="none" strike="noStrike" kern="1200" cap="none" spc="0" normalizeH="0" baseline="0" noProof="0" dirty="0">
              <a:ln>
                <a:noFill/>
              </a:ln>
              <a:solidFill>
                <a:schemeClr val="bg1"/>
              </a:solidFill>
              <a:effectLst/>
              <a:uLnTx/>
              <a:uFillTx/>
              <a:latin typeface="+mj-lt"/>
              <a:ea typeface="+mj-ea"/>
              <a:cs typeface="+mj-cs"/>
            </a:endParaRPr>
          </a:p>
        </p:txBody>
      </p:sp>
      <p:sp>
        <p:nvSpPr>
          <p:cNvPr id="6" name="TextBox 5"/>
          <p:cNvSpPr txBox="1"/>
          <p:nvPr/>
        </p:nvSpPr>
        <p:spPr>
          <a:xfrm>
            <a:off x="-36616" y="1143000"/>
            <a:ext cx="9144000" cy="369332"/>
          </a:xfrm>
          <a:prstGeom prst="rect">
            <a:avLst/>
          </a:prstGeom>
          <a:noFill/>
        </p:spPr>
        <p:txBody>
          <a:bodyPr wrap="square" rtlCol="0">
            <a:spAutoFit/>
          </a:bodyPr>
          <a:lstStyle/>
          <a:p>
            <a:r>
              <a:rPr lang="en-US" i="1" dirty="0" smtClean="0">
                <a:solidFill>
                  <a:schemeClr val="bg1"/>
                </a:solidFill>
              </a:rPr>
              <a:t>Percent of all facilities (N=977) offering ANC </a:t>
            </a:r>
            <a:endParaRPr lang="en-US" i="1"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990600"/>
            <a:ext cx="9144000" cy="369332"/>
          </a:xfrm>
          <a:prstGeom prst="rect">
            <a:avLst/>
          </a:prstGeom>
          <a:noFill/>
        </p:spPr>
        <p:txBody>
          <a:bodyPr wrap="square" rtlCol="0">
            <a:spAutoFit/>
          </a:bodyPr>
          <a:lstStyle/>
          <a:p>
            <a:r>
              <a:rPr lang="en-US" i="1" dirty="0">
                <a:solidFill>
                  <a:schemeClr val="bg1"/>
                </a:solidFill>
              </a:rPr>
              <a:t>Percent of all facilities (N=977) offering ANC </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027713219"/>
              </p:ext>
            </p:extLst>
          </p:nvPr>
        </p:nvGraphicFramePr>
        <p:xfrm>
          <a:off x="0" y="1752600"/>
          <a:ext cx="91440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solidFill>
                  <a:schemeClr val="bg1"/>
                </a:solidFill>
                <a:effectLst/>
                <a:uLnTx/>
                <a:uFillTx/>
                <a:latin typeface="+mj-lt"/>
                <a:ea typeface="+mj-ea"/>
                <a:cs typeface="+mj-cs"/>
              </a:rPr>
              <a:t>Availability of </a:t>
            </a:r>
            <a:r>
              <a:rPr lang="en-US" sz="4400" dirty="0" smtClean="0">
                <a:solidFill>
                  <a:schemeClr val="bg1"/>
                </a:solidFill>
                <a:latin typeface="+mj-lt"/>
                <a:ea typeface="+mj-ea"/>
                <a:cs typeface="+mj-cs"/>
              </a:rPr>
              <a:t>Antenatal Care </a:t>
            </a:r>
            <a:br>
              <a:rPr lang="en-US" sz="4400" dirty="0" smtClean="0">
                <a:solidFill>
                  <a:schemeClr val="bg1"/>
                </a:solidFill>
                <a:latin typeface="+mj-lt"/>
                <a:ea typeface="+mj-ea"/>
                <a:cs typeface="+mj-cs"/>
              </a:rPr>
            </a:br>
            <a:r>
              <a:rPr lang="en-US" sz="4400" dirty="0" smtClean="0">
                <a:solidFill>
                  <a:schemeClr val="bg1"/>
                </a:solidFill>
                <a:latin typeface="+mj-lt"/>
                <a:ea typeface="+mj-ea"/>
                <a:cs typeface="+mj-cs"/>
              </a:rPr>
              <a:t>by Managing Authority</a:t>
            </a:r>
            <a:endParaRPr kumimoji="0" lang="en-US" sz="440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sld>
</file>

<file path=ppt/theme/theme1.xml><?xml version="1.0" encoding="utf-8"?>
<a:theme xmlns:a="http://schemas.openxmlformats.org/drawingml/2006/main" name="Custom Design">
  <a:themeElements>
    <a:clrScheme name="Malawi SPA">
      <a:dk1>
        <a:srgbClr val="000000"/>
      </a:dk1>
      <a:lt1>
        <a:sysClr val="window" lastClr="FFFFFF"/>
      </a:lt1>
      <a:dk2>
        <a:srgbClr val="458FCD"/>
      </a:dk2>
      <a:lt2>
        <a:srgbClr val="458FCD"/>
      </a:lt2>
      <a:accent1>
        <a:srgbClr val="458FCD"/>
      </a:accent1>
      <a:accent2>
        <a:srgbClr val="CF2028"/>
      </a:accent2>
      <a:accent3>
        <a:srgbClr val="359D47"/>
      </a:accent3>
      <a:accent4>
        <a:srgbClr val="8A2D87"/>
      </a:accent4>
      <a:accent5>
        <a:srgbClr val="E49524"/>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Malawi SPA">
      <a:dk1>
        <a:srgbClr val="000000"/>
      </a:dk1>
      <a:lt1>
        <a:sysClr val="window" lastClr="FFFFFF"/>
      </a:lt1>
      <a:dk2>
        <a:srgbClr val="458FCD"/>
      </a:dk2>
      <a:lt2>
        <a:srgbClr val="458FCD"/>
      </a:lt2>
      <a:accent1>
        <a:srgbClr val="458FCD"/>
      </a:accent1>
      <a:accent2>
        <a:srgbClr val="CF2028"/>
      </a:accent2>
      <a:accent3>
        <a:srgbClr val="359D47"/>
      </a:accent3>
      <a:accent4>
        <a:srgbClr val="8A2D87"/>
      </a:accent4>
      <a:accent5>
        <a:srgbClr val="E49524"/>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3188</TotalTime>
  <Words>1486</Words>
  <Application>Microsoft Office PowerPoint</Application>
  <PresentationFormat>On-screen Show (4:3)</PresentationFormat>
  <Paragraphs>182</Paragraphs>
  <Slides>35</Slides>
  <Notes>22</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35</vt:i4>
      </vt:variant>
    </vt:vector>
  </HeadingPairs>
  <TitlesOfParts>
    <vt:vector size="39" baseType="lpstr">
      <vt:lpstr>Arial</vt:lpstr>
      <vt:lpstr>Calibri</vt:lpstr>
      <vt:lpstr>Custom Design</vt:lpstr>
      <vt:lpstr>Office Theme</vt:lpstr>
      <vt:lpstr>PowerPoint Presentation</vt:lpstr>
      <vt:lpstr>PowerPoint Presentation</vt:lpstr>
      <vt:lpstr>Antenatal Care by Provider (MDHS 2010)</vt:lpstr>
      <vt:lpstr>Timing of Antenatal Care and  Number of Visits (2010 MDHS)</vt:lpstr>
      <vt:lpstr>Components of Antenatal Care (2010 MDHS)</vt:lpstr>
      <vt:lpstr>Tetanus Toxoid Injections (2010 MDHS)</vt:lpstr>
      <vt:lpstr>PowerPoint Presentation</vt:lpstr>
      <vt:lpstr>PowerPoint Presentation</vt:lpstr>
      <vt:lpstr>PowerPoint Presentation</vt:lpstr>
      <vt:lpstr>Frequency of ANC Services</vt:lpstr>
      <vt:lpstr>PowerPoint Presentation</vt:lpstr>
      <vt:lpstr>Guidelines and Basic Equipment for ANC Services</vt:lpstr>
      <vt:lpstr>Infection Control</vt:lpstr>
      <vt:lpstr>Diagnostic Capacity for ANC Tests</vt:lpstr>
      <vt:lpstr>Availability of Medicines for Routine ANC</vt:lpstr>
      <vt:lpstr>PowerPoint Presentation</vt:lpstr>
      <vt:lpstr>Training and Supervision of ANC Providers</vt:lpstr>
      <vt:lpstr>Training of ANC Service Providers</vt:lpstr>
      <vt:lpstr>PowerPoint Presentation</vt:lpstr>
      <vt:lpstr>Characteristics of ANC Clients</vt:lpstr>
      <vt:lpstr>Elements of Client Consultation (First-Visit ANC Clients)</vt:lpstr>
      <vt:lpstr>Basic Physical Examinations</vt:lpstr>
      <vt:lpstr>Preventive Interventions</vt:lpstr>
      <vt:lpstr>Counselling on Pregnancy Complications</vt:lpstr>
      <vt:lpstr>Counselling Topics Discussed during ANC Visits</vt:lpstr>
      <vt:lpstr>Client Feedback on ANC Services</vt:lpstr>
      <vt:lpstr>PowerPoint Presentation</vt:lpstr>
      <vt:lpstr>PowerPoint Presentation</vt:lpstr>
      <vt:lpstr>PMTCT Services </vt:lpstr>
      <vt:lpstr>Guidelines, Equipment, Diagnostics, and Medicines for PMTCT Services</vt:lpstr>
      <vt:lpstr>PowerPoint Presentation</vt:lpstr>
      <vt:lpstr>Guidelines, Equipment, Diagnostics, and Medicines for Malaria in ANC Facilities</vt:lpstr>
      <vt:lpstr>Malaria-related Interventions during ANC Visits</vt:lpstr>
      <vt:lpstr>Malaria-related Training of ANC Providers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Namibia Health Facility Census 2009</dc:title>
  <dc:creator>Sarah Schneider</dc:creator>
  <cp:lastModifiedBy>Zweimueller, Sally</cp:lastModifiedBy>
  <cp:revision>640</cp:revision>
  <dcterms:created xsi:type="dcterms:W3CDTF">2010-08-17T13:53:29Z</dcterms:created>
  <dcterms:modified xsi:type="dcterms:W3CDTF">2015-01-28T18:34:56Z</dcterms:modified>
</cp:coreProperties>
</file>