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ppt/charts/chart13.xml" ContentType="application/vnd.openxmlformats-officedocument.drawingml.chart+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27"/>
  </p:notesMasterIdLst>
  <p:sldIdLst>
    <p:sldId id="317" r:id="rId3"/>
    <p:sldId id="352" r:id="rId4"/>
    <p:sldId id="353" r:id="rId5"/>
    <p:sldId id="354" r:id="rId6"/>
    <p:sldId id="355" r:id="rId7"/>
    <p:sldId id="356" r:id="rId8"/>
    <p:sldId id="359" r:id="rId9"/>
    <p:sldId id="360" r:id="rId10"/>
    <p:sldId id="361" r:id="rId11"/>
    <p:sldId id="362" r:id="rId12"/>
    <p:sldId id="363" r:id="rId13"/>
    <p:sldId id="364" r:id="rId14"/>
    <p:sldId id="370" r:id="rId15"/>
    <p:sldId id="365" r:id="rId16"/>
    <p:sldId id="366" r:id="rId17"/>
    <p:sldId id="367" r:id="rId18"/>
    <p:sldId id="368" r:id="rId19"/>
    <p:sldId id="369" r:id="rId20"/>
    <p:sldId id="371" r:id="rId21"/>
    <p:sldId id="372" r:id="rId22"/>
    <p:sldId id="373" r:id="rId23"/>
    <p:sldId id="374" r:id="rId24"/>
    <p:sldId id="375" r:id="rId25"/>
    <p:sldId id="310" r:id="rId26"/>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415" autoAdjust="0"/>
  </p:normalViewPr>
  <p:slideViewPr>
    <p:cSldViewPr>
      <p:cViewPr varScale="1">
        <p:scale>
          <a:sx n="73" d="100"/>
          <a:sy n="73" d="100"/>
        </p:scale>
        <p:origin x="139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2010 MMIS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58</c:v>
                </c:pt>
                <c:pt idx="1">
                  <c:v>51</c:v>
                </c:pt>
                <c:pt idx="2">
                  <c:v>59</c:v>
                </c:pt>
              </c:numCache>
            </c:numRef>
          </c:val>
        </c:ser>
        <c:ser>
          <c:idx val="1"/>
          <c:order val="1"/>
          <c:tx>
            <c:strRef>
              <c:f>Sheet1!$C$1</c:f>
              <c:strCache>
                <c:ptCount val="1"/>
                <c:pt idx="0">
                  <c:v>2012 MMIS</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55</c:v>
                </c:pt>
                <c:pt idx="1">
                  <c:v>57</c:v>
                </c:pt>
                <c:pt idx="2">
                  <c:v>55</c:v>
                </c:pt>
              </c:numCache>
            </c:numRef>
          </c:val>
        </c:ser>
        <c:dLbls>
          <c:showLegendKey val="0"/>
          <c:showVal val="0"/>
          <c:showCatName val="0"/>
          <c:showSerName val="0"/>
          <c:showPercent val="0"/>
          <c:showBubbleSize val="0"/>
        </c:dLbls>
        <c:gapWidth val="100"/>
        <c:overlap val="-25"/>
        <c:axId val="543618016"/>
        <c:axId val="543618800"/>
      </c:barChart>
      <c:catAx>
        <c:axId val="543618016"/>
        <c:scaling>
          <c:orientation val="minMax"/>
        </c:scaling>
        <c:delete val="0"/>
        <c:axPos val="b"/>
        <c:numFmt formatCode="General" sourceLinked="1"/>
        <c:majorTickMark val="none"/>
        <c:minorTickMark val="none"/>
        <c:tickLblPos val="nextTo"/>
        <c:crossAx val="543618800"/>
        <c:crosses val="autoZero"/>
        <c:auto val="1"/>
        <c:lblAlgn val="ctr"/>
        <c:lblOffset val="100"/>
        <c:noMultiLvlLbl val="0"/>
      </c:catAx>
      <c:valAx>
        <c:axId val="543618800"/>
        <c:scaling>
          <c:orientation val="minMax"/>
          <c:max val="80"/>
          <c:min val="0"/>
        </c:scaling>
        <c:delete val="1"/>
        <c:axPos val="l"/>
        <c:numFmt formatCode="General" sourceLinked="1"/>
        <c:majorTickMark val="out"/>
        <c:minorTickMark val="none"/>
        <c:tickLblPos val="nextTo"/>
        <c:crossAx val="543618016"/>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Government</c:v>
                </c:pt>
              </c:strCache>
            </c:strRef>
          </c:tx>
          <c:spPr>
            <a:solidFill>
              <a:schemeClr val="accent3">
                <a:lumMod val="50000"/>
              </a:schemeClr>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Malaria RDT</c:v>
                </c:pt>
                <c:pt idx="1">
                  <c:v>Malaria microscopy</c:v>
                </c:pt>
                <c:pt idx="2">
                  <c:v>Any malaria diagnostics</c:v>
                </c:pt>
              </c:strCache>
            </c:strRef>
          </c:cat>
          <c:val>
            <c:numRef>
              <c:f>Sheet1!$B$2:$B$4</c:f>
              <c:numCache>
                <c:formatCode>General</c:formatCode>
                <c:ptCount val="3"/>
                <c:pt idx="0">
                  <c:v>94</c:v>
                </c:pt>
                <c:pt idx="1">
                  <c:v>10</c:v>
                </c:pt>
                <c:pt idx="2">
                  <c:v>94</c:v>
                </c:pt>
              </c:numCache>
            </c:numRef>
          </c:val>
        </c:ser>
        <c:ser>
          <c:idx val="1"/>
          <c:order val="1"/>
          <c:tx>
            <c:strRef>
              <c:f>Sheet1!$C$1</c:f>
              <c:strCache>
                <c:ptCount val="1"/>
                <c:pt idx="0">
                  <c:v>CHAM</c:v>
                </c:pt>
              </c:strCache>
            </c:strRef>
          </c:tx>
          <c:spPr>
            <a:solidFill>
              <a:schemeClr val="bg2">
                <a:lumMod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Sheet1!$C$2:$C$4</c:f>
              <c:numCache>
                <c:formatCode>General</c:formatCode>
                <c:ptCount val="3"/>
                <c:pt idx="0">
                  <c:v>98</c:v>
                </c:pt>
                <c:pt idx="1">
                  <c:v>25</c:v>
                </c:pt>
                <c:pt idx="2">
                  <c:v>98</c:v>
                </c:pt>
              </c:numCache>
            </c:numRef>
          </c:val>
        </c:ser>
        <c:ser>
          <c:idx val="2"/>
          <c:order val="2"/>
          <c:tx>
            <c:strRef>
              <c:f>Sheet1!$D$1</c:f>
              <c:strCache>
                <c:ptCount val="1"/>
                <c:pt idx="0">
                  <c:v>Private</c:v>
                </c:pt>
              </c:strCache>
            </c:strRef>
          </c:tx>
          <c:spPr>
            <a:solidFill>
              <a:schemeClr val="accent2">
                <a:lumMod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Sheet1!$D$2:$D$4</c:f>
              <c:numCache>
                <c:formatCode>General</c:formatCode>
                <c:ptCount val="3"/>
                <c:pt idx="0">
                  <c:v>76</c:v>
                </c:pt>
                <c:pt idx="1">
                  <c:v>15</c:v>
                </c:pt>
                <c:pt idx="2">
                  <c:v>78</c:v>
                </c:pt>
              </c:numCache>
            </c:numRef>
          </c:val>
        </c:ser>
        <c:ser>
          <c:idx val="3"/>
          <c:order val="3"/>
          <c:tx>
            <c:strRef>
              <c:f>Sheet1!$E$1</c:f>
              <c:strCache>
                <c:ptCount val="1"/>
                <c:pt idx="0">
                  <c:v>NGO</c:v>
                </c:pt>
              </c:strCache>
            </c:strRef>
          </c:tx>
          <c:spPr>
            <a:solidFill>
              <a:schemeClr val="accent4">
                <a:lumMod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Sheet1!$E$2:$E$4</c:f>
              <c:numCache>
                <c:formatCode>General</c:formatCode>
                <c:ptCount val="3"/>
                <c:pt idx="0">
                  <c:v>89</c:v>
                </c:pt>
                <c:pt idx="1">
                  <c:v>11</c:v>
                </c:pt>
                <c:pt idx="2">
                  <c:v>89</c:v>
                </c:pt>
              </c:numCache>
            </c:numRef>
          </c:val>
        </c:ser>
        <c:ser>
          <c:idx val="4"/>
          <c:order val="4"/>
          <c:tx>
            <c:strRef>
              <c:f>Sheet1!$F$1</c:f>
              <c:strCache>
                <c:ptCount val="1"/>
                <c:pt idx="0">
                  <c:v>Company</c:v>
                </c:pt>
              </c:strCache>
            </c:strRef>
          </c:tx>
          <c:spPr>
            <a:solidFill>
              <a:schemeClr val="accent5">
                <a:lumMod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Sheet1!$F$2:$F$4</c:f>
              <c:numCache>
                <c:formatCode>General</c:formatCode>
                <c:ptCount val="3"/>
                <c:pt idx="0">
                  <c:v>65</c:v>
                </c:pt>
                <c:pt idx="1">
                  <c:v>6</c:v>
                </c:pt>
                <c:pt idx="2">
                  <c:v>65</c:v>
                </c:pt>
              </c:numCache>
            </c:numRef>
          </c:val>
        </c:ser>
        <c:dLbls>
          <c:showLegendKey val="0"/>
          <c:showVal val="1"/>
          <c:showCatName val="0"/>
          <c:showSerName val="0"/>
          <c:showPercent val="0"/>
          <c:showBubbleSize val="0"/>
        </c:dLbls>
        <c:gapWidth val="150"/>
        <c:axId val="604703648"/>
        <c:axId val="604704040"/>
      </c:barChart>
      <c:catAx>
        <c:axId val="604703648"/>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04040"/>
        <c:crosses val="autoZero"/>
        <c:auto val="1"/>
        <c:lblAlgn val="ctr"/>
        <c:lblOffset val="100"/>
        <c:noMultiLvlLbl val="0"/>
      </c:catAx>
      <c:valAx>
        <c:axId val="604704040"/>
        <c:scaling>
          <c:orientation val="minMax"/>
          <c:max val="110"/>
        </c:scaling>
        <c:delete val="1"/>
        <c:axPos val="l"/>
        <c:numFmt formatCode="General" sourceLinked="1"/>
        <c:majorTickMark val="out"/>
        <c:minorTickMark val="none"/>
        <c:tickLblPos val="nextTo"/>
        <c:crossAx val="604703648"/>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66666666666664"/>
          <c:y val="7.4287900968484727E-2"/>
          <c:w val="0.62916666666666665"/>
          <c:h val="0.89702444044573004"/>
        </c:manualLayout>
      </c:layout>
      <c:barChart>
        <c:barDir val="bar"/>
        <c:grouping val="clustered"/>
        <c:varyColors val="0"/>
        <c:ser>
          <c:idx val="0"/>
          <c:order val="0"/>
          <c:tx>
            <c:strRef>
              <c:f>Sheet1!$B$1</c:f>
              <c:strCache>
                <c:ptCount val="1"/>
                <c:pt idx="0">
                  <c:v>Column1</c:v>
                </c:pt>
              </c:strCache>
            </c:strRef>
          </c:tx>
          <c:spPr>
            <a:solidFill>
              <a:schemeClr val="accent5"/>
            </a:solidFill>
          </c:spPr>
          <c:invertIfNegative val="0"/>
          <c:dPt>
            <c:idx val="0"/>
            <c:invertIfNegative val="0"/>
            <c:bubble3D val="0"/>
            <c:spPr>
              <a:solidFill>
                <a:schemeClr val="accent1"/>
              </a:solidFill>
            </c:spPr>
          </c:dPt>
          <c:dPt>
            <c:idx val="1"/>
            <c:invertIfNegative val="0"/>
            <c:bubble3D val="0"/>
            <c:spPr>
              <a:solidFill>
                <a:schemeClr val="accent1"/>
              </a:solidFill>
            </c:spPr>
          </c:dPt>
          <c:dPt>
            <c:idx val="2"/>
            <c:invertIfNegative val="0"/>
            <c:bubble3D val="0"/>
            <c:spPr>
              <a:solidFill>
                <a:schemeClr val="accent1"/>
              </a:solidFill>
            </c:spPr>
          </c:dPt>
          <c:dPt>
            <c:idx val="3"/>
            <c:invertIfNegative val="0"/>
            <c:bubble3D val="0"/>
          </c:dPt>
          <c:dPt>
            <c:idx val="4"/>
            <c:invertIfNegative val="0"/>
            <c:bubble3D val="0"/>
          </c:dPt>
          <c:dPt>
            <c:idx val="5"/>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ITN</c:v>
                </c:pt>
                <c:pt idx="1">
                  <c:v>Paracetamol tablet</c:v>
                </c:pt>
                <c:pt idx="2">
                  <c:v>SP</c:v>
                </c:pt>
                <c:pt idx="3">
                  <c:v>Injectable quinine</c:v>
                </c:pt>
                <c:pt idx="4">
                  <c:v>Oral quinine</c:v>
                </c:pt>
                <c:pt idx="5">
                  <c:v>Artesunate suppository</c:v>
                </c:pt>
                <c:pt idx="6">
                  <c:v>Injetable artesunate</c:v>
                </c:pt>
                <c:pt idx="7">
                  <c:v>Other ACT</c:v>
                </c:pt>
                <c:pt idx="8">
                  <c:v>1st line ACT</c:v>
                </c:pt>
              </c:strCache>
            </c:strRef>
          </c:cat>
          <c:val>
            <c:numRef>
              <c:f>Sheet1!$B$2:$B$10</c:f>
              <c:numCache>
                <c:formatCode>General</c:formatCode>
                <c:ptCount val="9"/>
                <c:pt idx="0">
                  <c:v>40</c:v>
                </c:pt>
                <c:pt idx="1">
                  <c:v>87</c:v>
                </c:pt>
                <c:pt idx="2">
                  <c:v>86</c:v>
                </c:pt>
                <c:pt idx="3">
                  <c:v>90</c:v>
                </c:pt>
                <c:pt idx="4">
                  <c:v>72</c:v>
                </c:pt>
                <c:pt idx="5">
                  <c:v>1</c:v>
                </c:pt>
                <c:pt idx="6">
                  <c:v>4</c:v>
                </c:pt>
                <c:pt idx="7">
                  <c:v>18</c:v>
                </c:pt>
                <c:pt idx="8">
                  <c:v>92</c:v>
                </c:pt>
              </c:numCache>
            </c:numRef>
          </c:val>
        </c:ser>
        <c:dLbls>
          <c:showLegendKey val="0"/>
          <c:showVal val="1"/>
          <c:showCatName val="0"/>
          <c:showSerName val="0"/>
          <c:showPercent val="0"/>
          <c:showBubbleSize val="0"/>
        </c:dLbls>
        <c:gapWidth val="150"/>
        <c:axId val="604704824"/>
        <c:axId val="604705216"/>
      </c:barChart>
      <c:catAx>
        <c:axId val="60470482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604705216"/>
        <c:crosses val="autoZero"/>
        <c:auto val="1"/>
        <c:lblAlgn val="ctr"/>
        <c:lblOffset val="100"/>
        <c:noMultiLvlLbl val="0"/>
      </c:catAx>
      <c:valAx>
        <c:axId val="604705216"/>
        <c:scaling>
          <c:orientation val="minMax"/>
          <c:max val="100"/>
        </c:scaling>
        <c:delete val="1"/>
        <c:axPos val="b"/>
        <c:numFmt formatCode="General" sourceLinked="1"/>
        <c:majorTickMark val="out"/>
        <c:minorTickMark val="none"/>
        <c:tickLblPos val="nextTo"/>
        <c:crossAx val="6047048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80672268907563E-2"/>
          <c:y val="0.11269752918816182"/>
          <c:w val="0.96918767507002801"/>
          <c:h val="0.86267192893991695"/>
        </c:manualLayout>
      </c:layout>
      <c:barChart>
        <c:barDir val="col"/>
        <c:grouping val="clustered"/>
        <c:varyColors val="0"/>
        <c:ser>
          <c:idx val="0"/>
          <c:order val="0"/>
          <c:tx>
            <c:strRef>
              <c:f>Sheet1!$A$2</c:f>
              <c:strCache>
                <c:ptCount val="1"/>
                <c:pt idx="0">
                  <c:v>Diagnostic capacity</c:v>
                </c:pt>
              </c:strCache>
            </c:strRef>
          </c:tx>
          <c:spPr>
            <a:solidFill>
              <a:schemeClr val="accent3"/>
            </a:solidFill>
          </c:spPr>
          <c:invertIfNegative val="0"/>
          <c:dPt>
            <c:idx val="1"/>
            <c:invertIfNegative val="0"/>
            <c:bubble3D val="0"/>
            <c:spPr>
              <a:solidFill>
                <a:schemeClr val="accent1"/>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73</c:v>
                </c:pt>
                <c:pt idx="1">
                  <c:v>39</c:v>
                </c:pt>
                <c:pt idx="2">
                  <c:v>18</c:v>
                </c:pt>
                <c:pt idx="3">
                  <c:v>18</c:v>
                </c:pt>
                <c:pt idx="4">
                  <c:v>11</c:v>
                </c:pt>
                <c:pt idx="5">
                  <c:v>35</c:v>
                </c:pt>
              </c:numCache>
            </c:numRef>
          </c:val>
        </c:ser>
        <c:dLbls>
          <c:showLegendKey val="0"/>
          <c:showVal val="1"/>
          <c:showCatName val="0"/>
          <c:showSerName val="0"/>
          <c:showPercent val="0"/>
          <c:showBubbleSize val="0"/>
        </c:dLbls>
        <c:gapWidth val="150"/>
        <c:axId val="604706000"/>
        <c:axId val="604706392"/>
      </c:barChart>
      <c:catAx>
        <c:axId val="604706000"/>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06392"/>
        <c:crosses val="autoZero"/>
        <c:auto val="1"/>
        <c:lblAlgn val="ctr"/>
        <c:lblOffset val="100"/>
        <c:noMultiLvlLbl val="0"/>
      </c:catAx>
      <c:valAx>
        <c:axId val="604706392"/>
        <c:scaling>
          <c:orientation val="minMax"/>
          <c:max val="110"/>
        </c:scaling>
        <c:delete val="1"/>
        <c:axPos val="l"/>
        <c:numFmt formatCode="General" sourceLinked="1"/>
        <c:majorTickMark val="out"/>
        <c:minorTickMark val="none"/>
        <c:tickLblPos val="nextTo"/>
        <c:crossAx val="604706000"/>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dPt>
          <c:dPt>
            <c:idx val="3"/>
            <c:invertIfNegative val="0"/>
            <c:bubble3D val="0"/>
          </c:dPt>
          <c:dPt>
            <c:idx val="4"/>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Malaria RDT protocol</c:v>
                </c:pt>
                <c:pt idx="1">
                  <c:v>Staff trained in RDT or microscopy</c:v>
                </c:pt>
                <c:pt idx="2">
                  <c:v>Staff trained in microscopy</c:v>
                </c:pt>
                <c:pt idx="3">
                  <c:v>Staff trained in RDT</c:v>
                </c:pt>
              </c:strCache>
            </c:strRef>
          </c:cat>
          <c:val>
            <c:numRef>
              <c:f>Sheet1!$B$2:$B$5</c:f>
              <c:numCache>
                <c:formatCode>General</c:formatCode>
                <c:ptCount val="4"/>
                <c:pt idx="0">
                  <c:v>61</c:v>
                </c:pt>
                <c:pt idx="1">
                  <c:v>55</c:v>
                </c:pt>
                <c:pt idx="2">
                  <c:v>41</c:v>
                </c:pt>
                <c:pt idx="3">
                  <c:v>51</c:v>
                </c:pt>
              </c:numCache>
            </c:numRef>
          </c:val>
        </c:ser>
        <c:dLbls>
          <c:showLegendKey val="0"/>
          <c:showVal val="1"/>
          <c:showCatName val="0"/>
          <c:showSerName val="0"/>
          <c:showPercent val="0"/>
          <c:showBubbleSize val="0"/>
        </c:dLbls>
        <c:gapWidth val="150"/>
        <c:axId val="604707176"/>
        <c:axId val="604707568"/>
      </c:barChart>
      <c:catAx>
        <c:axId val="60470717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604707568"/>
        <c:crosses val="autoZero"/>
        <c:auto val="1"/>
        <c:lblAlgn val="ctr"/>
        <c:lblOffset val="100"/>
        <c:noMultiLvlLbl val="0"/>
      </c:catAx>
      <c:valAx>
        <c:axId val="604707568"/>
        <c:scaling>
          <c:orientation val="minMax"/>
        </c:scaling>
        <c:delete val="1"/>
        <c:axPos val="b"/>
        <c:numFmt formatCode="General" sourceLinked="1"/>
        <c:majorTickMark val="out"/>
        <c:minorTickMark val="none"/>
        <c:tickLblPos val="none"/>
        <c:crossAx val="60470717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80672268907563E-2"/>
          <c:y val="0.11269752918816182"/>
          <c:w val="0.96918767507002801"/>
          <c:h val="0.86267192893991695"/>
        </c:manualLayout>
      </c:layout>
      <c:barChart>
        <c:barDir val="col"/>
        <c:grouping val="clustered"/>
        <c:varyColors val="0"/>
        <c:ser>
          <c:idx val="0"/>
          <c:order val="0"/>
          <c:tx>
            <c:strRef>
              <c:f>Sheet1!$A$2</c:f>
              <c:strCache>
                <c:ptCount val="1"/>
                <c:pt idx="0">
                  <c:v>Malaria service readiness index</c:v>
                </c:pt>
              </c:strCache>
            </c:strRef>
          </c:tx>
          <c:spPr>
            <a:solidFill>
              <a:schemeClr val="accent3"/>
            </a:solidFill>
          </c:spPr>
          <c:invertIfNegative val="0"/>
          <c:dPt>
            <c:idx val="1"/>
            <c:invertIfNegative val="0"/>
            <c:bubble3D val="0"/>
            <c:spPr>
              <a:solidFill>
                <a:schemeClr val="accent1"/>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54</c:v>
                </c:pt>
                <c:pt idx="1">
                  <c:v>30</c:v>
                </c:pt>
                <c:pt idx="2">
                  <c:v>18</c:v>
                </c:pt>
                <c:pt idx="3">
                  <c:v>11</c:v>
                </c:pt>
                <c:pt idx="4">
                  <c:v>0</c:v>
                </c:pt>
                <c:pt idx="5">
                  <c:v>26</c:v>
                </c:pt>
              </c:numCache>
            </c:numRef>
          </c:val>
        </c:ser>
        <c:dLbls>
          <c:showLegendKey val="0"/>
          <c:showVal val="1"/>
          <c:showCatName val="0"/>
          <c:showSerName val="0"/>
          <c:showPercent val="0"/>
          <c:showBubbleSize val="0"/>
        </c:dLbls>
        <c:gapWidth val="150"/>
        <c:axId val="604708352"/>
        <c:axId val="604708744"/>
      </c:barChart>
      <c:catAx>
        <c:axId val="604708352"/>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08744"/>
        <c:crosses val="autoZero"/>
        <c:auto val="1"/>
        <c:lblAlgn val="ctr"/>
        <c:lblOffset val="100"/>
        <c:noMultiLvlLbl val="0"/>
      </c:catAx>
      <c:valAx>
        <c:axId val="604708744"/>
        <c:scaling>
          <c:orientation val="minMax"/>
          <c:max val="110"/>
        </c:scaling>
        <c:delete val="1"/>
        <c:axPos val="l"/>
        <c:numFmt formatCode="General" sourceLinked="1"/>
        <c:majorTickMark val="out"/>
        <c:minorTickMark val="none"/>
        <c:tickLblPos val="nextTo"/>
        <c:crossAx val="604708352"/>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80672268907563E-2"/>
          <c:y val="0.11269752918816182"/>
          <c:w val="0.96918767507002801"/>
          <c:h val="0.86267192893991695"/>
        </c:manualLayout>
      </c:layout>
      <c:barChart>
        <c:barDir val="col"/>
        <c:grouping val="clustered"/>
        <c:varyColors val="0"/>
        <c:ser>
          <c:idx val="0"/>
          <c:order val="0"/>
          <c:tx>
            <c:strRef>
              <c:f>Sheet1!$A$2</c:f>
              <c:strCache>
                <c:ptCount val="1"/>
                <c:pt idx="0">
                  <c:v>Malaria service readiness index</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33</c:v>
                </c:pt>
                <c:pt idx="1">
                  <c:v>33</c:v>
                </c:pt>
                <c:pt idx="2">
                  <c:v>9</c:v>
                </c:pt>
                <c:pt idx="3">
                  <c:v>17</c:v>
                </c:pt>
                <c:pt idx="4">
                  <c:v>18</c:v>
                </c:pt>
              </c:numCache>
            </c:numRef>
          </c:val>
        </c:ser>
        <c:dLbls>
          <c:showLegendKey val="0"/>
          <c:showVal val="1"/>
          <c:showCatName val="0"/>
          <c:showSerName val="0"/>
          <c:showPercent val="0"/>
          <c:showBubbleSize val="0"/>
        </c:dLbls>
        <c:gapWidth val="150"/>
        <c:axId val="604709528"/>
        <c:axId val="604709920"/>
      </c:barChart>
      <c:catAx>
        <c:axId val="604709528"/>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09920"/>
        <c:crosses val="autoZero"/>
        <c:auto val="1"/>
        <c:lblAlgn val="ctr"/>
        <c:lblOffset val="100"/>
        <c:noMultiLvlLbl val="0"/>
      </c:catAx>
      <c:valAx>
        <c:axId val="604709920"/>
        <c:scaling>
          <c:orientation val="minMax"/>
          <c:max val="110"/>
        </c:scaling>
        <c:delete val="1"/>
        <c:axPos val="l"/>
        <c:numFmt formatCode="General" sourceLinked="1"/>
        <c:majorTickMark val="out"/>
        <c:minorTickMark val="none"/>
        <c:tickLblPos val="nextTo"/>
        <c:crossAx val="604709528"/>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80672268907563E-2"/>
          <c:y val="0.11269752918816182"/>
          <c:w val="0.96918767507002801"/>
          <c:h val="0.86267192893991695"/>
        </c:manualLayout>
      </c:layout>
      <c:barChart>
        <c:barDir val="col"/>
        <c:grouping val="clustered"/>
        <c:varyColors val="0"/>
        <c:ser>
          <c:idx val="0"/>
          <c:order val="0"/>
          <c:tx>
            <c:strRef>
              <c:f>Sheet1!$B$1</c:f>
              <c:strCache>
                <c:ptCount val="1"/>
                <c:pt idx="0">
                  <c:v>Diagnosed</c:v>
                </c:pt>
              </c:strCache>
            </c:strRef>
          </c:tx>
          <c:spPr>
            <a:solidFill>
              <a:schemeClr val="accent3"/>
            </a:solidFill>
          </c:spPr>
          <c:invertIfNegative val="0"/>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Malaria (N=677)</c:v>
                </c:pt>
                <c:pt idx="1">
                  <c:v>Fever (N=51)</c:v>
                </c:pt>
                <c:pt idx="2">
                  <c:v>Malaria or fever (N=726)</c:v>
                </c:pt>
              </c:strCache>
            </c:strRef>
          </c:cat>
          <c:val>
            <c:numRef>
              <c:f>Sheet1!$B$2:$B$4</c:f>
              <c:numCache>
                <c:formatCode>General</c:formatCode>
                <c:ptCount val="3"/>
                <c:pt idx="0">
                  <c:v>20</c:v>
                </c:pt>
                <c:pt idx="1">
                  <c:v>2</c:v>
                </c:pt>
                <c:pt idx="2">
                  <c:v>22</c:v>
                </c:pt>
              </c:numCache>
            </c:numRef>
          </c:val>
        </c:ser>
        <c:ser>
          <c:idx val="1"/>
          <c:order val="1"/>
          <c:tx>
            <c:strRef>
              <c:f>Sheet1!$C$1</c:f>
              <c:strCache>
                <c:ptCount val="1"/>
                <c:pt idx="0">
                  <c:v>ACT was prescribed or provided</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(N=677)</c:v>
                </c:pt>
                <c:pt idx="1">
                  <c:v>Fever (N=51)</c:v>
                </c:pt>
                <c:pt idx="2">
                  <c:v>Malaria or fever (N=726)</c:v>
                </c:pt>
              </c:strCache>
            </c:strRef>
          </c:cat>
          <c:val>
            <c:numRef>
              <c:f>Sheet1!$C$2:$C$4</c:f>
              <c:numCache>
                <c:formatCode>General</c:formatCode>
                <c:ptCount val="3"/>
                <c:pt idx="0">
                  <c:v>67</c:v>
                </c:pt>
                <c:pt idx="1">
                  <c:v>7</c:v>
                </c:pt>
                <c:pt idx="2">
                  <c:v>63</c:v>
                </c:pt>
              </c:numCache>
            </c:numRef>
          </c:val>
        </c:ser>
        <c:dLbls>
          <c:showLegendKey val="0"/>
          <c:showVal val="1"/>
          <c:showCatName val="0"/>
          <c:showSerName val="0"/>
          <c:showPercent val="0"/>
          <c:showBubbleSize val="0"/>
        </c:dLbls>
        <c:gapWidth val="150"/>
        <c:axId val="604711096"/>
        <c:axId val="604711488"/>
      </c:barChart>
      <c:catAx>
        <c:axId val="604711096"/>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11488"/>
        <c:crosses val="autoZero"/>
        <c:auto val="1"/>
        <c:lblAlgn val="ctr"/>
        <c:lblOffset val="100"/>
        <c:noMultiLvlLbl val="0"/>
      </c:catAx>
      <c:valAx>
        <c:axId val="604711488"/>
        <c:scaling>
          <c:orientation val="minMax"/>
          <c:max val="110"/>
        </c:scaling>
        <c:delete val="1"/>
        <c:axPos val="l"/>
        <c:numFmt formatCode="General" sourceLinked="1"/>
        <c:majorTickMark val="out"/>
        <c:minorTickMark val="none"/>
        <c:tickLblPos val="nextTo"/>
        <c:crossAx val="604711096"/>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0707689316613199E-2"/>
          <c:y val="0.16836195965366918"/>
          <c:w val="0.96231700204141168"/>
          <c:h val="0.65801024003068564"/>
        </c:manualLayout>
      </c:layout>
      <c:barChart>
        <c:barDir val="col"/>
        <c:grouping val="clustered"/>
        <c:varyColors val="0"/>
        <c:ser>
          <c:idx val="0"/>
          <c:order val="0"/>
          <c:tx>
            <c:strRef>
              <c:f>Sheet1!$B$1</c:f>
              <c:strCache>
                <c:ptCount val="1"/>
                <c:pt idx="0">
                  <c:v>ITN</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members of household</c:v>
                </c:pt>
                <c:pt idx="1">
                  <c:v>Children &lt;5</c:v>
                </c:pt>
                <c:pt idx="2">
                  <c:v>Pregnant women</c:v>
                </c:pt>
                <c:pt idx="4">
                  <c:v>All members of household</c:v>
                </c:pt>
                <c:pt idx="5">
                  <c:v>Children &lt;5</c:v>
                </c:pt>
                <c:pt idx="6">
                  <c:v>Pregnant women</c:v>
                </c:pt>
              </c:strCache>
            </c:strRef>
          </c:cat>
          <c:val>
            <c:numRef>
              <c:f>Sheet1!$B$2:$B$8</c:f>
              <c:numCache>
                <c:formatCode>General</c:formatCode>
                <c:ptCount val="7"/>
                <c:pt idx="0">
                  <c:v>41</c:v>
                </c:pt>
                <c:pt idx="1">
                  <c:v>56</c:v>
                </c:pt>
                <c:pt idx="2">
                  <c:v>51</c:v>
                </c:pt>
                <c:pt idx="4">
                  <c:v>70</c:v>
                </c:pt>
                <c:pt idx="5">
                  <c:v>84</c:v>
                </c:pt>
                <c:pt idx="6">
                  <c:v>79</c:v>
                </c:pt>
              </c:numCache>
            </c:numRef>
          </c:val>
        </c:ser>
        <c:dLbls>
          <c:showLegendKey val="0"/>
          <c:showVal val="0"/>
          <c:showCatName val="0"/>
          <c:showSerName val="0"/>
          <c:showPercent val="0"/>
          <c:showBubbleSize val="0"/>
        </c:dLbls>
        <c:gapWidth val="150"/>
        <c:overlap val="-25"/>
        <c:axId val="604693848"/>
        <c:axId val="604694240"/>
      </c:barChart>
      <c:catAx>
        <c:axId val="604693848"/>
        <c:scaling>
          <c:orientation val="minMax"/>
        </c:scaling>
        <c:delete val="0"/>
        <c:axPos val="b"/>
        <c:numFmt formatCode="General" sourceLinked="1"/>
        <c:majorTickMark val="none"/>
        <c:minorTickMark val="none"/>
        <c:tickLblPos val="nextTo"/>
        <c:crossAx val="604694240"/>
        <c:crosses val="autoZero"/>
        <c:auto val="1"/>
        <c:lblAlgn val="ctr"/>
        <c:lblOffset val="100"/>
        <c:noMultiLvlLbl val="0"/>
      </c:catAx>
      <c:valAx>
        <c:axId val="604694240"/>
        <c:scaling>
          <c:orientation val="minMax"/>
        </c:scaling>
        <c:delete val="1"/>
        <c:axPos val="l"/>
        <c:numFmt formatCode="General" sourceLinked="1"/>
        <c:majorTickMark val="out"/>
        <c:minorTickMark val="none"/>
        <c:tickLblPos val="nextTo"/>
        <c:crossAx val="604693848"/>
        <c:crosses val="autoZero"/>
        <c:crossBetween val="between"/>
      </c:valAx>
      <c:spPr>
        <a:noFill/>
        <a:ln w="25402">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2010 MMIS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Children &lt;5</c:v>
                </c:pt>
                <c:pt idx="1">
                  <c:v>Pregnant women</c:v>
                </c:pt>
              </c:strCache>
            </c:strRef>
          </c:cat>
          <c:val>
            <c:numRef>
              <c:f>Sheet1!$B$2:$B$3</c:f>
              <c:numCache>
                <c:formatCode>General</c:formatCode>
                <c:ptCount val="2"/>
                <c:pt idx="0">
                  <c:v>55</c:v>
                </c:pt>
                <c:pt idx="1">
                  <c:v>49</c:v>
                </c:pt>
              </c:numCache>
            </c:numRef>
          </c:val>
        </c:ser>
        <c:ser>
          <c:idx val="1"/>
          <c:order val="1"/>
          <c:tx>
            <c:strRef>
              <c:f>Sheet1!$C$1</c:f>
              <c:strCache>
                <c:ptCount val="1"/>
                <c:pt idx="0">
                  <c:v>2012 MMIS</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Children &lt;5</c:v>
                </c:pt>
                <c:pt idx="1">
                  <c:v>Pregnant women</c:v>
                </c:pt>
              </c:strCache>
            </c:strRef>
          </c:cat>
          <c:val>
            <c:numRef>
              <c:f>Sheet1!$C$2:$C$3</c:f>
              <c:numCache>
                <c:formatCode>General</c:formatCode>
                <c:ptCount val="2"/>
                <c:pt idx="0">
                  <c:v>56</c:v>
                </c:pt>
                <c:pt idx="1">
                  <c:v>51</c:v>
                </c:pt>
              </c:numCache>
            </c:numRef>
          </c:val>
        </c:ser>
        <c:dLbls>
          <c:showLegendKey val="0"/>
          <c:showVal val="0"/>
          <c:showCatName val="0"/>
          <c:showSerName val="0"/>
          <c:showPercent val="0"/>
          <c:showBubbleSize val="0"/>
        </c:dLbls>
        <c:gapWidth val="150"/>
        <c:overlap val="-25"/>
        <c:axId val="604695024"/>
        <c:axId val="604695416"/>
      </c:barChart>
      <c:catAx>
        <c:axId val="604695024"/>
        <c:scaling>
          <c:orientation val="minMax"/>
        </c:scaling>
        <c:delete val="0"/>
        <c:axPos val="b"/>
        <c:numFmt formatCode="General" sourceLinked="1"/>
        <c:majorTickMark val="none"/>
        <c:minorTickMark val="none"/>
        <c:tickLblPos val="nextTo"/>
        <c:crossAx val="604695416"/>
        <c:crosses val="autoZero"/>
        <c:auto val="1"/>
        <c:lblAlgn val="ctr"/>
        <c:lblOffset val="100"/>
        <c:noMultiLvlLbl val="0"/>
      </c:catAx>
      <c:valAx>
        <c:axId val="604695416"/>
        <c:scaling>
          <c:orientation val="minMax"/>
          <c:max val="80"/>
        </c:scaling>
        <c:delete val="1"/>
        <c:axPos val="l"/>
        <c:numFmt formatCode="General" sourceLinked="1"/>
        <c:majorTickMark val="out"/>
        <c:minorTickMark val="none"/>
        <c:tickLblPos val="nextTo"/>
        <c:crossAx val="60469502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barChart>
        <c:barDir val="col"/>
        <c:grouping val="clustered"/>
        <c:varyColors val="0"/>
        <c:ser>
          <c:idx val="0"/>
          <c:order val="0"/>
          <c:tx>
            <c:strRef>
              <c:f>Sheet1!$B$1</c:f>
              <c:strCache>
                <c:ptCount val="1"/>
                <c:pt idx="0">
                  <c:v>RDT</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6-8</c:v>
                </c:pt>
                <c:pt idx="1">
                  <c:v>9-11</c:v>
                </c:pt>
                <c:pt idx="2">
                  <c:v>12-17</c:v>
                </c:pt>
                <c:pt idx="3">
                  <c:v>18-23</c:v>
                </c:pt>
                <c:pt idx="4">
                  <c:v>24-35</c:v>
                </c:pt>
                <c:pt idx="5">
                  <c:v>36-47</c:v>
                </c:pt>
                <c:pt idx="6">
                  <c:v>48-59</c:v>
                </c:pt>
              </c:strCache>
            </c:strRef>
          </c:cat>
          <c:val>
            <c:numRef>
              <c:f>Sheet1!$B$2:$B$8</c:f>
              <c:numCache>
                <c:formatCode>General</c:formatCode>
                <c:ptCount val="7"/>
                <c:pt idx="0">
                  <c:v>36</c:v>
                </c:pt>
                <c:pt idx="1">
                  <c:v>32</c:v>
                </c:pt>
                <c:pt idx="2">
                  <c:v>32</c:v>
                </c:pt>
                <c:pt idx="3">
                  <c:v>39</c:v>
                </c:pt>
                <c:pt idx="4">
                  <c:v>46</c:v>
                </c:pt>
                <c:pt idx="5">
                  <c:v>47</c:v>
                </c:pt>
                <c:pt idx="6">
                  <c:v>50</c:v>
                </c:pt>
              </c:numCache>
            </c:numRef>
          </c:val>
        </c:ser>
        <c:ser>
          <c:idx val="1"/>
          <c:order val="1"/>
          <c:tx>
            <c:strRef>
              <c:f>Sheet1!$C$1</c:f>
              <c:strCache>
                <c:ptCount val="1"/>
                <c:pt idx="0">
                  <c:v>Blood smear</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6-8</c:v>
                </c:pt>
                <c:pt idx="1">
                  <c:v>9-11</c:v>
                </c:pt>
                <c:pt idx="2">
                  <c:v>12-17</c:v>
                </c:pt>
                <c:pt idx="3">
                  <c:v>18-23</c:v>
                </c:pt>
                <c:pt idx="4">
                  <c:v>24-35</c:v>
                </c:pt>
                <c:pt idx="5">
                  <c:v>36-47</c:v>
                </c:pt>
                <c:pt idx="6">
                  <c:v>48-59</c:v>
                </c:pt>
              </c:strCache>
            </c:strRef>
          </c:cat>
          <c:val>
            <c:numRef>
              <c:f>Sheet1!$C$2:$C$8</c:f>
              <c:numCache>
                <c:formatCode>General</c:formatCode>
                <c:ptCount val="7"/>
                <c:pt idx="0">
                  <c:v>21</c:v>
                </c:pt>
                <c:pt idx="1">
                  <c:v>18</c:v>
                </c:pt>
                <c:pt idx="2">
                  <c:v>20</c:v>
                </c:pt>
                <c:pt idx="3">
                  <c:v>22</c:v>
                </c:pt>
                <c:pt idx="4">
                  <c:v>31</c:v>
                </c:pt>
                <c:pt idx="5">
                  <c:v>30</c:v>
                </c:pt>
                <c:pt idx="6">
                  <c:v>33</c:v>
                </c:pt>
              </c:numCache>
            </c:numRef>
          </c:val>
        </c:ser>
        <c:dLbls>
          <c:showLegendKey val="0"/>
          <c:showVal val="1"/>
          <c:showCatName val="0"/>
          <c:showSerName val="0"/>
          <c:showPercent val="0"/>
          <c:showBubbleSize val="0"/>
        </c:dLbls>
        <c:gapWidth val="150"/>
        <c:overlap val="-25"/>
        <c:axId val="604696200"/>
        <c:axId val="604696592"/>
      </c:barChart>
      <c:catAx>
        <c:axId val="604696200"/>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a:pPr>
            <a:endParaRPr lang="en-US"/>
          </a:p>
        </c:txPr>
        <c:crossAx val="604696592"/>
        <c:crosses val="autoZero"/>
        <c:auto val="1"/>
        <c:lblAlgn val="ctr"/>
        <c:lblOffset val="100"/>
        <c:tickLblSkip val="1"/>
        <c:tickMarkSkip val="1"/>
        <c:noMultiLvlLbl val="0"/>
      </c:catAx>
      <c:valAx>
        <c:axId val="604696592"/>
        <c:scaling>
          <c:orientation val="minMax"/>
          <c:min val="0"/>
        </c:scaling>
        <c:delete val="1"/>
        <c:axPos val="l"/>
        <c:numFmt formatCode="General" sourceLinked="1"/>
        <c:majorTickMark val="out"/>
        <c:minorTickMark val="none"/>
        <c:tickLblPos val="none"/>
        <c:crossAx val="60469620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8.771929824561403E-3"/>
          <c:y val="0.12009886755728567"/>
          <c:w val="0.96783625730994149"/>
          <c:h val="0.76219985844466076"/>
        </c:manualLayout>
      </c:layout>
      <c:barChart>
        <c:barDir val="col"/>
        <c:grouping val="clustered"/>
        <c:varyColors val="0"/>
        <c:ser>
          <c:idx val="0"/>
          <c:order val="0"/>
          <c:tx>
            <c:strRef>
              <c:f>Sheet1!$B$1</c:f>
              <c:strCache>
                <c:ptCount val="1"/>
                <c:pt idx="0">
                  <c:v>2010 MMIS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Total</c:v>
                </c:pt>
                <c:pt idx="1">
                  <c:v>Northern</c:v>
                </c:pt>
                <c:pt idx="2">
                  <c:v>Central</c:v>
                </c:pt>
                <c:pt idx="3">
                  <c:v>Southern</c:v>
                </c:pt>
              </c:strCache>
            </c:strRef>
          </c:cat>
          <c:val>
            <c:numRef>
              <c:f>Sheet1!$B$2:$B$5</c:f>
              <c:numCache>
                <c:formatCode>General</c:formatCode>
                <c:ptCount val="4"/>
                <c:pt idx="0">
                  <c:v>43</c:v>
                </c:pt>
                <c:pt idx="1">
                  <c:v>23</c:v>
                </c:pt>
                <c:pt idx="2">
                  <c:v>50</c:v>
                </c:pt>
                <c:pt idx="3">
                  <c:v>42</c:v>
                </c:pt>
              </c:numCache>
            </c:numRef>
          </c:val>
        </c:ser>
        <c:ser>
          <c:idx val="1"/>
          <c:order val="1"/>
          <c:tx>
            <c:strRef>
              <c:f>Sheet1!$C$1</c:f>
              <c:strCache>
                <c:ptCount val="1"/>
                <c:pt idx="0">
                  <c:v>2012 MMIS</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Total</c:v>
                </c:pt>
                <c:pt idx="1">
                  <c:v>Northern</c:v>
                </c:pt>
                <c:pt idx="2">
                  <c:v>Central</c:v>
                </c:pt>
                <c:pt idx="3">
                  <c:v>Southern</c:v>
                </c:pt>
              </c:strCache>
            </c:strRef>
          </c:cat>
          <c:val>
            <c:numRef>
              <c:f>Sheet1!$C$2:$C$5</c:f>
              <c:numCache>
                <c:formatCode>General</c:formatCode>
                <c:ptCount val="4"/>
                <c:pt idx="0">
                  <c:v>28</c:v>
                </c:pt>
                <c:pt idx="1">
                  <c:v>20</c:v>
                </c:pt>
                <c:pt idx="2">
                  <c:v>34</c:v>
                </c:pt>
                <c:pt idx="3">
                  <c:v>24</c:v>
                </c:pt>
              </c:numCache>
            </c:numRef>
          </c:val>
        </c:ser>
        <c:dLbls>
          <c:showLegendKey val="0"/>
          <c:showVal val="1"/>
          <c:showCatName val="0"/>
          <c:showSerName val="0"/>
          <c:showPercent val="0"/>
          <c:showBubbleSize val="0"/>
        </c:dLbls>
        <c:gapWidth val="150"/>
        <c:overlap val="-25"/>
        <c:axId val="604697768"/>
        <c:axId val="604698160"/>
      </c:barChart>
      <c:catAx>
        <c:axId val="604697768"/>
        <c:scaling>
          <c:orientation val="minMax"/>
        </c:scaling>
        <c:delete val="0"/>
        <c:axPos val="b"/>
        <c:numFmt formatCode="General" sourceLinked="0"/>
        <c:majorTickMark val="none"/>
        <c:minorTickMark val="none"/>
        <c:tickLblPos val="nextTo"/>
        <c:crossAx val="604698160"/>
        <c:crosses val="autoZero"/>
        <c:auto val="1"/>
        <c:lblAlgn val="ctr"/>
        <c:lblOffset val="100"/>
        <c:noMultiLvlLbl val="0"/>
      </c:catAx>
      <c:valAx>
        <c:axId val="604698160"/>
        <c:scaling>
          <c:orientation val="minMax"/>
        </c:scaling>
        <c:delete val="1"/>
        <c:axPos val="l"/>
        <c:numFmt formatCode="General" sourceLinked="1"/>
        <c:majorTickMark val="out"/>
        <c:minorTickMark val="none"/>
        <c:tickLblPos val="nextTo"/>
        <c:crossAx val="60469776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Malaria</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96</c:v>
                </c:pt>
                <c:pt idx="1">
                  <c:v>99</c:v>
                </c:pt>
                <c:pt idx="2">
                  <c:v>87</c:v>
                </c:pt>
                <c:pt idx="3">
                  <c:v>97</c:v>
                </c:pt>
                <c:pt idx="4">
                  <c:v>40</c:v>
                </c:pt>
                <c:pt idx="5">
                  <c:v>96</c:v>
                </c:pt>
              </c:numCache>
            </c:numRef>
          </c:val>
        </c:ser>
        <c:dLbls>
          <c:showLegendKey val="0"/>
          <c:showVal val="1"/>
          <c:showCatName val="0"/>
          <c:showSerName val="0"/>
          <c:showPercent val="0"/>
          <c:showBubbleSize val="0"/>
        </c:dLbls>
        <c:gapWidth val="150"/>
        <c:overlap val="-25"/>
        <c:axId val="604698944"/>
        <c:axId val="604699336"/>
      </c:barChart>
      <c:catAx>
        <c:axId val="60469894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604699336"/>
        <c:crosses val="autoZero"/>
        <c:auto val="1"/>
        <c:lblAlgn val="ctr"/>
        <c:lblOffset val="100"/>
        <c:noMultiLvlLbl val="0"/>
      </c:catAx>
      <c:valAx>
        <c:axId val="604699336"/>
        <c:scaling>
          <c:orientation val="minMax"/>
        </c:scaling>
        <c:delete val="1"/>
        <c:axPos val="l"/>
        <c:numFmt formatCode="General" sourceLinked="1"/>
        <c:majorTickMark val="out"/>
        <c:minorTickMark val="none"/>
        <c:tickLblPos val="none"/>
        <c:crossAx val="6046989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Malaria</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95</c:v>
                </c:pt>
                <c:pt idx="1">
                  <c:v>99</c:v>
                </c:pt>
                <c:pt idx="2">
                  <c:v>96</c:v>
                </c:pt>
                <c:pt idx="3">
                  <c:v>93</c:v>
                </c:pt>
                <c:pt idx="4">
                  <c:v>98</c:v>
                </c:pt>
              </c:numCache>
            </c:numRef>
          </c:val>
        </c:ser>
        <c:dLbls>
          <c:showLegendKey val="0"/>
          <c:showVal val="1"/>
          <c:showCatName val="0"/>
          <c:showSerName val="0"/>
          <c:showPercent val="0"/>
          <c:showBubbleSize val="0"/>
        </c:dLbls>
        <c:gapWidth val="150"/>
        <c:overlap val="-25"/>
        <c:axId val="604700120"/>
        <c:axId val="604700512"/>
      </c:barChart>
      <c:catAx>
        <c:axId val="60470012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604700512"/>
        <c:crosses val="autoZero"/>
        <c:auto val="1"/>
        <c:lblAlgn val="ctr"/>
        <c:lblOffset val="100"/>
        <c:noMultiLvlLbl val="0"/>
      </c:catAx>
      <c:valAx>
        <c:axId val="604700512"/>
        <c:scaling>
          <c:orientation val="minMax"/>
          <c:max val="100"/>
          <c:min val="0"/>
        </c:scaling>
        <c:delete val="1"/>
        <c:axPos val="l"/>
        <c:numFmt formatCode="General" sourceLinked="1"/>
        <c:majorTickMark val="out"/>
        <c:minorTickMark val="none"/>
        <c:tickLblPos val="nextTo"/>
        <c:crossAx val="6047001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dPt>
          <c:dPt>
            <c:idx val="3"/>
            <c:invertIfNegative val="0"/>
            <c:bubble3D val="0"/>
          </c:dPt>
          <c:dPt>
            <c:idx val="4"/>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Staff trained in IPTp</c:v>
                </c:pt>
                <c:pt idx="1">
                  <c:v>Staff trained in malaria diagnosis and/or treatment</c:v>
                </c:pt>
                <c:pt idx="2">
                  <c:v>Guidelines for IPTp</c:v>
                </c:pt>
                <c:pt idx="3">
                  <c:v>Guidelines for diagnosis and/or treatment of malaria</c:v>
                </c:pt>
              </c:strCache>
            </c:strRef>
          </c:cat>
          <c:val>
            <c:numRef>
              <c:f>Sheet1!$B$2:$B$5</c:f>
              <c:numCache>
                <c:formatCode>General</c:formatCode>
                <c:ptCount val="4"/>
                <c:pt idx="0">
                  <c:v>29</c:v>
                </c:pt>
                <c:pt idx="1">
                  <c:v>61</c:v>
                </c:pt>
                <c:pt idx="2">
                  <c:v>33</c:v>
                </c:pt>
                <c:pt idx="3">
                  <c:v>64</c:v>
                </c:pt>
              </c:numCache>
            </c:numRef>
          </c:val>
        </c:ser>
        <c:dLbls>
          <c:showLegendKey val="0"/>
          <c:showVal val="1"/>
          <c:showCatName val="0"/>
          <c:showSerName val="0"/>
          <c:showPercent val="0"/>
          <c:showBubbleSize val="0"/>
        </c:dLbls>
        <c:gapWidth val="150"/>
        <c:axId val="604701296"/>
        <c:axId val="604701688"/>
      </c:barChart>
      <c:catAx>
        <c:axId val="60470129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604701688"/>
        <c:crosses val="autoZero"/>
        <c:auto val="1"/>
        <c:lblAlgn val="ctr"/>
        <c:lblOffset val="100"/>
        <c:noMultiLvlLbl val="0"/>
      </c:catAx>
      <c:valAx>
        <c:axId val="604701688"/>
        <c:scaling>
          <c:orientation val="minMax"/>
        </c:scaling>
        <c:delete val="1"/>
        <c:axPos val="b"/>
        <c:numFmt formatCode="General" sourceLinked="1"/>
        <c:majorTickMark val="out"/>
        <c:minorTickMark val="none"/>
        <c:tickLblPos val="none"/>
        <c:crossAx val="6047012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Hospital</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Malaria RDT</c:v>
                </c:pt>
                <c:pt idx="1">
                  <c:v>Malaria microscopy</c:v>
                </c:pt>
                <c:pt idx="2">
                  <c:v>Any malaria diagnostics</c:v>
                </c:pt>
              </c:strCache>
            </c:strRef>
          </c:cat>
          <c:val>
            <c:numRef>
              <c:f>Sheet1!$B$2:$B$4</c:f>
              <c:numCache>
                <c:formatCode>General</c:formatCode>
                <c:ptCount val="3"/>
                <c:pt idx="0">
                  <c:v>97</c:v>
                </c:pt>
                <c:pt idx="1">
                  <c:v>62</c:v>
                </c:pt>
                <c:pt idx="2">
                  <c:v>98</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Sheet1!$C$2:$C$4</c:f>
              <c:numCache>
                <c:formatCode>General</c:formatCode>
                <c:ptCount val="3"/>
                <c:pt idx="0">
                  <c:v>95</c:v>
                </c:pt>
                <c:pt idx="1">
                  <c:v>6</c:v>
                </c:pt>
                <c:pt idx="2">
                  <c:v>95</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Sheet1!$D$2:$D$4</c:f>
              <c:numCache>
                <c:formatCode>General</c:formatCode>
                <c:ptCount val="3"/>
                <c:pt idx="0">
                  <c:v>83</c:v>
                </c:pt>
                <c:pt idx="1">
                  <c:v>0</c:v>
                </c:pt>
                <c:pt idx="2">
                  <c:v>83</c:v>
                </c:pt>
              </c:numCache>
            </c:numRef>
          </c:val>
        </c:ser>
        <c:ser>
          <c:idx val="3"/>
          <c:order val="3"/>
          <c:tx>
            <c:strRef>
              <c:f>Sheet1!$E$1</c:f>
              <c:strCache>
                <c:ptCount val="1"/>
                <c:pt idx="0">
                  <c:v>Clinic</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Sheet1!$E$2:$E$4</c:f>
              <c:numCache>
                <c:formatCode>General</c:formatCode>
                <c:ptCount val="3"/>
                <c:pt idx="0">
                  <c:v>77</c:v>
                </c:pt>
                <c:pt idx="1">
                  <c:v>11</c:v>
                </c:pt>
                <c:pt idx="2">
                  <c:v>78</c:v>
                </c:pt>
              </c:numCache>
            </c:numRef>
          </c:val>
        </c:ser>
        <c:ser>
          <c:idx val="4"/>
          <c:order val="4"/>
          <c:tx>
            <c:strRef>
              <c:f>Sheet1!$F$1</c:f>
              <c:strCache>
                <c:ptCount val="1"/>
                <c:pt idx="0">
                  <c:v>Health post</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Sheet1!$F$2:$F$4</c:f>
              <c:numCache>
                <c:formatCode>General</c:formatCode>
                <c:ptCount val="3"/>
                <c:pt idx="0">
                  <c:v>48</c:v>
                </c:pt>
                <c:pt idx="1">
                  <c:v>0</c:v>
                </c:pt>
                <c:pt idx="2">
                  <c:v>48</c:v>
                </c:pt>
              </c:numCache>
            </c:numRef>
          </c:val>
        </c:ser>
        <c:ser>
          <c:idx val="5"/>
          <c:order val="5"/>
          <c:tx>
            <c:strRef>
              <c:f>Sheet1!$G$1</c:f>
              <c:strCache>
                <c:ptCount val="1"/>
                <c:pt idx="0">
                  <c:v>Total</c:v>
                </c:pt>
              </c:strCache>
            </c:strRef>
          </c:tx>
          <c:spPr>
            <a:solidFill>
              <a:schemeClr val="tx1">
                <a:lumMod val="50000"/>
                <a:lumOff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Malaria RDT</c:v>
                </c:pt>
                <c:pt idx="1">
                  <c:v>Malaria microscopy</c:v>
                </c:pt>
                <c:pt idx="2">
                  <c:v>Any malaria diagnostics</c:v>
                </c:pt>
              </c:strCache>
            </c:strRef>
          </c:cat>
          <c:val>
            <c:numRef>
              <c:f>Sheet1!$G$2:$G$4</c:f>
              <c:numCache>
                <c:formatCode>General</c:formatCode>
                <c:ptCount val="3"/>
                <c:pt idx="0">
                  <c:v>88</c:v>
                </c:pt>
                <c:pt idx="1">
                  <c:v>14</c:v>
                </c:pt>
                <c:pt idx="2">
                  <c:v>89</c:v>
                </c:pt>
              </c:numCache>
            </c:numRef>
          </c:val>
        </c:ser>
        <c:dLbls>
          <c:showLegendKey val="0"/>
          <c:showVal val="1"/>
          <c:showCatName val="0"/>
          <c:showSerName val="0"/>
          <c:showPercent val="0"/>
          <c:showBubbleSize val="0"/>
        </c:dLbls>
        <c:gapWidth val="150"/>
        <c:axId val="604702472"/>
        <c:axId val="604702864"/>
      </c:barChart>
      <c:catAx>
        <c:axId val="604702472"/>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604702864"/>
        <c:crosses val="autoZero"/>
        <c:auto val="1"/>
        <c:lblAlgn val="ctr"/>
        <c:lblOffset val="100"/>
        <c:noMultiLvlLbl val="0"/>
      </c:catAx>
      <c:valAx>
        <c:axId val="604702864"/>
        <c:scaling>
          <c:orientation val="minMax"/>
          <c:max val="110"/>
        </c:scaling>
        <c:delete val="1"/>
        <c:axPos val="l"/>
        <c:numFmt formatCode="General" sourceLinked="1"/>
        <c:majorTickMark val="out"/>
        <c:minorTickMark val="none"/>
        <c:tickLblPos val="nextTo"/>
        <c:crossAx val="604702472"/>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680926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4A25E8-8DE2-4826-8107-42AC57632BF4}" type="slidenum">
              <a:rPr lang="en-US" smtClean="0"/>
              <a:pPr/>
              <a:t>1</a:t>
            </a:fld>
            <a:endParaRPr lang="en-US"/>
          </a:p>
        </p:txBody>
      </p:sp>
    </p:spTree>
    <p:extLst>
      <p:ext uri="{BB962C8B-B14F-4D97-AF65-F5344CB8AC3E}">
        <p14:creationId xmlns:p14="http://schemas.microsoft.com/office/powerpoint/2010/main" val="3257583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Findings from the MSPA show that malaria services are widely available in Malawian health facilities. Practically all facilities (96 percent) offer malaria diagnosis and/or treatment services. In fact, 99 percent of health centres and 97 percent of clinics, which are the most numerous health facilities in Malawi, offer these services. Only the few health posts, at 40 percent, are not likely to offer malaria services.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1381444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More than 90 percent of the facilities of each managing authority offer malaria services.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250557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13</a:t>
            </a:fld>
            <a:endParaRPr lang="en-US"/>
          </a:p>
        </p:txBody>
      </p:sp>
    </p:spTree>
    <p:extLst>
      <p:ext uri="{BB962C8B-B14F-4D97-AF65-F5344CB8AC3E}">
        <p14:creationId xmlns:p14="http://schemas.microsoft.com/office/powerpoint/2010/main" val="763517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facilities that offer malaria diagnosis and/or treatment services, two-thirds had guidelines for the diagnosis and treatment of malaria available in the facility on the day of the survey</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Only one-third had guidelines for intermittent preventive treatment of malaria in pregnancy </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As for staff training, about six of every ten facilities that offer malaria services have at least one staff member who received in-service training in malaria diagnosis and/or treatment in the 24 months before the survey. </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Only about three of every ten have staff recently trained in </a:t>
            </a:r>
            <a:r>
              <a:rPr lang="en-GB" sz="1200" kern="1200" dirty="0" err="1" smtClean="0">
                <a:solidFill>
                  <a:schemeClr val="tx1"/>
                </a:solidFill>
                <a:effectLst/>
                <a:latin typeface="+mn-lt"/>
                <a:ea typeface="+mn-ea"/>
                <a:cs typeface="+mn-cs"/>
              </a:rPr>
              <a:t>IPTp</a:t>
            </a:r>
            <a:r>
              <a:rPr lang="en-GB"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14</a:t>
            </a:fld>
            <a:endParaRPr lang="en-US"/>
          </a:p>
        </p:txBody>
      </p:sp>
    </p:spTree>
    <p:extLst>
      <p:ext uri="{BB962C8B-B14F-4D97-AF65-F5344CB8AC3E}">
        <p14:creationId xmlns:p14="http://schemas.microsoft.com/office/powerpoint/2010/main" val="986309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Nearly nine of every ten facilities that offer malaria services had </a:t>
            </a:r>
            <a:r>
              <a:rPr lang="en-GB" sz="1200" kern="1200" dirty="0" err="1" smtClean="0">
                <a:solidFill>
                  <a:schemeClr val="tx1"/>
                </a:solidFill>
                <a:effectLst/>
                <a:latin typeface="+mn-lt"/>
                <a:ea typeface="+mn-ea"/>
                <a:cs typeface="+mn-cs"/>
              </a:rPr>
              <a:t>mRDTs</a:t>
            </a:r>
            <a:r>
              <a:rPr lang="en-GB" sz="1200" kern="1200" dirty="0" smtClean="0">
                <a:solidFill>
                  <a:schemeClr val="tx1"/>
                </a:solidFill>
                <a:effectLst/>
                <a:latin typeface="+mn-lt"/>
                <a:ea typeface="+mn-ea"/>
                <a:cs typeface="+mn-cs"/>
              </a:rPr>
              <a:t> available on the day of the survey visit. By comparison, only 14 percent had the equipment for malaria microscopy.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Effectively, only hospitals have malarial microscopy.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2078827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Government facilities (94 percent) and CHAM facilities (98 percent) are well supplied with </a:t>
            </a:r>
            <a:r>
              <a:rPr lang="en-GB" sz="1200" kern="1200" dirty="0" err="1" smtClean="0">
                <a:solidFill>
                  <a:schemeClr val="tx1"/>
                </a:solidFill>
                <a:effectLst/>
                <a:latin typeface="+mn-lt"/>
                <a:ea typeface="+mn-ea"/>
                <a:cs typeface="+mn-cs"/>
              </a:rPr>
              <a:t>mRDTs</a:t>
            </a:r>
            <a:r>
              <a:rPr lang="en-GB"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488244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9</a:t>
            </a:r>
            <a:r>
              <a:rPr lang="en-US" baseline="0" dirty="0" smtClean="0"/>
              <a:t> in 10 facilities offering malaria diagnosis and/or treatment services have the 1</a:t>
            </a:r>
            <a:r>
              <a:rPr lang="en-US" baseline="30000" dirty="0" smtClean="0"/>
              <a:t>st</a:t>
            </a:r>
            <a:r>
              <a:rPr lang="en-US" baseline="0" dirty="0" smtClean="0"/>
              <a:t> line ACT available with 18% have other ACT available.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Similarly, 90% of facilities have injectable quinine and 72% have oral quinine.</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The availability of </a:t>
            </a:r>
            <a:r>
              <a:rPr lang="en-US" baseline="0" dirty="0" err="1" smtClean="0"/>
              <a:t>artesunate</a:t>
            </a:r>
            <a:r>
              <a:rPr lang="en-US" baseline="0" dirty="0" smtClean="0"/>
              <a:t>, either injectable or rectal, is quite low.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Overall, 86 percent of facilities had SP on the day of the survey visit.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Despite the policy promoting the free distribution of bed nets to ANC clients, only four of every ten health facilities that provides malaria services had insecticide-treated mosquito nets (ITNs) available for distribution to clients.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4121245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18</a:t>
            </a:fld>
            <a:endParaRPr lang="en-US"/>
          </a:p>
        </p:txBody>
      </p:sp>
    </p:spTree>
    <p:extLst>
      <p:ext uri="{BB962C8B-B14F-4D97-AF65-F5344CB8AC3E}">
        <p14:creationId xmlns:p14="http://schemas.microsoft.com/office/powerpoint/2010/main" val="1187768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kern="1200" dirty="0" smtClean="0">
                <a:solidFill>
                  <a:schemeClr val="tx1"/>
                </a:solidFill>
                <a:effectLst/>
                <a:latin typeface="+mn-lt"/>
                <a:ea typeface="+mn-ea"/>
                <a:cs typeface="+mn-cs"/>
              </a:rPr>
              <a:t>Diagnostic capacity is defined as a facility with unexpired malaria RDT kits or else a functioning microscope with relevant stains and glass slides, staff member recently trained in either RDT or microscopy, and a malaria RDT protocol available in the facility.</a:t>
            </a:r>
          </a:p>
          <a:p>
            <a:pPr marL="0" indent="0">
              <a:buFont typeface="Arial" panose="020B0604020202020204" pitchFamily="34" charset="0"/>
              <a:buNone/>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Only 35 percent of facilities that care for sick children had full diagnostic capacity—that is, </a:t>
            </a:r>
            <a:r>
              <a:rPr lang="en-US" sz="1200" kern="1200" dirty="0" err="1" smtClean="0">
                <a:solidFill>
                  <a:schemeClr val="tx1"/>
                </a:solidFill>
                <a:effectLst/>
                <a:latin typeface="+mn-lt"/>
                <a:ea typeface="+mn-ea"/>
                <a:cs typeface="+mn-cs"/>
              </a:rPr>
              <a:t>mRDT</a:t>
            </a:r>
            <a:r>
              <a:rPr lang="en-US" sz="1200" kern="1200" dirty="0" smtClean="0">
                <a:solidFill>
                  <a:schemeClr val="tx1"/>
                </a:solidFill>
                <a:effectLst/>
                <a:latin typeface="+mn-lt"/>
                <a:ea typeface="+mn-ea"/>
                <a:cs typeface="+mn-cs"/>
              </a:rPr>
              <a:t> kits or microscopy plus a recently trained staff member plus a protocol for use of </a:t>
            </a:r>
            <a:r>
              <a:rPr lang="en-US" sz="1200" kern="1200" dirty="0" err="1" smtClean="0">
                <a:solidFill>
                  <a:schemeClr val="tx1"/>
                </a:solidFill>
                <a:effectLst/>
                <a:latin typeface="+mn-lt"/>
                <a:ea typeface="+mn-ea"/>
                <a:cs typeface="+mn-cs"/>
              </a:rPr>
              <a:t>mRDTs</a:t>
            </a:r>
            <a:r>
              <a:rPr lang="en-US" sz="1200" kern="1200" dirty="0" smtClean="0">
                <a:solidFill>
                  <a:schemeClr val="tx1"/>
                </a:solidFill>
                <a:effectLst/>
                <a:latin typeface="+mn-lt"/>
                <a:ea typeface="+mn-ea"/>
                <a:cs typeface="+mn-cs"/>
              </a:rPr>
              <a:t>. At 73 percent, hospitals that offer sick child services were far more likely than other types of facilities to have full diagnostic capacity.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2933259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Facilities that care for sick children were less likely to have staff members recently trained in RDTs than were all facilities offering malaria services—51 percent versus 61 percent.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20</a:t>
            </a:fld>
            <a:endParaRPr lang="en-US"/>
          </a:p>
        </p:txBody>
      </p:sp>
    </p:spTree>
    <p:extLst>
      <p:ext uri="{BB962C8B-B14F-4D97-AF65-F5344CB8AC3E}">
        <p14:creationId xmlns:p14="http://schemas.microsoft.com/office/powerpoint/2010/main" val="2103840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1047490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malaria service readiness index combines malaria</a:t>
            </a:r>
            <a:r>
              <a:rPr lang="en-US" sz="1200" kern="1200" baseline="0" dirty="0" smtClean="0">
                <a:solidFill>
                  <a:schemeClr val="tx1"/>
                </a:solidFill>
                <a:effectLst/>
                <a:latin typeface="+mn-lt"/>
                <a:ea typeface="+mn-ea"/>
                <a:cs typeface="+mn-cs"/>
              </a:rPr>
              <a:t> diagnostic capacity, malaria treatment guidelines, 1</a:t>
            </a:r>
            <a:r>
              <a:rPr lang="en-US" sz="1200" kern="1200" baseline="30000" dirty="0" smtClean="0">
                <a:solidFill>
                  <a:schemeClr val="tx1"/>
                </a:solidFill>
                <a:effectLst/>
                <a:latin typeface="+mn-lt"/>
                <a:ea typeface="+mn-ea"/>
                <a:cs typeface="+mn-cs"/>
              </a:rPr>
              <a:t>st</a:t>
            </a:r>
            <a:r>
              <a:rPr lang="en-US" sz="1200" kern="1200" baseline="0" dirty="0" smtClean="0">
                <a:solidFill>
                  <a:schemeClr val="tx1"/>
                </a:solidFill>
                <a:effectLst/>
                <a:latin typeface="+mn-lt"/>
                <a:ea typeface="+mn-ea"/>
                <a:cs typeface="+mn-cs"/>
              </a:rPr>
              <a:t> line medicine, and trained personnel into one index. 26% of facilities in Malawi have all components.</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21</a:t>
            </a:fld>
            <a:endParaRPr lang="en-US"/>
          </a:p>
        </p:txBody>
      </p:sp>
    </p:spTree>
    <p:extLst>
      <p:ext uri="{BB962C8B-B14F-4D97-AF65-F5344CB8AC3E}">
        <p14:creationId xmlns:p14="http://schemas.microsoft.com/office/powerpoint/2010/main" val="2583106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malaria service readiness index combines malaria</a:t>
            </a:r>
            <a:r>
              <a:rPr lang="en-US" sz="1200" kern="1200" baseline="0" dirty="0" smtClean="0">
                <a:solidFill>
                  <a:schemeClr val="tx1"/>
                </a:solidFill>
                <a:effectLst/>
                <a:latin typeface="+mn-lt"/>
                <a:ea typeface="+mn-ea"/>
                <a:cs typeface="+mn-cs"/>
              </a:rPr>
              <a:t> diagnostic capacity, malaria treatment guidelines, 1</a:t>
            </a:r>
            <a:r>
              <a:rPr lang="en-US" sz="1200" kern="1200" baseline="30000" dirty="0" smtClean="0">
                <a:solidFill>
                  <a:schemeClr val="tx1"/>
                </a:solidFill>
                <a:effectLst/>
                <a:latin typeface="+mn-lt"/>
                <a:ea typeface="+mn-ea"/>
                <a:cs typeface="+mn-cs"/>
              </a:rPr>
              <a:t>st</a:t>
            </a:r>
            <a:r>
              <a:rPr lang="en-US" sz="1200" kern="1200" baseline="0" dirty="0" smtClean="0">
                <a:solidFill>
                  <a:schemeClr val="tx1"/>
                </a:solidFill>
                <a:effectLst/>
                <a:latin typeface="+mn-lt"/>
                <a:ea typeface="+mn-ea"/>
                <a:cs typeface="+mn-cs"/>
              </a:rPr>
              <a:t> line medicine, and trained personnel into one index. One-third of government and CHAM facilities have all components.</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22</a:t>
            </a:fld>
            <a:endParaRPr lang="en-US"/>
          </a:p>
        </p:txBody>
      </p:sp>
    </p:spTree>
    <p:extLst>
      <p:ext uri="{BB962C8B-B14F-4D97-AF65-F5344CB8AC3E}">
        <p14:creationId xmlns:p14="http://schemas.microsoft.com/office/powerpoint/2010/main" val="821842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all observed sick children, 20 percent were diagnosed with malaria (Table 11.5). An additional 2 percent were diagnosed with other fever. Providers gave or prescribed ACT for only two of every three children diagnosed with malaria.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23</a:t>
            </a:fld>
            <a:endParaRPr lang="en-US"/>
          </a:p>
        </p:txBody>
      </p:sp>
    </p:spTree>
    <p:extLst>
      <p:ext uri="{BB962C8B-B14F-4D97-AF65-F5344CB8AC3E}">
        <p14:creationId xmlns:p14="http://schemas.microsoft.com/office/powerpoint/2010/main" val="4016006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3778800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C796A7D-EE67-4C4C-B3EE-44F59E840D94}" type="slidenum">
              <a:rPr lang="en-US" altLang="en-US"/>
              <a:pPr eaLnBrk="1" hangingPunct="1"/>
              <a:t>3</a:t>
            </a:fld>
            <a:endParaRPr lang="en-US" alt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altLang="en-US"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18112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CEC62DF-FD2E-42DA-80EF-ACEAFEF0D04E}" type="slidenum">
              <a:rPr lang="en-US" altLang="en-US"/>
              <a:pPr eaLnBrk="1" hangingPunct="1"/>
              <a:t>4</a:t>
            </a:fld>
            <a:endParaRPr lang="en-US" alt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r-CI"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8030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anose="020B0604020202020204" pitchFamily="34" charset="0"/>
              <a:cs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EDACC8-2EAC-46CE-BAED-313E87A9661D}" type="slidenum">
              <a:rPr lang="en-US" altLang="en-US"/>
              <a:pPr eaLnBrk="1" hangingPunct="1"/>
              <a:t>5</a:t>
            </a:fld>
            <a:endParaRPr lang="en-US" altLang="en-US"/>
          </a:p>
        </p:txBody>
      </p:sp>
    </p:spTree>
    <p:extLst>
      <p:ext uri="{BB962C8B-B14F-4D97-AF65-F5344CB8AC3E}">
        <p14:creationId xmlns:p14="http://schemas.microsoft.com/office/powerpoint/2010/main" val="1084007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0AA095B-D89F-46C0-A90A-A3DC556817AA}" type="slidenum">
              <a:rPr lang="en-US" altLang="en-US"/>
              <a:pPr eaLnBrk="1" hangingPunct="1"/>
              <a:t>6</a:t>
            </a:fld>
            <a:endParaRPr lang="en-US" altLang="en-US"/>
          </a:p>
        </p:txBody>
      </p:sp>
    </p:spTree>
    <p:extLst>
      <p:ext uri="{BB962C8B-B14F-4D97-AF65-F5344CB8AC3E}">
        <p14:creationId xmlns:p14="http://schemas.microsoft.com/office/powerpoint/2010/main" val="3761764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876F00-5A74-4266-B967-6E9BFC6C7A0B}" type="slidenum">
              <a:rPr lang="en-US" smtClean="0"/>
              <a:pPr fontAlgn="base">
                <a:spcBef>
                  <a:spcPct val="0"/>
                </a:spcBef>
                <a:spcAft>
                  <a:spcPct val="0"/>
                </a:spcAft>
                <a:defRPr/>
              </a:pPr>
              <a:t>7</a:t>
            </a:fld>
            <a:endParaRPr lang="en-US" smtClean="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CI" smtClean="0"/>
              <a:t> </a:t>
            </a:r>
          </a:p>
        </p:txBody>
      </p:sp>
    </p:spTree>
    <p:extLst>
      <p:ext uri="{BB962C8B-B14F-4D97-AF65-F5344CB8AC3E}">
        <p14:creationId xmlns:p14="http://schemas.microsoft.com/office/powerpoint/2010/main" val="1932520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1B0F5F-A73F-491D-8108-3B65FF4C556B}" type="slidenum">
              <a:rPr lang="en-US" smtClean="0"/>
              <a:pPr fontAlgn="base">
                <a:spcBef>
                  <a:spcPct val="0"/>
                </a:spcBef>
                <a:spcAft>
                  <a:spcPct val="0"/>
                </a:spcAft>
                <a:defRPr/>
              </a:pPr>
              <a:t>8</a:t>
            </a:fld>
            <a:endParaRPr lang="en-US" smtClean="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CI" dirty="0" smtClean="0"/>
          </a:p>
        </p:txBody>
      </p:sp>
    </p:spTree>
    <p:extLst>
      <p:ext uri="{BB962C8B-B14F-4D97-AF65-F5344CB8AC3E}">
        <p14:creationId xmlns:p14="http://schemas.microsoft.com/office/powerpoint/2010/main" val="2672728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10</a:t>
            </a:fld>
            <a:endParaRPr lang="en-US"/>
          </a:p>
        </p:txBody>
      </p:sp>
    </p:spTree>
    <p:extLst>
      <p:ext uri="{BB962C8B-B14F-4D97-AF65-F5344CB8AC3E}">
        <p14:creationId xmlns:p14="http://schemas.microsoft.com/office/powerpoint/2010/main" val="3284631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0FCF205B-B29B-4758-B4D9-EF51017C2131}" type="datetimeFigureOut">
              <a:rPr lang="en-US"/>
              <a:pPr>
                <a:defRPr/>
              </a:pPr>
              <a:t>1/28/2015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582ED340-AEC2-43DE-8A9B-C98ED49FBB7D}" type="slidenum">
              <a:rPr lang="en-US" altLang="en-US"/>
              <a:pPr/>
              <a:t>‹#›</a:t>
            </a:fld>
            <a:endParaRPr lang="en-US" altLang="en-US"/>
          </a:p>
        </p:txBody>
      </p:sp>
    </p:spTree>
    <p:extLst>
      <p:ext uri="{BB962C8B-B14F-4D97-AF65-F5344CB8AC3E}">
        <p14:creationId xmlns:p14="http://schemas.microsoft.com/office/powerpoint/2010/main" val="238360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C2BAA51B-7F04-41A6-A75E-807B0FDC3E66}" type="datetimeFigureOut">
              <a:rPr lang="en-US"/>
              <a:pPr>
                <a:defRPr/>
              </a:pPr>
              <a:t>1/28/2015</a:t>
            </a:fld>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615128DF-6986-4537-9DBA-696D1CB2A0EC}" type="slidenum">
              <a:rPr lang="en-US" altLang="en-US"/>
              <a:pPr/>
              <a:t>‹#›</a:t>
            </a:fld>
            <a:endParaRPr lang="en-US" altLang="en-US"/>
          </a:p>
        </p:txBody>
      </p:sp>
    </p:spTree>
    <p:extLst>
      <p:ext uri="{BB962C8B-B14F-4D97-AF65-F5344CB8AC3E}">
        <p14:creationId xmlns:p14="http://schemas.microsoft.com/office/powerpoint/2010/main" val="21047534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 bg1="dk1" tx1="lt1" bg2="dk2" tx2="lt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50" r:id="rId1"/>
    <p:sldLayoutId id="2147483673" r:id="rId2"/>
    <p:sldLayoutId id="214748367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344269"/>
            <a:ext cx="9144000" cy="646331"/>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Malaria</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r>
              <a:rPr lang="en-US" dirty="0"/>
              <a:t>Background on Malaria in Malawi</a:t>
            </a:r>
          </a:p>
          <a:p>
            <a:r>
              <a:rPr lang="en-US" b="1" dirty="0">
                <a:solidFill>
                  <a:schemeClr val="accent2"/>
                </a:solidFill>
              </a:rPr>
              <a:t>Availability of Services</a:t>
            </a:r>
          </a:p>
          <a:p>
            <a:r>
              <a:rPr lang="en-US" dirty="0"/>
              <a:t>Service Readiness</a:t>
            </a:r>
          </a:p>
          <a:p>
            <a:r>
              <a:rPr lang="en-US" dirty="0"/>
              <a:t>Malaria Services for Sick Children</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1089178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41465269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Malaria Services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malaria diagnosis and/or treatment services</a:t>
            </a:r>
            <a:endParaRPr lang="en-US" i="1" dirty="0">
              <a:latin typeface="+mj-lt"/>
            </a:endParaRPr>
          </a:p>
        </p:txBody>
      </p:sp>
    </p:spTree>
    <p:extLst>
      <p:ext uri="{BB962C8B-B14F-4D97-AF65-F5344CB8AC3E}">
        <p14:creationId xmlns:p14="http://schemas.microsoft.com/office/powerpoint/2010/main" val="3469317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459896348"/>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Malaria Services </a:t>
            </a:r>
            <a:br>
              <a:rPr lang="en-US" sz="4400" dirty="0" smtClean="0">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malaria diagnosis and/or treatment services</a:t>
            </a:r>
            <a:endParaRPr lang="en-US" i="1" dirty="0">
              <a:latin typeface="+mj-lt"/>
            </a:endParaRPr>
          </a:p>
        </p:txBody>
      </p:sp>
    </p:spTree>
    <p:extLst>
      <p:ext uri="{BB962C8B-B14F-4D97-AF65-F5344CB8AC3E}">
        <p14:creationId xmlns:p14="http://schemas.microsoft.com/office/powerpoint/2010/main" val="4249724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r>
              <a:rPr lang="en-US" dirty="0"/>
              <a:t>Background on Malaria in Malawi</a:t>
            </a:r>
          </a:p>
          <a:p>
            <a:r>
              <a:rPr lang="en-US" dirty="0"/>
              <a:t>Availability of Services</a:t>
            </a:r>
          </a:p>
          <a:p>
            <a:r>
              <a:rPr lang="en-US" b="1" dirty="0">
                <a:solidFill>
                  <a:schemeClr val="accent2"/>
                </a:solidFill>
              </a:rPr>
              <a:t>Service Readiness</a:t>
            </a:r>
          </a:p>
          <a:p>
            <a:r>
              <a:rPr lang="en-US" dirty="0"/>
              <a:t>Malaria Services for Sick Children</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14126883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950899319"/>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 and Trained Staff</a:t>
            </a:r>
            <a:r>
              <a:rPr kumimoji="0" lang="en-US" sz="4400" i="0" u="none" strike="noStrike" kern="1200" cap="none" spc="0" normalizeH="0" noProof="0" dirty="0" smtClean="0">
                <a:ln>
                  <a:noFill/>
                </a:ln>
                <a:effectLst/>
                <a:uLnTx/>
                <a:uFillTx/>
                <a:latin typeface="+mj-lt"/>
                <a:ea typeface="+mj-ea"/>
                <a:cs typeface="+mj-cs"/>
              </a:rPr>
              <a:t> </a:t>
            </a:r>
            <a:r>
              <a:rPr kumimoji="0" lang="en-US" sz="4400" i="0" u="none" strike="noStrike" kern="1200" cap="none" spc="0" normalizeH="0" baseline="0" noProof="0" dirty="0" smtClean="0">
                <a:ln>
                  <a:noFill/>
                </a:ln>
                <a:effectLst/>
                <a:uLnTx/>
                <a:uFillTx/>
                <a:latin typeface="+mj-lt"/>
                <a:ea typeface="+mj-ea"/>
                <a:cs typeface="+mj-cs"/>
              </a:rPr>
              <a:t>for Malaria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malaria diagnosis and/or treatment services (N=940)</a:t>
            </a:r>
            <a:endParaRPr lang="en-US" i="1" dirty="0">
              <a:latin typeface="+mj-lt"/>
            </a:endParaRPr>
          </a:p>
        </p:txBody>
      </p:sp>
    </p:spTree>
    <p:extLst>
      <p:ext uri="{BB962C8B-B14F-4D97-AF65-F5344CB8AC3E}">
        <p14:creationId xmlns:p14="http://schemas.microsoft.com/office/powerpoint/2010/main" val="2402170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52400"/>
            <a:ext cx="9144000" cy="762000"/>
          </a:xfrm>
        </p:spPr>
        <p:txBody>
          <a:bodyPr>
            <a:noAutofit/>
          </a:bodyPr>
          <a:lstStyle/>
          <a:p>
            <a:pPr eaLnBrk="1" hangingPunct="1"/>
            <a:r>
              <a:rPr lang="en-US" sz="4000" dirty="0" smtClean="0"/>
              <a:t>Diagnostic Capacity for Malaria </a:t>
            </a:r>
            <a:br>
              <a:rPr lang="en-US" sz="4000" dirty="0" smtClean="0"/>
            </a:br>
            <a:r>
              <a:rPr lang="en-US" sz="4000" dirty="0" smtClean="0"/>
              <a:t>by Facility Type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40689457"/>
              </p:ext>
            </p:extLst>
          </p:nvPr>
        </p:nvGraphicFramePr>
        <p:xfrm>
          <a:off x="76200"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1106269"/>
            <a:ext cx="9144000" cy="646331"/>
          </a:xfrm>
          <a:prstGeom prst="rect">
            <a:avLst/>
          </a:prstGeom>
          <a:noFill/>
          <a:ln w="9525">
            <a:noFill/>
            <a:miter lim="800000"/>
            <a:headEnd/>
            <a:tailEnd/>
          </a:ln>
        </p:spPr>
        <p:txBody>
          <a:bodyPr>
            <a:spAutoFit/>
          </a:bodyPr>
          <a:lstStyle/>
          <a:p>
            <a:r>
              <a:rPr lang="en-US" i="1" dirty="0">
                <a:latin typeface="+mj-lt"/>
              </a:rPr>
              <a:t>Percent of facilities offering </a:t>
            </a:r>
            <a:r>
              <a:rPr lang="en-US" i="1" dirty="0" smtClean="0">
                <a:latin typeface="+mj-lt"/>
              </a:rPr>
              <a:t>malaria diagnosis and/or treatment services (N=940) that have the capacity to conduct the indicated tests in the facility</a:t>
            </a:r>
            <a:endParaRPr lang="en-US" i="1" dirty="0">
              <a:latin typeface="+mj-lt"/>
            </a:endParaRPr>
          </a:p>
        </p:txBody>
      </p:sp>
    </p:spTree>
    <p:extLst>
      <p:ext uri="{BB962C8B-B14F-4D97-AF65-F5344CB8AC3E}">
        <p14:creationId xmlns:p14="http://schemas.microsoft.com/office/powerpoint/2010/main" val="8552929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52400"/>
            <a:ext cx="9144000" cy="762000"/>
          </a:xfrm>
        </p:spPr>
        <p:txBody>
          <a:bodyPr>
            <a:noAutofit/>
          </a:bodyPr>
          <a:lstStyle/>
          <a:p>
            <a:pPr eaLnBrk="1" hangingPunct="1"/>
            <a:r>
              <a:rPr lang="en-US" sz="4000" dirty="0" smtClean="0"/>
              <a:t>Diagnostic Capacity for Malaria </a:t>
            </a:r>
            <a:br>
              <a:rPr lang="en-US" sz="4000" dirty="0" smtClean="0"/>
            </a:br>
            <a:r>
              <a:rPr lang="en-US" sz="4000" dirty="0" smtClean="0"/>
              <a:t>by Managing Authority</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55757309"/>
              </p:ext>
            </p:extLst>
          </p:nvPr>
        </p:nvGraphicFramePr>
        <p:xfrm>
          <a:off x="76200"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1106269"/>
            <a:ext cx="9144000" cy="646331"/>
          </a:xfrm>
          <a:prstGeom prst="rect">
            <a:avLst/>
          </a:prstGeom>
          <a:noFill/>
          <a:ln w="9525">
            <a:noFill/>
            <a:miter lim="800000"/>
            <a:headEnd/>
            <a:tailEnd/>
          </a:ln>
        </p:spPr>
        <p:txBody>
          <a:bodyPr>
            <a:spAutoFit/>
          </a:bodyPr>
          <a:lstStyle/>
          <a:p>
            <a:r>
              <a:rPr lang="en-US" i="1" dirty="0"/>
              <a:t>Percent of facilities offering malaria diagnosis and/or treatment services (N=940) that have the capacity to conduct the indicated tests in the facility</a:t>
            </a:r>
          </a:p>
        </p:txBody>
      </p:sp>
    </p:spTree>
    <p:extLst>
      <p:ext uri="{BB962C8B-B14F-4D97-AF65-F5344CB8AC3E}">
        <p14:creationId xmlns:p14="http://schemas.microsoft.com/office/powerpoint/2010/main" val="2073478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233299235"/>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2"/>
          <p:cNvSpPr>
            <a:spLocks noGrp="1" noChangeArrowheads="1"/>
          </p:cNvSpPr>
          <p:nvPr>
            <p:ph type="title"/>
          </p:nvPr>
        </p:nvSpPr>
        <p:spPr>
          <a:xfrm>
            <a:off x="0" y="0"/>
            <a:ext cx="9144000" cy="1219200"/>
          </a:xfrm>
        </p:spPr>
        <p:txBody>
          <a:bodyPr>
            <a:normAutofit fontScale="90000"/>
          </a:bodyPr>
          <a:lstStyle/>
          <a:p>
            <a:pPr eaLnBrk="1" hangingPunct="1"/>
            <a:r>
              <a:rPr lang="en-US" dirty="0" smtClean="0">
                <a:latin typeface="Calibri" pitchFamily="34" charset="0"/>
              </a:rPr>
              <a:t>Availability of Antimalarial Medicines </a:t>
            </a:r>
            <a:br>
              <a:rPr lang="en-US" dirty="0" smtClean="0">
                <a:latin typeface="Calibri" pitchFamily="34" charset="0"/>
              </a:rPr>
            </a:br>
            <a:r>
              <a:rPr lang="en-US" dirty="0" smtClean="0">
                <a:latin typeface="Calibri" pitchFamily="34" charset="0"/>
              </a:rPr>
              <a:t>and Commodities</a:t>
            </a:r>
          </a:p>
        </p:txBody>
      </p:sp>
      <p:sp>
        <p:nvSpPr>
          <p:cNvPr id="10" name="Text Box 4"/>
          <p:cNvSpPr txBox="1">
            <a:spLocks noChangeArrowheads="1"/>
          </p:cNvSpPr>
          <p:nvPr/>
        </p:nvSpPr>
        <p:spPr bwMode="auto">
          <a:xfrm>
            <a:off x="19594" y="1219200"/>
            <a:ext cx="9144000" cy="646331"/>
          </a:xfrm>
          <a:prstGeom prst="rect">
            <a:avLst/>
          </a:prstGeom>
          <a:noFill/>
          <a:ln w="9525">
            <a:noFill/>
            <a:miter lim="800000"/>
            <a:headEnd/>
            <a:tailEnd/>
          </a:ln>
        </p:spPr>
        <p:txBody>
          <a:bodyPr>
            <a:spAutoFit/>
          </a:bodyPr>
          <a:lstStyle/>
          <a:p>
            <a:r>
              <a:rPr lang="en-US" i="1" dirty="0" smtClean="0">
                <a:latin typeface="Calibri" pitchFamily="34" charset="0"/>
              </a:rPr>
              <a:t>Among facilities offering malaria diagnosis and/or treatment (N=940), percent that have </a:t>
            </a:r>
            <a:r>
              <a:rPr lang="en-US" i="1" dirty="0"/>
              <a:t>essential medicines observed on the day of the </a:t>
            </a:r>
            <a:r>
              <a:rPr lang="en-US" i="1" dirty="0" smtClean="0"/>
              <a:t>survey</a:t>
            </a:r>
            <a:endParaRPr lang="en-US" i="1" dirty="0"/>
          </a:p>
        </p:txBody>
      </p:sp>
    </p:spTree>
    <p:extLst>
      <p:ext uri="{BB962C8B-B14F-4D97-AF65-F5344CB8AC3E}">
        <p14:creationId xmlns:p14="http://schemas.microsoft.com/office/powerpoint/2010/main" val="42024294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r>
              <a:rPr lang="en-US" dirty="0"/>
              <a:t>Background on Malaria in Malawi</a:t>
            </a:r>
          </a:p>
          <a:p>
            <a:r>
              <a:rPr lang="en-US" dirty="0"/>
              <a:t>Availability of Services</a:t>
            </a:r>
          </a:p>
          <a:p>
            <a:r>
              <a:rPr lang="en-US" dirty="0"/>
              <a:t>Service Readiness</a:t>
            </a:r>
          </a:p>
          <a:p>
            <a:r>
              <a:rPr lang="en-US" b="1" dirty="0">
                <a:solidFill>
                  <a:schemeClr val="accent2"/>
                </a:solidFill>
              </a:rPr>
              <a:t>Malaria Services for Sick Children</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42906346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52400"/>
            <a:ext cx="9144000" cy="762000"/>
          </a:xfrm>
        </p:spPr>
        <p:txBody>
          <a:bodyPr>
            <a:noAutofit/>
          </a:bodyPr>
          <a:lstStyle/>
          <a:p>
            <a:pPr eaLnBrk="1" hangingPunct="1"/>
            <a:r>
              <a:rPr lang="en-US" sz="4000" dirty="0" smtClean="0"/>
              <a:t>Diagnostic Capacity in Facilities Offering Curative Care for Sick Children</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88598507"/>
              </p:ext>
            </p:extLst>
          </p:nvPr>
        </p:nvGraphicFramePr>
        <p:xfrm>
          <a:off x="80554"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1106269"/>
            <a:ext cx="9144000" cy="646331"/>
          </a:xfrm>
          <a:prstGeom prst="rect">
            <a:avLst/>
          </a:prstGeom>
          <a:noFill/>
          <a:ln w="9525">
            <a:noFill/>
            <a:miter lim="800000"/>
            <a:headEnd/>
            <a:tailEnd/>
          </a:ln>
        </p:spPr>
        <p:txBody>
          <a:bodyPr>
            <a:spAutoFit/>
          </a:bodyPr>
          <a:lstStyle/>
          <a:p>
            <a:r>
              <a:rPr lang="en-US" i="1" dirty="0">
                <a:latin typeface="+mj-lt"/>
              </a:rPr>
              <a:t>Percent of facilities offering </a:t>
            </a:r>
            <a:r>
              <a:rPr lang="en-US" i="1" dirty="0" smtClean="0">
                <a:latin typeface="+mj-lt"/>
              </a:rPr>
              <a:t>curative care for sick children (N=915) that have the capacity to test for malaria</a:t>
            </a:r>
            <a:endParaRPr lang="en-US" i="1" dirty="0">
              <a:latin typeface="+mj-lt"/>
            </a:endParaRPr>
          </a:p>
        </p:txBody>
      </p:sp>
    </p:spTree>
    <p:extLst>
      <p:ext uri="{BB962C8B-B14F-4D97-AF65-F5344CB8AC3E}">
        <p14:creationId xmlns:p14="http://schemas.microsoft.com/office/powerpoint/2010/main" val="361989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r>
              <a:rPr lang="en-US" b="1" dirty="0">
                <a:solidFill>
                  <a:schemeClr val="accent2"/>
                </a:solidFill>
              </a:rPr>
              <a:t>Background </a:t>
            </a:r>
            <a:r>
              <a:rPr lang="en-US" b="1" dirty="0" smtClean="0">
                <a:solidFill>
                  <a:schemeClr val="accent2"/>
                </a:solidFill>
              </a:rPr>
              <a:t>on Malaria in Malawi</a:t>
            </a:r>
            <a:endParaRPr lang="en-US" b="1" dirty="0">
              <a:solidFill>
                <a:schemeClr val="accent2"/>
              </a:solidFill>
            </a:endParaRPr>
          </a:p>
          <a:p>
            <a:r>
              <a:rPr lang="en-US" dirty="0"/>
              <a:t>Availability of </a:t>
            </a:r>
            <a:r>
              <a:rPr lang="en-US" dirty="0" smtClean="0"/>
              <a:t>Services</a:t>
            </a:r>
          </a:p>
          <a:p>
            <a:r>
              <a:rPr lang="en-US" dirty="0" smtClean="0"/>
              <a:t>Service Readiness</a:t>
            </a:r>
            <a:endParaRPr lang="en-US" dirty="0"/>
          </a:p>
          <a:p>
            <a:r>
              <a:rPr lang="en-US" dirty="0" smtClean="0"/>
              <a:t>Malaria Services for Sick Children</a:t>
            </a:r>
            <a:endParaRPr lang="en-US" dirty="0"/>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20887594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829205439"/>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 Trained Staff,</a:t>
            </a:r>
            <a:r>
              <a:rPr kumimoji="0" lang="en-US" sz="4400" i="0" u="none" strike="noStrike" kern="1200" cap="none" spc="0" normalizeH="0" noProof="0" dirty="0" smtClean="0">
                <a:ln>
                  <a:noFill/>
                </a:ln>
                <a:effectLst/>
                <a:uLnTx/>
                <a:uFillTx/>
                <a:latin typeface="+mj-lt"/>
                <a:ea typeface="+mj-ea"/>
                <a:cs typeface="+mj-cs"/>
              </a:rPr>
              <a:t> and Equipment for Malaria </a:t>
            </a:r>
            <a:r>
              <a:rPr kumimoji="0" lang="en-US" sz="4400" i="0" u="none" strike="noStrike" kern="1200" cap="none" spc="0" normalizeH="0" baseline="0" noProof="0" dirty="0" smtClean="0">
                <a:ln>
                  <a:noFill/>
                </a:ln>
                <a:effectLst/>
                <a:uLnTx/>
                <a:uFillTx/>
                <a:latin typeface="+mj-lt"/>
                <a:ea typeface="+mj-ea"/>
                <a:cs typeface="+mj-cs"/>
              </a:rPr>
              <a:t>in Facilities</a:t>
            </a:r>
            <a:r>
              <a:rPr kumimoji="0" lang="en-US" sz="4400" i="0" u="none" strike="noStrike" kern="1200" cap="none" spc="0" normalizeH="0" noProof="0" dirty="0" smtClean="0">
                <a:ln>
                  <a:noFill/>
                </a:ln>
                <a:effectLst/>
                <a:uLnTx/>
                <a:uFillTx/>
                <a:latin typeface="+mj-lt"/>
                <a:ea typeface="+mj-ea"/>
                <a:cs typeface="+mj-cs"/>
              </a:rPr>
              <a:t> for Sick Children</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a:t>Percent of facilities offering curative care for sick children (N=915) that </a:t>
            </a:r>
            <a:r>
              <a:rPr lang="en-US" i="1" dirty="0" smtClean="0"/>
              <a:t>have:</a:t>
            </a:r>
            <a:endParaRPr lang="en-US" i="1" dirty="0"/>
          </a:p>
        </p:txBody>
      </p:sp>
    </p:spTree>
    <p:extLst>
      <p:ext uri="{BB962C8B-B14F-4D97-AF65-F5344CB8AC3E}">
        <p14:creationId xmlns:p14="http://schemas.microsoft.com/office/powerpoint/2010/main" val="2634033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Malaria</a:t>
            </a:r>
            <a:r>
              <a:rPr kumimoji="0" lang="en-US" sz="4400" i="0" u="none" strike="noStrike" kern="1200" cap="none" spc="0" normalizeH="0" noProof="0" dirty="0" smtClean="0">
                <a:ln>
                  <a:noFill/>
                </a:ln>
                <a:effectLst/>
                <a:uLnTx/>
                <a:uFillTx/>
                <a:latin typeface="+mj-lt"/>
                <a:ea typeface="+mj-ea"/>
                <a:cs typeface="+mj-cs"/>
              </a:rPr>
              <a:t> Service Readiness Index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646331"/>
          </a:xfrm>
          <a:prstGeom prst="rect">
            <a:avLst/>
          </a:prstGeom>
          <a:noFill/>
        </p:spPr>
        <p:txBody>
          <a:bodyPr wrap="square" rtlCol="0">
            <a:spAutoFit/>
          </a:bodyPr>
          <a:lstStyle/>
          <a:p>
            <a:r>
              <a:rPr lang="en-US" i="1" dirty="0"/>
              <a:t>Percent of facilities offering curative care for sick children (N=915) that </a:t>
            </a:r>
            <a:r>
              <a:rPr lang="en-US" i="1" dirty="0" smtClean="0"/>
              <a:t>have malaria diagnostic capacity, malaria treatment guidelines, 1</a:t>
            </a:r>
            <a:r>
              <a:rPr lang="en-US" i="1" baseline="30000" dirty="0" smtClean="0"/>
              <a:t>st</a:t>
            </a:r>
            <a:r>
              <a:rPr lang="en-US" i="1" dirty="0" smtClean="0"/>
              <a:t> line medicine, and trained personnel:</a:t>
            </a:r>
            <a:endParaRPr lang="en-US" i="1" dirty="0"/>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1593227700"/>
              </p:ext>
            </p:extLst>
          </p:nvPr>
        </p:nvGraphicFramePr>
        <p:xfrm>
          <a:off x="80554"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59269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Malaria</a:t>
            </a:r>
            <a:r>
              <a:rPr kumimoji="0" lang="en-US" sz="4400" i="0" u="none" strike="noStrike" kern="1200" cap="none" spc="0" normalizeH="0" noProof="0" dirty="0" smtClean="0">
                <a:ln>
                  <a:noFill/>
                </a:ln>
                <a:effectLst/>
                <a:uLnTx/>
                <a:uFillTx/>
                <a:latin typeface="+mj-lt"/>
                <a:ea typeface="+mj-ea"/>
                <a:cs typeface="+mj-cs"/>
              </a:rPr>
              <a:t> Service Readiness Index </a:t>
            </a:r>
            <a:br>
              <a:rPr kumimoji="0" lang="en-US" sz="4400" i="0" u="none" strike="noStrike" kern="1200" cap="none" spc="0" normalizeH="0" noProof="0" dirty="0" smtClean="0">
                <a:ln>
                  <a:noFill/>
                </a:ln>
                <a:effectLst/>
                <a:uLnTx/>
                <a:uFillTx/>
                <a:latin typeface="+mj-lt"/>
                <a:ea typeface="+mj-ea"/>
                <a:cs typeface="+mj-cs"/>
              </a:rPr>
            </a:br>
            <a:r>
              <a:rPr kumimoji="0" lang="en-US" sz="4400" i="0" u="none" strike="noStrike" kern="1200" cap="none" spc="0" normalizeH="0" noProof="0" dirty="0" smtClean="0">
                <a:ln>
                  <a:noFill/>
                </a:ln>
                <a:effectLst/>
                <a:uLnTx/>
                <a:uFillTx/>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646331"/>
          </a:xfrm>
          <a:prstGeom prst="rect">
            <a:avLst/>
          </a:prstGeom>
          <a:noFill/>
        </p:spPr>
        <p:txBody>
          <a:bodyPr wrap="square" rtlCol="0">
            <a:spAutoFit/>
          </a:bodyPr>
          <a:lstStyle/>
          <a:p>
            <a:r>
              <a:rPr lang="en-US" i="1" dirty="0"/>
              <a:t>Percent of facilities offering curative care for sick children (N=915) that </a:t>
            </a:r>
            <a:r>
              <a:rPr lang="en-US" i="1" dirty="0" smtClean="0"/>
              <a:t>have malaria diagnostic capacity, malaria treatment guidelines, 1</a:t>
            </a:r>
            <a:r>
              <a:rPr lang="en-US" i="1" baseline="30000" dirty="0" smtClean="0"/>
              <a:t>st</a:t>
            </a:r>
            <a:r>
              <a:rPr lang="en-US" i="1" dirty="0" smtClean="0"/>
              <a:t> line medicine, and trained personnel:</a:t>
            </a:r>
            <a:endParaRPr lang="en-US" i="1" dirty="0"/>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1148195755"/>
              </p:ext>
            </p:extLst>
          </p:nvPr>
        </p:nvGraphicFramePr>
        <p:xfrm>
          <a:off x="80554"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256842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Treatment of Malaria in Children</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646331"/>
          </a:xfrm>
          <a:prstGeom prst="rect">
            <a:avLst/>
          </a:prstGeom>
          <a:noFill/>
        </p:spPr>
        <p:txBody>
          <a:bodyPr wrap="square" rtlCol="0">
            <a:spAutoFit/>
          </a:bodyPr>
          <a:lstStyle/>
          <a:p>
            <a:r>
              <a:rPr lang="en-US" i="1" dirty="0" smtClean="0"/>
              <a:t>Among sick children whose consultations were observed (N=3329), percent diagnosed and treated</a:t>
            </a:r>
            <a:endParaRPr lang="en-US" i="1" dirty="0"/>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104087397"/>
              </p:ext>
            </p:extLst>
          </p:nvPr>
        </p:nvGraphicFramePr>
        <p:xfrm>
          <a:off x="80554"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54501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381000" y="1143000"/>
            <a:ext cx="8305800" cy="5715000"/>
          </a:xfrm>
        </p:spPr>
        <p:txBody>
          <a:bodyPr>
            <a:normAutofit/>
          </a:bodyPr>
          <a:lstStyle/>
          <a:p>
            <a:r>
              <a:rPr lang="en-US" sz="2800" dirty="0" smtClean="0">
                <a:latin typeface="Calibri" pitchFamily="34" charset="0"/>
              </a:rPr>
              <a:t>Almost all </a:t>
            </a:r>
            <a:r>
              <a:rPr lang="en-US" sz="2800" b="1" dirty="0" smtClean="0">
                <a:solidFill>
                  <a:schemeClr val="accent2"/>
                </a:solidFill>
                <a:latin typeface="Calibri" pitchFamily="34" charset="0"/>
              </a:rPr>
              <a:t>(96%)</a:t>
            </a:r>
            <a:r>
              <a:rPr lang="en-US" sz="2800" dirty="0" smtClean="0">
                <a:solidFill>
                  <a:schemeClr val="accent2"/>
                </a:solidFill>
                <a:latin typeface="Calibri" pitchFamily="34" charset="0"/>
              </a:rPr>
              <a:t> </a:t>
            </a:r>
            <a:r>
              <a:rPr lang="en-US" sz="2800" dirty="0" smtClean="0">
                <a:latin typeface="Calibri" pitchFamily="34" charset="0"/>
              </a:rPr>
              <a:t>of facilities offer </a:t>
            </a:r>
            <a:r>
              <a:rPr lang="en-US" sz="2800" b="1" dirty="0" smtClean="0">
                <a:solidFill>
                  <a:schemeClr val="accent2"/>
                </a:solidFill>
                <a:latin typeface="Calibri" pitchFamily="34" charset="0"/>
              </a:rPr>
              <a:t>malaria diagnosis and/or treatment</a:t>
            </a:r>
            <a:endParaRPr lang="en-US" sz="2800" dirty="0" smtClean="0">
              <a:latin typeface="Calibri" pitchFamily="34" charset="0"/>
            </a:endParaRPr>
          </a:p>
          <a:p>
            <a:r>
              <a:rPr lang="en-US" sz="2800" b="1" dirty="0" smtClean="0">
                <a:solidFill>
                  <a:schemeClr val="accent2"/>
                </a:solidFill>
                <a:latin typeface="Calibri" pitchFamily="34" charset="0"/>
              </a:rPr>
              <a:t>88%</a:t>
            </a:r>
            <a:r>
              <a:rPr lang="en-US" sz="2800" dirty="0" smtClean="0">
                <a:latin typeface="Calibri" pitchFamily="34" charset="0"/>
              </a:rPr>
              <a:t> of facilities can test for </a:t>
            </a:r>
            <a:r>
              <a:rPr lang="en-US" sz="2800" b="1" dirty="0" smtClean="0">
                <a:solidFill>
                  <a:schemeClr val="accent2"/>
                </a:solidFill>
                <a:latin typeface="Calibri" pitchFamily="34" charset="0"/>
              </a:rPr>
              <a:t>malaria by RDT</a:t>
            </a:r>
            <a:r>
              <a:rPr lang="en-US" sz="2800" dirty="0" smtClean="0">
                <a:latin typeface="Calibri" pitchFamily="34" charset="0"/>
              </a:rPr>
              <a:t>; less </a:t>
            </a:r>
            <a:r>
              <a:rPr lang="en-US" sz="2800" b="1" dirty="0" smtClean="0">
                <a:solidFill>
                  <a:schemeClr val="accent2"/>
                </a:solidFill>
                <a:latin typeface="Calibri" pitchFamily="34" charset="0"/>
              </a:rPr>
              <a:t>(14%) </a:t>
            </a:r>
            <a:r>
              <a:rPr lang="en-US" sz="2800" dirty="0" smtClean="0">
                <a:latin typeface="Calibri" pitchFamily="34" charset="0"/>
              </a:rPr>
              <a:t>can test for malaria by </a:t>
            </a:r>
            <a:r>
              <a:rPr lang="en-US" sz="2800" b="1" dirty="0" smtClean="0">
                <a:solidFill>
                  <a:schemeClr val="accent2"/>
                </a:solidFill>
                <a:latin typeface="Calibri" pitchFamily="34" charset="0"/>
              </a:rPr>
              <a:t>microscopy</a:t>
            </a:r>
          </a:p>
          <a:p>
            <a:r>
              <a:rPr lang="en-US" sz="2800" b="1" dirty="0" smtClean="0">
                <a:solidFill>
                  <a:schemeClr val="accent2"/>
                </a:solidFill>
                <a:latin typeface="Calibri" pitchFamily="34" charset="0"/>
              </a:rPr>
              <a:t>92%</a:t>
            </a:r>
            <a:r>
              <a:rPr lang="en-US" sz="2800" dirty="0" smtClean="0">
                <a:solidFill>
                  <a:schemeClr val="accent2"/>
                </a:solidFill>
                <a:latin typeface="Calibri" pitchFamily="34" charset="0"/>
              </a:rPr>
              <a:t> </a:t>
            </a:r>
            <a:r>
              <a:rPr lang="en-US" sz="2800" dirty="0" smtClean="0">
                <a:latin typeface="Calibri" pitchFamily="34" charset="0"/>
              </a:rPr>
              <a:t>of facilities have </a:t>
            </a:r>
            <a:r>
              <a:rPr lang="en-US" sz="2800" b="1" dirty="0" smtClean="0">
                <a:solidFill>
                  <a:schemeClr val="accent2"/>
                </a:solidFill>
                <a:latin typeface="Calibri" pitchFamily="34" charset="0"/>
              </a:rPr>
              <a:t>first-line ACT antimalarial </a:t>
            </a:r>
            <a:r>
              <a:rPr lang="en-US" sz="2800" dirty="0" smtClean="0">
                <a:latin typeface="Calibri" pitchFamily="34" charset="0"/>
              </a:rPr>
              <a:t>available</a:t>
            </a:r>
          </a:p>
          <a:p>
            <a:r>
              <a:rPr lang="en-US" sz="2800" b="1" dirty="0" smtClean="0">
                <a:solidFill>
                  <a:schemeClr val="accent2"/>
                </a:solidFill>
                <a:latin typeface="Calibri" pitchFamily="34" charset="0"/>
              </a:rPr>
              <a:t>26% </a:t>
            </a:r>
            <a:r>
              <a:rPr lang="en-US" sz="2800" dirty="0" smtClean="0">
                <a:latin typeface="Calibri" pitchFamily="34" charset="0"/>
              </a:rPr>
              <a:t>of facilities that treat sick children can be considered </a:t>
            </a:r>
            <a:r>
              <a:rPr lang="en-US" sz="2800" b="1" dirty="0" smtClean="0">
                <a:solidFill>
                  <a:schemeClr val="accent2"/>
                </a:solidFill>
                <a:latin typeface="Calibri" pitchFamily="34" charset="0"/>
              </a:rPr>
              <a:t>fully ready to treat malaria</a:t>
            </a:r>
          </a:p>
          <a:p>
            <a:r>
              <a:rPr lang="en-US" sz="2800" dirty="0" smtClean="0">
                <a:latin typeface="Calibri" pitchFamily="34" charset="0"/>
              </a:rPr>
              <a:t>Of </a:t>
            </a:r>
            <a:r>
              <a:rPr lang="en-US" sz="2800" b="1" dirty="0" smtClean="0">
                <a:solidFill>
                  <a:schemeClr val="accent2"/>
                </a:solidFill>
                <a:latin typeface="Calibri" pitchFamily="34" charset="0"/>
              </a:rPr>
              <a:t>children</a:t>
            </a:r>
            <a:r>
              <a:rPr lang="en-US" sz="2800" dirty="0" smtClean="0">
                <a:latin typeface="Calibri" pitchFamily="34" charset="0"/>
              </a:rPr>
              <a:t> diagnosed with malaria, </a:t>
            </a:r>
            <a:r>
              <a:rPr lang="en-US" sz="2800" b="1" dirty="0" smtClean="0">
                <a:solidFill>
                  <a:schemeClr val="accent2"/>
                </a:solidFill>
                <a:latin typeface="Calibri" pitchFamily="34" charset="0"/>
              </a:rPr>
              <a:t>67%</a:t>
            </a:r>
            <a:r>
              <a:rPr lang="en-US" sz="2800" dirty="0" smtClean="0">
                <a:solidFill>
                  <a:schemeClr val="accent2"/>
                </a:solidFill>
                <a:latin typeface="Calibri" pitchFamily="34" charset="0"/>
              </a:rPr>
              <a:t> </a:t>
            </a:r>
            <a:r>
              <a:rPr lang="en-US" sz="2800" smtClean="0">
                <a:latin typeface="Calibri" pitchFamily="34" charset="0"/>
              </a:rPr>
              <a:t>received </a:t>
            </a:r>
            <a:r>
              <a:rPr lang="en-US" sz="2800" b="1" smtClean="0">
                <a:solidFill>
                  <a:schemeClr val="accent2"/>
                </a:solidFill>
                <a:latin typeface="Calibri" pitchFamily="34" charset="0"/>
              </a:rPr>
              <a:t>ACT</a:t>
            </a:r>
            <a:endParaRPr lang="en-US" sz="2800" b="1" dirty="0" smtClean="0">
              <a:solidFill>
                <a:schemeClr val="accent2"/>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229600" cy="1143000"/>
          </a:xfrm>
        </p:spPr>
        <p:txBody>
          <a:bodyPr/>
          <a:lstStyle/>
          <a:p>
            <a:r>
              <a:rPr lang="en-US" altLang="en-US" sz="4000" smtClean="0"/>
              <a:t>Trends in Net Ownership by Residence</a:t>
            </a:r>
          </a:p>
        </p:txBody>
      </p:sp>
      <p:sp>
        <p:nvSpPr>
          <p:cNvPr id="19459" name="Text Box 5"/>
          <p:cNvSpPr txBox="1">
            <a:spLocks noChangeArrowheads="1"/>
          </p:cNvSpPr>
          <p:nvPr/>
        </p:nvSpPr>
        <p:spPr bwMode="auto">
          <a:xfrm>
            <a:off x="-28575" y="1066800"/>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i="1">
                <a:latin typeface="Calibri" panose="020F0502020204030204" pitchFamily="34" charset="0"/>
              </a:rPr>
              <a:t>Percent of households with at least one ITN</a:t>
            </a:r>
          </a:p>
        </p:txBody>
      </p:sp>
      <p:graphicFrame>
        <p:nvGraphicFramePr>
          <p:cNvPr id="2" name="Content Placeholder 2"/>
          <p:cNvGraphicFramePr>
            <a:graphicFrameLocks noGrp="1"/>
          </p:cNvGraphicFramePr>
          <p:nvPr>
            <p:ph sz="half" idx="1"/>
            <p:extLst>
              <p:ext uri="{D42A27DB-BD31-4B8C-83A1-F6EECF244321}">
                <p14:modId xmlns:p14="http://schemas.microsoft.com/office/powerpoint/2010/main" val="977826447"/>
              </p:ext>
            </p:extLst>
          </p:nvPr>
        </p:nvGraphicFramePr>
        <p:xfrm>
          <a:off x="4572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452216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4763"/>
            <a:ext cx="8229600" cy="1143001"/>
          </a:xfrm>
        </p:spPr>
        <p:txBody>
          <a:bodyPr>
            <a:normAutofit fontScale="90000"/>
          </a:bodyPr>
          <a:lstStyle/>
          <a:p>
            <a:r>
              <a:rPr lang="en-US" altLang="en-US" sz="4000" dirty="0" smtClean="0"/>
              <a:t>Ownership of ITNs by Region (2012 MMIS)</a:t>
            </a:r>
          </a:p>
        </p:txBody>
      </p:sp>
      <p:sp>
        <p:nvSpPr>
          <p:cNvPr id="20483" name="Text Box 45"/>
          <p:cNvSpPr txBox="1">
            <a:spLocks noChangeArrowheads="1"/>
          </p:cNvSpPr>
          <p:nvPr/>
        </p:nvSpPr>
        <p:spPr bwMode="auto">
          <a:xfrm>
            <a:off x="6629400" y="5883275"/>
            <a:ext cx="2362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en-US" i="1">
                <a:latin typeface="Calibri" panose="020F0502020204030204" pitchFamily="34" charset="0"/>
              </a:rPr>
              <a:t>Percent of households with at least one ITN</a:t>
            </a:r>
          </a:p>
        </p:txBody>
      </p:sp>
      <p:sp>
        <p:nvSpPr>
          <p:cNvPr id="21" name="Text Box 45"/>
          <p:cNvSpPr txBox="1">
            <a:spLocks noChangeArrowheads="1"/>
          </p:cNvSpPr>
          <p:nvPr/>
        </p:nvSpPr>
        <p:spPr bwMode="auto">
          <a:xfrm>
            <a:off x="6434138" y="3849688"/>
            <a:ext cx="2533650" cy="1081087"/>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anchor="ctr">
            <a:spAutoFit/>
          </a:bodyPr>
          <a:lstStyle/>
          <a:p>
            <a:pPr algn="ctr" fontAlgn="auto">
              <a:spcBef>
                <a:spcPct val="50000"/>
              </a:spcBef>
              <a:spcAft>
                <a:spcPts val="0"/>
              </a:spcAft>
              <a:defRPr/>
            </a:pPr>
            <a:r>
              <a:rPr lang="en-US" sz="2200" b="1" dirty="0">
                <a:solidFill>
                  <a:schemeClr val="tx1"/>
                </a:solidFill>
              </a:rPr>
              <a:t>National average: 55%</a:t>
            </a:r>
          </a:p>
        </p:txBody>
      </p:sp>
      <p:grpSp>
        <p:nvGrpSpPr>
          <p:cNvPr id="20485" name="Group 5"/>
          <p:cNvGrpSpPr>
            <a:grpSpLocks noChangeAspect="1"/>
          </p:cNvGrpSpPr>
          <p:nvPr/>
        </p:nvGrpSpPr>
        <p:grpSpPr bwMode="auto">
          <a:xfrm>
            <a:off x="3359150" y="1039813"/>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accent3">
                <a:lumMod val="50000"/>
              </a:schemeClr>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accent3"/>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accent3">
                <a:lumMod val="50000"/>
              </a:schemeClr>
            </a:solidFill>
            <a:ln w="4">
              <a:solidFill>
                <a:schemeClr val="tx1">
                  <a:lumMod val="95000"/>
                </a:schemeClr>
              </a:solidFill>
              <a:prstDash val="solid"/>
              <a:round/>
              <a:headEnd/>
              <a:tailEnd/>
            </a:ln>
          </p:spPr>
          <p:txBody>
            <a:bodyPr/>
            <a:lstStyle/>
            <a:p>
              <a:pPr>
                <a:defRPr/>
              </a:pPr>
              <a:endParaRPr lang="en-US"/>
            </a:p>
          </p:txBody>
        </p:sp>
      </p:grpSp>
      <p:sp>
        <p:nvSpPr>
          <p:cNvPr id="37" name="TextBox 36"/>
          <p:cNvSpPr txBox="1"/>
          <p:nvPr/>
        </p:nvSpPr>
        <p:spPr>
          <a:xfrm>
            <a:off x="4156075" y="5426075"/>
            <a:ext cx="1936750" cy="708025"/>
          </a:xfrm>
          <a:prstGeom prst="rect">
            <a:avLst/>
          </a:prstGeom>
          <a:noFill/>
        </p:spPr>
        <p:txBody>
          <a:bodyPr>
            <a:spAutoFit/>
          </a:bodyPr>
          <a:lstStyle/>
          <a:p>
            <a:pPr algn="ctr">
              <a:defRPr/>
            </a:pPr>
            <a:r>
              <a:rPr lang="en-US" sz="2000" b="1" dirty="0">
                <a:solidFill>
                  <a:schemeClr val="bg1"/>
                </a:solidFill>
                <a:latin typeface="+mn-lt"/>
              </a:rPr>
              <a:t>Southern</a:t>
            </a:r>
          </a:p>
          <a:p>
            <a:pPr algn="ctr">
              <a:defRPr/>
            </a:pPr>
            <a:r>
              <a:rPr lang="en-US" sz="2000" b="1" dirty="0">
                <a:solidFill>
                  <a:schemeClr val="bg1"/>
                </a:solidFill>
                <a:latin typeface="+mn-lt"/>
              </a:rPr>
              <a:t>51%</a:t>
            </a:r>
          </a:p>
        </p:txBody>
      </p:sp>
      <p:sp>
        <p:nvSpPr>
          <p:cNvPr id="66" name="TextBox 65"/>
          <p:cNvSpPr txBox="1"/>
          <p:nvPr/>
        </p:nvSpPr>
        <p:spPr>
          <a:xfrm>
            <a:off x="3224213" y="3714750"/>
            <a:ext cx="1936750" cy="708025"/>
          </a:xfrm>
          <a:prstGeom prst="rect">
            <a:avLst/>
          </a:prstGeom>
          <a:noFill/>
        </p:spPr>
        <p:txBody>
          <a:bodyPr>
            <a:spAutoFit/>
          </a:bodyPr>
          <a:lstStyle/>
          <a:p>
            <a:pPr algn="ctr">
              <a:defRPr/>
            </a:pPr>
            <a:r>
              <a:rPr lang="en-US" sz="2000" b="1" dirty="0">
                <a:solidFill>
                  <a:schemeClr val="bg1"/>
                </a:solidFill>
                <a:latin typeface="+mn-lt"/>
              </a:rPr>
              <a:t>Central</a:t>
            </a:r>
          </a:p>
          <a:p>
            <a:pPr algn="ctr">
              <a:defRPr/>
            </a:pPr>
            <a:r>
              <a:rPr lang="en-US" sz="2000" b="1" dirty="0">
                <a:solidFill>
                  <a:schemeClr val="bg1"/>
                </a:solidFill>
                <a:latin typeface="+mn-lt"/>
              </a:rPr>
              <a:t>57%</a:t>
            </a:r>
          </a:p>
        </p:txBody>
      </p:sp>
      <p:sp>
        <p:nvSpPr>
          <p:cNvPr id="67" name="TextBox 66"/>
          <p:cNvSpPr txBox="1"/>
          <p:nvPr/>
        </p:nvSpPr>
        <p:spPr>
          <a:xfrm>
            <a:off x="3359150" y="1981200"/>
            <a:ext cx="1936750" cy="708025"/>
          </a:xfrm>
          <a:prstGeom prst="rect">
            <a:avLst/>
          </a:prstGeom>
          <a:noFill/>
        </p:spPr>
        <p:txBody>
          <a:bodyPr>
            <a:spAutoFit/>
          </a:bodyPr>
          <a:lstStyle/>
          <a:p>
            <a:pPr algn="ctr">
              <a:defRPr/>
            </a:pPr>
            <a:r>
              <a:rPr lang="en-US" sz="2000" b="1" dirty="0">
                <a:solidFill>
                  <a:schemeClr val="bg1"/>
                </a:solidFill>
                <a:latin typeface="+mn-lt"/>
              </a:rPr>
              <a:t>Northern</a:t>
            </a:r>
          </a:p>
          <a:p>
            <a:pPr algn="ctr">
              <a:defRPr/>
            </a:pPr>
            <a:r>
              <a:rPr lang="en-US" sz="2000" b="1" dirty="0">
                <a:solidFill>
                  <a:schemeClr val="bg1"/>
                </a:solidFill>
                <a:latin typeface="+mn-lt"/>
              </a:rPr>
              <a:t>64%</a:t>
            </a:r>
          </a:p>
        </p:txBody>
      </p:sp>
    </p:spTree>
    <p:extLst>
      <p:ext uri="{BB962C8B-B14F-4D97-AF65-F5344CB8AC3E}">
        <p14:creationId xmlns:p14="http://schemas.microsoft.com/office/powerpoint/2010/main" val="379180375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457200" y="0"/>
            <a:ext cx="8229600" cy="1143000"/>
          </a:xfrm>
        </p:spPr>
        <p:txBody>
          <a:bodyPr/>
          <a:lstStyle/>
          <a:p>
            <a:r>
              <a:rPr lang="en-US" altLang="en-US" sz="4000" dirty="0" smtClean="0"/>
              <a:t>Use of ITNs </a:t>
            </a:r>
            <a:r>
              <a:rPr lang="en-US" altLang="en-US" sz="4000" dirty="0"/>
              <a:t>(2012 MMIS)</a:t>
            </a:r>
            <a:endParaRPr lang="en-US" altLang="en-US" sz="4000" dirty="0" smtClean="0"/>
          </a:p>
        </p:txBody>
      </p:sp>
      <p:graphicFrame>
        <p:nvGraphicFramePr>
          <p:cNvPr id="2" name="Content Placeholder 7"/>
          <p:cNvGraphicFramePr>
            <a:graphicFrameLocks noGrp="1"/>
          </p:cNvGraphicFramePr>
          <p:nvPr>
            <p:ph idx="1"/>
            <p:extLst>
              <p:ext uri="{D42A27DB-BD31-4B8C-83A1-F6EECF244321}">
                <p14:modId xmlns:p14="http://schemas.microsoft.com/office/powerpoint/2010/main" val="3060250065"/>
              </p:ext>
            </p:extLst>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33400" y="1371600"/>
            <a:ext cx="3505200" cy="923925"/>
          </a:xfrm>
          <a:prstGeom prst="rect">
            <a:avLst/>
          </a:prstGeom>
          <a:noFill/>
        </p:spPr>
        <p:txBody>
          <a:bodyPr>
            <a:spAutoFit/>
          </a:bodyPr>
          <a:lstStyle/>
          <a:p>
            <a:pPr algn="ctr">
              <a:defRPr/>
            </a:pPr>
            <a:r>
              <a:rPr lang="en-US" i="1" dirty="0">
                <a:latin typeface="+mn-lt"/>
              </a:rPr>
              <a:t>Percentage who slept under an ITN the night before the survey among </a:t>
            </a:r>
            <a:r>
              <a:rPr lang="en-US" b="1" i="1" dirty="0">
                <a:latin typeface="+mn-lt"/>
              </a:rPr>
              <a:t>all households</a:t>
            </a:r>
          </a:p>
        </p:txBody>
      </p:sp>
      <p:sp>
        <p:nvSpPr>
          <p:cNvPr id="13" name="TextBox 12"/>
          <p:cNvSpPr txBox="1"/>
          <p:nvPr/>
        </p:nvSpPr>
        <p:spPr>
          <a:xfrm>
            <a:off x="5410200" y="1295400"/>
            <a:ext cx="3124200" cy="923925"/>
          </a:xfrm>
          <a:prstGeom prst="rect">
            <a:avLst/>
          </a:prstGeom>
          <a:noFill/>
        </p:spPr>
        <p:txBody>
          <a:bodyPr>
            <a:spAutoFit/>
          </a:bodyPr>
          <a:lstStyle/>
          <a:p>
            <a:pPr algn="ctr">
              <a:defRPr/>
            </a:pPr>
            <a:r>
              <a:rPr lang="en-US" i="1" dirty="0">
                <a:latin typeface="+mn-lt"/>
              </a:rPr>
              <a:t>Percentage who slept under an ITN the night before the survey among </a:t>
            </a:r>
            <a:r>
              <a:rPr lang="en-US" b="1" i="1" dirty="0">
                <a:latin typeface="+mn-lt"/>
              </a:rPr>
              <a:t>households with an ITN</a:t>
            </a:r>
          </a:p>
        </p:txBody>
      </p:sp>
      <p:cxnSp>
        <p:nvCxnSpPr>
          <p:cNvPr id="15" name="Straight Connector 14"/>
          <p:cNvCxnSpPr/>
          <p:nvPr/>
        </p:nvCxnSpPr>
        <p:spPr>
          <a:xfrm flipV="1">
            <a:off x="4572000" y="1447800"/>
            <a:ext cx="0" cy="4343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8358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457200" y="0"/>
            <a:ext cx="8229600" cy="1143000"/>
          </a:xfrm>
        </p:spPr>
        <p:txBody>
          <a:bodyPr/>
          <a:lstStyle/>
          <a:p>
            <a:r>
              <a:rPr lang="en-US" altLang="en-US" sz="4000" smtClean="0"/>
              <a:t>Trends in Use of ITNs</a:t>
            </a:r>
          </a:p>
        </p:txBody>
      </p:sp>
      <p:graphicFrame>
        <p:nvGraphicFramePr>
          <p:cNvPr id="2" name="Content Placeholder 7"/>
          <p:cNvGraphicFramePr>
            <a:graphicFrameLocks noGrp="1"/>
          </p:cNvGraphicFramePr>
          <p:nvPr>
            <p:ph idx="1"/>
            <p:extLst>
              <p:ext uri="{D42A27DB-BD31-4B8C-83A1-F6EECF244321}">
                <p14:modId xmlns:p14="http://schemas.microsoft.com/office/powerpoint/2010/main" val="2134265649"/>
              </p:ext>
            </p:extLst>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3338" y="1174750"/>
            <a:ext cx="6443662" cy="369888"/>
          </a:xfrm>
          <a:prstGeom prst="rect">
            <a:avLst/>
          </a:prstGeom>
          <a:noFill/>
        </p:spPr>
        <p:txBody>
          <a:bodyPr>
            <a:spAutoFit/>
          </a:bodyPr>
          <a:lstStyle/>
          <a:p>
            <a:pPr>
              <a:defRPr/>
            </a:pPr>
            <a:r>
              <a:rPr lang="en-US" i="1" dirty="0">
                <a:latin typeface="+mn-lt"/>
              </a:rPr>
              <a:t>Percentage who slept under an ITN the night before the survey</a:t>
            </a:r>
          </a:p>
        </p:txBody>
      </p:sp>
    </p:spTree>
    <p:extLst>
      <p:ext uri="{BB962C8B-B14F-4D97-AF65-F5344CB8AC3E}">
        <p14:creationId xmlns:p14="http://schemas.microsoft.com/office/powerpoint/2010/main" val="26045258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990600"/>
          </a:xfrm>
        </p:spPr>
        <p:txBody>
          <a:bodyPr>
            <a:normAutofit fontScale="90000"/>
          </a:bodyPr>
          <a:lstStyle/>
          <a:p>
            <a:r>
              <a:rPr lang="en-US" sz="4000" dirty="0" smtClean="0"/>
              <a:t>Prevalence of Malaria by Age </a:t>
            </a:r>
            <a:r>
              <a:rPr lang="en-US" altLang="en-US" sz="4000" dirty="0"/>
              <a:t>(2012 MMIS)</a:t>
            </a:r>
            <a:endParaRPr lang="en-US" sz="4000" dirty="0" smtClean="0">
              <a:solidFill>
                <a:srgbClr val="FFFF00"/>
              </a:solidFill>
            </a:endParaRPr>
          </a:p>
        </p:txBody>
      </p:sp>
      <p:graphicFrame>
        <p:nvGraphicFramePr>
          <p:cNvPr id="8" name="Object 3"/>
          <p:cNvGraphicFramePr>
            <a:graphicFrameLocks noGrp="1" noChangeAspect="1"/>
          </p:cNvGraphicFramePr>
          <p:nvPr>
            <p:ph sz="half" idx="1"/>
            <p:extLst>
              <p:ext uri="{D42A27DB-BD31-4B8C-83A1-F6EECF244321}">
                <p14:modId xmlns:p14="http://schemas.microsoft.com/office/powerpoint/2010/main" val="3875431218"/>
              </p:ext>
            </p:extLst>
          </p:nvPr>
        </p:nvGraphicFramePr>
        <p:xfrm>
          <a:off x="523875" y="1752600"/>
          <a:ext cx="8096250" cy="4529912"/>
        </p:xfrm>
        <a:graphic>
          <a:graphicData uri="http://schemas.openxmlformats.org/drawingml/2006/chart">
            <c:chart xmlns:c="http://schemas.openxmlformats.org/drawingml/2006/chart" xmlns:r="http://schemas.openxmlformats.org/officeDocument/2006/relationships" r:id="rId3"/>
          </a:graphicData>
        </a:graphic>
      </p:graphicFrame>
      <p:sp>
        <p:nvSpPr>
          <p:cNvPr id="36868" name="Text Box 5"/>
          <p:cNvSpPr txBox="1">
            <a:spLocks noChangeArrowheads="1"/>
          </p:cNvSpPr>
          <p:nvPr/>
        </p:nvSpPr>
        <p:spPr bwMode="auto">
          <a:xfrm>
            <a:off x="0" y="990600"/>
            <a:ext cx="60198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children </a:t>
            </a:r>
            <a:r>
              <a:rPr lang="en-US" i="1" dirty="0" smtClean="0">
                <a:latin typeface="Calibri" pitchFamily="34" charset="0"/>
              </a:rPr>
              <a:t>6-59 months testing </a:t>
            </a:r>
            <a:r>
              <a:rPr lang="en-US" i="1" dirty="0">
                <a:latin typeface="Calibri" pitchFamily="34" charset="0"/>
              </a:rPr>
              <a:t>positive for malaria by rapid test (RDT) and blood smear</a:t>
            </a:r>
          </a:p>
        </p:txBody>
      </p:sp>
      <p:sp>
        <p:nvSpPr>
          <p:cNvPr id="36870" name="TextBox 6"/>
          <p:cNvSpPr txBox="1">
            <a:spLocks noChangeArrowheads="1"/>
          </p:cNvSpPr>
          <p:nvPr/>
        </p:nvSpPr>
        <p:spPr bwMode="auto">
          <a:xfrm>
            <a:off x="3048000" y="6480810"/>
            <a:ext cx="3048000" cy="381000"/>
          </a:xfrm>
          <a:prstGeom prst="rect">
            <a:avLst/>
          </a:prstGeom>
          <a:noFill/>
          <a:ln w="9525">
            <a:noFill/>
            <a:miter lim="800000"/>
            <a:headEnd/>
            <a:tailEnd/>
          </a:ln>
        </p:spPr>
        <p:txBody>
          <a:bodyPr>
            <a:spAutoFit/>
          </a:bodyPr>
          <a:lstStyle/>
          <a:p>
            <a:pPr algn="ctr"/>
            <a:r>
              <a:rPr lang="en-US" b="1" dirty="0">
                <a:latin typeface="+mn-lt"/>
              </a:rPr>
              <a:t>Age in months</a:t>
            </a:r>
          </a:p>
        </p:txBody>
      </p:sp>
    </p:spTree>
    <p:extLst>
      <p:ext uri="{BB962C8B-B14F-4D97-AF65-F5344CB8AC3E}">
        <p14:creationId xmlns:p14="http://schemas.microsoft.com/office/powerpoint/2010/main" val="53754588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4868"/>
            <a:ext cx="8229600" cy="1143000"/>
          </a:xfrm>
        </p:spPr>
        <p:txBody>
          <a:bodyPr>
            <a:normAutofit fontScale="90000"/>
          </a:bodyPr>
          <a:lstStyle/>
          <a:p>
            <a:r>
              <a:rPr lang="en-US" sz="4000" dirty="0" smtClean="0"/>
              <a:t>Malaria in Children by Region </a:t>
            </a:r>
            <a:r>
              <a:rPr lang="en-US" altLang="en-US" sz="4000" dirty="0"/>
              <a:t>(2012 MMIS)</a:t>
            </a:r>
            <a:endParaRPr lang="en-US" sz="4000" dirty="0" smtClean="0"/>
          </a:p>
        </p:txBody>
      </p:sp>
      <p:sp>
        <p:nvSpPr>
          <p:cNvPr id="21" name="Text Box 45"/>
          <p:cNvSpPr txBox="1">
            <a:spLocks noChangeArrowheads="1"/>
          </p:cNvSpPr>
          <p:nvPr/>
        </p:nvSpPr>
        <p:spPr bwMode="auto">
          <a:xfrm>
            <a:off x="6553200" y="3262154"/>
            <a:ext cx="236220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 </a:t>
            </a:r>
            <a:r>
              <a:rPr lang="en-US" sz="2200" b="1" dirty="0" smtClean="0">
                <a:solidFill>
                  <a:schemeClr val="tx1"/>
                </a:solidFill>
              </a:rPr>
              <a:t>28%</a:t>
            </a:r>
            <a:endParaRPr lang="en-US" sz="2200" b="1" dirty="0">
              <a:solidFill>
                <a:schemeClr val="tx1"/>
              </a:solidFill>
            </a:endParaRPr>
          </a:p>
        </p:txBody>
      </p:sp>
      <p:sp>
        <p:nvSpPr>
          <p:cNvPr id="37" name="Text Box 5"/>
          <p:cNvSpPr txBox="1">
            <a:spLocks noChangeArrowheads="1"/>
          </p:cNvSpPr>
          <p:nvPr/>
        </p:nvSpPr>
        <p:spPr bwMode="auto">
          <a:xfrm>
            <a:off x="5724525" y="5744245"/>
            <a:ext cx="3190875" cy="923330"/>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children </a:t>
            </a:r>
            <a:r>
              <a:rPr lang="en-US" i="1" dirty="0" smtClean="0">
                <a:latin typeface="Calibri" pitchFamily="34" charset="0"/>
              </a:rPr>
              <a:t>age 6-59 months testing </a:t>
            </a:r>
            <a:r>
              <a:rPr lang="en-US" i="1" dirty="0">
                <a:latin typeface="Calibri" pitchFamily="34" charset="0"/>
              </a:rPr>
              <a:t>positive for malaria by blood smear</a:t>
            </a: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accent3">
                <a:lumMod val="50000"/>
              </a:schemeClr>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accent3"/>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accent3"/>
            </a:solidFill>
            <a:ln w="4">
              <a:solidFill>
                <a:schemeClr val="tx1">
                  <a:lumMod val="95000"/>
                </a:schemeClr>
              </a:solidFill>
              <a:prstDash val="solid"/>
              <a:round/>
              <a:headEnd/>
              <a:tailEnd/>
            </a:ln>
          </p:spPr>
          <p:txBody>
            <a:bodyPr/>
            <a:lstStyle/>
            <a:p>
              <a:pPr>
                <a:defRPr/>
              </a:pPr>
              <a:endParaRPr lang="en-US"/>
            </a:p>
          </p:txBody>
        </p:sp>
      </p:grpSp>
      <p:sp>
        <p:nvSpPr>
          <p:cNvPr id="66" name="TextBox 65"/>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24%</a:t>
            </a:r>
          </a:p>
        </p:txBody>
      </p:sp>
      <p:sp>
        <p:nvSpPr>
          <p:cNvPr id="67" name="TextBox 66"/>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34%</a:t>
            </a:r>
          </a:p>
        </p:txBody>
      </p:sp>
      <p:sp>
        <p:nvSpPr>
          <p:cNvPr id="68" name="TextBox 67"/>
          <p:cNvSpPr txBox="1"/>
          <p:nvPr/>
        </p:nvSpPr>
        <p:spPr>
          <a:xfrm>
            <a:off x="3397250" y="2263914"/>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20%</a:t>
            </a:r>
          </a:p>
        </p:txBody>
      </p:sp>
    </p:spTree>
    <p:extLst>
      <p:ext uri="{BB962C8B-B14F-4D97-AF65-F5344CB8AC3E}">
        <p14:creationId xmlns:p14="http://schemas.microsoft.com/office/powerpoint/2010/main" val="308881901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Trends in Malaria in Children by Region</a:t>
            </a:r>
            <a:endParaRPr lang="en-US" dirty="0"/>
          </a:p>
        </p:txBody>
      </p:sp>
      <p:sp>
        <p:nvSpPr>
          <p:cNvPr id="3" name="Text Box 5"/>
          <p:cNvSpPr txBox="1">
            <a:spLocks noChangeArrowheads="1"/>
          </p:cNvSpPr>
          <p:nvPr/>
        </p:nvSpPr>
        <p:spPr bwMode="auto">
          <a:xfrm>
            <a:off x="76200" y="1339334"/>
            <a:ext cx="78486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children </a:t>
            </a:r>
            <a:r>
              <a:rPr lang="en-US" i="1" dirty="0" smtClean="0">
                <a:latin typeface="Calibri" pitchFamily="34" charset="0"/>
              </a:rPr>
              <a:t>age 6-59 months testing </a:t>
            </a:r>
            <a:r>
              <a:rPr lang="en-US" i="1" dirty="0">
                <a:latin typeface="Calibri" pitchFamily="34" charset="0"/>
              </a:rPr>
              <a:t>positive for malaria by blood smear</a:t>
            </a:r>
          </a:p>
        </p:txBody>
      </p:sp>
      <p:graphicFrame>
        <p:nvGraphicFramePr>
          <p:cNvPr id="4" name="Chart 3"/>
          <p:cNvGraphicFramePr/>
          <p:nvPr>
            <p:extLst>
              <p:ext uri="{D42A27DB-BD31-4B8C-83A1-F6EECF244321}">
                <p14:modId xmlns:p14="http://schemas.microsoft.com/office/powerpoint/2010/main" val="3925680451"/>
              </p:ext>
            </p:extLst>
          </p:nvPr>
        </p:nvGraphicFramePr>
        <p:xfrm>
          <a:off x="228600" y="1828800"/>
          <a:ext cx="8686800" cy="4521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834751"/>
      </p:ext>
    </p:extLst>
  </p:cSld>
  <p:clrMapOvr>
    <a:masterClrMapping/>
  </p:clrMapOvr>
</p:sld>
</file>

<file path=ppt/theme/theme1.xml><?xml version="1.0" encoding="utf-8"?>
<a:theme xmlns:a="http://schemas.openxmlformats.org/drawingml/2006/main" name="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2599</TotalTime>
  <Words>1203</Words>
  <Application>Microsoft Office PowerPoint</Application>
  <PresentationFormat>On-screen Show (4:3)</PresentationFormat>
  <Paragraphs>121</Paragraphs>
  <Slides>24</Slides>
  <Notes>23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Office Theme</vt:lpstr>
      <vt:lpstr>PowerPoint Presentation</vt:lpstr>
      <vt:lpstr>PowerPoint Presentation</vt:lpstr>
      <vt:lpstr>Trends in Net Ownership by Residence</vt:lpstr>
      <vt:lpstr>Ownership of ITNs by Region (2012 MMIS)</vt:lpstr>
      <vt:lpstr>Use of ITNs (2012 MMIS)</vt:lpstr>
      <vt:lpstr>Trends in Use of ITNs</vt:lpstr>
      <vt:lpstr>Prevalence of Malaria by Age (2012 MMIS)</vt:lpstr>
      <vt:lpstr>Malaria in Children by Region (2012 MMIS)</vt:lpstr>
      <vt:lpstr>Trends in Malaria in Children by Region</vt:lpstr>
      <vt:lpstr>PowerPoint Presentation</vt:lpstr>
      <vt:lpstr>PowerPoint Presentation</vt:lpstr>
      <vt:lpstr>PowerPoint Presentation</vt:lpstr>
      <vt:lpstr>PowerPoint Presentation</vt:lpstr>
      <vt:lpstr>PowerPoint Presentation</vt:lpstr>
      <vt:lpstr>Diagnostic Capacity for Malaria  by Facility Type</vt:lpstr>
      <vt:lpstr>Diagnostic Capacity for Malaria  by Managing Authority</vt:lpstr>
      <vt:lpstr>Availability of Antimalarial Medicines  and Commodities</vt:lpstr>
      <vt:lpstr>PowerPoint Presentation</vt:lpstr>
      <vt:lpstr>Diagnostic Capacity in Facilities Offering Curative Care for Sick Children</vt:lpstr>
      <vt:lpstr>PowerPoint Presentation</vt:lpstr>
      <vt:lpstr>PowerPoint Presentation</vt:lpstr>
      <vt:lpstr>PowerPoint Presentation</vt:lpstr>
      <vt:lpstr>PowerPoint Presentation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Malaria</dc:title>
  <dc:creator>Sally Zweimueller</dc:creator>
  <cp:lastModifiedBy>Zweimueller, Sally</cp:lastModifiedBy>
  <cp:revision>499</cp:revision>
  <dcterms:created xsi:type="dcterms:W3CDTF">2010-08-17T13:53:29Z</dcterms:created>
  <dcterms:modified xsi:type="dcterms:W3CDTF">2015-01-28T18:29:43Z</dcterms:modified>
</cp:coreProperties>
</file>