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notesSlides/notesSlide19.xml" ContentType="application/vnd.openxmlformats-officedocument.presentationml.notesSlide+xml"/>
  <Override PartName="/ppt/charts/chart19.xml" ContentType="application/vnd.openxmlformats-officedocument.drawingml.chart+xml"/>
  <Override PartName="/ppt/notesSlides/notesSlide20.xml" ContentType="application/vnd.openxmlformats-officedocument.presentationml.notesSlide+xml"/>
  <Override PartName="/ppt/charts/chart20.xml" ContentType="application/vnd.openxmlformats-officedocument.drawingml.chart+xml"/>
  <Override PartName="/ppt/notesSlides/notesSlide21.xml" ContentType="application/vnd.openxmlformats-officedocument.presentationml.notesSlide+xml"/>
  <Override PartName="/ppt/charts/chart21.xml" ContentType="application/vnd.openxmlformats-officedocument.drawingml.chart+xml"/>
  <Override PartName="/ppt/notesSlides/notesSlide22.xml" ContentType="application/vnd.openxmlformats-officedocument.presentationml.notesSlide+xml"/>
  <Override PartName="/ppt/charts/chart22.xml" ContentType="application/vnd.openxmlformats-officedocument.drawingml.chart+xml"/>
  <Override PartName="/ppt/notesSlides/notesSlide23.xml" ContentType="application/vnd.openxmlformats-officedocument.presentationml.notesSlide+xml"/>
  <Override PartName="/ppt/charts/chart23.xml" ContentType="application/vnd.openxmlformats-officedocument.drawingml.chart+xml"/>
  <Override PartName="/ppt/notesSlides/notesSlide24.xml" ContentType="application/vnd.openxmlformats-officedocument.presentationml.notesSlide+xml"/>
  <Override PartName="/ppt/charts/chart24.xml" ContentType="application/vnd.openxmlformats-officedocument.drawingml.chart+xml"/>
  <Override PartName="/ppt/notesSlides/notesSlide25.xml" ContentType="application/vnd.openxmlformats-officedocument.presentationml.notesSlide+xml"/>
  <Override PartName="/ppt/charts/chart25.xml" ContentType="application/vnd.openxmlformats-officedocument.drawingml.chart+xml"/>
  <Override PartName="/ppt/notesSlides/notesSlide26.xml" ContentType="application/vnd.openxmlformats-officedocument.presentationml.notesSlide+xml"/>
  <Override PartName="/ppt/charts/chart26.xml" ContentType="application/vnd.openxmlformats-officedocument.drawingml.chart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36"/>
  </p:notesMasterIdLst>
  <p:sldIdLst>
    <p:sldId id="317" r:id="rId3"/>
    <p:sldId id="318" r:id="rId4"/>
    <p:sldId id="323" r:id="rId5"/>
    <p:sldId id="325" r:id="rId6"/>
    <p:sldId id="327" r:id="rId7"/>
    <p:sldId id="326" r:id="rId8"/>
    <p:sldId id="319" r:id="rId9"/>
    <p:sldId id="328" r:id="rId10"/>
    <p:sldId id="329" r:id="rId11"/>
    <p:sldId id="330" r:id="rId12"/>
    <p:sldId id="347" r:id="rId13"/>
    <p:sldId id="333" r:id="rId14"/>
    <p:sldId id="320" r:id="rId15"/>
    <p:sldId id="334" r:id="rId16"/>
    <p:sldId id="335" r:id="rId17"/>
    <p:sldId id="337" r:id="rId18"/>
    <p:sldId id="338" r:id="rId19"/>
    <p:sldId id="340" r:id="rId20"/>
    <p:sldId id="341" r:id="rId21"/>
    <p:sldId id="342" r:id="rId22"/>
    <p:sldId id="343" r:id="rId23"/>
    <p:sldId id="344" r:id="rId24"/>
    <p:sldId id="321" r:id="rId25"/>
    <p:sldId id="345" r:id="rId26"/>
    <p:sldId id="346" r:id="rId27"/>
    <p:sldId id="348" r:id="rId28"/>
    <p:sldId id="303" r:id="rId29"/>
    <p:sldId id="304" r:id="rId30"/>
    <p:sldId id="349" r:id="rId31"/>
    <p:sldId id="308" r:id="rId32"/>
    <p:sldId id="305" r:id="rId33"/>
    <p:sldId id="350" r:id="rId34"/>
    <p:sldId id="310" r:id="rId3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1" autoAdjust="0"/>
    <p:restoredTop sz="83890" autoAdjust="0"/>
  </p:normalViewPr>
  <p:slideViewPr>
    <p:cSldViewPr>
      <p:cViewPr varScale="1">
        <p:scale>
          <a:sx n="74" d="100"/>
          <a:sy n="74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97</c:v>
                </c:pt>
                <c:pt idx="1">
                  <c:v>97</c:v>
                </c:pt>
                <c:pt idx="2">
                  <c:v>96</c:v>
                </c:pt>
                <c:pt idx="3">
                  <c:v>93</c:v>
                </c:pt>
                <c:pt idx="4">
                  <c:v>97</c:v>
                </c:pt>
                <c:pt idx="5">
                  <c:v>95</c:v>
                </c:pt>
                <c:pt idx="6">
                  <c:v>86</c:v>
                </c:pt>
                <c:pt idx="7">
                  <c:v>93</c:v>
                </c:pt>
                <c:pt idx="8">
                  <c:v>81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93953272"/>
        <c:axId val="293953664"/>
      </c:barChart>
      <c:catAx>
        <c:axId val="293953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93953664"/>
        <c:crosses val="autoZero"/>
        <c:auto val="1"/>
        <c:lblAlgn val="ctr"/>
        <c:lblOffset val="100"/>
        <c:noMultiLvlLbl val="0"/>
      </c:catAx>
      <c:valAx>
        <c:axId val="29395366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293953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4892361759864787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6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Growth chart</c:v>
                </c:pt>
                <c:pt idx="1">
                  <c:v>Infant scale</c:v>
                </c:pt>
                <c:pt idx="2">
                  <c:v>Child scale</c:v>
                </c:pt>
                <c:pt idx="3">
                  <c:v>Thermometer</c:v>
                </c:pt>
                <c:pt idx="4">
                  <c:v>Timer</c:v>
                </c:pt>
                <c:pt idx="5">
                  <c:v>Stethoscope</c:v>
                </c:pt>
                <c:pt idx="6">
                  <c:v>Guidelines on growth monitoring</c:v>
                </c:pt>
                <c:pt idx="7">
                  <c:v>Guidelines on IMCI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46</c:v>
                </c:pt>
                <c:pt idx="1">
                  <c:v>56</c:v>
                </c:pt>
                <c:pt idx="2">
                  <c:v>74</c:v>
                </c:pt>
                <c:pt idx="3">
                  <c:v>89</c:v>
                </c:pt>
                <c:pt idx="4">
                  <c:v>92</c:v>
                </c:pt>
                <c:pt idx="5">
                  <c:v>94</c:v>
                </c:pt>
                <c:pt idx="6">
                  <c:v>29</c:v>
                </c:pt>
                <c:pt idx="7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96917224"/>
        <c:axId val="296917616"/>
      </c:barChart>
      <c:catAx>
        <c:axId val="2969172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6917616"/>
        <c:crosses val="autoZero"/>
        <c:auto val="1"/>
        <c:lblAlgn val="ctr"/>
        <c:lblOffset val="100"/>
        <c:noMultiLvlLbl val="0"/>
      </c:catAx>
      <c:valAx>
        <c:axId val="2969176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96917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907591529872332"/>
          <c:y val="1.4492753623188409E-2"/>
          <c:w val="0.50007662707415812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Waste receptacle</c:v>
                </c:pt>
                <c:pt idx="1">
                  <c:v>Sharps container</c:v>
                </c:pt>
                <c:pt idx="2">
                  <c:v>Latex gloves</c:v>
                </c:pt>
                <c:pt idx="3">
                  <c:v>Soap &amp; running water or else alcohol-based hand disinfectant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87</c:v>
                </c:pt>
                <c:pt idx="2">
                  <c:v>89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96918400"/>
        <c:axId val="296918792"/>
      </c:barChart>
      <c:catAx>
        <c:axId val="29691840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6918792"/>
        <c:crosses val="autoZero"/>
        <c:auto val="1"/>
        <c:lblAlgn val="ctr"/>
        <c:lblOffset val="100"/>
        <c:noMultiLvlLbl val="0"/>
      </c:catAx>
      <c:valAx>
        <c:axId val="29691879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296918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85</c:v>
                </c:pt>
                <c:pt idx="1">
                  <c:v>99</c:v>
                </c:pt>
                <c:pt idx="2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12</c:v>
                </c:pt>
                <c:pt idx="1">
                  <c:v>95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</c:v>
                </c:pt>
                <c:pt idx="1">
                  <c:v>77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17</c:v>
                </c:pt>
                <c:pt idx="1">
                  <c:v>78</c:v>
                </c:pt>
                <c:pt idx="2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Health post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0</c:v>
                </c:pt>
                <c:pt idx="1">
                  <c:v>42</c:v>
                </c:pt>
                <c:pt idx="2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Haemoglobin</c:v>
                </c:pt>
                <c:pt idx="1">
                  <c:v>Malaria</c:v>
                </c:pt>
                <c:pt idx="2">
                  <c:v>Stool microscopy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21</c:v>
                </c:pt>
                <c:pt idx="1">
                  <c:v>89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6919576"/>
        <c:axId val="296919968"/>
      </c:barChart>
      <c:catAx>
        <c:axId val="2969195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6919968"/>
        <c:crosses val="autoZero"/>
        <c:auto val="1"/>
        <c:lblAlgn val="ctr"/>
        <c:lblOffset val="100"/>
        <c:noMultiLvlLbl val="0"/>
      </c:catAx>
      <c:valAx>
        <c:axId val="296919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691957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068919510061242"/>
          <c:y val="0"/>
          <c:w val="0.64931080489938753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6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ACT</c:v>
                </c:pt>
                <c:pt idx="1">
                  <c:v>Zinc tablets</c:v>
                </c:pt>
                <c:pt idx="2">
                  <c:v>Mebendazole/albendazole</c:v>
                </c:pt>
                <c:pt idx="3">
                  <c:v>Vitamin A</c:v>
                </c:pt>
                <c:pt idx="4">
                  <c:v>Paracetamol</c:v>
                </c:pt>
                <c:pt idx="5">
                  <c:v>Cotrimoxazole</c:v>
                </c:pt>
                <c:pt idx="6">
                  <c:v>Amoxicillin</c:v>
                </c:pt>
                <c:pt idx="7">
                  <c:v>ORS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92</c:v>
                </c:pt>
                <c:pt idx="1">
                  <c:v>76</c:v>
                </c:pt>
                <c:pt idx="2">
                  <c:v>92</c:v>
                </c:pt>
                <c:pt idx="3">
                  <c:v>43</c:v>
                </c:pt>
                <c:pt idx="4">
                  <c:v>71</c:v>
                </c:pt>
                <c:pt idx="5">
                  <c:v>31</c:v>
                </c:pt>
                <c:pt idx="6">
                  <c:v>76</c:v>
                </c:pt>
                <c:pt idx="7">
                  <c:v>91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96920752"/>
        <c:axId val="296921144"/>
      </c:barChart>
      <c:catAx>
        <c:axId val="2969207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296921144"/>
        <c:crosses val="autoZero"/>
        <c:auto val="1"/>
        <c:lblAlgn val="ctr"/>
        <c:lblOffset val="100"/>
        <c:noMultiLvlLbl val="0"/>
      </c:catAx>
      <c:valAx>
        <c:axId val="296921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96920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068919510061242"/>
          <c:y val="0"/>
          <c:w val="0.64931080489938753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6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Benzathine penicillin for injection</c:v>
                </c:pt>
                <c:pt idx="1">
                  <c:v>Gentamycin injection</c:v>
                </c:pt>
                <c:pt idx="2">
                  <c:v>Ceftriaxone powder for injection</c:v>
                </c:pt>
                <c:pt idx="3">
                  <c:v>Ampicillin powder for injection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87</c:v>
                </c:pt>
                <c:pt idx="2">
                  <c:v>50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4375272"/>
        <c:axId val="434375664"/>
      </c:barChart>
      <c:catAx>
        <c:axId val="4343752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434375664"/>
        <c:crosses val="autoZero"/>
        <c:auto val="1"/>
        <c:lblAlgn val="ctr"/>
        <c:lblOffset val="100"/>
        <c:noMultiLvlLbl val="0"/>
      </c:catAx>
      <c:valAx>
        <c:axId val="434375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34375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4892361759864787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Syringes and needles</c:v>
                </c:pt>
                <c:pt idx="1">
                  <c:v>Sharps container</c:v>
                </c:pt>
                <c:pt idx="2">
                  <c:v>Vaccine carrier with ice pack</c:v>
                </c:pt>
                <c:pt idx="3">
                  <c:v>Vaccine refrigerator</c:v>
                </c:pt>
                <c:pt idx="4">
                  <c:v>Guidelines on EPI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88</c:v>
                </c:pt>
                <c:pt idx="1">
                  <c:v>90</c:v>
                </c:pt>
                <c:pt idx="2">
                  <c:v>95</c:v>
                </c:pt>
                <c:pt idx="3">
                  <c:v>66</c:v>
                </c:pt>
                <c:pt idx="4">
                  <c:v>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4376448"/>
        <c:axId val="434376840"/>
      </c:barChart>
      <c:catAx>
        <c:axId val="4343764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76840"/>
        <c:crosses val="autoZero"/>
        <c:auto val="1"/>
        <c:lblAlgn val="ctr"/>
        <c:lblOffset val="100"/>
        <c:noMultiLvlLbl val="0"/>
      </c:catAx>
      <c:valAx>
        <c:axId val="434376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34376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907591529872332"/>
          <c:y val="1.4492753623188409E-2"/>
          <c:w val="0.50007662707415812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Waste receptacle</c:v>
                </c:pt>
                <c:pt idx="1">
                  <c:v>Sharps container</c:v>
                </c:pt>
                <c:pt idx="2">
                  <c:v>Latex gloves</c:v>
                </c:pt>
                <c:pt idx="3">
                  <c:v>Soap &amp; running water or else alcohol-based hand disinfectant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90</c:v>
                </c:pt>
                <c:pt idx="2">
                  <c:v>57</c:v>
                </c:pt>
                <c:pt idx="3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4377624"/>
        <c:axId val="434378016"/>
      </c:barChart>
      <c:catAx>
        <c:axId val="4343776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78016"/>
        <c:crosses val="autoZero"/>
        <c:auto val="1"/>
        <c:lblAlgn val="ctr"/>
        <c:lblOffset val="100"/>
        <c:noMultiLvlLbl val="0"/>
      </c:catAx>
      <c:valAx>
        <c:axId val="43437801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434377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basic child vaccines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80</c:v>
                </c:pt>
                <c:pt idx="1">
                  <c:v>71</c:v>
                </c:pt>
                <c:pt idx="2">
                  <c:v>61</c:v>
                </c:pt>
                <c:pt idx="3">
                  <c:v>63</c:v>
                </c:pt>
                <c:pt idx="4">
                  <c:v>33</c:v>
                </c:pt>
                <c:pt idx="5">
                  <c:v>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4378408"/>
        <c:axId val="434378800"/>
      </c:barChart>
      <c:catAx>
        <c:axId val="434378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78800"/>
        <c:crosses val="autoZero"/>
        <c:auto val="1"/>
        <c:lblAlgn val="ctr"/>
        <c:lblOffset val="100"/>
        <c:noMultiLvlLbl val="0"/>
      </c:catAx>
      <c:valAx>
        <c:axId val="434378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34378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basic child vaccines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Government</c:v>
                </c:pt>
                <c:pt idx="1">
                  <c:v>CHAM</c:v>
                </c:pt>
                <c:pt idx="2">
                  <c:v>Private</c:v>
                </c:pt>
                <c:pt idx="3">
                  <c:v>NGO</c:v>
                </c:pt>
                <c:pt idx="4">
                  <c:v>Company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71</c:v>
                </c:pt>
                <c:pt idx="1">
                  <c:v>70</c:v>
                </c:pt>
                <c:pt idx="2">
                  <c:v>70</c:v>
                </c:pt>
                <c:pt idx="3">
                  <c:v>46</c:v>
                </c:pt>
                <c:pt idx="4">
                  <c:v>67</c:v>
                </c:pt>
                <c:pt idx="5">
                  <c:v>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4379584"/>
        <c:axId val="434379976"/>
      </c:barChart>
      <c:catAx>
        <c:axId val="434379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79976"/>
        <c:crosses val="autoZero"/>
        <c:auto val="1"/>
        <c:lblAlgn val="ctr"/>
        <c:lblOffset val="100"/>
        <c:noMultiLvlLbl val="0"/>
      </c:catAx>
      <c:valAx>
        <c:axId val="434379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34379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In-service training related to child health during past 24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72</c:v>
                </c:pt>
                <c:pt idx="1">
                  <c:v>71</c:v>
                </c:pt>
                <c:pt idx="2">
                  <c:v>63</c:v>
                </c:pt>
                <c:pt idx="3">
                  <c:v>51</c:v>
                </c:pt>
                <c:pt idx="4">
                  <c:v>70</c:v>
                </c:pt>
                <c:pt idx="5">
                  <c:v>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Personal supervision during past 6 months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Dispensary</c:v>
                </c:pt>
                <c:pt idx="3">
                  <c:v>Clinic</c:v>
                </c:pt>
                <c:pt idx="4">
                  <c:v>Health post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75</c:v>
                </c:pt>
                <c:pt idx="1">
                  <c:v>84</c:v>
                </c:pt>
                <c:pt idx="2">
                  <c:v>78</c:v>
                </c:pt>
                <c:pt idx="3">
                  <c:v>66</c:v>
                </c:pt>
                <c:pt idx="4">
                  <c:v>75</c:v>
                </c:pt>
                <c:pt idx="5">
                  <c:v>79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4380760"/>
        <c:axId val="434381152"/>
      </c:barChart>
      <c:catAx>
        <c:axId val="434380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81152"/>
        <c:crosses val="autoZero"/>
        <c:auto val="1"/>
        <c:lblAlgn val="ctr"/>
        <c:lblOffset val="100"/>
        <c:noMultiLvlLbl val="0"/>
      </c:catAx>
      <c:valAx>
        <c:axId val="4343811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3438076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MDHS 1992</c:v>
                </c:pt>
                <c:pt idx="1">
                  <c:v>MDHS 2000</c:v>
                </c:pt>
                <c:pt idx="2">
                  <c:v>MDHS 2004</c:v>
                </c:pt>
                <c:pt idx="3">
                  <c:v>MDHS 2010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70</c:v>
                </c:pt>
                <c:pt idx="2">
                  <c:v>64</c:v>
                </c:pt>
                <c:pt idx="3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93954448"/>
        <c:axId val="293954840"/>
      </c:barChart>
      <c:catAx>
        <c:axId val="2939544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93954840"/>
        <c:crosses val="autoZero"/>
        <c:auto val="1"/>
        <c:lblAlgn val="ctr"/>
        <c:lblOffset val="100"/>
        <c:noMultiLvlLbl val="0"/>
      </c:catAx>
      <c:valAx>
        <c:axId val="293954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3954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279975940507439"/>
          <c:y val="0.12059393144038813"/>
          <c:w val="0.66720024059492566"/>
          <c:h val="0.859204048357594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During past 24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Diarrhoea diagnosis or treatment</c:v>
                </c:pt>
                <c:pt idx="1">
                  <c:v>Acute respiratory infection</c:v>
                </c:pt>
                <c:pt idx="2">
                  <c:v>Malaria treatment</c:v>
                </c:pt>
                <c:pt idx="3">
                  <c:v>Malaria diagnosis</c:v>
                </c:pt>
                <c:pt idx="4">
                  <c:v>IMCI</c:v>
                </c:pt>
                <c:pt idx="5">
                  <c:v>EPI/cold chain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10</c:v>
                </c:pt>
                <c:pt idx="2">
                  <c:v>20</c:v>
                </c:pt>
                <c:pt idx="3">
                  <c:v>31</c:v>
                </c:pt>
                <c:pt idx="4">
                  <c:v>12</c:v>
                </c:pt>
                <c:pt idx="5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any time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Diarrhoea diagnosis or treatment</c:v>
                </c:pt>
                <c:pt idx="1">
                  <c:v>Acute respiratory infection</c:v>
                </c:pt>
                <c:pt idx="2">
                  <c:v>Malaria treatment</c:v>
                </c:pt>
                <c:pt idx="3">
                  <c:v>Malaria diagnosis</c:v>
                </c:pt>
                <c:pt idx="4">
                  <c:v>IMCI</c:v>
                </c:pt>
                <c:pt idx="5">
                  <c:v>EPI/cold chain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49</c:v>
                </c:pt>
                <c:pt idx="1">
                  <c:v>30</c:v>
                </c:pt>
                <c:pt idx="2">
                  <c:v>53</c:v>
                </c:pt>
                <c:pt idx="3">
                  <c:v>64</c:v>
                </c:pt>
                <c:pt idx="4">
                  <c:v>46</c:v>
                </c:pt>
                <c:pt idx="5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434381936"/>
        <c:axId val="434382328"/>
      </c:barChart>
      <c:catAx>
        <c:axId val="43438193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34382328"/>
        <c:crosses val="autoZero"/>
        <c:auto val="0"/>
        <c:lblAlgn val="ctr"/>
        <c:lblOffset val="100"/>
        <c:noMultiLvlLbl val="0"/>
      </c:catAx>
      <c:valAx>
        <c:axId val="43438232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434381936"/>
        <c:crossesAt val="1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general danger signs</c:v>
                </c:pt>
                <c:pt idx="1">
                  <c:v>Convulsions</c:v>
                </c:pt>
                <c:pt idx="2">
                  <c:v>Vomiting everything</c:v>
                </c:pt>
                <c:pt idx="3">
                  <c:v>Inability to eat or drink anything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9</c:v>
                </c:pt>
                <c:pt idx="2">
                  <c:v>35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5750480"/>
        <c:axId val="435750872"/>
      </c:barChart>
      <c:catAx>
        <c:axId val="4357504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0872"/>
        <c:crosses val="autoZero"/>
        <c:auto val="1"/>
        <c:lblAlgn val="ctr"/>
        <c:lblOffset val="100"/>
        <c:noMultiLvlLbl val="0"/>
      </c:catAx>
      <c:valAx>
        <c:axId val="43575087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435750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802460073846704"/>
          <c:y val="2.9100529100529099E-2"/>
          <c:w val="0.51197539926153302"/>
          <c:h val="0.941798941798941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3 main symptoms plus ear pain/discharge</c:v>
                </c:pt>
                <c:pt idx="1">
                  <c:v>Ear pain or discharge</c:v>
                </c:pt>
                <c:pt idx="2">
                  <c:v>All 3 main symptoms</c:v>
                </c:pt>
                <c:pt idx="3">
                  <c:v>Fever</c:v>
                </c:pt>
                <c:pt idx="4">
                  <c:v>Diarrhoea</c:v>
                </c:pt>
                <c:pt idx="5">
                  <c:v>Cough or difficulty breathing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24</c:v>
                </c:pt>
                <c:pt idx="3">
                  <c:v>77</c:v>
                </c:pt>
                <c:pt idx="4">
                  <c:v>39</c:v>
                </c:pt>
                <c:pt idx="5">
                  <c:v>74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5751656"/>
        <c:axId val="435752048"/>
      </c:barChart>
      <c:catAx>
        <c:axId val="4357516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2048"/>
        <c:crosses val="autoZero"/>
        <c:auto val="1"/>
        <c:lblAlgn val="ctr"/>
        <c:lblOffset val="100"/>
        <c:noMultiLvlLbl val="0"/>
      </c:catAx>
      <c:valAx>
        <c:axId val="435752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35751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802460073846704"/>
          <c:y val="2.9100529100529099E-2"/>
          <c:w val="0.51197539926153302"/>
          <c:h val="0.941798941798941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Referred for any laboratory test</c:v>
                </c:pt>
                <c:pt idx="1">
                  <c:v>Oedema</c:v>
                </c:pt>
                <c:pt idx="2">
                  <c:v>Ear</c:v>
                </c:pt>
                <c:pt idx="3">
                  <c:v>Anaemia</c:v>
                </c:pt>
                <c:pt idx="4">
                  <c:v>Dehydration</c:v>
                </c:pt>
                <c:pt idx="5">
                  <c:v>Respiratory rate</c:v>
                </c:pt>
                <c:pt idx="6">
                  <c:v>Temperature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48</c:v>
                </c:pt>
                <c:pt idx="1">
                  <c:v>8</c:v>
                </c:pt>
                <c:pt idx="2">
                  <c:v>6</c:v>
                </c:pt>
                <c:pt idx="3">
                  <c:v>44</c:v>
                </c:pt>
                <c:pt idx="4">
                  <c:v>10</c:v>
                </c:pt>
                <c:pt idx="5">
                  <c:v>16</c:v>
                </c:pt>
                <c:pt idx="6">
                  <c:v>79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5752832"/>
        <c:axId val="435753224"/>
      </c:barChart>
      <c:catAx>
        <c:axId val="4357528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3224"/>
        <c:crosses val="autoZero"/>
        <c:auto val="1"/>
        <c:lblAlgn val="ctr"/>
        <c:lblOffset val="100"/>
        <c:noMultiLvlLbl val="0"/>
      </c:catAx>
      <c:valAx>
        <c:axId val="4357532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35752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047433159838217"/>
          <c:y val="2.9100529100529089E-2"/>
          <c:w val="0.46003414297789047"/>
          <c:h val="0.941798941798941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Symptoms requiring immediate return</c:v>
                </c:pt>
                <c:pt idx="1">
                  <c:v>Continue feeding child</c:v>
                </c:pt>
                <c:pt idx="2">
                  <c:v>Give extra fluids to child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12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5754008"/>
        <c:axId val="435754400"/>
      </c:barChart>
      <c:catAx>
        <c:axId val="43575400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4400"/>
        <c:crosses val="autoZero"/>
        <c:auto val="1"/>
        <c:lblAlgn val="ctr"/>
        <c:lblOffset val="100"/>
        <c:noMultiLvlLbl val="0"/>
      </c:catAx>
      <c:valAx>
        <c:axId val="4357544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435754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502686187664042"/>
          <c:w val="1"/>
          <c:h val="0.781474737532808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Referred/admitted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Fever (N=51)</c:v>
                </c:pt>
                <c:pt idx="1">
                  <c:v>Malaria (N=677)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Given any antibiotic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Fever (N=51)</c:v>
                </c:pt>
                <c:pt idx="1">
                  <c:v>Malaria (N=677)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70</c:v>
                </c:pt>
                <c:pt idx="1">
                  <c:v>31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Given any antimalarial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Fever (N=51)</c:v>
                </c:pt>
                <c:pt idx="1">
                  <c:v>Malaria (N=677)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13</c:v>
                </c:pt>
                <c:pt idx="1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5755184"/>
        <c:axId val="435755576"/>
      </c:barChart>
      <c:catAx>
        <c:axId val="435755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5576"/>
        <c:crosses val="autoZero"/>
        <c:auto val="1"/>
        <c:lblAlgn val="ctr"/>
        <c:lblOffset val="100"/>
        <c:noMultiLvlLbl val="0"/>
      </c:catAx>
      <c:valAx>
        <c:axId val="435755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357551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502686187664042"/>
          <c:w val="1"/>
          <c:h val="0.781474737532808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Referred/admitted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Pneumonia/broncopneumonia (N=386)</c:v>
                </c:pt>
                <c:pt idx="1">
                  <c:v>Cough or other upper respiratory illness (N=1,263)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Given any antibiotic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Pneumonia/broncopneumonia (N=386)</c:v>
                </c:pt>
                <c:pt idx="1">
                  <c:v>Cough or other upper respiratory illness (N=1,263)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98</c:v>
                </c:pt>
                <c:pt idx="1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Respiratory rate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Pneumonia/broncopneumonia (N=386)</c:v>
                </c:pt>
                <c:pt idx="1">
                  <c:v>Cough or other upper respiratory illness (N=1,263)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34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5756360"/>
        <c:axId val="435756752"/>
      </c:barChart>
      <c:catAx>
        <c:axId val="435756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435756752"/>
        <c:crosses val="autoZero"/>
        <c:auto val="1"/>
        <c:lblAlgn val="ctr"/>
        <c:lblOffset val="100"/>
        <c:noMultiLvlLbl val="0"/>
      </c:catAx>
      <c:valAx>
        <c:axId val="4357567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3575636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807997958588648"/>
          <c:y val="6.3452939839055839E-2"/>
          <c:w val="0.595747180907929"/>
          <c:h val="0.931204823660979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Moderate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r>
                      <a:rPr lang="en-US" b="1" smtClean="0">
                        <a:solidFill>
                          <a:schemeClr val="bg1"/>
                        </a:solidFill>
                      </a:rPr>
                      <a:t>18</a:t>
                    </a:r>
                    <a:endParaRPr lang="en-US" b="1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Underweight (too thin for age)</c:v>
                </c:pt>
                <c:pt idx="1">
                  <c:v>Wasted (too thin for height)</c:v>
                </c:pt>
                <c:pt idx="2">
                  <c:v>Stunted (too short for age)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10</c:v>
                </c:pt>
                <c:pt idx="1">
                  <c:v>2</c:v>
                </c:pt>
                <c:pt idx="2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Severe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Underweight (too thin for age)</c:v>
                </c:pt>
                <c:pt idx="1">
                  <c:v>Wasted (too thin for height)</c:v>
                </c:pt>
                <c:pt idx="2">
                  <c:v>Stunted (too short for age)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</c:v>
                </c:pt>
                <c:pt idx="1">
                  <c:v>2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293955624"/>
        <c:axId val="293956016"/>
      </c:barChart>
      <c:catAx>
        <c:axId val="2939556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93956016"/>
        <c:crosses val="autoZero"/>
        <c:auto val="1"/>
        <c:lblAlgn val="ctr"/>
        <c:lblOffset val="100"/>
        <c:noMultiLvlLbl val="0"/>
      </c:catAx>
      <c:valAx>
        <c:axId val="29395601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939556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0459730728103429"/>
          <c:y val="0.59274553728702295"/>
          <c:w val="0.19481773111694478"/>
          <c:h val="0.222122411670641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559877465256383"/>
          <c:w val="1"/>
          <c:h val="0.62357545685957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31</c:v>
                </c:pt>
                <c:pt idx="1">
                  <c:v>35</c:v>
                </c:pt>
                <c:pt idx="2">
                  <c:v>66</c:v>
                </c:pt>
                <c:pt idx="3">
                  <c:v>50</c:v>
                </c:pt>
                <c:pt idx="4">
                  <c:v>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93956800"/>
        <c:axId val="293957192"/>
      </c:barChart>
      <c:catAx>
        <c:axId val="293956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93957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3957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3956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94</c:v>
                </c:pt>
                <c:pt idx="1">
                  <c:v>73</c:v>
                </c:pt>
                <c:pt idx="2">
                  <c:v>70</c:v>
                </c:pt>
                <c:pt idx="3">
                  <c:v>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3957976"/>
        <c:axId val="293958368"/>
      </c:barChart>
      <c:catAx>
        <c:axId val="2939579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3958368"/>
        <c:crosses val="autoZero"/>
        <c:auto val="1"/>
        <c:lblAlgn val="ctr"/>
        <c:lblOffset val="100"/>
        <c:noMultiLvlLbl val="0"/>
      </c:catAx>
      <c:valAx>
        <c:axId val="293958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3957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83</c:v>
                </c:pt>
                <c:pt idx="2">
                  <c:v>83</c:v>
                </c:pt>
                <c:pt idx="3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99</c:v>
                </c:pt>
                <c:pt idx="1">
                  <c:v>98</c:v>
                </c:pt>
                <c:pt idx="2">
                  <c:v>97</c:v>
                </c:pt>
                <c:pt idx="3">
                  <c:v>96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94</c:v>
                </c:pt>
                <c:pt idx="1">
                  <c:v>91</c:v>
                </c:pt>
                <c:pt idx="2">
                  <c:v>83</c:v>
                </c:pt>
                <c:pt idx="3">
                  <c:v>77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90</c:v>
                </c:pt>
                <c:pt idx="1">
                  <c:v>30</c:v>
                </c:pt>
                <c:pt idx="2">
                  <c:v>24</c:v>
                </c:pt>
                <c:pt idx="3">
                  <c:v>22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Health post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45</c:v>
                </c:pt>
                <c:pt idx="1">
                  <c:v>100</c:v>
                </c:pt>
                <c:pt idx="2">
                  <c:v>100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3959152"/>
        <c:axId val="293959544"/>
      </c:barChart>
      <c:catAx>
        <c:axId val="293959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3959544"/>
        <c:crosses val="autoZero"/>
        <c:auto val="1"/>
        <c:lblAlgn val="ctr"/>
        <c:lblOffset val="100"/>
        <c:noMultiLvlLbl val="0"/>
      </c:catAx>
      <c:valAx>
        <c:axId val="293959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395915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96</c:v>
                </c:pt>
                <c:pt idx="2">
                  <c:v>95</c:v>
                </c:pt>
                <c:pt idx="3">
                  <c:v>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CHAM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99</c:v>
                </c:pt>
                <c:pt idx="1">
                  <c:v>96</c:v>
                </c:pt>
                <c:pt idx="2">
                  <c:v>94</c:v>
                </c:pt>
                <c:pt idx="3">
                  <c:v>93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93</c:v>
                </c:pt>
                <c:pt idx="1">
                  <c:v>22</c:v>
                </c:pt>
                <c:pt idx="2">
                  <c:v>22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83</c:v>
                </c:pt>
                <c:pt idx="1">
                  <c:v>36</c:v>
                </c:pt>
                <c:pt idx="2">
                  <c:v>36</c:v>
                </c:pt>
                <c:pt idx="3">
                  <c:v>31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Company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Outpatient curative care for sick children</c:v>
                </c:pt>
                <c:pt idx="1">
                  <c:v>Growth monitoring</c:v>
                </c:pt>
                <c:pt idx="2">
                  <c:v>Child vaccination</c:v>
                </c:pt>
                <c:pt idx="3">
                  <c:v>All 3 basic child health services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81</c:v>
                </c:pt>
                <c:pt idx="1">
                  <c:v>52</c:v>
                </c:pt>
                <c:pt idx="2">
                  <c:v>52</c:v>
                </c:pt>
                <c:pt idx="3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3960328"/>
        <c:axId val="293960720"/>
      </c:barChart>
      <c:catAx>
        <c:axId val="293960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93960720"/>
        <c:crosses val="autoZero"/>
        <c:auto val="1"/>
        <c:lblAlgn val="ctr"/>
        <c:lblOffset val="100"/>
        <c:noMultiLvlLbl val="0"/>
      </c:catAx>
      <c:valAx>
        <c:axId val="293960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9396032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06162464985995E-2"/>
          <c:y val="7.7566729282090352E-2"/>
          <c:w val="0.96918767507002801"/>
          <c:h val="0.789886872028374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1-2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3-4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-2.8011204481792717E-3"/>
                  <c:y val="-3.2625834706658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5+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96</c:v>
                </c:pt>
                <c:pt idx="1">
                  <c:v>40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Sheet1!$F$2:$F$3</c:f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Outpatient curative care for sick children (N=915)</c:v>
                </c:pt>
                <c:pt idx="1">
                  <c:v>Growth monitoring (N=716)</c:v>
                </c:pt>
              </c:strCache>
            </c:strRef>
          </c:cat>
          <c:val>
            <c:numRef>
              <c:f>Sheet1!$G$2:$G$3</c:f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96914872"/>
        <c:axId val="296915264"/>
      </c:barChart>
      <c:catAx>
        <c:axId val="2969148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96915264"/>
        <c:crosses val="autoZero"/>
        <c:auto val="1"/>
        <c:lblAlgn val="ctr"/>
        <c:lblOffset val="100"/>
        <c:noMultiLvlLbl val="0"/>
      </c:catAx>
      <c:valAx>
        <c:axId val="2969152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969148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06162464985995E-2"/>
          <c:y val="9.1549229870658208E-2"/>
          <c:w val="0.96918767507002801"/>
          <c:h val="0.6848779256134639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Routine polio (N=692)</c:v>
                </c:pt>
                <c:pt idx="1">
                  <c:v>Routine DPT/pentavalent (N=693)</c:v>
                </c:pt>
                <c:pt idx="2">
                  <c:v>Routine measles (N=689)</c:v>
                </c:pt>
                <c:pt idx="3">
                  <c:v>Routine BCG (N=688)</c:v>
                </c:pt>
                <c:pt idx="4">
                  <c:v>Pneumococcal (N=681)</c:v>
                </c:pt>
                <c:pt idx="5">
                  <c:v>Rotavirus (N=693)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17</c:v>
                </c:pt>
                <c:pt idx="2">
                  <c:v>16</c:v>
                </c:pt>
                <c:pt idx="3">
                  <c:v>15</c:v>
                </c:pt>
                <c:pt idx="4">
                  <c:v>16</c:v>
                </c:pt>
                <c:pt idx="5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1-2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Routine polio (N=692)</c:v>
                </c:pt>
                <c:pt idx="1">
                  <c:v>Routine DPT/pentavalent (N=693)</c:v>
                </c:pt>
                <c:pt idx="2">
                  <c:v>Routine measles (N=689)</c:v>
                </c:pt>
                <c:pt idx="3">
                  <c:v>Routine BCG (N=688)</c:v>
                </c:pt>
                <c:pt idx="4">
                  <c:v>Pneumococcal (N=681)</c:v>
                </c:pt>
                <c:pt idx="5">
                  <c:v>Rotavirus (N=693)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37</c:v>
                </c:pt>
                <c:pt idx="1">
                  <c:v>38</c:v>
                </c:pt>
                <c:pt idx="2">
                  <c:v>42</c:v>
                </c:pt>
                <c:pt idx="3">
                  <c:v>40</c:v>
                </c:pt>
                <c:pt idx="4">
                  <c:v>38</c:v>
                </c:pt>
                <c:pt idx="5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3-4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-1.4005602240896359E-3"/>
                  <c:y val="2.3304167647613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Routine polio (N=692)</c:v>
                </c:pt>
                <c:pt idx="1">
                  <c:v>Routine DPT/pentavalent (N=693)</c:v>
                </c:pt>
                <c:pt idx="2">
                  <c:v>Routine measles (N=689)</c:v>
                </c:pt>
                <c:pt idx="3">
                  <c:v>Routine BCG (N=688)</c:v>
                </c:pt>
                <c:pt idx="4">
                  <c:v>Pneumococcal (N=681)</c:v>
                </c:pt>
                <c:pt idx="5">
                  <c:v>Rotavirus (N=693)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5+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Routine polio (N=692)</c:v>
                </c:pt>
                <c:pt idx="1">
                  <c:v>Routine DPT/pentavalent (N=693)</c:v>
                </c:pt>
                <c:pt idx="2">
                  <c:v>Routine measles (N=689)</c:v>
                </c:pt>
                <c:pt idx="3">
                  <c:v>Routine BCG (N=688)</c:v>
                </c:pt>
                <c:pt idx="4">
                  <c:v>Pneumococcal (N=681)</c:v>
                </c:pt>
                <c:pt idx="5">
                  <c:v>Rotavirus (N=693)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44</c:v>
                </c:pt>
                <c:pt idx="1">
                  <c:v>40</c:v>
                </c:pt>
                <c:pt idx="2">
                  <c:v>37</c:v>
                </c:pt>
                <c:pt idx="3">
                  <c:v>40</c:v>
                </c:pt>
                <c:pt idx="4">
                  <c:v>41</c:v>
                </c:pt>
                <c:pt idx="5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96916048"/>
        <c:axId val="296916440"/>
      </c:barChart>
      <c:catAx>
        <c:axId val="296916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96916440"/>
        <c:crosses val="autoZero"/>
        <c:auto val="1"/>
        <c:lblAlgn val="ctr"/>
        <c:lblOffset val="100"/>
        <c:noMultiLvlLbl val="0"/>
      </c:catAx>
      <c:valAx>
        <c:axId val="2969164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969160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99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graph DPT-HB-</a:t>
            </a:r>
            <a:r>
              <a:rPr lang="en-US" dirty="0" err="1" smtClean="0"/>
              <a:t>Hib</a:t>
            </a:r>
            <a:r>
              <a:rPr lang="en-US" baseline="0" dirty="0" smtClean="0"/>
              <a:t> is DPT or DPT-HB or DPT-HB-</a:t>
            </a:r>
            <a:r>
              <a:rPr lang="en-US" baseline="0" dirty="0" err="1" smtClean="0"/>
              <a:t>Hib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48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IMCI=Integrated Management of Childhood Illness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 scale: A scale with gradations of 250 grams, or a digital standing scale with gradations of 250 grams or less on which an adult can hold a child to be weighed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Infant scale: A scale with gradations of 100 grams, or a digital standing scale with gradations of 100 grams on which an adult can hold an infant to be weighed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38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87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Facility had functioning equipment and reagents for colorimeter,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haemoglobinometer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HemoCue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Facility had unexpired malaria rapid diagnostic test kit available somewhere in the facility or a functioning microscope with necessary stains and glass slides to perform malaria microscopy.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Facility had a functioning microscope with glass slides and formal saline (for concentration method) or normal saline (for direct method) or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Lugol’s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iodine solution.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076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ORS = oral rehydration salt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ACT=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Artemisinin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combination therapy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36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8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guidelines for the Expanded Programme on Immunisation (EPI) or other guidelines for immunisations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Vaccine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carrier with ice pack: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facility reports that it purchases ice for use with the vaccine carriers, this was accepted in place of ice packs.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Syringes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needles: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Single-use standard disposable syringes with needles or auto-disable syringes with needles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51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9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DPT + hepatitis B + haemophilus influenza B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 basic child vaccines include at least one unexpired vial or ampoule each of DPT/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vaccine, oral polio vaccine, measles vaccine, BCG vaccine, pneumococcal conjugate vaccine, and rotavirus vaccine with relevant diluents available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9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DPT + hepatitis B + haemophilus influenza B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 basic child vaccines include at least one unexpired vial or ampoule each of DPT/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vaccine, oral polio vaccine, measles vaccine, BCG vaccine, pneumococcal conjugate vaccine, and rotavirus vaccine with relevant diluents available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526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Training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refers only to in-service training. The training must have involved structured sessions; it does not include individual instruction that a provider might have received during routine supervision.</a:t>
            </a:r>
          </a:p>
          <a:p>
            <a:endParaRPr lang="en-US" sz="1200" i="0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Personal supervision refers to any form of technical support or supervision from a  facility-based supervisor or from a visiting supervisor. It may include, but is not limited to,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review of records and observation of work, with or without any feedback to the health worker.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4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51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EPI = Expanded Programme on Immunisation; IMCI = Integrated Management of Childhood Illness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540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the three danger signs assessed, providers asked about vomiting in just over one-third of consultations and about inability to eat or drink in just over one-quarter of consultations. They asked about convulsions in only 9 percent of consultations.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389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IMCI guidelines call for each child to be evaluated for three main symptoms regardless of the reason for the consultation: cough or difficulty breathing,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diarrhoea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fever. In Malawi health facilities providers assessed patients for cough or difficulty breathing and for fever in about three-quarters of sick child consultations (Table 4.10.1). They assessed for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diarrhoea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less often—in 39 percent of consultations. All other listed history-taking assessments took place in less than 10 percent of consultations.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Providers assessed sick children for all three main symptoms in about one-quarter of consultations.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954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During physical examinations of sick children the only assessment made in the majority of consultations was of body temperature (79%).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96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IMCI guidelines call on providers caring for sick children to provide some essential advice to the children’s caregivers: to give the child extra fluids, to continue feeding the child, and what symptoms, if they appear, would require immediate return to the facility. Providers gave this advice in few consultations—just 7 percent concerning fluids, 12 percent concerning continued feeding, and 11 percent concerning symptoms.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0074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 a fever or history of fever should receive</a:t>
            </a:r>
            <a:r>
              <a:rPr lang="en-US" baseline="0" dirty="0" smtClean="0"/>
              <a:t> a fever-reducing medication and not a dose of antimalarial. 13% of children with fever were given an antimalarial. While 97% of children who were diagnosed  with malaria received an antimalarial, only two-thirds received ACT and 31% received an antibiotic.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114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Almost all children with pneumonia or severe respiratory illnesses were given antibiotics, as were 89% of children with cough or other upper respiratory problems. These</a:t>
            </a:r>
            <a:r>
              <a:rPr lang="en-US" baseline="0" dirty="0" smtClean="0"/>
              <a:t> findings may indicate overuse of antibiotics, which can result in antibiotic resistance.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2205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49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1200" i="0" dirty="0" smtClean="0"/>
              <a:t>The nutritional status of young children is a comprehensive index that reflects the level and pace of household, community, and national development. Malnutrition is a direct result of insufficient food intake or repeated infectious diseases or a combination of both. It can result in increased risk to illness and death and can also result in a lower level of cognitive development. </a:t>
            </a:r>
          </a:p>
          <a:p>
            <a:pPr eaLnBrk="1" hangingPunct="1">
              <a:lnSpc>
                <a:spcPct val="55000"/>
              </a:lnSpc>
              <a:spcBef>
                <a:spcPct val="0"/>
              </a:spcBef>
            </a:pPr>
            <a:endParaRPr lang="en-US" sz="1200" dirty="0" smtClean="0"/>
          </a:p>
          <a:p>
            <a:pPr eaLnBrk="1" hangingPunct="1"/>
            <a:r>
              <a:rPr lang="en-US" sz="1200" dirty="0" smtClean="0"/>
              <a:t>Children who are stunted are considered too </a:t>
            </a:r>
            <a:r>
              <a:rPr lang="en-US" sz="1200" i="1" dirty="0" smtClean="0"/>
              <a:t>short for their age</a:t>
            </a:r>
            <a:r>
              <a:rPr lang="en-US" sz="1200" dirty="0" smtClean="0"/>
              <a:t>.   42% of children are stunted.</a:t>
            </a:r>
          </a:p>
          <a:p>
            <a:pPr eaLnBrk="1" hangingPunct="1"/>
            <a:r>
              <a:rPr lang="en-US" sz="1200" dirty="0" smtClean="0"/>
              <a:t>Children who are wasted are too thin for their height.    5% of </a:t>
            </a:r>
            <a:r>
              <a:rPr lang="en-US" sz="1200" baseline="0" dirty="0" smtClean="0"/>
              <a:t>children are wasted.</a:t>
            </a:r>
          </a:p>
          <a:p>
            <a:pPr eaLnBrk="1" hangingPunct="1"/>
            <a:r>
              <a:rPr lang="en-US" sz="1200" baseline="0" dirty="0" smtClean="0"/>
              <a:t>Children who are underweight are too short for their height. 16% of children are underweight.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59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6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922520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07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0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80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05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91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6614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 userDrawn="1"/>
        </p:nvSpPr>
        <p:spPr>
          <a:xfrm>
            <a:off x="0" y="5602807"/>
            <a:ext cx="9144000" cy="125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2013-14 Malawi Service Provision Assessment (MSPA)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5265711"/>
            <a:ext cx="9144000" cy="164592"/>
          </a:xfrm>
          <a:prstGeom prst="rect">
            <a:avLst/>
          </a:prstGeom>
          <a:solidFill>
            <a:srgbClr val="359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1395128"/>
            <a:ext cx="9144000" cy="164592"/>
          </a:xfrm>
          <a:prstGeom prst="rect">
            <a:avLst/>
          </a:prstGeom>
          <a:solidFill>
            <a:srgbClr val="359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53" y="5438215"/>
            <a:ext cx="9144000" cy="164592"/>
          </a:xfrm>
          <a:prstGeom prst="rect">
            <a:avLst/>
          </a:prstGeom>
          <a:solidFill>
            <a:srgbClr val="CF2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230536"/>
            <a:ext cx="9144000" cy="164592"/>
          </a:xfrm>
          <a:prstGeom prst="rect">
            <a:avLst/>
          </a:prstGeom>
          <a:solidFill>
            <a:srgbClr val="CF2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090"/>
            <a:ext cx="9144000" cy="370582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0" y="228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</a:rPr>
              <a:t>Child Health Services</a:t>
            </a:r>
            <a:endParaRPr lang="en-US" sz="36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306825"/>
              </p:ext>
            </p:extLst>
          </p:nvPr>
        </p:nvGraphicFramePr>
        <p:xfrm>
          <a:off x="0" y="1459468"/>
          <a:ext cx="9144000" cy="5398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Child Health Services </a:t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784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all facilities (N=977) offering: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9247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5415707"/>
              </p:ext>
            </p:extLst>
          </p:nvPr>
        </p:nvGraphicFramePr>
        <p:xfrm>
          <a:off x="76200" y="1408331"/>
          <a:ext cx="9067800" cy="544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GB" sz="3600" dirty="0"/>
              <a:t>Frequency of </a:t>
            </a:r>
            <a:r>
              <a:rPr lang="en-GB" sz="3600" dirty="0" smtClean="0"/>
              <a:t>Child Health Services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2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i="1" dirty="0"/>
              <a:t>Among facilities </a:t>
            </a:r>
            <a:r>
              <a:rPr lang="en-GB" i="1" dirty="0" smtClean="0"/>
              <a:t>offering outpatient curative care for sick children or growth monitoring, </a:t>
            </a:r>
            <a:r>
              <a:rPr lang="en-GB" i="1" dirty="0"/>
              <a:t>percent </a:t>
            </a:r>
            <a:r>
              <a:rPr lang="en-GB" i="1" dirty="0" smtClean="0"/>
              <a:t>providing </a:t>
            </a:r>
            <a:r>
              <a:rPr lang="en-GB" i="1" dirty="0"/>
              <a:t>services </a:t>
            </a:r>
            <a:r>
              <a:rPr lang="en-GB" i="1" dirty="0" smtClean="0"/>
              <a:t>for </a:t>
            </a:r>
            <a:r>
              <a:rPr lang="en-GB" i="1" dirty="0"/>
              <a:t>the indicated number of days per week</a:t>
            </a:r>
          </a:p>
        </p:txBody>
      </p:sp>
    </p:spTree>
    <p:extLst>
      <p:ext uri="{BB962C8B-B14F-4D97-AF65-F5344CB8AC3E}">
        <p14:creationId xmlns:p14="http://schemas.microsoft.com/office/powerpoint/2010/main" val="375806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GB" sz="3600" dirty="0"/>
              <a:t>Frequency of </a:t>
            </a:r>
            <a:r>
              <a:rPr lang="en-GB" sz="3600" dirty="0" smtClean="0"/>
              <a:t>Vaccination Services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i="1" dirty="0"/>
              <a:t>Among facilities </a:t>
            </a:r>
            <a:r>
              <a:rPr lang="en-GB" i="1" dirty="0" smtClean="0"/>
              <a:t>offering various routine child vaccination services, </a:t>
            </a:r>
            <a:r>
              <a:rPr lang="en-GB" i="1" dirty="0"/>
              <a:t>percent </a:t>
            </a:r>
            <a:r>
              <a:rPr lang="en-GB" i="1" dirty="0" smtClean="0"/>
              <a:t>providing each vaccination at the facility for the </a:t>
            </a:r>
            <a:r>
              <a:rPr lang="en-GB" i="1" dirty="0"/>
              <a:t>indicated number of days per week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508715"/>
              </p:ext>
            </p:extLst>
          </p:nvPr>
        </p:nvGraphicFramePr>
        <p:xfrm>
          <a:off x="76200" y="1408331"/>
          <a:ext cx="9067800" cy="544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1901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357255" cy="525780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Background of Child Health 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Availability of Services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Service </a:t>
            </a:r>
            <a:r>
              <a:rPr lang="en-US" b="1" dirty="0" smtClean="0">
                <a:solidFill>
                  <a:schemeClr val="accent2"/>
                </a:solidFill>
                <a:cs typeface="Arial" charset="0"/>
              </a:rPr>
              <a:t>Readiness</a:t>
            </a:r>
            <a:endParaRPr lang="en-US" b="1" dirty="0">
              <a:solidFill>
                <a:schemeClr val="accent2"/>
              </a:solidFill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r>
              <a:rPr lang="en-US" dirty="0"/>
              <a:t>Observations of Sick Child Consultations</a:t>
            </a:r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200" dirty="0" smtClean="0"/>
              <a:t>Guidelines and Equipment for Child Curative Services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7769699"/>
              </p:ext>
            </p:extLst>
          </p:nvPr>
        </p:nvGraphicFramePr>
        <p:xfrm>
          <a:off x="152400" y="1327666"/>
          <a:ext cx="8991600" cy="553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032" y="9583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facilities offering curative care for sick children (N=915)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8278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Infection Control for Child Curative Services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5785196"/>
              </p:ext>
            </p:extLst>
          </p:nvPr>
        </p:nvGraphicFramePr>
        <p:xfrm>
          <a:off x="152400" y="1600201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facilities offering curative care for sick children (N=915) with: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500987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1907824"/>
              </p:ext>
            </p:extLst>
          </p:nvPr>
        </p:nvGraphicFramePr>
        <p:xfrm>
          <a:off x="0" y="1459468"/>
          <a:ext cx="9144000" cy="5398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Laboratory Diagnostic Capacity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0" y="78377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facilities offering outpatient curative services for sick children (N=915) that have the capacity to conduct the indicated tests in the facility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888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Availability of Essential Medicines</a:t>
            </a:r>
            <a:endParaRPr lang="en-US" sz="3600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805656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/>
              <a:t>Percent of facilities offering </a:t>
            </a:r>
            <a:r>
              <a:rPr lang="en-US" i="1" dirty="0" smtClean="0"/>
              <a:t>outpatient curative care services for sick children (N=915) </a:t>
            </a:r>
            <a:r>
              <a:rPr lang="en-US" i="1" dirty="0"/>
              <a:t>that have: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8260639"/>
              </p:ext>
            </p:extLst>
          </p:nvPr>
        </p:nvGraphicFramePr>
        <p:xfrm>
          <a:off x="0" y="1371600"/>
          <a:ext cx="9144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9239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Availability of Priority Medicines</a:t>
            </a:r>
            <a:endParaRPr lang="en-US" sz="3600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805656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/>
              <a:t>Percent of facilities offering </a:t>
            </a:r>
            <a:r>
              <a:rPr lang="en-US" i="1" dirty="0" smtClean="0"/>
              <a:t>outpatient curative care services for sick children (N=915) </a:t>
            </a:r>
            <a:r>
              <a:rPr lang="en-US" i="1" dirty="0"/>
              <a:t>that have: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604238"/>
              </p:ext>
            </p:extLst>
          </p:nvPr>
        </p:nvGraphicFramePr>
        <p:xfrm>
          <a:off x="0" y="1371600"/>
          <a:ext cx="9144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66794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200" dirty="0" smtClean="0"/>
              <a:t>Guidelines and Equipment for Vaccination Services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7226296"/>
              </p:ext>
            </p:extLst>
          </p:nvPr>
        </p:nvGraphicFramePr>
        <p:xfrm>
          <a:off x="152400" y="1327666"/>
          <a:ext cx="8991600" cy="553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032" y="9583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facilities offering child vaccination services (N=688)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8117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357255" cy="525780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cs typeface="Arial" charset="0"/>
              </a:rPr>
              <a:t>Background of Child Health 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cs typeface="Arial" charset="0"/>
              </a:rPr>
              <a:t>Availability of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cs typeface="Arial" charset="0"/>
              </a:rPr>
              <a:t>Management Practices </a:t>
            </a:r>
            <a:br>
              <a:rPr lang="en-US" dirty="0" smtClean="0">
                <a:cs typeface="Arial" charset="0"/>
              </a:rPr>
            </a:br>
            <a:r>
              <a:rPr lang="en-US" dirty="0" smtClean="0">
                <a:cs typeface="Arial" charset="0"/>
              </a:rPr>
              <a:t>and Training</a:t>
            </a:r>
          </a:p>
          <a:p>
            <a:r>
              <a:rPr lang="en-US" dirty="0"/>
              <a:t>Observations of Sick Child Consultations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4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Infection Control for Vaccination Services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863317"/>
              </p:ext>
            </p:extLst>
          </p:nvPr>
        </p:nvGraphicFramePr>
        <p:xfrm>
          <a:off x="152400" y="1600201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Percent of facilities offering child vaccination services (N=688</a:t>
            </a:r>
            <a:r>
              <a:rPr lang="en-US" i="1" dirty="0" smtClean="0"/>
              <a:t>) with: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9771858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5443475"/>
              </p:ext>
            </p:extLst>
          </p:nvPr>
        </p:nvGraphicFramePr>
        <p:xfrm>
          <a:off x="0" y="1459468"/>
          <a:ext cx="9144000" cy="5398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Vaccines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784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facilities offering child vaccination services and storing vaccines (N=607) with all basic child vaccines – DPT/</a:t>
            </a:r>
            <a:r>
              <a:rPr lang="en-US" i="1" dirty="0" err="1" smtClean="0"/>
              <a:t>pentavalent</a:t>
            </a:r>
            <a:r>
              <a:rPr lang="en-US" i="1" dirty="0" smtClean="0"/>
              <a:t>, oral polio, measles, BCG, pneumococcal, and rotavirus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56557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564136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Vaccines </a:t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facilities offering child vaccination services and storing vaccines (N=607) with all basic child vaccines – DPT/</a:t>
            </a:r>
            <a:r>
              <a:rPr lang="en-US" i="1" dirty="0" err="1" smtClean="0"/>
              <a:t>pentavalent</a:t>
            </a:r>
            <a:r>
              <a:rPr lang="en-US" i="1" dirty="0" smtClean="0"/>
              <a:t>, oral polio, measles, BCG, pneumococcal, and rotavirus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58539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357255" cy="5257800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Background of Child Health 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Availability of Services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Management Practices </a:t>
            </a:r>
            <a:br>
              <a:rPr lang="en-US" b="1" dirty="0">
                <a:solidFill>
                  <a:schemeClr val="accent2"/>
                </a:solidFill>
                <a:cs typeface="Arial" charset="0"/>
              </a:rPr>
            </a:br>
            <a:r>
              <a:rPr lang="en-US" b="1" dirty="0">
                <a:solidFill>
                  <a:schemeClr val="accent2"/>
                </a:solidFill>
                <a:cs typeface="Arial" charset="0"/>
              </a:rPr>
              <a:t>and Training</a:t>
            </a:r>
          </a:p>
          <a:p>
            <a:r>
              <a:rPr lang="en-US" dirty="0"/>
              <a:t>Observations of Sick Child Consultations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8382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Training and Supervision Child Health Service Providers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65721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interviewed child health providers (N=2,242) who reported receiving: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158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Training of Child Health Service Providers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619858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interviewed child health providers (N=2,242) who reported receiving: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29192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357255" cy="525780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Background of Child Health 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Availability of Services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Observations of Sick Child Consultations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Assessment of General Danger Signs during Observed Sick Child Consultations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1122347"/>
              </p:ext>
            </p:extLst>
          </p:nvPr>
        </p:nvGraphicFramePr>
        <p:xfrm>
          <a:off x="1143000" y="1828800"/>
          <a:ext cx="8001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consultations (N=3,329) that assessed: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Assessment of Main Symptoms during Observed Sick Child Consultations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1094719"/>
              </p:ext>
            </p:extLst>
          </p:nvPr>
        </p:nvGraphicFramePr>
        <p:xfrm>
          <a:off x="152400" y="1828800"/>
          <a:ext cx="8991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consultations (N=3,329) that assessed: </a:t>
            </a:r>
            <a:endParaRPr lang="en-US" i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Physical Examination during Observed Sick Child Consultations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7650883"/>
              </p:ext>
            </p:extLst>
          </p:nvPr>
        </p:nvGraphicFramePr>
        <p:xfrm>
          <a:off x="152400" y="1828800"/>
          <a:ext cx="8991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consultations (N=3,329) that assessed: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79665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Childhood Vaccinations (2010 MDHS)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0811092"/>
              </p:ext>
            </p:extLst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vaccinated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DPT-</a:t>
            </a:r>
            <a:r>
              <a:rPr lang="en-US" dirty="0" err="1" smtClean="0"/>
              <a:t>Hep</a:t>
            </a:r>
            <a:r>
              <a:rPr lang="en-US" dirty="0" smtClean="0"/>
              <a:t> B-</a:t>
            </a:r>
            <a:r>
              <a:rPr lang="en-US" dirty="0" err="1" smtClean="0"/>
              <a:t>Hib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73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Essential Advice to Caretakers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034344"/>
              </p:ext>
            </p:extLst>
          </p:nvPr>
        </p:nvGraphicFramePr>
        <p:xfrm>
          <a:off x="2057400" y="1828800"/>
          <a:ext cx="6705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611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consultations (N=3,329) 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Treatment of Children with Fever or Malaria</a:t>
            </a:r>
            <a:endParaRPr lang="en-US" sz="3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6896743"/>
              </p:ext>
            </p:extLst>
          </p:nvPr>
        </p:nvGraphicFramePr>
        <p:xfrm>
          <a:off x="0" y="1676400"/>
          <a:ext cx="9144000" cy="51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14400"/>
            <a:ext cx="6224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children who received specific treatment, among those with indicated diagnosis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Treatment of Children with Respiratory Illness</a:t>
            </a:r>
            <a:endParaRPr lang="en-US" sz="3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8976467"/>
              </p:ext>
            </p:extLst>
          </p:nvPr>
        </p:nvGraphicFramePr>
        <p:xfrm>
          <a:off x="0" y="1676400"/>
          <a:ext cx="9144000" cy="51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14400"/>
            <a:ext cx="6224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observed children who received specific treatment, among those with indicated diagnosis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08876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Outpatient curative care for sick children</a:t>
            </a:r>
            <a:r>
              <a:rPr lang="en-US" b="1" dirty="0" smtClean="0"/>
              <a:t> </a:t>
            </a:r>
            <a:r>
              <a:rPr lang="en-US" dirty="0" smtClean="0"/>
              <a:t>is one of the most widely available of all health services in Malawi provided by </a:t>
            </a:r>
            <a:r>
              <a:rPr lang="en-US" b="1" dirty="0" smtClean="0">
                <a:solidFill>
                  <a:schemeClr val="accent2"/>
                </a:solidFill>
              </a:rPr>
              <a:t>94% </a:t>
            </a:r>
            <a:r>
              <a:rPr lang="en-US" dirty="0" smtClean="0"/>
              <a:t>of facilities.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70%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of facilities offering vaccination services and storing vaccines </a:t>
            </a:r>
            <a:r>
              <a:rPr lang="en-US" b="1" dirty="0" smtClean="0">
                <a:solidFill>
                  <a:schemeClr val="accent2"/>
                </a:solidFill>
              </a:rPr>
              <a:t>had all basic child vaccines at time of survey</a:t>
            </a:r>
            <a:r>
              <a:rPr lang="en-US" dirty="0" smtClean="0"/>
              <a:t>. </a:t>
            </a:r>
            <a:endParaRPr lang="en-US" b="1" dirty="0" smtClean="0"/>
          </a:p>
          <a:p>
            <a:r>
              <a:rPr lang="en-US" b="1" dirty="0" smtClean="0">
                <a:solidFill>
                  <a:schemeClr val="accent2"/>
                </a:solidFill>
              </a:rPr>
              <a:t>All </a:t>
            </a:r>
            <a:r>
              <a:rPr lang="en-US" b="1" dirty="0">
                <a:solidFill>
                  <a:schemeClr val="accent2"/>
                </a:solidFill>
              </a:rPr>
              <a:t>three general danger signs </a:t>
            </a:r>
            <a:r>
              <a:rPr lang="en-US" dirty="0"/>
              <a:t>were assessed in </a:t>
            </a:r>
            <a:r>
              <a:rPr lang="en-US" b="1" dirty="0">
                <a:solidFill>
                  <a:schemeClr val="accent2"/>
                </a:solidFill>
              </a:rPr>
              <a:t>only </a:t>
            </a:r>
            <a:r>
              <a:rPr lang="en-US" b="1" dirty="0" smtClean="0">
                <a:solidFill>
                  <a:schemeClr val="accent2"/>
                </a:solidFill>
              </a:rPr>
              <a:t>3</a:t>
            </a:r>
            <a:r>
              <a:rPr lang="en-US" b="1" dirty="0">
                <a:solidFill>
                  <a:schemeClr val="accent2"/>
                </a:solidFill>
              </a:rPr>
              <a:t>% </a:t>
            </a:r>
            <a:r>
              <a:rPr lang="en-US" dirty="0"/>
              <a:t>of observed consultations</a:t>
            </a:r>
            <a:r>
              <a:rPr lang="en-US" b="1" dirty="0"/>
              <a:t> </a:t>
            </a:r>
            <a:r>
              <a:rPr lang="en-US" dirty="0"/>
              <a:t>of sick children.</a:t>
            </a:r>
            <a:endParaRPr lang="en-US" b="1" dirty="0"/>
          </a:p>
          <a:p>
            <a:r>
              <a:rPr lang="en-US" b="1" dirty="0" smtClean="0">
                <a:solidFill>
                  <a:schemeClr val="accent2"/>
                </a:solidFill>
              </a:rPr>
              <a:t>All three main symptoms </a:t>
            </a:r>
            <a:r>
              <a:rPr lang="en-US" dirty="0" smtClean="0"/>
              <a:t>were assessed in </a:t>
            </a:r>
            <a:r>
              <a:rPr lang="en-US" b="1" dirty="0" smtClean="0">
                <a:solidFill>
                  <a:schemeClr val="accent2"/>
                </a:solidFill>
              </a:rPr>
              <a:t>24%</a:t>
            </a:r>
            <a:r>
              <a:rPr lang="en-US" dirty="0" smtClean="0"/>
              <a:t> of observed consultations of sick children. 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13% </a:t>
            </a:r>
            <a:r>
              <a:rPr lang="en-US" dirty="0" smtClean="0"/>
              <a:t>of children with </a:t>
            </a:r>
            <a:r>
              <a:rPr lang="en-US" b="1" dirty="0" smtClean="0">
                <a:solidFill>
                  <a:schemeClr val="accent2"/>
                </a:solidFill>
              </a:rPr>
              <a:t>fever</a:t>
            </a:r>
            <a:r>
              <a:rPr lang="en-US" dirty="0" smtClean="0"/>
              <a:t> were treated with an </a:t>
            </a:r>
            <a:r>
              <a:rPr lang="en-US" b="1" dirty="0" smtClean="0">
                <a:solidFill>
                  <a:schemeClr val="accent2"/>
                </a:solidFill>
              </a:rPr>
              <a:t>antimalarial</a:t>
            </a:r>
            <a:r>
              <a:rPr lang="en-US" dirty="0" smtClean="0"/>
              <a:t>.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89% </a:t>
            </a:r>
            <a:r>
              <a:rPr lang="en-US" dirty="0" smtClean="0"/>
              <a:t>of children with </a:t>
            </a:r>
            <a:r>
              <a:rPr lang="en-US" b="1" dirty="0" smtClean="0">
                <a:solidFill>
                  <a:schemeClr val="accent2"/>
                </a:solidFill>
              </a:rPr>
              <a:t>cough or other respiratory illness </a:t>
            </a:r>
            <a:r>
              <a:rPr lang="en-US" dirty="0" smtClean="0"/>
              <a:t>were given an </a:t>
            </a:r>
            <a:r>
              <a:rPr lang="en-US" b="1" dirty="0" smtClean="0">
                <a:solidFill>
                  <a:schemeClr val="accent2"/>
                </a:solidFill>
              </a:rPr>
              <a:t>antibiotic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/>
              <a:t>Trends in Vaccination Coverage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age 12-23 months with all basic vaccinations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9960273"/>
              </p:ext>
            </p:extLst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1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Nutritional Status of Children (2010 MDHS)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1062821"/>
              </p:ext>
            </p:extLst>
          </p:nvPr>
        </p:nvGraphicFramePr>
        <p:xfrm>
          <a:off x="0" y="1371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91200" y="6248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873335" y="3662241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4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07527" y="5150614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13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77200" y="220980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47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6550223"/>
            <a:ext cx="472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*Based on the new WHO Child Growth Standards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47440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Level (2010 MDHS)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48093299"/>
              </p:ext>
            </p:extLst>
          </p:nvPr>
        </p:nvGraphicFramePr>
        <p:xfrm>
          <a:off x="228600" y="15240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0668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  <p:extLst>
      <p:ext uri="{BB962C8B-B14F-4D97-AF65-F5344CB8AC3E}">
        <p14:creationId xmlns:p14="http://schemas.microsoft.com/office/powerpoint/2010/main" val="21296966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357255" cy="525780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Background of Child Health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Availability of Services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r>
              <a:rPr lang="en-US" dirty="0"/>
              <a:t>Observations of Sick Child Consultations</a:t>
            </a:r>
          </a:p>
          <a:p>
            <a:pPr>
              <a:spcBef>
                <a:spcPct val="50000"/>
              </a:spcBef>
            </a:pPr>
            <a:endParaRPr lang="en-US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1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875707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Child Health Services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all facilities (N=977) offering: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53672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7188871"/>
              </p:ext>
            </p:extLst>
          </p:nvPr>
        </p:nvGraphicFramePr>
        <p:xfrm>
          <a:off x="0" y="1459468"/>
          <a:ext cx="9144000" cy="5398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Child Health Services </a:t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784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all facilities (N=977) offering: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3500369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alawi SPA">
      <a:dk1>
        <a:srgbClr val="000000"/>
      </a:dk1>
      <a:lt1>
        <a:sysClr val="window" lastClr="FFFFFF"/>
      </a:lt1>
      <a:dk2>
        <a:srgbClr val="458FCD"/>
      </a:dk2>
      <a:lt2>
        <a:srgbClr val="458FCD"/>
      </a:lt2>
      <a:accent1>
        <a:srgbClr val="458FCD"/>
      </a:accent1>
      <a:accent2>
        <a:srgbClr val="CF2028"/>
      </a:accent2>
      <a:accent3>
        <a:srgbClr val="359D47"/>
      </a:accent3>
      <a:accent4>
        <a:srgbClr val="8A2D87"/>
      </a:accent4>
      <a:accent5>
        <a:srgbClr val="E49524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alawi SPA">
      <a:dk1>
        <a:srgbClr val="000000"/>
      </a:dk1>
      <a:lt1>
        <a:sysClr val="window" lastClr="FFFFFF"/>
      </a:lt1>
      <a:dk2>
        <a:srgbClr val="458FCD"/>
      </a:dk2>
      <a:lt2>
        <a:srgbClr val="458FCD"/>
      </a:lt2>
      <a:accent1>
        <a:srgbClr val="458FCD"/>
      </a:accent1>
      <a:accent2>
        <a:srgbClr val="CF2028"/>
      </a:accent2>
      <a:accent3>
        <a:srgbClr val="359D47"/>
      </a:accent3>
      <a:accent4>
        <a:srgbClr val="8A2D87"/>
      </a:accent4>
      <a:accent5>
        <a:srgbClr val="E49524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</TotalTime>
  <Words>1565</Words>
  <Application>Microsoft Office PowerPoint</Application>
  <PresentationFormat>On-screen Show (4:3)</PresentationFormat>
  <Paragraphs>152</Paragraphs>
  <Slides>33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Gill Sans Std</vt:lpstr>
      <vt:lpstr>Times New Roman</vt:lpstr>
      <vt:lpstr>Custom Design</vt:lpstr>
      <vt:lpstr>Office Theme</vt:lpstr>
      <vt:lpstr>PowerPoint Presentation</vt:lpstr>
      <vt:lpstr>PowerPoint Presentation</vt:lpstr>
      <vt:lpstr>Childhood Vaccinations (2010 MDHS)</vt:lpstr>
      <vt:lpstr>Trends in Vaccination Coverage</vt:lpstr>
      <vt:lpstr>Nutritional Status of Children (2010 MDHS)</vt:lpstr>
      <vt:lpstr>Childhood Mortality Level (2010 MDHS)</vt:lpstr>
      <vt:lpstr>PowerPoint Presentation</vt:lpstr>
      <vt:lpstr>PowerPoint Presentation</vt:lpstr>
      <vt:lpstr>PowerPoint Presentation</vt:lpstr>
      <vt:lpstr>PowerPoint Presentation</vt:lpstr>
      <vt:lpstr>Frequency of Child Health Services</vt:lpstr>
      <vt:lpstr>Frequency of Vaccination Services</vt:lpstr>
      <vt:lpstr>PowerPoint Presentation</vt:lpstr>
      <vt:lpstr>Guidelines and Equipment for Child Curative Services</vt:lpstr>
      <vt:lpstr>Infection Control for Child Curative Services</vt:lpstr>
      <vt:lpstr>Laboratory Diagnostic Capacity</vt:lpstr>
      <vt:lpstr>Availability of Essential Medicines</vt:lpstr>
      <vt:lpstr>Availability of Priority Medicines</vt:lpstr>
      <vt:lpstr>Guidelines and Equipment for Vaccination Services</vt:lpstr>
      <vt:lpstr>Infection Control for Vaccination Services</vt:lpstr>
      <vt:lpstr>PowerPoint Presentation</vt:lpstr>
      <vt:lpstr>PowerPoint Presentation</vt:lpstr>
      <vt:lpstr>PowerPoint Presentation</vt:lpstr>
      <vt:lpstr>Training and Supervision Child Health Service Providers</vt:lpstr>
      <vt:lpstr>Training of Child Health Service Providers</vt:lpstr>
      <vt:lpstr>PowerPoint Presentation</vt:lpstr>
      <vt:lpstr>Assessment of General Danger Signs during Observed Sick Child Consultations</vt:lpstr>
      <vt:lpstr>Assessment of Main Symptoms during Observed Sick Child Consultations</vt:lpstr>
      <vt:lpstr>Physical Examination during Observed Sick Child Consultations</vt:lpstr>
      <vt:lpstr>Essential Advice to Caretakers</vt:lpstr>
      <vt:lpstr>Treatment of Children with Fever or Malaria</vt:lpstr>
      <vt:lpstr>Treatment of Children with Respiratory Illness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MSPA Child Health</dc:title>
  <dc:creator>Sally Zweimueller</dc:creator>
  <cp:lastModifiedBy>Zweimueller, Sally</cp:lastModifiedBy>
  <cp:revision>392</cp:revision>
  <dcterms:created xsi:type="dcterms:W3CDTF">2010-08-17T13:53:29Z</dcterms:created>
  <dcterms:modified xsi:type="dcterms:W3CDTF">2015-01-28T18:36:43Z</dcterms:modified>
</cp:coreProperties>
</file>