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5" r:id="rId2"/>
  </p:sldMasterIdLst>
  <p:notesMasterIdLst>
    <p:notesMasterId r:id="rId23"/>
  </p:notesMasterIdLst>
  <p:sldIdLst>
    <p:sldId id="256" r:id="rId3"/>
    <p:sldId id="311" r:id="rId4"/>
    <p:sldId id="258" r:id="rId5"/>
    <p:sldId id="317" r:id="rId6"/>
    <p:sldId id="312" r:id="rId7"/>
    <p:sldId id="259" r:id="rId8"/>
    <p:sldId id="313" r:id="rId9"/>
    <p:sldId id="314" r:id="rId10"/>
    <p:sldId id="315" r:id="rId11"/>
    <p:sldId id="316" r:id="rId12"/>
    <p:sldId id="318" r:id="rId13"/>
    <p:sldId id="306" r:id="rId14"/>
    <p:sldId id="261" r:id="rId15"/>
    <p:sldId id="319" r:id="rId16"/>
    <p:sldId id="320" r:id="rId17"/>
    <p:sldId id="294" r:id="rId18"/>
    <p:sldId id="295" r:id="rId19"/>
    <p:sldId id="321" r:id="rId20"/>
    <p:sldId id="322" r:id="rId21"/>
    <p:sldId id="298" r:id="rId22"/>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9D47"/>
    <a:srgbClr val="CF20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432" autoAdjust="0"/>
  </p:normalViewPr>
  <p:slideViewPr>
    <p:cSldViewPr>
      <p:cViewPr varScale="1">
        <p:scale>
          <a:sx n="72" d="100"/>
          <a:sy n="72" d="100"/>
        </p:scale>
        <p:origin x="1428"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dPt>
            <c:idx val="4"/>
            <c:bubble3D val="0"/>
            <c:spPr>
              <a:solidFill>
                <a:schemeClr val="accent5"/>
              </a:solidFill>
            </c:spPr>
          </c:dPt>
          <c:dLbls>
            <c:dLbl>
              <c:idx val="0"/>
              <c:spPr/>
              <c:txPr>
                <a:bodyPr/>
                <a:lstStyle/>
                <a:p>
                  <a:pPr>
                    <a:defRPr b="1">
                      <a:solidFill>
                        <a:schemeClr val="tx1"/>
                      </a:solidFill>
                    </a:defRPr>
                  </a:pPr>
                  <a:endParaRPr lang="en-US"/>
                </a:p>
              </c:txPr>
              <c:showLegendKey val="0"/>
              <c:showVal val="0"/>
              <c:showCatName val="1"/>
              <c:showSerName val="0"/>
              <c:showPercent val="1"/>
              <c:showBubbleSize val="0"/>
            </c:dLbl>
            <c:dLbl>
              <c:idx val="1"/>
              <c:spPr/>
              <c:txPr>
                <a:bodyPr/>
                <a:lstStyle/>
                <a:p>
                  <a:pPr>
                    <a:defRPr b="1">
                      <a:solidFill>
                        <a:schemeClr val="bg1"/>
                      </a:solidFill>
                    </a:defRPr>
                  </a:pPr>
                  <a:endParaRPr lang="en-US"/>
                </a:p>
              </c:txPr>
              <c:showLegendKey val="0"/>
              <c:showVal val="0"/>
              <c:showCatName val="1"/>
              <c:showSerName val="0"/>
              <c:showPercent val="1"/>
              <c:showBubbleSize val="0"/>
            </c:dLbl>
            <c:dLbl>
              <c:idx val="2"/>
              <c:spPr>
                <a:noFill/>
                <a:ln>
                  <a:noFill/>
                </a:ln>
                <a:effectLst/>
              </c:spPr>
              <c:txPr>
                <a:bodyPr/>
                <a:lstStyle/>
                <a:p>
                  <a:pPr>
                    <a:defRPr b="1">
                      <a:solidFill>
                        <a:schemeClr val="bg1"/>
                      </a:solidFill>
                    </a:defRPr>
                  </a:pPr>
                  <a:endParaRPr lang="en-US"/>
                </a:p>
              </c:txPr>
              <c:showLegendKey val="0"/>
              <c:showVal val="0"/>
              <c:showCatName val="1"/>
              <c:showSerName val="0"/>
              <c:showPercent val="1"/>
              <c:showBubbleSize val="0"/>
            </c:dLbl>
            <c:dLbl>
              <c:idx val="3"/>
              <c:spPr/>
              <c:txPr>
                <a:bodyPr/>
                <a:lstStyle/>
                <a:p>
                  <a:pPr>
                    <a:defRPr b="1">
                      <a:solidFill>
                        <a:schemeClr val="tx1"/>
                      </a:solidFill>
                    </a:defRPr>
                  </a:pPr>
                  <a:endParaRPr lang="en-US"/>
                </a:p>
              </c:txPr>
              <c:showLegendKey val="0"/>
              <c:showVal val="0"/>
              <c:showCatName val="1"/>
              <c:showSerName val="0"/>
              <c:showPercent val="1"/>
              <c:showBubbleSize val="0"/>
            </c:dLbl>
            <c:dLbl>
              <c:idx val="5"/>
              <c:spPr>
                <a:noFill/>
                <a:ln>
                  <a:noFill/>
                </a:ln>
                <a:effectLst/>
              </c:spPr>
              <c:txPr>
                <a:bodyPr/>
                <a:lstStyle/>
                <a:p>
                  <a:pPr>
                    <a:defRPr b="1">
                      <a:solidFill>
                        <a:schemeClr val="bg1"/>
                      </a:solidFill>
                    </a:defRPr>
                  </a:pPr>
                  <a:endParaRPr lang="en-US"/>
                </a:p>
              </c:txPr>
              <c:showLegendKey val="0"/>
              <c:showVal val="0"/>
              <c:showCatName val="1"/>
              <c:showSerName val="0"/>
              <c:showPercent val="1"/>
              <c:showBubbleSize val="0"/>
            </c:dLbl>
            <c:spPr>
              <a:noFill/>
              <a:ln>
                <a:noFill/>
              </a:ln>
              <a:effectLst/>
            </c:spPr>
            <c:txPr>
              <a:bodyPr/>
              <a:lstStyle/>
              <a:p>
                <a:pPr>
                  <a:defRPr b="1">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Doctor</c:v>
                </c:pt>
                <c:pt idx="1">
                  <c:v>Other clinician</c:v>
                </c:pt>
                <c:pt idx="2">
                  <c:v>Nurse</c:v>
                </c:pt>
                <c:pt idx="3">
                  <c:v>Pharmacist</c:v>
                </c:pt>
                <c:pt idx="4">
                  <c:v>Technician</c:v>
                </c:pt>
                <c:pt idx="5">
                  <c:v>Other</c:v>
                </c:pt>
              </c:strCache>
            </c:strRef>
          </c:cat>
          <c:val>
            <c:numRef>
              <c:f>Sheet1!$B$2:$B$7</c:f>
              <c:numCache>
                <c:formatCode>General</c:formatCode>
                <c:ptCount val="6"/>
                <c:pt idx="0">
                  <c:v>1.3</c:v>
                </c:pt>
                <c:pt idx="1">
                  <c:v>31.8</c:v>
                </c:pt>
                <c:pt idx="2">
                  <c:v>45.6</c:v>
                </c:pt>
                <c:pt idx="3">
                  <c:v>0</c:v>
                </c:pt>
                <c:pt idx="4">
                  <c:v>3.6</c:v>
                </c:pt>
                <c:pt idx="5">
                  <c:v>17.7</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dPt>
            <c:idx val="0"/>
            <c:bubble3D val="0"/>
            <c:spPr>
              <a:solidFill>
                <a:schemeClr val="accent3"/>
              </a:solidFill>
            </c:spPr>
          </c:dPt>
          <c:dPt>
            <c:idx val="1"/>
            <c:bubble3D val="0"/>
            <c:spPr>
              <a:solidFill>
                <a:schemeClr val="bg2"/>
              </a:solidFill>
            </c:spPr>
          </c:dPt>
          <c:dPt>
            <c:idx val="2"/>
            <c:bubble3D val="0"/>
            <c:spPr>
              <a:solidFill>
                <a:schemeClr val="accent2"/>
              </a:solidFill>
            </c:spPr>
          </c:dPt>
          <c:dPt>
            <c:idx val="4"/>
            <c:bubble3D val="0"/>
            <c:spPr>
              <a:solidFill>
                <a:schemeClr val="accent5"/>
              </a:solidFill>
            </c:spPr>
          </c:dPt>
          <c:dLbls>
            <c:dLbl>
              <c:idx val="0"/>
              <c:spPr/>
              <c:txPr>
                <a:bodyPr/>
                <a:lstStyle/>
                <a:p>
                  <a:pPr>
                    <a:defRPr b="1">
                      <a:solidFill>
                        <a:schemeClr val="tx1"/>
                      </a:solidFill>
                    </a:defRPr>
                  </a:pPr>
                  <a:endParaRPr lang="en-US"/>
                </a:p>
              </c:txPr>
              <c:showLegendKey val="0"/>
              <c:showVal val="0"/>
              <c:showCatName val="1"/>
              <c:showSerName val="0"/>
              <c:showPercent val="1"/>
              <c:showBubbleSize val="0"/>
            </c:dLbl>
            <c:dLbl>
              <c:idx val="1"/>
              <c:spPr/>
              <c:txPr>
                <a:bodyPr/>
                <a:lstStyle/>
                <a:p>
                  <a:pPr>
                    <a:defRPr b="1">
                      <a:solidFill>
                        <a:schemeClr val="tx1"/>
                      </a:solidFill>
                    </a:defRPr>
                  </a:pPr>
                  <a:endParaRPr lang="en-US"/>
                </a:p>
              </c:txPr>
              <c:showLegendKey val="0"/>
              <c:showVal val="0"/>
              <c:showCatName val="1"/>
              <c:showSerName val="0"/>
              <c:showPercent val="1"/>
              <c:showBubbleSize val="0"/>
            </c:dLbl>
            <c:dLbl>
              <c:idx val="3"/>
              <c:spPr/>
              <c:txPr>
                <a:bodyPr/>
                <a:lstStyle/>
                <a:p>
                  <a:pPr>
                    <a:defRPr b="1">
                      <a:solidFill>
                        <a:schemeClr val="tx1"/>
                      </a:solidFill>
                    </a:defRPr>
                  </a:pPr>
                  <a:endParaRPr lang="en-US"/>
                </a:p>
              </c:txPr>
              <c:showLegendKey val="0"/>
              <c:showVal val="0"/>
              <c:showCatName val="1"/>
              <c:showSerName val="0"/>
              <c:showPercent val="1"/>
              <c:showBubbleSize val="0"/>
            </c:dLbl>
            <c:spPr>
              <a:noFill/>
              <a:ln>
                <a:noFill/>
              </a:ln>
              <a:effectLst/>
            </c:spPr>
            <c:txPr>
              <a:bodyPr/>
              <a:lstStyle/>
              <a:p>
                <a:pPr>
                  <a:defRPr b="1">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Sheet1!$A$2:$A$6</c:f>
              <c:strCache>
                <c:ptCount val="5"/>
                <c:pt idx="0">
                  <c:v>Hospital</c:v>
                </c:pt>
                <c:pt idx="1">
                  <c:v>Health centre</c:v>
                </c:pt>
                <c:pt idx="2">
                  <c:v>Dispensary</c:v>
                </c:pt>
                <c:pt idx="3">
                  <c:v>Clinic</c:v>
                </c:pt>
                <c:pt idx="4">
                  <c:v>Health post</c:v>
                </c:pt>
              </c:strCache>
            </c:strRef>
          </c:cat>
          <c:val>
            <c:numRef>
              <c:f>Sheet1!$B$2:$B$6</c:f>
              <c:numCache>
                <c:formatCode>General</c:formatCode>
                <c:ptCount val="5"/>
                <c:pt idx="0">
                  <c:v>28</c:v>
                </c:pt>
                <c:pt idx="1">
                  <c:v>50</c:v>
                </c:pt>
                <c:pt idx="2">
                  <c:v>4</c:v>
                </c:pt>
                <c:pt idx="3">
                  <c:v>18</c:v>
                </c:pt>
                <c:pt idx="4">
                  <c:v>1</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dPt>
            <c:idx val="0"/>
            <c:bubble3D val="0"/>
            <c:spPr>
              <a:solidFill>
                <a:schemeClr val="accent3">
                  <a:lumMod val="50000"/>
                </a:schemeClr>
              </a:solidFill>
            </c:spPr>
          </c:dPt>
          <c:dPt>
            <c:idx val="1"/>
            <c:bubble3D val="0"/>
            <c:spPr>
              <a:solidFill>
                <a:schemeClr val="accent1">
                  <a:lumMod val="50000"/>
                </a:schemeClr>
              </a:solidFill>
            </c:spPr>
          </c:dPt>
          <c:dPt>
            <c:idx val="2"/>
            <c:bubble3D val="0"/>
            <c:spPr>
              <a:solidFill>
                <a:schemeClr val="accent2">
                  <a:lumMod val="50000"/>
                </a:schemeClr>
              </a:solidFill>
            </c:spPr>
          </c:dPt>
          <c:dPt>
            <c:idx val="3"/>
            <c:bubble3D val="0"/>
            <c:spPr>
              <a:solidFill>
                <a:schemeClr val="accent4">
                  <a:lumMod val="50000"/>
                </a:schemeClr>
              </a:solidFill>
            </c:spPr>
          </c:dPt>
          <c:dPt>
            <c:idx val="4"/>
            <c:bubble3D val="0"/>
            <c:spPr>
              <a:solidFill>
                <a:schemeClr val="accent5">
                  <a:lumMod val="50000"/>
                </a:schemeClr>
              </a:solidFill>
            </c:spPr>
          </c:dPt>
          <c:dLbls>
            <c:dLbl>
              <c:idx val="0"/>
              <c:spPr/>
              <c:txPr>
                <a:bodyPr/>
                <a:lstStyle/>
                <a:p>
                  <a:pPr>
                    <a:defRPr b="1">
                      <a:solidFill>
                        <a:schemeClr val="bg1"/>
                      </a:solidFill>
                    </a:defRPr>
                  </a:pPr>
                  <a:endParaRPr lang="en-US"/>
                </a:p>
              </c:txPr>
              <c:showLegendKey val="0"/>
              <c:showVal val="0"/>
              <c:showCatName val="1"/>
              <c:showSerName val="0"/>
              <c:showPercent val="1"/>
              <c:showBubbleSize val="0"/>
            </c:dLbl>
            <c:dLbl>
              <c:idx val="1"/>
              <c:spPr/>
              <c:txPr>
                <a:bodyPr/>
                <a:lstStyle/>
                <a:p>
                  <a:pPr>
                    <a:defRPr b="1">
                      <a:solidFill>
                        <a:schemeClr val="bg1"/>
                      </a:solidFill>
                    </a:defRPr>
                  </a:pPr>
                  <a:endParaRPr lang="en-US"/>
                </a:p>
              </c:txPr>
              <c:showLegendKey val="0"/>
              <c:showVal val="0"/>
              <c:showCatName val="1"/>
              <c:showSerName val="0"/>
              <c:showPercent val="1"/>
              <c:showBubbleSize val="0"/>
            </c:dLbl>
            <c:dLbl>
              <c:idx val="2"/>
              <c:spPr>
                <a:noFill/>
                <a:ln>
                  <a:noFill/>
                </a:ln>
                <a:effectLst/>
              </c:spPr>
              <c:txPr>
                <a:bodyPr/>
                <a:lstStyle/>
                <a:p>
                  <a:pPr>
                    <a:defRPr b="1">
                      <a:solidFill>
                        <a:schemeClr val="bg1"/>
                      </a:solidFill>
                    </a:defRPr>
                  </a:pPr>
                  <a:endParaRPr lang="en-US"/>
                </a:p>
              </c:txPr>
              <c:showLegendKey val="0"/>
              <c:showVal val="0"/>
              <c:showCatName val="1"/>
              <c:showSerName val="0"/>
              <c:showPercent val="1"/>
              <c:showBubbleSize val="0"/>
            </c:dLbl>
            <c:dLbl>
              <c:idx val="3"/>
              <c:spPr/>
              <c:txPr>
                <a:bodyPr/>
                <a:lstStyle/>
                <a:p>
                  <a:pPr>
                    <a:defRPr b="1">
                      <a:solidFill>
                        <a:schemeClr val="tx1"/>
                      </a:solidFill>
                    </a:defRPr>
                  </a:pPr>
                  <a:endParaRPr lang="en-US"/>
                </a:p>
              </c:txPr>
              <c:showLegendKey val="0"/>
              <c:showVal val="0"/>
              <c:showCatName val="1"/>
              <c:showSerName val="0"/>
              <c:showPercent val="1"/>
              <c:showBubbleSize val="0"/>
            </c:dLbl>
            <c:spPr>
              <a:noFill/>
              <a:ln>
                <a:noFill/>
              </a:ln>
              <a:effectLst/>
            </c:spPr>
            <c:txPr>
              <a:bodyPr/>
              <a:lstStyle/>
              <a:p>
                <a:pPr>
                  <a:defRPr b="1">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Sheet1!$A$2:$A$6</c:f>
              <c:strCache>
                <c:ptCount val="5"/>
                <c:pt idx="0">
                  <c:v>Government</c:v>
                </c:pt>
                <c:pt idx="1">
                  <c:v>CHAM</c:v>
                </c:pt>
                <c:pt idx="2">
                  <c:v>Private</c:v>
                </c:pt>
                <c:pt idx="3">
                  <c:v>NGO</c:v>
                </c:pt>
                <c:pt idx="4">
                  <c:v>Company</c:v>
                </c:pt>
              </c:strCache>
            </c:strRef>
          </c:cat>
          <c:val>
            <c:numRef>
              <c:f>Sheet1!$B$2:$B$6</c:f>
              <c:numCache>
                <c:formatCode>General</c:formatCode>
                <c:ptCount val="5"/>
                <c:pt idx="0">
                  <c:v>57</c:v>
                </c:pt>
                <c:pt idx="1">
                  <c:v>23</c:v>
                </c:pt>
                <c:pt idx="2">
                  <c:v>11</c:v>
                </c:pt>
                <c:pt idx="3">
                  <c:v>4</c:v>
                </c:pt>
                <c:pt idx="4">
                  <c:v>4</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C03BFF8-D331-4003-B7A7-74916073465B}" type="datetimeFigureOut">
              <a:rPr lang="en-US"/>
              <a:pPr>
                <a:defRPr/>
              </a:pPr>
              <a:t>1/28/2015</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779C60F-01F0-4309-AAFA-146E0DF0B765}" type="slidenum">
              <a:rPr lang="en-US"/>
              <a:pPr>
                <a:defRPr/>
              </a:pPr>
              <a:t>‹#›</a:t>
            </a:fld>
            <a:endParaRPr lang="en-US"/>
          </a:p>
        </p:txBody>
      </p:sp>
    </p:spTree>
    <p:extLst>
      <p:ext uri="{BB962C8B-B14F-4D97-AF65-F5344CB8AC3E}">
        <p14:creationId xmlns:p14="http://schemas.microsoft.com/office/powerpoint/2010/main" val="8719057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10</a:t>
            </a:fld>
            <a:endParaRPr lang="en-US"/>
          </a:p>
        </p:txBody>
      </p:sp>
    </p:spTree>
    <p:extLst>
      <p:ext uri="{BB962C8B-B14F-4D97-AF65-F5344CB8AC3E}">
        <p14:creationId xmlns:p14="http://schemas.microsoft.com/office/powerpoint/2010/main" val="1754327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E1C403-F6B6-4F6A-B1FB-9B62DA5A8803}" type="slidenum">
              <a:rPr lang="en-US" smtClean="0"/>
              <a:pPr fontAlgn="base">
                <a:spcBef>
                  <a:spcPct val="0"/>
                </a:spcBef>
                <a:spcAft>
                  <a:spcPct val="0"/>
                </a:spcAft>
                <a:defRPr/>
              </a:pPr>
              <a:t>13</a:t>
            </a:fld>
            <a:endParaRPr lang="en-US" smtClean="0"/>
          </a:p>
        </p:txBody>
      </p:sp>
    </p:spTree>
    <p:extLst>
      <p:ext uri="{BB962C8B-B14F-4D97-AF65-F5344CB8AC3E}">
        <p14:creationId xmlns:p14="http://schemas.microsoft.com/office/powerpoint/2010/main" val="2155249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E1C403-F6B6-4F6A-B1FB-9B62DA5A8803}" type="slidenum">
              <a:rPr lang="en-US" smtClean="0"/>
              <a:pPr fontAlgn="base">
                <a:spcBef>
                  <a:spcPct val="0"/>
                </a:spcBef>
                <a:spcAft>
                  <a:spcPct val="0"/>
                </a:spcAft>
                <a:defRPr/>
              </a:pPr>
              <a:t>14</a:t>
            </a:fld>
            <a:endParaRPr lang="en-US" smtClean="0"/>
          </a:p>
        </p:txBody>
      </p:sp>
    </p:spTree>
    <p:extLst>
      <p:ext uri="{BB962C8B-B14F-4D97-AF65-F5344CB8AC3E}">
        <p14:creationId xmlns:p14="http://schemas.microsoft.com/office/powerpoint/2010/main" val="4267989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E1C403-F6B6-4F6A-B1FB-9B62DA5A8803}" type="slidenum">
              <a:rPr lang="en-US" smtClean="0"/>
              <a:pPr fontAlgn="base">
                <a:spcBef>
                  <a:spcPct val="0"/>
                </a:spcBef>
                <a:spcAft>
                  <a:spcPct val="0"/>
                </a:spcAft>
                <a:defRPr/>
              </a:pPr>
              <a:t>15</a:t>
            </a:fld>
            <a:endParaRPr lang="en-US" smtClean="0"/>
          </a:p>
        </p:txBody>
      </p:sp>
    </p:spTree>
    <p:extLst>
      <p:ext uri="{BB962C8B-B14F-4D97-AF65-F5344CB8AC3E}">
        <p14:creationId xmlns:p14="http://schemas.microsoft.com/office/powerpoint/2010/main" val="1647956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er</a:t>
            </a:r>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685497-EFFE-421A-A11A-1AF122139644}" type="slidenum">
              <a:rPr lang="en-US" smtClean="0"/>
              <a:pPr fontAlgn="base">
                <a:spcBef>
                  <a:spcPct val="0"/>
                </a:spcBef>
                <a:spcAft>
                  <a:spcPct val="0"/>
                </a:spcAft>
                <a:defRPr/>
              </a:pPr>
              <a:t>16</a:t>
            </a:fld>
            <a:endParaRPr lang="en-US" smtClean="0"/>
          </a:p>
        </p:txBody>
      </p:sp>
    </p:spTree>
    <p:extLst>
      <p:ext uri="{BB962C8B-B14F-4D97-AF65-F5344CB8AC3E}">
        <p14:creationId xmlns:p14="http://schemas.microsoft.com/office/powerpoint/2010/main" val="8061483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itle 1"/>
          <p:cNvSpPr txBox="1">
            <a:spLocks/>
          </p:cNvSpPr>
          <p:nvPr userDrawn="1"/>
        </p:nvSpPr>
        <p:spPr>
          <a:xfrm>
            <a:off x="0" y="5602807"/>
            <a:ext cx="914400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j-lt"/>
                <a:ea typeface="+mj-ea"/>
                <a:cs typeface="+mj-cs"/>
              </a:rPr>
              <a:t>2013-14 Malawi Service Provision Assessment (MSPA)</a:t>
            </a:r>
            <a:endParaRPr kumimoji="0" lang="en-US" sz="4400" b="1" i="0" u="none" strike="noStrike" kern="1200" cap="none" spc="0" normalizeH="0" baseline="0" noProof="0" dirty="0">
              <a:ln>
                <a:noFill/>
              </a:ln>
              <a:solidFill>
                <a:schemeClr val="tx1"/>
              </a:solidFill>
              <a:effectLst/>
              <a:uLnTx/>
              <a:uFillTx/>
              <a:latin typeface="+mj-lt"/>
              <a:ea typeface="+mj-ea"/>
              <a:cs typeface="+mj-cs"/>
            </a:endParaRPr>
          </a:p>
        </p:txBody>
      </p:sp>
      <p:sp>
        <p:nvSpPr>
          <p:cNvPr id="4" name="Rectangle 3"/>
          <p:cNvSpPr/>
          <p:nvPr userDrawn="1"/>
        </p:nvSpPr>
        <p:spPr>
          <a:xfrm>
            <a:off x="0" y="5265711"/>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userDrawn="1"/>
        </p:nvSpPr>
        <p:spPr>
          <a:xfrm>
            <a:off x="0" y="1395128"/>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userDrawn="1"/>
        </p:nvSpPr>
        <p:spPr>
          <a:xfrm>
            <a:off x="2553" y="5438215"/>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userDrawn="1"/>
        </p:nvSpPr>
        <p:spPr>
          <a:xfrm>
            <a:off x="0" y="1230536"/>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76090"/>
            <a:ext cx="9144000" cy="370582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1" tx1="lt1" bg2="dk2" tx2="lt2" accent1="accent1" accent2="accent2" accent3="accent3" accent4="accent4" accent5="accent5" accent6="accent6" hlink="hlink" folHlink="folHlink"/>
  <p:sldLayoutIdLst>
    <p:sldLayoutId id="214748367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0" y="0"/>
            <a:ext cx="9144000" cy="1200329"/>
          </a:xfrm>
          <a:prstGeom prst="rect">
            <a:avLst/>
          </a:prstGeom>
          <a:noFill/>
          <a:ln w="9525">
            <a:noFill/>
            <a:miter lim="800000"/>
            <a:headEnd/>
            <a:tailEnd/>
          </a:ln>
        </p:spPr>
        <p:txBody>
          <a:bodyPr wrap="square">
            <a:spAutoFit/>
          </a:bodyPr>
          <a:lstStyle/>
          <a:p>
            <a:pPr algn="ctr"/>
            <a:r>
              <a:rPr lang="en-US" sz="3600" dirty="0" smtClean="0">
                <a:latin typeface="Calibri" pitchFamily="34" charset="0"/>
              </a:rPr>
              <a:t>Introduction and</a:t>
            </a:r>
            <a:br>
              <a:rPr lang="en-US" sz="3600" dirty="0" smtClean="0">
                <a:latin typeface="Calibri" pitchFamily="34" charset="0"/>
              </a:rPr>
            </a:br>
            <a:r>
              <a:rPr lang="en-US" sz="3600" dirty="0" smtClean="0">
                <a:latin typeface="Calibri" pitchFamily="34" charset="0"/>
              </a:rPr>
              <a:t>Methodology</a:t>
            </a:r>
            <a:endParaRPr lang="en-US" sz="3600" dirty="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Fieldwork</a:t>
            </a:r>
            <a:endParaRPr lang="en-US" dirty="0"/>
          </a:p>
        </p:txBody>
      </p:sp>
      <p:sp>
        <p:nvSpPr>
          <p:cNvPr id="3" name="Content Placeholder 2"/>
          <p:cNvSpPr>
            <a:spLocks noGrp="1"/>
          </p:cNvSpPr>
          <p:nvPr>
            <p:ph idx="1"/>
          </p:nvPr>
        </p:nvSpPr>
        <p:spPr>
          <a:xfrm>
            <a:off x="457200" y="1219200"/>
            <a:ext cx="8229600" cy="4906963"/>
          </a:xfrm>
        </p:spPr>
        <p:txBody>
          <a:bodyPr>
            <a:noAutofit/>
          </a:bodyPr>
          <a:lstStyle/>
          <a:p>
            <a:pPr>
              <a:spcBef>
                <a:spcPts val="0"/>
              </a:spcBef>
            </a:pPr>
            <a:r>
              <a:rPr lang="en-US" sz="2500" dirty="0" smtClean="0"/>
              <a:t>Total </a:t>
            </a:r>
            <a:r>
              <a:rPr lang="en-US" sz="2500" dirty="0"/>
              <a:t>of </a:t>
            </a:r>
            <a:r>
              <a:rPr lang="en-US" sz="2500" dirty="0" smtClean="0"/>
              <a:t>15 </a:t>
            </a:r>
            <a:r>
              <a:rPr lang="en-US" sz="2500" dirty="0"/>
              <a:t>teams (consisting of a team </a:t>
            </a:r>
            <a:r>
              <a:rPr lang="en-US" sz="2500" dirty="0" smtClean="0"/>
              <a:t>leader, 3-4 interviewers, and driver)</a:t>
            </a:r>
          </a:p>
          <a:p>
            <a:pPr lvl="1">
              <a:spcBef>
                <a:spcPts val="0"/>
              </a:spcBef>
            </a:pPr>
            <a:r>
              <a:rPr lang="en-US" sz="2500" dirty="0" smtClean="0"/>
              <a:t>11 of the 15 teams had 2 interviewers trained in observation of normal deliveries and immediate newborn care</a:t>
            </a:r>
            <a:endParaRPr lang="en-US" sz="2500" dirty="0"/>
          </a:p>
          <a:p>
            <a:pPr>
              <a:spcBef>
                <a:spcPts val="0"/>
              </a:spcBef>
            </a:pPr>
            <a:r>
              <a:rPr lang="en-US" sz="2500" dirty="0"/>
              <a:t>Fieldwork conducted </a:t>
            </a:r>
            <a:r>
              <a:rPr lang="en-US" sz="2500" dirty="0" smtClean="0"/>
              <a:t>in two phases:</a:t>
            </a:r>
          </a:p>
          <a:p>
            <a:pPr lvl="1">
              <a:spcBef>
                <a:spcPts val="0"/>
              </a:spcBef>
            </a:pPr>
            <a:r>
              <a:rPr lang="en-US" sz="2500" dirty="0" smtClean="0"/>
              <a:t>From 11 June </a:t>
            </a:r>
            <a:r>
              <a:rPr lang="en-US" sz="2500" dirty="0"/>
              <a:t>to </a:t>
            </a:r>
            <a:r>
              <a:rPr lang="en-US" sz="2500" dirty="0" smtClean="0"/>
              <a:t>20 August 2013</a:t>
            </a:r>
          </a:p>
          <a:p>
            <a:pPr lvl="1">
              <a:spcBef>
                <a:spcPts val="0"/>
              </a:spcBef>
            </a:pPr>
            <a:r>
              <a:rPr lang="en-US" sz="2500" dirty="0" smtClean="0"/>
              <a:t>From 13 November to 7 February 2014</a:t>
            </a:r>
            <a:endParaRPr lang="en-US" sz="2500" dirty="0"/>
          </a:p>
          <a:p>
            <a:pPr>
              <a:spcBef>
                <a:spcPts val="0"/>
              </a:spcBef>
            </a:pPr>
            <a:r>
              <a:rPr lang="en-US" sz="2500" dirty="0" smtClean="0"/>
              <a:t>Each team provided 2 tablet computers, one dedicated to CAPI for Inventory Questionnaire and the other dedicated to CAFÉ for data entry and field editing for Health Provider Interview and Client Exist Interview</a:t>
            </a:r>
            <a:endParaRPr lang="en-US" sz="2500" dirty="0"/>
          </a:p>
          <a:p>
            <a:pPr>
              <a:spcBef>
                <a:spcPts val="0"/>
              </a:spcBef>
            </a:pPr>
            <a:r>
              <a:rPr lang="en-US" sz="2500" dirty="0" smtClean="0"/>
              <a:t>On average, data collection took one day per facility</a:t>
            </a:r>
          </a:p>
          <a:p>
            <a:pPr>
              <a:spcBef>
                <a:spcPts val="0"/>
              </a:spcBef>
            </a:pPr>
            <a:r>
              <a:rPr lang="en-US" sz="2500" dirty="0" err="1" smtClean="0"/>
              <a:t>MoH</a:t>
            </a:r>
            <a:r>
              <a:rPr lang="en-US" sz="2500" dirty="0" smtClean="0"/>
              <a:t> coordinated supervision of fieldwork</a:t>
            </a:r>
            <a:endParaRPr lang="en-US" sz="2500" dirty="0"/>
          </a:p>
        </p:txBody>
      </p:sp>
    </p:spTree>
    <p:extLst>
      <p:ext uri="{BB962C8B-B14F-4D97-AF65-F5344CB8AC3E}">
        <p14:creationId xmlns:p14="http://schemas.microsoft.com/office/powerpoint/2010/main" val="2483891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Processing</a:t>
            </a:r>
            <a:endParaRPr lang="en-US" dirty="0"/>
          </a:p>
        </p:txBody>
      </p:sp>
      <p:sp>
        <p:nvSpPr>
          <p:cNvPr id="3" name="Content Placeholder 2"/>
          <p:cNvSpPr>
            <a:spLocks noGrp="1"/>
          </p:cNvSpPr>
          <p:nvPr>
            <p:ph idx="1"/>
          </p:nvPr>
        </p:nvSpPr>
        <p:spPr/>
        <p:txBody>
          <a:bodyPr/>
          <a:lstStyle/>
          <a:p>
            <a:r>
              <a:rPr lang="en-US" dirty="0"/>
              <a:t>Questionnaires returned </a:t>
            </a:r>
            <a:r>
              <a:rPr lang="en-US" dirty="0" smtClean="0"/>
              <a:t>via internet or courier to MSPA </a:t>
            </a:r>
            <a:r>
              <a:rPr lang="en-US" dirty="0"/>
              <a:t>central office in </a:t>
            </a:r>
            <a:r>
              <a:rPr lang="en-US" dirty="0" smtClean="0"/>
              <a:t>Lilongwe </a:t>
            </a:r>
          </a:p>
          <a:p>
            <a:r>
              <a:rPr lang="en-US" dirty="0" smtClean="0"/>
              <a:t>Data entry from June 2013 to February 2014</a:t>
            </a:r>
          </a:p>
          <a:p>
            <a:r>
              <a:rPr lang="en-US" dirty="0" smtClean="0"/>
              <a:t>Data processing carried out from March to June 2014</a:t>
            </a:r>
            <a:endParaRPr lang="en-US" dirty="0"/>
          </a:p>
          <a:p>
            <a:endParaRPr lang="en-US" dirty="0"/>
          </a:p>
        </p:txBody>
      </p:sp>
    </p:spTree>
    <p:extLst>
      <p:ext uri="{BB962C8B-B14F-4D97-AF65-F5344CB8AC3E}">
        <p14:creationId xmlns:p14="http://schemas.microsoft.com/office/powerpoint/2010/main" val="3641186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4000" dirty="0" smtClean="0">
                <a:solidFill>
                  <a:schemeClr val="tx1"/>
                </a:solidFill>
                <a:latin typeface="+mn-lt"/>
              </a:rPr>
              <a:t>Census of Facilities</a:t>
            </a:r>
          </a:p>
        </p:txBody>
      </p:sp>
      <p:sp>
        <p:nvSpPr>
          <p:cNvPr id="20483" name="Rectangle 3"/>
          <p:cNvSpPr>
            <a:spLocks noGrp="1" noChangeArrowheads="1"/>
          </p:cNvSpPr>
          <p:nvPr>
            <p:ph idx="1"/>
          </p:nvPr>
        </p:nvSpPr>
        <p:spPr/>
        <p:txBody>
          <a:bodyPr/>
          <a:lstStyle/>
          <a:p>
            <a:pPr>
              <a:defRPr/>
            </a:pPr>
            <a:r>
              <a:rPr lang="en-US" sz="2800" dirty="0" err="1" smtClean="0"/>
              <a:t>MoH</a:t>
            </a:r>
            <a:r>
              <a:rPr lang="en-US" sz="2800" dirty="0" smtClean="0"/>
              <a:t> provided a master list of 1,060 formal-sector health facilities in Malawi</a:t>
            </a:r>
            <a:endParaRPr lang="en-US" sz="2800" dirty="0"/>
          </a:p>
          <a:p>
            <a:pPr>
              <a:defRPr/>
            </a:pPr>
            <a:r>
              <a:rPr lang="en-GB" sz="2800" dirty="0" smtClean="0"/>
              <a:t>Some facilities on list refused to be surveyed (3%), had closed down (2%), nobody was available to respond to the assessment (1%), or inaccessible (2%)</a:t>
            </a:r>
            <a:endParaRPr lang="en-US" sz="2800" dirty="0"/>
          </a:p>
          <a:p>
            <a:pPr eaLnBrk="1" hangingPunct="1">
              <a:defRPr/>
            </a:pPr>
            <a:r>
              <a:rPr lang="en-US" sz="2800" dirty="0"/>
              <a:t>In the end, </a:t>
            </a:r>
            <a:r>
              <a:rPr lang="en-US" sz="2800" dirty="0" smtClean="0"/>
              <a:t>data were collected from 977 facilities</a:t>
            </a:r>
          </a:p>
          <a:p>
            <a:pPr>
              <a:defRPr/>
            </a:pPr>
            <a:r>
              <a:rPr lang="en-US" sz="2800" dirty="0"/>
              <a:t>Data were weighted to account for differentials caused by non-response and closure of some facilities</a:t>
            </a:r>
          </a:p>
          <a:p>
            <a:pPr eaLnBrk="1" hangingPunct="1">
              <a:defRPr/>
            </a:pPr>
            <a:endParaRPr lang="en-US"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0"/>
            <a:ext cx="8229600" cy="914400"/>
          </a:xfrm>
        </p:spPr>
        <p:txBody>
          <a:bodyPr/>
          <a:lstStyle/>
          <a:p>
            <a:pPr eaLnBrk="1" hangingPunct="1"/>
            <a:r>
              <a:rPr lang="en-US" dirty="0" smtClean="0"/>
              <a:t>Facilities by Type</a:t>
            </a:r>
          </a:p>
        </p:txBody>
      </p:sp>
      <p:graphicFrame>
        <p:nvGraphicFramePr>
          <p:cNvPr id="5" name="Table 4"/>
          <p:cNvGraphicFramePr>
            <a:graphicFrameLocks noGrp="1"/>
          </p:cNvGraphicFramePr>
          <p:nvPr>
            <p:extLst>
              <p:ext uri="{D42A27DB-BD31-4B8C-83A1-F6EECF244321}">
                <p14:modId xmlns:p14="http://schemas.microsoft.com/office/powerpoint/2010/main" val="1521878827"/>
              </p:ext>
            </p:extLst>
          </p:nvPr>
        </p:nvGraphicFramePr>
        <p:xfrm>
          <a:off x="152400" y="1447800"/>
          <a:ext cx="8763000" cy="5035308"/>
        </p:xfrm>
        <a:graphic>
          <a:graphicData uri="http://schemas.openxmlformats.org/drawingml/2006/table">
            <a:tbl>
              <a:tblPr firstRow="1" bandRow="1">
                <a:tableStyleId>{21E4AEA4-8DFA-4A89-87EB-49C32662AFE0}</a:tableStyleId>
              </a:tblPr>
              <a:tblGrid>
                <a:gridCol w="2190750"/>
                <a:gridCol w="2190750"/>
                <a:gridCol w="2190750"/>
                <a:gridCol w="2190750"/>
              </a:tblGrid>
              <a:tr h="914401">
                <a:tc>
                  <a:txBody>
                    <a:bodyPr/>
                    <a:lstStyle/>
                    <a:p>
                      <a:pPr algn="ctr"/>
                      <a:endParaRPr lang="en-US" dirty="0"/>
                    </a:p>
                  </a:txBody>
                  <a:tcPr/>
                </a:tc>
                <a:tc>
                  <a:txBody>
                    <a:bodyPr/>
                    <a:lstStyle/>
                    <a:p>
                      <a:pPr algn="ctr"/>
                      <a:r>
                        <a:rPr lang="en-US" dirty="0" smtClean="0"/>
                        <a:t>Weighted percent</a:t>
                      </a:r>
                      <a:r>
                        <a:rPr lang="en-US" baseline="0" dirty="0" smtClean="0"/>
                        <a:t> distribution of facilities</a:t>
                      </a:r>
                      <a:endParaRPr lang="en-US" dirty="0"/>
                    </a:p>
                  </a:txBody>
                  <a:tcPr/>
                </a:tc>
                <a:tc>
                  <a:txBody>
                    <a:bodyPr/>
                    <a:lstStyle/>
                    <a:p>
                      <a:pPr algn="ctr"/>
                      <a:r>
                        <a:rPr lang="en-US" dirty="0" smtClean="0"/>
                        <a:t>Weighted</a:t>
                      </a:r>
                      <a:endParaRPr lang="en-US" dirty="0"/>
                    </a:p>
                  </a:txBody>
                  <a:tcPr/>
                </a:tc>
                <a:tc>
                  <a:txBody>
                    <a:bodyPr/>
                    <a:lstStyle/>
                    <a:p>
                      <a:pPr algn="ctr"/>
                      <a:r>
                        <a:rPr lang="en-US" dirty="0" err="1" smtClean="0"/>
                        <a:t>Unweighted</a:t>
                      </a:r>
                      <a:endParaRPr lang="en-US" dirty="0"/>
                    </a:p>
                  </a:txBody>
                  <a:tcPr/>
                </a:tc>
              </a:tr>
              <a:tr h="655582">
                <a:tc>
                  <a:txBody>
                    <a:bodyPr/>
                    <a:lstStyle/>
                    <a:p>
                      <a:pPr algn="ctr"/>
                      <a:r>
                        <a:rPr lang="en-US" dirty="0" smtClean="0"/>
                        <a:t>Hospital</a:t>
                      </a:r>
                      <a:endParaRPr lang="en-US" dirty="0"/>
                    </a:p>
                  </a:txBody>
                  <a:tcPr/>
                </a:tc>
                <a:tc>
                  <a:txBody>
                    <a:bodyPr/>
                    <a:lstStyle/>
                    <a:p>
                      <a:pPr algn="ctr"/>
                      <a:r>
                        <a:rPr lang="en-US" dirty="0" smtClean="0"/>
                        <a:t>12%</a:t>
                      </a:r>
                      <a:endParaRPr lang="en-US" dirty="0"/>
                    </a:p>
                  </a:txBody>
                  <a:tcPr/>
                </a:tc>
                <a:tc>
                  <a:txBody>
                    <a:bodyPr/>
                    <a:lstStyle/>
                    <a:p>
                      <a:pPr algn="ctr"/>
                      <a:r>
                        <a:rPr lang="en-US" dirty="0" smtClean="0"/>
                        <a:t>113</a:t>
                      </a:r>
                      <a:endParaRPr lang="en-US" dirty="0"/>
                    </a:p>
                  </a:txBody>
                  <a:tcPr/>
                </a:tc>
                <a:tc>
                  <a:txBody>
                    <a:bodyPr/>
                    <a:lstStyle/>
                    <a:p>
                      <a:pPr algn="ctr"/>
                      <a:r>
                        <a:rPr lang="en-US" dirty="0" smtClean="0"/>
                        <a:t>116</a:t>
                      </a:r>
                      <a:endParaRPr lang="en-US" dirty="0"/>
                    </a:p>
                  </a:txBody>
                  <a:tcPr/>
                </a:tc>
              </a:tr>
              <a:tr h="546320">
                <a:tc>
                  <a:txBody>
                    <a:bodyPr/>
                    <a:lstStyle/>
                    <a:p>
                      <a:pPr algn="ctr"/>
                      <a:r>
                        <a:rPr lang="en-US" dirty="0" smtClean="0"/>
                        <a:t>Health </a:t>
                      </a:r>
                      <a:r>
                        <a:rPr lang="en-US" dirty="0" err="1" smtClean="0"/>
                        <a:t>centre</a:t>
                      </a:r>
                      <a:endParaRPr lang="en-US" dirty="0"/>
                    </a:p>
                  </a:txBody>
                  <a:tcPr/>
                </a:tc>
                <a:tc>
                  <a:txBody>
                    <a:bodyPr/>
                    <a:lstStyle/>
                    <a:p>
                      <a:pPr algn="ctr"/>
                      <a:r>
                        <a:rPr lang="en-US" dirty="0" smtClean="0"/>
                        <a:t>48%</a:t>
                      </a:r>
                      <a:endParaRPr lang="en-US" dirty="0"/>
                    </a:p>
                  </a:txBody>
                  <a:tcPr/>
                </a:tc>
                <a:tc>
                  <a:txBody>
                    <a:bodyPr/>
                    <a:lstStyle/>
                    <a:p>
                      <a:pPr algn="ctr"/>
                      <a:r>
                        <a:rPr lang="en-US" dirty="0" smtClean="0"/>
                        <a:t>466</a:t>
                      </a:r>
                      <a:endParaRPr lang="en-US" dirty="0"/>
                    </a:p>
                  </a:txBody>
                  <a:tcPr/>
                </a:tc>
                <a:tc>
                  <a:txBody>
                    <a:bodyPr/>
                    <a:lstStyle/>
                    <a:p>
                      <a:pPr algn="ctr"/>
                      <a:r>
                        <a:rPr lang="en-US" dirty="0" smtClean="0"/>
                        <a:t>477</a:t>
                      </a:r>
                      <a:endParaRPr lang="en-US" dirty="0"/>
                    </a:p>
                  </a:txBody>
                  <a:tcPr/>
                </a:tc>
              </a:tr>
              <a:tr h="655582">
                <a:tc>
                  <a:txBody>
                    <a:bodyPr/>
                    <a:lstStyle/>
                    <a:p>
                      <a:pPr algn="ctr"/>
                      <a:r>
                        <a:rPr lang="en-US" dirty="0" smtClean="0"/>
                        <a:t>Dispensary</a:t>
                      </a:r>
                      <a:endParaRPr lang="en-US" dirty="0"/>
                    </a:p>
                  </a:txBody>
                  <a:tcPr/>
                </a:tc>
                <a:tc>
                  <a:txBody>
                    <a:bodyPr/>
                    <a:lstStyle/>
                    <a:p>
                      <a:pPr algn="ctr"/>
                      <a:r>
                        <a:rPr lang="en-US" dirty="0" smtClean="0"/>
                        <a:t>5%</a:t>
                      </a:r>
                      <a:endParaRPr lang="en-US" dirty="0"/>
                    </a:p>
                  </a:txBody>
                  <a:tcPr/>
                </a:tc>
                <a:tc>
                  <a:txBody>
                    <a:bodyPr/>
                    <a:lstStyle/>
                    <a:p>
                      <a:pPr algn="ctr"/>
                      <a:r>
                        <a:rPr lang="en-US" dirty="0" smtClean="0"/>
                        <a:t>48</a:t>
                      </a:r>
                      <a:endParaRPr lang="en-US" dirty="0"/>
                    </a:p>
                  </a:txBody>
                  <a:tcPr/>
                </a:tc>
                <a:tc>
                  <a:txBody>
                    <a:bodyPr/>
                    <a:lstStyle/>
                    <a:p>
                      <a:pPr algn="ctr"/>
                      <a:r>
                        <a:rPr lang="en-US" dirty="0" smtClean="0"/>
                        <a:t>47</a:t>
                      </a:r>
                      <a:endParaRPr lang="en-US" dirty="0"/>
                    </a:p>
                  </a:txBody>
                  <a:tcPr/>
                </a:tc>
              </a:tr>
              <a:tr h="546320">
                <a:tc>
                  <a:txBody>
                    <a:bodyPr/>
                    <a:lstStyle/>
                    <a:p>
                      <a:pPr algn="ctr"/>
                      <a:r>
                        <a:rPr lang="en-US" dirty="0" smtClean="0"/>
                        <a:t>Clinic</a:t>
                      </a:r>
                      <a:endParaRPr lang="en-US" dirty="0"/>
                    </a:p>
                  </a:txBody>
                  <a:tcPr/>
                </a:tc>
                <a:tc>
                  <a:txBody>
                    <a:bodyPr/>
                    <a:lstStyle/>
                    <a:p>
                      <a:pPr algn="ctr"/>
                      <a:r>
                        <a:rPr lang="en-US" dirty="0" smtClean="0"/>
                        <a:t>33%</a:t>
                      </a:r>
                      <a:endParaRPr lang="en-US" dirty="0"/>
                    </a:p>
                  </a:txBody>
                  <a:tcPr/>
                </a:tc>
                <a:tc>
                  <a:txBody>
                    <a:bodyPr/>
                    <a:lstStyle/>
                    <a:p>
                      <a:pPr algn="ctr"/>
                      <a:r>
                        <a:rPr lang="en-US" dirty="0" smtClean="0"/>
                        <a:t>327</a:t>
                      </a:r>
                      <a:endParaRPr lang="en-US" dirty="0"/>
                    </a:p>
                  </a:txBody>
                  <a:tcPr/>
                </a:tc>
                <a:tc>
                  <a:txBody>
                    <a:bodyPr/>
                    <a:lstStyle/>
                    <a:p>
                      <a:pPr algn="ctr"/>
                      <a:r>
                        <a:rPr lang="en-US" dirty="0" smtClean="0"/>
                        <a:t>317</a:t>
                      </a:r>
                      <a:endParaRPr lang="en-US" dirty="0"/>
                    </a:p>
                  </a:txBody>
                  <a:tcPr/>
                </a:tc>
              </a:tr>
              <a:tr h="682872">
                <a:tc>
                  <a:txBody>
                    <a:bodyPr/>
                    <a:lstStyle/>
                    <a:p>
                      <a:pPr algn="ctr"/>
                      <a:r>
                        <a:rPr lang="en-US" dirty="0" smtClean="0"/>
                        <a:t>Health post</a:t>
                      </a:r>
                      <a:endParaRPr lang="en-US" dirty="0"/>
                    </a:p>
                  </a:txBody>
                  <a:tcPr/>
                </a:tc>
                <a:tc>
                  <a:txBody>
                    <a:bodyPr/>
                    <a:lstStyle/>
                    <a:p>
                      <a:pPr algn="ctr"/>
                      <a:r>
                        <a:rPr lang="en-US" dirty="0" smtClean="0"/>
                        <a:t>2%</a:t>
                      </a:r>
                      <a:endParaRPr lang="en-US" dirty="0"/>
                    </a:p>
                  </a:txBody>
                  <a:tcPr/>
                </a:tc>
                <a:tc>
                  <a:txBody>
                    <a:bodyPr/>
                    <a:lstStyle/>
                    <a:p>
                      <a:pPr algn="ctr"/>
                      <a:r>
                        <a:rPr lang="en-US" dirty="0" smtClean="0"/>
                        <a:t>23</a:t>
                      </a:r>
                      <a:endParaRPr lang="en-US" dirty="0"/>
                    </a:p>
                  </a:txBody>
                  <a:tcPr/>
                </a:tc>
                <a:tc>
                  <a:txBody>
                    <a:bodyPr/>
                    <a:lstStyle/>
                    <a:p>
                      <a:pPr algn="ctr"/>
                      <a:r>
                        <a:rPr lang="en-US" dirty="0" smtClean="0"/>
                        <a:t>20</a:t>
                      </a:r>
                      <a:endParaRPr lang="en-US" dirty="0"/>
                    </a:p>
                  </a:txBody>
                  <a:tcPr/>
                </a:tc>
              </a:tr>
              <a:tr h="1034231">
                <a:tc>
                  <a:txBody>
                    <a:bodyPr/>
                    <a:lstStyle/>
                    <a:p>
                      <a:pPr algn="ctr"/>
                      <a:r>
                        <a:rPr lang="en-US" b="1" dirty="0" smtClean="0"/>
                        <a:t>Total</a:t>
                      </a:r>
                      <a:endParaRPr lang="en-US" b="1" dirty="0"/>
                    </a:p>
                  </a:txBody>
                  <a:tcPr/>
                </a:tc>
                <a:tc>
                  <a:txBody>
                    <a:bodyPr/>
                    <a:lstStyle/>
                    <a:p>
                      <a:pPr algn="ctr"/>
                      <a:r>
                        <a:rPr lang="en-US" b="1" dirty="0" smtClean="0"/>
                        <a:t>100%</a:t>
                      </a:r>
                      <a:endParaRPr lang="en-US" b="1" dirty="0"/>
                    </a:p>
                  </a:txBody>
                  <a:tcPr/>
                </a:tc>
                <a:tc>
                  <a:txBody>
                    <a:bodyPr/>
                    <a:lstStyle/>
                    <a:p>
                      <a:pPr algn="ctr"/>
                      <a:r>
                        <a:rPr lang="en-US" b="1" dirty="0" smtClean="0"/>
                        <a:t>977</a:t>
                      </a:r>
                      <a:endParaRPr lang="en-US" b="1" dirty="0"/>
                    </a:p>
                  </a:txBody>
                  <a:tcPr/>
                </a:tc>
                <a:tc>
                  <a:txBody>
                    <a:bodyPr/>
                    <a:lstStyle/>
                    <a:p>
                      <a:pPr algn="ctr"/>
                      <a:r>
                        <a:rPr lang="en-US" b="1" dirty="0" smtClean="0"/>
                        <a:t>977</a:t>
                      </a:r>
                      <a:endParaRPr lang="en-US" b="1" dirty="0"/>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0"/>
            <a:ext cx="8229600" cy="914400"/>
          </a:xfrm>
        </p:spPr>
        <p:txBody>
          <a:bodyPr/>
          <a:lstStyle/>
          <a:p>
            <a:pPr eaLnBrk="1" hangingPunct="1"/>
            <a:r>
              <a:rPr lang="en-US" dirty="0" smtClean="0"/>
              <a:t>Facilities by Managing Authority</a:t>
            </a:r>
          </a:p>
        </p:txBody>
      </p:sp>
      <p:graphicFrame>
        <p:nvGraphicFramePr>
          <p:cNvPr id="5" name="Table 4"/>
          <p:cNvGraphicFramePr>
            <a:graphicFrameLocks noGrp="1"/>
          </p:cNvGraphicFramePr>
          <p:nvPr>
            <p:extLst>
              <p:ext uri="{D42A27DB-BD31-4B8C-83A1-F6EECF244321}">
                <p14:modId xmlns:p14="http://schemas.microsoft.com/office/powerpoint/2010/main" val="31766376"/>
              </p:ext>
            </p:extLst>
          </p:nvPr>
        </p:nvGraphicFramePr>
        <p:xfrm>
          <a:off x="228600" y="1371600"/>
          <a:ext cx="8763000" cy="5292802"/>
        </p:xfrm>
        <a:graphic>
          <a:graphicData uri="http://schemas.openxmlformats.org/drawingml/2006/table">
            <a:tbl>
              <a:tblPr firstRow="1" bandRow="1">
                <a:tableStyleId>{69C7853C-536D-4A76-A0AE-DD22124D55A5}</a:tableStyleId>
              </a:tblPr>
              <a:tblGrid>
                <a:gridCol w="2190750"/>
                <a:gridCol w="2190750"/>
                <a:gridCol w="2190750"/>
                <a:gridCol w="2190750"/>
              </a:tblGrid>
              <a:tr h="965200">
                <a:tc>
                  <a:txBody>
                    <a:bodyPr/>
                    <a:lstStyle/>
                    <a:p>
                      <a:pPr algn="ctr"/>
                      <a:endParaRPr lang="en-US" dirty="0"/>
                    </a:p>
                  </a:txBody>
                  <a:tcPr/>
                </a:tc>
                <a:tc>
                  <a:txBody>
                    <a:bodyPr/>
                    <a:lstStyle/>
                    <a:p>
                      <a:pPr algn="ctr"/>
                      <a:r>
                        <a:rPr lang="en-US" dirty="0" smtClean="0"/>
                        <a:t>Weighted percent</a:t>
                      </a:r>
                      <a:r>
                        <a:rPr lang="en-US" baseline="0" dirty="0" smtClean="0"/>
                        <a:t> distribution of facilities</a:t>
                      </a:r>
                      <a:endParaRPr lang="en-US" dirty="0"/>
                    </a:p>
                  </a:txBody>
                  <a:tcPr/>
                </a:tc>
                <a:tc>
                  <a:txBody>
                    <a:bodyPr/>
                    <a:lstStyle/>
                    <a:p>
                      <a:pPr algn="ctr"/>
                      <a:r>
                        <a:rPr lang="en-US" dirty="0" smtClean="0"/>
                        <a:t>Weighted</a:t>
                      </a:r>
                      <a:endParaRPr lang="en-US" dirty="0"/>
                    </a:p>
                  </a:txBody>
                  <a:tcPr/>
                </a:tc>
                <a:tc>
                  <a:txBody>
                    <a:bodyPr/>
                    <a:lstStyle/>
                    <a:p>
                      <a:pPr algn="ctr"/>
                      <a:r>
                        <a:rPr lang="en-US" dirty="0" err="1" smtClean="0"/>
                        <a:t>Unweighted</a:t>
                      </a:r>
                      <a:endParaRPr lang="en-US" dirty="0"/>
                    </a:p>
                  </a:txBody>
                  <a:tcPr/>
                </a:tc>
              </a:tr>
              <a:tr h="721267">
                <a:tc>
                  <a:txBody>
                    <a:bodyPr/>
                    <a:lstStyle/>
                    <a:p>
                      <a:pPr algn="ctr"/>
                      <a:r>
                        <a:rPr lang="en-US" dirty="0" smtClean="0"/>
                        <a:t>Government</a:t>
                      </a:r>
                      <a:endParaRPr lang="en-US" dirty="0"/>
                    </a:p>
                  </a:txBody>
                  <a:tcPr/>
                </a:tc>
                <a:tc>
                  <a:txBody>
                    <a:bodyPr/>
                    <a:lstStyle/>
                    <a:p>
                      <a:pPr algn="ctr"/>
                      <a:r>
                        <a:rPr lang="en-US" dirty="0" smtClean="0"/>
                        <a:t>48%</a:t>
                      </a:r>
                      <a:endParaRPr lang="en-US" dirty="0"/>
                    </a:p>
                  </a:txBody>
                  <a:tcPr/>
                </a:tc>
                <a:tc>
                  <a:txBody>
                    <a:bodyPr/>
                    <a:lstStyle/>
                    <a:p>
                      <a:pPr algn="ctr"/>
                      <a:r>
                        <a:rPr lang="en-US" dirty="0" smtClean="0"/>
                        <a:t>472</a:t>
                      </a:r>
                      <a:endParaRPr lang="en-US" dirty="0"/>
                    </a:p>
                  </a:txBody>
                  <a:tcPr/>
                </a:tc>
                <a:tc>
                  <a:txBody>
                    <a:bodyPr/>
                    <a:lstStyle/>
                    <a:p>
                      <a:pPr algn="ctr"/>
                      <a:r>
                        <a:rPr lang="en-US" dirty="0" smtClean="0"/>
                        <a:t>478</a:t>
                      </a:r>
                      <a:endParaRPr lang="en-US" dirty="0"/>
                    </a:p>
                  </a:txBody>
                  <a:tcPr/>
                </a:tc>
              </a:tr>
              <a:tr h="721267">
                <a:tc>
                  <a:txBody>
                    <a:bodyPr/>
                    <a:lstStyle/>
                    <a:p>
                      <a:pPr algn="ctr"/>
                      <a:r>
                        <a:rPr lang="en-US" dirty="0" smtClean="0"/>
                        <a:t>CHAM</a:t>
                      </a:r>
                      <a:endParaRPr lang="en-US" dirty="0"/>
                    </a:p>
                  </a:txBody>
                  <a:tcPr/>
                </a:tc>
                <a:tc>
                  <a:txBody>
                    <a:bodyPr/>
                    <a:lstStyle/>
                    <a:p>
                      <a:pPr algn="ctr"/>
                      <a:r>
                        <a:rPr lang="en-US" dirty="0" smtClean="0"/>
                        <a:t>17%</a:t>
                      </a:r>
                      <a:endParaRPr lang="en-US" dirty="0"/>
                    </a:p>
                  </a:txBody>
                  <a:tcPr/>
                </a:tc>
                <a:tc>
                  <a:txBody>
                    <a:bodyPr/>
                    <a:lstStyle/>
                    <a:p>
                      <a:pPr algn="ctr"/>
                      <a:r>
                        <a:rPr lang="en-US" dirty="0" smtClean="0"/>
                        <a:t>163</a:t>
                      </a:r>
                      <a:endParaRPr lang="en-US" dirty="0"/>
                    </a:p>
                  </a:txBody>
                  <a:tcPr/>
                </a:tc>
                <a:tc>
                  <a:txBody>
                    <a:bodyPr/>
                    <a:lstStyle/>
                    <a:p>
                      <a:pPr algn="ctr"/>
                      <a:r>
                        <a:rPr lang="en-US" dirty="0" smtClean="0"/>
                        <a:t>167</a:t>
                      </a:r>
                      <a:endParaRPr lang="en-US" dirty="0"/>
                    </a:p>
                  </a:txBody>
                  <a:tcPr/>
                </a:tc>
              </a:tr>
              <a:tr h="721267">
                <a:tc>
                  <a:txBody>
                    <a:bodyPr/>
                    <a:lstStyle/>
                    <a:p>
                      <a:pPr algn="ctr"/>
                      <a:r>
                        <a:rPr lang="en-US" dirty="0" smtClean="0"/>
                        <a:t>Private</a:t>
                      </a:r>
                      <a:endParaRPr lang="en-US" dirty="0"/>
                    </a:p>
                  </a:txBody>
                  <a:tcPr/>
                </a:tc>
                <a:tc>
                  <a:txBody>
                    <a:bodyPr/>
                    <a:lstStyle/>
                    <a:p>
                      <a:pPr algn="ctr"/>
                      <a:r>
                        <a:rPr lang="en-US" dirty="0" smtClean="0"/>
                        <a:t>22%</a:t>
                      </a:r>
                      <a:endParaRPr lang="en-US" dirty="0"/>
                    </a:p>
                  </a:txBody>
                  <a:tcPr/>
                </a:tc>
                <a:tc>
                  <a:txBody>
                    <a:bodyPr/>
                    <a:lstStyle/>
                    <a:p>
                      <a:pPr algn="ctr"/>
                      <a:r>
                        <a:rPr lang="en-US" dirty="0" smtClean="0"/>
                        <a:t>214</a:t>
                      </a:r>
                      <a:endParaRPr lang="en-US" dirty="0"/>
                    </a:p>
                  </a:txBody>
                  <a:tcPr/>
                </a:tc>
                <a:tc>
                  <a:txBody>
                    <a:bodyPr/>
                    <a:lstStyle/>
                    <a:p>
                      <a:pPr algn="ctr"/>
                      <a:r>
                        <a:rPr lang="en-US" dirty="0" smtClean="0"/>
                        <a:t>208</a:t>
                      </a:r>
                      <a:endParaRPr lang="en-US" dirty="0"/>
                    </a:p>
                  </a:txBody>
                  <a:tcPr/>
                </a:tc>
              </a:tr>
              <a:tr h="721267">
                <a:tc>
                  <a:txBody>
                    <a:bodyPr/>
                    <a:lstStyle/>
                    <a:p>
                      <a:pPr algn="ctr"/>
                      <a:r>
                        <a:rPr lang="en-US" dirty="0" smtClean="0"/>
                        <a:t>NGO</a:t>
                      </a:r>
                      <a:endParaRPr lang="en-US" dirty="0"/>
                    </a:p>
                  </a:txBody>
                  <a:tcPr/>
                </a:tc>
                <a:tc>
                  <a:txBody>
                    <a:bodyPr/>
                    <a:lstStyle/>
                    <a:p>
                      <a:pPr algn="ctr"/>
                      <a:r>
                        <a:rPr lang="en-US" dirty="0" smtClean="0"/>
                        <a:t>6%</a:t>
                      </a:r>
                      <a:endParaRPr lang="en-US" dirty="0"/>
                    </a:p>
                  </a:txBody>
                  <a:tcPr/>
                </a:tc>
                <a:tc>
                  <a:txBody>
                    <a:bodyPr/>
                    <a:lstStyle/>
                    <a:p>
                      <a:pPr algn="ctr"/>
                      <a:r>
                        <a:rPr lang="en-US" dirty="0" smtClean="0"/>
                        <a:t>58</a:t>
                      </a:r>
                      <a:endParaRPr lang="en-US" dirty="0"/>
                    </a:p>
                  </a:txBody>
                  <a:tcPr/>
                </a:tc>
                <a:tc>
                  <a:txBody>
                    <a:bodyPr/>
                    <a:lstStyle/>
                    <a:p>
                      <a:pPr algn="ctr"/>
                      <a:r>
                        <a:rPr lang="en-US" dirty="0" smtClean="0"/>
                        <a:t>57</a:t>
                      </a:r>
                      <a:endParaRPr lang="en-US" dirty="0"/>
                    </a:p>
                  </a:txBody>
                  <a:tcPr/>
                </a:tc>
              </a:tr>
              <a:tr h="721267">
                <a:tc>
                  <a:txBody>
                    <a:bodyPr/>
                    <a:lstStyle/>
                    <a:p>
                      <a:pPr algn="ctr"/>
                      <a:r>
                        <a:rPr lang="en-US" dirty="0" smtClean="0"/>
                        <a:t>Company</a:t>
                      </a:r>
                      <a:endParaRPr lang="en-US" dirty="0"/>
                    </a:p>
                  </a:txBody>
                  <a:tcPr/>
                </a:tc>
                <a:tc>
                  <a:txBody>
                    <a:bodyPr/>
                    <a:lstStyle/>
                    <a:p>
                      <a:pPr algn="ctr"/>
                      <a:r>
                        <a:rPr lang="en-US" dirty="0" smtClean="0"/>
                        <a:t>7%</a:t>
                      </a:r>
                      <a:endParaRPr lang="en-US" dirty="0"/>
                    </a:p>
                  </a:txBody>
                  <a:tcPr/>
                </a:tc>
                <a:tc>
                  <a:txBody>
                    <a:bodyPr/>
                    <a:lstStyle/>
                    <a:p>
                      <a:pPr algn="ctr"/>
                      <a:r>
                        <a:rPr lang="en-US" dirty="0" smtClean="0"/>
                        <a:t>69</a:t>
                      </a:r>
                      <a:endParaRPr lang="en-US" dirty="0"/>
                    </a:p>
                  </a:txBody>
                  <a:tcPr/>
                </a:tc>
                <a:tc>
                  <a:txBody>
                    <a:bodyPr/>
                    <a:lstStyle/>
                    <a:p>
                      <a:pPr algn="ctr"/>
                      <a:r>
                        <a:rPr lang="en-US" dirty="0" smtClean="0"/>
                        <a:t>67</a:t>
                      </a:r>
                      <a:endParaRPr lang="en-US" dirty="0"/>
                    </a:p>
                  </a:txBody>
                  <a:tcPr/>
                </a:tc>
              </a:tr>
              <a:tr h="721267">
                <a:tc>
                  <a:txBody>
                    <a:bodyPr/>
                    <a:lstStyle/>
                    <a:p>
                      <a:pPr algn="ctr"/>
                      <a:r>
                        <a:rPr lang="en-US" b="1" dirty="0" smtClean="0"/>
                        <a:t>Total</a:t>
                      </a:r>
                      <a:endParaRPr lang="en-US" b="1" dirty="0"/>
                    </a:p>
                  </a:txBody>
                  <a:tcPr/>
                </a:tc>
                <a:tc>
                  <a:txBody>
                    <a:bodyPr/>
                    <a:lstStyle/>
                    <a:p>
                      <a:pPr algn="ctr"/>
                      <a:r>
                        <a:rPr lang="en-US" b="1" dirty="0" smtClean="0"/>
                        <a:t>100%</a:t>
                      </a:r>
                      <a:endParaRPr lang="en-US" b="1" dirty="0"/>
                    </a:p>
                  </a:txBody>
                  <a:tcPr/>
                </a:tc>
                <a:tc>
                  <a:txBody>
                    <a:bodyPr/>
                    <a:lstStyle/>
                    <a:p>
                      <a:pPr algn="ctr"/>
                      <a:r>
                        <a:rPr lang="en-US" b="1" dirty="0" smtClean="0"/>
                        <a:t>977</a:t>
                      </a:r>
                      <a:endParaRPr lang="en-US" b="1" dirty="0"/>
                    </a:p>
                  </a:txBody>
                  <a:tcPr/>
                </a:tc>
                <a:tc>
                  <a:txBody>
                    <a:bodyPr/>
                    <a:lstStyle/>
                    <a:p>
                      <a:pPr algn="ctr"/>
                      <a:r>
                        <a:rPr lang="en-US" b="1" dirty="0" smtClean="0"/>
                        <a:t>977</a:t>
                      </a:r>
                      <a:endParaRPr lang="en-US" b="1" dirty="0"/>
                    </a:p>
                  </a:txBody>
                  <a:tcPr/>
                </a:tc>
              </a:tr>
            </a:tbl>
          </a:graphicData>
        </a:graphic>
      </p:graphicFrame>
    </p:spTree>
    <p:extLst>
      <p:ext uri="{BB962C8B-B14F-4D97-AF65-F5344CB8AC3E}">
        <p14:creationId xmlns:p14="http://schemas.microsoft.com/office/powerpoint/2010/main" val="14460404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0"/>
            <a:ext cx="8229600" cy="914400"/>
          </a:xfrm>
        </p:spPr>
        <p:txBody>
          <a:bodyPr/>
          <a:lstStyle/>
          <a:p>
            <a:pPr eaLnBrk="1" hangingPunct="1"/>
            <a:r>
              <a:rPr lang="en-US" dirty="0" smtClean="0"/>
              <a:t>Facilities by Region</a:t>
            </a:r>
          </a:p>
        </p:txBody>
      </p:sp>
      <p:graphicFrame>
        <p:nvGraphicFramePr>
          <p:cNvPr id="5" name="Table 4"/>
          <p:cNvGraphicFramePr>
            <a:graphicFrameLocks noGrp="1"/>
          </p:cNvGraphicFramePr>
          <p:nvPr>
            <p:extLst>
              <p:ext uri="{D42A27DB-BD31-4B8C-83A1-F6EECF244321}">
                <p14:modId xmlns:p14="http://schemas.microsoft.com/office/powerpoint/2010/main" val="2995585982"/>
              </p:ext>
            </p:extLst>
          </p:nvPr>
        </p:nvGraphicFramePr>
        <p:xfrm>
          <a:off x="228600" y="1371600"/>
          <a:ext cx="8763000" cy="3850268"/>
        </p:xfrm>
        <a:graphic>
          <a:graphicData uri="http://schemas.openxmlformats.org/drawingml/2006/table">
            <a:tbl>
              <a:tblPr firstRow="1" bandRow="1">
                <a:tableStyleId>{3C2FFA5D-87B4-456A-9821-1D502468CF0F}</a:tableStyleId>
              </a:tblPr>
              <a:tblGrid>
                <a:gridCol w="2190750"/>
                <a:gridCol w="2190750"/>
                <a:gridCol w="2190750"/>
                <a:gridCol w="2190750"/>
              </a:tblGrid>
              <a:tr h="965200">
                <a:tc>
                  <a:txBody>
                    <a:bodyPr/>
                    <a:lstStyle/>
                    <a:p>
                      <a:pPr algn="ctr"/>
                      <a:endParaRPr lang="en-US" dirty="0"/>
                    </a:p>
                  </a:txBody>
                  <a:tcPr/>
                </a:tc>
                <a:tc>
                  <a:txBody>
                    <a:bodyPr/>
                    <a:lstStyle/>
                    <a:p>
                      <a:pPr algn="ctr"/>
                      <a:r>
                        <a:rPr lang="en-US" dirty="0" smtClean="0"/>
                        <a:t>Weighted percent</a:t>
                      </a:r>
                      <a:r>
                        <a:rPr lang="en-US" baseline="0" dirty="0" smtClean="0"/>
                        <a:t> distribution of facilities</a:t>
                      </a:r>
                      <a:endParaRPr lang="en-US" dirty="0"/>
                    </a:p>
                  </a:txBody>
                  <a:tcPr/>
                </a:tc>
                <a:tc>
                  <a:txBody>
                    <a:bodyPr/>
                    <a:lstStyle/>
                    <a:p>
                      <a:pPr algn="ctr"/>
                      <a:r>
                        <a:rPr lang="en-US" dirty="0" smtClean="0"/>
                        <a:t>Weighted</a:t>
                      </a:r>
                      <a:endParaRPr lang="en-US" dirty="0"/>
                    </a:p>
                  </a:txBody>
                  <a:tcPr/>
                </a:tc>
                <a:tc>
                  <a:txBody>
                    <a:bodyPr/>
                    <a:lstStyle/>
                    <a:p>
                      <a:pPr algn="ctr"/>
                      <a:r>
                        <a:rPr lang="en-US" dirty="0" err="1" smtClean="0"/>
                        <a:t>Unweighted</a:t>
                      </a:r>
                      <a:endParaRPr lang="en-US" dirty="0"/>
                    </a:p>
                  </a:txBody>
                  <a:tcPr/>
                </a:tc>
              </a:tr>
              <a:tr h="721267">
                <a:tc>
                  <a:txBody>
                    <a:bodyPr/>
                    <a:lstStyle/>
                    <a:p>
                      <a:pPr algn="ctr"/>
                      <a:r>
                        <a:rPr lang="en-US" dirty="0" smtClean="0"/>
                        <a:t>Northern</a:t>
                      </a:r>
                      <a:endParaRPr lang="en-US" dirty="0"/>
                    </a:p>
                  </a:txBody>
                  <a:tcPr/>
                </a:tc>
                <a:tc>
                  <a:txBody>
                    <a:bodyPr/>
                    <a:lstStyle/>
                    <a:p>
                      <a:pPr algn="ctr"/>
                      <a:r>
                        <a:rPr lang="en-US" dirty="0" smtClean="0"/>
                        <a:t>17%</a:t>
                      </a:r>
                      <a:endParaRPr lang="en-US" dirty="0"/>
                    </a:p>
                  </a:txBody>
                  <a:tcPr/>
                </a:tc>
                <a:tc>
                  <a:txBody>
                    <a:bodyPr/>
                    <a:lstStyle/>
                    <a:p>
                      <a:pPr algn="ctr"/>
                      <a:r>
                        <a:rPr lang="en-US" dirty="0" smtClean="0"/>
                        <a:t>165</a:t>
                      </a:r>
                      <a:endParaRPr lang="en-US" dirty="0"/>
                    </a:p>
                  </a:txBody>
                  <a:tcPr/>
                </a:tc>
                <a:tc>
                  <a:txBody>
                    <a:bodyPr/>
                    <a:lstStyle/>
                    <a:p>
                      <a:pPr algn="ctr"/>
                      <a:r>
                        <a:rPr lang="en-US" dirty="0" smtClean="0"/>
                        <a:t>167</a:t>
                      </a:r>
                      <a:endParaRPr lang="en-US" dirty="0"/>
                    </a:p>
                  </a:txBody>
                  <a:tcPr/>
                </a:tc>
              </a:tr>
              <a:tr h="721267">
                <a:tc>
                  <a:txBody>
                    <a:bodyPr/>
                    <a:lstStyle/>
                    <a:p>
                      <a:pPr algn="ctr"/>
                      <a:r>
                        <a:rPr lang="en-US" dirty="0" smtClean="0"/>
                        <a:t>Central</a:t>
                      </a:r>
                      <a:endParaRPr lang="en-US" dirty="0"/>
                    </a:p>
                  </a:txBody>
                  <a:tcPr/>
                </a:tc>
                <a:tc>
                  <a:txBody>
                    <a:bodyPr/>
                    <a:lstStyle/>
                    <a:p>
                      <a:pPr algn="ctr"/>
                      <a:r>
                        <a:rPr lang="en-US" dirty="0" smtClean="0"/>
                        <a:t>37%</a:t>
                      </a:r>
                      <a:endParaRPr lang="en-US" dirty="0"/>
                    </a:p>
                  </a:txBody>
                  <a:tcPr/>
                </a:tc>
                <a:tc>
                  <a:txBody>
                    <a:bodyPr/>
                    <a:lstStyle/>
                    <a:p>
                      <a:pPr algn="ctr"/>
                      <a:r>
                        <a:rPr lang="en-US" dirty="0" smtClean="0"/>
                        <a:t>362</a:t>
                      </a:r>
                      <a:endParaRPr lang="en-US" dirty="0"/>
                    </a:p>
                  </a:txBody>
                  <a:tcPr/>
                </a:tc>
                <a:tc>
                  <a:txBody>
                    <a:bodyPr/>
                    <a:lstStyle/>
                    <a:p>
                      <a:pPr algn="ctr"/>
                      <a:r>
                        <a:rPr lang="en-US" dirty="0" smtClean="0"/>
                        <a:t>364</a:t>
                      </a:r>
                      <a:endParaRPr lang="en-US" dirty="0"/>
                    </a:p>
                  </a:txBody>
                  <a:tcPr/>
                </a:tc>
              </a:tr>
              <a:tr h="721267">
                <a:tc>
                  <a:txBody>
                    <a:bodyPr/>
                    <a:lstStyle/>
                    <a:p>
                      <a:pPr algn="ctr"/>
                      <a:r>
                        <a:rPr lang="en-US" dirty="0" smtClean="0"/>
                        <a:t>Southern</a:t>
                      </a:r>
                      <a:endParaRPr lang="en-US" dirty="0"/>
                    </a:p>
                  </a:txBody>
                  <a:tcPr/>
                </a:tc>
                <a:tc>
                  <a:txBody>
                    <a:bodyPr/>
                    <a:lstStyle/>
                    <a:p>
                      <a:pPr algn="ctr"/>
                      <a:r>
                        <a:rPr lang="en-US" dirty="0" smtClean="0"/>
                        <a:t>46%</a:t>
                      </a:r>
                      <a:endParaRPr lang="en-US" dirty="0"/>
                    </a:p>
                  </a:txBody>
                  <a:tcPr/>
                </a:tc>
                <a:tc>
                  <a:txBody>
                    <a:bodyPr/>
                    <a:lstStyle/>
                    <a:p>
                      <a:pPr algn="ctr"/>
                      <a:r>
                        <a:rPr lang="en-US" dirty="0" smtClean="0"/>
                        <a:t>450</a:t>
                      </a:r>
                      <a:endParaRPr lang="en-US" dirty="0"/>
                    </a:p>
                  </a:txBody>
                  <a:tcPr/>
                </a:tc>
                <a:tc>
                  <a:txBody>
                    <a:bodyPr/>
                    <a:lstStyle/>
                    <a:p>
                      <a:pPr algn="ctr"/>
                      <a:r>
                        <a:rPr lang="en-US" dirty="0" smtClean="0"/>
                        <a:t>446</a:t>
                      </a:r>
                      <a:endParaRPr lang="en-US" dirty="0"/>
                    </a:p>
                  </a:txBody>
                  <a:tcPr/>
                </a:tc>
              </a:tr>
              <a:tr h="721267">
                <a:tc>
                  <a:txBody>
                    <a:bodyPr/>
                    <a:lstStyle/>
                    <a:p>
                      <a:pPr algn="ctr"/>
                      <a:r>
                        <a:rPr lang="en-US" b="1" dirty="0" smtClean="0"/>
                        <a:t>Total</a:t>
                      </a:r>
                      <a:endParaRPr lang="en-US" b="1" dirty="0"/>
                    </a:p>
                  </a:txBody>
                  <a:tcPr/>
                </a:tc>
                <a:tc>
                  <a:txBody>
                    <a:bodyPr/>
                    <a:lstStyle/>
                    <a:p>
                      <a:pPr algn="ctr"/>
                      <a:r>
                        <a:rPr lang="en-US" b="1" dirty="0" smtClean="0"/>
                        <a:t>100%</a:t>
                      </a:r>
                      <a:endParaRPr lang="en-US" b="1" dirty="0"/>
                    </a:p>
                  </a:txBody>
                  <a:tcPr/>
                </a:tc>
                <a:tc>
                  <a:txBody>
                    <a:bodyPr/>
                    <a:lstStyle/>
                    <a:p>
                      <a:pPr algn="ctr"/>
                      <a:r>
                        <a:rPr lang="en-US" b="1" dirty="0" smtClean="0"/>
                        <a:t>977</a:t>
                      </a:r>
                      <a:endParaRPr lang="en-US" b="1" dirty="0"/>
                    </a:p>
                  </a:txBody>
                  <a:tcPr/>
                </a:tc>
                <a:tc>
                  <a:txBody>
                    <a:bodyPr/>
                    <a:lstStyle/>
                    <a:p>
                      <a:pPr algn="ctr"/>
                      <a:r>
                        <a:rPr lang="en-US" b="1" dirty="0" smtClean="0"/>
                        <a:t>977</a:t>
                      </a:r>
                      <a:endParaRPr lang="en-US" b="1" dirty="0"/>
                    </a:p>
                  </a:txBody>
                  <a:tcPr/>
                </a:tc>
              </a:tr>
            </a:tbl>
          </a:graphicData>
        </a:graphic>
      </p:graphicFrame>
    </p:spTree>
    <p:extLst>
      <p:ext uri="{BB962C8B-B14F-4D97-AF65-F5344CB8AC3E}">
        <p14:creationId xmlns:p14="http://schemas.microsoft.com/office/powerpoint/2010/main" val="22983850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a:bodyPr>
          <a:lstStyle/>
          <a:p>
            <a:pPr eaLnBrk="1" fontAlgn="auto" hangingPunct="1">
              <a:spcAft>
                <a:spcPts val="0"/>
              </a:spcAft>
              <a:defRPr/>
            </a:pPr>
            <a:r>
              <a:rPr lang="en-US" dirty="0" smtClean="0"/>
              <a:t>Sample of Health Service Providers </a:t>
            </a:r>
            <a:endParaRPr lang="en-US" dirty="0"/>
          </a:p>
        </p:txBody>
      </p:sp>
      <p:sp>
        <p:nvSpPr>
          <p:cNvPr id="3" name="Content Placeholder 2"/>
          <p:cNvSpPr>
            <a:spLocks noGrp="1"/>
          </p:cNvSpPr>
          <p:nvPr>
            <p:ph idx="1"/>
          </p:nvPr>
        </p:nvSpPr>
        <p:spPr>
          <a:xfrm>
            <a:off x="228600" y="1295400"/>
            <a:ext cx="8915400" cy="5562600"/>
          </a:xfrm>
        </p:spPr>
        <p:txBody>
          <a:bodyPr rtlCol="0">
            <a:normAutofit fontScale="70000" lnSpcReduction="20000"/>
          </a:bodyPr>
          <a:lstStyle/>
          <a:p>
            <a:pPr>
              <a:defRPr/>
            </a:pPr>
            <a:r>
              <a:rPr lang="en-US" dirty="0" smtClean="0"/>
              <a:t>Health service provider definition: one who provides consultation services, counselling, health education, or laboratory services to clients</a:t>
            </a:r>
          </a:p>
          <a:p>
            <a:pPr>
              <a:defRPr/>
            </a:pPr>
            <a:endParaRPr lang="en-US" dirty="0" smtClean="0"/>
          </a:p>
          <a:p>
            <a:pPr>
              <a:defRPr/>
            </a:pPr>
            <a:r>
              <a:rPr lang="en-US" dirty="0" smtClean="0"/>
              <a:t>Interviewed providers selected from those who:</a:t>
            </a:r>
          </a:p>
          <a:p>
            <a:pPr lvl="1" eaLnBrk="1" fontAlgn="auto" hangingPunct="1">
              <a:spcAft>
                <a:spcPts val="0"/>
              </a:spcAft>
              <a:defRPr/>
            </a:pPr>
            <a:r>
              <a:rPr lang="en-US" dirty="0" smtClean="0"/>
              <a:t>Were at the facility the day of the survey</a:t>
            </a:r>
          </a:p>
          <a:p>
            <a:pPr lvl="1" eaLnBrk="1" fontAlgn="auto" hangingPunct="1">
              <a:spcAft>
                <a:spcPts val="0"/>
              </a:spcAft>
              <a:defRPr/>
            </a:pPr>
            <a:r>
              <a:rPr lang="en-US" dirty="0" smtClean="0"/>
              <a:t>Provided services that were assessed by the 2013-14 MSPA</a:t>
            </a:r>
          </a:p>
          <a:p>
            <a:pPr>
              <a:defRPr/>
            </a:pPr>
            <a:endParaRPr lang="en-US" sz="2800" dirty="0" smtClean="0"/>
          </a:p>
          <a:p>
            <a:pPr>
              <a:defRPr/>
            </a:pPr>
            <a:r>
              <a:rPr lang="en-US" dirty="0" smtClean="0"/>
              <a:t>In facilities with less than 8 providers all providers were interviewed</a:t>
            </a:r>
          </a:p>
          <a:p>
            <a:pPr>
              <a:defRPr/>
            </a:pPr>
            <a:endParaRPr lang="en-US" dirty="0" smtClean="0"/>
          </a:p>
          <a:p>
            <a:pPr>
              <a:defRPr/>
            </a:pPr>
            <a:r>
              <a:rPr lang="en-US" dirty="0" smtClean="0"/>
              <a:t>In facilities with more than 8 providers, on average 8 randomly selected providers were interviewed</a:t>
            </a:r>
          </a:p>
          <a:p>
            <a:pPr>
              <a:defRPr/>
            </a:pPr>
            <a:endParaRPr lang="en-US" dirty="0" smtClean="0"/>
          </a:p>
          <a:p>
            <a:pPr>
              <a:defRPr/>
            </a:pPr>
            <a:r>
              <a:rPr lang="en-US" dirty="0" smtClean="0"/>
              <a:t>Data were weighted to </a:t>
            </a:r>
            <a:r>
              <a:rPr lang="en-GB" dirty="0" smtClean="0"/>
              <a:t>account </a:t>
            </a:r>
            <a:r>
              <a:rPr lang="en-GB" dirty="0"/>
              <a:t>for the differentials caused by over-sampling or under-sampling of providers with a particular qualification in a facility type or </a:t>
            </a:r>
            <a:r>
              <a:rPr lang="en-GB" dirty="0" smtClean="0"/>
              <a:t>region. </a:t>
            </a:r>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dirty="0" smtClean="0"/>
              <a:t>Distribution of Interviewed Providers </a:t>
            </a:r>
            <a:br>
              <a:rPr lang="en-US" dirty="0" smtClean="0"/>
            </a:br>
            <a:r>
              <a:rPr lang="en-US" dirty="0" smtClean="0"/>
              <a:t>by Provider Type (N=2,660)</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51186241"/>
              </p:ext>
            </p:extLst>
          </p:nvPr>
        </p:nvGraphicFramePr>
        <p:xfrm>
          <a:off x="457200" y="1447800"/>
          <a:ext cx="8382000" cy="5410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dirty="0" smtClean="0"/>
              <a:t>Distribution of Interviewed Providers </a:t>
            </a:r>
            <a:br>
              <a:rPr lang="en-US" dirty="0" smtClean="0"/>
            </a:br>
            <a:r>
              <a:rPr lang="en-US" dirty="0" smtClean="0"/>
              <a:t>by Facility Type (N=2,660)</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82894914"/>
              </p:ext>
            </p:extLst>
          </p:nvPr>
        </p:nvGraphicFramePr>
        <p:xfrm>
          <a:off x="457200" y="1447800"/>
          <a:ext cx="8382000" cy="5410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907171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dirty="0" smtClean="0"/>
              <a:t>Distribution of Interviewed Providers </a:t>
            </a:r>
            <a:br>
              <a:rPr lang="en-US" dirty="0" smtClean="0"/>
            </a:br>
            <a:r>
              <a:rPr lang="en-US" dirty="0" smtClean="0"/>
              <a:t>by Managing Authority (N=2,660)</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42655868"/>
              </p:ext>
            </p:extLst>
          </p:nvPr>
        </p:nvGraphicFramePr>
        <p:xfrm>
          <a:off x="457200" y="1447800"/>
          <a:ext cx="8382000" cy="5410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383750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0" y="323910"/>
            <a:ext cx="9144000" cy="4524315"/>
          </a:xfrm>
          <a:prstGeom prst="rect">
            <a:avLst/>
          </a:prstGeom>
          <a:noFill/>
          <a:ln w="9525">
            <a:noFill/>
            <a:miter lim="800000"/>
            <a:headEnd/>
            <a:tailEnd/>
          </a:ln>
        </p:spPr>
        <p:txBody>
          <a:bodyPr wrap="square">
            <a:spAutoFit/>
          </a:bodyPr>
          <a:lstStyle/>
          <a:p>
            <a:pPr algn="ctr"/>
            <a:r>
              <a:rPr lang="en-GB" sz="3200" dirty="0">
                <a:latin typeface="Calibri" pitchFamily="34" charset="0"/>
              </a:rPr>
              <a:t>The </a:t>
            </a:r>
            <a:r>
              <a:rPr lang="en-GB" sz="3200" dirty="0" smtClean="0">
                <a:latin typeface="Calibri" pitchFamily="34" charset="0"/>
              </a:rPr>
              <a:t>2013-14 Malawi Service Provision Assessment was implemented by the Malawi Ministry of Health. ICF International provided technical assistance. The 2013-14 MSPA is part of the worldwide DHS Program which assists countries in the collection of data to monitor and evaluate population, health, and nutrition programmes. The assessment was funded by the United States Agency for International Development (USAID).</a:t>
            </a:r>
            <a:endParaRPr lang="en-US" sz="3200" dirty="0">
              <a:latin typeface="Calibri"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27414"/>
            <a:ext cx="9144000" cy="1830586"/>
          </a:xfrm>
          <a:prstGeom prst="rect">
            <a:avLst/>
          </a:prstGeom>
        </p:spPr>
      </p:pic>
    </p:spTree>
    <p:extLst>
      <p:ext uri="{BB962C8B-B14F-4D97-AF65-F5344CB8AC3E}">
        <p14:creationId xmlns:p14="http://schemas.microsoft.com/office/powerpoint/2010/main" val="1559563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dirty="0" smtClean="0"/>
              <a:t>Sample for </a:t>
            </a:r>
            <a:r>
              <a:rPr lang="en-US" smtClean="0"/>
              <a:t>Observations </a:t>
            </a:r>
            <a:br>
              <a:rPr lang="en-US" smtClean="0"/>
            </a:br>
            <a:r>
              <a:rPr lang="en-US" smtClean="0"/>
              <a:t>and </a:t>
            </a:r>
            <a:r>
              <a:rPr lang="en-US" dirty="0" smtClean="0"/>
              <a:t>Exit Interviews</a:t>
            </a:r>
            <a:endParaRPr lang="en-US" dirty="0"/>
          </a:p>
        </p:txBody>
      </p:sp>
      <p:sp>
        <p:nvSpPr>
          <p:cNvPr id="24579" name="Content Placeholder 2"/>
          <p:cNvSpPr>
            <a:spLocks noGrp="1"/>
          </p:cNvSpPr>
          <p:nvPr>
            <p:ph idx="1"/>
          </p:nvPr>
        </p:nvSpPr>
        <p:spPr>
          <a:xfrm>
            <a:off x="0" y="1168400"/>
            <a:ext cx="9144000" cy="3327400"/>
          </a:xfrm>
        </p:spPr>
        <p:txBody>
          <a:bodyPr>
            <a:normAutofit fontScale="92500" lnSpcReduction="10000"/>
          </a:bodyPr>
          <a:lstStyle/>
          <a:p>
            <a:r>
              <a:rPr lang="en-GB" dirty="0" smtClean="0"/>
              <a:t>Clients were systematically selected for observation based on the number of clients at each service site on the day of the visit </a:t>
            </a:r>
          </a:p>
          <a:p>
            <a:r>
              <a:rPr lang="en-US" dirty="0" smtClean="0"/>
              <a:t>Maximum of 5 clients per provider of the service, maximum of 15 clients for each service per facility </a:t>
            </a:r>
          </a:p>
          <a:p>
            <a:pPr eaLnBrk="1" hangingPunct="1"/>
            <a:r>
              <a:rPr lang="en-US" dirty="0" smtClean="0"/>
              <a:t>Exit interviews attempted with all clients and caretakers of sick children before they left the facility</a:t>
            </a:r>
          </a:p>
        </p:txBody>
      </p:sp>
      <p:graphicFrame>
        <p:nvGraphicFramePr>
          <p:cNvPr id="4" name="Table 3"/>
          <p:cNvGraphicFramePr>
            <a:graphicFrameLocks noGrp="1"/>
          </p:cNvGraphicFramePr>
          <p:nvPr>
            <p:extLst>
              <p:ext uri="{D42A27DB-BD31-4B8C-83A1-F6EECF244321}">
                <p14:modId xmlns:p14="http://schemas.microsoft.com/office/powerpoint/2010/main" val="2902984950"/>
              </p:ext>
            </p:extLst>
          </p:nvPr>
        </p:nvGraphicFramePr>
        <p:xfrm>
          <a:off x="457200" y="4618446"/>
          <a:ext cx="8305800" cy="1854200"/>
        </p:xfrm>
        <a:graphic>
          <a:graphicData uri="http://schemas.openxmlformats.org/drawingml/2006/table">
            <a:tbl>
              <a:tblPr firstRow="1" bandRow="1">
                <a:tableStyleId>{5C22544A-7EE6-4342-B048-85BDC9FD1C3A}</a:tableStyleId>
              </a:tblPr>
              <a:tblGrid>
                <a:gridCol w="4582510"/>
                <a:gridCol w="3723290"/>
              </a:tblGrid>
              <a:tr h="370840">
                <a:tc>
                  <a:txBody>
                    <a:bodyPr/>
                    <a:lstStyle/>
                    <a:p>
                      <a:r>
                        <a:rPr lang="fr-HT" noProof="0" dirty="0" err="1" smtClean="0"/>
                        <a:t>Observed</a:t>
                      </a:r>
                      <a:r>
                        <a:rPr lang="fr-HT" noProof="0" dirty="0" smtClean="0"/>
                        <a:t> Consultation</a:t>
                      </a:r>
                      <a:endParaRPr lang="fr-HT" noProof="0" dirty="0"/>
                    </a:p>
                  </a:txBody>
                  <a:tcPr/>
                </a:tc>
                <a:tc>
                  <a:txBody>
                    <a:bodyPr/>
                    <a:lstStyle/>
                    <a:p>
                      <a:pPr algn="ctr"/>
                      <a:r>
                        <a:rPr lang="fr-HT" sz="1800" b="1" kern="1200" noProof="0" dirty="0" err="1" smtClean="0">
                          <a:solidFill>
                            <a:schemeClr val="lt1"/>
                          </a:solidFill>
                          <a:effectLst/>
                          <a:latin typeface="+mn-lt"/>
                          <a:ea typeface="+mn-ea"/>
                          <a:cs typeface="+mn-cs"/>
                        </a:rPr>
                        <a:t>Number</a:t>
                      </a:r>
                      <a:r>
                        <a:rPr lang="fr-HT" sz="1800" b="1" kern="1200" noProof="0" dirty="0" smtClean="0">
                          <a:solidFill>
                            <a:schemeClr val="lt1"/>
                          </a:solidFill>
                          <a:effectLst/>
                          <a:latin typeface="+mn-lt"/>
                          <a:ea typeface="+mn-ea"/>
                          <a:cs typeface="+mn-cs"/>
                        </a:rPr>
                        <a:t> of </a:t>
                      </a:r>
                      <a:r>
                        <a:rPr lang="fr-HT" sz="1800" b="1" kern="1200" noProof="0" dirty="0" err="1" smtClean="0">
                          <a:solidFill>
                            <a:schemeClr val="lt1"/>
                          </a:solidFill>
                          <a:effectLst/>
                          <a:latin typeface="+mn-lt"/>
                          <a:ea typeface="+mn-ea"/>
                          <a:cs typeface="+mn-cs"/>
                        </a:rPr>
                        <a:t>observed</a:t>
                      </a:r>
                      <a:r>
                        <a:rPr lang="fr-HT" sz="1800" b="1" kern="1200" noProof="0" dirty="0" smtClean="0">
                          <a:solidFill>
                            <a:schemeClr val="lt1"/>
                          </a:solidFill>
                          <a:effectLst/>
                          <a:latin typeface="+mn-lt"/>
                          <a:ea typeface="+mn-ea"/>
                          <a:cs typeface="+mn-cs"/>
                        </a:rPr>
                        <a:t> </a:t>
                      </a:r>
                      <a:r>
                        <a:rPr lang="fr-HT" sz="1800" b="1" kern="1200" noProof="0" dirty="0" err="1" smtClean="0">
                          <a:solidFill>
                            <a:schemeClr val="lt1"/>
                          </a:solidFill>
                          <a:effectLst/>
                          <a:latin typeface="+mn-lt"/>
                          <a:ea typeface="+mn-ea"/>
                          <a:cs typeface="+mn-cs"/>
                        </a:rPr>
                        <a:t>consulations</a:t>
                      </a:r>
                      <a:endParaRPr lang="fr-HT" noProof="0" dirty="0"/>
                    </a:p>
                  </a:txBody>
                  <a:tcPr/>
                </a:tc>
              </a:tr>
              <a:tr h="370840">
                <a:tc>
                  <a:txBody>
                    <a:bodyPr/>
                    <a:lstStyle/>
                    <a:p>
                      <a:r>
                        <a:rPr lang="fr-HT" sz="1800" kern="1200" noProof="0" dirty="0" err="1" smtClean="0">
                          <a:solidFill>
                            <a:schemeClr val="dk1"/>
                          </a:solidFill>
                          <a:effectLst/>
                          <a:latin typeface="+mn-lt"/>
                          <a:ea typeface="+mn-ea"/>
                          <a:cs typeface="+mn-cs"/>
                        </a:rPr>
                        <a:t>Outpatient</a:t>
                      </a:r>
                      <a:r>
                        <a:rPr lang="fr-HT" sz="1800" kern="1200" baseline="0" noProof="0" dirty="0" smtClean="0">
                          <a:solidFill>
                            <a:schemeClr val="dk1"/>
                          </a:solidFill>
                          <a:effectLst/>
                          <a:latin typeface="+mn-lt"/>
                          <a:ea typeface="+mn-ea"/>
                          <a:cs typeface="+mn-cs"/>
                        </a:rPr>
                        <a:t> curative care for </a:t>
                      </a:r>
                      <a:r>
                        <a:rPr lang="fr-HT" sz="1800" kern="1200" baseline="0" noProof="0" dirty="0" err="1" smtClean="0">
                          <a:solidFill>
                            <a:schemeClr val="dk1"/>
                          </a:solidFill>
                          <a:effectLst/>
                          <a:latin typeface="+mn-lt"/>
                          <a:ea typeface="+mn-ea"/>
                          <a:cs typeface="+mn-cs"/>
                        </a:rPr>
                        <a:t>sick</a:t>
                      </a:r>
                      <a:r>
                        <a:rPr lang="fr-HT" sz="1800" kern="1200" baseline="0" noProof="0" dirty="0" smtClean="0">
                          <a:solidFill>
                            <a:schemeClr val="dk1"/>
                          </a:solidFill>
                          <a:effectLst/>
                          <a:latin typeface="+mn-lt"/>
                          <a:ea typeface="+mn-ea"/>
                          <a:cs typeface="+mn-cs"/>
                        </a:rPr>
                        <a:t> </a:t>
                      </a:r>
                      <a:r>
                        <a:rPr lang="fr-HT" sz="1800" kern="1200" baseline="0" noProof="0" dirty="0" err="1" smtClean="0">
                          <a:solidFill>
                            <a:schemeClr val="dk1"/>
                          </a:solidFill>
                          <a:effectLst/>
                          <a:latin typeface="+mn-lt"/>
                          <a:ea typeface="+mn-ea"/>
                          <a:cs typeface="+mn-cs"/>
                        </a:rPr>
                        <a:t>children</a:t>
                      </a:r>
                      <a:endParaRPr lang="fr-HT" noProof="0" dirty="0"/>
                    </a:p>
                  </a:txBody>
                  <a:tcPr/>
                </a:tc>
                <a:tc>
                  <a:txBody>
                    <a:bodyPr/>
                    <a:lstStyle/>
                    <a:p>
                      <a:pPr algn="ctr"/>
                      <a:r>
                        <a:rPr lang="fr-HT" noProof="0" dirty="0" smtClean="0"/>
                        <a:t>3,329</a:t>
                      </a:r>
                      <a:endParaRPr lang="fr-HT" noProof="0" dirty="0"/>
                    </a:p>
                  </a:txBody>
                  <a:tcPr/>
                </a:tc>
              </a:tr>
              <a:tr h="370840">
                <a:tc>
                  <a:txBody>
                    <a:bodyPr/>
                    <a:lstStyle/>
                    <a:p>
                      <a:r>
                        <a:rPr lang="fr-HT" noProof="0" dirty="0" err="1" smtClean="0"/>
                        <a:t>Family</a:t>
                      </a:r>
                      <a:r>
                        <a:rPr lang="fr-HT" noProof="0" dirty="0" smtClean="0"/>
                        <a:t> planning</a:t>
                      </a:r>
                      <a:endParaRPr lang="fr-HT" noProof="0" dirty="0"/>
                    </a:p>
                  </a:txBody>
                  <a:tcPr/>
                </a:tc>
                <a:tc>
                  <a:txBody>
                    <a:bodyPr/>
                    <a:lstStyle/>
                    <a:p>
                      <a:pPr algn="ctr"/>
                      <a:r>
                        <a:rPr lang="fr-HT" noProof="0" dirty="0" smtClean="0"/>
                        <a:t>1,499</a:t>
                      </a:r>
                      <a:endParaRPr lang="fr-HT" noProof="0" dirty="0"/>
                    </a:p>
                  </a:txBody>
                  <a:tcPr/>
                </a:tc>
              </a:tr>
              <a:tr h="370840">
                <a:tc>
                  <a:txBody>
                    <a:bodyPr/>
                    <a:lstStyle/>
                    <a:p>
                      <a:r>
                        <a:rPr lang="fr-HT" noProof="0" dirty="0" err="1" smtClean="0"/>
                        <a:t>Antenatal</a:t>
                      </a:r>
                      <a:r>
                        <a:rPr lang="fr-HT" noProof="0" dirty="0" smtClean="0"/>
                        <a:t> care</a:t>
                      </a:r>
                      <a:endParaRPr lang="fr-HT" noProof="0" dirty="0"/>
                    </a:p>
                  </a:txBody>
                  <a:tcPr/>
                </a:tc>
                <a:tc>
                  <a:txBody>
                    <a:bodyPr/>
                    <a:lstStyle/>
                    <a:p>
                      <a:pPr algn="ctr"/>
                      <a:r>
                        <a:rPr lang="fr-HT" noProof="0" dirty="0" smtClean="0"/>
                        <a:t>2,068</a:t>
                      </a:r>
                      <a:endParaRPr lang="fr-HT" noProof="0" dirty="0"/>
                    </a:p>
                  </a:txBody>
                  <a:tcPr/>
                </a:tc>
              </a:tr>
              <a:tr h="370840">
                <a:tc>
                  <a:txBody>
                    <a:bodyPr/>
                    <a:lstStyle/>
                    <a:p>
                      <a:r>
                        <a:rPr lang="fr-HT" noProof="0" dirty="0" smtClean="0"/>
                        <a:t>Normal </a:t>
                      </a:r>
                      <a:r>
                        <a:rPr lang="fr-HT" noProof="0" dirty="0" err="1" smtClean="0"/>
                        <a:t>delivery</a:t>
                      </a:r>
                      <a:endParaRPr lang="fr-HT" noProof="0" dirty="0"/>
                    </a:p>
                  </a:txBody>
                  <a:tcPr/>
                </a:tc>
                <a:tc>
                  <a:txBody>
                    <a:bodyPr/>
                    <a:lstStyle/>
                    <a:p>
                      <a:pPr algn="ctr"/>
                      <a:r>
                        <a:rPr lang="fr-HT" noProof="0" dirty="0" smtClean="0"/>
                        <a:t>474</a:t>
                      </a:r>
                      <a:endParaRPr lang="fr-HT" noProof="0" dirty="0"/>
                    </a:p>
                  </a:txBody>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0" y="0"/>
            <a:ext cx="9144000" cy="685800"/>
          </a:xfrm>
        </p:spPr>
        <p:txBody>
          <a:bodyPr>
            <a:normAutofit fontScale="90000"/>
          </a:bodyPr>
          <a:lstStyle/>
          <a:p>
            <a:pPr eaLnBrk="1" hangingPunct="1"/>
            <a:r>
              <a:rPr lang="en-US" dirty="0" smtClean="0"/>
              <a:t>Objectives</a:t>
            </a:r>
          </a:p>
        </p:txBody>
      </p:sp>
      <p:sp>
        <p:nvSpPr>
          <p:cNvPr id="3" name="Content Placeholder 2"/>
          <p:cNvSpPr>
            <a:spLocks noGrp="1"/>
          </p:cNvSpPr>
          <p:nvPr>
            <p:ph idx="1"/>
          </p:nvPr>
        </p:nvSpPr>
        <p:spPr>
          <a:xfrm>
            <a:off x="0" y="762000"/>
            <a:ext cx="9144000" cy="6096000"/>
          </a:xfrm>
        </p:spPr>
        <p:txBody>
          <a:bodyPr rtlCol="0">
            <a:noAutofit/>
          </a:bodyPr>
          <a:lstStyle/>
          <a:p>
            <a:pPr marL="0" indent="0">
              <a:buNone/>
            </a:pPr>
            <a:r>
              <a:rPr lang="en-US" sz="2800" dirty="0" smtClean="0"/>
              <a:t>The </a:t>
            </a:r>
            <a:r>
              <a:rPr lang="en-US" sz="2800" dirty="0"/>
              <a:t>main objectives of the 2013-14 MSPA were to:</a:t>
            </a:r>
          </a:p>
          <a:p>
            <a:pPr lvl="0"/>
            <a:r>
              <a:rPr lang="en-US" sz="2400" dirty="0"/>
              <a:t>Assess the availability of basic and essential health services, including maternal and newborn care and child health, family planning, reproductive health services, non-communicable diseases (NCDs), as well as services for certain infectious diseases (HIV/AIDS, STIs, malaria, and </a:t>
            </a:r>
            <a:r>
              <a:rPr lang="en-US" sz="2400" dirty="0" smtClean="0"/>
              <a:t>TB)</a:t>
            </a:r>
          </a:p>
          <a:p>
            <a:pPr lvl="0"/>
            <a:r>
              <a:rPr lang="en-US" sz="2400" dirty="0" smtClean="0"/>
              <a:t>Assess </a:t>
            </a:r>
            <a:r>
              <a:rPr lang="en-US" sz="2400" dirty="0"/>
              <a:t>the preparedness of health facilities </a:t>
            </a:r>
            <a:r>
              <a:rPr lang="en-US" sz="2400" dirty="0" smtClean="0"/>
              <a:t>to </a:t>
            </a:r>
            <a:r>
              <a:rPr lang="en-US" sz="2400" dirty="0"/>
              <a:t>provide quality services </a:t>
            </a:r>
          </a:p>
          <a:p>
            <a:pPr lvl="0"/>
            <a:r>
              <a:rPr lang="en-US" sz="2400" dirty="0"/>
              <a:t>Provide a comprehensive body of information on the performance of different types of health facilities that </a:t>
            </a:r>
            <a:r>
              <a:rPr lang="en-US" sz="2400" dirty="0" smtClean="0"/>
              <a:t>provide </a:t>
            </a:r>
            <a:r>
              <a:rPr lang="en-US" sz="2400" dirty="0"/>
              <a:t>essential services</a:t>
            </a:r>
          </a:p>
          <a:p>
            <a:pPr lvl="0"/>
            <a:r>
              <a:rPr lang="en-US" sz="2400" dirty="0"/>
              <a:t>Identify gaps in the support services, resources, and processes used to provide health services that may limit the ability of facilities to provide quality services</a:t>
            </a:r>
          </a:p>
          <a:p>
            <a:pPr lvl="0"/>
            <a:r>
              <a:rPr lang="en-US" sz="2400" dirty="0"/>
              <a:t>Describe the processes followed in the provision of essential health care services </a:t>
            </a:r>
            <a:endParaRPr lang="en-US" sz="24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Assessment</a:t>
            </a:r>
            <a:endParaRPr lang="en-US" dirty="0"/>
          </a:p>
        </p:txBody>
      </p:sp>
      <p:sp>
        <p:nvSpPr>
          <p:cNvPr id="3" name="Content Placeholder 2"/>
          <p:cNvSpPr>
            <a:spLocks noGrp="1"/>
          </p:cNvSpPr>
          <p:nvPr>
            <p:ph idx="1"/>
          </p:nvPr>
        </p:nvSpPr>
        <p:spPr/>
        <p:txBody>
          <a:bodyPr/>
          <a:lstStyle/>
          <a:p>
            <a:r>
              <a:rPr lang="en-US" dirty="0" smtClean="0"/>
              <a:t>2013-14 MSPA is the first census of Malawian health facilities</a:t>
            </a:r>
          </a:p>
          <a:p>
            <a:r>
              <a:rPr lang="en-US" dirty="0" smtClean="0"/>
              <a:t>2013-14 MSPA provides estimates for the whole country, regions, facility types, and managing authorities</a:t>
            </a:r>
          </a:p>
          <a:p>
            <a:endParaRPr lang="en-US" dirty="0"/>
          </a:p>
        </p:txBody>
      </p:sp>
    </p:spTree>
    <p:extLst>
      <p:ext uri="{BB962C8B-B14F-4D97-AF65-F5344CB8AC3E}">
        <p14:creationId xmlns:p14="http://schemas.microsoft.com/office/powerpoint/2010/main" val="4059909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Contents of the 2013-14 MSPA</a:t>
            </a:r>
            <a:endParaRPr lang="en-US" dirty="0"/>
          </a:p>
        </p:txBody>
      </p:sp>
      <p:sp>
        <p:nvSpPr>
          <p:cNvPr id="3" name="Content Placeholder 2"/>
          <p:cNvSpPr>
            <a:spLocks noGrp="1"/>
          </p:cNvSpPr>
          <p:nvPr>
            <p:ph idx="1"/>
          </p:nvPr>
        </p:nvSpPr>
        <p:spPr>
          <a:xfrm>
            <a:off x="457200" y="1295400"/>
            <a:ext cx="8229600" cy="5410200"/>
          </a:xfrm>
        </p:spPr>
        <p:txBody>
          <a:bodyPr>
            <a:normAutofit fontScale="92500" lnSpcReduction="20000"/>
          </a:bodyPr>
          <a:lstStyle/>
          <a:p>
            <a:r>
              <a:rPr lang="en-US" dirty="0" smtClean="0"/>
              <a:t>Curative Care for Sick Children</a:t>
            </a:r>
          </a:p>
          <a:p>
            <a:r>
              <a:rPr lang="en-US" dirty="0" smtClean="0"/>
              <a:t>Family Planning (FP)</a:t>
            </a:r>
          </a:p>
          <a:p>
            <a:r>
              <a:rPr lang="en-US" dirty="0" smtClean="0"/>
              <a:t>Maternal Health</a:t>
            </a:r>
          </a:p>
          <a:p>
            <a:pPr lvl="1"/>
            <a:r>
              <a:rPr lang="en-US" dirty="0" smtClean="0"/>
              <a:t>Antenatal Care (ANC)</a:t>
            </a:r>
          </a:p>
          <a:p>
            <a:pPr lvl="1"/>
            <a:r>
              <a:rPr lang="en-US" dirty="0" smtClean="0"/>
              <a:t>Delivery and Newborn </a:t>
            </a:r>
            <a:r>
              <a:rPr lang="en-US" dirty="0"/>
              <a:t>C</a:t>
            </a:r>
            <a:r>
              <a:rPr lang="en-US" dirty="0" smtClean="0"/>
              <a:t>are </a:t>
            </a:r>
          </a:p>
          <a:p>
            <a:r>
              <a:rPr lang="en-US" dirty="0" smtClean="0"/>
              <a:t>HIV/AIDS</a:t>
            </a:r>
          </a:p>
          <a:p>
            <a:r>
              <a:rPr lang="en-US" dirty="0" smtClean="0"/>
              <a:t>Malaria</a:t>
            </a:r>
          </a:p>
          <a:p>
            <a:r>
              <a:rPr lang="en-US" dirty="0" smtClean="0"/>
              <a:t>Non-Communicable Disease (NCDs)</a:t>
            </a:r>
          </a:p>
          <a:p>
            <a:pPr lvl="1"/>
            <a:r>
              <a:rPr lang="en-US" dirty="0" smtClean="0"/>
              <a:t>Diabetes</a:t>
            </a:r>
          </a:p>
          <a:p>
            <a:pPr lvl="1"/>
            <a:r>
              <a:rPr lang="en-US" dirty="0" smtClean="0"/>
              <a:t>Cardiovascular Disease</a:t>
            </a:r>
          </a:p>
          <a:p>
            <a:pPr lvl="1"/>
            <a:r>
              <a:rPr lang="en-US" dirty="0" smtClean="0"/>
              <a:t>Chronic Respiratory Disease</a:t>
            </a:r>
          </a:p>
          <a:p>
            <a:r>
              <a:rPr lang="en-US" dirty="0" smtClean="0"/>
              <a:t>Tuberculosis</a:t>
            </a:r>
            <a:endParaRPr lang="en-US" dirty="0"/>
          </a:p>
        </p:txBody>
      </p:sp>
    </p:spTree>
    <p:extLst>
      <p:ext uri="{BB962C8B-B14F-4D97-AF65-F5344CB8AC3E}">
        <p14:creationId xmlns:p14="http://schemas.microsoft.com/office/powerpoint/2010/main" val="1498362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dirty="0" smtClean="0"/>
              <a:t>Data Collection Methods</a:t>
            </a:r>
          </a:p>
        </p:txBody>
      </p:sp>
      <p:sp>
        <p:nvSpPr>
          <p:cNvPr id="19459" name="Content Placeholder 2"/>
          <p:cNvSpPr>
            <a:spLocks noGrp="1"/>
          </p:cNvSpPr>
          <p:nvPr>
            <p:ph idx="1"/>
          </p:nvPr>
        </p:nvSpPr>
        <p:spPr/>
        <p:txBody>
          <a:bodyPr/>
          <a:lstStyle/>
          <a:p>
            <a:pPr eaLnBrk="1" hangingPunct="1"/>
            <a:r>
              <a:rPr lang="en-US" i="1" dirty="0" smtClean="0"/>
              <a:t>Facility Inventory </a:t>
            </a:r>
            <a:r>
              <a:rPr lang="en-US" dirty="0" smtClean="0"/>
              <a:t>questionnaire</a:t>
            </a:r>
          </a:p>
          <a:p>
            <a:pPr eaLnBrk="1" hangingPunct="1"/>
            <a:r>
              <a:rPr lang="en-US" i="1" dirty="0" smtClean="0"/>
              <a:t>Health Provider Interview </a:t>
            </a:r>
            <a:r>
              <a:rPr lang="en-US" dirty="0" smtClean="0"/>
              <a:t>questionnaire</a:t>
            </a:r>
          </a:p>
          <a:p>
            <a:pPr eaLnBrk="1" hangingPunct="1"/>
            <a:r>
              <a:rPr lang="en-US" i="1" dirty="0" smtClean="0"/>
              <a:t>Observation Protocols </a:t>
            </a:r>
            <a:r>
              <a:rPr lang="en-US" dirty="0" smtClean="0"/>
              <a:t>for ANC, FP, services for sick children, and normal delivery and newborn care</a:t>
            </a:r>
          </a:p>
          <a:p>
            <a:pPr eaLnBrk="1" hangingPunct="1"/>
            <a:r>
              <a:rPr lang="en-US" i="1" dirty="0" smtClean="0"/>
              <a:t>Exit Interview </a:t>
            </a:r>
            <a:r>
              <a:rPr lang="en-US" dirty="0" smtClean="0"/>
              <a:t>questionnaire for ANC and FP clients and for caretakers of sick children whose consultations were observed</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Questionnaire Adaptation</a:t>
            </a:r>
            <a:endParaRPr lang="en-US" dirty="0"/>
          </a:p>
        </p:txBody>
      </p:sp>
      <p:sp>
        <p:nvSpPr>
          <p:cNvPr id="3" name="Content Placeholder 2"/>
          <p:cNvSpPr>
            <a:spLocks noGrp="1"/>
          </p:cNvSpPr>
          <p:nvPr>
            <p:ph idx="1"/>
          </p:nvPr>
        </p:nvSpPr>
        <p:spPr/>
        <p:txBody>
          <a:bodyPr>
            <a:normAutofit fontScale="92500"/>
          </a:bodyPr>
          <a:lstStyle/>
          <a:p>
            <a:r>
              <a:rPr lang="en-US" dirty="0" smtClean="0"/>
              <a:t>Developed by The DHS Program</a:t>
            </a:r>
          </a:p>
          <a:p>
            <a:r>
              <a:rPr lang="en-US" dirty="0" smtClean="0"/>
              <a:t>Adapted for Malawi health services in consultations with technical specialists, Malawi Ministry of Health (</a:t>
            </a:r>
            <a:r>
              <a:rPr lang="en-US" dirty="0" err="1" smtClean="0"/>
              <a:t>MoH</a:t>
            </a:r>
            <a:r>
              <a:rPr lang="en-US" dirty="0" smtClean="0"/>
              <a:t>), and stakeholders</a:t>
            </a:r>
          </a:p>
          <a:p>
            <a:r>
              <a:rPr lang="en-US" dirty="0" smtClean="0"/>
              <a:t>Client Exit Interview translated into Chichewa and </a:t>
            </a:r>
            <a:r>
              <a:rPr lang="en-US" dirty="0" err="1" smtClean="0"/>
              <a:t>Tumbuka</a:t>
            </a:r>
            <a:endParaRPr lang="en-US" dirty="0" smtClean="0"/>
          </a:p>
          <a:p>
            <a:r>
              <a:rPr lang="en-US" dirty="0" smtClean="0"/>
              <a:t>Facility-level questionnaires conducted with CAPI (data collection tool) and CAFÉ (data entry and editing tool) </a:t>
            </a:r>
            <a:r>
              <a:rPr lang="en-US" dirty="0" err="1" smtClean="0"/>
              <a:t>programmes</a:t>
            </a:r>
            <a:r>
              <a:rPr lang="en-US" dirty="0" smtClean="0"/>
              <a:t> in English</a:t>
            </a:r>
            <a:endParaRPr lang="en-US" dirty="0"/>
          </a:p>
        </p:txBody>
      </p:sp>
    </p:spTree>
    <p:extLst>
      <p:ext uri="{BB962C8B-B14F-4D97-AF65-F5344CB8AC3E}">
        <p14:creationId xmlns:p14="http://schemas.microsoft.com/office/powerpoint/2010/main" val="3714879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Pre-Test</a:t>
            </a:r>
            <a:endParaRPr lang="en-US" dirty="0"/>
          </a:p>
        </p:txBody>
      </p:sp>
      <p:sp>
        <p:nvSpPr>
          <p:cNvPr id="3" name="Content Placeholder 2"/>
          <p:cNvSpPr>
            <a:spLocks noGrp="1"/>
          </p:cNvSpPr>
          <p:nvPr>
            <p:ph idx="1"/>
          </p:nvPr>
        </p:nvSpPr>
        <p:spPr/>
        <p:txBody>
          <a:bodyPr/>
          <a:lstStyle/>
          <a:p>
            <a:r>
              <a:rPr lang="en-US" dirty="0" smtClean="0"/>
              <a:t>February – March 2013 in Lilongwe</a:t>
            </a:r>
          </a:p>
          <a:p>
            <a:r>
              <a:rPr lang="en-US" dirty="0" smtClean="0"/>
              <a:t>Team: 6 health care providers, 2 IT/data specialists, and 2 demographers from </a:t>
            </a:r>
            <a:r>
              <a:rPr lang="en-US" dirty="0" err="1" smtClean="0"/>
              <a:t>MoH</a:t>
            </a:r>
            <a:endParaRPr lang="en-US" dirty="0" smtClean="0"/>
          </a:p>
          <a:p>
            <a:endParaRPr lang="en-US" dirty="0"/>
          </a:p>
        </p:txBody>
      </p:sp>
    </p:spTree>
    <p:extLst>
      <p:ext uri="{BB962C8B-B14F-4D97-AF65-F5344CB8AC3E}">
        <p14:creationId xmlns:p14="http://schemas.microsoft.com/office/powerpoint/2010/main" val="4151493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Training</a:t>
            </a:r>
            <a:endParaRPr lang="en-US" dirty="0"/>
          </a:p>
        </p:txBody>
      </p:sp>
      <p:sp>
        <p:nvSpPr>
          <p:cNvPr id="3" name="Content Placeholder 2"/>
          <p:cNvSpPr>
            <a:spLocks noGrp="1"/>
          </p:cNvSpPr>
          <p:nvPr>
            <p:ph idx="1"/>
          </p:nvPr>
        </p:nvSpPr>
        <p:spPr/>
        <p:txBody>
          <a:bodyPr>
            <a:normAutofit fontScale="92500"/>
          </a:bodyPr>
          <a:lstStyle/>
          <a:p>
            <a:r>
              <a:rPr lang="en-US" dirty="0" smtClean="0"/>
              <a:t>May 20 – June 8, 2013 in Lilongwe</a:t>
            </a:r>
          </a:p>
          <a:p>
            <a:r>
              <a:rPr lang="en-US" dirty="0" smtClean="0"/>
              <a:t>86 participants trained including nurses, nurse midwives, and clinicians</a:t>
            </a:r>
          </a:p>
          <a:p>
            <a:r>
              <a:rPr lang="en-US" dirty="0" smtClean="0"/>
              <a:t>30 participants received additional training in protocol for observing normal deliveries and immediate newborn care</a:t>
            </a:r>
          </a:p>
          <a:p>
            <a:r>
              <a:rPr lang="en-US" dirty="0" smtClean="0"/>
              <a:t>Training facilitated by ICF International, 6 interviewers from Pre-Test, and guest lecturers from the University of Malawi, College of Nursing</a:t>
            </a:r>
          </a:p>
          <a:p>
            <a:endParaRPr lang="en-US" dirty="0"/>
          </a:p>
        </p:txBody>
      </p:sp>
    </p:spTree>
    <p:extLst>
      <p:ext uri="{BB962C8B-B14F-4D97-AF65-F5344CB8AC3E}">
        <p14:creationId xmlns:p14="http://schemas.microsoft.com/office/powerpoint/2010/main" val="26582040"/>
      </p:ext>
    </p:extLst>
  </p:cSld>
  <p:clrMapOvr>
    <a:masterClrMapping/>
  </p:clrMapOvr>
</p:sld>
</file>

<file path=ppt/theme/theme1.xml><?xml version="1.0" encoding="utf-8"?>
<a:theme xmlns:a="http://schemas.openxmlformats.org/drawingml/2006/main" name="Custom Design">
  <a:themeElements>
    <a:clrScheme name="Custom 1">
      <a:dk1>
        <a:srgbClr val="000000"/>
      </a:dk1>
      <a:lt1>
        <a:sysClr val="window" lastClr="FFFFFF"/>
      </a:lt1>
      <a:dk2>
        <a:srgbClr val="458FCD"/>
      </a:dk2>
      <a:lt2>
        <a:srgbClr val="D9E8F5"/>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KSPA Theme1">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KSPA Theme1</Template>
  <TotalTime>1236</TotalTime>
  <Words>977</Words>
  <Application>Microsoft Office PowerPoint</Application>
  <PresentationFormat>On-screen Show (4:3)</PresentationFormat>
  <Paragraphs>172</Paragraphs>
  <Slides>20</Slides>
  <Notes>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20</vt:i4>
      </vt:variant>
    </vt:vector>
  </HeadingPairs>
  <TitlesOfParts>
    <vt:vector size="24" baseType="lpstr">
      <vt:lpstr>Arial</vt:lpstr>
      <vt:lpstr>Calibri</vt:lpstr>
      <vt:lpstr>Custom Design</vt:lpstr>
      <vt:lpstr>1_KSPA Theme1</vt:lpstr>
      <vt:lpstr>PowerPoint Presentation</vt:lpstr>
      <vt:lpstr>PowerPoint Presentation</vt:lpstr>
      <vt:lpstr>Objectives</vt:lpstr>
      <vt:lpstr>The Assessment</vt:lpstr>
      <vt:lpstr>Contents of the 2013-14 MSPA</vt:lpstr>
      <vt:lpstr>Data Collection Methods</vt:lpstr>
      <vt:lpstr>Questionnaire Adaptation</vt:lpstr>
      <vt:lpstr>Pre-Test</vt:lpstr>
      <vt:lpstr>Main Training</vt:lpstr>
      <vt:lpstr>Fieldwork</vt:lpstr>
      <vt:lpstr>Data Processing</vt:lpstr>
      <vt:lpstr>Census of Facilities</vt:lpstr>
      <vt:lpstr>Facilities by Type</vt:lpstr>
      <vt:lpstr>Facilities by Managing Authority</vt:lpstr>
      <vt:lpstr>Facilities by Region</vt:lpstr>
      <vt:lpstr>Sample of Health Service Providers </vt:lpstr>
      <vt:lpstr>Distribution of Interviewed Providers  by Provider Type (N=2,660)</vt:lpstr>
      <vt:lpstr>Distribution of Interviewed Providers  by Facility Type (N=2,660)</vt:lpstr>
      <vt:lpstr>Distribution of Interviewed Providers  by Managing Authority (N=2,660)</vt:lpstr>
      <vt:lpstr>Sample for Observations  and Exit Interviews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Methodology</dc:title>
  <dc:creator>Sally Zweimueller</dc:creator>
  <cp:lastModifiedBy>Zweimueller, Sally</cp:lastModifiedBy>
  <cp:revision>219</cp:revision>
  <dcterms:created xsi:type="dcterms:W3CDTF">2010-08-17T13:53:29Z</dcterms:created>
  <dcterms:modified xsi:type="dcterms:W3CDTF">2015-01-28T18:27:58Z</dcterms:modified>
</cp:coreProperties>
</file>