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charts/chart2.xml" ContentType="application/vnd.openxmlformats-officedocument.drawingml.chart+xml"/>
  <Override PartName="/ppt/notesSlides/notesSlide2.xml" ContentType="application/vnd.openxmlformats-officedocument.presentationml.notesSlide+xml"/>
  <Override PartName="/ppt/charts/chart3.xml" ContentType="application/vnd.openxmlformats-officedocument.drawingml.chart+xml"/>
  <Override PartName="/ppt/notesSlides/notesSlide3.xml" ContentType="application/vnd.openxmlformats-officedocument.presentationml.notesSlide+xml"/>
  <Override PartName="/ppt/charts/chart4.xml" ContentType="application/vnd.openxmlformats-officedocument.drawingml.chart+xml"/>
  <Override PartName="/ppt/notesSlides/notesSlide4.xml" ContentType="application/vnd.openxmlformats-officedocument.presentationml.notesSlide+xml"/>
  <Override PartName="/ppt/charts/chart5.xml" ContentType="application/vnd.openxmlformats-officedocument.drawingml.chart+xml"/>
  <Override PartName="/ppt/notesSlides/notesSlide5.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8.xml" ContentType="application/vnd.openxmlformats-officedocument.drawingml.chart+xml"/>
  <Override PartName="/ppt/notesSlides/notesSlide8.xml" ContentType="application/vnd.openxmlformats-officedocument.presentationml.notesSlide+xml"/>
  <Override PartName="/ppt/charts/chart9.xml" ContentType="application/vnd.openxmlformats-officedocument.drawingml.chart+xml"/>
  <Override PartName="/ppt/notesSlides/notesSlide9.xml" ContentType="application/vnd.openxmlformats-officedocument.presentationml.notesSlide+xml"/>
  <Override PartName="/ppt/charts/chart10.xml" ContentType="application/vnd.openxmlformats-officedocument.drawingml.chart+xml"/>
  <Override PartName="/ppt/notesSlides/notesSlide10.xml" ContentType="application/vnd.openxmlformats-officedocument.presentationml.notesSlide+xml"/>
  <Override PartName="/ppt/charts/chart11.xml" ContentType="application/vnd.openxmlformats-officedocument.drawingml.chart+xml"/>
  <Override PartName="/ppt/notesSlides/notesSlide11.xml" ContentType="application/vnd.openxmlformats-officedocument.presentationml.notesSlide+xml"/>
  <Override PartName="/ppt/charts/chart12.xml" ContentType="application/vnd.openxmlformats-officedocument.drawingml.chart+xml"/>
  <Override PartName="/ppt/notesSlides/notesSlide12.xml" ContentType="application/vnd.openxmlformats-officedocument.presentationml.notesSlide+xml"/>
  <Override PartName="/ppt/charts/chart13.xml" ContentType="application/vnd.openxmlformats-officedocument.drawingml.chart+xml"/>
  <Override PartName="/ppt/notesSlides/notesSlide13.xml" ContentType="application/vnd.openxmlformats-officedocument.presentationml.notesSlide+xml"/>
  <Override PartName="/ppt/charts/chart14.xml" ContentType="application/vnd.openxmlformats-officedocument.drawingml.chart+xml"/>
  <Override PartName="/ppt/notesSlides/notesSlide14.xml" ContentType="application/vnd.openxmlformats-officedocument.presentationml.notesSlide+xml"/>
  <Override PartName="/ppt/charts/chart15.xml" ContentType="application/vnd.openxmlformats-officedocument.drawingml.chart+xml"/>
  <Override PartName="/ppt/notesSlides/notesSlide15.xml" ContentType="application/vnd.openxmlformats-officedocument.presentationml.notesSlide+xml"/>
  <Override PartName="/ppt/charts/chart16.xml" ContentType="application/vnd.openxmlformats-officedocument.drawingml.chart+xml"/>
  <Override PartName="/ppt/notesSlides/notesSlide16.xml" ContentType="application/vnd.openxmlformats-officedocument.presentationml.notesSlide+xml"/>
  <Override PartName="/ppt/charts/chart17.xml" ContentType="application/vnd.openxmlformats-officedocument.drawingml.chart+xml"/>
  <Override PartName="/ppt/notesSlides/notesSlide17.xml" ContentType="application/vnd.openxmlformats-officedocument.presentationml.notesSlide+xml"/>
  <Override PartName="/ppt/charts/chart18.xml" ContentType="application/vnd.openxmlformats-officedocument.drawingml.chart+xml"/>
  <Override PartName="/ppt/notesSlides/notesSlide18.xml" ContentType="application/vnd.openxmlformats-officedocument.presentationml.notesSlide+xml"/>
  <Override PartName="/ppt/charts/chart19.xml" ContentType="application/vnd.openxmlformats-officedocument.drawingml.chart+xml"/>
  <Override PartName="/ppt/notesSlides/notesSlide19.xml" ContentType="application/vnd.openxmlformats-officedocument.presentationml.notesSlide+xml"/>
  <Override PartName="/ppt/charts/chart20.xml" ContentType="application/vnd.openxmlformats-officedocument.drawingml.chart+xml"/>
  <Override PartName="/ppt/notesSlides/notesSlide20.xml" ContentType="application/vnd.openxmlformats-officedocument.presentationml.notesSlide+xml"/>
  <Override PartName="/ppt/charts/chart21.xml" ContentType="application/vnd.openxmlformats-officedocument.drawingml.chart+xml"/>
  <Override PartName="/ppt/notesSlides/notesSlide21.xml" ContentType="application/vnd.openxmlformats-officedocument.presentationml.notesSlide+xml"/>
  <Override PartName="/ppt/charts/chart22.xml" ContentType="application/vnd.openxmlformats-officedocument.drawingml.chart+xml"/>
  <Override PartName="/ppt/notesSlides/notesSlide22.xml" ContentType="application/vnd.openxmlformats-officedocument.presentationml.notesSlide+xml"/>
  <Override PartName="/ppt/charts/chart23.xml" ContentType="application/vnd.openxmlformats-officedocument.drawingml.chart+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72" r:id="rId2"/>
  </p:sldMasterIdLst>
  <p:notesMasterIdLst>
    <p:notesMasterId r:id="rId35"/>
  </p:notesMasterIdLst>
  <p:handoutMasterIdLst>
    <p:handoutMasterId r:id="rId36"/>
  </p:handoutMasterIdLst>
  <p:sldIdLst>
    <p:sldId id="256" r:id="rId3"/>
    <p:sldId id="429" r:id="rId4"/>
    <p:sldId id="442" r:id="rId5"/>
    <p:sldId id="443" r:id="rId6"/>
    <p:sldId id="444" r:id="rId7"/>
    <p:sldId id="430" r:id="rId8"/>
    <p:sldId id="454" r:id="rId9"/>
    <p:sldId id="431" r:id="rId10"/>
    <p:sldId id="455" r:id="rId11"/>
    <p:sldId id="459" r:id="rId12"/>
    <p:sldId id="449" r:id="rId13"/>
    <p:sldId id="450" r:id="rId14"/>
    <p:sldId id="451" r:id="rId15"/>
    <p:sldId id="456" r:id="rId16"/>
    <p:sldId id="457" r:id="rId17"/>
    <p:sldId id="458" r:id="rId18"/>
    <p:sldId id="460" r:id="rId19"/>
    <p:sldId id="461" r:id="rId20"/>
    <p:sldId id="465" r:id="rId21"/>
    <p:sldId id="462" r:id="rId22"/>
    <p:sldId id="466" r:id="rId23"/>
    <p:sldId id="464" r:id="rId24"/>
    <p:sldId id="467" r:id="rId25"/>
    <p:sldId id="468" r:id="rId26"/>
    <p:sldId id="469" r:id="rId27"/>
    <p:sldId id="470" r:id="rId28"/>
    <p:sldId id="432" r:id="rId29"/>
    <p:sldId id="471" r:id="rId30"/>
    <p:sldId id="472" r:id="rId31"/>
    <p:sldId id="473" r:id="rId32"/>
    <p:sldId id="474" r:id="rId33"/>
    <p:sldId id="475" r:id="rId34"/>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309" autoAdjust="0"/>
  </p:normalViewPr>
  <p:slideViewPr>
    <p:cSldViewPr>
      <p:cViewPr varScale="1">
        <p:scale>
          <a:sx n="73" d="100"/>
          <a:sy n="73" d="100"/>
        </p:scale>
        <p:origin x="1398"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2004 MDHS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Women</c:v>
                </c:pt>
                <c:pt idx="1">
                  <c:v>Men</c:v>
                </c:pt>
              </c:strCache>
            </c:strRef>
          </c:cat>
          <c:val>
            <c:numRef>
              <c:f>Sheet1!$B$2:$B$3</c:f>
              <c:numCache>
                <c:formatCode>General</c:formatCode>
                <c:ptCount val="2"/>
                <c:pt idx="0">
                  <c:v>13</c:v>
                </c:pt>
                <c:pt idx="1">
                  <c:v>15</c:v>
                </c:pt>
              </c:numCache>
            </c:numRef>
          </c:val>
        </c:ser>
        <c:ser>
          <c:idx val="1"/>
          <c:order val="1"/>
          <c:tx>
            <c:strRef>
              <c:f>Sheet1!$C$1</c:f>
              <c:strCache>
                <c:ptCount val="1"/>
                <c:pt idx="0">
                  <c:v>2010 MDHS</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Women</c:v>
                </c:pt>
                <c:pt idx="1">
                  <c:v>Men</c:v>
                </c:pt>
              </c:strCache>
            </c:strRef>
          </c:cat>
          <c:val>
            <c:numRef>
              <c:f>Sheet1!$C$2:$C$3</c:f>
              <c:numCache>
                <c:formatCode>General</c:formatCode>
                <c:ptCount val="2"/>
                <c:pt idx="0">
                  <c:v>72</c:v>
                </c:pt>
                <c:pt idx="1">
                  <c:v>51</c:v>
                </c:pt>
              </c:numCache>
            </c:numRef>
          </c:val>
        </c:ser>
        <c:dLbls>
          <c:showLegendKey val="0"/>
          <c:showVal val="1"/>
          <c:showCatName val="0"/>
          <c:showSerName val="0"/>
          <c:showPercent val="0"/>
          <c:showBubbleSize val="0"/>
        </c:dLbls>
        <c:gapWidth val="150"/>
        <c:overlap val="-25"/>
        <c:axId val="500747232"/>
        <c:axId val="500748800"/>
      </c:barChart>
      <c:catAx>
        <c:axId val="500747232"/>
        <c:scaling>
          <c:orientation val="minMax"/>
        </c:scaling>
        <c:delete val="0"/>
        <c:axPos val="b"/>
        <c:numFmt formatCode="General" sourceLinked="0"/>
        <c:majorTickMark val="none"/>
        <c:minorTickMark val="none"/>
        <c:tickLblPos val="nextTo"/>
        <c:spPr>
          <a:ln>
            <a:solidFill>
              <a:schemeClr val="tx1"/>
            </a:solidFill>
          </a:ln>
        </c:spPr>
        <c:crossAx val="500748800"/>
        <c:crosses val="autoZero"/>
        <c:auto val="1"/>
        <c:lblAlgn val="ctr"/>
        <c:lblOffset val="100"/>
        <c:noMultiLvlLbl val="0"/>
      </c:catAx>
      <c:valAx>
        <c:axId val="500748800"/>
        <c:scaling>
          <c:orientation val="minMax"/>
        </c:scaling>
        <c:delete val="1"/>
        <c:axPos val="l"/>
        <c:numFmt formatCode="General" sourceLinked="1"/>
        <c:majorTickMark val="out"/>
        <c:minorTickMark val="none"/>
        <c:tickLblPos val="none"/>
        <c:crossAx val="500747232"/>
        <c:crosses val="autoZero"/>
        <c:crossBetween val="between"/>
      </c:valAx>
    </c:plotArea>
    <c:legend>
      <c:legendPos val="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CSS</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89</c:v>
                </c:pt>
                <c:pt idx="1">
                  <c:v>88</c:v>
                </c:pt>
                <c:pt idx="2">
                  <c:v>43</c:v>
                </c:pt>
                <c:pt idx="3">
                  <c:v>36</c:v>
                </c:pt>
                <c:pt idx="4">
                  <c:v>5</c:v>
                </c:pt>
                <c:pt idx="5">
                  <c:v>67</c:v>
                </c:pt>
              </c:numCache>
            </c:numRef>
          </c:val>
        </c:ser>
        <c:dLbls>
          <c:showLegendKey val="0"/>
          <c:showVal val="1"/>
          <c:showCatName val="0"/>
          <c:showSerName val="0"/>
          <c:showPercent val="0"/>
          <c:showBubbleSize val="0"/>
        </c:dLbls>
        <c:gapWidth val="150"/>
        <c:overlap val="-25"/>
        <c:axId val="498751864"/>
        <c:axId val="498764800"/>
      </c:barChart>
      <c:catAx>
        <c:axId val="49875186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8764800"/>
        <c:crosses val="autoZero"/>
        <c:auto val="1"/>
        <c:lblAlgn val="ctr"/>
        <c:lblOffset val="100"/>
        <c:noMultiLvlLbl val="0"/>
      </c:catAx>
      <c:valAx>
        <c:axId val="498764800"/>
        <c:scaling>
          <c:orientation val="minMax"/>
        </c:scaling>
        <c:delete val="1"/>
        <c:axPos val="l"/>
        <c:numFmt formatCode="General" sourceLinked="1"/>
        <c:majorTickMark val="out"/>
        <c:minorTickMark val="none"/>
        <c:tickLblPos val="none"/>
        <c:crossAx val="49875186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testing system</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83</c:v>
                </c:pt>
                <c:pt idx="1">
                  <c:v>83</c:v>
                </c:pt>
                <c:pt idx="2">
                  <c:v>28</c:v>
                </c:pt>
                <c:pt idx="3">
                  <c:v>45</c:v>
                </c:pt>
                <c:pt idx="4">
                  <c:v>56</c:v>
                </c:pt>
              </c:numCache>
            </c:numRef>
          </c:val>
        </c:ser>
        <c:dLbls>
          <c:showLegendKey val="0"/>
          <c:showVal val="1"/>
          <c:showCatName val="0"/>
          <c:showSerName val="0"/>
          <c:showPercent val="0"/>
          <c:showBubbleSize val="0"/>
        </c:dLbls>
        <c:gapWidth val="150"/>
        <c:overlap val="-25"/>
        <c:axId val="541373920"/>
        <c:axId val="541374312"/>
      </c:barChart>
      <c:catAx>
        <c:axId val="54137392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74312"/>
        <c:crosses val="autoZero"/>
        <c:auto val="1"/>
        <c:lblAlgn val="ctr"/>
        <c:lblOffset val="100"/>
        <c:noMultiLvlLbl val="0"/>
      </c:catAx>
      <c:valAx>
        <c:axId val="541374312"/>
        <c:scaling>
          <c:orientation val="minMax"/>
        </c:scaling>
        <c:delete val="1"/>
        <c:axPos val="l"/>
        <c:numFmt formatCode="General" sourceLinked="1"/>
        <c:majorTickMark val="out"/>
        <c:minorTickMark val="none"/>
        <c:tickLblPos val="none"/>
        <c:crossAx val="5413739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spPr>
              <a:solidFill>
                <a:schemeClr val="accent2"/>
              </a:solidFill>
            </c:spPr>
          </c:dPt>
          <c:dPt>
            <c:idx val="3"/>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System for screening and testing HIV+ clients for TB</c:v>
                </c:pt>
                <c:pt idx="1">
                  <c:v>Guidelines for palliative care</c:v>
                </c:pt>
                <c:pt idx="2">
                  <c:v>Guidelines for the clinical management of HIV/AIDS</c:v>
                </c:pt>
              </c:strCache>
            </c:strRef>
          </c:cat>
          <c:val>
            <c:numRef>
              <c:f>Sheet1!$B$2:$B$4</c:f>
              <c:numCache>
                <c:formatCode>General</c:formatCode>
                <c:ptCount val="3"/>
                <c:pt idx="0">
                  <c:v>30</c:v>
                </c:pt>
                <c:pt idx="1">
                  <c:v>1</c:v>
                </c:pt>
                <c:pt idx="2">
                  <c:v>65</c:v>
                </c:pt>
              </c:numCache>
            </c:numRef>
          </c:val>
        </c:ser>
        <c:dLbls>
          <c:showLegendKey val="0"/>
          <c:showVal val="1"/>
          <c:showCatName val="0"/>
          <c:showSerName val="0"/>
          <c:showPercent val="0"/>
          <c:showBubbleSize val="0"/>
        </c:dLbls>
        <c:gapWidth val="150"/>
        <c:axId val="541375096"/>
        <c:axId val="541375488"/>
      </c:barChart>
      <c:catAx>
        <c:axId val="54137509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75488"/>
        <c:crosses val="autoZero"/>
        <c:auto val="1"/>
        <c:lblAlgn val="ctr"/>
        <c:lblOffset val="100"/>
        <c:noMultiLvlLbl val="0"/>
      </c:catAx>
      <c:valAx>
        <c:axId val="541375488"/>
        <c:scaling>
          <c:orientation val="minMax"/>
        </c:scaling>
        <c:delete val="1"/>
        <c:axPos val="b"/>
        <c:numFmt formatCode="General" sourceLinked="1"/>
        <c:majorTickMark val="out"/>
        <c:minorTickMark val="none"/>
        <c:tickLblPos val="none"/>
        <c:crossAx val="5413750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5055627374936339E-2"/>
          <c:w val="1"/>
          <c:h val="0.94086022757170695"/>
        </c:manualLayout>
      </c:layout>
      <c:barChart>
        <c:barDir val="col"/>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IV solution with infusion set</c:v>
                </c:pt>
                <c:pt idx="1">
                  <c:v>Fluconazole/IV treatment for fungal infections</c:v>
                </c:pt>
                <c:pt idx="2">
                  <c:v>Cotrimoxazole tablets</c:v>
                </c:pt>
                <c:pt idx="3">
                  <c:v>1st line treatment for TB</c:v>
                </c:pt>
                <c:pt idx="4">
                  <c:v>Pain management</c:v>
                </c:pt>
                <c:pt idx="5">
                  <c:v>Male condoms</c:v>
                </c:pt>
              </c:strCache>
            </c:strRef>
          </c:cat>
          <c:val>
            <c:numRef>
              <c:f>Sheet1!$B$2:$B$7</c:f>
              <c:numCache>
                <c:formatCode>General</c:formatCode>
                <c:ptCount val="6"/>
                <c:pt idx="0">
                  <c:v>78</c:v>
                </c:pt>
                <c:pt idx="1">
                  <c:v>63</c:v>
                </c:pt>
                <c:pt idx="2">
                  <c:v>96</c:v>
                </c:pt>
                <c:pt idx="3">
                  <c:v>31</c:v>
                </c:pt>
                <c:pt idx="4">
                  <c:v>39</c:v>
                </c:pt>
                <c:pt idx="5">
                  <c:v>85</c:v>
                </c:pt>
              </c:numCache>
            </c:numRef>
          </c:val>
        </c:ser>
        <c:dLbls>
          <c:showLegendKey val="0"/>
          <c:showVal val="1"/>
          <c:showCatName val="0"/>
          <c:showSerName val="0"/>
          <c:showPercent val="0"/>
          <c:showBubbleSize val="0"/>
        </c:dLbls>
        <c:gapWidth val="150"/>
        <c:axId val="541376272"/>
        <c:axId val="541376664"/>
      </c:barChart>
      <c:catAx>
        <c:axId val="541376272"/>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defRPr>
            </a:pPr>
            <a:endParaRPr lang="en-US"/>
          </a:p>
        </c:txPr>
        <c:crossAx val="541376664"/>
        <c:crosses val="autoZero"/>
        <c:auto val="1"/>
        <c:lblAlgn val="ctr"/>
        <c:lblOffset val="100"/>
        <c:noMultiLvlLbl val="0"/>
      </c:catAx>
      <c:valAx>
        <c:axId val="541376664"/>
        <c:scaling>
          <c:orientation val="minMax"/>
        </c:scaling>
        <c:delete val="1"/>
        <c:axPos val="l"/>
        <c:numFmt formatCode="General" sourceLinked="1"/>
        <c:majorTickMark val="out"/>
        <c:minorTickMark val="none"/>
        <c:tickLblPos val="none"/>
        <c:crossAx val="54137627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Treatment for Kaposi's sarcoma</c:v>
                </c:pt>
                <c:pt idx="1">
                  <c:v>Systemic IV treatment for fungal diseases</c:v>
                </c:pt>
                <c:pt idx="2">
                  <c:v>Palliative care</c:v>
                </c:pt>
                <c:pt idx="3">
                  <c:v>Preventive treatment for TB</c:v>
                </c:pt>
                <c:pt idx="4">
                  <c:v>Paediatric HIV client care</c:v>
                </c:pt>
                <c:pt idx="5">
                  <c:v>Opportunistic diseases prevention</c:v>
                </c:pt>
                <c:pt idx="6">
                  <c:v>Opportunistic diseases treatment</c:v>
                </c:pt>
              </c:strCache>
            </c:strRef>
          </c:cat>
          <c:val>
            <c:numRef>
              <c:f>Sheet1!$B$2:$B$8</c:f>
              <c:numCache>
                <c:formatCode>General</c:formatCode>
                <c:ptCount val="7"/>
                <c:pt idx="0">
                  <c:v>22</c:v>
                </c:pt>
                <c:pt idx="1">
                  <c:v>28</c:v>
                </c:pt>
                <c:pt idx="2">
                  <c:v>56</c:v>
                </c:pt>
                <c:pt idx="3">
                  <c:v>76</c:v>
                </c:pt>
                <c:pt idx="4">
                  <c:v>87</c:v>
                </c:pt>
                <c:pt idx="5">
                  <c:v>96</c:v>
                </c:pt>
                <c:pt idx="6">
                  <c:v>98</c:v>
                </c:pt>
              </c:numCache>
            </c:numRef>
          </c:val>
        </c:ser>
        <c:dLbls>
          <c:showLegendKey val="0"/>
          <c:showVal val="1"/>
          <c:showCatName val="0"/>
          <c:showSerName val="0"/>
          <c:showPercent val="0"/>
          <c:showBubbleSize val="0"/>
        </c:dLbls>
        <c:gapWidth val="150"/>
        <c:axId val="541377448"/>
        <c:axId val="541377840"/>
      </c:barChart>
      <c:catAx>
        <c:axId val="54137744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77840"/>
        <c:crosses val="autoZero"/>
        <c:auto val="1"/>
        <c:lblAlgn val="ctr"/>
        <c:lblOffset val="100"/>
        <c:noMultiLvlLbl val="0"/>
      </c:catAx>
      <c:valAx>
        <c:axId val="541377840"/>
        <c:scaling>
          <c:orientation val="minMax"/>
          <c:max val="100"/>
        </c:scaling>
        <c:delete val="1"/>
        <c:axPos val="b"/>
        <c:numFmt formatCode="General" sourceLinked="1"/>
        <c:majorTickMark val="out"/>
        <c:minorTickMark val="none"/>
        <c:tickLblPos val="none"/>
        <c:crossAx val="54137744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accent2"/>
              </a:solidFill>
            </c:spPr>
          </c:dPt>
          <c:dPt>
            <c:idx val="1"/>
            <c:invertIfNegative val="0"/>
            <c:bubble3D val="0"/>
            <c:spPr>
              <a:solidFill>
                <a:schemeClr val="accent2"/>
              </a:solidFill>
            </c:spPr>
          </c:dPt>
          <c:dPt>
            <c:idx val="2"/>
            <c:invertIfNegative val="0"/>
            <c:bubble3D val="0"/>
            <c:spPr>
              <a:solidFill>
                <a:schemeClr val="accent2"/>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Depo-Provera as integrated FP services</c:v>
                </c:pt>
                <c:pt idx="1">
                  <c:v>FP counselling or services</c:v>
                </c:pt>
                <c:pt idx="2">
                  <c:v>Condoms for preventing further transmission of HIV</c:v>
                </c:pt>
                <c:pt idx="3">
                  <c:v>Fortified protein supplementation</c:v>
                </c:pt>
                <c:pt idx="4">
                  <c:v>Nutritional rehabilitation</c:v>
                </c:pt>
                <c:pt idx="5">
                  <c:v>Micronutrient supplementation</c:v>
                </c:pt>
              </c:strCache>
            </c:strRef>
          </c:cat>
          <c:val>
            <c:numRef>
              <c:f>Sheet1!$B$2:$B$7</c:f>
              <c:numCache>
                <c:formatCode>General</c:formatCode>
                <c:ptCount val="6"/>
                <c:pt idx="0">
                  <c:v>79</c:v>
                </c:pt>
                <c:pt idx="1">
                  <c:v>91</c:v>
                </c:pt>
                <c:pt idx="2">
                  <c:v>92</c:v>
                </c:pt>
                <c:pt idx="3">
                  <c:v>58</c:v>
                </c:pt>
                <c:pt idx="4">
                  <c:v>66</c:v>
                </c:pt>
                <c:pt idx="5">
                  <c:v>72</c:v>
                </c:pt>
              </c:numCache>
            </c:numRef>
          </c:val>
        </c:ser>
        <c:dLbls>
          <c:showLegendKey val="0"/>
          <c:showVal val="1"/>
          <c:showCatName val="0"/>
          <c:showSerName val="0"/>
          <c:showPercent val="0"/>
          <c:showBubbleSize val="0"/>
        </c:dLbls>
        <c:gapWidth val="150"/>
        <c:axId val="541378624"/>
        <c:axId val="541379016"/>
      </c:barChart>
      <c:catAx>
        <c:axId val="54137862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79016"/>
        <c:crosses val="autoZero"/>
        <c:auto val="1"/>
        <c:lblAlgn val="ctr"/>
        <c:lblOffset val="100"/>
        <c:noMultiLvlLbl val="0"/>
      </c:catAx>
      <c:valAx>
        <c:axId val="541379016"/>
        <c:scaling>
          <c:orientation val="minMax"/>
          <c:max val="100"/>
        </c:scaling>
        <c:delete val="1"/>
        <c:axPos val="b"/>
        <c:numFmt formatCode="General" sourceLinked="1"/>
        <c:majorTickMark val="out"/>
        <c:minorTickMark val="none"/>
        <c:tickLblPos val="none"/>
        <c:crossAx val="5413786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ART</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90</c:v>
                </c:pt>
                <c:pt idx="1">
                  <c:v>95</c:v>
                </c:pt>
                <c:pt idx="2">
                  <c:v>41</c:v>
                </c:pt>
                <c:pt idx="3">
                  <c:v>28</c:v>
                </c:pt>
                <c:pt idx="4">
                  <c:v>5</c:v>
                </c:pt>
                <c:pt idx="5">
                  <c:v>67</c:v>
                </c:pt>
              </c:numCache>
            </c:numRef>
          </c:val>
        </c:ser>
        <c:dLbls>
          <c:showLegendKey val="0"/>
          <c:showVal val="1"/>
          <c:showCatName val="0"/>
          <c:showSerName val="0"/>
          <c:showPercent val="0"/>
          <c:showBubbleSize val="0"/>
        </c:dLbls>
        <c:gapWidth val="150"/>
        <c:overlap val="-25"/>
        <c:axId val="541379800"/>
        <c:axId val="541380192"/>
      </c:barChart>
      <c:catAx>
        <c:axId val="54137980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0192"/>
        <c:crosses val="autoZero"/>
        <c:auto val="1"/>
        <c:lblAlgn val="ctr"/>
        <c:lblOffset val="100"/>
        <c:noMultiLvlLbl val="0"/>
      </c:catAx>
      <c:valAx>
        <c:axId val="541380192"/>
        <c:scaling>
          <c:orientation val="minMax"/>
        </c:scaling>
        <c:delete val="1"/>
        <c:axPos val="l"/>
        <c:numFmt formatCode="General" sourceLinked="1"/>
        <c:majorTickMark val="out"/>
        <c:minorTickMark val="none"/>
        <c:tickLblPos val="none"/>
        <c:crossAx val="5413798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ART</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86</c:v>
                </c:pt>
                <c:pt idx="1">
                  <c:v>88</c:v>
                </c:pt>
                <c:pt idx="2">
                  <c:v>21</c:v>
                </c:pt>
                <c:pt idx="3">
                  <c:v>36</c:v>
                </c:pt>
                <c:pt idx="4">
                  <c:v>58</c:v>
                </c:pt>
              </c:numCache>
            </c:numRef>
          </c:val>
        </c:ser>
        <c:dLbls>
          <c:showLegendKey val="0"/>
          <c:showVal val="1"/>
          <c:showCatName val="0"/>
          <c:showSerName val="0"/>
          <c:showPercent val="0"/>
          <c:showBubbleSize val="0"/>
        </c:dLbls>
        <c:gapWidth val="150"/>
        <c:overlap val="-25"/>
        <c:axId val="541380976"/>
        <c:axId val="541381368"/>
      </c:barChart>
      <c:catAx>
        <c:axId val="541380976"/>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1368"/>
        <c:crosses val="autoZero"/>
        <c:auto val="1"/>
        <c:lblAlgn val="ctr"/>
        <c:lblOffset val="100"/>
        <c:noMultiLvlLbl val="0"/>
      </c:catAx>
      <c:valAx>
        <c:axId val="541381368"/>
        <c:scaling>
          <c:orientation val="minMax"/>
        </c:scaling>
        <c:delete val="1"/>
        <c:axPos val="l"/>
        <c:numFmt formatCode="General" sourceLinked="1"/>
        <c:majorTickMark val="out"/>
        <c:minorTickMark val="none"/>
        <c:tickLblPos val="none"/>
        <c:crossAx val="54138097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spPr>
              <a:solidFill>
                <a:schemeClr val="accent2"/>
              </a:solidFill>
            </c:spPr>
          </c:dPt>
          <c:dPt>
            <c:idx val="3"/>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1st line adult ART regimen available</c:v>
                </c:pt>
                <c:pt idx="1">
                  <c:v>ART guidelines</c:v>
                </c:pt>
              </c:strCache>
            </c:strRef>
          </c:cat>
          <c:val>
            <c:numRef>
              <c:f>Sheet1!$B$2:$B$3</c:f>
              <c:numCache>
                <c:formatCode>General</c:formatCode>
                <c:ptCount val="2"/>
                <c:pt idx="0">
                  <c:v>79</c:v>
                </c:pt>
                <c:pt idx="1">
                  <c:v>82</c:v>
                </c:pt>
              </c:numCache>
            </c:numRef>
          </c:val>
        </c:ser>
        <c:dLbls>
          <c:showLegendKey val="0"/>
          <c:showVal val="1"/>
          <c:showCatName val="0"/>
          <c:showSerName val="0"/>
          <c:showPercent val="0"/>
          <c:showBubbleSize val="0"/>
        </c:dLbls>
        <c:gapWidth val="150"/>
        <c:axId val="541382152"/>
        <c:axId val="541382544"/>
      </c:barChart>
      <c:catAx>
        <c:axId val="541382152"/>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2544"/>
        <c:crosses val="autoZero"/>
        <c:auto val="1"/>
        <c:lblAlgn val="ctr"/>
        <c:lblOffset val="100"/>
        <c:noMultiLvlLbl val="0"/>
      </c:catAx>
      <c:valAx>
        <c:axId val="541382544"/>
        <c:scaling>
          <c:orientation val="minMax"/>
          <c:max val="100"/>
          <c:min val="0"/>
        </c:scaling>
        <c:delete val="1"/>
        <c:axPos val="b"/>
        <c:numFmt formatCode="General" sourceLinked="1"/>
        <c:majorTickMark val="out"/>
        <c:minorTickMark val="none"/>
        <c:tickLblPos val="nextTo"/>
        <c:crossAx val="54138215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Standard to screen clients</c:v>
                </c:pt>
              </c:strCache>
            </c:strRef>
          </c:tx>
          <c:spPr>
            <a:solidFill>
              <a:schemeClr val="accent2"/>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Complete blood count</c:v>
                </c:pt>
                <c:pt idx="1">
                  <c:v>CD4 cell count</c:v>
                </c:pt>
                <c:pt idx="2">
                  <c:v>Renal or liver function test</c:v>
                </c:pt>
                <c:pt idx="3">
                  <c:v>RNA viral load</c:v>
                </c:pt>
              </c:strCache>
            </c:strRef>
          </c:cat>
          <c:val>
            <c:numRef>
              <c:f>Sheet1!$B$2:$B$5</c:f>
              <c:numCache>
                <c:formatCode>General</c:formatCode>
                <c:ptCount val="4"/>
                <c:pt idx="0">
                  <c:v>10</c:v>
                </c:pt>
                <c:pt idx="1">
                  <c:v>10</c:v>
                </c:pt>
                <c:pt idx="2">
                  <c:v>9</c:v>
                </c:pt>
                <c:pt idx="3">
                  <c:v>1</c:v>
                </c:pt>
              </c:numCache>
            </c:numRef>
          </c:val>
        </c:ser>
        <c:dLbls>
          <c:showLegendKey val="0"/>
          <c:showVal val="1"/>
          <c:showCatName val="0"/>
          <c:showSerName val="0"/>
          <c:showPercent val="0"/>
          <c:showBubbleSize val="0"/>
        </c:dLbls>
        <c:gapWidth val="150"/>
        <c:axId val="541383328"/>
        <c:axId val="541383720"/>
      </c:barChart>
      <c:catAx>
        <c:axId val="541383328"/>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541383720"/>
        <c:crosses val="autoZero"/>
        <c:auto val="1"/>
        <c:lblAlgn val="ctr"/>
        <c:lblOffset val="100"/>
        <c:noMultiLvlLbl val="0"/>
      </c:catAx>
      <c:valAx>
        <c:axId val="541383720"/>
        <c:scaling>
          <c:orientation val="minMax"/>
          <c:max val="50"/>
        </c:scaling>
        <c:delete val="1"/>
        <c:axPos val="l"/>
        <c:numFmt formatCode="General" sourceLinked="1"/>
        <c:majorTickMark val="out"/>
        <c:minorTickMark val="none"/>
        <c:tickLblPos val="nextTo"/>
        <c:crossAx val="541383328"/>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overlay val="0"/>
    </c:title>
    <c:autoTitleDeleted val="0"/>
    <c:plotArea>
      <c:layout>
        <c:manualLayout>
          <c:layoutTarget val="inner"/>
          <c:xMode val="edge"/>
          <c:yMode val="edge"/>
          <c:x val="9.3223879190508108E-3"/>
          <c:y val="3.0701464736262798E-2"/>
          <c:w val="0.99067761208094962"/>
          <c:h val="0.8444273567187216"/>
        </c:manualLayout>
      </c:layout>
      <c:barChart>
        <c:barDir val="col"/>
        <c:grouping val="clustered"/>
        <c:varyColors val="0"/>
        <c:ser>
          <c:idx val="0"/>
          <c:order val="0"/>
          <c:tx>
            <c:strRef>
              <c:f>Sheet1!$A$2</c:f>
              <c:strCache>
                <c:ptCount val="1"/>
              </c:strCache>
            </c:strRef>
          </c:tx>
          <c:spPr>
            <a:solidFill>
              <a:schemeClr val="bg2"/>
            </a:solidFill>
          </c:spPr>
          <c:invertIfNegative val="0"/>
          <c:dPt>
            <c:idx val="0"/>
            <c:invertIfNegative val="0"/>
            <c:bubble3D val="0"/>
            <c:spPr>
              <a:solidFill>
                <a:schemeClr val="tx1">
                  <a:lumMod val="50000"/>
                  <a:lumOff val="50000"/>
                </a:schemeClr>
              </a:solidFill>
            </c:spPr>
          </c:dPt>
          <c:dPt>
            <c:idx val="1"/>
            <c:invertIfNegative val="0"/>
            <c:bubble3D val="0"/>
            <c:spPr>
              <a:solidFill>
                <a:schemeClr val="accent3"/>
              </a:solidFill>
            </c:spPr>
          </c:dPt>
          <c:dPt>
            <c:idx val="2"/>
            <c:invertIfNegative val="0"/>
            <c:bubble3D val="0"/>
            <c:spPr>
              <a:solidFill>
                <a:schemeClr val="accent2"/>
              </a:solidFill>
            </c:spPr>
          </c:dPt>
          <c:dLbls>
            <c:spPr>
              <a:noFill/>
              <a:ln>
                <a:noFill/>
              </a:ln>
              <a:effectLst/>
            </c:spPr>
            <c:txPr>
              <a:bodyPr/>
              <a:lstStyle/>
              <a:p>
                <a:pPr>
                  <a:defRPr sz="20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Total</c:v>
                </c:pt>
                <c:pt idx="1">
                  <c:v>Women</c:v>
                </c:pt>
                <c:pt idx="2">
                  <c:v>Men</c:v>
                </c:pt>
              </c:strCache>
            </c:strRef>
          </c:cat>
          <c:val>
            <c:numRef>
              <c:f>Sheet1!$B$2:$D$2</c:f>
              <c:numCache>
                <c:formatCode>0.0</c:formatCode>
                <c:ptCount val="3"/>
                <c:pt idx="0" formatCode="General">
                  <c:v>10.6</c:v>
                </c:pt>
                <c:pt idx="1">
                  <c:v>12.9</c:v>
                </c:pt>
                <c:pt idx="2">
                  <c:v>8.1</c:v>
                </c:pt>
              </c:numCache>
            </c:numRef>
          </c:val>
        </c:ser>
        <c:dLbls>
          <c:showLegendKey val="0"/>
          <c:showVal val="1"/>
          <c:showCatName val="0"/>
          <c:showSerName val="0"/>
          <c:showPercent val="0"/>
          <c:showBubbleSize val="0"/>
        </c:dLbls>
        <c:gapWidth val="75"/>
        <c:axId val="500744096"/>
        <c:axId val="500745664"/>
      </c:barChart>
      <c:catAx>
        <c:axId val="500744096"/>
        <c:scaling>
          <c:orientation val="minMax"/>
        </c:scaling>
        <c:delete val="0"/>
        <c:axPos val="b"/>
        <c:numFmt formatCode="General" sourceLinked="1"/>
        <c:majorTickMark val="none"/>
        <c:minorTickMark val="none"/>
        <c:tickLblPos val="nextTo"/>
        <c:spPr>
          <a:ln>
            <a:solidFill>
              <a:srgbClr val="000000"/>
            </a:solidFill>
          </a:ln>
        </c:spPr>
        <c:txPr>
          <a:bodyPr rot="0" vert="horz"/>
          <a:lstStyle/>
          <a:p>
            <a:pPr>
              <a:defRPr>
                <a:solidFill>
                  <a:schemeClr val="tx1"/>
                </a:solidFill>
              </a:defRPr>
            </a:pPr>
            <a:endParaRPr lang="en-US"/>
          </a:p>
        </c:txPr>
        <c:crossAx val="500745664"/>
        <c:crosses val="autoZero"/>
        <c:auto val="1"/>
        <c:lblAlgn val="ctr"/>
        <c:lblOffset val="100"/>
        <c:tickLblSkip val="1"/>
        <c:tickMarkSkip val="1"/>
        <c:noMultiLvlLbl val="0"/>
      </c:catAx>
      <c:valAx>
        <c:axId val="500745664"/>
        <c:scaling>
          <c:orientation val="minMax"/>
          <c:max val="25"/>
        </c:scaling>
        <c:delete val="1"/>
        <c:axPos val="l"/>
        <c:numFmt formatCode="General" sourceLinked="1"/>
        <c:majorTickMark val="out"/>
        <c:minorTickMark val="none"/>
        <c:tickLblPos val="nextTo"/>
        <c:crossAx val="500744096"/>
        <c:crosses val="autoZero"/>
        <c:crossBetween val="between"/>
      </c:valAx>
    </c:plotArea>
    <c:plotVisOnly val="1"/>
    <c:dispBlanksAs val="gap"/>
    <c:showDLblsOverMax val="0"/>
  </c:chart>
  <c:txPr>
    <a:bodyPr/>
    <a:lstStyle/>
    <a:p>
      <a:pPr>
        <a:defRPr sz="1800" baseline="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STI</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96</c:v>
                </c:pt>
                <c:pt idx="1">
                  <c:v>98</c:v>
                </c:pt>
                <c:pt idx="2">
                  <c:v>87</c:v>
                </c:pt>
                <c:pt idx="3">
                  <c:v>96</c:v>
                </c:pt>
                <c:pt idx="4">
                  <c:v>20</c:v>
                </c:pt>
                <c:pt idx="5">
                  <c:v>95</c:v>
                </c:pt>
              </c:numCache>
            </c:numRef>
          </c:val>
        </c:ser>
        <c:dLbls>
          <c:showLegendKey val="0"/>
          <c:showVal val="1"/>
          <c:showCatName val="0"/>
          <c:showSerName val="0"/>
          <c:showPercent val="0"/>
          <c:showBubbleSize val="0"/>
        </c:dLbls>
        <c:gapWidth val="150"/>
        <c:overlap val="-25"/>
        <c:axId val="541384504"/>
        <c:axId val="541384896"/>
      </c:barChart>
      <c:catAx>
        <c:axId val="54138450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4896"/>
        <c:crosses val="autoZero"/>
        <c:auto val="1"/>
        <c:lblAlgn val="ctr"/>
        <c:lblOffset val="100"/>
        <c:noMultiLvlLbl val="0"/>
      </c:catAx>
      <c:valAx>
        <c:axId val="541384896"/>
        <c:scaling>
          <c:orientation val="minMax"/>
        </c:scaling>
        <c:delete val="1"/>
        <c:axPos val="l"/>
        <c:numFmt formatCode="General" sourceLinked="1"/>
        <c:majorTickMark val="out"/>
        <c:minorTickMark val="none"/>
        <c:tickLblPos val="none"/>
        <c:crossAx val="5413845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STI</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94</c:v>
                </c:pt>
                <c:pt idx="1">
                  <c:v>96</c:v>
                </c:pt>
                <c:pt idx="2">
                  <c:v>95</c:v>
                </c:pt>
                <c:pt idx="3">
                  <c:v>93</c:v>
                </c:pt>
                <c:pt idx="4">
                  <c:v>97</c:v>
                </c:pt>
              </c:numCache>
            </c:numRef>
          </c:val>
        </c:ser>
        <c:dLbls>
          <c:showLegendKey val="0"/>
          <c:showVal val="1"/>
          <c:showCatName val="0"/>
          <c:showSerName val="0"/>
          <c:showPercent val="0"/>
          <c:showBubbleSize val="0"/>
        </c:dLbls>
        <c:gapWidth val="150"/>
        <c:overlap val="-25"/>
        <c:axId val="541385680"/>
        <c:axId val="541386072"/>
      </c:barChart>
      <c:catAx>
        <c:axId val="54138568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6072"/>
        <c:crosses val="autoZero"/>
        <c:auto val="1"/>
        <c:lblAlgn val="ctr"/>
        <c:lblOffset val="100"/>
        <c:noMultiLvlLbl val="0"/>
      </c:catAx>
      <c:valAx>
        <c:axId val="541386072"/>
        <c:scaling>
          <c:orientation val="minMax"/>
          <c:max val="100"/>
          <c:min val="0"/>
        </c:scaling>
        <c:delete val="1"/>
        <c:axPos val="l"/>
        <c:numFmt formatCode="General" sourceLinked="1"/>
        <c:majorTickMark val="out"/>
        <c:minorTickMark val="none"/>
        <c:tickLblPos val="nextTo"/>
        <c:crossAx val="54138568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spPr>
              <a:solidFill>
                <a:schemeClr val="accent2"/>
              </a:solidFill>
            </c:spPr>
          </c:dPt>
          <c:dPt>
            <c:idx val="3"/>
            <c:invertIfNegative val="0"/>
            <c:bubble3D val="0"/>
          </c:dPt>
          <c:dPt>
            <c:idx val="7"/>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Syphilis RDT capacity</c:v>
                </c:pt>
                <c:pt idx="1">
                  <c:v>STI guidelines</c:v>
                </c:pt>
              </c:strCache>
            </c:strRef>
          </c:cat>
          <c:val>
            <c:numRef>
              <c:f>Sheet1!$B$2:$B$3</c:f>
              <c:numCache>
                <c:formatCode>General</c:formatCode>
                <c:ptCount val="2"/>
                <c:pt idx="0">
                  <c:v>21</c:v>
                </c:pt>
                <c:pt idx="1">
                  <c:v>73</c:v>
                </c:pt>
              </c:numCache>
            </c:numRef>
          </c:val>
        </c:ser>
        <c:dLbls>
          <c:showLegendKey val="0"/>
          <c:showVal val="1"/>
          <c:showCatName val="0"/>
          <c:showSerName val="0"/>
          <c:showPercent val="0"/>
          <c:showBubbleSize val="0"/>
        </c:dLbls>
        <c:gapWidth val="150"/>
        <c:axId val="541386856"/>
        <c:axId val="541387248"/>
      </c:barChart>
      <c:catAx>
        <c:axId val="54138685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41387248"/>
        <c:crosses val="autoZero"/>
        <c:auto val="1"/>
        <c:lblAlgn val="ctr"/>
        <c:lblOffset val="100"/>
        <c:noMultiLvlLbl val="0"/>
      </c:catAx>
      <c:valAx>
        <c:axId val="541387248"/>
        <c:scaling>
          <c:orientation val="minMax"/>
        </c:scaling>
        <c:delete val="1"/>
        <c:axPos val="b"/>
        <c:numFmt formatCode="General" sourceLinked="1"/>
        <c:majorTickMark val="out"/>
        <c:minorTickMark val="none"/>
        <c:tickLblPos val="none"/>
        <c:crossAx val="54138685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3025424060798368E-4"/>
          <c:w val="1"/>
          <c:h val="0.78881337201270896"/>
        </c:manualLayout>
      </c:layout>
      <c:barChart>
        <c:barDir val="col"/>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Metronidazole</c:v>
                </c:pt>
                <c:pt idx="1">
                  <c:v>Male condoms</c:v>
                </c:pt>
                <c:pt idx="2">
                  <c:v>Ciprofloxacin capsules or tablets</c:v>
                </c:pt>
                <c:pt idx="3">
                  <c:v>Injectable ceftriaxone</c:v>
                </c:pt>
              </c:strCache>
            </c:strRef>
          </c:cat>
          <c:val>
            <c:numRef>
              <c:f>Sheet1!$B$2:$B$5</c:f>
              <c:numCache>
                <c:formatCode>General</c:formatCode>
                <c:ptCount val="4"/>
                <c:pt idx="0">
                  <c:v>91</c:v>
                </c:pt>
                <c:pt idx="1">
                  <c:v>79</c:v>
                </c:pt>
                <c:pt idx="2">
                  <c:v>56</c:v>
                </c:pt>
                <c:pt idx="3">
                  <c:v>51</c:v>
                </c:pt>
              </c:numCache>
            </c:numRef>
          </c:val>
        </c:ser>
        <c:dLbls>
          <c:showLegendKey val="0"/>
          <c:showVal val="1"/>
          <c:showCatName val="0"/>
          <c:showSerName val="0"/>
          <c:showPercent val="0"/>
          <c:showBubbleSize val="0"/>
        </c:dLbls>
        <c:gapWidth val="150"/>
        <c:axId val="541388032"/>
        <c:axId val="541388424"/>
      </c:barChart>
      <c:catAx>
        <c:axId val="541388032"/>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defRPr>
            </a:pPr>
            <a:endParaRPr lang="en-US"/>
          </a:p>
        </c:txPr>
        <c:crossAx val="541388424"/>
        <c:crosses val="autoZero"/>
        <c:auto val="1"/>
        <c:lblAlgn val="ctr"/>
        <c:lblOffset val="100"/>
        <c:noMultiLvlLbl val="0"/>
      </c:catAx>
      <c:valAx>
        <c:axId val="541388424"/>
        <c:scaling>
          <c:orientation val="minMax"/>
        </c:scaling>
        <c:delete val="1"/>
        <c:axPos val="l"/>
        <c:numFmt formatCode="General" sourceLinked="1"/>
        <c:majorTickMark val="out"/>
        <c:minorTickMark val="none"/>
        <c:tickLblPos val="none"/>
        <c:crossAx val="54138803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testing system</c:v>
                </c:pt>
              </c:strCache>
            </c:strRef>
          </c:tx>
          <c:spPr>
            <a:solidFill>
              <a:schemeClr val="accent3"/>
            </a:solidFill>
          </c:spPr>
          <c:invertIfNegative val="0"/>
          <c:dPt>
            <c:idx val="0"/>
            <c:invertIfNegative val="0"/>
            <c:bubble3D val="0"/>
          </c:dPt>
          <c:dPt>
            <c:idx val="2"/>
            <c:invertIfNegative val="0"/>
            <c:bubble3D val="0"/>
          </c:dPt>
          <c:dPt>
            <c:idx val="3"/>
            <c:invertIfNegative val="0"/>
            <c:bubble3D val="0"/>
          </c:dPt>
          <c:dPt>
            <c:idx val="4"/>
            <c:invertIfNegative val="0"/>
            <c:bubble3D val="0"/>
          </c:dPt>
          <c:dPt>
            <c:idx val="5"/>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Hospital                (N=113)</c:v>
                </c:pt>
                <c:pt idx="1">
                  <c:v>Health centre (N=466)</c:v>
                </c:pt>
                <c:pt idx="2">
                  <c:v>Dispensary                          (N=48)</c:v>
                </c:pt>
                <c:pt idx="3">
                  <c:v>Clinic                        (N=327)</c:v>
                </c:pt>
                <c:pt idx="4">
                  <c:v>Health post                             (N=23)</c:v>
                </c:pt>
              </c:strCache>
            </c:strRef>
          </c:cat>
          <c:val>
            <c:numRef>
              <c:f>Sheet1!$B$2:$F$2</c:f>
              <c:numCache>
                <c:formatCode>General</c:formatCode>
                <c:ptCount val="5"/>
                <c:pt idx="0">
                  <c:v>95</c:v>
                </c:pt>
                <c:pt idx="1">
                  <c:v>95</c:v>
                </c:pt>
                <c:pt idx="2">
                  <c:v>65</c:v>
                </c:pt>
                <c:pt idx="3">
                  <c:v>52</c:v>
                </c:pt>
                <c:pt idx="4">
                  <c:v>28</c:v>
                </c:pt>
              </c:numCache>
            </c:numRef>
          </c:val>
        </c:ser>
        <c:ser>
          <c:idx val="1"/>
          <c:order val="1"/>
          <c:tx>
            <c:strRef>
              <c:f>Sheet1!$A$3</c:f>
              <c:strCache>
                <c:ptCount val="1"/>
                <c:pt idx="0">
                  <c:v>HIV care and support services</c:v>
                </c:pt>
              </c:strCache>
            </c:strRef>
          </c:tx>
          <c:spPr>
            <a:solidFill>
              <a:schemeClr val="tx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Hospital                (N=113)</c:v>
                </c:pt>
                <c:pt idx="1">
                  <c:v>Health centre (N=466)</c:v>
                </c:pt>
                <c:pt idx="2">
                  <c:v>Dispensary                          (N=48)</c:v>
                </c:pt>
                <c:pt idx="3">
                  <c:v>Clinic                        (N=327)</c:v>
                </c:pt>
                <c:pt idx="4">
                  <c:v>Health post                             (N=23)</c:v>
                </c:pt>
              </c:strCache>
            </c:strRef>
          </c:cat>
          <c:val>
            <c:numRef>
              <c:f>Sheet1!$B$3:$F$3</c:f>
              <c:numCache>
                <c:formatCode>General</c:formatCode>
                <c:ptCount val="5"/>
                <c:pt idx="0">
                  <c:v>89</c:v>
                </c:pt>
                <c:pt idx="1">
                  <c:v>88</c:v>
                </c:pt>
                <c:pt idx="2">
                  <c:v>43</c:v>
                </c:pt>
                <c:pt idx="3">
                  <c:v>36</c:v>
                </c:pt>
                <c:pt idx="4">
                  <c:v>5</c:v>
                </c:pt>
              </c:numCache>
            </c:numRef>
          </c:val>
        </c:ser>
        <c:ser>
          <c:idx val="2"/>
          <c:order val="2"/>
          <c:tx>
            <c:strRef>
              <c:f>Sheet1!$A$4</c:f>
              <c:strCache>
                <c:ptCount val="1"/>
                <c:pt idx="0">
                  <c:v>ART services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Hospital                (N=113)</c:v>
                </c:pt>
                <c:pt idx="1">
                  <c:v>Health centre (N=466)</c:v>
                </c:pt>
                <c:pt idx="2">
                  <c:v>Dispensary                          (N=48)</c:v>
                </c:pt>
                <c:pt idx="3">
                  <c:v>Clinic                        (N=327)</c:v>
                </c:pt>
                <c:pt idx="4">
                  <c:v>Health post                             (N=23)</c:v>
                </c:pt>
              </c:strCache>
            </c:strRef>
          </c:cat>
          <c:val>
            <c:numRef>
              <c:f>Sheet1!$B$4:$F$4</c:f>
              <c:numCache>
                <c:formatCode>General</c:formatCode>
                <c:ptCount val="5"/>
                <c:pt idx="0">
                  <c:v>90</c:v>
                </c:pt>
                <c:pt idx="1">
                  <c:v>95</c:v>
                </c:pt>
                <c:pt idx="2">
                  <c:v>41</c:v>
                </c:pt>
                <c:pt idx="3">
                  <c:v>28</c:v>
                </c:pt>
                <c:pt idx="4">
                  <c:v>5</c:v>
                </c:pt>
              </c:numCache>
            </c:numRef>
          </c:val>
        </c:ser>
        <c:ser>
          <c:idx val="3"/>
          <c:order val="3"/>
          <c:tx>
            <c:strRef>
              <c:f>Sheet1!$A$5</c:f>
              <c:strCache>
                <c:ptCount val="1"/>
                <c:pt idx="0">
                  <c:v>STI services</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Hospital                (N=113)</c:v>
                </c:pt>
                <c:pt idx="1">
                  <c:v>Health centre (N=466)</c:v>
                </c:pt>
                <c:pt idx="2">
                  <c:v>Dispensary                          (N=48)</c:v>
                </c:pt>
                <c:pt idx="3">
                  <c:v>Clinic                        (N=327)</c:v>
                </c:pt>
                <c:pt idx="4">
                  <c:v>Health post                             (N=23)</c:v>
                </c:pt>
              </c:strCache>
            </c:strRef>
          </c:cat>
          <c:val>
            <c:numRef>
              <c:f>Sheet1!$B$5:$F$5</c:f>
              <c:numCache>
                <c:formatCode>General</c:formatCode>
                <c:ptCount val="5"/>
                <c:pt idx="0">
                  <c:v>96</c:v>
                </c:pt>
                <c:pt idx="1">
                  <c:v>98</c:v>
                </c:pt>
                <c:pt idx="2">
                  <c:v>87</c:v>
                </c:pt>
                <c:pt idx="3">
                  <c:v>96</c:v>
                </c:pt>
                <c:pt idx="4">
                  <c:v>20</c:v>
                </c:pt>
              </c:numCache>
            </c:numRef>
          </c:val>
        </c:ser>
        <c:dLbls>
          <c:showLegendKey val="0"/>
          <c:showVal val="1"/>
          <c:showCatName val="0"/>
          <c:showSerName val="0"/>
          <c:showPercent val="0"/>
          <c:showBubbleSize val="0"/>
        </c:dLbls>
        <c:gapWidth val="150"/>
        <c:overlap val="-25"/>
        <c:axId val="500744488"/>
        <c:axId val="500744880"/>
      </c:barChart>
      <c:catAx>
        <c:axId val="50074448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44880"/>
        <c:crosses val="autoZero"/>
        <c:auto val="1"/>
        <c:lblAlgn val="ctr"/>
        <c:lblOffset val="100"/>
        <c:noMultiLvlLbl val="0"/>
      </c:catAx>
      <c:valAx>
        <c:axId val="500744880"/>
        <c:scaling>
          <c:orientation val="minMax"/>
        </c:scaling>
        <c:delete val="1"/>
        <c:axPos val="l"/>
        <c:numFmt formatCode="General" sourceLinked="1"/>
        <c:majorTickMark val="out"/>
        <c:minorTickMark val="none"/>
        <c:tickLblPos val="none"/>
        <c:crossAx val="500744488"/>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testing system</c:v>
                </c:pt>
              </c:strCache>
            </c:strRef>
          </c:tx>
          <c:spPr>
            <a:solidFill>
              <a:schemeClr val="accent3"/>
            </a:solidFill>
          </c:spPr>
          <c:invertIfNegative val="0"/>
          <c:dPt>
            <c:idx val="0"/>
            <c:invertIfNegative val="0"/>
            <c:bubble3D val="0"/>
          </c:dPt>
          <c:dPt>
            <c:idx val="1"/>
            <c:invertIfNegative val="0"/>
            <c:bubble3D val="0"/>
            <c:spPr>
              <a:solidFill>
                <a:schemeClr val="bg2"/>
              </a:solidFill>
            </c:spPr>
          </c:dPt>
          <c:dPt>
            <c:idx val="2"/>
            <c:invertIfNegative val="0"/>
            <c:bubble3D val="0"/>
            <c:spPr>
              <a:solidFill>
                <a:schemeClr val="accent2"/>
              </a:solidFill>
            </c:spPr>
          </c:dPt>
          <c:dPt>
            <c:idx val="3"/>
            <c:invertIfNegative val="0"/>
            <c:bubble3D val="0"/>
            <c:spPr>
              <a:solidFill>
                <a:schemeClr val="accent4"/>
              </a:solidFill>
            </c:spPr>
          </c:dPt>
          <c:dPt>
            <c:idx val="4"/>
            <c:invertIfNegative val="0"/>
            <c:bubble3D val="0"/>
            <c:spPr>
              <a:solidFill>
                <a:schemeClr val="accent5"/>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Sheet1!$B$1:$G$1</c:f>
              <c:strCache>
                <c:ptCount val="6"/>
                <c:pt idx="0">
                  <c:v>Hospital</c:v>
                </c:pt>
                <c:pt idx="1">
                  <c:v>Health centre</c:v>
                </c:pt>
                <c:pt idx="2">
                  <c:v>Dispensary</c:v>
                </c:pt>
                <c:pt idx="3">
                  <c:v>Clinic</c:v>
                </c:pt>
                <c:pt idx="4">
                  <c:v>Health post</c:v>
                </c:pt>
                <c:pt idx="5">
                  <c:v>Total</c:v>
                </c:pt>
              </c:strCache>
            </c:strRef>
          </c:cat>
          <c:val>
            <c:numRef>
              <c:f>Sheet1!$B$2:$G$2</c:f>
              <c:numCache>
                <c:formatCode>General</c:formatCode>
                <c:ptCount val="6"/>
                <c:pt idx="0">
                  <c:v>95</c:v>
                </c:pt>
                <c:pt idx="1">
                  <c:v>95</c:v>
                </c:pt>
                <c:pt idx="2">
                  <c:v>65</c:v>
                </c:pt>
                <c:pt idx="3">
                  <c:v>52</c:v>
                </c:pt>
                <c:pt idx="4">
                  <c:v>28</c:v>
                </c:pt>
                <c:pt idx="5">
                  <c:v>78</c:v>
                </c:pt>
              </c:numCache>
            </c:numRef>
          </c:val>
        </c:ser>
        <c:dLbls>
          <c:showLegendKey val="0"/>
          <c:showVal val="1"/>
          <c:showCatName val="0"/>
          <c:showSerName val="0"/>
          <c:showPercent val="0"/>
          <c:showBubbleSize val="0"/>
        </c:dLbls>
        <c:gapWidth val="150"/>
        <c:overlap val="-25"/>
        <c:axId val="500752328"/>
        <c:axId val="500753504"/>
      </c:barChart>
      <c:catAx>
        <c:axId val="50075232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53504"/>
        <c:crosses val="autoZero"/>
        <c:auto val="1"/>
        <c:lblAlgn val="ctr"/>
        <c:lblOffset val="100"/>
        <c:noMultiLvlLbl val="0"/>
      </c:catAx>
      <c:valAx>
        <c:axId val="500753504"/>
        <c:scaling>
          <c:orientation val="minMax"/>
        </c:scaling>
        <c:delete val="1"/>
        <c:axPos val="l"/>
        <c:numFmt formatCode="General" sourceLinked="1"/>
        <c:majorTickMark val="out"/>
        <c:minorTickMark val="none"/>
        <c:tickLblPos val="none"/>
        <c:crossAx val="5007523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7.4287900968484727E-2"/>
          <c:w val="0.96944444444444444"/>
          <c:h val="0.74243509786695994"/>
        </c:manualLayout>
      </c:layout>
      <c:barChart>
        <c:barDir val="col"/>
        <c:grouping val="clustered"/>
        <c:varyColors val="0"/>
        <c:ser>
          <c:idx val="0"/>
          <c:order val="0"/>
          <c:tx>
            <c:strRef>
              <c:f>Sheet1!$A$2</c:f>
              <c:strCache>
                <c:ptCount val="1"/>
                <c:pt idx="0">
                  <c:v>HIV testing system</c:v>
                </c:pt>
              </c:strCache>
            </c:strRef>
          </c:tx>
          <c:spPr>
            <a:solidFill>
              <a:schemeClr val="accent3"/>
            </a:solidFill>
          </c:spPr>
          <c:invertIfNegative val="0"/>
          <c:dPt>
            <c:idx val="0"/>
            <c:invertIfNegative val="0"/>
            <c:bubble3D val="0"/>
            <c:spPr>
              <a:solidFill>
                <a:schemeClr val="accent3">
                  <a:lumMod val="50000"/>
                </a:schemeClr>
              </a:solidFill>
            </c:spPr>
          </c:dPt>
          <c:dPt>
            <c:idx val="1"/>
            <c:invertIfNegative val="0"/>
            <c:bubble3D val="0"/>
            <c:spPr>
              <a:solidFill>
                <a:schemeClr val="accent1">
                  <a:lumMod val="50000"/>
                </a:schemeClr>
              </a:solidFill>
            </c:spPr>
          </c:dPt>
          <c:dPt>
            <c:idx val="2"/>
            <c:invertIfNegative val="0"/>
            <c:bubble3D val="0"/>
            <c:spPr>
              <a:solidFill>
                <a:schemeClr val="accent2">
                  <a:lumMod val="50000"/>
                </a:schemeClr>
              </a:solidFill>
            </c:spPr>
          </c:dPt>
          <c:dPt>
            <c:idx val="3"/>
            <c:invertIfNegative val="0"/>
            <c:bubble3D val="0"/>
            <c:spPr>
              <a:solidFill>
                <a:schemeClr val="accent4">
                  <a:lumMod val="50000"/>
                </a:schemeClr>
              </a:solidFill>
            </c:spPr>
          </c:dPt>
          <c:dPt>
            <c:idx val="4"/>
            <c:invertIfNegative val="0"/>
            <c:bubble3D val="0"/>
            <c:spPr>
              <a:solidFill>
                <a:schemeClr val="accent5">
                  <a:lumMod val="50000"/>
                </a:schemeClr>
              </a:solidFill>
            </c:spPr>
          </c:dPt>
          <c:dPt>
            <c:idx val="5"/>
            <c:invertIfNegative val="0"/>
            <c:bubble3D val="0"/>
            <c:spPr>
              <a:solidFill>
                <a:schemeClr val="tx1">
                  <a:lumMod val="50000"/>
                  <a:lumOff val="50000"/>
                </a:schemeClr>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Government</c:v>
                </c:pt>
                <c:pt idx="1">
                  <c:v>CHAM</c:v>
                </c:pt>
                <c:pt idx="2">
                  <c:v>Private</c:v>
                </c:pt>
                <c:pt idx="3">
                  <c:v>NGO</c:v>
                </c:pt>
                <c:pt idx="4">
                  <c:v>Company</c:v>
                </c:pt>
              </c:strCache>
            </c:strRef>
          </c:cat>
          <c:val>
            <c:numRef>
              <c:f>Sheet1!$B$2:$F$2</c:f>
              <c:numCache>
                <c:formatCode>General</c:formatCode>
                <c:ptCount val="5"/>
                <c:pt idx="0">
                  <c:v>90</c:v>
                </c:pt>
                <c:pt idx="1">
                  <c:v>97</c:v>
                </c:pt>
                <c:pt idx="2">
                  <c:v>39</c:v>
                </c:pt>
                <c:pt idx="3">
                  <c:v>84</c:v>
                </c:pt>
                <c:pt idx="4">
                  <c:v>64</c:v>
                </c:pt>
              </c:numCache>
            </c:numRef>
          </c:val>
        </c:ser>
        <c:dLbls>
          <c:showLegendKey val="0"/>
          <c:showVal val="1"/>
          <c:showCatName val="0"/>
          <c:showSerName val="0"/>
          <c:showPercent val="0"/>
          <c:showBubbleSize val="0"/>
        </c:dLbls>
        <c:gapWidth val="150"/>
        <c:overlap val="-25"/>
        <c:axId val="500754288"/>
        <c:axId val="500754680"/>
      </c:barChart>
      <c:catAx>
        <c:axId val="50075428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54680"/>
        <c:crosses val="autoZero"/>
        <c:auto val="1"/>
        <c:lblAlgn val="ctr"/>
        <c:lblOffset val="100"/>
        <c:noMultiLvlLbl val="0"/>
      </c:catAx>
      <c:valAx>
        <c:axId val="500754680"/>
        <c:scaling>
          <c:orientation val="minMax"/>
        </c:scaling>
        <c:delete val="1"/>
        <c:axPos val="l"/>
        <c:numFmt formatCode="General" sourceLinked="1"/>
        <c:majorTickMark val="out"/>
        <c:minorTickMark val="none"/>
        <c:tickLblPos val="none"/>
        <c:crossAx val="50075428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Service is offered</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FP</c:v>
                </c:pt>
                <c:pt idx="1">
                  <c:v>ANC</c:v>
                </c:pt>
                <c:pt idx="2">
                  <c:v>PMTCT</c:v>
                </c:pt>
                <c:pt idx="3">
                  <c:v>Normal delivery</c:v>
                </c:pt>
                <c:pt idx="4">
                  <c:v>STIs</c:v>
                </c:pt>
                <c:pt idx="5">
                  <c:v>TB</c:v>
                </c:pt>
              </c:strCache>
            </c:strRef>
          </c:cat>
          <c:val>
            <c:numRef>
              <c:f>Sheet1!$B$2:$B$7</c:f>
              <c:numCache>
                <c:formatCode>General</c:formatCode>
                <c:ptCount val="6"/>
                <c:pt idx="0">
                  <c:v>83</c:v>
                </c:pt>
                <c:pt idx="1">
                  <c:v>65</c:v>
                </c:pt>
                <c:pt idx="2">
                  <c:v>59</c:v>
                </c:pt>
                <c:pt idx="3">
                  <c:v>54</c:v>
                </c:pt>
                <c:pt idx="4">
                  <c:v>95</c:v>
                </c:pt>
                <c:pt idx="5">
                  <c:v>46</c:v>
                </c:pt>
              </c:numCache>
            </c:numRef>
          </c:val>
        </c:ser>
        <c:ser>
          <c:idx val="1"/>
          <c:order val="1"/>
          <c:tx>
            <c:strRef>
              <c:f>Sheet1!$C$1</c:f>
              <c:strCache>
                <c:ptCount val="1"/>
                <c:pt idx="0">
                  <c:v>HIV RDT available in service</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FP</c:v>
                </c:pt>
                <c:pt idx="1">
                  <c:v>ANC</c:v>
                </c:pt>
                <c:pt idx="2">
                  <c:v>PMTCT</c:v>
                </c:pt>
                <c:pt idx="3">
                  <c:v>Normal delivery</c:v>
                </c:pt>
                <c:pt idx="4">
                  <c:v>STIs</c:v>
                </c:pt>
                <c:pt idx="5">
                  <c:v>TB</c:v>
                </c:pt>
              </c:strCache>
            </c:strRef>
          </c:cat>
          <c:val>
            <c:numRef>
              <c:f>Sheet1!$C$2:$C$7</c:f>
              <c:numCache>
                <c:formatCode>General</c:formatCode>
                <c:ptCount val="6"/>
                <c:pt idx="0">
                  <c:v>22</c:v>
                </c:pt>
                <c:pt idx="1">
                  <c:v>39</c:v>
                </c:pt>
                <c:pt idx="2">
                  <c:v>28</c:v>
                </c:pt>
                <c:pt idx="3">
                  <c:v>26</c:v>
                </c:pt>
                <c:pt idx="4">
                  <c:v>27</c:v>
                </c:pt>
                <c:pt idx="5">
                  <c:v>17</c:v>
                </c:pt>
              </c:numCache>
            </c:numRef>
          </c:val>
        </c:ser>
        <c:dLbls>
          <c:showLegendKey val="0"/>
          <c:showVal val="1"/>
          <c:showCatName val="0"/>
          <c:showSerName val="0"/>
          <c:showPercent val="0"/>
          <c:showBubbleSize val="0"/>
        </c:dLbls>
        <c:gapWidth val="150"/>
        <c:overlap val="-25"/>
        <c:axId val="500755464"/>
        <c:axId val="500755856"/>
      </c:barChart>
      <c:catAx>
        <c:axId val="50075546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55856"/>
        <c:crosses val="autoZero"/>
        <c:auto val="1"/>
        <c:lblAlgn val="ctr"/>
        <c:lblOffset val="100"/>
        <c:noMultiLvlLbl val="0"/>
      </c:catAx>
      <c:valAx>
        <c:axId val="500755856"/>
        <c:scaling>
          <c:orientation val="minMax"/>
        </c:scaling>
        <c:delete val="1"/>
        <c:axPos val="l"/>
        <c:numFmt formatCode="General" sourceLinked="1"/>
        <c:majorTickMark val="out"/>
        <c:minorTickMark val="none"/>
        <c:tickLblPos val="none"/>
        <c:crossAx val="500755464"/>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6570048309178806E-2"/>
          <c:w val="0.48923617598647873"/>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dPt>
          <c:dPt>
            <c:idx val="3"/>
            <c:invertIfNegative val="0"/>
            <c:bubble3D val="0"/>
            <c:spPr>
              <a:solidFill>
                <a:schemeClr val="bg2"/>
              </a:solidFill>
            </c:spPr>
          </c:dPt>
          <c:dPt>
            <c:idx val="7"/>
            <c:invertIfNegative val="0"/>
            <c:bubble3D val="0"/>
            <c:spPr>
              <a:solidFill>
                <a:schemeClr val="bg2"/>
              </a:solidFill>
            </c:spPr>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Condoms</c:v>
                </c:pt>
                <c:pt idx="1">
                  <c:v>Visual and auditory privacy</c:v>
                </c:pt>
                <c:pt idx="2">
                  <c:v>HIV testing capacity</c:v>
                </c:pt>
                <c:pt idx="3">
                  <c:v>HIV testing and counselling guidelines</c:v>
                </c:pt>
              </c:strCache>
            </c:strRef>
          </c:cat>
          <c:val>
            <c:numRef>
              <c:f>Sheet1!$B$2:$B$5</c:f>
              <c:numCache>
                <c:formatCode>General</c:formatCode>
                <c:ptCount val="4"/>
                <c:pt idx="0">
                  <c:v>70</c:v>
                </c:pt>
                <c:pt idx="1">
                  <c:v>97</c:v>
                </c:pt>
                <c:pt idx="2">
                  <c:v>100</c:v>
                </c:pt>
                <c:pt idx="3">
                  <c:v>77</c:v>
                </c:pt>
              </c:numCache>
            </c:numRef>
          </c:val>
        </c:ser>
        <c:dLbls>
          <c:showLegendKey val="0"/>
          <c:showVal val="1"/>
          <c:showCatName val="0"/>
          <c:showSerName val="0"/>
          <c:showPercent val="0"/>
          <c:showBubbleSize val="0"/>
        </c:dLbls>
        <c:gapWidth val="150"/>
        <c:axId val="500756640"/>
        <c:axId val="500757032"/>
      </c:barChart>
      <c:catAx>
        <c:axId val="50075664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57032"/>
        <c:crosses val="autoZero"/>
        <c:auto val="1"/>
        <c:lblAlgn val="ctr"/>
        <c:lblOffset val="100"/>
        <c:noMultiLvlLbl val="0"/>
      </c:catAx>
      <c:valAx>
        <c:axId val="500757032"/>
        <c:scaling>
          <c:orientation val="minMax"/>
        </c:scaling>
        <c:delete val="1"/>
        <c:axPos val="b"/>
        <c:numFmt formatCode="General" sourceLinked="1"/>
        <c:majorTickMark val="out"/>
        <c:minorTickMark val="none"/>
        <c:tickLblPos val="none"/>
        <c:crossAx val="50075664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Waste receptacle</c:v>
                </c:pt>
                <c:pt idx="1">
                  <c:v>Sharps container</c:v>
                </c:pt>
                <c:pt idx="2">
                  <c:v>Latex gloves</c:v>
                </c:pt>
                <c:pt idx="3">
                  <c:v>Soap &amp; running water or else alcohol-based hand disinfectant</c:v>
                </c:pt>
              </c:strCache>
            </c:strRef>
          </c:cat>
          <c:val>
            <c:numRef>
              <c:f>Sheet1!$B$2:$B$5</c:f>
              <c:numCache>
                <c:formatCode>General</c:formatCode>
                <c:ptCount val="4"/>
                <c:pt idx="0">
                  <c:v>39</c:v>
                </c:pt>
                <c:pt idx="1">
                  <c:v>92</c:v>
                </c:pt>
                <c:pt idx="2">
                  <c:v>92</c:v>
                </c:pt>
                <c:pt idx="3">
                  <c:v>58</c:v>
                </c:pt>
              </c:numCache>
            </c:numRef>
          </c:val>
        </c:ser>
        <c:dLbls>
          <c:showLegendKey val="0"/>
          <c:showVal val="1"/>
          <c:showCatName val="0"/>
          <c:showSerName val="0"/>
          <c:showPercent val="0"/>
          <c:showBubbleSize val="0"/>
        </c:dLbls>
        <c:gapWidth val="150"/>
        <c:axId val="500757816"/>
        <c:axId val="500758208"/>
      </c:barChart>
      <c:catAx>
        <c:axId val="50075781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00758208"/>
        <c:crosses val="autoZero"/>
        <c:auto val="1"/>
        <c:lblAlgn val="ctr"/>
        <c:lblOffset val="100"/>
        <c:noMultiLvlLbl val="0"/>
      </c:catAx>
      <c:valAx>
        <c:axId val="500758208"/>
        <c:scaling>
          <c:orientation val="minMax"/>
          <c:max val="100"/>
        </c:scaling>
        <c:delete val="1"/>
        <c:axPos val="b"/>
        <c:numFmt formatCode="General" sourceLinked="1"/>
        <c:majorTickMark val="out"/>
        <c:minorTickMark val="none"/>
        <c:tickLblPos val="none"/>
        <c:crossAx val="50075781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In-service training related to HIV testing and counselling 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Sheet1!$B$2:$B$7</c:f>
              <c:numCache>
                <c:formatCode>General</c:formatCode>
                <c:ptCount val="6"/>
                <c:pt idx="0">
                  <c:v>44</c:v>
                </c:pt>
                <c:pt idx="1">
                  <c:v>40</c:v>
                </c:pt>
                <c:pt idx="2">
                  <c:v>36</c:v>
                </c:pt>
                <c:pt idx="3">
                  <c:v>40</c:v>
                </c:pt>
                <c:pt idx="4">
                  <c:v>11</c:v>
                </c:pt>
                <c:pt idx="5">
                  <c:v>41</c:v>
                </c:pt>
              </c:numCache>
            </c:numRef>
          </c:val>
        </c:ser>
        <c:ser>
          <c:idx val="1"/>
          <c:order val="1"/>
          <c:tx>
            <c:strRef>
              <c:f>Sheet1!$C$1</c:f>
              <c:strCache>
                <c:ptCount val="1"/>
                <c:pt idx="0">
                  <c:v>Personal supervision during past 6 months</c:v>
                </c:pt>
              </c:strCache>
            </c:strRef>
          </c:tx>
          <c:spPr>
            <a:solidFill>
              <a:schemeClr val="accent4"/>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Hospital</c:v>
                </c:pt>
                <c:pt idx="1">
                  <c:v>Health centre</c:v>
                </c:pt>
                <c:pt idx="2">
                  <c:v>Dispensary</c:v>
                </c:pt>
                <c:pt idx="3">
                  <c:v>Clinic</c:v>
                </c:pt>
                <c:pt idx="4">
                  <c:v>Health post</c:v>
                </c:pt>
                <c:pt idx="5">
                  <c:v>Total</c:v>
                </c:pt>
              </c:strCache>
            </c:strRef>
          </c:cat>
          <c:val>
            <c:numRef>
              <c:f>Sheet1!$C$2:$C$7</c:f>
              <c:numCache>
                <c:formatCode>General</c:formatCode>
                <c:ptCount val="6"/>
                <c:pt idx="0">
                  <c:v>79</c:v>
                </c:pt>
                <c:pt idx="1">
                  <c:v>85</c:v>
                </c:pt>
                <c:pt idx="2">
                  <c:v>70</c:v>
                </c:pt>
                <c:pt idx="3">
                  <c:v>78</c:v>
                </c:pt>
                <c:pt idx="4">
                  <c:v>70</c:v>
                </c:pt>
                <c:pt idx="5">
                  <c:v>81</c:v>
                </c:pt>
              </c:numCache>
            </c:numRef>
          </c:val>
        </c:ser>
        <c:dLbls>
          <c:showLegendKey val="0"/>
          <c:showVal val="1"/>
          <c:showCatName val="0"/>
          <c:showSerName val="0"/>
          <c:showPercent val="0"/>
          <c:showBubbleSize val="0"/>
        </c:dLbls>
        <c:gapWidth val="150"/>
        <c:overlap val="-25"/>
        <c:axId val="500759384"/>
        <c:axId val="498765976"/>
      </c:barChart>
      <c:catAx>
        <c:axId val="50075938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98765976"/>
        <c:crosses val="autoZero"/>
        <c:auto val="1"/>
        <c:lblAlgn val="ctr"/>
        <c:lblOffset val="100"/>
        <c:noMultiLvlLbl val="0"/>
      </c:catAx>
      <c:valAx>
        <c:axId val="498765976"/>
        <c:scaling>
          <c:orientation val="minMax"/>
          <c:max val="100"/>
        </c:scaling>
        <c:delete val="1"/>
        <c:axPos val="l"/>
        <c:numFmt formatCode="General" sourceLinked="1"/>
        <c:majorTickMark val="out"/>
        <c:minorTickMark val="none"/>
        <c:tickLblPos val="nextTo"/>
        <c:crossAx val="500759384"/>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7098DE-ABA6-4AA3-9FC8-2BA8225FE630}" type="datetimeFigureOut">
              <a:rPr lang="en-US"/>
              <a:pPr>
                <a:defRPr/>
              </a:pPr>
              <a:t>1/28/2015</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D850334-14E3-45A4-A3F6-7B89C7018C31}" type="slidenum">
              <a:rPr lang="en-US"/>
              <a:pPr>
                <a:defRPr/>
              </a:pPr>
              <a:t>‹#›</a:t>
            </a:fld>
            <a:endParaRPr lang="en-US"/>
          </a:p>
        </p:txBody>
      </p:sp>
    </p:spTree>
    <p:extLst>
      <p:ext uri="{BB962C8B-B14F-4D97-AF65-F5344CB8AC3E}">
        <p14:creationId xmlns:p14="http://schemas.microsoft.com/office/powerpoint/2010/main" val="3048870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D8F9CD0-9FD5-476E-99C5-86107E976FE5}" type="datetimeFigureOut">
              <a:rPr lang="en-US"/>
              <a:pPr>
                <a:defRPr/>
              </a:pPr>
              <a:t>1/28/2015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8E51302-BF70-4487-8DCA-30DBB6E0B46C}" type="slidenum">
              <a:rPr lang="en-US"/>
              <a:pPr>
                <a:defRPr/>
              </a:pPr>
              <a:t>‹#›</a:t>
            </a:fld>
            <a:endParaRPr lang="en-US"/>
          </a:p>
        </p:txBody>
      </p:sp>
    </p:spTree>
    <p:extLst>
      <p:ext uri="{BB962C8B-B14F-4D97-AF65-F5344CB8AC3E}">
        <p14:creationId xmlns:p14="http://schemas.microsoft.com/office/powerpoint/2010/main" val="1385280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4</a:t>
            </a:fld>
            <a:endParaRPr lang="en-US"/>
          </a:p>
        </p:txBody>
      </p:sp>
    </p:spTree>
    <p:extLst>
      <p:ext uri="{BB962C8B-B14F-4D97-AF65-F5344CB8AC3E}">
        <p14:creationId xmlns:p14="http://schemas.microsoft.com/office/powerpoint/2010/main" val="1981575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anose="020B0604020202020204" pitchFamily="34" charset="0"/>
              <a:buNone/>
            </a:pPr>
            <a:r>
              <a:rPr lang="en-GB" sz="1200" kern="1200" dirty="0" smtClean="0">
                <a:solidFill>
                  <a:schemeClr val="tx1"/>
                </a:solidFill>
                <a:effectLst/>
                <a:latin typeface="+mn-lt"/>
                <a:ea typeface="+mn-ea"/>
                <a:cs typeface="+mn-cs"/>
              </a:rPr>
              <a:t>Facility reports that providers in the facility prescribe or provide any of the following:</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Treatment for any opportunistic infections or for symptoms related to HIV/AIDS, including treatment for topical fungal infections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Systematic intravenous treatment for specific fungal infections such as </a:t>
            </a:r>
            <a:r>
              <a:rPr lang="en-GB" sz="1200" kern="1200" dirty="0" err="1" smtClean="0">
                <a:solidFill>
                  <a:schemeClr val="tx1"/>
                </a:solidFill>
                <a:effectLst/>
                <a:latin typeface="+mn-lt"/>
                <a:ea typeface="+mn-ea"/>
                <a:cs typeface="+mn-cs"/>
              </a:rPr>
              <a:t>cryptococcal</a:t>
            </a:r>
            <a:r>
              <a:rPr lang="en-GB" sz="1200" kern="1200" dirty="0" smtClean="0">
                <a:solidFill>
                  <a:schemeClr val="tx1"/>
                </a:solidFill>
                <a:effectLst/>
                <a:latin typeface="+mn-lt"/>
                <a:ea typeface="+mn-ea"/>
                <a:cs typeface="+mn-cs"/>
              </a:rPr>
              <a:t> meningitis;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Treatment for Kaposi’s sarcoma;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Palliative care, such as symptom or pain management, or nursing care for the terminally ill or severely debilitated patients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Nutritional rehabilitation services, including client education and provision of nutritional or micronutrient supplementation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Fortified protein supplementation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Care for paediatric HIV/AIDS patients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Preventive treatment for tuberculosis (TB), i.e., isoniazid with pyridoxine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Micronutrient supplementation, such as vitamins or iron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Primary preventive treatment for opportunistic infections, such as </a:t>
            </a:r>
            <a:r>
              <a:rPr lang="en-GB" sz="1200" kern="1200" dirty="0" err="1" smtClean="0">
                <a:solidFill>
                  <a:schemeClr val="tx1"/>
                </a:solidFill>
                <a:effectLst/>
                <a:latin typeface="+mn-lt"/>
                <a:ea typeface="+mn-ea"/>
                <a:cs typeface="+mn-cs"/>
              </a:rPr>
              <a:t>cotrimoxazole</a:t>
            </a:r>
            <a:r>
              <a:rPr lang="en-GB" sz="1200" kern="1200" dirty="0" smtClean="0">
                <a:solidFill>
                  <a:schemeClr val="tx1"/>
                </a:solidFill>
                <a:effectLst/>
                <a:latin typeface="+mn-lt"/>
                <a:ea typeface="+mn-ea"/>
                <a:cs typeface="+mn-cs"/>
              </a:rPr>
              <a:t> preventive treatment</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General family planning counselling and/or services for HIV-positive clients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Condoms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Injectable progestin-only contraception as an integrated family planning service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403910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Record or register indicating HIV-positive clients who have been screened and tested for TB</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18</a:t>
            </a:fld>
            <a:endParaRPr lang="en-US"/>
          </a:p>
        </p:txBody>
      </p:sp>
    </p:spTree>
    <p:extLst>
      <p:ext uri="{BB962C8B-B14F-4D97-AF65-F5344CB8AC3E}">
        <p14:creationId xmlns:p14="http://schemas.microsoft.com/office/powerpoint/2010/main" val="484908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baseline="30000" dirty="0" smtClean="0">
                <a:solidFill>
                  <a:schemeClr val="tx1"/>
                </a:solidFill>
                <a:effectLst/>
                <a:latin typeface="+mn-lt"/>
                <a:ea typeface="+mn-ea"/>
                <a:cs typeface="+mn-cs"/>
              </a:rPr>
              <a:t>1st line treatment for TB=</a:t>
            </a:r>
            <a:r>
              <a:rPr lang="en-GB" sz="1200" kern="1200" dirty="0" smtClean="0">
                <a:solidFill>
                  <a:schemeClr val="tx1"/>
                </a:solidFill>
                <a:effectLst/>
                <a:latin typeface="+mn-lt"/>
                <a:ea typeface="+mn-ea"/>
                <a:cs typeface="+mn-cs"/>
              </a:rPr>
              <a:t>our-drug fixed-dose combination (4FDC) is available, or else isoniazid, pyrazinamide, rifampicin, and </a:t>
            </a:r>
            <a:r>
              <a:rPr lang="en-GB" sz="1200" kern="1200" dirty="0" err="1" smtClean="0">
                <a:solidFill>
                  <a:schemeClr val="tx1"/>
                </a:solidFill>
                <a:effectLst/>
                <a:latin typeface="+mn-lt"/>
                <a:ea typeface="+mn-ea"/>
                <a:cs typeface="+mn-cs"/>
              </a:rPr>
              <a:t>ethambutol</a:t>
            </a:r>
            <a:r>
              <a:rPr lang="en-GB" sz="1200" kern="1200" dirty="0" smtClean="0">
                <a:solidFill>
                  <a:schemeClr val="tx1"/>
                </a:solidFill>
                <a:effectLst/>
                <a:latin typeface="+mn-lt"/>
                <a:ea typeface="+mn-ea"/>
                <a:cs typeface="+mn-cs"/>
              </a:rPr>
              <a:t> are all available, or a combination of these medicines, to provide first-line treatment.</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1113017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mn-ea"/>
                <a:cs typeface="+mn-cs"/>
              </a:rPr>
              <a:t>Facilities that offer care and support services for HIV/AIDS clients should also be able to offer services for TB, STIs, and malaria. </a:t>
            </a:r>
            <a:r>
              <a:rPr lang="en-US" sz="1200" kern="1200" dirty="0" smtClean="0">
                <a:solidFill>
                  <a:schemeClr val="tx1"/>
                </a:solidFill>
                <a:effectLst/>
                <a:latin typeface="+mn-lt"/>
                <a:ea typeface="+mn-ea"/>
                <a:cs typeface="+mn-cs"/>
              </a:rPr>
              <a:t>Nearly all (98 percent) of Malawian health facilities that offer care and support services for HIV treat opportunistic infections. Almost as many (96 percent) offer preventive treatment for opportunistic infections, which usually involves </a:t>
            </a:r>
            <a:r>
              <a:rPr lang="en-US" sz="1200" kern="1200" dirty="0" err="1" smtClean="0">
                <a:solidFill>
                  <a:schemeClr val="tx1"/>
                </a:solidFill>
                <a:effectLst/>
                <a:latin typeface="+mn-lt"/>
                <a:ea typeface="+mn-ea"/>
                <a:cs typeface="+mn-cs"/>
              </a:rPr>
              <a:t>cotrimoxazole</a:t>
            </a:r>
            <a:r>
              <a:rPr lang="en-US" sz="1200" kern="1200" dirty="0" smtClean="0">
                <a:solidFill>
                  <a:schemeClr val="tx1"/>
                </a:solidFill>
                <a:effectLst/>
                <a:latin typeface="+mn-lt"/>
                <a:ea typeface="+mn-ea"/>
                <a:cs typeface="+mn-cs"/>
              </a:rPr>
              <a:t> prophylaxis. Preventive treatment for TB is somewhat less available, found in about three-quarters of facilities. Services offered by less than 30 percent of facilities are systemic intravenous treatment for fungal diseases (28 percent) and treatment for Kaposi’s sarcoma (22 percent). Just over half of facilities provide palliative care.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2930642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Other HIV and AIDS care and support services that are commonly available include provision of condoms (92 percent)</a:t>
            </a:r>
            <a:r>
              <a:rPr lang="en-US" sz="1200" kern="1200" baseline="0" dirty="0" smtClean="0">
                <a:solidFill>
                  <a:schemeClr val="tx1"/>
                </a:solidFill>
                <a:effectLst/>
                <a:latin typeface="+mn-lt"/>
                <a:ea typeface="+mn-ea"/>
                <a:cs typeface="+mn-cs"/>
              </a:rPr>
              <a:t> and</a:t>
            </a:r>
            <a:r>
              <a:rPr lang="en-US" sz="1200" kern="1200" dirty="0" smtClean="0">
                <a:solidFill>
                  <a:schemeClr val="tx1"/>
                </a:solidFill>
                <a:effectLst/>
                <a:latin typeface="+mn-lt"/>
                <a:ea typeface="+mn-ea"/>
                <a:cs typeface="+mn-cs"/>
              </a:rPr>
              <a:t> family planning counselling or services (91 percent)</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3304919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Providers in the facility prescribe ART for HIV/AIDS patients or provide treatment follow-up services for persons on ART, including providing community-based services.</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Overall, two-thirds of all facilities offer ART services; 90 percent of hospitals and 95 percent of health centres offer ART services. Few dispensaries and clinics and very few health posts offer ART.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23</a:t>
            </a:fld>
            <a:endParaRPr lang="en-US"/>
          </a:p>
        </p:txBody>
      </p:sp>
    </p:spTree>
    <p:extLst>
      <p:ext uri="{BB962C8B-B14F-4D97-AF65-F5344CB8AC3E}">
        <p14:creationId xmlns:p14="http://schemas.microsoft.com/office/powerpoint/2010/main" val="4052009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Close to nine of every ten government facilities (86 percent) and CHAM facilities (88 percent) offer ART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2311322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1</a:t>
            </a:r>
            <a:r>
              <a:rPr lang="en-GB" sz="1200" kern="1200" baseline="30000" dirty="0" smtClean="0">
                <a:solidFill>
                  <a:schemeClr val="tx1"/>
                </a:solidFill>
                <a:effectLst/>
                <a:latin typeface="+mn-lt"/>
                <a:ea typeface="+mn-ea"/>
                <a:cs typeface="+mn-cs"/>
              </a:rPr>
              <a:t>st</a:t>
            </a:r>
            <a:r>
              <a:rPr lang="en-GB" sz="1200" kern="1200" dirty="0" smtClean="0">
                <a:solidFill>
                  <a:schemeClr val="tx1"/>
                </a:solidFill>
                <a:effectLst/>
                <a:latin typeface="+mn-lt"/>
                <a:ea typeface="+mn-ea"/>
                <a:cs typeface="+mn-cs"/>
              </a:rPr>
              <a:t> line adult</a:t>
            </a:r>
            <a:r>
              <a:rPr lang="en-GB" sz="1200" kern="1200" baseline="0" dirty="0" smtClean="0">
                <a:solidFill>
                  <a:schemeClr val="tx1"/>
                </a:solidFill>
                <a:effectLst/>
                <a:latin typeface="+mn-lt"/>
                <a:ea typeface="+mn-ea"/>
                <a:cs typeface="+mn-cs"/>
              </a:rPr>
              <a:t> ART regiment available = </a:t>
            </a:r>
            <a:r>
              <a:rPr lang="en-GB" sz="1200" kern="1200" dirty="0" smtClean="0">
                <a:solidFill>
                  <a:schemeClr val="tx1"/>
                </a:solidFill>
                <a:effectLst/>
                <a:latin typeface="+mn-lt"/>
                <a:ea typeface="+mn-ea"/>
                <a:cs typeface="+mn-cs"/>
              </a:rPr>
              <a:t>Facility had the three country-specific first-line antiretroviral medicines for adult treatment available in the facility.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Among facilities offering ART services, 79 percent had the first-line ART regimen available in the facility on the day of the survey.</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ART guidelines were available in eight of every ten facilities offering ART services.</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25</a:t>
            </a:fld>
            <a:endParaRPr lang="en-US"/>
          </a:p>
        </p:txBody>
      </p:sp>
    </p:spTree>
    <p:extLst>
      <p:ext uri="{BB962C8B-B14F-4D97-AF65-F5344CB8AC3E}">
        <p14:creationId xmlns:p14="http://schemas.microsoft.com/office/powerpoint/2010/main" val="2036997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 Complete blood count:  Facility had a functioning haematology analyser or functioning haematological counter with the necessary reagents available in the facility.</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 MSPA</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also assessed the availability of laboratory services for monitoring ART clients. Only one in every ten ART facilities had the laboratory capacity to do a complete blood count, a CD4 cell count, or a renal or liver function test. As expected, hospitals are the facility type most likely to have these capacities.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26</a:t>
            </a:fld>
            <a:endParaRPr lang="en-US"/>
          </a:p>
        </p:txBody>
      </p:sp>
    </p:spTree>
    <p:extLst>
      <p:ext uri="{BB962C8B-B14F-4D97-AF65-F5344CB8AC3E}">
        <p14:creationId xmlns:p14="http://schemas.microsoft.com/office/powerpoint/2010/main" val="2193384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STI services are widely available in Malawi. Overall, more than nine of every ten facilities have in place services for management of STIs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Nearly all facilities of all types except health posts provide STI services.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28</a:t>
            </a:fld>
            <a:endParaRPr lang="en-US"/>
          </a:p>
        </p:txBody>
      </p:sp>
    </p:spTree>
    <p:extLst>
      <p:ext uri="{BB962C8B-B14F-4D97-AF65-F5344CB8AC3E}">
        <p14:creationId xmlns:p14="http://schemas.microsoft.com/office/powerpoint/2010/main" val="154822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Most hospitals and health centres in Malawi offer all elements of HIV services including HIV testing, HIV care and support services, ART</a:t>
            </a:r>
            <a:r>
              <a:rPr lang="en-GB" sz="1200" kern="1200" baseline="0" dirty="0" smtClean="0">
                <a:solidFill>
                  <a:schemeClr val="tx1"/>
                </a:solidFill>
                <a:effectLst/>
                <a:latin typeface="+mn-lt"/>
                <a:ea typeface="+mn-ea"/>
                <a:cs typeface="+mn-cs"/>
              </a:rPr>
              <a:t> services, and STI services. Availability of HIV services at dispensaries, clinics, and health posts is uneven. Only about half of clinics have HIV testing capacity and one-quarter provide ART services. Health posts are least likely to offer any HIV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3286166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Nearly all management authorities provide STI services.</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29</a:t>
            </a:fld>
            <a:endParaRPr lang="en-US"/>
          </a:p>
        </p:txBody>
      </p:sp>
    </p:spTree>
    <p:extLst>
      <p:ext uri="{BB962C8B-B14F-4D97-AF65-F5344CB8AC3E}">
        <p14:creationId xmlns:p14="http://schemas.microsoft.com/office/powerpoint/2010/main" val="220527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Syphilis RDT capacity: facility had unexpired syphilis rapid test kit available in the facility. </a:t>
            </a:r>
            <a:r>
              <a:rPr lang="en-US" sz="1200" kern="1200" dirty="0" smtClean="0">
                <a:solidFill>
                  <a:schemeClr val="tx1"/>
                </a:solidFill>
                <a:effectLst/>
                <a:latin typeface="+mn-lt"/>
                <a:ea typeface="+mn-ea"/>
                <a:cs typeface="+mn-cs"/>
              </a:rPr>
              <a:t>Few facilities (21 percent) had syphilis rapid test kits available.</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Seven of every 10 facilities had STI guidelines available on the day of the survey visit.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30</a:t>
            </a:fld>
            <a:endParaRPr lang="en-US"/>
          </a:p>
        </p:txBody>
      </p:sp>
    </p:spTree>
    <p:extLst>
      <p:ext uri="{BB962C8B-B14F-4D97-AF65-F5344CB8AC3E}">
        <p14:creationId xmlns:p14="http://schemas.microsoft.com/office/powerpoint/2010/main" val="1079915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mn-lt"/>
                <a:ea typeface="+mn-ea"/>
                <a:cs typeface="+mn-cs"/>
              </a:rPr>
              <a:t>As for medicines to treat STIs, nine of every ten facilities offering STI services had metronidazole on the day of the survey visit. Half of facilities that treat STIs had ciprofloxacin, and half had ceftriaxone. The facility type best supplied with these two medicines was hospitals.</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31</a:t>
            </a:fld>
            <a:endParaRPr lang="en-US"/>
          </a:p>
        </p:txBody>
      </p:sp>
    </p:spTree>
    <p:extLst>
      <p:ext uri="{BB962C8B-B14F-4D97-AF65-F5344CB8AC3E}">
        <p14:creationId xmlns:p14="http://schemas.microsoft.com/office/powerpoint/2010/main" val="1712808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lgn="l" eaLnBrk="1" hangingPunct="1">
              <a:spcBef>
                <a:spcPct val="0"/>
              </a:spcBef>
            </a:pPr>
            <a:endParaRPr lang="en-US" dirty="0"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32</a:t>
            </a:fld>
            <a:endParaRPr lang="en-US" smtClean="0"/>
          </a:p>
        </p:txBody>
      </p:sp>
    </p:spTree>
    <p:extLst>
      <p:ext uri="{BB962C8B-B14F-4D97-AF65-F5344CB8AC3E}">
        <p14:creationId xmlns:p14="http://schemas.microsoft.com/office/powerpoint/2010/main" val="2778066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More than three-quarters of facilities</a:t>
            </a:r>
            <a:r>
              <a:rPr lang="en-GB" sz="1200" kern="1200" baseline="0" dirty="0" smtClean="0">
                <a:solidFill>
                  <a:schemeClr val="tx1"/>
                </a:solidFill>
                <a:effectLst/>
                <a:latin typeface="+mn-lt"/>
                <a:ea typeface="+mn-ea"/>
                <a:cs typeface="+mn-cs"/>
              </a:rPr>
              <a:t> offer HIV testing. Hospitals and health centres are most likely to offer HIV testing.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226328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2043724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GB" sz="1200" kern="1200" dirty="0" smtClean="0">
                <a:solidFill>
                  <a:schemeClr val="tx1"/>
                </a:solidFill>
                <a:effectLst/>
                <a:latin typeface="+mn-lt"/>
                <a:ea typeface="+mn-ea"/>
                <a:cs typeface="+mn-cs"/>
              </a:rPr>
              <a:t>To maximise opportunities for people to learn their HIV status, HIV testing and counselling should be available in a wide variety of services that people seek for reasons other than HIV testing. </a:t>
            </a:r>
            <a:r>
              <a:rPr lang="en-US" sz="1200" kern="1200" dirty="0" smtClean="0">
                <a:solidFill>
                  <a:schemeClr val="tx1"/>
                </a:solidFill>
                <a:effectLst/>
                <a:latin typeface="+mn-lt"/>
                <a:ea typeface="+mn-ea"/>
                <a:cs typeface="+mn-cs"/>
              </a:rPr>
              <a:t>Availability of HIV testing in these service delivery points was defined by the observed presence of HIV RDT kits in these services. </a:t>
            </a:r>
            <a:r>
              <a:rPr lang="en-GB" sz="1200" kern="1200" dirty="0" smtClean="0">
                <a:solidFill>
                  <a:schemeClr val="tx1"/>
                </a:solidFill>
                <a:effectLst/>
                <a:latin typeface="+mn-lt"/>
                <a:ea typeface="+mn-ea"/>
                <a:cs typeface="+mn-cs"/>
              </a:rPr>
              <a:t>HIV RDT kits were most often seen in ANC services. Still, only about four of every ten ANC services had a test kit. HIV RDT kits were found in about one-quarter or less of other services on the day of the survey visit. Even in the three-fifths of facilities that offer PMTCT services, HIV RDT capacity was available in only 28 percent of service sites. Among facilities offering STI services, only 27 percent had HIV RDT kits on the day of the survey visit. </a:t>
            </a:r>
            <a:endParaRPr lang="en-US" sz="1200" kern="1200" dirty="0" smtClean="0">
              <a:solidFill>
                <a:schemeClr val="tx1"/>
              </a:solidFill>
              <a:effectLst/>
              <a:latin typeface="+mn-lt"/>
              <a:ea typeface="+mn-ea"/>
              <a:cs typeface="+mn-cs"/>
            </a:endParaRPr>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1879228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12</a:t>
            </a:fld>
            <a:endParaRPr lang="en-US"/>
          </a:p>
        </p:txBody>
      </p:sp>
    </p:spTree>
    <p:extLst>
      <p:ext uri="{BB962C8B-B14F-4D97-AF65-F5344CB8AC3E}">
        <p14:creationId xmlns:p14="http://schemas.microsoft.com/office/powerpoint/2010/main" val="1527643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695411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Training</a:t>
            </a:r>
            <a:r>
              <a:rPr lang="en-GB" sz="1200" kern="1200" baseline="0" dirty="0" smtClean="0">
                <a:solidFill>
                  <a:schemeClr val="tx1"/>
                </a:solidFill>
                <a:latin typeface="+mn-lt"/>
                <a:ea typeface="+mn-ea"/>
                <a:cs typeface="+mn-cs"/>
              </a:rPr>
              <a:t> refers only to in-service training. The training must have involved structured sessions; it does not include individual instruction that a provider might have received during routine supervision.</a:t>
            </a:r>
          </a:p>
          <a:p>
            <a:endParaRPr lang="en-US" sz="1200" i="0" dirty="0" smtClean="0"/>
          </a:p>
          <a:p>
            <a:r>
              <a:rPr lang="en-GB" sz="1200" kern="1200" dirty="0" smtClean="0">
                <a:solidFill>
                  <a:schemeClr val="tx1"/>
                </a:solidFill>
                <a:latin typeface="+mn-lt"/>
                <a:ea typeface="+mn-ea"/>
                <a:cs typeface="+mn-cs"/>
              </a:rPr>
              <a:t>Personal supervision refers to any form of technical support or supervision from a  facility-based supervisor or from a visiting supervisor. It may include, but is not limited to,</a:t>
            </a:r>
            <a:r>
              <a:rPr lang="en-GB" sz="1200" kern="1200" baseline="0" dirty="0" smtClean="0">
                <a:solidFill>
                  <a:schemeClr val="tx1"/>
                </a:solidFill>
                <a:latin typeface="+mn-lt"/>
                <a:ea typeface="+mn-ea"/>
                <a:cs typeface="+mn-cs"/>
              </a:rPr>
              <a:t> review of records and observation of work, with or without any feedback to the health worker.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3059472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anose="020B0604020202020204" pitchFamily="34" charset="0"/>
              <a:buNone/>
            </a:pPr>
            <a:r>
              <a:rPr lang="en-GB" sz="1200" kern="1200" dirty="0" smtClean="0">
                <a:solidFill>
                  <a:schemeClr val="tx1"/>
                </a:solidFill>
                <a:effectLst/>
                <a:latin typeface="+mn-lt"/>
                <a:ea typeface="+mn-ea"/>
                <a:cs typeface="+mn-cs"/>
              </a:rPr>
              <a:t>Facility reports that providers in the facility prescribe or provide any of the following:</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Treatment for any opportunistic infections or for symptoms related to HIV/AIDS, including treatment for topical fungal infections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Systematic intravenous treatment for specific fungal infections such as </a:t>
            </a:r>
            <a:r>
              <a:rPr lang="en-GB" sz="1200" kern="1200" dirty="0" err="1" smtClean="0">
                <a:solidFill>
                  <a:schemeClr val="tx1"/>
                </a:solidFill>
                <a:effectLst/>
                <a:latin typeface="+mn-lt"/>
                <a:ea typeface="+mn-ea"/>
                <a:cs typeface="+mn-cs"/>
              </a:rPr>
              <a:t>cryptococcal</a:t>
            </a:r>
            <a:r>
              <a:rPr lang="en-GB" sz="1200" kern="1200" dirty="0" smtClean="0">
                <a:solidFill>
                  <a:schemeClr val="tx1"/>
                </a:solidFill>
                <a:effectLst/>
                <a:latin typeface="+mn-lt"/>
                <a:ea typeface="+mn-ea"/>
                <a:cs typeface="+mn-cs"/>
              </a:rPr>
              <a:t> meningitis;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Treatment for Kaposi’s sarcoma;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Palliative care, such as symptom or pain management, or nursing care for the terminally ill or severely debilitated patients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Nutritional rehabilitation services, including client education and provision of nutritional or micronutrient supplementation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Fortified protein supplementation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Care for paediatric HIV/AIDS patients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Preventive treatment for tuberculosis (TB), i.e., isoniazid with pyridoxine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Micronutrient supplementation, such as vitamins or iron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Primary preventive treatment for opportunistic infections, such as </a:t>
            </a:r>
            <a:r>
              <a:rPr lang="en-GB" sz="1200" kern="1200" dirty="0" err="1" smtClean="0">
                <a:solidFill>
                  <a:schemeClr val="tx1"/>
                </a:solidFill>
                <a:effectLst/>
                <a:latin typeface="+mn-lt"/>
                <a:ea typeface="+mn-ea"/>
                <a:cs typeface="+mn-cs"/>
              </a:rPr>
              <a:t>cotrimoxazole</a:t>
            </a:r>
            <a:r>
              <a:rPr lang="en-GB" sz="1200" kern="1200" dirty="0" smtClean="0">
                <a:solidFill>
                  <a:schemeClr val="tx1"/>
                </a:solidFill>
                <a:effectLst/>
                <a:latin typeface="+mn-lt"/>
                <a:ea typeface="+mn-ea"/>
                <a:cs typeface="+mn-cs"/>
              </a:rPr>
              <a:t> preventive treatment</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General family planning counselling and/or services for HIV-positive clients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Condoms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Injectable progestin-only contraception as an integrated family planning service</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3245580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1"/>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2013-14 Malawi Service Provision Assessment (MSPA)</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4" name="Rectangle 3"/>
          <p:cNvSpPr/>
          <p:nvPr userDrawn="1"/>
        </p:nvSpPr>
        <p:spPr>
          <a:xfrm>
            <a:off x="0" y="5265711"/>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userDrawn="1"/>
        </p:nvSpPr>
        <p:spPr>
          <a:xfrm>
            <a:off x="0" y="1395128"/>
            <a:ext cx="9144000" cy="164592"/>
          </a:xfrm>
          <a:prstGeom prst="rect">
            <a:avLst/>
          </a:prstGeom>
          <a:solidFill>
            <a:srgbClr val="359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userDrawn="1"/>
        </p:nvSpPr>
        <p:spPr>
          <a:xfrm>
            <a:off x="2553" y="5438215"/>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userDrawn="1"/>
        </p:nvSpPr>
        <p:spPr>
          <a:xfrm>
            <a:off x="0" y="1230536"/>
            <a:ext cx="9144000" cy="164592"/>
          </a:xfrm>
          <a:prstGeom prst="rect">
            <a:avLst/>
          </a:prstGeom>
          <a:solidFill>
            <a:srgbClr val="CF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76090"/>
            <a:ext cx="9144000" cy="3705820"/>
          </a:xfrm>
          <a:prstGeom prst="rect">
            <a:avLst/>
          </a:prstGeom>
        </p:spPr>
      </p:pic>
    </p:spTree>
  </p:cSld>
  <p:clrMap bg1="dk1" tx1="lt1" bg2="dk2" tx2="lt2" accent1="accent1" accent2="accent2" accent3="accent3" accent4="accent4" accent5="accent5" accent6="accent6" hlink="hlink" folHlink="folHlink"/>
  <p:sldLayoutIdLst>
    <p:sldLayoutId id="214748368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8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76200"/>
            <a:ext cx="9144000" cy="1200329"/>
          </a:xfrm>
          <a:prstGeom prst="rect">
            <a:avLst/>
          </a:prstGeom>
          <a:noFill/>
          <a:ln w="9525">
            <a:noFill/>
            <a:miter lim="800000"/>
            <a:headEnd/>
            <a:tailEnd/>
          </a:ln>
        </p:spPr>
        <p:txBody>
          <a:bodyPr wrap="square">
            <a:spAutoFit/>
          </a:bodyPr>
          <a:lstStyle/>
          <a:p>
            <a:pPr algn="ctr"/>
            <a:r>
              <a:rPr lang="en-US" sz="3600" dirty="0" smtClean="0">
                <a:latin typeface="Calibri" pitchFamily="34" charset="0"/>
              </a:rPr>
              <a:t>HIV/AIDS and </a:t>
            </a:r>
            <a:br>
              <a:rPr lang="en-US" sz="3600" dirty="0" smtClean="0">
                <a:latin typeface="Calibri" pitchFamily="34" charset="0"/>
              </a:rPr>
            </a:br>
            <a:r>
              <a:rPr lang="en-US" sz="3600" dirty="0" smtClean="0">
                <a:latin typeface="Calibri" pitchFamily="34" charset="0"/>
              </a:rPr>
              <a:t>Sexually Transmitted Infections (STIs)</a:t>
            </a:r>
            <a:endParaRPr lang="en-US" sz="3600"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378228234"/>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HIV Testing Services </a:t>
            </a:r>
            <a:br>
              <a:rPr lang="en-US" sz="4400" dirty="0" smtClean="0">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have HIV testing system</a:t>
            </a:r>
            <a:endParaRPr lang="en-US" i="1" dirty="0">
              <a:latin typeface="+mj-lt"/>
            </a:endParaRPr>
          </a:p>
        </p:txBody>
      </p:sp>
    </p:spTree>
    <p:extLst>
      <p:ext uri="{BB962C8B-B14F-4D97-AF65-F5344CB8AC3E}">
        <p14:creationId xmlns:p14="http://schemas.microsoft.com/office/powerpoint/2010/main" val="2411588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478954036"/>
              </p:ext>
            </p:extLst>
          </p:nvPr>
        </p:nvGraphicFramePr>
        <p:xfrm>
          <a:off x="0" y="1636932"/>
          <a:ext cx="9144000" cy="5221068"/>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HIV Testing Integration into Facilities</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0" y="990600"/>
            <a:ext cx="9144000" cy="646331"/>
          </a:xfrm>
          <a:prstGeom prst="rect">
            <a:avLst/>
          </a:prstGeom>
          <a:noFill/>
        </p:spPr>
        <p:txBody>
          <a:bodyPr wrap="square" rtlCol="0">
            <a:spAutoFit/>
          </a:bodyPr>
          <a:lstStyle/>
          <a:p>
            <a:r>
              <a:rPr lang="en-US" i="1" dirty="0" smtClean="0">
                <a:latin typeface="+mj-lt"/>
              </a:rPr>
              <a:t>Among all facilities (N=977), percent with HIV rapid diagnosis testing (RDT) integrated within specific services</a:t>
            </a:r>
            <a:endParaRPr lang="en-US" i="1" dirty="0">
              <a:latin typeface="+mj-lt"/>
            </a:endParaRPr>
          </a:p>
        </p:txBody>
      </p:sp>
    </p:spTree>
    <p:extLst>
      <p:ext uri="{BB962C8B-B14F-4D97-AF65-F5344CB8AC3E}">
        <p14:creationId xmlns:p14="http://schemas.microsoft.com/office/powerpoint/2010/main" val="427824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925514959"/>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HIV Testing</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having HIV testing systems (N=760) with:</a:t>
            </a:r>
            <a:endParaRPr lang="en-US" i="1" dirty="0">
              <a:latin typeface="+mj-lt"/>
            </a:endParaRPr>
          </a:p>
        </p:txBody>
      </p:sp>
    </p:spTree>
    <p:extLst>
      <p:ext uri="{BB962C8B-B14F-4D97-AF65-F5344CB8AC3E}">
        <p14:creationId xmlns:p14="http://schemas.microsoft.com/office/powerpoint/2010/main" val="1175664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smtClean="0"/>
              <a:t>Infection Control</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40130336"/>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with HIV testing capacity (N=760)</a:t>
            </a:r>
            <a:endParaRPr lang="en-US" i="1" dirty="0">
              <a:latin typeface="+mj-lt"/>
            </a:endParaRPr>
          </a:p>
        </p:txBody>
      </p:sp>
    </p:spTree>
    <p:extLst>
      <p:ext uri="{BB962C8B-B14F-4D97-AF65-F5344CB8AC3E}">
        <p14:creationId xmlns:p14="http://schemas.microsoft.com/office/powerpoint/2010/main" val="936560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838200"/>
          </a:xfrm>
        </p:spPr>
        <p:txBody>
          <a:bodyPr>
            <a:normAutofit fontScale="90000"/>
          </a:bodyPr>
          <a:lstStyle/>
          <a:p>
            <a:r>
              <a:rPr lang="en-US" sz="4000" dirty="0" smtClean="0"/>
              <a:t>Training and Supervision for Providers of HIV Testing Services</a:t>
            </a:r>
            <a:endParaRPr lang="en-US" sz="4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67991114"/>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4668"/>
            <a:ext cx="9220200" cy="369332"/>
          </a:xfrm>
          <a:prstGeom prst="rect">
            <a:avLst/>
          </a:prstGeom>
          <a:noFill/>
        </p:spPr>
        <p:txBody>
          <a:bodyPr wrap="square" rtlCol="0">
            <a:spAutoFit/>
          </a:bodyPr>
          <a:lstStyle/>
          <a:p>
            <a:r>
              <a:rPr lang="en-US" i="1" dirty="0" smtClean="0">
                <a:latin typeface="+mj-lt"/>
              </a:rPr>
              <a:t>Percent of interviewed providers for HIV testing services (N=1,711) that received:</a:t>
            </a:r>
            <a:endParaRPr lang="en-US" i="1" dirty="0">
              <a:latin typeface="+mj-lt"/>
            </a:endParaRPr>
          </a:p>
        </p:txBody>
      </p:sp>
    </p:spTree>
    <p:extLst>
      <p:ext uri="{BB962C8B-B14F-4D97-AF65-F5344CB8AC3E}">
        <p14:creationId xmlns:p14="http://schemas.microsoft.com/office/powerpoint/2010/main" val="11259668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lnSpcReduction="10000"/>
          </a:bodyPr>
          <a:lstStyle/>
          <a:p>
            <a:pPr>
              <a:spcBef>
                <a:spcPct val="50000"/>
              </a:spcBef>
            </a:pPr>
            <a:r>
              <a:rPr lang="en-US" dirty="0">
                <a:cs typeface="Arial" charset="0"/>
              </a:rPr>
              <a:t>Background of HIV/AIDS</a:t>
            </a:r>
          </a:p>
          <a:p>
            <a:pPr>
              <a:spcBef>
                <a:spcPct val="50000"/>
              </a:spcBef>
            </a:pPr>
            <a:r>
              <a:rPr lang="en-US" dirty="0">
                <a:cs typeface="Arial" charset="0"/>
              </a:rPr>
              <a:t>Availability of Services</a:t>
            </a:r>
          </a:p>
          <a:p>
            <a:pPr>
              <a:spcBef>
                <a:spcPct val="50000"/>
              </a:spcBef>
            </a:pPr>
            <a:r>
              <a:rPr lang="en-US" dirty="0">
                <a:cs typeface="Arial" charset="0"/>
              </a:rPr>
              <a:t>HIV Testing and Counselling Services</a:t>
            </a:r>
          </a:p>
          <a:p>
            <a:pPr>
              <a:spcBef>
                <a:spcPct val="50000"/>
              </a:spcBef>
            </a:pPr>
            <a:r>
              <a:rPr lang="en-US" b="1" dirty="0">
                <a:solidFill>
                  <a:schemeClr val="accent2"/>
                </a:solidFill>
                <a:cs typeface="Arial" charset="0"/>
              </a:rPr>
              <a:t>HIV Care and Support Services</a:t>
            </a:r>
          </a:p>
          <a:p>
            <a:r>
              <a:rPr lang="en-US" dirty="0"/>
              <a:t>Antiretroviral Therapy</a:t>
            </a:r>
          </a:p>
          <a:p>
            <a:r>
              <a:rPr lang="en-US" dirty="0"/>
              <a:t>STI 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3115614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33561227"/>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HIV/AIDS Care and Support Services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HIV/AIDS care and support services</a:t>
            </a:r>
            <a:endParaRPr lang="en-US" i="1" dirty="0">
              <a:latin typeface="+mj-lt"/>
            </a:endParaRPr>
          </a:p>
        </p:txBody>
      </p:sp>
    </p:spTree>
    <p:extLst>
      <p:ext uri="{BB962C8B-B14F-4D97-AF65-F5344CB8AC3E}">
        <p14:creationId xmlns:p14="http://schemas.microsoft.com/office/powerpoint/2010/main" val="2990928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23772035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lvl="0" algn="ctr" fontAlgn="auto">
              <a:spcAft>
                <a:spcPts val="0"/>
              </a:spcAft>
              <a:defRPr/>
            </a:pPr>
            <a:r>
              <a:rPr lang="en-US" sz="4400" dirty="0">
                <a:latin typeface="+mj-lt"/>
              </a:rPr>
              <a:t>Availability of HIV/AIDS Care and Support Services by </a:t>
            </a:r>
            <a:r>
              <a:rPr lang="en-US" sz="4400" dirty="0" smtClean="0">
                <a:latin typeface="+mj-lt"/>
                <a:ea typeface="+mj-ea"/>
                <a:cs typeface="+mj-cs"/>
              </a:rPr>
              <a:t>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a:latin typeface="+mj-lt"/>
              </a:rPr>
              <a:t>Among all facilities (N=977), percent offering HIV/AIDS care and support services</a:t>
            </a:r>
          </a:p>
        </p:txBody>
      </p:sp>
    </p:spTree>
    <p:extLst>
      <p:ext uri="{BB962C8B-B14F-4D97-AF65-F5344CB8AC3E}">
        <p14:creationId xmlns:p14="http://schemas.microsoft.com/office/powerpoint/2010/main" val="1535511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95616126"/>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HIV/AIDS Care and Support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HIV/AIDS care and support services (N=652) with:</a:t>
            </a:r>
            <a:endParaRPr lang="en-US" i="1" dirty="0">
              <a:latin typeface="+mj-lt"/>
            </a:endParaRPr>
          </a:p>
        </p:txBody>
      </p:sp>
    </p:spTree>
    <p:extLst>
      <p:ext uri="{BB962C8B-B14F-4D97-AF65-F5344CB8AC3E}">
        <p14:creationId xmlns:p14="http://schemas.microsoft.com/office/powerpoint/2010/main" val="672935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Medicines for Routine HIV/AIDS Care and Support Services</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42597430"/>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30069"/>
            <a:ext cx="9144000" cy="646331"/>
          </a:xfrm>
          <a:prstGeom prst="rect">
            <a:avLst/>
          </a:prstGeom>
          <a:noFill/>
        </p:spPr>
        <p:txBody>
          <a:bodyPr wrap="square" rtlCol="0">
            <a:spAutoFit/>
          </a:bodyPr>
          <a:lstStyle/>
          <a:p>
            <a:r>
              <a:rPr lang="en-US" i="1" dirty="0">
                <a:latin typeface="Calibri" pitchFamily="34" charset="0"/>
              </a:rPr>
              <a:t>Percent of facilities offering </a:t>
            </a:r>
            <a:r>
              <a:rPr lang="en-US" i="1" dirty="0" smtClean="0">
                <a:latin typeface="Calibri" pitchFamily="34" charset="0"/>
              </a:rPr>
              <a:t>HIV/AIDS care and support </a:t>
            </a:r>
            <a:r>
              <a:rPr lang="en-US" i="1" dirty="0">
                <a:latin typeface="Calibri" pitchFamily="34" charset="0"/>
              </a:rPr>
              <a:t>services (N=632) that have </a:t>
            </a:r>
            <a:r>
              <a:rPr lang="en-US" i="1" dirty="0" smtClean="0">
                <a:latin typeface="Calibri" pitchFamily="34" charset="0"/>
              </a:rPr>
              <a:t>medicines observed to be available on the day of the survey</a:t>
            </a:r>
            <a:endParaRPr lang="en-US" i="1" dirty="0">
              <a:latin typeface="Calibri" pitchFamily="34" charset="0"/>
            </a:endParaRPr>
          </a:p>
        </p:txBody>
      </p:sp>
    </p:spTree>
    <p:extLst>
      <p:ext uri="{BB962C8B-B14F-4D97-AF65-F5344CB8AC3E}">
        <p14:creationId xmlns:p14="http://schemas.microsoft.com/office/powerpoint/2010/main" val="51574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lnSpcReduction="10000"/>
          </a:bodyPr>
          <a:lstStyle/>
          <a:p>
            <a:pPr>
              <a:spcBef>
                <a:spcPct val="50000"/>
              </a:spcBef>
            </a:pPr>
            <a:r>
              <a:rPr lang="en-US" b="1" dirty="0">
                <a:solidFill>
                  <a:schemeClr val="accent2"/>
                </a:solidFill>
                <a:cs typeface="Arial" charset="0"/>
              </a:rPr>
              <a:t>Background of HIV/AIDS</a:t>
            </a:r>
          </a:p>
          <a:p>
            <a:pPr>
              <a:spcBef>
                <a:spcPct val="50000"/>
              </a:spcBef>
            </a:pPr>
            <a:r>
              <a:rPr lang="en-US" dirty="0">
                <a:cs typeface="Arial" charset="0"/>
              </a:rPr>
              <a:t>Availability of Services</a:t>
            </a:r>
          </a:p>
          <a:p>
            <a:pPr>
              <a:spcBef>
                <a:spcPct val="50000"/>
              </a:spcBef>
            </a:pPr>
            <a:r>
              <a:rPr lang="en-US" dirty="0">
                <a:cs typeface="Arial" charset="0"/>
              </a:rPr>
              <a:t>HIV Testing and Counselling Services</a:t>
            </a:r>
          </a:p>
          <a:p>
            <a:pPr>
              <a:spcBef>
                <a:spcPct val="50000"/>
              </a:spcBef>
            </a:pPr>
            <a:r>
              <a:rPr lang="en-US" dirty="0">
                <a:cs typeface="Arial" charset="0"/>
              </a:rPr>
              <a:t>HIV Care and Support Services</a:t>
            </a:r>
          </a:p>
          <a:p>
            <a:r>
              <a:rPr lang="en-US" dirty="0"/>
              <a:t>Antiretroviral Therapy</a:t>
            </a:r>
          </a:p>
          <a:p>
            <a:r>
              <a:rPr lang="en-US" dirty="0"/>
              <a:t>STI 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1549226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smtClean="0"/>
              <a:t>HIV Care and Support Services Offered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82224911"/>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90600"/>
            <a:ext cx="9144000" cy="646331"/>
          </a:xfrm>
          <a:prstGeom prst="rect">
            <a:avLst/>
          </a:prstGeom>
          <a:noFill/>
        </p:spPr>
        <p:txBody>
          <a:bodyPr wrap="square" rtlCol="0">
            <a:spAutoFit/>
          </a:bodyPr>
          <a:lstStyle/>
          <a:p>
            <a:r>
              <a:rPr lang="en-US" i="1" dirty="0" smtClean="0">
                <a:latin typeface="+mj-lt"/>
              </a:rPr>
              <a:t>Among facilities offering care and support services for HIV clients (N=652), percent that offer specific services</a:t>
            </a:r>
            <a:endParaRPr lang="en-US" i="1" dirty="0">
              <a:latin typeface="+mj-lt"/>
            </a:endParaRPr>
          </a:p>
        </p:txBody>
      </p:sp>
    </p:spTree>
    <p:extLst>
      <p:ext uri="{BB962C8B-B14F-4D97-AF65-F5344CB8AC3E}">
        <p14:creationId xmlns:p14="http://schemas.microsoft.com/office/powerpoint/2010/main" val="360009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fontScale="90000"/>
          </a:bodyPr>
          <a:lstStyle/>
          <a:p>
            <a:pPr lvl="0"/>
            <a:r>
              <a:rPr lang="en-US" dirty="0" smtClean="0"/>
              <a:t>HIV Care and Support Services Offered (Continued)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68601030"/>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90600"/>
            <a:ext cx="9144000" cy="646331"/>
          </a:xfrm>
          <a:prstGeom prst="rect">
            <a:avLst/>
          </a:prstGeom>
          <a:noFill/>
        </p:spPr>
        <p:txBody>
          <a:bodyPr wrap="square" rtlCol="0">
            <a:spAutoFit/>
          </a:bodyPr>
          <a:lstStyle/>
          <a:p>
            <a:r>
              <a:rPr lang="en-US" i="1" dirty="0" smtClean="0">
                <a:latin typeface="+mj-lt"/>
              </a:rPr>
              <a:t>Among facilities offering care and support services for HIV clients (N=652), percent that offer specific services</a:t>
            </a:r>
            <a:endParaRPr lang="en-US" i="1" dirty="0">
              <a:latin typeface="+mj-lt"/>
            </a:endParaRPr>
          </a:p>
        </p:txBody>
      </p:sp>
    </p:spTree>
    <p:extLst>
      <p:ext uri="{BB962C8B-B14F-4D97-AF65-F5344CB8AC3E}">
        <p14:creationId xmlns:p14="http://schemas.microsoft.com/office/powerpoint/2010/main" val="1403168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lnSpcReduction="10000"/>
          </a:bodyPr>
          <a:lstStyle/>
          <a:p>
            <a:pPr>
              <a:spcBef>
                <a:spcPct val="50000"/>
              </a:spcBef>
            </a:pPr>
            <a:r>
              <a:rPr lang="en-US" dirty="0">
                <a:cs typeface="Arial" charset="0"/>
              </a:rPr>
              <a:t>Background of HIV/AIDS</a:t>
            </a:r>
          </a:p>
          <a:p>
            <a:pPr>
              <a:spcBef>
                <a:spcPct val="50000"/>
              </a:spcBef>
            </a:pPr>
            <a:r>
              <a:rPr lang="en-US" dirty="0">
                <a:cs typeface="Arial" charset="0"/>
              </a:rPr>
              <a:t>Availability of Services</a:t>
            </a:r>
          </a:p>
          <a:p>
            <a:pPr>
              <a:spcBef>
                <a:spcPct val="50000"/>
              </a:spcBef>
            </a:pPr>
            <a:r>
              <a:rPr lang="en-US" dirty="0">
                <a:cs typeface="Arial" charset="0"/>
              </a:rPr>
              <a:t>HIV Testing and Counselling Services</a:t>
            </a:r>
          </a:p>
          <a:p>
            <a:pPr>
              <a:spcBef>
                <a:spcPct val="50000"/>
              </a:spcBef>
            </a:pPr>
            <a:r>
              <a:rPr lang="en-US" dirty="0">
                <a:cs typeface="Arial" charset="0"/>
              </a:rPr>
              <a:t>HIV Care and Support Services</a:t>
            </a:r>
          </a:p>
          <a:p>
            <a:r>
              <a:rPr lang="en-US" b="1" dirty="0">
                <a:solidFill>
                  <a:schemeClr val="accent2"/>
                </a:solidFill>
              </a:rPr>
              <a:t>Antiretroviral Therapy</a:t>
            </a:r>
          </a:p>
          <a:p>
            <a:r>
              <a:rPr lang="en-US" dirty="0"/>
              <a:t>STI 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30838059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956869758"/>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Antiretroviral</a:t>
            </a:r>
            <a:r>
              <a:rPr kumimoji="0" lang="en-US" sz="4400" i="0" u="none" strike="noStrike" kern="1200" cap="none" spc="0" normalizeH="0" noProof="0" dirty="0" smtClean="0">
                <a:ln>
                  <a:noFill/>
                </a:ln>
                <a:effectLst/>
                <a:uLnTx/>
                <a:uFillTx/>
                <a:latin typeface="+mj-lt"/>
                <a:ea typeface="+mj-ea"/>
                <a:cs typeface="+mj-cs"/>
              </a:rPr>
              <a:t> Therapy (ART) Services </a:t>
            </a:r>
            <a:br>
              <a:rPr kumimoji="0" lang="en-US" sz="4400" i="0" u="none" strike="noStrike" kern="1200" cap="none" spc="0" normalizeH="0" noProof="0" dirty="0" smtClean="0">
                <a:ln>
                  <a:noFill/>
                </a:ln>
                <a:effectLst/>
                <a:uLnTx/>
                <a:uFillTx/>
                <a:latin typeface="+mj-lt"/>
                <a:ea typeface="+mj-ea"/>
                <a:cs typeface="+mj-cs"/>
              </a:rPr>
            </a:br>
            <a:r>
              <a:rPr lang="en-US" sz="4400" dirty="0" smtClean="0">
                <a:latin typeface="+mj-lt"/>
                <a:ea typeface="+mj-ea"/>
                <a:cs typeface="+mj-cs"/>
              </a:rPr>
              <a:t>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ART services</a:t>
            </a:r>
            <a:endParaRPr lang="en-US" i="1" dirty="0">
              <a:latin typeface="+mj-lt"/>
            </a:endParaRPr>
          </a:p>
        </p:txBody>
      </p:sp>
    </p:spTree>
    <p:extLst>
      <p:ext uri="{BB962C8B-B14F-4D97-AF65-F5344CB8AC3E}">
        <p14:creationId xmlns:p14="http://schemas.microsoft.com/office/powerpoint/2010/main" val="98309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472007377"/>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0"/>
            <a:ext cx="9144000" cy="9906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Antiretroviral</a:t>
            </a:r>
            <a:r>
              <a:rPr kumimoji="0" lang="en-US" sz="4400" i="0" u="none" strike="noStrike" kern="1200" cap="none" spc="0" normalizeH="0" noProof="0" dirty="0" smtClean="0">
                <a:ln>
                  <a:noFill/>
                </a:ln>
                <a:effectLst/>
                <a:uLnTx/>
                <a:uFillTx/>
                <a:latin typeface="+mj-lt"/>
                <a:ea typeface="+mj-ea"/>
                <a:cs typeface="+mj-cs"/>
              </a:rPr>
              <a:t> Therapy (ART) Services </a:t>
            </a:r>
            <a:br>
              <a:rPr kumimoji="0" lang="en-US" sz="4400" i="0" u="none" strike="noStrike" kern="1200" cap="none" spc="0" normalizeH="0" noProof="0" dirty="0" smtClean="0">
                <a:ln>
                  <a:noFill/>
                </a:ln>
                <a:effectLst/>
                <a:uLnTx/>
                <a:uFillTx/>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ART services</a:t>
            </a:r>
            <a:endParaRPr lang="en-US" i="1" dirty="0">
              <a:latin typeface="+mj-lt"/>
            </a:endParaRPr>
          </a:p>
        </p:txBody>
      </p:sp>
    </p:spTree>
    <p:extLst>
      <p:ext uri="{BB962C8B-B14F-4D97-AF65-F5344CB8AC3E}">
        <p14:creationId xmlns:p14="http://schemas.microsoft.com/office/powerpoint/2010/main" val="30785452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645296127"/>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HIV ART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HIV ART (N=656) with:</a:t>
            </a:r>
            <a:endParaRPr lang="en-US" i="1" dirty="0">
              <a:latin typeface="+mj-lt"/>
            </a:endParaRPr>
          </a:p>
        </p:txBody>
      </p:sp>
    </p:spTree>
    <p:extLst>
      <p:ext uri="{BB962C8B-B14F-4D97-AF65-F5344CB8AC3E}">
        <p14:creationId xmlns:p14="http://schemas.microsoft.com/office/powerpoint/2010/main" val="2276052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noAutofit/>
          </a:bodyPr>
          <a:lstStyle/>
          <a:p>
            <a:pPr eaLnBrk="1" hangingPunct="1"/>
            <a:r>
              <a:rPr lang="en-US" sz="4000" dirty="0" smtClean="0"/>
              <a:t>Diagnostic Capacity for ART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22141021"/>
              </p:ext>
            </p:extLst>
          </p:nvPr>
        </p:nvGraphicFramePr>
        <p:xfrm>
          <a:off x="76200" y="1701800"/>
          <a:ext cx="90678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r>
              <a:rPr lang="en-US" i="1" dirty="0">
                <a:latin typeface="+mj-lt"/>
              </a:rPr>
              <a:t>Percent of facilities offering HIV ART (N=656)</a:t>
            </a:r>
            <a:r>
              <a:rPr lang="en-US" i="1" dirty="0" smtClean="0">
                <a:latin typeface="+mj-lt"/>
              </a:rPr>
              <a:t> that have the capacity to conduct the indicated tests in the facility</a:t>
            </a:r>
            <a:endParaRPr lang="en-US" i="1" dirty="0">
              <a:latin typeface="+mj-lt"/>
            </a:endParaRPr>
          </a:p>
        </p:txBody>
      </p:sp>
    </p:spTree>
    <p:extLst>
      <p:ext uri="{BB962C8B-B14F-4D97-AF65-F5344CB8AC3E}">
        <p14:creationId xmlns:p14="http://schemas.microsoft.com/office/powerpoint/2010/main" val="5280151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fontScale="92500" lnSpcReduction="10000"/>
          </a:bodyPr>
          <a:lstStyle/>
          <a:p>
            <a:pPr>
              <a:spcBef>
                <a:spcPct val="50000"/>
              </a:spcBef>
            </a:pPr>
            <a:r>
              <a:rPr lang="en-US" dirty="0" smtClean="0">
                <a:cs typeface="Arial" charset="0"/>
              </a:rPr>
              <a:t>Background of HIV/AIDS</a:t>
            </a:r>
          </a:p>
          <a:p>
            <a:pPr>
              <a:spcBef>
                <a:spcPct val="50000"/>
              </a:spcBef>
            </a:pPr>
            <a:r>
              <a:rPr lang="en-US" dirty="0" smtClean="0">
                <a:cs typeface="Arial" charset="0"/>
              </a:rPr>
              <a:t>Availability of Services</a:t>
            </a:r>
          </a:p>
          <a:p>
            <a:pPr>
              <a:spcBef>
                <a:spcPct val="50000"/>
              </a:spcBef>
            </a:pPr>
            <a:r>
              <a:rPr lang="en-US" dirty="0" smtClean="0">
                <a:cs typeface="Arial" charset="0"/>
              </a:rPr>
              <a:t>Service Readiness</a:t>
            </a:r>
          </a:p>
          <a:p>
            <a:pPr>
              <a:spcBef>
                <a:spcPct val="50000"/>
              </a:spcBef>
            </a:pPr>
            <a:r>
              <a:rPr lang="en-US" dirty="0" smtClean="0">
                <a:cs typeface="Arial" charset="0"/>
              </a:rPr>
              <a:t>Management Practices </a:t>
            </a:r>
            <a:br>
              <a:rPr lang="en-US" dirty="0" smtClean="0">
                <a:cs typeface="Arial" charset="0"/>
              </a:rPr>
            </a:br>
            <a:r>
              <a:rPr lang="en-US" dirty="0" smtClean="0">
                <a:cs typeface="Arial" charset="0"/>
              </a:rPr>
              <a:t>and Training</a:t>
            </a:r>
          </a:p>
          <a:p>
            <a:r>
              <a:rPr lang="en-US" dirty="0" smtClean="0"/>
              <a:t>Care and Support Services for People Living with HIV/AIDS</a:t>
            </a:r>
          </a:p>
          <a:p>
            <a:r>
              <a:rPr lang="en-US" dirty="0" smtClean="0"/>
              <a:t>Antiretroviral Therapy</a:t>
            </a:r>
          </a:p>
          <a:p>
            <a:r>
              <a:rPr lang="en-US" b="1" dirty="0" smtClean="0">
                <a:solidFill>
                  <a:schemeClr val="accent2"/>
                </a:solidFill>
              </a:rPr>
              <a:t>STI Services</a:t>
            </a:r>
            <a:endParaRPr lang="en-US" b="1" dirty="0">
              <a:solidFill>
                <a:schemeClr val="accent2"/>
              </a:solidFill>
            </a:endParaRP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30803953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289668242"/>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6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Sexually</a:t>
            </a:r>
            <a:r>
              <a:rPr kumimoji="0" lang="en-US" sz="4400" i="0" u="none" strike="noStrike" kern="1200" cap="none" spc="0" normalizeH="0" noProof="0" dirty="0" smtClean="0">
                <a:ln>
                  <a:noFill/>
                </a:ln>
                <a:effectLst/>
                <a:uLnTx/>
                <a:uFillTx/>
                <a:latin typeface="+mj-lt"/>
                <a:ea typeface="+mj-ea"/>
                <a:cs typeface="+mj-cs"/>
              </a:rPr>
              <a:t> Transmitted Infection </a:t>
            </a:r>
            <a:r>
              <a:rPr lang="en-US" sz="4400" dirty="0" smtClean="0">
                <a:latin typeface="+mj-lt"/>
                <a:ea typeface="+mj-ea"/>
                <a:cs typeface="+mj-cs"/>
              </a:rPr>
              <a:t>(STI) </a:t>
            </a:r>
            <a:r>
              <a:rPr kumimoji="0" lang="en-US" sz="4400" i="0" u="none" strike="noStrike" kern="1200" cap="none" spc="0" normalizeH="0" noProof="0" dirty="0" smtClean="0">
                <a:ln>
                  <a:noFill/>
                </a:ln>
                <a:effectLst/>
                <a:uLnTx/>
                <a:uFillTx/>
                <a:latin typeface="+mj-lt"/>
                <a:ea typeface="+mj-ea"/>
                <a:cs typeface="+mj-cs"/>
              </a:rPr>
              <a:t>Services </a:t>
            </a:r>
            <a:br>
              <a:rPr kumimoji="0" lang="en-US" sz="4400" i="0" u="none" strike="noStrike" kern="1200" cap="none" spc="0" normalizeH="0" noProof="0" dirty="0" smtClean="0">
                <a:ln>
                  <a:noFill/>
                </a:ln>
                <a:effectLst/>
                <a:uLnTx/>
                <a:uFillTx/>
                <a:latin typeface="+mj-lt"/>
                <a:ea typeface="+mj-ea"/>
                <a:cs typeface="+mj-cs"/>
              </a:rPr>
            </a:br>
            <a:r>
              <a:rPr lang="en-US" sz="4400" dirty="0" smtClean="0">
                <a:latin typeface="+mj-lt"/>
                <a:ea typeface="+mj-ea"/>
                <a:cs typeface="+mj-cs"/>
              </a:rPr>
              <a:t>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STI services</a:t>
            </a:r>
            <a:endParaRPr lang="en-US" i="1" dirty="0">
              <a:latin typeface="+mj-lt"/>
            </a:endParaRPr>
          </a:p>
        </p:txBody>
      </p:sp>
    </p:spTree>
    <p:extLst>
      <p:ext uri="{BB962C8B-B14F-4D97-AF65-F5344CB8AC3E}">
        <p14:creationId xmlns:p14="http://schemas.microsoft.com/office/powerpoint/2010/main" val="3946993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885956283"/>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STI </a:t>
            </a:r>
            <a:r>
              <a:rPr kumimoji="0" lang="en-US" sz="4400" i="0" u="none" strike="noStrike" kern="1200" cap="none" spc="0" normalizeH="0" noProof="0" dirty="0" smtClean="0">
                <a:ln>
                  <a:noFill/>
                </a:ln>
                <a:effectLst/>
                <a:uLnTx/>
                <a:uFillTx/>
                <a:latin typeface="+mj-lt"/>
                <a:ea typeface="+mj-ea"/>
                <a:cs typeface="+mj-cs"/>
              </a:rPr>
              <a:t>Services </a:t>
            </a:r>
            <a:br>
              <a:rPr kumimoji="0" lang="en-US" sz="4400" i="0" u="none" strike="noStrike" kern="1200" cap="none" spc="0" normalizeH="0" noProof="0" dirty="0" smtClean="0">
                <a:ln>
                  <a:noFill/>
                </a:ln>
                <a:effectLst/>
                <a:uLnTx/>
                <a:uFillTx/>
                <a:latin typeface="+mj-lt"/>
                <a:ea typeface="+mj-ea"/>
                <a:cs typeface="+mj-cs"/>
              </a:rPr>
            </a:br>
            <a:r>
              <a:rPr lang="en-US" sz="4400" dirty="0" smtClean="0">
                <a:latin typeface="+mj-lt"/>
                <a:ea typeface="+mj-ea"/>
                <a:cs typeface="+mj-cs"/>
              </a:rPr>
              <a:t>by Managing Authority</a:t>
            </a:r>
            <a:endParaRPr kumimoji="0" lang="en-US" sz="44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offering STI services</a:t>
            </a:r>
            <a:endParaRPr lang="en-US" i="1" dirty="0">
              <a:latin typeface="+mj-lt"/>
            </a:endParaRPr>
          </a:p>
        </p:txBody>
      </p:sp>
    </p:spTree>
    <p:extLst>
      <p:ext uri="{BB962C8B-B14F-4D97-AF65-F5344CB8AC3E}">
        <p14:creationId xmlns:p14="http://schemas.microsoft.com/office/powerpoint/2010/main" val="2579389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990600"/>
          </a:xfrm>
        </p:spPr>
        <p:txBody>
          <a:bodyPr>
            <a:normAutofit/>
          </a:bodyPr>
          <a:lstStyle/>
          <a:p>
            <a:r>
              <a:rPr lang="en-US" sz="4000" dirty="0" smtClean="0"/>
              <a:t>Trends in HIV Testing</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66845841"/>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0" y="1066800"/>
            <a:ext cx="7315200" cy="646331"/>
          </a:xfrm>
          <a:prstGeom prst="rect">
            <a:avLst/>
          </a:prstGeom>
          <a:noFill/>
        </p:spPr>
        <p:txBody>
          <a:bodyPr wrap="square" rtlCol="0">
            <a:spAutoFit/>
          </a:bodyPr>
          <a:lstStyle/>
          <a:p>
            <a:r>
              <a:rPr lang="en-US" i="1" dirty="0" smtClean="0">
                <a:latin typeface="+mj-lt"/>
              </a:rPr>
              <a:t>Percent of women and men age 15-49 who have ever been tested for HIV and received the results of the last test</a:t>
            </a:r>
            <a:endParaRPr lang="en-US" i="1" dirty="0">
              <a:latin typeface="+mj-lt"/>
            </a:endParaRPr>
          </a:p>
        </p:txBody>
      </p:sp>
    </p:spTree>
    <p:extLst>
      <p:ext uri="{BB962C8B-B14F-4D97-AF65-F5344CB8AC3E}">
        <p14:creationId xmlns:p14="http://schemas.microsoft.com/office/powerpoint/2010/main" val="12189915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964720639"/>
              </p:ext>
            </p:extLst>
          </p:nvPr>
        </p:nvGraphicFramePr>
        <p:xfrm>
          <a:off x="152400" y="1327666"/>
          <a:ext cx="8991600" cy="553033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0"/>
            <a:ext cx="9144000" cy="990600"/>
          </a:xfrm>
          <a:prstGeom prst="rect">
            <a:avLst/>
          </a:prstGeom>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Guidelines</a:t>
            </a:r>
            <a:r>
              <a:rPr kumimoji="0" lang="en-US" sz="4400" i="0" u="none" strike="noStrike" kern="1200" cap="none" spc="0" normalizeH="0" noProof="0" dirty="0" smtClean="0">
                <a:ln>
                  <a:noFill/>
                </a:ln>
                <a:effectLst/>
                <a:uLnTx/>
                <a:uFillTx/>
                <a:latin typeface="+mj-lt"/>
                <a:ea typeface="+mj-ea"/>
                <a:cs typeface="+mj-cs"/>
              </a:rPr>
              <a:t> and </a:t>
            </a:r>
            <a:r>
              <a:rPr kumimoji="0" lang="en-US" sz="4400" i="0" u="none" strike="noStrike" kern="1200" cap="none" spc="0" normalizeH="0" baseline="0" noProof="0" dirty="0" smtClean="0">
                <a:ln>
                  <a:noFill/>
                </a:ln>
                <a:effectLst/>
                <a:uLnTx/>
                <a:uFillTx/>
                <a:latin typeface="+mj-lt"/>
                <a:ea typeface="+mj-ea"/>
                <a:cs typeface="+mj-cs"/>
              </a:rPr>
              <a:t>Equipment for STI Services</a:t>
            </a:r>
            <a:endParaRPr kumimoji="0" lang="en-US" sz="44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990600"/>
            <a:ext cx="9144000" cy="369332"/>
          </a:xfrm>
          <a:prstGeom prst="rect">
            <a:avLst/>
          </a:prstGeom>
          <a:noFill/>
        </p:spPr>
        <p:txBody>
          <a:bodyPr wrap="square" rtlCol="0">
            <a:spAutoFit/>
          </a:bodyPr>
          <a:lstStyle/>
          <a:p>
            <a:r>
              <a:rPr lang="en-US" i="1" dirty="0" smtClean="0">
                <a:latin typeface="+mj-lt"/>
              </a:rPr>
              <a:t>Percent of facilities offering STI services (N=925) with:</a:t>
            </a:r>
            <a:endParaRPr lang="en-US" i="1" dirty="0">
              <a:latin typeface="+mj-lt"/>
            </a:endParaRPr>
          </a:p>
        </p:txBody>
      </p:sp>
    </p:spTree>
    <p:extLst>
      <p:ext uri="{BB962C8B-B14F-4D97-AF65-F5344CB8AC3E}">
        <p14:creationId xmlns:p14="http://schemas.microsoft.com/office/powerpoint/2010/main" val="2390643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600" dirty="0" smtClean="0"/>
              <a:t>Availability of Medicines and Commodities for STI Services</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21793213"/>
              </p:ext>
            </p:extLst>
          </p:nvPr>
        </p:nvGraphicFramePr>
        <p:xfrm>
          <a:off x="0" y="1752600"/>
          <a:ext cx="91440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30069"/>
            <a:ext cx="9144000" cy="646331"/>
          </a:xfrm>
          <a:prstGeom prst="rect">
            <a:avLst/>
          </a:prstGeom>
          <a:noFill/>
        </p:spPr>
        <p:txBody>
          <a:bodyPr wrap="square" rtlCol="0">
            <a:spAutoFit/>
          </a:bodyPr>
          <a:lstStyle/>
          <a:p>
            <a:r>
              <a:rPr lang="en-US" i="1" dirty="0">
                <a:latin typeface="Calibri" pitchFamily="34" charset="0"/>
              </a:rPr>
              <a:t>Percent of facilities offering </a:t>
            </a:r>
            <a:r>
              <a:rPr lang="en-US" i="1" dirty="0" smtClean="0">
                <a:latin typeface="Calibri" pitchFamily="34" charset="0"/>
              </a:rPr>
              <a:t>STI services </a:t>
            </a:r>
            <a:r>
              <a:rPr lang="en-US" i="1" dirty="0">
                <a:latin typeface="Calibri" pitchFamily="34" charset="0"/>
              </a:rPr>
              <a:t>(</a:t>
            </a:r>
            <a:r>
              <a:rPr lang="en-US" i="1" dirty="0" smtClean="0">
                <a:latin typeface="Calibri" pitchFamily="34" charset="0"/>
              </a:rPr>
              <a:t>N=925) </a:t>
            </a:r>
            <a:r>
              <a:rPr lang="en-US" i="1" dirty="0">
                <a:latin typeface="Calibri" pitchFamily="34" charset="0"/>
              </a:rPr>
              <a:t>that have </a:t>
            </a:r>
            <a:r>
              <a:rPr lang="en-US" i="1" dirty="0" smtClean="0">
                <a:latin typeface="Calibri" pitchFamily="34" charset="0"/>
              </a:rPr>
              <a:t>medicines and commodities observed to be available on the day of the survey</a:t>
            </a:r>
            <a:endParaRPr lang="en-US" i="1" dirty="0">
              <a:latin typeface="Calibri" pitchFamily="34" charset="0"/>
            </a:endParaRPr>
          </a:p>
        </p:txBody>
      </p:sp>
    </p:spTree>
    <p:extLst>
      <p:ext uri="{BB962C8B-B14F-4D97-AF65-F5344CB8AC3E}">
        <p14:creationId xmlns:p14="http://schemas.microsoft.com/office/powerpoint/2010/main" val="15473590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smtClean="0"/>
              <a:t>Key Findings</a:t>
            </a:r>
          </a:p>
        </p:txBody>
      </p:sp>
      <p:sp>
        <p:nvSpPr>
          <p:cNvPr id="54275" name="Content Placeholder 2"/>
          <p:cNvSpPr>
            <a:spLocks noGrp="1"/>
          </p:cNvSpPr>
          <p:nvPr>
            <p:ph idx="1"/>
          </p:nvPr>
        </p:nvSpPr>
        <p:spPr>
          <a:xfrm>
            <a:off x="0" y="1295400"/>
            <a:ext cx="9144000" cy="5562600"/>
          </a:xfrm>
        </p:spPr>
        <p:txBody>
          <a:bodyPr>
            <a:normAutofit fontScale="92500" lnSpcReduction="20000"/>
          </a:bodyPr>
          <a:lstStyle/>
          <a:p>
            <a:pPr eaLnBrk="1" hangingPunct="1"/>
            <a:r>
              <a:rPr lang="en-US" sz="2800" b="1" dirty="0" smtClean="0">
                <a:solidFill>
                  <a:schemeClr val="accent2"/>
                </a:solidFill>
              </a:rPr>
              <a:t>78%</a:t>
            </a:r>
            <a:r>
              <a:rPr lang="en-US" sz="2800" dirty="0" smtClean="0">
                <a:solidFill>
                  <a:schemeClr val="accent2"/>
                </a:solidFill>
              </a:rPr>
              <a:t> </a:t>
            </a:r>
            <a:r>
              <a:rPr lang="en-US" sz="2800" dirty="0" smtClean="0"/>
              <a:t>of facilities offer </a:t>
            </a:r>
            <a:r>
              <a:rPr lang="en-US" sz="2800" b="1" dirty="0" smtClean="0">
                <a:solidFill>
                  <a:schemeClr val="accent2"/>
                </a:solidFill>
              </a:rPr>
              <a:t>HIV testing</a:t>
            </a:r>
            <a:r>
              <a:rPr lang="en-US" sz="2800" dirty="0" smtClean="0">
                <a:solidFill>
                  <a:schemeClr val="accent2"/>
                </a:solidFill>
              </a:rPr>
              <a:t> </a:t>
            </a:r>
            <a:r>
              <a:rPr lang="en-US" sz="2800" dirty="0" smtClean="0"/>
              <a:t>services</a:t>
            </a:r>
          </a:p>
          <a:p>
            <a:pPr eaLnBrk="1" hangingPunct="1"/>
            <a:r>
              <a:rPr lang="en-US" sz="2800" dirty="0" smtClean="0"/>
              <a:t>Minority of health services have integrated HIV RDT; availability of </a:t>
            </a:r>
            <a:r>
              <a:rPr lang="en-US" sz="2800" b="1" dirty="0" smtClean="0">
                <a:solidFill>
                  <a:schemeClr val="accent2"/>
                </a:solidFill>
              </a:rPr>
              <a:t>HIV RDT integration </a:t>
            </a:r>
            <a:r>
              <a:rPr lang="en-US" sz="2800" dirty="0" smtClean="0"/>
              <a:t>is highest in facilities offering </a:t>
            </a:r>
            <a:r>
              <a:rPr lang="en-US" sz="2800" b="1" dirty="0" smtClean="0">
                <a:solidFill>
                  <a:schemeClr val="accent2"/>
                </a:solidFill>
              </a:rPr>
              <a:t>ANC services (39%)</a:t>
            </a:r>
          </a:p>
          <a:p>
            <a:r>
              <a:rPr lang="en-US" sz="2800" b="1" dirty="0" smtClean="0">
                <a:solidFill>
                  <a:schemeClr val="accent2"/>
                </a:solidFill>
              </a:rPr>
              <a:t>67</a:t>
            </a:r>
            <a:r>
              <a:rPr lang="en-US" sz="2800" b="1" dirty="0">
                <a:solidFill>
                  <a:schemeClr val="accent2"/>
                </a:solidFill>
              </a:rPr>
              <a:t>%</a:t>
            </a:r>
            <a:r>
              <a:rPr lang="en-US" sz="2800" dirty="0">
                <a:solidFill>
                  <a:schemeClr val="accent2"/>
                </a:solidFill>
              </a:rPr>
              <a:t> </a:t>
            </a:r>
            <a:r>
              <a:rPr lang="en-US" sz="2800" dirty="0"/>
              <a:t>of facilities offer </a:t>
            </a:r>
            <a:r>
              <a:rPr lang="en-US" sz="2800" b="1" dirty="0" smtClean="0">
                <a:solidFill>
                  <a:schemeClr val="accent2"/>
                </a:solidFill>
              </a:rPr>
              <a:t>HIV/AIDS care and support </a:t>
            </a:r>
            <a:r>
              <a:rPr lang="en-US" sz="2800" dirty="0" smtClean="0"/>
              <a:t>services</a:t>
            </a:r>
          </a:p>
          <a:p>
            <a:r>
              <a:rPr lang="en-US" sz="2800" dirty="0" smtClean="0"/>
              <a:t>Most facilities offering HIV/AIDS care and support services offer </a:t>
            </a:r>
            <a:r>
              <a:rPr lang="en-US" sz="2800" b="1" dirty="0" smtClean="0">
                <a:solidFill>
                  <a:schemeClr val="accent2"/>
                </a:solidFill>
              </a:rPr>
              <a:t>prevention and treatment services for opportunistic diseases</a:t>
            </a:r>
            <a:endParaRPr lang="en-US" sz="2800" dirty="0"/>
          </a:p>
          <a:p>
            <a:pPr eaLnBrk="1" hangingPunct="1"/>
            <a:r>
              <a:rPr lang="en-US" sz="2800" b="1" dirty="0" smtClean="0">
                <a:solidFill>
                  <a:schemeClr val="accent2"/>
                </a:solidFill>
              </a:rPr>
              <a:t>67%</a:t>
            </a:r>
            <a:r>
              <a:rPr lang="en-US" sz="2800" dirty="0" smtClean="0">
                <a:solidFill>
                  <a:schemeClr val="accent2"/>
                </a:solidFill>
              </a:rPr>
              <a:t> </a:t>
            </a:r>
            <a:r>
              <a:rPr lang="en-US" sz="2800" dirty="0" smtClean="0"/>
              <a:t>of facilities offer </a:t>
            </a:r>
            <a:r>
              <a:rPr lang="en-US" sz="2800" b="1" dirty="0" smtClean="0">
                <a:solidFill>
                  <a:schemeClr val="accent2"/>
                </a:solidFill>
              </a:rPr>
              <a:t>antiretroviral therapy (ART) </a:t>
            </a:r>
            <a:r>
              <a:rPr lang="en-US" sz="2800" dirty="0" smtClean="0"/>
              <a:t>services</a:t>
            </a:r>
          </a:p>
          <a:p>
            <a:r>
              <a:rPr lang="en-GB" sz="2800" dirty="0"/>
              <a:t>Only </a:t>
            </a:r>
            <a:r>
              <a:rPr lang="en-GB" sz="2800" b="1" dirty="0" smtClean="0">
                <a:solidFill>
                  <a:schemeClr val="accent2"/>
                </a:solidFill>
              </a:rPr>
              <a:t>1 </a:t>
            </a:r>
            <a:r>
              <a:rPr lang="en-GB" sz="2800" b="1" dirty="0">
                <a:solidFill>
                  <a:schemeClr val="accent2"/>
                </a:solidFill>
              </a:rPr>
              <a:t>in </a:t>
            </a:r>
            <a:r>
              <a:rPr lang="en-GB" sz="2800" b="1" dirty="0" smtClean="0">
                <a:solidFill>
                  <a:schemeClr val="accent2"/>
                </a:solidFill>
              </a:rPr>
              <a:t>10 ART </a:t>
            </a:r>
            <a:r>
              <a:rPr lang="en-GB" sz="2800" b="1" dirty="0">
                <a:solidFill>
                  <a:schemeClr val="accent2"/>
                </a:solidFill>
              </a:rPr>
              <a:t>facilities </a:t>
            </a:r>
            <a:r>
              <a:rPr lang="en-GB" sz="2800" dirty="0"/>
              <a:t>had the laboratory capacity to do a </a:t>
            </a:r>
            <a:r>
              <a:rPr lang="en-GB" sz="2800" b="1" dirty="0">
                <a:solidFill>
                  <a:schemeClr val="accent2"/>
                </a:solidFill>
              </a:rPr>
              <a:t>complete blood count, a CD4 cell count, or a renal or liver function test</a:t>
            </a:r>
            <a:r>
              <a:rPr lang="en-GB" sz="2800" dirty="0"/>
              <a:t>. </a:t>
            </a:r>
            <a:endParaRPr lang="en-US" sz="2800" dirty="0" smtClean="0"/>
          </a:p>
          <a:p>
            <a:r>
              <a:rPr lang="en-US" sz="2800" b="1" dirty="0" smtClean="0">
                <a:solidFill>
                  <a:schemeClr val="accent2"/>
                </a:solidFill>
              </a:rPr>
              <a:t>95% </a:t>
            </a:r>
            <a:r>
              <a:rPr lang="en-US" sz="2800" dirty="0" smtClean="0"/>
              <a:t>of facilities offer </a:t>
            </a:r>
            <a:r>
              <a:rPr lang="en-US" sz="2800" b="1" dirty="0" smtClean="0">
                <a:solidFill>
                  <a:schemeClr val="accent2"/>
                </a:solidFill>
              </a:rPr>
              <a:t>STI services</a:t>
            </a:r>
          </a:p>
          <a:p>
            <a:r>
              <a:rPr lang="en-US" sz="2800" b="1" dirty="0" smtClean="0">
                <a:solidFill>
                  <a:schemeClr val="accent2"/>
                </a:solidFill>
              </a:rPr>
              <a:t>21% </a:t>
            </a:r>
            <a:r>
              <a:rPr lang="en-US" sz="2800" dirty="0" smtClean="0"/>
              <a:t>of facilities offering STI services had </a:t>
            </a:r>
            <a:r>
              <a:rPr lang="en-US" sz="2800" b="1" dirty="0">
                <a:solidFill>
                  <a:schemeClr val="accent2"/>
                </a:solidFill>
              </a:rPr>
              <a:t>syphilis rapid test kits</a:t>
            </a:r>
            <a:r>
              <a:rPr lang="en-US" sz="2800" dirty="0"/>
              <a:t> </a:t>
            </a:r>
            <a:r>
              <a:rPr lang="en-US" sz="2800" dirty="0" smtClean="0"/>
              <a:t>available</a:t>
            </a:r>
            <a:endParaRPr lang="en-US" sz="2800" b="1" dirty="0" smtClean="0">
              <a:solidFill>
                <a:schemeClr val="accent2"/>
              </a:solidFill>
            </a:endParaRPr>
          </a:p>
        </p:txBody>
      </p:sp>
    </p:spTree>
    <p:extLst>
      <p:ext uri="{BB962C8B-B14F-4D97-AF65-F5344CB8AC3E}">
        <p14:creationId xmlns:p14="http://schemas.microsoft.com/office/powerpoint/2010/main" val="2418475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0" y="0"/>
            <a:ext cx="9144000" cy="1066800"/>
          </a:xfrm>
        </p:spPr>
        <p:txBody>
          <a:bodyPr/>
          <a:lstStyle/>
          <a:p>
            <a:pPr eaLnBrk="1" hangingPunct="1">
              <a:lnSpc>
                <a:spcPct val="80000"/>
              </a:lnSpc>
            </a:pPr>
            <a:r>
              <a:rPr lang="en-US" sz="4000" b="0" dirty="0" smtClean="0"/>
              <a:t>HIV Prevalence (2010 MDHS)</a:t>
            </a:r>
          </a:p>
        </p:txBody>
      </p:sp>
      <p:sp>
        <p:nvSpPr>
          <p:cNvPr id="16388" name="Text Box 4"/>
          <p:cNvSpPr txBox="1">
            <a:spLocks noChangeArrowheads="1"/>
          </p:cNvSpPr>
          <p:nvPr/>
        </p:nvSpPr>
        <p:spPr bwMode="auto">
          <a:xfrm>
            <a:off x="6324600" y="6248400"/>
            <a:ext cx="2438400" cy="366713"/>
          </a:xfrm>
          <a:prstGeom prst="rect">
            <a:avLst/>
          </a:prstGeom>
          <a:noFill/>
          <a:ln w="9525">
            <a:noFill/>
            <a:miter lim="800000"/>
            <a:headEnd/>
            <a:tailEnd/>
          </a:ln>
        </p:spPr>
        <p:txBody>
          <a:bodyPr>
            <a:spAutoFit/>
          </a:bodyPr>
          <a:lstStyle/>
          <a:p>
            <a:pPr>
              <a:spcBef>
                <a:spcPct val="50000"/>
              </a:spcBef>
            </a:pPr>
            <a:endParaRPr lang="fr-CI"/>
          </a:p>
        </p:txBody>
      </p:sp>
      <p:graphicFrame>
        <p:nvGraphicFramePr>
          <p:cNvPr id="6" name="Object 7"/>
          <p:cNvGraphicFramePr>
            <a:graphicFrameLocks noGrp="1" noChangeAspect="1"/>
          </p:cNvGraphicFramePr>
          <p:nvPr>
            <p:ph idx="1"/>
            <p:extLst>
              <p:ext uri="{D42A27DB-BD31-4B8C-83A1-F6EECF244321}">
                <p14:modId xmlns:p14="http://schemas.microsoft.com/office/powerpoint/2010/main" val="1898752174"/>
              </p:ext>
            </p:extLst>
          </p:nvPr>
        </p:nvGraphicFramePr>
        <p:xfrm>
          <a:off x="773027" y="2133600"/>
          <a:ext cx="7597946"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219200"/>
            <a:ext cx="5181600" cy="369332"/>
          </a:xfrm>
          <a:prstGeom prst="rect">
            <a:avLst/>
          </a:prstGeom>
          <a:noFill/>
        </p:spPr>
        <p:txBody>
          <a:bodyPr wrap="square" rtlCol="0">
            <a:spAutoFit/>
          </a:bodyPr>
          <a:lstStyle/>
          <a:p>
            <a:r>
              <a:rPr lang="en-US" i="1" dirty="0" smtClean="0">
                <a:latin typeface="+mn-lt"/>
              </a:rPr>
              <a:t>Percent HIV-positive, women and men age 15-49</a:t>
            </a:r>
            <a:endParaRPr lang="en-US" i="1" dirty="0">
              <a:latin typeface="+mn-lt"/>
            </a:endParaRPr>
          </a:p>
        </p:txBody>
      </p:sp>
    </p:spTree>
    <p:extLst>
      <p:ext uri="{BB962C8B-B14F-4D97-AF65-F5344CB8AC3E}">
        <p14:creationId xmlns:p14="http://schemas.microsoft.com/office/powerpoint/2010/main" val="58741788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3352800" y="685800"/>
            <a:ext cx="2332038" cy="5737225"/>
            <a:chOff x="1301" y="485"/>
            <a:chExt cx="1469" cy="3614"/>
          </a:xfrm>
        </p:grpSpPr>
        <p:sp>
          <p:nvSpPr>
            <p:cNvPr id="2051"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accent3"/>
            </a:solidFill>
            <a:ln w="4">
              <a:solidFill>
                <a:schemeClr val="tx1">
                  <a:lumMod val="95000"/>
                </a:schemeClr>
              </a:solidFill>
              <a:prstDash val="solid"/>
              <a:round/>
              <a:headEnd/>
              <a:tailEnd/>
            </a:ln>
          </p:spPr>
          <p:txBody>
            <a:bodyPr/>
            <a:lstStyle/>
            <a:p>
              <a:endParaRPr lang="en-US"/>
            </a:p>
          </p:txBody>
        </p:sp>
        <p:sp>
          <p:nvSpPr>
            <p:cNvPr id="2052"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accent3"/>
            </a:solidFill>
            <a:ln w="4">
              <a:solidFill>
                <a:schemeClr val="tx1">
                  <a:lumMod val="95000"/>
                </a:schemeClr>
              </a:solidFill>
              <a:prstDash val="solid"/>
              <a:round/>
              <a:headEnd/>
              <a:tailEnd/>
            </a:ln>
          </p:spPr>
          <p:txBody>
            <a:bodyPr/>
            <a:lstStyle/>
            <a:p>
              <a:endParaRPr lang="en-US"/>
            </a:p>
          </p:txBody>
        </p:sp>
        <p:sp>
          <p:nvSpPr>
            <p:cNvPr id="2053"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accent3">
                <a:lumMod val="50000"/>
              </a:schemeClr>
            </a:solidFill>
            <a:ln w="4">
              <a:solidFill>
                <a:schemeClr val="tx1">
                  <a:lumMod val="95000"/>
                </a:schemeClr>
              </a:solidFill>
              <a:prstDash val="solid"/>
              <a:round/>
              <a:headEnd/>
              <a:tailEnd/>
            </a:ln>
          </p:spPr>
          <p:txBody>
            <a:bodyPr/>
            <a:lstStyle/>
            <a:p>
              <a:endParaRPr lang="en-US"/>
            </a:p>
          </p:txBody>
        </p:sp>
      </p:grpSp>
      <p:sp>
        <p:nvSpPr>
          <p:cNvPr id="7" name="Text Box 6"/>
          <p:cNvSpPr txBox="1">
            <a:spLocks noChangeArrowheads="1"/>
          </p:cNvSpPr>
          <p:nvPr/>
        </p:nvSpPr>
        <p:spPr bwMode="auto">
          <a:xfrm>
            <a:off x="6172200" y="6211669"/>
            <a:ext cx="2971800" cy="646331"/>
          </a:xfrm>
          <a:prstGeom prst="rect">
            <a:avLst/>
          </a:prstGeom>
          <a:noFill/>
          <a:ln w="9525">
            <a:noFill/>
            <a:miter lim="800000"/>
            <a:headEnd/>
            <a:tailEnd/>
          </a:ln>
        </p:spPr>
        <p:txBody>
          <a:bodyPr wrap="square">
            <a:spAutoFit/>
          </a:bodyPr>
          <a:lstStyle/>
          <a:p>
            <a:pPr algn="r">
              <a:spcBef>
                <a:spcPts val="0"/>
              </a:spcBef>
            </a:pPr>
            <a:r>
              <a:rPr lang="en-US" i="1" dirty="0" smtClean="0">
                <a:latin typeface="+mn-lt"/>
              </a:rPr>
              <a:t>Percent HIV-positive,</a:t>
            </a:r>
          </a:p>
          <a:p>
            <a:pPr algn="r">
              <a:spcBef>
                <a:spcPts val="0"/>
              </a:spcBef>
            </a:pPr>
            <a:r>
              <a:rPr lang="en-US" i="1" dirty="0" smtClean="0">
                <a:latin typeface="+mn-lt"/>
              </a:rPr>
              <a:t> women and men age 15-49</a:t>
            </a:r>
            <a:endParaRPr lang="en-US" i="1" dirty="0">
              <a:latin typeface="+mn-lt"/>
            </a:endParaRPr>
          </a:p>
        </p:txBody>
      </p:sp>
      <p:sp>
        <p:nvSpPr>
          <p:cNvPr id="8" name="Rectangle 2"/>
          <p:cNvSpPr>
            <a:spLocks noGrp="1" noChangeArrowheads="1"/>
          </p:cNvSpPr>
          <p:nvPr>
            <p:ph type="title"/>
          </p:nvPr>
        </p:nvSpPr>
        <p:spPr>
          <a:xfrm>
            <a:off x="0" y="0"/>
            <a:ext cx="9144000" cy="914400"/>
          </a:xfrm>
        </p:spPr>
        <p:txBody>
          <a:bodyPr/>
          <a:lstStyle/>
          <a:p>
            <a:pPr eaLnBrk="1" hangingPunct="1"/>
            <a:r>
              <a:rPr lang="en-US" sz="4000" b="0" dirty="0" smtClean="0"/>
              <a:t>HIV Prevalence by </a:t>
            </a:r>
            <a:r>
              <a:rPr lang="en-US" sz="4000" dirty="0" smtClean="0"/>
              <a:t>Region (2010 MDHS)</a:t>
            </a:r>
            <a:endParaRPr lang="en-US" sz="4000" b="0" dirty="0" smtClean="0"/>
          </a:p>
        </p:txBody>
      </p:sp>
      <p:sp>
        <p:nvSpPr>
          <p:cNvPr id="9" name="TextBox 8"/>
          <p:cNvSpPr txBox="1"/>
          <p:nvPr/>
        </p:nvSpPr>
        <p:spPr>
          <a:xfrm>
            <a:off x="3581400" y="1600200"/>
            <a:ext cx="1600200" cy="646331"/>
          </a:xfrm>
          <a:prstGeom prst="rect">
            <a:avLst/>
          </a:prstGeom>
          <a:noFill/>
        </p:spPr>
        <p:txBody>
          <a:bodyPr wrap="square" rtlCol="0">
            <a:spAutoFit/>
          </a:bodyPr>
          <a:lstStyle/>
          <a:p>
            <a:pPr algn="ctr"/>
            <a:r>
              <a:rPr lang="en-US" b="1" dirty="0" smtClean="0">
                <a:solidFill>
                  <a:schemeClr val="bg1"/>
                </a:solidFill>
                <a:latin typeface="+mn-lt"/>
              </a:rPr>
              <a:t>Northern</a:t>
            </a:r>
          </a:p>
          <a:p>
            <a:pPr algn="ctr"/>
            <a:r>
              <a:rPr lang="en-US" b="1" dirty="0" smtClean="0">
                <a:solidFill>
                  <a:schemeClr val="bg1"/>
                </a:solidFill>
                <a:latin typeface="+mn-lt"/>
              </a:rPr>
              <a:t>6.6%</a:t>
            </a:r>
            <a:endParaRPr lang="en-US" b="1" dirty="0">
              <a:solidFill>
                <a:schemeClr val="bg1"/>
              </a:solidFill>
              <a:latin typeface="+mn-lt"/>
            </a:endParaRPr>
          </a:p>
        </p:txBody>
      </p:sp>
      <p:sp>
        <p:nvSpPr>
          <p:cNvPr id="10" name="TextBox 9"/>
          <p:cNvSpPr txBox="1"/>
          <p:nvPr/>
        </p:nvSpPr>
        <p:spPr>
          <a:xfrm>
            <a:off x="3276600" y="3276600"/>
            <a:ext cx="1600200" cy="646331"/>
          </a:xfrm>
          <a:prstGeom prst="rect">
            <a:avLst/>
          </a:prstGeom>
          <a:noFill/>
        </p:spPr>
        <p:txBody>
          <a:bodyPr wrap="square" rtlCol="0">
            <a:spAutoFit/>
          </a:bodyPr>
          <a:lstStyle/>
          <a:p>
            <a:pPr algn="ctr"/>
            <a:r>
              <a:rPr lang="en-US" b="1" dirty="0" smtClean="0">
                <a:solidFill>
                  <a:schemeClr val="bg1"/>
                </a:solidFill>
                <a:latin typeface="+mn-lt"/>
              </a:rPr>
              <a:t>Central</a:t>
            </a:r>
          </a:p>
          <a:p>
            <a:pPr algn="ctr"/>
            <a:r>
              <a:rPr lang="en-US" b="1" dirty="0" smtClean="0">
                <a:solidFill>
                  <a:schemeClr val="bg1"/>
                </a:solidFill>
                <a:latin typeface="+mn-lt"/>
              </a:rPr>
              <a:t>7.6%</a:t>
            </a:r>
            <a:endParaRPr lang="en-US" b="1" dirty="0">
              <a:solidFill>
                <a:schemeClr val="bg1"/>
              </a:solidFill>
              <a:latin typeface="+mn-lt"/>
            </a:endParaRPr>
          </a:p>
        </p:txBody>
      </p:sp>
      <p:sp>
        <p:nvSpPr>
          <p:cNvPr id="11" name="TextBox 10"/>
          <p:cNvSpPr txBox="1"/>
          <p:nvPr/>
        </p:nvSpPr>
        <p:spPr>
          <a:xfrm>
            <a:off x="4343400" y="5105400"/>
            <a:ext cx="1600200" cy="646331"/>
          </a:xfrm>
          <a:prstGeom prst="rect">
            <a:avLst/>
          </a:prstGeom>
          <a:noFill/>
        </p:spPr>
        <p:txBody>
          <a:bodyPr wrap="square" rtlCol="0">
            <a:spAutoFit/>
          </a:bodyPr>
          <a:lstStyle/>
          <a:p>
            <a:pPr algn="ctr"/>
            <a:r>
              <a:rPr lang="en-US" b="1" dirty="0" smtClean="0">
                <a:solidFill>
                  <a:schemeClr val="bg1"/>
                </a:solidFill>
                <a:latin typeface="+mn-lt"/>
              </a:rPr>
              <a:t>Southern</a:t>
            </a:r>
          </a:p>
          <a:p>
            <a:pPr algn="ctr"/>
            <a:r>
              <a:rPr lang="en-US" b="1" dirty="0" smtClean="0">
                <a:solidFill>
                  <a:schemeClr val="bg1"/>
                </a:solidFill>
                <a:latin typeface="+mn-lt"/>
              </a:rPr>
              <a:t>14.5%</a:t>
            </a:r>
            <a:endParaRPr lang="en-US" b="1" dirty="0">
              <a:solidFill>
                <a:schemeClr val="bg1"/>
              </a:solidFill>
              <a:latin typeface="+mn-lt"/>
            </a:endParaRPr>
          </a:p>
        </p:txBody>
      </p:sp>
    </p:spTree>
    <p:extLst>
      <p:ext uri="{BB962C8B-B14F-4D97-AF65-F5344CB8AC3E}">
        <p14:creationId xmlns:p14="http://schemas.microsoft.com/office/powerpoint/2010/main" val="35939691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lnSpcReduction="10000"/>
          </a:bodyPr>
          <a:lstStyle/>
          <a:p>
            <a:pPr>
              <a:spcBef>
                <a:spcPct val="50000"/>
              </a:spcBef>
            </a:pPr>
            <a:r>
              <a:rPr lang="en-US" dirty="0" smtClean="0">
                <a:cs typeface="Arial" charset="0"/>
              </a:rPr>
              <a:t>Background of HIV/AIDS</a:t>
            </a:r>
          </a:p>
          <a:p>
            <a:pPr>
              <a:spcBef>
                <a:spcPct val="50000"/>
              </a:spcBef>
            </a:pPr>
            <a:r>
              <a:rPr lang="en-US" b="1" dirty="0" smtClean="0">
                <a:solidFill>
                  <a:schemeClr val="accent2"/>
                </a:solidFill>
                <a:cs typeface="Arial" charset="0"/>
              </a:rPr>
              <a:t>Availability of Services</a:t>
            </a:r>
          </a:p>
          <a:p>
            <a:pPr>
              <a:spcBef>
                <a:spcPct val="50000"/>
              </a:spcBef>
            </a:pPr>
            <a:r>
              <a:rPr lang="en-US" dirty="0" smtClean="0">
                <a:cs typeface="Arial" charset="0"/>
              </a:rPr>
              <a:t>HIV Testing and Counselling Services</a:t>
            </a:r>
          </a:p>
          <a:p>
            <a:pPr>
              <a:spcBef>
                <a:spcPct val="50000"/>
              </a:spcBef>
            </a:pPr>
            <a:r>
              <a:rPr lang="en-US" dirty="0" smtClean="0">
                <a:cs typeface="Arial" charset="0"/>
              </a:rPr>
              <a:t>HIV Care and Support Services</a:t>
            </a:r>
          </a:p>
          <a:p>
            <a:r>
              <a:rPr lang="en-US" dirty="0" smtClean="0"/>
              <a:t>Antiretroviral Therapy</a:t>
            </a:r>
          </a:p>
          <a:p>
            <a:r>
              <a:rPr lang="en-US" dirty="0" smtClean="0"/>
              <a:t>STI Services</a:t>
            </a:r>
            <a:endParaRPr lang="en-US" dirty="0"/>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4254454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413776802"/>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HIV Services 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offer specific HIV services</a:t>
            </a:r>
            <a:endParaRPr lang="en-US" i="1" dirty="0">
              <a:latin typeface="+mj-lt"/>
            </a:endParaRPr>
          </a:p>
        </p:txBody>
      </p:sp>
    </p:spTree>
    <p:extLst>
      <p:ext uri="{BB962C8B-B14F-4D97-AF65-F5344CB8AC3E}">
        <p14:creationId xmlns:p14="http://schemas.microsoft.com/office/powerpoint/2010/main" val="1705945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357255" cy="5257800"/>
          </a:xfrm>
        </p:spPr>
        <p:txBody>
          <a:bodyPr>
            <a:normAutofit lnSpcReduction="10000"/>
          </a:bodyPr>
          <a:lstStyle/>
          <a:p>
            <a:pPr>
              <a:spcBef>
                <a:spcPct val="50000"/>
              </a:spcBef>
            </a:pPr>
            <a:r>
              <a:rPr lang="en-US" dirty="0">
                <a:cs typeface="Arial" charset="0"/>
              </a:rPr>
              <a:t>Background of HIV/AIDS</a:t>
            </a:r>
          </a:p>
          <a:p>
            <a:pPr>
              <a:spcBef>
                <a:spcPct val="50000"/>
              </a:spcBef>
            </a:pPr>
            <a:r>
              <a:rPr lang="en-US" dirty="0">
                <a:cs typeface="Arial" charset="0"/>
              </a:rPr>
              <a:t>Availability of Services</a:t>
            </a:r>
          </a:p>
          <a:p>
            <a:pPr>
              <a:spcBef>
                <a:spcPct val="50000"/>
              </a:spcBef>
            </a:pPr>
            <a:r>
              <a:rPr lang="en-US" b="1" dirty="0">
                <a:solidFill>
                  <a:schemeClr val="accent2"/>
                </a:solidFill>
                <a:cs typeface="Arial" charset="0"/>
              </a:rPr>
              <a:t>HIV Testing and Counselling Services</a:t>
            </a:r>
          </a:p>
          <a:p>
            <a:pPr>
              <a:spcBef>
                <a:spcPct val="50000"/>
              </a:spcBef>
            </a:pPr>
            <a:r>
              <a:rPr lang="en-US" dirty="0">
                <a:cs typeface="Arial" charset="0"/>
              </a:rPr>
              <a:t>HIV Care and Support Services</a:t>
            </a:r>
          </a:p>
          <a:p>
            <a:r>
              <a:rPr lang="en-US" dirty="0"/>
              <a:t>Antiretroviral Therapy</a:t>
            </a:r>
          </a:p>
          <a:p>
            <a:r>
              <a:rPr lang="en-US" dirty="0"/>
              <a:t>STI Services</a:t>
            </a:r>
          </a:p>
          <a:p>
            <a:pPr marL="0" indent="0">
              <a:buNone/>
            </a:pPr>
            <a:endParaRPr lang="en-US" dirty="0"/>
          </a:p>
          <a:p>
            <a:pPr>
              <a:spcBef>
                <a:spcPct val="50000"/>
              </a:spcBef>
            </a:pPr>
            <a:endParaRPr lang="en-US" dirty="0" smtClean="0">
              <a:cs typeface="Arial" charset="0"/>
            </a:endParaRPr>
          </a:p>
        </p:txBody>
      </p:sp>
    </p:spTree>
    <p:extLst>
      <p:ext uri="{BB962C8B-B14F-4D97-AF65-F5344CB8AC3E}">
        <p14:creationId xmlns:p14="http://schemas.microsoft.com/office/powerpoint/2010/main" val="1363494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100591726"/>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0"/>
            <a:ext cx="9144000" cy="9906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u="none" strike="noStrike" kern="1200" cap="none" spc="0" normalizeH="0" baseline="0" noProof="0" dirty="0" smtClean="0">
                <a:ln>
                  <a:noFill/>
                </a:ln>
                <a:effectLst/>
                <a:uLnTx/>
                <a:uFillTx/>
                <a:latin typeface="+mj-lt"/>
                <a:ea typeface="+mj-ea"/>
                <a:cs typeface="+mj-cs"/>
              </a:rPr>
              <a:t>Availability of </a:t>
            </a:r>
            <a:r>
              <a:rPr lang="en-US" sz="4400" dirty="0" smtClean="0">
                <a:latin typeface="+mj-lt"/>
                <a:ea typeface="+mj-ea"/>
                <a:cs typeface="+mj-cs"/>
              </a:rPr>
              <a:t>HIV Testing Services </a:t>
            </a:r>
            <a:br>
              <a:rPr lang="en-US" sz="4400" dirty="0" smtClean="0">
                <a:latin typeface="+mj-lt"/>
                <a:ea typeface="+mj-ea"/>
                <a:cs typeface="+mj-cs"/>
              </a:rPr>
            </a:br>
            <a:r>
              <a:rPr lang="en-US" sz="4400" dirty="0" smtClean="0">
                <a:latin typeface="+mj-lt"/>
                <a:ea typeface="+mj-ea"/>
                <a:cs typeface="+mj-cs"/>
              </a:rPr>
              <a:t>by Facility Type</a:t>
            </a:r>
            <a:endParaRPr kumimoji="0" lang="en-US" sz="44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990600"/>
            <a:ext cx="9144000" cy="369332"/>
          </a:xfrm>
          <a:prstGeom prst="rect">
            <a:avLst/>
          </a:prstGeom>
          <a:noFill/>
        </p:spPr>
        <p:txBody>
          <a:bodyPr wrap="square" rtlCol="0">
            <a:spAutoFit/>
          </a:bodyPr>
          <a:lstStyle/>
          <a:p>
            <a:r>
              <a:rPr lang="en-US" i="1" dirty="0" smtClean="0">
                <a:latin typeface="+mj-lt"/>
              </a:rPr>
              <a:t>Among all facilities (N=977), percent that have HIV testing system</a:t>
            </a:r>
            <a:endParaRPr lang="en-US" i="1" dirty="0">
              <a:latin typeface="+mj-lt"/>
            </a:endParaRPr>
          </a:p>
        </p:txBody>
      </p:sp>
    </p:spTree>
    <p:extLst>
      <p:ext uri="{BB962C8B-B14F-4D97-AF65-F5344CB8AC3E}">
        <p14:creationId xmlns:p14="http://schemas.microsoft.com/office/powerpoint/2010/main" val="2394371645"/>
      </p:ext>
    </p:extLst>
  </p:cSld>
  <p:clrMapOvr>
    <a:masterClrMapping/>
  </p:clrMapOvr>
</p:sld>
</file>

<file path=ppt/theme/theme1.xml><?xml version="1.0" encoding="utf-8"?>
<a:theme xmlns:a="http://schemas.openxmlformats.org/drawingml/2006/main" name="1_Custom Design">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2">
  <a:themeElements>
    <a:clrScheme name="Malawi SPA">
      <a:dk1>
        <a:srgbClr val="000000"/>
      </a:dk1>
      <a:lt1>
        <a:sysClr val="window" lastClr="FFFFFF"/>
      </a:lt1>
      <a:dk2>
        <a:srgbClr val="458FCD"/>
      </a:dk2>
      <a:lt2>
        <a:srgbClr val="458FCD"/>
      </a:lt2>
      <a:accent1>
        <a:srgbClr val="458FCD"/>
      </a:accent1>
      <a:accent2>
        <a:srgbClr val="CF2028"/>
      </a:accent2>
      <a:accent3>
        <a:srgbClr val="359D47"/>
      </a:accent3>
      <a:accent4>
        <a:srgbClr val="8A2D87"/>
      </a:accent4>
      <a:accent5>
        <a:srgbClr val="E49524"/>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3135</TotalTime>
  <Words>1938</Words>
  <Application>Microsoft Office PowerPoint</Application>
  <PresentationFormat>On-screen Show (4:3)</PresentationFormat>
  <Paragraphs>177</Paragraphs>
  <Slides>32</Slides>
  <Notes>23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32</vt:i4>
      </vt:variant>
    </vt:vector>
  </HeadingPairs>
  <TitlesOfParts>
    <vt:vector size="36" baseType="lpstr">
      <vt:lpstr>Arial</vt:lpstr>
      <vt:lpstr>Calibri</vt:lpstr>
      <vt:lpstr>1_Custom Design</vt:lpstr>
      <vt:lpstr>KSPA Theme2</vt:lpstr>
      <vt:lpstr>PowerPoint Presentation</vt:lpstr>
      <vt:lpstr>PowerPoint Presentation</vt:lpstr>
      <vt:lpstr>Trends in HIV Testing</vt:lpstr>
      <vt:lpstr>HIV Prevalence (2010 MDHS)</vt:lpstr>
      <vt:lpstr>HIV Prevalence by Region (2010 MDHS)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Infection Control</vt:lpstr>
      <vt:lpstr>Training and Supervision for Providers of HIV Testing Services</vt:lpstr>
      <vt:lpstr>PowerPoint Presentation</vt:lpstr>
      <vt:lpstr>PowerPoint Presentation</vt:lpstr>
      <vt:lpstr>PowerPoint Presentation</vt:lpstr>
      <vt:lpstr>PowerPoint Presentation</vt:lpstr>
      <vt:lpstr>Availability of Medicines for Routine HIV/AIDS Care and Support Services</vt:lpstr>
      <vt:lpstr>HIV Care and Support Services Offered</vt:lpstr>
      <vt:lpstr>HIV Care and Support Services Offered (Continued)</vt:lpstr>
      <vt:lpstr>PowerPoint Presentation</vt:lpstr>
      <vt:lpstr>PowerPoint Presentation</vt:lpstr>
      <vt:lpstr>PowerPoint Presentation</vt:lpstr>
      <vt:lpstr>PowerPoint Presentation</vt:lpstr>
      <vt:lpstr>Diagnostic Capacity for ART Services</vt:lpstr>
      <vt:lpstr>PowerPoint Presentation</vt:lpstr>
      <vt:lpstr>PowerPoint Presentation</vt:lpstr>
      <vt:lpstr>PowerPoint Presentation</vt:lpstr>
      <vt:lpstr>PowerPoint Presentation</vt:lpstr>
      <vt:lpstr>Availability of Medicines and Commodities for STI Services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HIV</dc:title>
  <dc:creator>Sally Zweimueller</dc:creator>
  <cp:lastModifiedBy>Zweimueller, Sally</cp:lastModifiedBy>
  <cp:revision>729</cp:revision>
  <dcterms:created xsi:type="dcterms:W3CDTF">2010-08-17T13:53:29Z</dcterms:created>
  <dcterms:modified xsi:type="dcterms:W3CDTF">2015-01-28T18:31:32Z</dcterms:modified>
</cp:coreProperties>
</file>