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charts/chart7.xml" ContentType="application/vnd.openxmlformats-officedocument.drawingml.chart+xml"/>
  <Override PartName="/ppt/notesSlides/notesSlide10.xml" ContentType="application/vnd.openxmlformats-officedocument.presentationml.notesSlide+xml"/>
  <Override PartName="/ppt/charts/chart8.xml" ContentType="application/vnd.openxmlformats-officedocument.drawingml.chart+xml"/>
  <Override PartName="/ppt/notesSlides/notesSlide11.xml" ContentType="application/vnd.openxmlformats-officedocument.presentationml.notesSlide+xml"/>
  <Override PartName="/ppt/charts/chart9.xml" ContentType="application/vnd.openxmlformats-officedocument.drawingml.chart+xml"/>
  <Override PartName="/ppt/notesSlides/notesSlide12.xml" ContentType="application/vnd.openxmlformats-officedocument.presentationml.notesSlide+xml"/>
  <Override PartName="/ppt/charts/chart10.xml" ContentType="application/vnd.openxmlformats-officedocument.drawingml.chart+xml"/>
  <Override PartName="/ppt/notesSlides/notesSlide13.xml" ContentType="application/vnd.openxmlformats-officedocument.presentationml.notesSlide+xml"/>
  <Override PartName="/ppt/charts/chart11.xml" ContentType="application/vnd.openxmlformats-officedocument.drawingml.chart+xml"/>
  <Override PartName="/ppt/notesSlides/notesSlide14.xml" ContentType="application/vnd.openxmlformats-officedocument.presentationml.notesSlide+xml"/>
  <Override PartName="/ppt/charts/chart12.xml" ContentType="application/vnd.openxmlformats-officedocument.drawingml.chart+xml"/>
  <Override PartName="/ppt/notesSlides/notesSlide15.xml" ContentType="application/vnd.openxmlformats-officedocument.presentationml.notesSlide+xml"/>
  <Override PartName="/ppt/charts/chart13.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4.xml" ContentType="application/vnd.openxmlformats-officedocument.drawingml.chart+xml"/>
  <Override PartName="/ppt/notesSlides/notesSlide18.xml" ContentType="application/vnd.openxmlformats-officedocument.presentationml.notesSlide+xml"/>
  <Override PartName="/ppt/charts/chart15.xml" ContentType="application/vnd.openxmlformats-officedocument.drawingml.chart+xml"/>
  <Override PartName="/ppt/notesSlides/notesSlide19.xml" ContentType="application/vnd.openxmlformats-officedocument.presentationml.notesSlide+xml"/>
  <Override PartName="/ppt/charts/chart16.xml" ContentType="application/vnd.openxmlformats-officedocument.drawingml.chart+xml"/>
  <Override PartName="/ppt/notesSlides/notesSlide20.xml" ContentType="application/vnd.openxmlformats-officedocument.presentationml.notesSlide+xml"/>
  <Override PartName="/ppt/charts/chart17.xml" ContentType="application/vnd.openxmlformats-officedocument.drawingml.chart+xml"/>
  <Override PartName="/ppt/notesSlides/notesSlide21.xml" ContentType="application/vnd.openxmlformats-officedocument.presentationml.notesSlide+xml"/>
  <Override PartName="/ppt/charts/chart18.xml" ContentType="application/vnd.openxmlformats-officedocument.drawingml.chart+xml"/>
  <Override PartName="/ppt/notesSlides/notesSlide22.xml" ContentType="application/vnd.openxmlformats-officedocument.presentationml.notesSlide+xml"/>
  <Override PartName="/ppt/charts/chart19.xml" ContentType="application/vnd.openxmlformats-officedocument.drawingml.chart+xml"/>
  <Override PartName="/ppt/notesSlides/notesSlide23.xml" ContentType="application/vnd.openxmlformats-officedocument.presentationml.notesSlide+xml"/>
  <Override PartName="/ppt/charts/chart20.xml" ContentType="application/vnd.openxmlformats-officedocument.drawingml.chart+xml"/>
  <Override PartName="/ppt/notesSlides/notesSlide24.xml" ContentType="application/vnd.openxmlformats-officedocument.presentationml.notesSlide+xml"/>
  <Override PartName="/ppt/charts/chart21.xml" ContentType="application/vnd.openxmlformats-officedocument.drawingml.chart+xml"/>
  <Override PartName="/ppt/notesSlides/notesSlide25.xml" ContentType="application/vnd.openxmlformats-officedocument.presentationml.notesSlide+xml"/>
  <Override PartName="/ppt/charts/chart22.xml" ContentType="application/vnd.openxmlformats-officedocument.drawingml.chart+xml"/>
  <Override PartName="/ppt/notesSlides/notesSlide26.xml" ContentType="application/vnd.openxmlformats-officedocument.presentationml.notesSlide+xml"/>
  <Override PartName="/ppt/charts/chart23.xml" ContentType="application/vnd.openxmlformats-officedocument.drawingml.chart+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24.xml" ContentType="application/vnd.openxmlformats-officedocument.drawingml.chart+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60" r:id="rId2"/>
  </p:sldMasterIdLst>
  <p:notesMasterIdLst>
    <p:notesMasterId r:id="rId33"/>
  </p:notesMasterIdLst>
  <p:sldIdLst>
    <p:sldId id="256" r:id="rId3"/>
    <p:sldId id="315" r:id="rId4"/>
    <p:sldId id="316" r:id="rId5"/>
    <p:sldId id="283" r:id="rId6"/>
    <p:sldId id="317" r:id="rId7"/>
    <p:sldId id="318" r:id="rId8"/>
    <p:sldId id="319" r:id="rId9"/>
    <p:sldId id="321" r:id="rId10"/>
    <p:sldId id="320" r:id="rId11"/>
    <p:sldId id="322" r:id="rId12"/>
    <p:sldId id="323" r:id="rId13"/>
    <p:sldId id="324" r:id="rId14"/>
    <p:sldId id="325" r:id="rId15"/>
    <p:sldId id="326" r:id="rId16"/>
    <p:sldId id="327" r:id="rId17"/>
    <p:sldId id="328" r:id="rId18"/>
    <p:sldId id="329" r:id="rId19"/>
    <p:sldId id="308" r:id="rId20"/>
    <p:sldId id="330" r:id="rId21"/>
    <p:sldId id="331" r:id="rId22"/>
    <p:sldId id="332" r:id="rId23"/>
    <p:sldId id="333" r:id="rId24"/>
    <p:sldId id="334" r:id="rId25"/>
    <p:sldId id="335" r:id="rId26"/>
    <p:sldId id="336" r:id="rId27"/>
    <p:sldId id="338" r:id="rId28"/>
    <p:sldId id="337" r:id="rId29"/>
    <p:sldId id="339" r:id="rId30"/>
    <p:sldId id="340" r:id="rId31"/>
    <p:sldId id="278" r:id="rId32"/>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826" autoAdjust="0"/>
  </p:normalViewPr>
  <p:slideViewPr>
    <p:cSldViewPr>
      <p:cViewPr varScale="1">
        <p:scale>
          <a:sx n="70" d="100"/>
          <a:sy n="70" d="100"/>
        </p:scale>
        <p:origin x="1488" y="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2"/>
            </a:solidFill>
          </c:spPr>
          <c:invertIfNegative val="0"/>
          <c:dPt>
            <c:idx val="0"/>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Sheet1!$A$2:$A$15</c:f>
              <c:strCache>
                <c:ptCount val="14"/>
                <c:pt idx="0">
                  <c:v>Malaria diagnosis or treatment</c:v>
                </c:pt>
                <c:pt idx="1">
                  <c:v>TB diagnosis or treatment</c:v>
                </c:pt>
                <c:pt idx="2">
                  <c:v>STI diagnosis or treatment</c:v>
                </c:pt>
                <c:pt idx="3">
                  <c:v>HIV treatment services (ART)</c:v>
                </c:pt>
                <c:pt idx="4">
                  <c:v>HIV care and support services</c:v>
                </c:pt>
                <c:pt idx="5">
                  <c:v>HIV testing</c:v>
                </c:pt>
                <c:pt idx="6">
                  <c:v>Caesarean delivery</c:v>
                </c:pt>
                <c:pt idx="7">
                  <c:v>Delivery and newborn care</c:v>
                </c:pt>
                <c:pt idx="8">
                  <c:v>PMTCT</c:v>
                </c:pt>
                <c:pt idx="9">
                  <c:v>Antenatal care</c:v>
                </c:pt>
                <c:pt idx="10">
                  <c:v>Any family planning</c:v>
                </c:pt>
                <c:pt idx="11">
                  <c:v>Child vaccination (EPI)</c:v>
                </c:pt>
                <c:pt idx="12">
                  <c:v>Child growth monitoring</c:v>
                </c:pt>
                <c:pt idx="13">
                  <c:v>Curative care for sick children</c:v>
                </c:pt>
              </c:strCache>
            </c:strRef>
          </c:cat>
          <c:val>
            <c:numRef>
              <c:f>Sheet1!$B$2:$B$15</c:f>
              <c:numCache>
                <c:formatCode>General</c:formatCode>
                <c:ptCount val="14"/>
                <c:pt idx="0">
                  <c:v>96</c:v>
                </c:pt>
                <c:pt idx="1">
                  <c:v>52</c:v>
                </c:pt>
                <c:pt idx="2">
                  <c:v>95</c:v>
                </c:pt>
                <c:pt idx="3">
                  <c:v>67</c:v>
                </c:pt>
                <c:pt idx="4">
                  <c:v>67</c:v>
                </c:pt>
                <c:pt idx="5">
                  <c:v>78</c:v>
                </c:pt>
                <c:pt idx="6">
                  <c:v>7</c:v>
                </c:pt>
                <c:pt idx="7">
                  <c:v>54</c:v>
                </c:pt>
                <c:pt idx="8">
                  <c:v>59</c:v>
                </c:pt>
                <c:pt idx="9">
                  <c:v>65</c:v>
                </c:pt>
                <c:pt idx="10">
                  <c:v>82</c:v>
                </c:pt>
                <c:pt idx="11">
                  <c:v>70</c:v>
                </c:pt>
                <c:pt idx="12">
                  <c:v>73</c:v>
                </c:pt>
                <c:pt idx="13">
                  <c:v>94</c:v>
                </c:pt>
              </c:numCache>
            </c:numRef>
          </c:val>
        </c:ser>
        <c:dLbls>
          <c:showLegendKey val="0"/>
          <c:showVal val="1"/>
          <c:showCatName val="0"/>
          <c:showSerName val="0"/>
          <c:showPercent val="0"/>
          <c:showBubbleSize val="0"/>
        </c:dLbls>
        <c:gapWidth val="150"/>
        <c:overlap val="-25"/>
        <c:axId val="223322592"/>
        <c:axId val="290776480"/>
      </c:barChart>
      <c:catAx>
        <c:axId val="223322592"/>
        <c:scaling>
          <c:orientation val="minMax"/>
        </c:scaling>
        <c:delete val="0"/>
        <c:axPos val="l"/>
        <c:numFmt formatCode="General" sourceLinked="1"/>
        <c:majorTickMark val="none"/>
        <c:minorTickMark val="none"/>
        <c:tickLblPos val="nextTo"/>
        <c:spPr>
          <a:ln>
            <a:solidFill>
              <a:schemeClr val="tx1"/>
            </a:solidFill>
          </a:ln>
        </c:spPr>
        <c:crossAx val="290776480"/>
        <c:crosses val="autoZero"/>
        <c:auto val="1"/>
        <c:lblAlgn val="ctr"/>
        <c:lblOffset val="100"/>
        <c:noMultiLvlLbl val="0"/>
      </c:catAx>
      <c:valAx>
        <c:axId val="290776480"/>
        <c:scaling>
          <c:orientation val="minMax"/>
        </c:scaling>
        <c:delete val="1"/>
        <c:axPos val="b"/>
        <c:numFmt formatCode="General" sourceLinked="1"/>
        <c:majorTickMark val="out"/>
        <c:minorTickMark val="none"/>
        <c:tickLblPos val="none"/>
        <c:crossAx val="223322592"/>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2"/>
            </a:solidFill>
          </c:spPr>
          <c:invertIfNegative val="0"/>
          <c:dPt>
            <c:idx val="0"/>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Sheet1!$A$2:$A$13</c:f>
              <c:strCache>
                <c:ptCount val="12"/>
                <c:pt idx="0">
                  <c:v>Liver or renal function test</c:v>
                </c:pt>
                <c:pt idx="1">
                  <c:v>TB microscopy</c:v>
                </c:pt>
                <c:pt idx="2">
                  <c:v>Urine glucose</c:v>
                </c:pt>
                <c:pt idx="3">
                  <c:v>Urine protein</c:v>
                </c:pt>
                <c:pt idx="4">
                  <c:v>General microscopy</c:v>
                </c:pt>
                <c:pt idx="5">
                  <c:v>Blood glucose</c:v>
                </c:pt>
                <c:pt idx="6">
                  <c:v>Haemoglobin</c:v>
                </c:pt>
                <c:pt idx="7">
                  <c:v>Urine pregnancy test</c:v>
                </c:pt>
                <c:pt idx="8">
                  <c:v>Syphilis RDT</c:v>
                </c:pt>
                <c:pt idx="9">
                  <c:v>DBS collection</c:v>
                </c:pt>
                <c:pt idx="10">
                  <c:v>HIV diagnostic test</c:v>
                </c:pt>
                <c:pt idx="11">
                  <c:v>Malaria diagnostic test</c:v>
                </c:pt>
              </c:strCache>
            </c:strRef>
          </c:cat>
          <c:val>
            <c:numRef>
              <c:f>Sheet1!$B$2:$B$13</c:f>
              <c:numCache>
                <c:formatCode>General</c:formatCode>
                <c:ptCount val="12"/>
                <c:pt idx="0">
                  <c:v>7</c:v>
                </c:pt>
                <c:pt idx="1">
                  <c:v>8</c:v>
                </c:pt>
                <c:pt idx="2">
                  <c:v>14</c:v>
                </c:pt>
                <c:pt idx="3">
                  <c:v>15</c:v>
                </c:pt>
                <c:pt idx="4">
                  <c:v>17</c:v>
                </c:pt>
                <c:pt idx="5">
                  <c:v>20</c:v>
                </c:pt>
                <c:pt idx="6">
                  <c:v>21</c:v>
                </c:pt>
                <c:pt idx="7">
                  <c:v>22</c:v>
                </c:pt>
                <c:pt idx="8">
                  <c:v>23</c:v>
                </c:pt>
                <c:pt idx="9">
                  <c:v>44</c:v>
                </c:pt>
                <c:pt idx="10">
                  <c:v>78</c:v>
                </c:pt>
                <c:pt idx="11">
                  <c:v>85</c:v>
                </c:pt>
              </c:numCache>
            </c:numRef>
          </c:val>
        </c:ser>
        <c:dLbls>
          <c:showLegendKey val="0"/>
          <c:showVal val="1"/>
          <c:showCatName val="0"/>
          <c:showSerName val="0"/>
          <c:showPercent val="0"/>
          <c:showBubbleSize val="0"/>
        </c:dLbls>
        <c:gapWidth val="150"/>
        <c:axId val="290989944"/>
        <c:axId val="290990336"/>
      </c:barChart>
      <c:catAx>
        <c:axId val="290989944"/>
        <c:scaling>
          <c:orientation val="minMax"/>
        </c:scaling>
        <c:delete val="0"/>
        <c:axPos val="l"/>
        <c:numFmt formatCode="General" sourceLinked="1"/>
        <c:majorTickMark val="none"/>
        <c:minorTickMark val="none"/>
        <c:tickLblPos val="nextTo"/>
        <c:spPr>
          <a:ln>
            <a:solidFill>
              <a:schemeClr val="tx1"/>
            </a:solidFill>
          </a:ln>
        </c:spPr>
        <c:crossAx val="290990336"/>
        <c:crosses val="autoZero"/>
        <c:auto val="1"/>
        <c:lblAlgn val="ctr"/>
        <c:lblOffset val="100"/>
        <c:noMultiLvlLbl val="0"/>
      </c:catAx>
      <c:valAx>
        <c:axId val="290990336"/>
        <c:scaling>
          <c:orientation val="minMax"/>
          <c:max val="100"/>
          <c:min val="0"/>
        </c:scaling>
        <c:delete val="1"/>
        <c:axPos val="b"/>
        <c:numFmt formatCode="General" sourceLinked="1"/>
        <c:majorTickMark val="out"/>
        <c:minorTickMark val="none"/>
        <c:tickLblPos val="none"/>
        <c:crossAx val="290989944"/>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2"/>
            </a:solidFill>
          </c:spPr>
          <c:invertIfNegative val="0"/>
          <c:dPt>
            <c:idx val="0"/>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Syphilis serology</c:v>
                </c:pt>
                <c:pt idx="1">
                  <c:v>TB culture</c:v>
                </c:pt>
                <c:pt idx="2">
                  <c:v>TB RDT</c:v>
                </c:pt>
                <c:pt idx="3">
                  <c:v>Blood typing and cross matching</c:v>
                </c:pt>
                <c:pt idx="4">
                  <c:v>CD4 count</c:v>
                </c:pt>
                <c:pt idx="5">
                  <c:v>Serum electrolytes</c:v>
                </c:pt>
                <c:pt idx="6">
                  <c:v>Full blood count with differentials</c:v>
                </c:pt>
                <c:pt idx="7">
                  <c:v>Gram stain</c:v>
                </c:pt>
                <c:pt idx="8">
                  <c:v>Stool microscopy</c:v>
                </c:pt>
                <c:pt idx="9">
                  <c:v>CSF/body fluid counts</c:v>
                </c:pt>
              </c:strCache>
            </c:strRef>
          </c:cat>
          <c:val>
            <c:numRef>
              <c:f>Sheet1!$B$2:$B$11</c:f>
              <c:numCache>
                <c:formatCode>General</c:formatCode>
                <c:ptCount val="10"/>
                <c:pt idx="0">
                  <c:v>1</c:v>
                </c:pt>
                <c:pt idx="1">
                  <c:v>1</c:v>
                </c:pt>
                <c:pt idx="2">
                  <c:v>2</c:v>
                </c:pt>
                <c:pt idx="3">
                  <c:v>5</c:v>
                </c:pt>
                <c:pt idx="4">
                  <c:v>7</c:v>
                </c:pt>
                <c:pt idx="5">
                  <c:v>8</c:v>
                </c:pt>
                <c:pt idx="6">
                  <c:v>8</c:v>
                </c:pt>
                <c:pt idx="7">
                  <c:v>8</c:v>
                </c:pt>
                <c:pt idx="8">
                  <c:v>9</c:v>
                </c:pt>
                <c:pt idx="9">
                  <c:v>13</c:v>
                </c:pt>
              </c:numCache>
            </c:numRef>
          </c:val>
        </c:ser>
        <c:dLbls>
          <c:showLegendKey val="0"/>
          <c:showVal val="1"/>
          <c:showCatName val="0"/>
          <c:showSerName val="0"/>
          <c:showPercent val="0"/>
          <c:showBubbleSize val="0"/>
        </c:dLbls>
        <c:gapWidth val="150"/>
        <c:axId val="290991512"/>
        <c:axId val="290991904"/>
      </c:barChart>
      <c:catAx>
        <c:axId val="290991512"/>
        <c:scaling>
          <c:orientation val="minMax"/>
        </c:scaling>
        <c:delete val="0"/>
        <c:axPos val="l"/>
        <c:numFmt formatCode="General" sourceLinked="1"/>
        <c:majorTickMark val="none"/>
        <c:minorTickMark val="none"/>
        <c:tickLblPos val="nextTo"/>
        <c:spPr>
          <a:ln>
            <a:solidFill>
              <a:schemeClr val="tx1"/>
            </a:solidFill>
          </a:ln>
        </c:spPr>
        <c:crossAx val="290991904"/>
        <c:crosses val="autoZero"/>
        <c:auto val="1"/>
        <c:lblAlgn val="ctr"/>
        <c:lblOffset val="100"/>
        <c:noMultiLvlLbl val="0"/>
      </c:catAx>
      <c:valAx>
        <c:axId val="290991904"/>
        <c:scaling>
          <c:orientation val="minMax"/>
          <c:max val="100"/>
          <c:min val="0"/>
        </c:scaling>
        <c:delete val="1"/>
        <c:axPos val="b"/>
        <c:numFmt formatCode="General" sourceLinked="1"/>
        <c:majorTickMark val="out"/>
        <c:minorTickMark val="none"/>
        <c:tickLblPos val="none"/>
        <c:crossAx val="290991512"/>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2"/>
            </a:solidFill>
          </c:spPr>
          <c:invertIfNegative val="0"/>
          <c:dPt>
            <c:idx val="0"/>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CT scan</c:v>
                </c:pt>
                <c:pt idx="1">
                  <c:v>X-ray machine</c:v>
                </c:pt>
                <c:pt idx="2">
                  <c:v>Ultrasonography</c:v>
                </c:pt>
              </c:strCache>
            </c:strRef>
          </c:cat>
          <c:val>
            <c:numRef>
              <c:f>Sheet1!$B$2:$B$4</c:f>
              <c:numCache>
                <c:formatCode>General</c:formatCode>
                <c:ptCount val="3"/>
                <c:pt idx="0">
                  <c:v>1</c:v>
                </c:pt>
                <c:pt idx="1">
                  <c:v>5</c:v>
                </c:pt>
                <c:pt idx="2">
                  <c:v>7</c:v>
                </c:pt>
              </c:numCache>
            </c:numRef>
          </c:val>
        </c:ser>
        <c:dLbls>
          <c:showLegendKey val="0"/>
          <c:showVal val="1"/>
          <c:showCatName val="0"/>
          <c:showSerName val="0"/>
          <c:showPercent val="0"/>
          <c:showBubbleSize val="0"/>
        </c:dLbls>
        <c:gapWidth val="150"/>
        <c:axId val="290992688"/>
        <c:axId val="290993080"/>
      </c:barChart>
      <c:catAx>
        <c:axId val="290992688"/>
        <c:scaling>
          <c:orientation val="minMax"/>
        </c:scaling>
        <c:delete val="0"/>
        <c:axPos val="l"/>
        <c:numFmt formatCode="General" sourceLinked="1"/>
        <c:majorTickMark val="none"/>
        <c:minorTickMark val="none"/>
        <c:tickLblPos val="nextTo"/>
        <c:spPr>
          <a:ln>
            <a:solidFill>
              <a:schemeClr val="tx1"/>
            </a:solidFill>
          </a:ln>
        </c:spPr>
        <c:crossAx val="290993080"/>
        <c:crosses val="autoZero"/>
        <c:auto val="1"/>
        <c:lblAlgn val="ctr"/>
        <c:lblOffset val="100"/>
        <c:noMultiLvlLbl val="0"/>
      </c:catAx>
      <c:valAx>
        <c:axId val="290993080"/>
        <c:scaling>
          <c:orientation val="minMax"/>
          <c:max val="100"/>
          <c:min val="0"/>
        </c:scaling>
        <c:delete val="1"/>
        <c:axPos val="b"/>
        <c:numFmt formatCode="General" sourceLinked="1"/>
        <c:majorTickMark val="out"/>
        <c:minorTickMark val="none"/>
        <c:tickLblPos val="none"/>
        <c:crossAx val="290992688"/>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5"/>
            </a:solidFill>
          </c:spPr>
          <c:invertIfNegative val="0"/>
          <c:dPt>
            <c:idx val="0"/>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Sheet1!$A$2:$A$15</c:f>
              <c:strCache>
                <c:ptCount val="14"/>
                <c:pt idx="0">
                  <c:v>Simvastatin/atorvastatin</c:v>
                </c:pt>
                <c:pt idx="1">
                  <c:v>Captopril</c:v>
                </c:pt>
                <c:pt idx="2">
                  <c:v>Atenolol</c:v>
                </c:pt>
                <c:pt idx="3">
                  <c:v>Glibenclamide</c:v>
                </c:pt>
                <c:pt idx="4">
                  <c:v>Cotrimoxazole oral suspension</c:v>
                </c:pt>
                <c:pt idx="5">
                  <c:v>Salbutamol inhaler</c:v>
                </c:pt>
                <c:pt idx="6">
                  <c:v>Amitriptyline</c:v>
                </c:pt>
                <c:pt idx="7">
                  <c:v>Omeprazole</c:v>
                </c:pt>
                <c:pt idx="8">
                  <c:v>Diclofenac</c:v>
                </c:pt>
                <c:pt idx="9">
                  <c:v>Ceftriaxone injectable</c:v>
                </c:pt>
                <c:pt idx="10">
                  <c:v>Ciprofloxacin</c:v>
                </c:pt>
                <c:pt idx="11">
                  <c:v>Paracetamol oral suspension</c:v>
                </c:pt>
                <c:pt idx="12">
                  <c:v>Diazepam</c:v>
                </c:pt>
                <c:pt idx="13">
                  <c:v>Amoxicilln</c:v>
                </c:pt>
              </c:strCache>
            </c:strRef>
          </c:cat>
          <c:val>
            <c:numRef>
              <c:f>Sheet1!$B$2:$B$15</c:f>
              <c:numCache>
                <c:formatCode>General</c:formatCode>
                <c:ptCount val="14"/>
                <c:pt idx="0">
                  <c:v>2</c:v>
                </c:pt>
                <c:pt idx="1">
                  <c:v>18</c:v>
                </c:pt>
                <c:pt idx="2">
                  <c:v>22</c:v>
                </c:pt>
                <c:pt idx="3">
                  <c:v>28</c:v>
                </c:pt>
                <c:pt idx="4">
                  <c:v>30</c:v>
                </c:pt>
                <c:pt idx="5">
                  <c:v>32</c:v>
                </c:pt>
                <c:pt idx="6">
                  <c:v>36</c:v>
                </c:pt>
                <c:pt idx="7">
                  <c:v>37</c:v>
                </c:pt>
                <c:pt idx="8">
                  <c:v>41</c:v>
                </c:pt>
                <c:pt idx="9">
                  <c:v>49</c:v>
                </c:pt>
                <c:pt idx="10">
                  <c:v>54</c:v>
                </c:pt>
                <c:pt idx="11">
                  <c:v>68</c:v>
                </c:pt>
                <c:pt idx="12">
                  <c:v>77</c:v>
                </c:pt>
                <c:pt idx="13">
                  <c:v>81</c:v>
                </c:pt>
              </c:numCache>
            </c:numRef>
          </c:val>
        </c:ser>
        <c:dLbls>
          <c:showLegendKey val="0"/>
          <c:showVal val="1"/>
          <c:showCatName val="0"/>
          <c:showSerName val="0"/>
          <c:showPercent val="0"/>
          <c:showBubbleSize val="0"/>
        </c:dLbls>
        <c:gapWidth val="150"/>
        <c:axId val="288839288"/>
        <c:axId val="288839680"/>
      </c:barChart>
      <c:catAx>
        <c:axId val="288839288"/>
        <c:scaling>
          <c:orientation val="minMax"/>
        </c:scaling>
        <c:delete val="0"/>
        <c:axPos val="l"/>
        <c:numFmt formatCode="General" sourceLinked="1"/>
        <c:majorTickMark val="none"/>
        <c:minorTickMark val="none"/>
        <c:tickLblPos val="nextTo"/>
        <c:spPr>
          <a:ln>
            <a:solidFill>
              <a:schemeClr val="tx1"/>
            </a:solidFill>
          </a:ln>
        </c:spPr>
        <c:crossAx val="288839680"/>
        <c:crosses val="autoZero"/>
        <c:auto val="1"/>
        <c:lblAlgn val="ctr"/>
        <c:lblOffset val="100"/>
        <c:noMultiLvlLbl val="0"/>
      </c:catAx>
      <c:valAx>
        <c:axId val="288839680"/>
        <c:scaling>
          <c:orientation val="minMax"/>
          <c:max val="100"/>
        </c:scaling>
        <c:delete val="1"/>
        <c:axPos val="b"/>
        <c:numFmt formatCode="General" sourceLinked="1"/>
        <c:majorTickMark val="out"/>
        <c:minorTickMark val="none"/>
        <c:tickLblPos val="none"/>
        <c:crossAx val="288839288"/>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81E-2"/>
          <c:y val="6.3492063492063502E-2"/>
          <c:w val="0.96944444444444677"/>
          <c:h val="0.80509040536599663"/>
        </c:manualLayout>
      </c:layout>
      <c:barChart>
        <c:barDir val="col"/>
        <c:grouping val="clustered"/>
        <c:varyColors val="0"/>
        <c:ser>
          <c:idx val="0"/>
          <c:order val="0"/>
          <c:tx>
            <c:strRef>
              <c:f>Sheet1!$B$1</c:f>
              <c:strCache>
                <c:ptCount val="1"/>
                <c:pt idx="0">
                  <c:v>Series 1</c:v>
                </c:pt>
              </c:strCache>
            </c:strRef>
          </c:tx>
          <c:spPr>
            <a:solidFill>
              <a:schemeClr val="accent1">
                <a:lumMod val="75000"/>
              </a:schemeClr>
            </a:solidFill>
          </c:spPr>
          <c:invertIfNegative val="0"/>
          <c:dPt>
            <c:idx val="0"/>
            <c:invertIfNegative val="0"/>
            <c:bubble3D val="0"/>
            <c:spPr>
              <a:solidFill>
                <a:schemeClr val="accent3"/>
              </a:solidFill>
            </c:spPr>
          </c:dPt>
          <c:dPt>
            <c:idx val="1"/>
            <c:invertIfNegative val="0"/>
            <c:bubble3D val="0"/>
            <c:spPr>
              <a:solidFill>
                <a:schemeClr val="tx2"/>
              </a:solidFill>
            </c:spPr>
          </c:dPt>
          <c:dPt>
            <c:idx val="2"/>
            <c:invertIfNegative val="0"/>
            <c:bubble3D val="0"/>
            <c:spPr>
              <a:solidFill>
                <a:schemeClr val="accent2"/>
              </a:solidFill>
            </c:spPr>
          </c:dPt>
          <c:dPt>
            <c:idx val="3"/>
            <c:invertIfNegative val="0"/>
            <c:bubble3D val="0"/>
            <c:spPr>
              <a:solidFill>
                <a:schemeClr val="accent4"/>
              </a:solidFill>
            </c:spPr>
          </c:dPt>
          <c:dPt>
            <c:idx val="4"/>
            <c:invertIfNegative val="0"/>
            <c:bubble3D val="0"/>
            <c:spPr>
              <a:solidFill>
                <a:schemeClr val="accent5"/>
              </a:solidFill>
            </c:spPr>
          </c:dPt>
          <c:dPt>
            <c:idx val="5"/>
            <c:invertIfNegative val="0"/>
            <c:bubble3D val="0"/>
            <c:spPr>
              <a:solidFill>
                <a:schemeClr val="tx1">
                  <a:lumMod val="50000"/>
                  <a:lumOff val="50000"/>
                </a:schemeClr>
              </a:solidFill>
            </c:spPr>
          </c:dPt>
          <c:dPt>
            <c:idx val="6"/>
            <c:invertIfNegative val="0"/>
            <c:bubble3D val="0"/>
            <c:spPr>
              <a:solidFill>
                <a:schemeClr val="accent6"/>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Hospital</c:v>
                </c:pt>
                <c:pt idx="1">
                  <c:v>Health centre</c:v>
                </c:pt>
                <c:pt idx="2">
                  <c:v>Dispensary</c:v>
                </c:pt>
                <c:pt idx="3">
                  <c:v>Clinic</c:v>
                </c:pt>
                <c:pt idx="4">
                  <c:v>Health post</c:v>
                </c:pt>
                <c:pt idx="5">
                  <c:v>Total</c:v>
                </c:pt>
              </c:strCache>
            </c:strRef>
          </c:cat>
          <c:val>
            <c:numRef>
              <c:f>Sheet1!$B$2:$B$7</c:f>
              <c:numCache>
                <c:formatCode>General</c:formatCode>
                <c:ptCount val="6"/>
                <c:pt idx="0">
                  <c:v>59</c:v>
                </c:pt>
                <c:pt idx="1">
                  <c:v>38</c:v>
                </c:pt>
                <c:pt idx="2">
                  <c:v>30</c:v>
                </c:pt>
                <c:pt idx="3">
                  <c:v>15</c:v>
                </c:pt>
                <c:pt idx="4">
                  <c:v>10</c:v>
                </c:pt>
                <c:pt idx="5">
                  <c:v>31</c:v>
                </c:pt>
              </c:numCache>
            </c:numRef>
          </c:val>
        </c:ser>
        <c:dLbls>
          <c:showLegendKey val="0"/>
          <c:showVal val="1"/>
          <c:showCatName val="0"/>
          <c:showSerName val="0"/>
          <c:showPercent val="0"/>
          <c:showBubbleSize val="0"/>
        </c:dLbls>
        <c:gapWidth val="150"/>
        <c:axId val="288840464"/>
        <c:axId val="288840856"/>
      </c:barChart>
      <c:catAx>
        <c:axId val="288840464"/>
        <c:scaling>
          <c:orientation val="minMax"/>
        </c:scaling>
        <c:delete val="0"/>
        <c:axPos val="b"/>
        <c:numFmt formatCode="General" sourceLinked="1"/>
        <c:majorTickMark val="none"/>
        <c:minorTickMark val="none"/>
        <c:tickLblPos val="nextTo"/>
        <c:spPr>
          <a:ln>
            <a:solidFill>
              <a:schemeClr val="tx1"/>
            </a:solidFill>
          </a:ln>
        </c:spPr>
        <c:crossAx val="288840856"/>
        <c:crosses val="autoZero"/>
        <c:auto val="1"/>
        <c:lblAlgn val="ctr"/>
        <c:lblOffset val="100"/>
        <c:noMultiLvlLbl val="0"/>
      </c:catAx>
      <c:valAx>
        <c:axId val="288840856"/>
        <c:scaling>
          <c:orientation val="minMax"/>
          <c:max val="100"/>
        </c:scaling>
        <c:delete val="1"/>
        <c:axPos val="l"/>
        <c:numFmt formatCode="General" sourceLinked="1"/>
        <c:majorTickMark val="out"/>
        <c:minorTickMark val="none"/>
        <c:tickLblPos val="nextTo"/>
        <c:crossAx val="288840464"/>
        <c:crosses val="autoZero"/>
        <c:crossBetween val="between"/>
      </c:valAx>
      <c:spPr>
        <a:noFill/>
        <a:ln w="25382">
          <a:noFill/>
        </a:ln>
      </c:spPr>
    </c:plotArea>
    <c:plotVisOnly val="1"/>
    <c:dispBlanksAs val="gap"/>
    <c:showDLblsOverMax val="0"/>
  </c:chart>
  <c:txPr>
    <a:bodyPr/>
    <a:lstStyle/>
    <a:p>
      <a:pPr>
        <a:defRPr sz="1798">
          <a:solidFill>
            <a:schemeClr val="tx1"/>
          </a:solidFill>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81E-2"/>
          <c:y val="6.3492063492063502E-2"/>
          <c:w val="0.96944444444444677"/>
          <c:h val="0.80509040536599663"/>
        </c:manualLayout>
      </c:layout>
      <c:barChart>
        <c:barDir val="col"/>
        <c:grouping val="clustered"/>
        <c:varyColors val="0"/>
        <c:ser>
          <c:idx val="0"/>
          <c:order val="0"/>
          <c:tx>
            <c:strRef>
              <c:f>Sheet1!$B$1</c:f>
              <c:strCache>
                <c:ptCount val="1"/>
                <c:pt idx="0">
                  <c:v>Series 1</c:v>
                </c:pt>
              </c:strCache>
            </c:strRef>
          </c:tx>
          <c:spPr>
            <a:solidFill>
              <a:schemeClr val="accent1">
                <a:lumMod val="75000"/>
              </a:schemeClr>
            </a:solidFill>
          </c:spPr>
          <c:invertIfNegative val="0"/>
          <c:dPt>
            <c:idx val="0"/>
            <c:invertIfNegative val="0"/>
            <c:bubble3D val="0"/>
            <c:spPr>
              <a:solidFill>
                <a:schemeClr val="accent3">
                  <a:lumMod val="50000"/>
                </a:schemeClr>
              </a:solidFill>
            </c:spPr>
          </c:dPt>
          <c:dPt>
            <c:idx val="1"/>
            <c:invertIfNegative val="0"/>
            <c:bubble3D val="0"/>
            <c:spPr>
              <a:solidFill>
                <a:schemeClr val="accent1">
                  <a:lumMod val="50000"/>
                </a:schemeClr>
              </a:solidFill>
            </c:spPr>
          </c:dPt>
          <c:dPt>
            <c:idx val="2"/>
            <c:invertIfNegative val="0"/>
            <c:bubble3D val="0"/>
            <c:spPr>
              <a:solidFill>
                <a:schemeClr val="accent2">
                  <a:lumMod val="50000"/>
                </a:schemeClr>
              </a:solidFill>
            </c:spPr>
          </c:dPt>
          <c:dPt>
            <c:idx val="3"/>
            <c:invertIfNegative val="0"/>
            <c:bubble3D val="0"/>
            <c:spPr>
              <a:solidFill>
                <a:schemeClr val="accent4">
                  <a:lumMod val="50000"/>
                </a:schemeClr>
              </a:solidFill>
            </c:spPr>
          </c:dPt>
          <c:dPt>
            <c:idx val="4"/>
            <c:invertIfNegative val="0"/>
            <c:bubble3D val="0"/>
            <c:spPr>
              <a:solidFill>
                <a:schemeClr val="accent5">
                  <a:lumMod val="50000"/>
                </a:schemeClr>
              </a:solidFill>
            </c:spPr>
          </c:dPt>
          <c:dPt>
            <c:idx val="5"/>
            <c:invertIfNegative val="0"/>
            <c:bubble3D val="0"/>
            <c:spPr>
              <a:solidFill>
                <a:schemeClr val="tx1">
                  <a:lumMod val="50000"/>
                  <a:lumOff val="50000"/>
                </a:schemeClr>
              </a:solidFill>
            </c:spPr>
          </c:dPt>
          <c:dPt>
            <c:idx val="6"/>
            <c:invertIfNegative val="0"/>
            <c:bubble3D val="0"/>
            <c:spPr>
              <a:solidFill>
                <a:schemeClr val="accent6"/>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Government</c:v>
                </c:pt>
                <c:pt idx="1">
                  <c:v>CHAM</c:v>
                </c:pt>
                <c:pt idx="2">
                  <c:v>Private</c:v>
                </c:pt>
                <c:pt idx="3">
                  <c:v>NGO</c:v>
                </c:pt>
                <c:pt idx="4">
                  <c:v>Company</c:v>
                </c:pt>
              </c:strCache>
            </c:strRef>
          </c:cat>
          <c:val>
            <c:numRef>
              <c:f>Sheet1!$B$2:$B$6</c:f>
              <c:numCache>
                <c:formatCode>General</c:formatCode>
                <c:ptCount val="5"/>
                <c:pt idx="0">
                  <c:v>36</c:v>
                </c:pt>
                <c:pt idx="1">
                  <c:v>48</c:v>
                </c:pt>
                <c:pt idx="2">
                  <c:v>8</c:v>
                </c:pt>
                <c:pt idx="3">
                  <c:v>49</c:v>
                </c:pt>
                <c:pt idx="4">
                  <c:v>18</c:v>
                </c:pt>
              </c:numCache>
            </c:numRef>
          </c:val>
        </c:ser>
        <c:dLbls>
          <c:showLegendKey val="0"/>
          <c:showVal val="1"/>
          <c:showCatName val="0"/>
          <c:showSerName val="0"/>
          <c:showPercent val="0"/>
          <c:showBubbleSize val="0"/>
        </c:dLbls>
        <c:gapWidth val="150"/>
        <c:axId val="288841640"/>
        <c:axId val="288842032"/>
      </c:barChart>
      <c:catAx>
        <c:axId val="288841640"/>
        <c:scaling>
          <c:orientation val="minMax"/>
        </c:scaling>
        <c:delete val="0"/>
        <c:axPos val="b"/>
        <c:numFmt formatCode="General" sourceLinked="1"/>
        <c:majorTickMark val="none"/>
        <c:minorTickMark val="none"/>
        <c:tickLblPos val="nextTo"/>
        <c:spPr>
          <a:ln>
            <a:solidFill>
              <a:schemeClr val="tx1"/>
            </a:solidFill>
          </a:ln>
        </c:spPr>
        <c:crossAx val="288842032"/>
        <c:crosses val="autoZero"/>
        <c:auto val="1"/>
        <c:lblAlgn val="ctr"/>
        <c:lblOffset val="100"/>
        <c:noMultiLvlLbl val="0"/>
      </c:catAx>
      <c:valAx>
        <c:axId val="288842032"/>
        <c:scaling>
          <c:orientation val="minMax"/>
          <c:max val="100"/>
        </c:scaling>
        <c:delete val="1"/>
        <c:axPos val="l"/>
        <c:numFmt formatCode="General" sourceLinked="1"/>
        <c:majorTickMark val="out"/>
        <c:minorTickMark val="none"/>
        <c:tickLblPos val="nextTo"/>
        <c:crossAx val="288841640"/>
        <c:crosses val="autoZero"/>
        <c:crossBetween val="between"/>
      </c:valAx>
      <c:spPr>
        <a:noFill/>
        <a:ln w="25382">
          <a:noFill/>
        </a:ln>
      </c:spPr>
    </c:plotArea>
    <c:plotVisOnly val="1"/>
    <c:dispBlanksAs val="gap"/>
    <c:showDLblsOverMax val="0"/>
  </c:chart>
  <c:txPr>
    <a:bodyPr/>
    <a:lstStyle/>
    <a:p>
      <a:pPr>
        <a:defRPr sz="1798">
          <a:solidFill>
            <a:schemeClr val="tx1"/>
          </a:solidFill>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81E-2"/>
          <c:y val="6.3492063492063502E-2"/>
          <c:w val="0.96944444444444677"/>
          <c:h val="0.80509040536599663"/>
        </c:manualLayout>
      </c:layout>
      <c:barChart>
        <c:barDir val="col"/>
        <c:grouping val="clustered"/>
        <c:varyColors val="0"/>
        <c:ser>
          <c:idx val="0"/>
          <c:order val="0"/>
          <c:tx>
            <c:strRef>
              <c:f>Sheet1!$B$1</c:f>
              <c:strCache>
                <c:ptCount val="1"/>
                <c:pt idx="0">
                  <c:v>Series 1</c:v>
                </c:pt>
              </c:strCache>
            </c:strRef>
          </c:tx>
          <c:spPr>
            <a:solidFill>
              <a:schemeClr val="accent1">
                <a:lumMod val="75000"/>
              </a:schemeClr>
            </a:solidFill>
          </c:spPr>
          <c:invertIfNegative val="0"/>
          <c:dPt>
            <c:idx val="0"/>
            <c:invertIfNegative val="0"/>
            <c:bubble3D val="0"/>
            <c:spPr>
              <a:solidFill>
                <a:schemeClr val="accent3"/>
              </a:solidFill>
            </c:spPr>
          </c:dPt>
          <c:dPt>
            <c:idx val="1"/>
            <c:invertIfNegative val="0"/>
            <c:bubble3D val="0"/>
            <c:spPr>
              <a:solidFill>
                <a:schemeClr val="tx2"/>
              </a:solidFill>
            </c:spPr>
          </c:dPt>
          <c:dPt>
            <c:idx val="2"/>
            <c:invertIfNegative val="0"/>
            <c:bubble3D val="0"/>
            <c:spPr>
              <a:solidFill>
                <a:schemeClr val="accent2"/>
              </a:solidFill>
            </c:spPr>
          </c:dPt>
          <c:dPt>
            <c:idx val="3"/>
            <c:invertIfNegative val="0"/>
            <c:bubble3D val="0"/>
            <c:spPr>
              <a:solidFill>
                <a:schemeClr val="accent4"/>
              </a:solidFill>
            </c:spPr>
          </c:dPt>
          <c:dPt>
            <c:idx val="4"/>
            <c:invertIfNegative val="0"/>
            <c:bubble3D val="0"/>
            <c:spPr>
              <a:solidFill>
                <a:schemeClr val="accent5"/>
              </a:solidFill>
            </c:spPr>
          </c:dPt>
          <c:dPt>
            <c:idx val="5"/>
            <c:invertIfNegative val="0"/>
            <c:bubble3D val="0"/>
            <c:spPr>
              <a:solidFill>
                <a:schemeClr val="tx1">
                  <a:lumMod val="50000"/>
                  <a:lumOff val="50000"/>
                </a:schemeClr>
              </a:solidFill>
            </c:spPr>
          </c:dPt>
          <c:dPt>
            <c:idx val="6"/>
            <c:invertIfNegative val="0"/>
            <c:bubble3D val="0"/>
            <c:spPr>
              <a:solidFill>
                <a:schemeClr val="accent6"/>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Hospital</c:v>
                </c:pt>
                <c:pt idx="1">
                  <c:v>Health centre</c:v>
                </c:pt>
                <c:pt idx="2">
                  <c:v>Dispensary</c:v>
                </c:pt>
                <c:pt idx="3">
                  <c:v>Clinic</c:v>
                </c:pt>
                <c:pt idx="4">
                  <c:v>Health post</c:v>
                </c:pt>
                <c:pt idx="5">
                  <c:v>Total</c:v>
                </c:pt>
              </c:strCache>
            </c:strRef>
          </c:cat>
          <c:val>
            <c:numRef>
              <c:f>Sheet1!$B$2:$B$7</c:f>
              <c:numCache>
                <c:formatCode>General</c:formatCode>
                <c:ptCount val="6"/>
                <c:pt idx="0">
                  <c:v>27</c:v>
                </c:pt>
                <c:pt idx="1">
                  <c:v>21</c:v>
                </c:pt>
                <c:pt idx="2">
                  <c:v>13</c:v>
                </c:pt>
                <c:pt idx="3">
                  <c:v>5</c:v>
                </c:pt>
                <c:pt idx="4">
                  <c:v>5</c:v>
                </c:pt>
                <c:pt idx="5">
                  <c:v>15</c:v>
                </c:pt>
              </c:numCache>
            </c:numRef>
          </c:val>
        </c:ser>
        <c:dLbls>
          <c:showLegendKey val="0"/>
          <c:showVal val="1"/>
          <c:showCatName val="0"/>
          <c:showSerName val="0"/>
          <c:showPercent val="0"/>
          <c:showBubbleSize val="0"/>
        </c:dLbls>
        <c:gapWidth val="150"/>
        <c:axId val="288842816"/>
        <c:axId val="291638528"/>
      </c:barChart>
      <c:catAx>
        <c:axId val="288842816"/>
        <c:scaling>
          <c:orientation val="minMax"/>
        </c:scaling>
        <c:delete val="0"/>
        <c:axPos val="b"/>
        <c:numFmt formatCode="General" sourceLinked="1"/>
        <c:majorTickMark val="none"/>
        <c:minorTickMark val="none"/>
        <c:tickLblPos val="nextTo"/>
        <c:spPr>
          <a:ln>
            <a:solidFill>
              <a:schemeClr val="tx1"/>
            </a:solidFill>
          </a:ln>
        </c:spPr>
        <c:crossAx val="291638528"/>
        <c:crosses val="autoZero"/>
        <c:auto val="1"/>
        <c:lblAlgn val="ctr"/>
        <c:lblOffset val="100"/>
        <c:noMultiLvlLbl val="0"/>
      </c:catAx>
      <c:valAx>
        <c:axId val="291638528"/>
        <c:scaling>
          <c:orientation val="minMax"/>
          <c:max val="100"/>
        </c:scaling>
        <c:delete val="1"/>
        <c:axPos val="l"/>
        <c:numFmt formatCode="General" sourceLinked="1"/>
        <c:majorTickMark val="out"/>
        <c:minorTickMark val="none"/>
        <c:tickLblPos val="nextTo"/>
        <c:crossAx val="288842816"/>
        <c:crosses val="autoZero"/>
        <c:crossBetween val="between"/>
      </c:valAx>
      <c:spPr>
        <a:noFill/>
        <a:ln w="25382">
          <a:noFill/>
        </a:ln>
      </c:spPr>
    </c:plotArea>
    <c:plotVisOnly val="1"/>
    <c:dispBlanksAs val="gap"/>
    <c:showDLblsOverMax val="0"/>
  </c:chart>
  <c:txPr>
    <a:bodyPr/>
    <a:lstStyle/>
    <a:p>
      <a:pPr>
        <a:defRPr sz="1798">
          <a:solidFill>
            <a:schemeClr val="tx1"/>
          </a:solidFill>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81E-2"/>
          <c:y val="6.3492063492063502E-2"/>
          <c:w val="0.96944444444444677"/>
          <c:h val="0.80509040536599663"/>
        </c:manualLayout>
      </c:layout>
      <c:barChart>
        <c:barDir val="col"/>
        <c:grouping val="clustered"/>
        <c:varyColors val="0"/>
        <c:ser>
          <c:idx val="0"/>
          <c:order val="0"/>
          <c:tx>
            <c:strRef>
              <c:f>Sheet1!$B$1</c:f>
              <c:strCache>
                <c:ptCount val="1"/>
                <c:pt idx="0">
                  <c:v>Series 1</c:v>
                </c:pt>
              </c:strCache>
            </c:strRef>
          </c:tx>
          <c:spPr>
            <a:solidFill>
              <a:schemeClr val="accent1">
                <a:lumMod val="75000"/>
              </a:schemeClr>
            </a:solidFill>
          </c:spPr>
          <c:invertIfNegative val="0"/>
          <c:dPt>
            <c:idx val="0"/>
            <c:invertIfNegative val="0"/>
            <c:bubble3D val="0"/>
            <c:spPr>
              <a:solidFill>
                <a:schemeClr val="accent3">
                  <a:lumMod val="50000"/>
                </a:schemeClr>
              </a:solidFill>
            </c:spPr>
          </c:dPt>
          <c:dPt>
            <c:idx val="1"/>
            <c:invertIfNegative val="0"/>
            <c:bubble3D val="0"/>
            <c:spPr>
              <a:solidFill>
                <a:schemeClr val="accent1">
                  <a:lumMod val="50000"/>
                </a:schemeClr>
              </a:solidFill>
            </c:spPr>
          </c:dPt>
          <c:dPt>
            <c:idx val="2"/>
            <c:invertIfNegative val="0"/>
            <c:bubble3D val="0"/>
            <c:spPr>
              <a:solidFill>
                <a:schemeClr val="accent2">
                  <a:lumMod val="50000"/>
                </a:schemeClr>
              </a:solidFill>
            </c:spPr>
          </c:dPt>
          <c:dPt>
            <c:idx val="3"/>
            <c:invertIfNegative val="0"/>
            <c:bubble3D val="0"/>
            <c:spPr>
              <a:solidFill>
                <a:schemeClr val="accent4">
                  <a:lumMod val="50000"/>
                </a:schemeClr>
              </a:solidFill>
            </c:spPr>
          </c:dPt>
          <c:dPt>
            <c:idx val="4"/>
            <c:invertIfNegative val="0"/>
            <c:bubble3D val="0"/>
            <c:spPr>
              <a:solidFill>
                <a:schemeClr val="accent5">
                  <a:lumMod val="50000"/>
                </a:schemeClr>
              </a:solidFill>
            </c:spPr>
          </c:dPt>
          <c:dPt>
            <c:idx val="5"/>
            <c:invertIfNegative val="0"/>
            <c:bubble3D val="0"/>
            <c:spPr>
              <a:solidFill>
                <a:schemeClr val="tx1">
                  <a:lumMod val="50000"/>
                  <a:lumOff val="50000"/>
                </a:schemeClr>
              </a:solidFill>
            </c:spPr>
          </c:dPt>
          <c:dPt>
            <c:idx val="6"/>
            <c:invertIfNegative val="0"/>
            <c:bubble3D val="0"/>
            <c:spPr>
              <a:solidFill>
                <a:schemeClr val="accent6"/>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Government</c:v>
                </c:pt>
                <c:pt idx="1">
                  <c:v>CHAM</c:v>
                </c:pt>
                <c:pt idx="2">
                  <c:v>Private</c:v>
                </c:pt>
                <c:pt idx="3">
                  <c:v>NGO</c:v>
                </c:pt>
                <c:pt idx="4">
                  <c:v>Company</c:v>
                </c:pt>
              </c:strCache>
            </c:strRef>
          </c:cat>
          <c:val>
            <c:numRef>
              <c:f>Sheet1!$B$2:$B$6</c:f>
              <c:numCache>
                <c:formatCode>General</c:formatCode>
                <c:ptCount val="5"/>
                <c:pt idx="0">
                  <c:v>22</c:v>
                </c:pt>
                <c:pt idx="1">
                  <c:v>19</c:v>
                </c:pt>
                <c:pt idx="2">
                  <c:v>1</c:v>
                </c:pt>
                <c:pt idx="3">
                  <c:v>14</c:v>
                </c:pt>
                <c:pt idx="4">
                  <c:v>12</c:v>
                </c:pt>
              </c:numCache>
            </c:numRef>
          </c:val>
        </c:ser>
        <c:dLbls>
          <c:showLegendKey val="0"/>
          <c:showVal val="1"/>
          <c:showCatName val="0"/>
          <c:showSerName val="0"/>
          <c:showPercent val="0"/>
          <c:showBubbleSize val="0"/>
        </c:dLbls>
        <c:gapWidth val="150"/>
        <c:axId val="291639312"/>
        <c:axId val="291639704"/>
      </c:barChart>
      <c:catAx>
        <c:axId val="291639312"/>
        <c:scaling>
          <c:orientation val="minMax"/>
        </c:scaling>
        <c:delete val="0"/>
        <c:axPos val="b"/>
        <c:numFmt formatCode="General" sourceLinked="1"/>
        <c:majorTickMark val="none"/>
        <c:minorTickMark val="none"/>
        <c:tickLblPos val="nextTo"/>
        <c:spPr>
          <a:ln>
            <a:solidFill>
              <a:schemeClr val="tx1"/>
            </a:solidFill>
          </a:ln>
        </c:spPr>
        <c:crossAx val="291639704"/>
        <c:crosses val="autoZero"/>
        <c:auto val="1"/>
        <c:lblAlgn val="ctr"/>
        <c:lblOffset val="100"/>
        <c:noMultiLvlLbl val="0"/>
      </c:catAx>
      <c:valAx>
        <c:axId val="291639704"/>
        <c:scaling>
          <c:orientation val="minMax"/>
          <c:max val="100"/>
        </c:scaling>
        <c:delete val="1"/>
        <c:axPos val="l"/>
        <c:numFmt formatCode="General" sourceLinked="1"/>
        <c:majorTickMark val="out"/>
        <c:minorTickMark val="none"/>
        <c:tickLblPos val="nextTo"/>
        <c:crossAx val="291639312"/>
        <c:crosses val="autoZero"/>
        <c:crossBetween val="between"/>
      </c:valAx>
      <c:spPr>
        <a:noFill/>
        <a:ln w="25382">
          <a:noFill/>
        </a:ln>
      </c:spPr>
    </c:plotArea>
    <c:plotVisOnly val="1"/>
    <c:dispBlanksAs val="gap"/>
    <c:showDLblsOverMax val="0"/>
  </c:chart>
  <c:txPr>
    <a:bodyPr/>
    <a:lstStyle/>
    <a:p>
      <a:pPr>
        <a:defRPr sz="1798">
          <a:solidFill>
            <a:schemeClr val="tx1"/>
          </a:solidFill>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81E-2"/>
          <c:y val="6.3492063492063502E-2"/>
          <c:w val="0.96944444444444677"/>
          <c:h val="0.80509040536599663"/>
        </c:manualLayout>
      </c:layout>
      <c:barChart>
        <c:barDir val="col"/>
        <c:grouping val="clustered"/>
        <c:varyColors val="0"/>
        <c:ser>
          <c:idx val="0"/>
          <c:order val="0"/>
          <c:tx>
            <c:strRef>
              <c:f>Sheet1!$B$1</c:f>
              <c:strCache>
                <c:ptCount val="1"/>
                <c:pt idx="0">
                  <c:v>Series 1</c:v>
                </c:pt>
              </c:strCache>
            </c:strRef>
          </c:tx>
          <c:spPr>
            <a:solidFill>
              <a:schemeClr val="accent1">
                <a:lumMod val="75000"/>
              </a:schemeClr>
            </a:solidFill>
          </c:spPr>
          <c:invertIfNegative val="0"/>
          <c:dPt>
            <c:idx val="0"/>
            <c:invertIfNegative val="0"/>
            <c:bubble3D val="0"/>
            <c:spPr>
              <a:solidFill>
                <a:schemeClr val="accent3"/>
              </a:solidFill>
            </c:spPr>
          </c:dPt>
          <c:dPt>
            <c:idx val="1"/>
            <c:invertIfNegative val="0"/>
            <c:bubble3D val="0"/>
            <c:spPr>
              <a:solidFill>
                <a:schemeClr val="tx2"/>
              </a:solidFill>
            </c:spPr>
          </c:dPt>
          <c:dPt>
            <c:idx val="2"/>
            <c:invertIfNegative val="0"/>
            <c:bubble3D val="0"/>
            <c:spPr>
              <a:solidFill>
                <a:schemeClr val="accent2"/>
              </a:solidFill>
            </c:spPr>
          </c:dPt>
          <c:dPt>
            <c:idx val="3"/>
            <c:invertIfNegative val="0"/>
            <c:bubble3D val="0"/>
            <c:spPr>
              <a:solidFill>
                <a:schemeClr val="accent4"/>
              </a:solidFill>
            </c:spPr>
          </c:dPt>
          <c:dPt>
            <c:idx val="4"/>
            <c:invertIfNegative val="0"/>
            <c:bubble3D val="0"/>
            <c:spPr>
              <a:solidFill>
                <a:schemeClr val="accent5"/>
              </a:solidFill>
            </c:spPr>
          </c:dPt>
          <c:dPt>
            <c:idx val="5"/>
            <c:invertIfNegative val="0"/>
            <c:bubble3D val="0"/>
            <c:spPr>
              <a:solidFill>
                <a:schemeClr val="tx1">
                  <a:lumMod val="50000"/>
                  <a:lumOff val="50000"/>
                </a:schemeClr>
              </a:solidFill>
            </c:spPr>
          </c:dPt>
          <c:dPt>
            <c:idx val="6"/>
            <c:invertIfNegative val="0"/>
            <c:bubble3D val="0"/>
            <c:spPr>
              <a:solidFill>
                <a:schemeClr val="accent6"/>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Hospital</c:v>
                </c:pt>
                <c:pt idx="1">
                  <c:v>Health centre</c:v>
                </c:pt>
                <c:pt idx="2">
                  <c:v>Dispensary</c:v>
                </c:pt>
                <c:pt idx="3">
                  <c:v>Clinic</c:v>
                </c:pt>
                <c:pt idx="4">
                  <c:v>Health post</c:v>
                </c:pt>
                <c:pt idx="5">
                  <c:v>Total</c:v>
                </c:pt>
              </c:strCache>
            </c:strRef>
          </c:cat>
          <c:val>
            <c:numRef>
              <c:f>Sheet1!$B$2:$B$7</c:f>
              <c:numCache>
                <c:formatCode>General</c:formatCode>
                <c:ptCount val="6"/>
                <c:pt idx="0">
                  <c:v>31</c:v>
                </c:pt>
                <c:pt idx="1">
                  <c:v>10</c:v>
                </c:pt>
                <c:pt idx="2">
                  <c:v>8</c:v>
                </c:pt>
                <c:pt idx="3">
                  <c:v>13</c:v>
                </c:pt>
                <c:pt idx="4">
                  <c:v>19</c:v>
                </c:pt>
                <c:pt idx="5">
                  <c:v>14</c:v>
                </c:pt>
              </c:numCache>
            </c:numRef>
          </c:val>
        </c:ser>
        <c:dLbls>
          <c:showLegendKey val="0"/>
          <c:showVal val="1"/>
          <c:showCatName val="0"/>
          <c:showSerName val="0"/>
          <c:showPercent val="0"/>
          <c:showBubbleSize val="0"/>
        </c:dLbls>
        <c:gapWidth val="150"/>
        <c:axId val="291640488"/>
        <c:axId val="291640880"/>
      </c:barChart>
      <c:catAx>
        <c:axId val="291640488"/>
        <c:scaling>
          <c:orientation val="minMax"/>
        </c:scaling>
        <c:delete val="0"/>
        <c:axPos val="b"/>
        <c:numFmt formatCode="General" sourceLinked="1"/>
        <c:majorTickMark val="none"/>
        <c:minorTickMark val="none"/>
        <c:tickLblPos val="nextTo"/>
        <c:spPr>
          <a:ln>
            <a:solidFill>
              <a:schemeClr val="tx1"/>
            </a:solidFill>
          </a:ln>
        </c:spPr>
        <c:crossAx val="291640880"/>
        <c:crosses val="autoZero"/>
        <c:auto val="1"/>
        <c:lblAlgn val="ctr"/>
        <c:lblOffset val="100"/>
        <c:noMultiLvlLbl val="0"/>
      </c:catAx>
      <c:valAx>
        <c:axId val="291640880"/>
        <c:scaling>
          <c:orientation val="minMax"/>
          <c:max val="100"/>
        </c:scaling>
        <c:delete val="1"/>
        <c:axPos val="l"/>
        <c:numFmt formatCode="General" sourceLinked="1"/>
        <c:majorTickMark val="out"/>
        <c:minorTickMark val="none"/>
        <c:tickLblPos val="nextTo"/>
        <c:crossAx val="291640488"/>
        <c:crosses val="autoZero"/>
        <c:crossBetween val="between"/>
      </c:valAx>
      <c:spPr>
        <a:noFill/>
        <a:ln w="25382">
          <a:noFill/>
        </a:ln>
      </c:spPr>
    </c:plotArea>
    <c:plotVisOnly val="1"/>
    <c:dispBlanksAs val="gap"/>
    <c:showDLblsOverMax val="0"/>
  </c:chart>
  <c:txPr>
    <a:bodyPr/>
    <a:lstStyle/>
    <a:p>
      <a:pPr>
        <a:defRPr sz="1798">
          <a:solidFill>
            <a:schemeClr val="tx1"/>
          </a:solidFill>
        </a:defRPr>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81E-2"/>
          <c:y val="6.3492063492063502E-2"/>
          <c:w val="0.96944444444444677"/>
          <c:h val="0.80509040536599663"/>
        </c:manualLayout>
      </c:layout>
      <c:barChart>
        <c:barDir val="col"/>
        <c:grouping val="clustered"/>
        <c:varyColors val="0"/>
        <c:ser>
          <c:idx val="0"/>
          <c:order val="0"/>
          <c:tx>
            <c:strRef>
              <c:f>Sheet1!$B$1</c:f>
              <c:strCache>
                <c:ptCount val="1"/>
                <c:pt idx="0">
                  <c:v>Series 1</c:v>
                </c:pt>
              </c:strCache>
            </c:strRef>
          </c:tx>
          <c:spPr>
            <a:solidFill>
              <a:schemeClr val="accent1">
                <a:lumMod val="75000"/>
              </a:schemeClr>
            </a:solidFill>
          </c:spPr>
          <c:invertIfNegative val="0"/>
          <c:dPt>
            <c:idx val="0"/>
            <c:invertIfNegative val="0"/>
            <c:bubble3D val="0"/>
            <c:spPr>
              <a:solidFill>
                <a:schemeClr val="accent3">
                  <a:lumMod val="50000"/>
                </a:schemeClr>
              </a:solidFill>
            </c:spPr>
          </c:dPt>
          <c:dPt>
            <c:idx val="1"/>
            <c:invertIfNegative val="0"/>
            <c:bubble3D val="0"/>
            <c:spPr>
              <a:solidFill>
                <a:schemeClr val="accent1">
                  <a:lumMod val="50000"/>
                </a:schemeClr>
              </a:solidFill>
            </c:spPr>
          </c:dPt>
          <c:dPt>
            <c:idx val="2"/>
            <c:invertIfNegative val="0"/>
            <c:bubble3D val="0"/>
            <c:spPr>
              <a:solidFill>
                <a:schemeClr val="accent2">
                  <a:lumMod val="50000"/>
                </a:schemeClr>
              </a:solidFill>
            </c:spPr>
          </c:dPt>
          <c:dPt>
            <c:idx val="3"/>
            <c:invertIfNegative val="0"/>
            <c:bubble3D val="0"/>
            <c:spPr>
              <a:solidFill>
                <a:schemeClr val="accent4">
                  <a:lumMod val="50000"/>
                </a:schemeClr>
              </a:solidFill>
            </c:spPr>
          </c:dPt>
          <c:dPt>
            <c:idx val="4"/>
            <c:invertIfNegative val="0"/>
            <c:bubble3D val="0"/>
            <c:spPr>
              <a:solidFill>
                <a:schemeClr val="accent5">
                  <a:lumMod val="50000"/>
                </a:schemeClr>
              </a:solidFill>
            </c:spPr>
          </c:dPt>
          <c:dPt>
            <c:idx val="5"/>
            <c:invertIfNegative val="0"/>
            <c:bubble3D val="0"/>
            <c:spPr>
              <a:solidFill>
                <a:schemeClr val="tx1">
                  <a:lumMod val="50000"/>
                  <a:lumOff val="50000"/>
                </a:schemeClr>
              </a:solidFill>
            </c:spPr>
          </c:dPt>
          <c:dPt>
            <c:idx val="6"/>
            <c:invertIfNegative val="0"/>
            <c:bubble3D val="0"/>
            <c:spPr>
              <a:solidFill>
                <a:schemeClr val="accent6"/>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Government</c:v>
                </c:pt>
                <c:pt idx="1">
                  <c:v>CHAM</c:v>
                </c:pt>
                <c:pt idx="2">
                  <c:v>Private</c:v>
                </c:pt>
                <c:pt idx="3">
                  <c:v>NGO</c:v>
                </c:pt>
                <c:pt idx="4">
                  <c:v>Company</c:v>
                </c:pt>
              </c:strCache>
            </c:strRef>
          </c:cat>
          <c:val>
            <c:numRef>
              <c:f>Sheet1!$B$2:$B$6</c:f>
              <c:numCache>
                <c:formatCode>General</c:formatCode>
                <c:ptCount val="5"/>
                <c:pt idx="0">
                  <c:v>13</c:v>
                </c:pt>
                <c:pt idx="1">
                  <c:v>15</c:v>
                </c:pt>
                <c:pt idx="2">
                  <c:v>5</c:v>
                </c:pt>
                <c:pt idx="3">
                  <c:v>30</c:v>
                </c:pt>
                <c:pt idx="4">
                  <c:v>24</c:v>
                </c:pt>
              </c:numCache>
            </c:numRef>
          </c:val>
        </c:ser>
        <c:dLbls>
          <c:showLegendKey val="0"/>
          <c:showVal val="1"/>
          <c:showCatName val="0"/>
          <c:showSerName val="0"/>
          <c:showPercent val="0"/>
          <c:showBubbleSize val="0"/>
        </c:dLbls>
        <c:gapWidth val="150"/>
        <c:axId val="291641664"/>
        <c:axId val="291642056"/>
      </c:barChart>
      <c:catAx>
        <c:axId val="291641664"/>
        <c:scaling>
          <c:orientation val="minMax"/>
        </c:scaling>
        <c:delete val="0"/>
        <c:axPos val="b"/>
        <c:numFmt formatCode="General" sourceLinked="1"/>
        <c:majorTickMark val="none"/>
        <c:minorTickMark val="none"/>
        <c:tickLblPos val="nextTo"/>
        <c:spPr>
          <a:ln>
            <a:solidFill>
              <a:schemeClr val="tx1"/>
            </a:solidFill>
          </a:ln>
        </c:spPr>
        <c:crossAx val="291642056"/>
        <c:crosses val="autoZero"/>
        <c:auto val="1"/>
        <c:lblAlgn val="ctr"/>
        <c:lblOffset val="100"/>
        <c:noMultiLvlLbl val="0"/>
      </c:catAx>
      <c:valAx>
        <c:axId val="291642056"/>
        <c:scaling>
          <c:orientation val="minMax"/>
          <c:max val="100"/>
        </c:scaling>
        <c:delete val="1"/>
        <c:axPos val="l"/>
        <c:numFmt formatCode="General" sourceLinked="1"/>
        <c:majorTickMark val="out"/>
        <c:minorTickMark val="none"/>
        <c:tickLblPos val="nextTo"/>
        <c:crossAx val="291641664"/>
        <c:crosses val="autoZero"/>
        <c:crossBetween val="between"/>
      </c:valAx>
      <c:spPr>
        <a:noFill/>
        <a:ln w="25382">
          <a:noFill/>
        </a:ln>
      </c:spPr>
    </c:plotArea>
    <c:plotVisOnly val="1"/>
    <c:dispBlanksAs val="gap"/>
    <c:showDLblsOverMax val="0"/>
  </c:chart>
  <c:txPr>
    <a:bodyPr/>
    <a:lstStyle/>
    <a:p>
      <a:pPr>
        <a:defRPr sz="1798">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2"/>
            </a:solidFill>
          </c:spPr>
          <c:invertIfNegative val="0"/>
          <c:dPt>
            <c:idx val="0"/>
            <c:invertIfNegative val="0"/>
            <c:bubble3D val="0"/>
            <c:spPr>
              <a:solidFill>
                <a:schemeClr val="bg2"/>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All basic client services</c:v>
                </c:pt>
                <c:pt idx="1">
                  <c:v>Services for STIs</c:v>
                </c:pt>
                <c:pt idx="2">
                  <c:v>Antenatal care</c:v>
                </c:pt>
                <c:pt idx="3">
                  <c:v>Any modern method of family planning</c:v>
                </c:pt>
                <c:pt idx="4">
                  <c:v>Child vaccination</c:v>
                </c:pt>
                <c:pt idx="5">
                  <c:v>Child growth monitoring</c:v>
                </c:pt>
                <c:pt idx="6">
                  <c:v>Child curative care</c:v>
                </c:pt>
              </c:strCache>
            </c:strRef>
          </c:cat>
          <c:val>
            <c:numRef>
              <c:f>Sheet1!$B$2:$B$8</c:f>
              <c:numCache>
                <c:formatCode>General</c:formatCode>
                <c:ptCount val="7"/>
                <c:pt idx="0">
                  <c:v>52</c:v>
                </c:pt>
                <c:pt idx="1">
                  <c:v>95</c:v>
                </c:pt>
                <c:pt idx="2">
                  <c:v>65</c:v>
                </c:pt>
                <c:pt idx="3">
                  <c:v>82</c:v>
                </c:pt>
                <c:pt idx="4">
                  <c:v>70</c:v>
                </c:pt>
                <c:pt idx="5">
                  <c:v>73</c:v>
                </c:pt>
                <c:pt idx="6">
                  <c:v>94</c:v>
                </c:pt>
              </c:numCache>
            </c:numRef>
          </c:val>
        </c:ser>
        <c:dLbls>
          <c:showLegendKey val="0"/>
          <c:showVal val="1"/>
          <c:showCatName val="0"/>
          <c:showSerName val="0"/>
          <c:showPercent val="0"/>
          <c:showBubbleSize val="0"/>
        </c:dLbls>
        <c:gapWidth val="150"/>
        <c:overlap val="-25"/>
        <c:axId val="290777264"/>
        <c:axId val="290777656"/>
      </c:barChart>
      <c:catAx>
        <c:axId val="290777264"/>
        <c:scaling>
          <c:orientation val="minMax"/>
        </c:scaling>
        <c:delete val="0"/>
        <c:axPos val="l"/>
        <c:numFmt formatCode="General" sourceLinked="1"/>
        <c:majorTickMark val="none"/>
        <c:minorTickMark val="none"/>
        <c:tickLblPos val="nextTo"/>
        <c:spPr>
          <a:ln>
            <a:solidFill>
              <a:schemeClr val="tx1"/>
            </a:solidFill>
          </a:ln>
        </c:spPr>
        <c:crossAx val="290777656"/>
        <c:crosses val="autoZero"/>
        <c:auto val="1"/>
        <c:lblAlgn val="ctr"/>
        <c:lblOffset val="100"/>
        <c:noMultiLvlLbl val="0"/>
      </c:catAx>
      <c:valAx>
        <c:axId val="290777656"/>
        <c:scaling>
          <c:orientation val="minMax"/>
        </c:scaling>
        <c:delete val="1"/>
        <c:axPos val="b"/>
        <c:numFmt formatCode="General" sourceLinked="1"/>
        <c:majorTickMark val="out"/>
        <c:minorTickMark val="none"/>
        <c:tickLblPos val="none"/>
        <c:crossAx val="290777264"/>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81E-2"/>
          <c:y val="6.3492063492063502E-2"/>
          <c:w val="0.96944444444444677"/>
          <c:h val="0.80509040536599663"/>
        </c:manualLayout>
      </c:layout>
      <c:barChart>
        <c:barDir val="col"/>
        <c:grouping val="clustered"/>
        <c:varyColors val="0"/>
        <c:ser>
          <c:idx val="0"/>
          <c:order val="0"/>
          <c:tx>
            <c:strRef>
              <c:f>Sheet1!$B$1</c:f>
              <c:strCache>
                <c:ptCount val="1"/>
                <c:pt idx="0">
                  <c:v>Series 1</c:v>
                </c:pt>
              </c:strCache>
            </c:strRef>
          </c:tx>
          <c:spPr>
            <a:solidFill>
              <a:schemeClr val="accent1">
                <a:lumMod val="75000"/>
              </a:schemeClr>
            </a:solidFill>
          </c:spPr>
          <c:invertIfNegative val="0"/>
          <c:dPt>
            <c:idx val="0"/>
            <c:invertIfNegative val="0"/>
            <c:bubble3D val="0"/>
            <c:spPr>
              <a:solidFill>
                <a:schemeClr val="accent3"/>
              </a:solidFill>
            </c:spPr>
          </c:dPt>
          <c:dPt>
            <c:idx val="1"/>
            <c:invertIfNegative val="0"/>
            <c:bubble3D val="0"/>
            <c:spPr>
              <a:solidFill>
                <a:schemeClr val="tx2"/>
              </a:solidFill>
            </c:spPr>
          </c:dPt>
          <c:dPt>
            <c:idx val="2"/>
            <c:invertIfNegative val="0"/>
            <c:bubble3D val="0"/>
            <c:spPr>
              <a:solidFill>
                <a:schemeClr val="accent2"/>
              </a:solidFill>
            </c:spPr>
          </c:dPt>
          <c:dPt>
            <c:idx val="3"/>
            <c:invertIfNegative val="0"/>
            <c:bubble3D val="0"/>
            <c:spPr>
              <a:solidFill>
                <a:schemeClr val="accent4"/>
              </a:solidFill>
            </c:spPr>
          </c:dPt>
          <c:dPt>
            <c:idx val="4"/>
            <c:invertIfNegative val="0"/>
            <c:bubble3D val="0"/>
            <c:spPr>
              <a:solidFill>
                <a:schemeClr val="accent5"/>
              </a:solidFill>
            </c:spPr>
          </c:dPt>
          <c:dPt>
            <c:idx val="5"/>
            <c:invertIfNegative val="0"/>
            <c:bubble3D val="0"/>
            <c:spPr>
              <a:solidFill>
                <a:schemeClr val="tx1">
                  <a:lumMod val="50000"/>
                  <a:lumOff val="50000"/>
                </a:schemeClr>
              </a:solidFill>
            </c:spPr>
          </c:dPt>
          <c:dPt>
            <c:idx val="6"/>
            <c:invertIfNegative val="0"/>
            <c:bubble3D val="0"/>
            <c:spPr>
              <a:solidFill>
                <a:schemeClr val="accent6"/>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Hospital</c:v>
                </c:pt>
                <c:pt idx="1">
                  <c:v>Health centre</c:v>
                </c:pt>
                <c:pt idx="2">
                  <c:v>Dispensary</c:v>
                </c:pt>
                <c:pt idx="3">
                  <c:v>Clinic</c:v>
                </c:pt>
                <c:pt idx="4">
                  <c:v>Health post</c:v>
                </c:pt>
                <c:pt idx="5">
                  <c:v>Total</c:v>
                </c:pt>
              </c:strCache>
            </c:strRef>
          </c:cat>
          <c:val>
            <c:numRef>
              <c:f>Sheet1!$B$2:$B$7</c:f>
              <c:numCache>
                <c:formatCode>General</c:formatCode>
                <c:ptCount val="6"/>
                <c:pt idx="0">
                  <c:v>19</c:v>
                </c:pt>
                <c:pt idx="1">
                  <c:v>7</c:v>
                </c:pt>
                <c:pt idx="2">
                  <c:v>9</c:v>
                </c:pt>
                <c:pt idx="3">
                  <c:v>4</c:v>
                </c:pt>
                <c:pt idx="4">
                  <c:v>5</c:v>
                </c:pt>
                <c:pt idx="5">
                  <c:v>8</c:v>
                </c:pt>
              </c:numCache>
            </c:numRef>
          </c:val>
        </c:ser>
        <c:dLbls>
          <c:showLegendKey val="0"/>
          <c:showVal val="1"/>
          <c:showCatName val="0"/>
          <c:showSerName val="0"/>
          <c:showPercent val="0"/>
          <c:showBubbleSize val="0"/>
        </c:dLbls>
        <c:gapWidth val="150"/>
        <c:axId val="291921568"/>
        <c:axId val="291921960"/>
      </c:barChart>
      <c:catAx>
        <c:axId val="291921568"/>
        <c:scaling>
          <c:orientation val="minMax"/>
        </c:scaling>
        <c:delete val="0"/>
        <c:axPos val="b"/>
        <c:numFmt formatCode="General" sourceLinked="1"/>
        <c:majorTickMark val="none"/>
        <c:minorTickMark val="none"/>
        <c:tickLblPos val="nextTo"/>
        <c:spPr>
          <a:ln>
            <a:solidFill>
              <a:schemeClr val="tx1"/>
            </a:solidFill>
          </a:ln>
        </c:spPr>
        <c:crossAx val="291921960"/>
        <c:crosses val="autoZero"/>
        <c:auto val="1"/>
        <c:lblAlgn val="ctr"/>
        <c:lblOffset val="100"/>
        <c:noMultiLvlLbl val="0"/>
      </c:catAx>
      <c:valAx>
        <c:axId val="291921960"/>
        <c:scaling>
          <c:orientation val="minMax"/>
          <c:max val="100"/>
        </c:scaling>
        <c:delete val="1"/>
        <c:axPos val="l"/>
        <c:numFmt formatCode="General" sourceLinked="1"/>
        <c:majorTickMark val="out"/>
        <c:minorTickMark val="none"/>
        <c:tickLblPos val="nextTo"/>
        <c:crossAx val="291921568"/>
        <c:crosses val="autoZero"/>
        <c:crossBetween val="between"/>
      </c:valAx>
      <c:spPr>
        <a:noFill/>
        <a:ln w="25382">
          <a:noFill/>
        </a:ln>
      </c:spPr>
    </c:plotArea>
    <c:plotVisOnly val="1"/>
    <c:dispBlanksAs val="gap"/>
    <c:showDLblsOverMax val="0"/>
  </c:chart>
  <c:txPr>
    <a:bodyPr/>
    <a:lstStyle/>
    <a:p>
      <a:pPr>
        <a:defRPr sz="1798">
          <a:solidFill>
            <a:schemeClr val="tx1"/>
          </a:solidFill>
        </a:defRPr>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81E-2"/>
          <c:y val="6.3492063492063502E-2"/>
          <c:w val="0.96944444444444677"/>
          <c:h val="0.80509040536599663"/>
        </c:manualLayout>
      </c:layout>
      <c:barChart>
        <c:barDir val="col"/>
        <c:grouping val="clustered"/>
        <c:varyColors val="0"/>
        <c:ser>
          <c:idx val="0"/>
          <c:order val="0"/>
          <c:tx>
            <c:strRef>
              <c:f>Sheet1!$B$1</c:f>
              <c:strCache>
                <c:ptCount val="1"/>
                <c:pt idx="0">
                  <c:v>Series 1</c:v>
                </c:pt>
              </c:strCache>
            </c:strRef>
          </c:tx>
          <c:spPr>
            <a:solidFill>
              <a:schemeClr val="accent1">
                <a:lumMod val="75000"/>
              </a:schemeClr>
            </a:solidFill>
          </c:spPr>
          <c:invertIfNegative val="0"/>
          <c:dPt>
            <c:idx val="0"/>
            <c:invertIfNegative val="0"/>
            <c:bubble3D val="0"/>
            <c:spPr>
              <a:solidFill>
                <a:schemeClr val="accent3">
                  <a:lumMod val="50000"/>
                </a:schemeClr>
              </a:solidFill>
            </c:spPr>
          </c:dPt>
          <c:dPt>
            <c:idx val="1"/>
            <c:invertIfNegative val="0"/>
            <c:bubble3D val="0"/>
            <c:spPr>
              <a:solidFill>
                <a:schemeClr val="accent1">
                  <a:lumMod val="50000"/>
                </a:schemeClr>
              </a:solidFill>
            </c:spPr>
          </c:dPt>
          <c:dPt>
            <c:idx val="2"/>
            <c:invertIfNegative val="0"/>
            <c:bubble3D val="0"/>
            <c:spPr>
              <a:solidFill>
                <a:schemeClr val="accent2">
                  <a:lumMod val="50000"/>
                </a:schemeClr>
              </a:solidFill>
            </c:spPr>
          </c:dPt>
          <c:dPt>
            <c:idx val="3"/>
            <c:invertIfNegative val="0"/>
            <c:bubble3D val="0"/>
            <c:spPr>
              <a:solidFill>
                <a:schemeClr val="accent4">
                  <a:lumMod val="50000"/>
                </a:schemeClr>
              </a:solidFill>
            </c:spPr>
          </c:dPt>
          <c:dPt>
            <c:idx val="4"/>
            <c:invertIfNegative val="0"/>
            <c:bubble3D val="0"/>
            <c:spPr>
              <a:solidFill>
                <a:schemeClr val="accent5">
                  <a:lumMod val="50000"/>
                </a:schemeClr>
              </a:solidFill>
            </c:spPr>
          </c:dPt>
          <c:dPt>
            <c:idx val="5"/>
            <c:invertIfNegative val="0"/>
            <c:bubble3D val="0"/>
            <c:spPr>
              <a:solidFill>
                <a:schemeClr val="tx1">
                  <a:lumMod val="50000"/>
                  <a:lumOff val="50000"/>
                </a:schemeClr>
              </a:solidFill>
            </c:spPr>
          </c:dPt>
          <c:dPt>
            <c:idx val="6"/>
            <c:invertIfNegative val="0"/>
            <c:bubble3D val="0"/>
            <c:spPr>
              <a:solidFill>
                <a:schemeClr val="accent6"/>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Government</c:v>
                </c:pt>
                <c:pt idx="1">
                  <c:v>CHAM</c:v>
                </c:pt>
                <c:pt idx="2">
                  <c:v>Private</c:v>
                </c:pt>
                <c:pt idx="3">
                  <c:v>NGO</c:v>
                </c:pt>
                <c:pt idx="4">
                  <c:v>Company</c:v>
                </c:pt>
              </c:strCache>
            </c:strRef>
          </c:cat>
          <c:val>
            <c:numRef>
              <c:f>Sheet1!$B$2:$B$6</c:f>
              <c:numCache>
                <c:formatCode>General</c:formatCode>
                <c:ptCount val="5"/>
                <c:pt idx="0">
                  <c:v>8</c:v>
                </c:pt>
                <c:pt idx="1">
                  <c:v>10</c:v>
                </c:pt>
                <c:pt idx="2">
                  <c:v>4</c:v>
                </c:pt>
                <c:pt idx="3">
                  <c:v>12</c:v>
                </c:pt>
                <c:pt idx="4">
                  <c:v>8</c:v>
                </c:pt>
              </c:numCache>
            </c:numRef>
          </c:val>
        </c:ser>
        <c:dLbls>
          <c:showLegendKey val="0"/>
          <c:showVal val="1"/>
          <c:showCatName val="0"/>
          <c:showSerName val="0"/>
          <c:showPercent val="0"/>
          <c:showBubbleSize val="0"/>
        </c:dLbls>
        <c:gapWidth val="150"/>
        <c:axId val="291922744"/>
        <c:axId val="291923136"/>
      </c:barChart>
      <c:catAx>
        <c:axId val="291922744"/>
        <c:scaling>
          <c:orientation val="minMax"/>
        </c:scaling>
        <c:delete val="0"/>
        <c:axPos val="b"/>
        <c:numFmt formatCode="General" sourceLinked="1"/>
        <c:majorTickMark val="none"/>
        <c:minorTickMark val="none"/>
        <c:tickLblPos val="nextTo"/>
        <c:spPr>
          <a:ln>
            <a:solidFill>
              <a:schemeClr val="tx1"/>
            </a:solidFill>
          </a:ln>
        </c:spPr>
        <c:crossAx val="291923136"/>
        <c:crosses val="autoZero"/>
        <c:auto val="1"/>
        <c:lblAlgn val="ctr"/>
        <c:lblOffset val="100"/>
        <c:noMultiLvlLbl val="0"/>
      </c:catAx>
      <c:valAx>
        <c:axId val="291923136"/>
        <c:scaling>
          <c:orientation val="minMax"/>
          <c:max val="100"/>
        </c:scaling>
        <c:delete val="1"/>
        <c:axPos val="l"/>
        <c:numFmt formatCode="General" sourceLinked="1"/>
        <c:majorTickMark val="out"/>
        <c:minorTickMark val="none"/>
        <c:tickLblPos val="nextTo"/>
        <c:crossAx val="291922744"/>
        <c:crosses val="autoZero"/>
        <c:crossBetween val="between"/>
      </c:valAx>
      <c:spPr>
        <a:noFill/>
        <a:ln w="25382">
          <a:noFill/>
        </a:ln>
      </c:spPr>
    </c:plotArea>
    <c:plotVisOnly val="1"/>
    <c:dispBlanksAs val="gap"/>
    <c:showDLblsOverMax val="0"/>
  </c:chart>
  <c:txPr>
    <a:bodyPr/>
    <a:lstStyle/>
    <a:p>
      <a:pPr>
        <a:defRPr sz="1798">
          <a:solidFill>
            <a:schemeClr val="tx1"/>
          </a:solidFill>
        </a:defRPr>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81E-2"/>
          <c:y val="6.3492063492063502E-2"/>
          <c:w val="0.96944444444444677"/>
          <c:h val="0.80509040536599663"/>
        </c:manualLayout>
      </c:layout>
      <c:barChart>
        <c:barDir val="col"/>
        <c:grouping val="clustered"/>
        <c:varyColors val="0"/>
        <c:ser>
          <c:idx val="0"/>
          <c:order val="0"/>
          <c:tx>
            <c:strRef>
              <c:f>Sheet1!$B$1</c:f>
              <c:strCache>
                <c:ptCount val="1"/>
                <c:pt idx="0">
                  <c:v>Series 1</c:v>
                </c:pt>
              </c:strCache>
            </c:strRef>
          </c:tx>
          <c:spPr>
            <a:solidFill>
              <a:schemeClr val="accent1">
                <a:lumMod val="75000"/>
              </a:schemeClr>
            </a:solidFill>
          </c:spPr>
          <c:invertIfNegative val="0"/>
          <c:dPt>
            <c:idx val="0"/>
            <c:invertIfNegative val="0"/>
            <c:bubble3D val="0"/>
            <c:spPr>
              <a:solidFill>
                <a:schemeClr val="accent3"/>
              </a:solidFill>
            </c:spPr>
          </c:dPt>
          <c:dPt>
            <c:idx val="1"/>
            <c:invertIfNegative val="0"/>
            <c:bubble3D val="0"/>
            <c:spPr>
              <a:solidFill>
                <a:schemeClr val="tx2"/>
              </a:solidFill>
            </c:spPr>
          </c:dPt>
          <c:dPt>
            <c:idx val="2"/>
            <c:invertIfNegative val="0"/>
            <c:bubble3D val="0"/>
            <c:spPr>
              <a:solidFill>
                <a:schemeClr val="accent2"/>
              </a:solidFill>
            </c:spPr>
          </c:dPt>
          <c:dPt>
            <c:idx val="3"/>
            <c:invertIfNegative val="0"/>
            <c:bubble3D val="0"/>
            <c:spPr>
              <a:solidFill>
                <a:schemeClr val="accent4"/>
              </a:solidFill>
            </c:spPr>
          </c:dPt>
          <c:dPt>
            <c:idx val="4"/>
            <c:invertIfNegative val="0"/>
            <c:bubble3D val="0"/>
            <c:spPr>
              <a:solidFill>
                <a:schemeClr val="accent5"/>
              </a:solidFill>
            </c:spPr>
          </c:dPt>
          <c:dPt>
            <c:idx val="5"/>
            <c:invertIfNegative val="0"/>
            <c:bubble3D val="0"/>
            <c:spPr>
              <a:solidFill>
                <a:schemeClr val="tx1">
                  <a:lumMod val="50000"/>
                  <a:lumOff val="50000"/>
                </a:schemeClr>
              </a:solidFill>
            </c:spPr>
          </c:dPt>
          <c:dPt>
            <c:idx val="6"/>
            <c:invertIfNegative val="0"/>
            <c:bubble3D val="0"/>
            <c:spPr>
              <a:solidFill>
                <a:schemeClr val="accent6"/>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Hospital</c:v>
                </c:pt>
                <c:pt idx="1">
                  <c:v>Health centre</c:v>
                </c:pt>
                <c:pt idx="2">
                  <c:v>Dispensary</c:v>
                </c:pt>
                <c:pt idx="3">
                  <c:v>Clinic</c:v>
                </c:pt>
                <c:pt idx="4">
                  <c:v>Health post</c:v>
                </c:pt>
                <c:pt idx="5">
                  <c:v>Total</c:v>
                </c:pt>
              </c:strCache>
            </c:strRef>
          </c:cat>
          <c:val>
            <c:numRef>
              <c:f>Sheet1!$B$2:$B$7</c:f>
              <c:numCache>
                <c:formatCode>General</c:formatCode>
                <c:ptCount val="6"/>
                <c:pt idx="0">
                  <c:v>84</c:v>
                </c:pt>
                <c:pt idx="1">
                  <c:v>88</c:v>
                </c:pt>
                <c:pt idx="2">
                  <c:v>77</c:v>
                </c:pt>
                <c:pt idx="3">
                  <c:v>67</c:v>
                </c:pt>
                <c:pt idx="4">
                  <c:v>75</c:v>
                </c:pt>
                <c:pt idx="5">
                  <c:v>80</c:v>
                </c:pt>
              </c:numCache>
            </c:numRef>
          </c:val>
        </c:ser>
        <c:dLbls>
          <c:showLegendKey val="0"/>
          <c:showVal val="1"/>
          <c:showCatName val="0"/>
          <c:showSerName val="0"/>
          <c:showPercent val="0"/>
          <c:showBubbleSize val="0"/>
        </c:dLbls>
        <c:gapWidth val="150"/>
        <c:axId val="291923920"/>
        <c:axId val="291924312"/>
      </c:barChart>
      <c:catAx>
        <c:axId val="291923920"/>
        <c:scaling>
          <c:orientation val="minMax"/>
        </c:scaling>
        <c:delete val="0"/>
        <c:axPos val="b"/>
        <c:numFmt formatCode="General" sourceLinked="1"/>
        <c:majorTickMark val="none"/>
        <c:minorTickMark val="none"/>
        <c:tickLblPos val="nextTo"/>
        <c:spPr>
          <a:ln>
            <a:solidFill>
              <a:schemeClr val="tx1"/>
            </a:solidFill>
          </a:ln>
        </c:spPr>
        <c:crossAx val="291924312"/>
        <c:crosses val="autoZero"/>
        <c:auto val="1"/>
        <c:lblAlgn val="ctr"/>
        <c:lblOffset val="100"/>
        <c:noMultiLvlLbl val="0"/>
      </c:catAx>
      <c:valAx>
        <c:axId val="291924312"/>
        <c:scaling>
          <c:orientation val="minMax"/>
          <c:max val="100"/>
        </c:scaling>
        <c:delete val="1"/>
        <c:axPos val="l"/>
        <c:numFmt formatCode="General" sourceLinked="1"/>
        <c:majorTickMark val="out"/>
        <c:minorTickMark val="none"/>
        <c:tickLblPos val="nextTo"/>
        <c:crossAx val="291923920"/>
        <c:crosses val="autoZero"/>
        <c:crossBetween val="between"/>
      </c:valAx>
      <c:spPr>
        <a:noFill/>
        <a:ln w="25382">
          <a:noFill/>
        </a:ln>
      </c:spPr>
    </c:plotArea>
    <c:plotVisOnly val="1"/>
    <c:dispBlanksAs val="gap"/>
    <c:showDLblsOverMax val="0"/>
  </c:chart>
  <c:txPr>
    <a:bodyPr/>
    <a:lstStyle/>
    <a:p>
      <a:pPr>
        <a:defRPr sz="1798">
          <a:solidFill>
            <a:schemeClr val="tx1"/>
          </a:solidFill>
        </a:defRPr>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bg2"/>
            </a:solidFill>
          </c:spPr>
          <c:invertIfNegative val="0"/>
          <c:dPt>
            <c:idx val="0"/>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Staff training</c:v>
                </c:pt>
                <c:pt idx="1">
                  <c:v>Personal supervision</c:v>
                </c:pt>
                <c:pt idx="2">
                  <c:v>Supportive management practices</c:v>
                </c:pt>
              </c:strCache>
            </c:strRef>
          </c:cat>
          <c:val>
            <c:numRef>
              <c:f>Sheet1!$B$2:$B$4</c:f>
              <c:numCache>
                <c:formatCode>General</c:formatCode>
                <c:ptCount val="3"/>
                <c:pt idx="0">
                  <c:v>95</c:v>
                </c:pt>
                <c:pt idx="1">
                  <c:v>91</c:v>
                </c:pt>
                <c:pt idx="2">
                  <c:v>75</c:v>
                </c:pt>
              </c:numCache>
            </c:numRef>
          </c:val>
        </c:ser>
        <c:dLbls>
          <c:showLegendKey val="0"/>
          <c:showVal val="1"/>
          <c:showCatName val="0"/>
          <c:showSerName val="0"/>
          <c:showPercent val="0"/>
          <c:showBubbleSize val="0"/>
        </c:dLbls>
        <c:gapWidth val="150"/>
        <c:axId val="291925096"/>
        <c:axId val="291925488"/>
      </c:barChart>
      <c:catAx>
        <c:axId val="291925096"/>
        <c:scaling>
          <c:orientation val="minMax"/>
        </c:scaling>
        <c:delete val="0"/>
        <c:axPos val="b"/>
        <c:numFmt formatCode="General" sourceLinked="1"/>
        <c:majorTickMark val="none"/>
        <c:minorTickMark val="none"/>
        <c:tickLblPos val="nextTo"/>
        <c:spPr>
          <a:ln>
            <a:solidFill>
              <a:schemeClr val="tx1"/>
            </a:solidFill>
          </a:ln>
        </c:spPr>
        <c:crossAx val="291925488"/>
        <c:crosses val="autoZero"/>
        <c:auto val="1"/>
        <c:lblAlgn val="ctr"/>
        <c:lblOffset val="100"/>
        <c:noMultiLvlLbl val="0"/>
      </c:catAx>
      <c:valAx>
        <c:axId val="291925488"/>
        <c:scaling>
          <c:orientation val="minMax"/>
          <c:max val="100"/>
        </c:scaling>
        <c:delete val="1"/>
        <c:axPos val="l"/>
        <c:numFmt formatCode="General" sourceLinked="1"/>
        <c:majorTickMark val="out"/>
        <c:minorTickMark val="none"/>
        <c:tickLblPos val="none"/>
        <c:crossAx val="291925096"/>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406162464985995E-2"/>
          <c:y val="7.654226339251057E-3"/>
          <c:w val="0.96918767507002801"/>
          <c:h val="0.8806329338534139"/>
        </c:manualLayout>
      </c:layout>
      <c:barChart>
        <c:barDir val="col"/>
        <c:grouping val="stacked"/>
        <c:varyColors val="0"/>
        <c:ser>
          <c:idx val="0"/>
          <c:order val="0"/>
          <c:tx>
            <c:strRef>
              <c:f>Sheet1!$B$1</c:f>
              <c:strCache>
                <c:ptCount val="1"/>
                <c:pt idx="0">
                  <c:v>Other</c:v>
                </c:pt>
              </c:strCache>
            </c:strRef>
          </c:tx>
          <c:spPr>
            <a:solidFill>
              <a:schemeClr val="tx1">
                <a:lumMod val="50000"/>
                <a:lumOff val="50000"/>
              </a:schemeClr>
            </a:solidFill>
          </c:spPr>
          <c:invertIfNegative val="0"/>
          <c:dLbls>
            <c:dLbl>
              <c:idx val="0"/>
              <c:layout>
                <c:manualLayout>
                  <c:x val="-1.4005602240896359E-3"/>
                  <c:y val="-2.3304167647613179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8011204481792717E-3"/>
                  <c:y val="-2.3304167647613179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1.4005602240897386E-3"/>
                  <c:y val="-1.8643334118090559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Hospital</c:v>
                </c:pt>
                <c:pt idx="1">
                  <c:v>Health centre</c:v>
                </c:pt>
                <c:pt idx="2">
                  <c:v>Dispensary</c:v>
                </c:pt>
                <c:pt idx="3">
                  <c:v>Clinic</c:v>
                </c:pt>
                <c:pt idx="4">
                  <c:v>Health post</c:v>
                </c:pt>
              </c:strCache>
            </c:strRef>
          </c:cat>
          <c:val>
            <c:numRef>
              <c:f>Sheet1!$B$2:$B$6</c:f>
              <c:numCache>
                <c:formatCode>General</c:formatCode>
                <c:ptCount val="5"/>
                <c:pt idx="0">
                  <c:v>19</c:v>
                </c:pt>
                <c:pt idx="1">
                  <c:v>13</c:v>
                </c:pt>
                <c:pt idx="2">
                  <c:v>8</c:v>
                </c:pt>
                <c:pt idx="4">
                  <c:v>4</c:v>
                </c:pt>
              </c:numCache>
            </c:numRef>
          </c:val>
        </c:ser>
        <c:ser>
          <c:idx val="1"/>
          <c:order val="1"/>
          <c:tx>
            <c:strRef>
              <c:f>Sheet1!$C$1</c:f>
              <c:strCache>
                <c:ptCount val="1"/>
                <c:pt idx="0">
                  <c:v>Technician</c:v>
                </c:pt>
              </c:strCache>
            </c:strRef>
          </c:tx>
          <c:spPr>
            <a:solidFill>
              <a:schemeClr val="accent5"/>
            </a:solidFill>
          </c:spPr>
          <c:invertIfNegative val="0"/>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Hospital</c:v>
                </c:pt>
                <c:pt idx="1">
                  <c:v>Health centre</c:v>
                </c:pt>
                <c:pt idx="2">
                  <c:v>Dispensary</c:v>
                </c:pt>
                <c:pt idx="3">
                  <c:v>Clinic</c:v>
                </c:pt>
                <c:pt idx="4">
                  <c:v>Health post</c:v>
                </c:pt>
              </c:strCache>
            </c:strRef>
          </c:cat>
          <c:val>
            <c:numRef>
              <c:f>Sheet1!$C$2:$C$6</c:f>
              <c:numCache>
                <c:formatCode>General</c:formatCode>
                <c:ptCount val="5"/>
                <c:pt idx="0">
                  <c:v>5</c:v>
                </c:pt>
              </c:numCache>
            </c:numRef>
          </c:val>
        </c:ser>
        <c:ser>
          <c:idx val="2"/>
          <c:order val="2"/>
          <c:tx>
            <c:strRef>
              <c:f>Sheet1!$D$1</c:f>
              <c:strCache>
                <c:ptCount val="1"/>
                <c:pt idx="0">
                  <c:v>Pharmacist</c:v>
                </c:pt>
              </c:strCache>
            </c:strRef>
          </c:tx>
          <c:spPr>
            <a:solidFill>
              <a:schemeClr val="accent4"/>
            </a:solidFill>
          </c:spPr>
          <c:invertIfNegative val="0"/>
          <c:dLbls>
            <c:dLbl>
              <c:idx val="0"/>
              <c:layout>
                <c:manualLayout>
                  <c:x val="-1.4005602240896359E-3"/>
                  <c:y val="2.330416764761352E-3"/>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Hospital</c:v>
                </c:pt>
                <c:pt idx="1">
                  <c:v>Health centre</c:v>
                </c:pt>
                <c:pt idx="2">
                  <c:v>Dispensary</c:v>
                </c:pt>
                <c:pt idx="3">
                  <c:v>Clinic</c:v>
                </c:pt>
                <c:pt idx="4">
                  <c:v>Health post</c:v>
                </c:pt>
              </c:strCache>
            </c:strRef>
          </c:cat>
          <c:val>
            <c:numRef>
              <c:f>Sheet1!$D$2:$D$6</c:f>
              <c:numCache>
                <c:formatCode>General</c:formatCode>
                <c:ptCount val="5"/>
                <c:pt idx="0">
                  <c:v>1</c:v>
                </c:pt>
              </c:numCache>
            </c:numRef>
          </c:val>
        </c:ser>
        <c:ser>
          <c:idx val="3"/>
          <c:order val="3"/>
          <c:tx>
            <c:strRef>
              <c:f>Sheet1!$E$1</c:f>
              <c:strCache>
                <c:ptCount val="1"/>
                <c:pt idx="0">
                  <c:v>Nurse</c:v>
                </c:pt>
              </c:strCache>
            </c:strRef>
          </c:tx>
          <c:spPr>
            <a:solidFill>
              <a:schemeClr val="accent2"/>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Sheet1!$A$2:$A$6</c:f>
              <c:strCache>
                <c:ptCount val="5"/>
                <c:pt idx="0">
                  <c:v>Hospital</c:v>
                </c:pt>
                <c:pt idx="1">
                  <c:v>Health centre</c:v>
                </c:pt>
                <c:pt idx="2">
                  <c:v>Dispensary</c:v>
                </c:pt>
                <c:pt idx="3">
                  <c:v>Clinic</c:v>
                </c:pt>
                <c:pt idx="4">
                  <c:v>Health post</c:v>
                </c:pt>
              </c:strCache>
            </c:strRef>
          </c:cat>
          <c:val>
            <c:numRef>
              <c:f>Sheet1!$E$2:$E$6</c:f>
              <c:numCache>
                <c:formatCode>General</c:formatCode>
                <c:ptCount val="5"/>
                <c:pt idx="0">
                  <c:v>18</c:v>
                </c:pt>
                <c:pt idx="1">
                  <c:v>2</c:v>
                </c:pt>
                <c:pt idx="3">
                  <c:v>1</c:v>
                </c:pt>
              </c:numCache>
            </c:numRef>
          </c:val>
        </c:ser>
        <c:ser>
          <c:idx val="4"/>
          <c:order val="4"/>
          <c:tx>
            <c:strRef>
              <c:f>Sheet1!$F$1</c:f>
              <c:strCache>
                <c:ptCount val="1"/>
                <c:pt idx="0">
                  <c:v>Other clinician</c:v>
                </c:pt>
              </c:strCache>
            </c:strRef>
          </c:tx>
          <c:spPr>
            <a:solidFill>
              <a:schemeClr val="accent1"/>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Sheet1!$A$2:$A$6</c:f>
              <c:strCache>
                <c:ptCount val="5"/>
                <c:pt idx="0">
                  <c:v>Hospital</c:v>
                </c:pt>
                <c:pt idx="1">
                  <c:v>Health centre</c:v>
                </c:pt>
                <c:pt idx="2">
                  <c:v>Dispensary</c:v>
                </c:pt>
                <c:pt idx="3">
                  <c:v>Clinic</c:v>
                </c:pt>
                <c:pt idx="4">
                  <c:v>Health post</c:v>
                </c:pt>
              </c:strCache>
            </c:strRef>
          </c:cat>
          <c:val>
            <c:numRef>
              <c:f>Sheet1!$F$2:$F$6</c:f>
              <c:numCache>
                <c:formatCode>General</c:formatCode>
                <c:ptCount val="5"/>
                <c:pt idx="0">
                  <c:v>6</c:v>
                </c:pt>
                <c:pt idx="1">
                  <c:v>2</c:v>
                </c:pt>
                <c:pt idx="2">
                  <c:v>1</c:v>
                </c:pt>
                <c:pt idx="3">
                  <c:v>2</c:v>
                </c:pt>
              </c:numCache>
            </c:numRef>
          </c:val>
        </c:ser>
        <c:ser>
          <c:idx val="5"/>
          <c:order val="5"/>
          <c:tx>
            <c:strRef>
              <c:f>Sheet1!$G$1</c:f>
              <c:strCache>
                <c:ptCount val="1"/>
                <c:pt idx="0">
                  <c:v>Doctor</c:v>
                </c:pt>
              </c:strCache>
            </c:strRef>
          </c:tx>
          <c:spPr>
            <a:solidFill>
              <a:schemeClr val="accent3"/>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Sheet1!$A$2:$A$6</c:f>
              <c:strCache>
                <c:ptCount val="5"/>
                <c:pt idx="0">
                  <c:v>Hospital</c:v>
                </c:pt>
                <c:pt idx="1">
                  <c:v>Health centre</c:v>
                </c:pt>
                <c:pt idx="2">
                  <c:v>Dispensary</c:v>
                </c:pt>
                <c:pt idx="3">
                  <c:v>Clinic</c:v>
                </c:pt>
                <c:pt idx="4">
                  <c:v>Health post</c:v>
                </c:pt>
              </c:strCache>
            </c:strRef>
          </c:cat>
          <c:val>
            <c:numRef>
              <c:f>Sheet1!$G$2:$G$6</c:f>
              <c:numCache>
                <c:formatCode>General</c:formatCode>
                <c:ptCount val="5"/>
                <c:pt idx="0">
                  <c:v>1</c:v>
                </c:pt>
              </c:numCache>
            </c:numRef>
          </c:val>
        </c:ser>
        <c:dLbls>
          <c:showLegendKey val="0"/>
          <c:showVal val="1"/>
          <c:showCatName val="0"/>
          <c:showSerName val="0"/>
          <c:showPercent val="0"/>
          <c:showBubbleSize val="0"/>
        </c:dLbls>
        <c:gapWidth val="95"/>
        <c:overlap val="100"/>
        <c:axId val="221273176"/>
        <c:axId val="291926272"/>
      </c:barChart>
      <c:catAx>
        <c:axId val="221273176"/>
        <c:scaling>
          <c:orientation val="minMax"/>
        </c:scaling>
        <c:delete val="0"/>
        <c:axPos val="b"/>
        <c:numFmt formatCode="General" sourceLinked="0"/>
        <c:majorTickMark val="none"/>
        <c:minorTickMark val="none"/>
        <c:tickLblPos val="nextTo"/>
        <c:spPr>
          <a:ln>
            <a:solidFill>
              <a:schemeClr val="tx1"/>
            </a:solidFill>
          </a:ln>
        </c:spPr>
        <c:txPr>
          <a:bodyPr/>
          <a:lstStyle/>
          <a:p>
            <a:pPr>
              <a:defRPr sz="1600">
                <a:solidFill>
                  <a:schemeClr val="tx1"/>
                </a:solidFill>
              </a:defRPr>
            </a:pPr>
            <a:endParaRPr lang="en-US"/>
          </a:p>
        </c:txPr>
        <c:crossAx val="291926272"/>
        <c:crosses val="autoZero"/>
        <c:auto val="1"/>
        <c:lblAlgn val="ctr"/>
        <c:lblOffset val="100"/>
        <c:noMultiLvlLbl val="0"/>
      </c:catAx>
      <c:valAx>
        <c:axId val="291926272"/>
        <c:scaling>
          <c:orientation val="minMax"/>
          <c:max val="50"/>
        </c:scaling>
        <c:delete val="1"/>
        <c:axPos val="l"/>
        <c:numFmt formatCode="General" sourceLinked="1"/>
        <c:majorTickMark val="out"/>
        <c:minorTickMark val="none"/>
        <c:tickLblPos val="nextTo"/>
        <c:crossAx val="221273176"/>
        <c:crosses val="autoZero"/>
        <c:crossBetween val="between"/>
      </c:valAx>
    </c:plotArea>
    <c:legend>
      <c:legendPos val="r"/>
      <c:layout/>
      <c:overlay val="0"/>
      <c:txPr>
        <a:bodyPr/>
        <a:lstStyle/>
        <a:p>
          <a:pPr>
            <a:defRPr>
              <a:solidFill>
                <a:schemeClr val="tx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89E-2"/>
          <c:y val="7.4287900968484727E-2"/>
          <c:w val="0.96944444444444444"/>
          <c:h val="0.74243509786695994"/>
        </c:manualLayout>
      </c:layout>
      <c:barChart>
        <c:barDir val="col"/>
        <c:grouping val="clustered"/>
        <c:varyColors val="0"/>
        <c:ser>
          <c:idx val="0"/>
          <c:order val="0"/>
          <c:tx>
            <c:strRef>
              <c:f>Sheet1!$A$2</c:f>
              <c:strCache>
                <c:ptCount val="1"/>
                <c:pt idx="0">
                  <c:v>All basic client services</c:v>
                </c:pt>
              </c:strCache>
            </c:strRef>
          </c:tx>
          <c:spPr>
            <a:solidFill>
              <a:schemeClr val="accent3"/>
            </a:solidFill>
          </c:spPr>
          <c:invertIfNegative val="0"/>
          <c:dPt>
            <c:idx val="0"/>
            <c:invertIfNegative val="0"/>
            <c:bubble3D val="0"/>
          </c:dPt>
          <c:dPt>
            <c:idx val="1"/>
            <c:invertIfNegative val="0"/>
            <c:bubble3D val="0"/>
            <c:spPr>
              <a:solidFill>
                <a:schemeClr val="bg2"/>
              </a:solidFill>
            </c:spPr>
          </c:dPt>
          <c:dPt>
            <c:idx val="2"/>
            <c:invertIfNegative val="0"/>
            <c:bubble3D val="0"/>
            <c:spPr>
              <a:solidFill>
                <a:schemeClr val="accent2"/>
              </a:solidFill>
            </c:spPr>
          </c:dPt>
          <c:dPt>
            <c:idx val="3"/>
            <c:invertIfNegative val="0"/>
            <c:bubble3D val="0"/>
            <c:spPr>
              <a:solidFill>
                <a:schemeClr val="accent4"/>
              </a:solidFill>
            </c:spPr>
          </c:dPt>
          <c:dPt>
            <c:idx val="4"/>
            <c:invertIfNegative val="0"/>
            <c:bubble3D val="0"/>
            <c:spPr>
              <a:solidFill>
                <a:schemeClr val="accent5"/>
              </a:solidFill>
            </c:spPr>
          </c:dPt>
          <c:dPt>
            <c:idx val="5"/>
            <c:invertIfNegative val="0"/>
            <c:bubble3D val="0"/>
            <c:spPr>
              <a:solidFill>
                <a:schemeClr val="tx1">
                  <a:lumMod val="50000"/>
                  <a:lumOff val="50000"/>
                </a:schemeClr>
              </a:solidFill>
            </c:spPr>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Hospital</c:v>
                </c:pt>
                <c:pt idx="1">
                  <c:v>Health centre</c:v>
                </c:pt>
                <c:pt idx="2">
                  <c:v>Dispensary</c:v>
                </c:pt>
                <c:pt idx="3">
                  <c:v>Clinic</c:v>
                </c:pt>
                <c:pt idx="4">
                  <c:v>Health post</c:v>
                </c:pt>
              </c:strCache>
            </c:strRef>
          </c:cat>
          <c:val>
            <c:numRef>
              <c:f>Sheet1!$B$2:$F$2</c:f>
              <c:numCache>
                <c:formatCode>General</c:formatCode>
                <c:ptCount val="5"/>
                <c:pt idx="0">
                  <c:v>58</c:v>
                </c:pt>
                <c:pt idx="1">
                  <c:v>84</c:v>
                </c:pt>
                <c:pt idx="2">
                  <c:v>28</c:v>
                </c:pt>
                <c:pt idx="3">
                  <c:v>11</c:v>
                </c:pt>
                <c:pt idx="4">
                  <c:v>10</c:v>
                </c:pt>
              </c:numCache>
            </c:numRef>
          </c:val>
        </c:ser>
        <c:dLbls>
          <c:showLegendKey val="0"/>
          <c:showVal val="1"/>
          <c:showCatName val="0"/>
          <c:showSerName val="0"/>
          <c:showPercent val="0"/>
          <c:showBubbleSize val="0"/>
        </c:dLbls>
        <c:gapWidth val="150"/>
        <c:overlap val="-25"/>
        <c:axId val="291454824"/>
        <c:axId val="291455216"/>
      </c:barChart>
      <c:catAx>
        <c:axId val="291454824"/>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291455216"/>
        <c:crosses val="autoZero"/>
        <c:auto val="1"/>
        <c:lblAlgn val="ctr"/>
        <c:lblOffset val="100"/>
        <c:noMultiLvlLbl val="0"/>
      </c:catAx>
      <c:valAx>
        <c:axId val="291455216"/>
        <c:scaling>
          <c:orientation val="minMax"/>
        </c:scaling>
        <c:delete val="1"/>
        <c:axPos val="l"/>
        <c:numFmt formatCode="General" sourceLinked="1"/>
        <c:majorTickMark val="out"/>
        <c:minorTickMark val="none"/>
        <c:tickLblPos val="none"/>
        <c:crossAx val="29145482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89E-2"/>
          <c:y val="7.4287900968484727E-2"/>
          <c:w val="0.96944444444444444"/>
          <c:h val="0.74243509786695994"/>
        </c:manualLayout>
      </c:layout>
      <c:barChart>
        <c:barDir val="col"/>
        <c:grouping val="clustered"/>
        <c:varyColors val="0"/>
        <c:ser>
          <c:idx val="0"/>
          <c:order val="0"/>
          <c:tx>
            <c:strRef>
              <c:f>Sheet1!$A$2</c:f>
              <c:strCache>
                <c:ptCount val="1"/>
                <c:pt idx="0">
                  <c:v>all basic client services</c:v>
                </c:pt>
              </c:strCache>
            </c:strRef>
          </c:tx>
          <c:spPr>
            <a:solidFill>
              <a:schemeClr val="accent3"/>
            </a:solidFill>
          </c:spPr>
          <c:invertIfNegative val="0"/>
          <c:dPt>
            <c:idx val="0"/>
            <c:invertIfNegative val="0"/>
            <c:bubble3D val="0"/>
            <c:spPr>
              <a:solidFill>
                <a:schemeClr val="accent3">
                  <a:lumMod val="50000"/>
                </a:schemeClr>
              </a:solidFill>
            </c:spPr>
          </c:dPt>
          <c:dPt>
            <c:idx val="1"/>
            <c:invertIfNegative val="0"/>
            <c:bubble3D val="0"/>
            <c:spPr>
              <a:solidFill>
                <a:schemeClr val="accent1">
                  <a:lumMod val="50000"/>
                </a:schemeClr>
              </a:solidFill>
            </c:spPr>
          </c:dPt>
          <c:dPt>
            <c:idx val="2"/>
            <c:invertIfNegative val="0"/>
            <c:bubble3D val="0"/>
            <c:spPr>
              <a:solidFill>
                <a:schemeClr val="accent2">
                  <a:lumMod val="50000"/>
                </a:schemeClr>
              </a:solidFill>
            </c:spPr>
          </c:dPt>
          <c:dPt>
            <c:idx val="3"/>
            <c:invertIfNegative val="0"/>
            <c:bubble3D val="0"/>
            <c:spPr>
              <a:solidFill>
                <a:schemeClr val="accent4">
                  <a:lumMod val="50000"/>
                </a:schemeClr>
              </a:solidFill>
            </c:spPr>
          </c:dPt>
          <c:dPt>
            <c:idx val="4"/>
            <c:invertIfNegative val="0"/>
            <c:bubble3D val="0"/>
            <c:spPr>
              <a:solidFill>
                <a:schemeClr val="accent5">
                  <a:lumMod val="50000"/>
                </a:schemeClr>
              </a:solidFill>
            </c:spPr>
          </c:dPt>
          <c:dPt>
            <c:idx val="5"/>
            <c:invertIfNegative val="0"/>
            <c:bubble3D val="0"/>
            <c:spPr>
              <a:solidFill>
                <a:schemeClr val="tx1">
                  <a:lumMod val="50000"/>
                  <a:lumOff val="50000"/>
                </a:schemeClr>
              </a:solidFill>
            </c:spPr>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Government</c:v>
                </c:pt>
                <c:pt idx="1">
                  <c:v>CHAM</c:v>
                </c:pt>
                <c:pt idx="2">
                  <c:v>Private</c:v>
                </c:pt>
                <c:pt idx="3">
                  <c:v>NGO</c:v>
                </c:pt>
                <c:pt idx="4">
                  <c:v>Company</c:v>
                </c:pt>
              </c:strCache>
            </c:strRef>
          </c:cat>
          <c:val>
            <c:numRef>
              <c:f>Sheet1!$B$2:$F$2</c:f>
              <c:numCache>
                <c:formatCode>General</c:formatCode>
                <c:ptCount val="5"/>
                <c:pt idx="0">
                  <c:v>81</c:v>
                </c:pt>
                <c:pt idx="1">
                  <c:v>49</c:v>
                </c:pt>
                <c:pt idx="2">
                  <c:v>8</c:v>
                </c:pt>
                <c:pt idx="3">
                  <c:v>10</c:v>
                </c:pt>
                <c:pt idx="4">
                  <c:v>35</c:v>
                </c:pt>
              </c:numCache>
            </c:numRef>
          </c:val>
        </c:ser>
        <c:dLbls>
          <c:showLegendKey val="0"/>
          <c:showVal val="1"/>
          <c:showCatName val="0"/>
          <c:showSerName val="0"/>
          <c:showPercent val="0"/>
          <c:showBubbleSize val="0"/>
        </c:dLbls>
        <c:gapWidth val="150"/>
        <c:overlap val="-25"/>
        <c:axId val="291456000"/>
        <c:axId val="291456392"/>
      </c:barChart>
      <c:catAx>
        <c:axId val="291456000"/>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291456392"/>
        <c:crosses val="autoZero"/>
        <c:auto val="1"/>
        <c:lblAlgn val="ctr"/>
        <c:lblOffset val="100"/>
        <c:noMultiLvlLbl val="0"/>
      </c:catAx>
      <c:valAx>
        <c:axId val="291456392"/>
        <c:scaling>
          <c:orientation val="minMax"/>
          <c:max val="100"/>
          <c:min val="0"/>
        </c:scaling>
        <c:delete val="1"/>
        <c:axPos val="l"/>
        <c:numFmt formatCode="General" sourceLinked="1"/>
        <c:majorTickMark val="out"/>
        <c:minorTickMark val="none"/>
        <c:tickLblPos val="nextTo"/>
        <c:crossAx val="29145600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3"/>
            </a:solidFill>
          </c:spPr>
          <c:invertIfNegative val="0"/>
          <c:dPt>
            <c:idx val="0"/>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Sheet1!$A$2:$A$8</c:f>
              <c:strCache>
                <c:ptCount val="7"/>
                <c:pt idx="0">
                  <c:v>Computer with internet</c:v>
                </c:pt>
                <c:pt idx="1">
                  <c:v>Client latrine</c:v>
                </c:pt>
                <c:pt idx="2">
                  <c:v>Regular electricity</c:v>
                </c:pt>
                <c:pt idx="3">
                  <c:v>Communication equipment</c:v>
                </c:pt>
                <c:pt idx="4">
                  <c:v>Emergency transport</c:v>
                </c:pt>
                <c:pt idx="5">
                  <c:v>Improved water source</c:v>
                </c:pt>
                <c:pt idx="6">
                  <c:v>Visual and auditory privacy</c:v>
                </c:pt>
              </c:strCache>
            </c:strRef>
          </c:cat>
          <c:val>
            <c:numRef>
              <c:f>Sheet1!$B$2:$B$8</c:f>
              <c:numCache>
                <c:formatCode>General</c:formatCode>
                <c:ptCount val="7"/>
                <c:pt idx="0">
                  <c:v>35</c:v>
                </c:pt>
                <c:pt idx="1">
                  <c:v>37</c:v>
                </c:pt>
                <c:pt idx="2">
                  <c:v>59</c:v>
                </c:pt>
                <c:pt idx="3">
                  <c:v>76</c:v>
                </c:pt>
                <c:pt idx="4">
                  <c:v>77</c:v>
                </c:pt>
                <c:pt idx="5">
                  <c:v>94</c:v>
                </c:pt>
                <c:pt idx="6">
                  <c:v>96</c:v>
                </c:pt>
              </c:numCache>
            </c:numRef>
          </c:val>
        </c:ser>
        <c:dLbls>
          <c:showLegendKey val="0"/>
          <c:showVal val="1"/>
          <c:showCatName val="0"/>
          <c:showSerName val="0"/>
          <c:showPercent val="0"/>
          <c:showBubbleSize val="0"/>
        </c:dLbls>
        <c:gapWidth val="150"/>
        <c:overlap val="-25"/>
        <c:axId val="291457176"/>
        <c:axId val="291457568"/>
      </c:barChart>
      <c:catAx>
        <c:axId val="291457176"/>
        <c:scaling>
          <c:orientation val="minMax"/>
        </c:scaling>
        <c:delete val="0"/>
        <c:axPos val="l"/>
        <c:numFmt formatCode="General" sourceLinked="1"/>
        <c:majorTickMark val="none"/>
        <c:minorTickMark val="none"/>
        <c:tickLblPos val="nextTo"/>
        <c:spPr>
          <a:ln>
            <a:solidFill>
              <a:schemeClr val="tx1"/>
            </a:solidFill>
          </a:ln>
        </c:spPr>
        <c:crossAx val="291457568"/>
        <c:crosses val="autoZero"/>
        <c:auto val="1"/>
        <c:lblAlgn val="ctr"/>
        <c:lblOffset val="100"/>
        <c:noMultiLvlLbl val="0"/>
      </c:catAx>
      <c:valAx>
        <c:axId val="291457568"/>
        <c:scaling>
          <c:orientation val="minMax"/>
          <c:max val="100"/>
        </c:scaling>
        <c:delete val="1"/>
        <c:axPos val="b"/>
        <c:numFmt formatCode="General" sourceLinked="1"/>
        <c:majorTickMark val="out"/>
        <c:minorTickMark val="none"/>
        <c:tickLblPos val="nextTo"/>
        <c:crossAx val="291457176"/>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2"/>
            </a:solidFill>
          </c:spPr>
          <c:invertIfNegative val="0"/>
          <c:dPt>
            <c:idx val="0"/>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Sheet1!$A$2:$A$8</c:f>
              <c:strCache>
                <c:ptCount val="7"/>
                <c:pt idx="0">
                  <c:v>Light source</c:v>
                </c:pt>
                <c:pt idx="1">
                  <c:v>Infant scale</c:v>
                </c:pt>
                <c:pt idx="2">
                  <c:v>Child scale</c:v>
                </c:pt>
                <c:pt idx="3">
                  <c:v>Blood pressure apparatus</c:v>
                </c:pt>
                <c:pt idx="4">
                  <c:v>Adult scale</c:v>
                </c:pt>
                <c:pt idx="5">
                  <c:v>Thermometer</c:v>
                </c:pt>
                <c:pt idx="6">
                  <c:v>Stethoscope</c:v>
                </c:pt>
              </c:strCache>
            </c:strRef>
          </c:cat>
          <c:val>
            <c:numRef>
              <c:f>Sheet1!$B$2:$B$8</c:f>
              <c:numCache>
                <c:formatCode>General</c:formatCode>
                <c:ptCount val="7"/>
                <c:pt idx="0">
                  <c:v>34</c:v>
                </c:pt>
                <c:pt idx="1">
                  <c:v>45</c:v>
                </c:pt>
                <c:pt idx="2">
                  <c:v>57</c:v>
                </c:pt>
                <c:pt idx="3">
                  <c:v>78</c:v>
                </c:pt>
                <c:pt idx="4">
                  <c:v>82</c:v>
                </c:pt>
                <c:pt idx="5">
                  <c:v>83</c:v>
                </c:pt>
                <c:pt idx="6">
                  <c:v>89</c:v>
                </c:pt>
              </c:numCache>
            </c:numRef>
          </c:val>
        </c:ser>
        <c:dLbls>
          <c:showLegendKey val="0"/>
          <c:showVal val="1"/>
          <c:showCatName val="0"/>
          <c:showSerName val="0"/>
          <c:showPercent val="0"/>
          <c:showBubbleSize val="0"/>
        </c:dLbls>
        <c:gapWidth val="150"/>
        <c:overlap val="-25"/>
        <c:axId val="291458352"/>
        <c:axId val="283933464"/>
      </c:barChart>
      <c:catAx>
        <c:axId val="291458352"/>
        <c:scaling>
          <c:orientation val="minMax"/>
        </c:scaling>
        <c:delete val="0"/>
        <c:axPos val="l"/>
        <c:numFmt formatCode="General" sourceLinked="1"/>
        <c:majorTickMark val="none"/>
        <c:minorTickMark val="none"/>
        <c:tickLblPos val="nextTo"/>
        <c:spPr>
          <a:ln>
            <a:solidFill>
              <a:schemeClr val="tx1"/>
            </a:solidFill>
          </a:ln>
        </c:spPr>
        <c:crossAx val="283933464"/>
        <c:crosses val="autoZero"/>
        <c:auto val="1"/>
        <c:lblAlgn val="ctr"/>
        <c:lblOffset val="100"/>
        <c:noMultiLvlLbl val="0"/>
      </c:catAx>
      <c:valAx>
        <c:axId val="283933464"/>
        <c:scaling>
          <c:orientation val="minMax"/>
        </c:scaling>
        <c:delete val="1"/>
        <c:axPos val="b"/>
        <c:numFmt formatCode="General" sourceLinked="1"/>
        <c:majorTickMark val="out"/>
        <c:minorTickMark val="none"/>
        <c:tickLblPos val="none"/>
        <c:crossAx val="291458352"/>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5"/>
            </a:solidFill>
          </c:spPr>
          <c:invertIfNegative val="0"/>
          <c:dPt>
            <c:idx val="0"/>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Sheet1!$A$2:$A$8</c:f>
              <c:strCache>
                <c:ptCount val="7"/>
                <c:pt idx="0">
                  <c:v>Disinfectant</c:v>
                </c:pt>
                <c:pt idx="1">
                  <c:v>Appropriate storage of infectious waste</c:v>
                </c:pt>
                <c:pt idx="2">
                  <c:v>Appropriate storage of sharps waste</c:v>
                </c:pt>
                <c:pt idx="3">
                  <c:v>Safe final disposal of infectious waste</c:v>
                </c:pt>
                <c:pt idx="4">
                  <c:v>Safe final disposal of sharps waste</c:v>
                </c:pt>
                <c:pt idx="5">
                  <c:v>Equipment for high-level disinfection</c:v>
                </c:pt>
                <c:pt idx="6">
                  <c:v>Sterilisation equipment</c:v>
                </c:pt>
              </c:strCache>
            </c:strRef>
          </c:cat>
          <c:val>
            <c:numRef>
              <c:f>Sheet1!$B$2:$B$8</c:f>
              <c:numCache>
                <c:formatCode>General</c:formatCode>
                <c:ptCount val="7"/>
                <c:pt idx="0">
                  <c:v>59</c:v>
                </c:pt>
                <c:pt idx="1">
                  <c:v>28</c:v>
                </c:pt>
                <c:pt idx="2">
                  <c:v>76</c:v>
                </c:pt>
                <c:pt idx="3">
                  <c:v>63</c:v>
                </c:pt>
                <c:pt idx="4">
                  <c:v>60</c:v>
                </c:pt>
                <c:pt idx="5">
                  <c:v>60</c:v>
                </c:pt>
                <c:pt idx="6">
                  <c:v>31</c:v>
                </c:pt>
              </c:numCache>
            </c:numRef>
          </c:val>
        </c:ser>
        <c:dLbls>
          <c:showLegendKey val="0"/>
          <c:showVal val="1"/>
          <c:showCatName val="0"/>
          <c:showSerName val="0"/>
          <c:showPercent val="0"/>
          <c:showBubbleSize val="0"/>
        </c:dLbls>
        <c:gapWidth val="150"/>
        <c:overlap val="-25"/>
        <c:axId val="283934248"/>
        <c:axId val="283934640"/>
      </c:barChart>
      <c:catAx>
        <c:axId val="283934248"/>
        <c:scaling>
          <c:orientation val="minMax"/>
        </c:scaling>
        <c:delete val="0"/>
        <c:axPos val="l"/>
        <c:numFmt formatCode="General" sourceLinked="1"/>
        <c:majorTickMark val="none"/>
        <c:minorTickMark val="none"/>
        <c:tickLblPos val="nextTo"/>
        <c:spPr>
          <a:ln>
            <a:solidFill>
              <a:schemeClr val="tx1"/>
            </a:solidFill>
          </a:ln>
        </c:spPr>
        <c:crossAx val="283934640"/>
        <c:crosses val="autoZero"/>
        <c:auto val="1"/>
        <c:lblAlgn val="ctr"/>
        <c:lblOffset val="100"/>
        <c:noMultiLvlLbl val="0"/>
      </c:catAx>
      <c:valAx>
        <c:axId val="283934640"/>
        <c:scaling>
          <c:orientation val="minMax"/>
          <c:max val="100"/>
        </c:scaling>
        <c:delete val="1"/>
        <c:axPos val="b"/>
        <c:numFmt formatCode="General" sourceLinked="1"/>
        <c:majorTickMark val="out"/>
        <c:minorTickMark val="none"/>
        <c:tickLblPos val="none"/>
        <c:crossAx val="283934248"/>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5"/>
            </a:solidFill>
          </c:spPr>
          <c:invertIfNegative val="0"/>
          <c:dPt>
            <c:idx val="0"/>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Guidelines for standard precautions</c:v>
                </c:pt>
                <c:pt idx="1">
                  <c:v>Eye protection</c:v>
                </c:pt>
                <c:pt idx="2">
                  <c:v>Gowns</c:v>
                </c:pt>
                <c:pt idx="3">
                  <c:v>Medical masks</c:v>
                </c:pt>
                <c:pt idx="4">
                  <c:v>Latex gloves</c:v>
                </c:pt>
                <c:pt idx="5">
                  <c:v>Soap and running water or else alcohol-based hand disinfectant</c:v>
                </c:pt>
                <c:pt idx="6">
                  <c:v>Syringes and needles</c:v>
                </c:pt>
              </c:strCache>
            </c:strRef>
          </c:cat>
          <c:val>
            <c:numRef>
              <c:f>Sheet1!$B$2:$B$8</c:f>
              <c:numCache>
                <c:formatCode>General</c:formatCode>
                <c:ptCount val="7"/>
                <c:pt idx="0">
                  <c:v>37</c:v>
                </c:pt>
                <c:pt idx="1">
                  <c:v>17</c:v>
                </c:pt>
                <c:pt idx="2">
                  <c:v>68</c:v>
                </c:pt>
                <c:pt idx="3">
                  <c:v>63</c:v>
                </c:pt>
                <c:pt idx="4">
                  <c:v>89</c:v>
                </c:pt>
                <c:pt idx="5">
                  <c:v>65</c:v>
                </c:pt>
                <c:pt idx="6">
                  <c:v>88</c:v>
                </c:pt>
              </c:numCache>
            </c:numRef>
          </c:val>
        </c:ser>
        <c:dLbls>
          <c:showLegendKey val="0"/>
          <c:showVal val="1"/>
          <c:showCatName val="0"/>
          <c:showSerName val="0"/>
          <c:showPercent val="0"/>
          <c:showBubbleSize val="0"/>
        </c:dLbls>
        <c:gapWidth val="150"/>
        <c:overlap val="-25"/>
        <c:axId val="283935424"/>
        <c:axId val="283935816"/>
      </c:barChart>
      <c:catAx>
        <c:axId val="283935424"/>
        <c:scaling>
          <c:orientation val="minMax"/>
        </c:scaling>
        <c:delete val="0"/>
        <c:axPos val="l"/>
        <c:numFmt formatCode="General" sourceLinked="1"/>
        <c:majorTickMark val="none"/>
        <c:minorTickMark val="none"/>
        <c:tickLblPos val="nextTo"/>
        <c:spPr>
          <a:ln>
            <a:solidFill>
              <a:schemeClr val="tx1"/>
            </a:solidFill>
          </a:ln>
        </c:spPr>
        <c:txPr>
          <a:bodyPr/>
          <a:lstStyle/>
          <a:p>
            <a:pPr algn="just">
              <a:defRPr/>
            </a:pPr>
            <a:endParaRPr lang="en-US"/>
          </a:p>
        </c:txPr>
        <c:crossAx val="283935816"/>
        <c:crosses val="autoZero"/>
        <c:auto val="1"/>
        <c:lblAlgn val="ctr"/>
        <c:lblOffset val="100"/>
        <c:noMultiLvlLbl val="0"/>
      </c:catAx>
      <c:valAx>
        <c:axId val="283935816"/>
        <c:scaling>
          <c:orientation val="minMax"/>
        </c:scaling>
        <c:delete val="1"/>
        <c:axPos val="b"/>
        <c:numFmt formatCode="General" sourceLinked="1"/>
        <c:majorTickMark val="out"/>
        <c:minorTickMark val="none"/>
        <c:tickLblPos val="none"/>
        <c:crossAx val="283935424"/>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bg2"/>
            </a:solidFill>
          </c:spPr>
          <c:invertIfNegative val="0"/>
          <c:dPt>
            <c:idx val="0"/>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Equipment</c:v>
                </c:pt>
                <c:pt idx="1">
                  <c:v>Equipment and knowledge of process time</c:v>
                </c:pt>
                <c:pt idx="2">
                  <c:v>Equipment , knowledge of process time, and automatic timer</c:v>
                </c:pt>
                <c:pt idx="3">
                  <c:v>Written guidelines for sterilisation</c:v>
                </c:pt>
              </c:strCache>
            </c:strRef>
          </c:cat>
          <c:val>
            <c:numRef>
              <c:f>Sheet1!$B$2:$B$5</c:f>
              <c:numCache>
                <c:formatCode>General</c:formatCode>
                <c:ptCount val="4"/>
                <c:pt idx="0">
                  <c:v>74</c:v>
                </c:pt>
                <c:pt idx="1">
                  <c:v>51</c:v>
                </c:pt>
                <c:pt idx="2">
                  <c:v>27</c:v>
                </c:pt>
                <c:pt idx="3">
                  <c:v>22</c:v>
                </c:pt>
              </c:numCache>
            </c:numRef>
          </c:val>
        </c:ser>
        <c:dLbls>
          <c:showLegendKey val="0"/>
          <c:showVal val="1"/>
          <c:showCatName val="0"/>
          <c:showSerName val="0"/>
          <c:showPercent val="0"/>
          <c:showBubbleSize val="0"/>
        </c:dLbls>
        <c:gapWidth val="150"/>
        <c:axId val="283936600"/>
        <c:axId val="283936992"/>
      </c:barChart>
      <c:catAx>
        <c:axId val="283936600"/>
        <c:scaling>
          <c:orientation val="minMax"/>
        </c:scaling>
        <c:delete val="0"/>
        <c:axPos val="b"/>
        <c:numFmt formatCode="General" sourceLinked="1"/>
        <c:majorTickMark val="none"/>
        <c:minorTickMark val="none"/>
        <c:tickLblPos val="nextTo"/>
        <c:spPr>
          <a:ln>
            <a:solidFill>
              <a:schemeClr val="tx1"/>
            </a:solidFill>
          </a:ln>
        </c:spPr>
        <c:crossAx val="283936992"/>
        <c:crosses val="autoZero"/>
        <c:auto val="1"/>
        <c:lblAlgn val="ctr"/>
        <c:lblOffset val="100"/>
        <c:noMultiLvlLbl val="0"/>
      </c:catAx>
      <c:valAx>
        <c:axId val="283936992"/>
        <c:scaling>
          <c:orientation val="minMax"/>
          <c:max val="100"/>
        </c:scaling>
        <c:delete val="1"/>
        <c:axPos val="l"/>
        <c:numFmt formatCode="General" sourceLinked="1"/>
        <c:majorTickMark val="out"/>
        <c:minorTickMark val="none"/>
        <c:tickLblPos val="none"/>
        <c:crossAx val="283936600"/>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FC290AB4-6D9E-404C-BA13-39534B0979A6}" type="datetimeFigureOut">
              <a:rPr lang="en-US"/>
              <a:pPr>
                <a:defRPr/>
              </a:pPr>
              <a:t>1/28/2015</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49035E1E-E24F-41C9-8810-422635CEA4EB}" type="slidenum">
              <a:rPr lang="en-US"/>
              <a:pPr>
                <a:defRPr/>
              </a:pPr>
              <a:t>‹#›</a:t>
            </a:fld>
            <a:endParaRPr lang="en-US"/>
          </a:p>
        </p:txBody>
      </p:sp>
    </p:spTree>
    <p:extLst>
      <p:ext uri="{BB962C8B-B14F-4D97-AF65-F5344CB8AC3E}">
        <p14:creationId xmlns:p14="http://schemas.microsoft.com/office/powerpoint/2010/main" val="296834605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2</a:t>
            </a:fld>
            <a:endParaRPr lang="en-US"/>
          </a:p>
        </p:txBody>
      </p:sp>
    </p:spTree>
    <p:extLst>
      <p:ext uri="{BB962C8B-B14F-4D97-AF65-F5344CB8AC3E}">
        <p14:creationId xmlns:p14="http://schemas.microsoft.com/office/powerpoint/2010/main" val="28362501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Around the world infections acquired in a health facility (known as nosocomial infections) often complicate the delivery of health care. Strict adherence to infection control guidelines and constant vigilance are necessary to prevent such infections. It is essential that a health facility have supplies and equipment for infection control appropriate to the services offered. These items can include </a:t>
            </a:r>
            <a:r>
              <a:rPr lang="en-US" sz="1200" kern="1200" dirty="0" err="1" smtClean="0">
                <a:solidFill>
                  <a:schemeClr val="tx1"/>
                </a:solidFill>
                <a:effectLst/>
                <a:latin typeface="+mn-lt"/>
                <a:ea typeface="+mn-ea"/>
                <a:cs typeface="+mn-cs"/>
              </a:rPr>
              <a:t>sterilisation</a:t>
            </a:r>
            <a:r>
              <a:rPr lang="en-US" sz="1200" kern="1200" dirty="0" smtClean="0">
                <a:solidFill>
                  <a:schemeClr val="tx1"/>
                </a:solidFill>
                <a:effectLst/>
                <a:latin typeface="+mn-lt"/>
                <a:ea typeface="+mn-ea"/>
                <a:cs typeface="+mn-cs"/>
              </a:rPr>
              <a:t> equipment, equipment for high level disinfection, incineration equipment, sharps containers, waste receptacles, disinfectant, syringes and needles, soap, running water, hand disinfectant, gloves, medical masks, gowns, eye protection, and guidelines for infection control. </a:t>
            </a:r>
          </a:p>
          <a:p>
            <a:endParaRPr lang="en-US" sz="1200" kern="120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11</a:t>
            </a:fld>
            <a:endParaRPr lang="en-US"/>
          </a:p>
        </p:txBody>
      </p:sp>
    </p:spTree>
    <p:extLst>
      <p:ext uri="{BB962C8B-B14F-4D97-AF65-F5344CB8AC3E}">
        <p14:creationId xmlns:p14="http://schemas.microsoft.com/office/powerpoint/2010/main" val="42181622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For most equipment used for client examination, either </a:t>
            </a:r>
            <a:r>
              <a:rPr lang="en-US" sz="1200" kern="1200" dirty="0" err="1" smtClean="0">
                <a:solidFill>
                  <a:schemeClr val="tx1"/>
                </a:solidFill>
                <a:effectLst/>
                <a:latin typeface="+mn-lt"/>
                <a:ea typeface="+mn-ea"/>
                <a:cs typeface="+mn-cs"/>
              </a:rPr>
              <a:t>sterilisation</a:t>
            </a:r>
            <a:r>
              <a:rPr lang="en-US" sz="1200" kern="1200" dirty="0" smtClean="0">
                <a:solidFill>
                  <a:schemeClr val="tx1"/>
                </a:solidFill>
                <a:effectLst/>
                <a:latin typeface="+mn-lt"/>
                <a:ea typeface="+mn-ea"/>
                <a:cs typeface="+mn-cs"/>
              </a:rPr>
              <a:t> or high-level disinfection (HLD) procedures are sufficient to prevent the spread of infection. However, to effectively kill the spores that cause such illnesses as tetanus, either dry-heat </a:t>
            </a:r>
            <a:r>
              <a:rPr lang="en-US" sz="1200" kern="1200" dirty="0" err="1" smtClean="0">
                <a:solidFill>
                  <a:schemeClr val="tx1"/>
                </a:solidFill>
                <a:effectLst/>
                <a:latin typeface="+mn-lt"/>
                <a:ea typeface="+mn-ea"/>
                <a:cs typeface="+mn-cs"/>
              </a:rPr>
              <a:t>sterilisation</a:t>
            </a:r>
            <a:r>
              <a:rPr lang="en-US" sz="1200" kern="1200" dirty="0" smtClean="0">
                <a:solidFill>
                  <a:schemeClr val="tx1"/>
                </a:solidFill>
                <a:effectLst/>
                <a:latin typeface="+mn-lt"/>
                <a:ea typeface="+mn-ea"/>
                <a:cs typeface="+mn-cs"/>
              </a:rPr>
              <a:t> or an autoclave system is required.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In general, 74%of all facilities have functioning equipment or items necessary to perform equipment processing methods. Only half of all health facilities have both functioning equipment and correct knowledge of processing time for respective processing methods. If the presence of an automatic timer also is considered, only 27 percent of facilities had all three—equipment, knowledge of processing time, and an automatic timer. Less than one-quarter of facilities had written guidelines for </a:t>
            </a:r>
            <a:r>
              <a:rPr lang="en-US" sz="1200" kern="1200" dirty="0" err="1" smtClean="0">
                <a:solidFill>
                  <a:schemeClr val="tx1"/>
                </a:solidFill>
                <a:effectLst/>
                <a:latin typeface="+mn-lt"/>
                <a:ea typeface="+mn-ea"/>
                <a:cs typeface="+mn-cs"/>
              </a:rPr>
              <a:t>sterilisation</a:t>
            </a:r>
            <a:r>
              <a:rPr lang="en-US" sz="1200" kern="1200" dirty="0" smtClean="0">
                <a:solidFill>
                  <a:schemeClr val="tx1"/>
                </a:solidFill>
                <a:effectLst/>
                <a:latin typeface="+mn-lt"/>
                <a:ea typeface="+mn-ea"/>
                <a:cs typeface="+mn-cs"/>
              </a:rPr>
              <a:t> or HLD. </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12</a:t>
            </a:fld>
            <a:endParaRPr lang="en-US"/>
          </a:p>
        </p:txBody>
      </p:sp>
    </p:spTree>
    <p:extLst>
      <p:ext uri="{BB962C8B-B14F-4D97-AF65-F5344CB8AC3E}">
        <p14:creationId xmlns:p14="http://schemas.microsoft.com/office/powerpoint/2010/main" val="16706626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Provision of diagnostic services, comprising laboratory tests and diagnostic imaging, is essential for clinical decision making and for enhancing delivery of quality health care. In fact, case management for such conditions as malaria and TB depend entirely on laboratory and/or imaging results. The Malawi SPA 2013-14 assessed diagnostic capacity as a component of the methodology for assessing general service readiness proposed by the WHO and USAID.</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Overall, few facilities have much diagnostic capacity. Most tests are available at less than one-quarter of facilities. The exceptions are malaria diagnostic tests (available in 85%of facilities), HIV diagnostic tests (78%), and the capacity to do dry blood spot (DBS) sample collection for testing for HIV infection in infants (44 percent). </a:t>
            </a:r>
          </a:p>
          <a:p>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13</a:t>
            </a:fld>
            <a:endParaRPr lang="en-US"/>
          </a:p>
        </p:txBody>
      </p:sp>
    </p:spTree>
    <p:extLst>
      <p:ext uri="{BB962C8B-B14F-4D97-AF65-F5344CB8AC3E}">
        <p14:creationId xmlns:p14="http://schemas.microsoft.com/office/powerpoint/2010/main" val="27924194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Few</a:t>
            </a:r>
            <a:r>
              <a:rPr lang="en-US" baseline="0" dirty="0" smtClean="0"/>
              <a:t> facilities have advanced diagnostic test capacity.</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14</a:t>
            </a:fld>
            <a:endParaRPr lang="en-US"/>
          </a:p>
        </p:txBody>
      </p:sp>
    </p:spTree>
    <p:extLst>
      <p:ext uri="{BB962C8B-B14F-4D97-AF65-F5344CB8AC3E}">
        <p14:creationId xmlns:p14="http://schemas.microsoft.com/office/powerpoint/2010/main" val="21192210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Less than 10% of facilities in Malawi</a:t>
            </a:r>
            <a:r>
              <a:rPr lang="en-US" baseline="0" dirty="0" smtClean="0"/>
              <a:t> have equipment necessary for diagnostic imaging. </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15</a:t>
            </a:fld>
            <a:endParaRPr lang="en-US"/>
          </a:p>
        </p:txBody>
      </p:sp>
    </p:spTree>
    <p:extLst>
      <p:ext uri="{BB962C8B-B14F-4D97-AF65-F5344CB8AC3E}">
        <p14:creationId xmlns:p14="http://schemas.microsoft.com/office/powerpoint/2010/main" val="21809879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Consistent availability of essential medicines is critical to the delivery of quality health services. The 2013-14 MSPA assessed the availability of 14 essential medicines, in keeping with the service readiness indicators proposed by WHO and USAID.</a:t>
            </a:r>
          </a:p>
          <a:p>
            <a:endParaRPr lang="en-US" sz="1200" kern="1200" dirty="0" smtClean="0">
              <a:solidFill>
                <a:schemeClr val="tx1"/>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Amoxicillin tablets/capsules were the most widely available of these essential medicines (found in 81% of facilities). Diazepam tablets/capsules (77%) and </a:t>
            </a:r>
            <a:r>
              <a:rPr lang="en-US" sz="1200" kern="1200" dirty="0" err="1" smtClean="0">
                <a:solidFill>
                  <a:schemeClr val="tx1"/>
                </a:solidFill>
                <a:effectLst/>
                <a:latin typeface="+mn-lt"/>
                <a:ea typeface="+mn-ea"/>
                <a:cs typeface="+mn-cs"/>
              </a:rPr>
              <a:t>paracetamol</a:t>
            </a:r>
            <a:r>
              <a:rPr lang="en-US" sz="1200" kern="1200" dirty="0" smtClean="0">
                <a:solidFill>
                  <a:schemeClr val="tx1"/>
                </a:solidFill>
                <a:effectLst/>
                <a:latin typeface="+mn-lt"/>
                <a:ea typeface="+mn-ea"/>
                <a:cs typeface="+mn-cs"/>
              </a:rPr>
              <a:t> oral suspension (68%) also were widely available. With the exception of ciprofloxacin tablets (in 54% of facilities), all other essential medicines are available in less than half of facilities. </a:t>
            </a:r>
          </a:p>
          <a:p>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16</a:t>
            </a:fld>
            <a:endParaRPr lang="en-US"/>
          </a:p>
        </p:txBody>
      </p:sp>
    </p:spTree>
    <p:extLst>
      <p:ext uri="{BB962C8B-B14F-4D97-AF65-F5344CB8AC3E}">
        <p14:creationId xmlns:p14="http://schemas.microsoft.com/office/powerpoint/2010/main" val="15654439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17</a:t>
            </a:fld>
            <a:endParaRPr lang="en-US"/>
          </a:p>
        </p:txBody>
      </p:sp>
    </p:spTree>
    <p:extLst>
      <p:ext uri="{BB962C8B-B14F-4D97-AF65-F5344CB8AC3E}">
        <p14:creationId xmlns:p14="http://schemas.microsoft.com/office/powerpoint/2010/main" val="35798447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Overall, less than one-third of health facilities report having routine management committee meetings at least once every six months and showed documentation of a recent meeting. Hospitals (59 percent) are more likely to be conducting meetings and have documentation than other types of facilities. </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18</a:t>
            </a:fld>
            <a:endParaRPr lang="en-US"/>
          </a:p>
        </p:txBody>
      </p:sp>
    </p:spTree>
    <p:extLst>
      <p:ext uri="{BB962C8B-B14F-4D97-AF65-F5344CB8AC3E}">
        <p14:creationId xmlns:p14="http://schemas.microsoft.com/office/powerpoint/2010/main" val="29695455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Nearly half of NGO and CHAM facilities conduct such meetings and have documentation, as do somewhat more than one-third of government facilities. Few private facilities (8 percent) have such meetings and documentation.</a:t>
            </a:r>
          </a:p>
          <a:p>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19</a:t>
            </a:fld>
            <a:endParaRPr lang="en-US"/>
          </a:p>
        </p:txBody>
      </p:sp>
    </p:spTree>
    <p:extLst>
      <p:ext uri="{BB962C8B-B14F-4D97-AF65-F5344CB8AC3E}">
        <p14:creationId xmlns:p14="http://schemas.microsoft.com/office/powerpoint/2010/main" val="10136222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Community participation is critical to service delivery. A community that feels involved in management of the facility is likely to support and contribute to efforts aimed at improving service delivery. The 2013-14 MSPA found that only 15% of health facilities had conducted management meetings with the participation of the community in the six months preceding the survey and had documentation of the meeting available. Hospitals (27%) and health </a:t>
            </a:r>
            <a:r>
              <a:rPr lang="en-US" sz="1200" kern="1200" dirty="0" err="1" smtClean="0">
                <a:solidFill>
                  <a:schemeClr val="tx1"/>
                </a:solidFill>
                <a:effectLst/>
                <a:latin typeface="+mn-lt"/>
                <a:ea typeface="+mn-ea"/>
                <a:cs typeface="+mn-cs"/>
              </a:rPr>
              <a:t>centres</a:t>
            </a:r>
            <a:r>
              <a:rPr lang="en-US" sz="1200" kern="1200" dirty="0" smtClean="0">
                <a:solidFill>
                  <a:schemeClr val="tx1"/>
                </a:solidFill>
                <a:effectLst/>
                <a:latin typeface="+mn-lt"/>
                <a:ea typeface="+mn-ea"/>
                <a:cs typeface="+mn-cs"/>
              </a:rPr>
              <a:t> (21%) are more likely to hold management meetings with community participation than lower-level health facilities. </a:t>
            </a:r>
          </a:p>
          <a:p>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20</a:t>
            </a:fld>
            <a:endParaRPr lang="en-US"/>
          </a:p>
        </p:txBody>
      </p:sp>
    </p:spTree>
    <p:extLst>
      <p:ext uri="{BB962C8B-B14F-4D97-AF65-F5344CB8AC3E}">
        <p14:creationId xmlns:p14="http://schemas.microsoft.com/office/powerpoint/2010/main" val="3575474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Nearly all health facilities in Malawi provide malaria diagnosis and treatment (96%), STI diagnosis or treatment (95%), and outpatient curative care for sick children (94 %).</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The least available service is caesarean delivery, provided by just 7% of facilities. This is understandable since caesarean delivery services are only provided at hospitals, which constitute just 12% of all facilities in Malawi. </a:t>
            </a: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3</a:t>
            </a:fld>
            <a:endParaRPr lang="en-US"/>
          </a:p>
        </p:txBody>
      </p:sp>
    </p:spTree>
    <p:extLst>
      <p:ext uri="{BB962C8B-B14F-4D97-AF65-F5344CB8AC3E}">
        <p14:creationId xmlns:p14="http://schemas.microsoft.com/office/powerpoint/2010/main" val="29997648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Government health facilities (22%) are most likely to hold management meetings with community participation. The emphasis on involvement of citizenry and deliberate establishment of a community governance structure such as Hospital Advisory Committees in the Malawi public health facilities may explain this. Still, in a health system that operates in the context of </a:t>
            </a:r>
            <a:r>
              <a:rPr lang="en-US" sz="1200" kern="1200" dirty="0" err="1" smtClean="0">
                <a:solidFill>
                  <a:schemeClr val="tx1"/>
                </a:solidFill>
                <a:effectLst/>
                <a:latin typeface="+mn-lt"/>
                <a:ea typeface="+mn-ea"/>
                <a:cs typeface="+mn-cs"/>
              </a:rPr>
              <a:t>decentralisation</a:t>
            </a:r>
            <a:r>
              <a:rPr lang="en-US" sz="1200" kern="1200" dirty="0" smtClean="0">
                <a:solidFill>
                  <a:schemeClr val="tx1"/>
                </a:solidFill>
                <a:effectLst/>
                <a:latin typeface="+mn-lt"/>
                <a:ea typeface="+mn-ea"/>
                <a:cs typeface="+mn-cs"/>
              </a:rPr>
              <a:t> and provision of various governance structures to promote community participation, 22% is a low percentage.</a:t>
            </a:r>
          </a:p>
          <a:p>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21</a:t>
            </a:fld>
            <a:endParaRPr lang="en-US"/>
          </a:p>
        </p:txBody>
      </p:sp>
    </p:spTree>
    <p:extLst>
      <p:ext uri="{BB962C8B-B14F-4D97-AF65-F5344CB8AC3E}">
        <p14:creationId xmlns:p14="http://schemas.microsoft.com/office/powerpoint/2010/main" val="34201033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Quality assurance (QA) refers to a system for monitoring the quality of care, identifying problems, and instituting changes to resolve those problems. Quality assurance systems require an established standard against which quality is measured. There must also be systematic methods to assess results and develop interventions.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Overall, only 14% of health facilities report any QA activities. Hospitals (31%) are the type of facility most likely to report QA activities and have documentation of them. </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22</a:t>
            </a:fld>
            <a:endParaRPr lang="en-US"/>
          </a:p>
        </p:txBody>
      </p:sp>
    </p:spTree>
    <p:extLst>
      <p:ext uri="{BB962C8B-B14F-4D97-AF65-F5344CB8AC3E}">
        <p14:creationId xmlns:p14="http://schemas.microsoft.com/office/powerpoint/2010/main" val="22653853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By managing authority, NGO (30%) and company-owned facilities (24%) are the most likely to conduct QA activities and have documentation.</a:t>
            </a:r>
          </a:p>
          <a:p>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23</a:t>
            </a:fld>
            <a:endParaRPr lang="en-US"/>
          </a:p>
        </p:txBody>
      </p:sp>
    </p:spTree>
    <p:extLst>
      <p:ext uri="{BB962C8B-B14F-4D97-AF65-F5344CB8AC3E}">
        <p14:creationId xmlns:p14="http://schemas.microsoft.com/office/powerpoint/2010/main" val="23194770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Obtaining client feedback on health service delivery provides an opportunity for management to undertake remedial actions and to increase the satisfaction of health service users. It is critical to providing health services that meet people’s expectations. The 2013-14 MSPA ascertained whether facilities have a system to elicit and review client opinion.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Overall, only 8% percent have such a system in place. Hospitals (19%) are more likely than other types of facilities to have systems to elicit client opinion, review opinion, and provide feedback. </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24</a:t>
            </a:fld>
            <a:endParaRPr lang="en-US"/>
          </a:p>
        </p:txBody>
      </p:sp>
    </p:spTree>
    <p:extLst>
      <p:ext uri="{BB962C8B-B14F-4D97-AF65-F5344CB8AC3E}">
        <p14:creationId xmlns:p14="http://schemas.microsoft.com/office/powerpoint/2010/main" val="17855696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Among the different management authorities, NGO facilities (12%) are the most likely to elicit and review client opinion. </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25</a:t>
            </a:fld>
            <a:endParaRPr lang="en-US"/>
          </a:p>
        </p:txBody>
      </p:sp>
    </p:spTree>
    <p:extLst>
      <p:ext uri="{BB962C8B-B14F-4D97-AF65-F5344CB8AC3E}">
        <p14:creationId xmlns:p14="http://schemas.microsoft.com/office/powerpoint/2010/main" val="26449170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Supervision by external managers has many benefits. It can help ensure that system-wide standards and protocols are followed at the facility level and promote an </a:t>
            </a:r>
            <a:r>
              <a:rPr lang="en-US" sz="1200" kern="1200" dirty="0" err="1" smtClean="0">
                <a:solidFill>
                  <a:schemeClr val="tx1"/>
                </a:solidFill>
                <a:effectLst/>
                <a:latin typeface="+mn-lt"/>
                <a:ea typeface="+mn-ea"/>
                <a:cs typeface="+mn-cs"/>
              </a:rPr>
              <a:t>organisational</a:t>
            </a:r>
            <a:r>
              <a:rPr lang="en-US" sz="1200" kern="1200" dirty="0" smtClean="0">
                <a:solidFill>
                  <a:schemeClr val="tx1"/>
                </a:solidFill>
                <a:effectLst/>
                <a:latin typeface="+mn-lt"/>
                <a:ea typeface="+mn-ea"/>
                <a:cs typeface="+mn-cs"/>
              </a:rPr>
              <a:t> culture that expects such standards and protocols to be followed. It provides an opportunity to expose staff members to a wider scope of ideas and relevant experiences. It can also motivate service providers, especially if the supervisor is supportive.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Overall, four of every five health facilities reported that they received external supervision in the six months preceding the survey. Recent supervision is common across all types of facilities, ranging from 67 percent of clinics to 88 percent of health </a:t>
            </a:r>
            <a:r>
              <a:rPr lang="en-US" sz="1200" kern="1200" dirty="0" err="1" smtClean="0">
                <a:solidFill>
                  <a:schemeClr val="tx1"/>
                </a:solidFill>
                <a:effectLst/>
                <a:latin typeface="+mn-lt"/>
                <a:ea typeface="+mn-ea"/>
                <a:cs typeface="+mn-cs"/>
              </a:rPr>
              <a:t>centres</a:t>
            </a:r>
            <a:r>
              <a:rPr lang="en-US" sz="1200" kern="1200" dirty="0" smtClean="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26</a:t>
            </a:fld>
            <a:endParaRPr lang="en-US"/>
          </a:p>
        </p:txBody>
      </p:sp>
    </p:spTree>
    <p:extLst>
      <p:ext uri="{BB962C8B-B14F-4D97-AF65-F5344CB8AC3E}">
        <p14:creationId xmlns:p14="http://schemas.microsoft.com/office/powerpoint/2010/main" val="8347454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Overall, the great majority of health facilities (95% ) have routine staff training. Clinics (87%) are slightly less likely than other facility types to have routine staff training. Nine of every ten facilities have routine staff supervision. Health posts (75%) are least likely to have routine staff supervision. </a:t>
            </a:r>
          </a:p>
          <a:p>
            <a:endParaRPr lang="en-US" dirty="0" smtClean="0"/>
          </a:p>
          <a:p>
            <a:r>
              <a:rPr lang="en-US" sz="1200" kern="1200" dirty="0" smtClean="0">
                <a:solidFill>
                  <a:schemeClr val="tx1"/>
                </a:solidFill>
                <a:effectLst/>
                <a:latin typeface="+mn-lt"/>
                <a:ea typeface="+mn-ea"/>
                <a:cs typeface="+mn-cs"/>
              </a:rPr>
              <a:t>Supportive management practices are defined as a facility that had external supervision during the six months before the survey and also staff that received routine training and supervision. Overall, three of every four health facilities have all these supportive management practices.</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27</a:t>
            </a:fld>
            <a:endParaRPr lang="en-US"/>
          </a:p>
        </p:txBody>
      </p:sp>
    </p:spTree>
    <p:extLst>
      <p:ext uri="{BB962C8B-B14F-4D97-AF65-F5344CB8AC3E}">
        <p14:creationId xmlns:p14="http://schemas.microsoft.com/office/powerpoint/2010/main" val="20432366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28</a:t>
            </a:fld>
            <a:endParaRPr lang="en-US"/>
          </a:p>
        </p:txBody>
      </p:sp>
    </p:spTree>
    <p:extLst>
      <p:ext uri="{BB962C8B-B14F-4D97-AF65-F5344CB8AC3E}">
        <p14:creationId xmlns:p14="http://schemas.microsoft.com/office/powerpoint/2010/main" val="18729525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In general, the availability of the various cadres of health workers corresponds to the facility level as would be expected. For example, medical doctors (a median of 1), pharmacists (a median of 1), and technicians (a median of 5) are present only in hospitals. Health </a:t>
            </a:r>
            <a:r>
              <a:rPr lang="en-US" sz="1200" kern="1200" dirty="0" err="1" smtClean="0">
                <a:solidFill>
                  <a:schemeClr val="tx1"/>
                </a:solidFill>
                <a:effectLst/>
                <a:latin typeface="+mn-lt"/>
                <a:ea typeface="+mn-ea"/>
                <a:cs typeface="+mn-cs"/>
              </a:rPr>
              <a:t>centres</a:t>
            </a:r>
            <a:r>
              <a:rPr lang="en-US" sz="1200" kern="1200" dirty="0" smtClean="0">
                <a:solidFill>
                  <a:schemeClr val="tx1"/>
                </a:solidFill>
                <a:effectLst/>
                <a:latin typeface="+mn-lt"/>
                <a:ea typeface="+mn-ea"/>
                <a:cs typeface="+mn-cs"/>
              </a:rPr>
              <a:t> have no doctors, but a median of 2 other clinicians who are not doctors (clinical officers, clinical technicians, and medical assistants) and 2 nurses. Clinics have a median of 2 non-physician clinicians and 1 nurse. </a:t>
            </a:r>
          </a:p>
          <a:p>
            <a:endParaRPr lang="en-GB" sz="1200" kern="1200" dirty="0" smtClean="0">
              <a:solidFill>
                <a:schemeClr val="tx1"/>
              </a:solidFill>
              <a:effectLst/>
              <a:latin typeface="+mn-lt"/>
              <a:ea typeface="+mn-ea"/>
              <a:cs typeface="+mn-cs"/>
            </a:endParaRP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Doctor:  includes generalist medical doctors and specialist medical doctors</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Other</a:t>
            </a:r>
            <a:r>
              <a:rPr lang="en-GB" sz="1200" kern="1200" baseline="0" dirty="0" smtClean="0">
                <a:solidFill>
                  <a:schemeClr val="tx1"/>
                </a:solidFill>
                <a:effectLst/>
                <a:latin typeface="+mn-lt"/>
                <a:ea typeface="+mn-ea"/>
                <a:cs typeface="+mn-cs"/>
              </a:rPr>
              <a:t> Clinician:  </a:t>
            </a:r>
            <a:r>
              <a:rPr lang="en-GB" sz="1200" kern="1200" dirty="0" smtClean="0">
                <a:solidFill>
                  <a:schemeClr val="tx1"/>
                </a:solidFill>
                <a:effectLst/>
                <a:latin typeface="+mn-lt"/>
                <a:ea typeface="+mn-ea"/>
                <a:cs typeface="+mn-cs"/>
              </a:rPr>
              <a:t>Includes clinical officers, clinical technicians, and medical assistants</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Nurse: Includes registered nurse (BSN), registered nurse midwife (BSN), registered psychiatric nurse, registered nurse with diploma, enrolled nurse, community health nurse, enrolled midwife/nurse midwife technician, and enrolled nurse midwife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Pharmacist:</a:t>
            </a:r>
            <a:r>
              <a:rPr lang="en-US"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Includes pharmacist, pharmacy technologist, pharmacy technician, and pharmacy assistant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Technician:</a:t>
            </a:r>
            <a:r>
              <a:rPr lang="en-US"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Includes anaesthetist, laboratory technologist/laboratory scientist, laboratory technician, laboratory assistant, radiographer, and dental therapist/technician</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Other:</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i</a:t>
            </a:r>
            <a:r>
              <a:rPr lang="en-GB" sz="1200" kern="1200" dirty="0" err="1" smtClean="0">
                <a:solidFill>
                  <a:schemeClr val="tx1"/>
                </a:solidFill>
                <a:effectLst/>
                <a:latin typeface="+mn-lt"/>
                <a:ea typeface="+mn-ea"/>
                <a:cs typeface="+mn-cs"/>
              </a:rPr>
              <a:t>ncludes</a:t>
            </a:r>
            <a:r>
              <a:rPr lang="en-GB" sz="1200" kern="1200" dirty="0" smtClean="0">
                <a:solidFill>
                  <a:schemeClr val="tx1"/>
                </a:solidFill>
                <a:effectLst/>
                <a:latin typeface="+mn-lt"/>
                <a:ea typeface="+mn-ea"/>
                <a:cs typeface="+mn-cs"/>
              </a:rPr>
              <a:t> environmental health officers, health surveillance assistants (HSA), and HIV testing and counselling (non-HSA) counsellors </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29</a:t>
            </a:fld>
            <a:endParaRPr lang="en-US"/>
          </a:p>
        </p:txBody>
      </p:sp>
    </p:spTree>
    <p:extLst>
      <p:ext uri="{BB962C8B-B14F-4D97-AF65-F5344CB8AC3E}">
        <p14:creationId xmlns:p14="http://schemas.microsoft.com/office/powerpoint/2010/main" val="8758246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09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EE99BF1-5F03-48B1-9C1A-108F99D5C5F8}" type="slidenum">
              <a:rPr lang="en-US" smtClean="0"/>
              <a:pPr fontAlgn="base">
                <a:spcBef>
                  <a:spcPct val="0"/>
                </a:spcBef>
                <a:spcAft>
                  <a:spcPct val="0"/>
                </a:spcAft>
                <a:defRPr/>
              </a:pPr>
              <a:t>30</a:t>
            </a:fld>
            <a:endParaRPr lang="en-US" smtClean="0"/>
          </a:p>
        </p:txBody>
      </p:sp>
    </p:spTree>
    <p:extLst>
      <p:ext uri="{BB962C8B-B14F-4D97-AF65-F5344CB8AC3E}">
        <p14:creationId xmlns:p14="http://schemas.microsoft.com/office/powerpoint/2010/main" val="3745526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availability of a basic package of health services and frequency of these services contribute to client utilization of services at</a:t>
            </a:r>
            <a:r>
              <a:rPr lang="en-US" baseline="0" dirty="0" smtClean="0"/>
              <a:t> a health facility. However, if a facility does not offer all services, it should not be assumed that the facility is substandard. More than half of health facilities offer all basic client services. </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4</a:t>
            </a:fld>
            <a:endParaRPr lang="en-US"/>
          </a:p>
        </p:txBody>
      </p:sp>
    </p:spTree>
    <p:extLst>
      <p:ext uri="{BB962C8B-B14F-4D97-AF65-F5344CB8AC3E}">
        <p14:creationId xmlns:p14="http://schemas.microsoft.com/office/powerpoint/2010/main" val="8906929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Among facility types, health </a:t>
            </a:r>
            <a:r>
              <a:rPr lang="en-US" sz="1200" kern="1200" dirty="0" err="1" smtClean="0">
                <a:solidFill>
                  <a:schemeClr val="tx1"/>
                </a:solidFill>
                <a:effectLst/>
                <a:latin typeface="+mn-lt"/>
                <a:ea typeface="+mn-ea"/>
                <a:cs typeface="+mn-cs"/>
              </a:rPr>
              <a:t>centres</a:t>
            </a:r>
            <a:r>
              <a:rPr lang="en-US" sz="1200" kern="1200" dirty="0" smtClean="0">
                <a:solidFill>
                  <a:schemeClr val="tx1"/>
                </a:solidFill>
                <a:effectLst/>
                <a:latin typeface="+mn-lt"/>
                <a:ea typeface="+mn-ea"/>
                <a:cs typeface="+mn-cs"/>
              </a:rPr>
              <a:t> (84%) are by far more likely to provide all basic client services than other facilities types such as hospitals (58%), dispensaries (28%), clinics (11%), and health posts (10%). </a:t>
            </a: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5</a:t>
            </a:fld>
            <a:endParaRPr lang="en-US"/>
          </a:p>
        </p:txBody>
      </p:sp>
    </p:spTree>
    <p:extLst>
      <p:ext uri="{BB962C8B-B14F-4D97-AF65-F5344CB8AC3E}">
        <p14:creationId xmlns:p14="http://schemas.microsoft.com/office/powerpoint/2010/main" val="16922939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Among the various managing authorities, government facilities (81%) are far more likely to provide all basic client services than facilities of CHAM (49%) and of other managing authorities. </a:t>
            </a: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6</a:t>
            </a:fld>
            <a:endParaRPr lang="en-US"/>
          </a:p>
        </p:txBody>
      </p:sp>
    </p:spTree>
    <p:extLst>
      <p:ext uri="{BB962C8B-B14F-4D97-AF65-F5344CB8AC3E}">
        <p14:creationId xmlns:p14="http://schemas.microsoft.com/office/powerpoint/2010/main" val="40107537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7</a:t>
            </a:fld>
            <a:endParaRPr lang="en-US"/>
          </a:p>
        </p:txBody>
      </p:sp>
    </p:spTree>
    <p:extLst>
      <p:ext uri="{BB962C8B-B14F-4D97-AF65-F5344CB8AC3E}">
        <p14:creationId xmlns:p14="http://schemas.microsoft.com/office/powerpoint/2010/main" val="933287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The availability of amenities in facilities in Malawi generally ranges from 59% with regular electricity to 96% providing visual and auditory privacy for clients and 94% having an improved water source. Notably, however, it is not common for health facilities to have a computer with Internet access (35%) or a client latrine (37%).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Regular</a:t>
            </a:r>
            <a:r>
              <a:rPr lang="en-GB" sz="1200" kern="1200" baseline="0" dirty="0" smtClean="0">
                <a:solidFill>
                  <a:schemeClr val="tx1"/>
                </a:solidFill>
                <a:effectLst/>
                <a:latin typeface="+mn-lt"/>
                <a:ea typeface="+mn-ea"/>
                <a:cs typeface="+mn-cs"/>
              </a:rPr>
              <a:t> electricity:  </a:t>
            </a:r>
            <a:r>
              <a:rPr lang="en-GB" sz="1200" kern="1200" dirty="0" smtClean="0">
                <a:solidFill>
                  <a:schemeClr val="tx1"/>
                </a:solidFill>
                <a:effectLst/>
                <a:latin typeface="+mn-lt"/>
                <a:ea typeface="+mn-ea"/>
                <a:cs typeface="+mn-cs"/>
              </a:rPr>
              <a:t>Facility is connected to a central power grid and there has not been an interruption in power supply lasting for more than two hours at a time during normal working hours in the seven days before the survey, or facility had a functioning generator with fuel available on the day of the survey, or else facility has back-up solar power.</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Improved water source:  Water is piped into facility or piped onto facility grounds, or else water comes from a public tap or standpipe, a tube well or borehole, a protected dug well, protected spring, or rain water, or bottled water and the outlet from this source is within 500 meters of the facility.</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baseline="30000" dirty="0" smtClean="0">
                <a:solidFill>
                  <a:schemeClr val="tx1"/>
                </a:solidFill>
                <a:effectLst/>
                <a:latin typeface="+mn-lt"/>
                <a:ea typeface="+mn-ea"/>
                <a:cs typeface="+mn-cs"/>
              </a:rPr>
              <a:t>Visual and auditory privacy:  </a:t>
            </a:r>
            <a:r>
              <a:rPr lang="en-GB" sz="1200" kern="1200" dirty="0" smtClean="0">
                <a:solidFill>
                  <a:schemeClr val="tx1"/>
                </a:solidFill>
                <a:effectLst/>
                <a:latin typeface="+mn-lt"/>
                <a:ea typeface="+mn-ea"/>
                <a:cs typeface="+mn-cs"/>
              </a:rPr>
              <a:t>A private room or screened-off space available in the general outpatient service area that is a sufficient distance from other clients so that a normal conversation could be held without the client being seen or heard by others</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baseline="0" dirty="0" smtClean="0">
                <a:solidFill>
                  <a:schemeClr val="tx1"/>
                </a:solidFill>
                <a:effectLst/>
                <a:latin typeface="+mn-lt"/>
                <a:ea typeface="+mn-ea"/>
                <a:cs typeface="+mn-cs"/>
              </a:rPr>
              <a:t>client latrine: </a:t>
            </a:r>
            <a:r>
              <a:rPr lang="en-GB" sz="1200" kern="1200" dirty="0" smtClean="0">
                <a:solidFill>
                  <a:schemeClr val="tx1"/>
                </a:solidFill>
                <a:effectLst/>
                <a:latin typeface="+mn-lt"/>
                <a:ea typeface="+mn-ea"/>
                <a:cs typeface="+mn-cs"/>
              </a:rPr>
              <a:t>The facility had a functioning flush or pour-flush toilet, a ventilated improved pit latrine, or composting toilet.</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Communication</a:t>
            </a:r>
            <a:r>
              <a:rPr lang="en-GB" sz="1200" kern="1200" baseline="0" dirty="0" smtClean="0">
                <a:solidFill>
                  <a:schemeClr val="tx1"/>
                </a:solidFill>
                <a:effectLst/>
                <a:latin typeface="+mn-lt"/>
                <a:ea typeface="+mn-ea"/>
                <a:cs typeface="+mn-cs"/>
              </a:rPr>
              <a:t> equipment: the f</a:t>
            </a:r>
            <a:r>
              <a:rPr lang="en-GB" sz="1200" kern="1200" dirty="0" smtClean="0">
                <a:solidFill>
                  <a:schemeClr val="tx1"/>
                </a:solidFill>
                <a:effectLst/>
                <a:latin typeface="+mn-lt"/>
                <a:ea typeface="+mn-ea"/>
                <a:cs typeface="+mn-cs"/>
              </a:rPr>
              <a:t>acility had a functioning land-line telephone, a functioning facility-owned cellular phone, a private cellular phone that is supported by the facility, or a functioning short wave radio available in the facility.</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Computer with internet:  the facility had a functioning computer with access to the Internet that is not interrupted for more than two hours at a time during normal working hours, or the facility had access to the Internet via a cellular phone inside the facility.</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 Emergency transport:  the facility had a functioning ambulance or other vehicle for emergency transport that was stationed at the facility and had fuel available on the day of the survey, or the facility has access to an ambulance or other vehicle for emergency transport that is stationed at another facility or that operates from another facility.</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8</a:t>
            </a:fld>
            <a:endParaRPr lang="en-US"/>
          </a:p>
        </p:txBody>
      </p:sp>
    </p:spTree>
    <p:extLst>
      <p:ext uri="{BB962C8B-B14F-4D97-AF65-F5344CB8AC3E}">
        <p14:creationId xmlns:p14="http://schemas.microsoft.com/office/powerpoint/2010/main" val="35350769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Delivery of quality basic health services requires certain equipment. The World Health Organization (WHO) and the United States Agency for International Development (USAID) propose a list of seven basic pieces of equipment that should be available at a health facility to guarantee its readiness to deliver basic health services (WHO, 2012). These items are an adult scale, a child scale, an infant scale, a thermometer, a stethoscope, blood pressure apparatus, and a light source.</a:t>
            </a:r>
          </a:p>
          <a:p>
            <a:endParaRPr lang="en-US" sz="1200" kern="1200" dirty="0" smtClean="0">
              <a:solidFill>
                <a:schemeClr val="tx1"/>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Stethoscopes (nine of every ten facilities) are the most commonly available piece of basic equipment, found in nine of every ten facilities, followed by a thermometer, an adult scale, and blood pressure apparatus, each of which is found in eight of every ten facilities. In contrast, only about one-third of facilities have a light source for focused client examination.</a:t>
            </a:r>
          </a:p>
          <a:p>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9</a:t>
            </a:fld>
            <a:endParaRPr lang="en-US"/>
          </a:p>
        </p:txBody>
      </p:sp>
    </p:spTree>
    <p:extLst>
      <p:ext uri="{BB962C8B-B14F-4D97-AF65-F5344CB8AC3E}">
        <p14:creationId xmlns:p14="http://schemas.microsoft.com/office/powerpoint/2010/main" val="7617689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Around the world infections acquired in a health facility (known as nosocomial infections) often complicate the delivery of health care. Strict adherence to infection control guidelines and constant vigilance are necessary to prevent such infections. It is essential that a health facility have supplies and equipment for infection control appropriate to the services offered. These items can include </a:t>
            </a:r>
            <a:r>
              <a:rPr lang="en-US" sz="1200" kern="1200" dirty="0" err="1" smtClean="0">
                <a:solidFill>
                  <a:schemeClr val="tx1"/>
                </a:solidFill>
                <a:effectLst/>
                <a:latin typeface="+mn-lt"/>
                <a:ea typeface="+mn-ea"/>
                <a:cs typeface="+mn-cs"/>
              </a:rPr>
              <a:t>sterilisation</a:t>
            </a:r>
            <a:r>
              <a:rPr lang="en-US" sz="1200" kern="1200" dirty="0" smtClean="0">
                <a:solidFill>
                  <a:schemeClr val="tx1"/>
                </a:solidFill>
                <a:effectLst/>
                <a:latin typeface="+mn-lt"/>
                <a:ea typeface="+mn-ea"/>
                <a:cs typeface="+mn-cs"/>
              </a:rPr>
              <a:t> equipment, equipment for high level disinfection, incineration equipment, sharps containers, waste receptacles, disinfectant, syringes and needles, soap, running water, hand disinfectant, gloves, medical masks, gowns, eye protection, and guidelines for infection control. </a:t>
            </a: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10</a:t>
            </a:fld>
            <a:endParaRPr lang="en-US"/>
          </a:p>
        </p:txBody>
      </p:sp>
    </p:spTree>
    <p:extLst>
      <p:ext uri="{BB962C8B-B14F-4D97-AF65-F5344CB8AC3E}">
        <p14:creationId xmlns:p14="http://schemas.microsoft.com/office/powerpoint/2010/main" val="6273204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itle 1"/>
          <p:cNvSpPr txBox="1">
            <a:spLocks/>
          </p:cNvSpPr>
          <p:nvPr userDrawn="1"/>
        </p:nvSpPr>
        <p:spPr>
          <a:xfrm>
            <a:off x="0" y="5602807"/>
            <a:ext cx="9144000" cy="1255192"/>
          </a:xfrm>
          <a:prstGeom prst="rect">
            <a:avLst/>
          </a:prstGeom>
        </p:spPr>
        <p:txBody>
          <a:bodyPr vert="horz" lIns="91440" tIns="45720" rIns="91440" bIns="45720" rtlCol="0" anchor="ct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chemeClr val="tx1"/>
                </a:solidFill>
                <a:effectLst/>
                <a:uLnTx/>
                <a:uFillTx/>
                <a:latin typeface="+mj-lt"/>
                <a:ea typeface="+mj-ea"/>
                <a:cs typeface="+mj-cs"/>
              </a:rPr>
              <a:t>2013-14 Malawi Service Provision Assessment (MSPA)</a:t>
            </a:r>
            <a:endParaRPr kumimoji="0" lang="en-US" sz="4400" b="1" i="0" u="none" strike="noStrike" kern="1200" cap="none" spc="0" normalizeH="0" baseline="0" noProof="0" dirty="0">
              <a:ln>
                <a:noFill/>
              </a:ln>
              <a:solidFill>
                <a:schemeClr val="tx1"/>
              </a:solidFill>
              <a:effectLst/>
              <a:uLnTx/>
              <a:uFillTx/>
              <a:latin typeface="+mj-lt"/>
              <a:ea typeface="+mj-ea"/>
              <a:cs typeface="+mj-cs"/>
            </a:endParaRPr>
          </a:p>
        </p:txBody>
      </p:sp>
      <p:sp>
        <p:nvSpPr>
          <p:cNvPr id="4" name="Rectangle 3"/>
          <p:cNvSpPr/>
          <p:nvPr userDrawn="1"/>
        </p:nvSpPr>
        <p:spPr>
          <a:xfrm>
            <a:off x="0" y="5265711"/>
            <a:ext cx="9144000" cy="164592"/>
          </a:xfrm>
          <a:prstGeom prst="rect">
            <a:avLst/>
          </a:prstGeom>
          <a:solidFill>
            <a:srgbClr val="359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Rectangle 4"/>
          <p:cNvSpPr/>
          <p:nvPr userDrawn="1"/>
        </p:nvSpPr>
        <p:spPr>
          <a:xfrm>
            <a:off x="0" y="1395128"/>
            <a:ext cx="9144000" cy="164592"/>
          </a:xfrm>
          <a:prstGeom prst="rect">
            <a:avLst/>
          </a:prstGeom>
          <a:solidFill>
            <a:srgbClr val="359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Rectangle 5"/>
          <p:cNvSpPr/>
          <p:nvPr userDrawn="1"/>
        </p:nvSpPr>
        <p:spPr>
          <a:xfrm>
            <a:off x="2553" y="5438215"/>
            <a:ext cx="9144000" cy="164592"/>
          </a:xfrm>
          <a:prstGeom prst="rect">
            <a:avLst/>
          </a:prstGeom>
          <a:solidFill>
            <a:srgbClr val="CF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Rectangle 6"/>
          <p:cNvSpPr/>
          <p:nvPr userDrawn="1"/>
        </p:nvSpPr>
        <p:spPr>
          <a:xfrm>
            <a:off x="0" y="1230536"/>
            <a:ext cx="9144000" cy="164592"/>
          </a:xfrm>
          <a:prstGeom prst="rect">
            <a:avLst/>
          </a:prstGeom>
          <a:solidFill>
            <a:srgbClr val="CF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576090"/>
            <a:ext cx="9144000" cy="3705820"/>
          </a:xfrm>
          <a:prstGeom prst="rect">
            <a:avLst/>
          </a:prstGeom>
        </p:spPr>
      </p:pic>
    </p:spTree>
  </p:cSld>
  <p:clrMap bg1="dk1" tx1="lt1" bg2="dk2" tx2="lt2" accent1="accent1" accent2="accent2" accent3="accent3" accent4="accent4" accent5="accent5" accent6="accent6" hlink="hlink" folHlink="folHlink"/>
  <p:sldLayoutIdLst>
    <p:sldLayoutId id="2147483674"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lt1" tx1="dk1" bg2="lt2" tx2="dk2" accent1="accent1" accent2="accent2" accent3="accent3" accent4="accent4" accent5="accent5" accent6="accent6" hlink="hlink" folHlink="folHlink"/>
  <p:sldLayoutIdLst>
    <p:sldLayoutId id="214748366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0" y="0"/>
            <a:ext cx="9144000" cy="1200329"/>
          </a:xfrm>
          <a:prstGeom prst="rect">
            <a:avLst/>
          </a:prstGeom>
          <a:noFill/>
          <a:ln w="9525">
            <a:noFill/>
            <a:miter lim="800000"/>
            <a:headEnd/>
            <a:tailEnd/>
          </a:ln>
        </p:spPr>
        <p:txBody>
          <a:bodyPr wrap="square">
            <a:spAutoFit/>
          </a:bodyPr>
          <a:lstStyle/>
          <a:p>
            <a:pPr algn="ctr"/>
            <a:r>
              <a:rPr lang="en-US" sz="3600" dirty="0" smtClean="0">
                <a:latin typeface="Calibri" pitchFamily="34" charset="0"/>
              </a:rPr>
              <a:t>Facility-level Infrastructure, Resources, Management, and Support</a:t>
            </a:r>
            <a:endParaRPr lang="en-US" sz="3600" dirty="0">
              <a:latin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914400"/>
          </a:xfrm>
        </p:spPr>
        <p:txBody>
          <a:bodyPr/>
          <a:lstStyle/>
          <a:p>
            <a:pPr eaLnBrk="1" hangingPunct="1"/>
            <a:r>
              <a:rPr lang="en-US" sz="4000" dirty="0" smtClean="0"/>
              <a:t>Infection Control</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2122815335"/>
              </p:ext>
            </p:extLst>
          </p:nvPr>
        </p:nvGraphicFramePr>
        <p:xfrm>
          <a:off x="50800" y="1498600"/>
          <a:ext cx="9042400" cy="5130800"/>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914400"/>
            <a:ext cx="9144000" cy="369888"/>
          </a:xfrm>
          <a:prstGeom prst="rect">
            <a:avLst/>
          </a:prstGeom>
          <a:noFill/>
          <a:ln w="9525">
            <a:noFill/>
            <a:miter lim="800000"/>
            <a:headEnd/>
            <a:tailEnd/>
          </a:ln>
        </p:spPr>
        <p:txBody>
          <a:bodyPr>
            <a:spAutoFit/>
          </a:bodyPr>
          <a:lstStyle/>
          <a:p>
            <a:r>
              <a:rPr lang="en-US" i="1" dirty="0" smtClean="0">
                <a:latin typeface="Calibri" pitchFamily="34" charset="0"/>
              </a:rPr>
              <a:t>Among all health facilities (N=977), percent with:</a:t>
            </a:r>
            <a:endParaRPr lang="en-US" i="1" dirty="0">
              <a:latin typeface="Calibri" pitchFamily="34" charset="0"/>
            </a:endParaRPr>
          </a:p>
        </p:txBody>
      </p:sp>
    </p:spTree>
    <p:extLst>
      <p:ext uri="{BB962C8B-B14F-4D97-AF65-F5344CB8AC3E}">
        <p14:creationId xmlns:p14="http://schemas.microsoft.com/office/powerpoint/2010/main" val="8322765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914400"/>
          </a:xfrm>
        </p:spPr>
        <p:txBody>
          <a:bodyPr/>
          <a:lstStyle/>
          <a:p>
            <a:pPr eaLnBrk="1" hangingPunct="1"/>
            <a:r>
              <a:rPr lang="en-US" sz="4000" dirty="0" smtClean="0"/>
              <a:t>Infection Control (continued)</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2290057223"/>
              </p:ext>
            </p:extLst>
          </p:nvPr>
        </p:nvGraphicFramePr>
        <p:xfrm>
          <a:off x="50800" y="1498600"/>
          <a:ext cx="9042400" cy="5130800"/>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914400"/>
            <a:ext cx="9144000" cy="369888"/>
          </a:xfrm>
          <a:prstGeom prst="rect">
            <a:avLst/>
          </a:prstGeom>
          <a:noFill/>
          <a:ln w="9525">
            <a:noFill/>
            <a:miter lim="800000"/>
            <a:headEnd/>
            <a:tailEnd/>
          </a:ln>
        </p:spPr>
        <p:txBody>
          <a:bodyPr>
            <a:spAutoFit/>
          </a:bodyPr>
          <a:lstStyle/>
          <a:p>
            <a:r>
              <a:rPr lang="en-US" i="1" dirty="0" smtClean="0">
                <a:latin typeface="Calibri" pitchFamily="34" charset="0"/>
              </a:rPr>
              <a:t>Among all health facilities (N=977), percent with:</a:t>
            </a:r>
            <a:endParaRPr lang="en-US" i="1" dirty="0">
              <a:latin typeface="Calibri" pitchFamily="34" charset="0"/>
            </a:endParaRPr>
          </a:p>
        </p:txBody>
      </p:sp>
    </p:spTree>
    <p:extLst>
      <p:ext uri="{BB962C8B-B14F-4D97-AF65-F5344CB8AC3E}">
        <p14:creationId xmlns:p14="http://schemas.microsoft.com/office/powerpoint/2010/main" val="27777464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914400"/>
          </a:xfrm>
        </p:spPr>
        <p:txBody>
          <a:bodyPr>
            <a:normAutofit fontScale="90000"/>
          </a:bodyPr>
          <a:lstStyle/>
          <a:p>
            <a:pPr eaLnBrk="1" hangingPunct="1"/>
            <a:r>
              <a:rPr lang="en-US" sz="4000" dirty="0" smtClean="0"/>
              <a:t>Capacity for Processing of Instruments </a:t>
            </a:r>
            <a:br>
              <a:rPr lang="en-US" sz="4000" dirty="0" smtClean="0"/>
            </a:br>
            <a:r>
              <a:rPr lang="en-US" sz="4000" dirty="0" smtClean="0"/>
              <a:t>for Reuse</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1166704481"/>
              </p:ext>
            </p:extLst>
          </p:nvPr>
        </p:nvGraphicFramePr>
        <p:xfrm>
          <a:off x="50800" y="1498600"/>
          <a:ext cx="9042400" cy="5130800"/>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914400"/>
            <a:ext cx="9144000" cy="369888"/>
          </a:xfrm>
          <a:prstGeom prst="rect">
            <a:avLst/>
          </a:prstGeom>
          <a:noFill/>
          <a:ln w="9525">
            <a:noFill/>
            <a:miter lim="800000"/>
            <a:headEnd/>
            <a:tailEnd/>
          </a:ln>
        </p:spPr>
        <p:txBody>
          <a:bodyPr>
            <a:spAutoFit/>
          </a:bodyPr>
          <a:lstStyle/>
          <a:p>
            <a:r>
              <a:rPr lang="en-US" i="1" dirty="0" smtClean="0">
                <a:latin typeface="Calibri" pitchFamily="34" charset="0"/>
              </a:rPr>
              <a:t>Among all health facilities (N=977), percent with:</a:t>
            </a:r>
            <a:endParaRPr lang="en-US" i="1" dirty="0">
              <a:latin typeface="Calibri" pitchFamily="34" charset="0"/>
            </a:endParaRPr>
          </a:p>
        </p:txBody>
      </p:sp>
    </p:spTree>
    <p:extLst>
      <p:ext uri="{BB962C8B-B14F-4D97-AF65-F5344CB8AC3E}">
        <p14:creationId xmlns:p14="http://schemas.microsoft.com/office/powerpoint/2010/main" val="6074334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914400"/>
          </a:xfrm>
        </p:spPr>
        <p:txBody>
          <a:bodyPr>
            <a:normAutofit/>
          </a:bodyPr>
          <a:lstStyle/>
          <a:p>
            <a:pPr eaLnBrk="1" hangingPunct="1"/>
            <a:r>
              <a:rPr lang="en-US" sz="4000" dirty="0" smtClean="0"/>
              <a:t>Diagnostic Capacity: Basic Tests</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2843472017"/>
              </p:ext>
            </p:extLst>
          </p:nvPr>
        </p:nvGraphicFramePr>
        <p:xfrm>
          <a:off x="50800" y="1498600"/>
          <a:ext cx="9042400" cy="5130800"/>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914400"/>
            <a:ext cx="9144000" cy="369888"/>
          </a:xfrm>
          <a:prstGeom prst="rect">
            <a:avLst/>
          </a:prstGeom>
          <a:noFill/>
          <a:ln w="9525">
            <a:noFill/>
            <a:miter lim="800000"/>
            <a:headEnd/>
            <a:tailEnd/>
          </a:ln>
        </p:spPr>
        <p:txBody>
          <a:bodyPr>
            <a:spAutoFit/>
          </a:bodyPr>
          <a:lstStyle/>
          <a:p>
            <a:r>
              <a:rPr lang="en-US" i="1" dirty="0" smtClean="0">
                <a:latin typeface="Calibri" pitchFamily="34" charset="0"/>
              </a:rPr>
              <a:t>Among all health facilities (N=977), percent with:</a:t>
            </a:r>
            <a:endParaRPr lang="en-US" i="1" dirty="0">
              <a:latin typeface="Calibri" pitchFamily="34" charset="0"/>
            </a:endParaRPr>
          </a:p>
        </p:txBody>
      </p:sp>
    </p:spTree>
    <p:extLst>
      <p:ext uri="{BB962C8B-B14F-4D97-AF65-F5344CB8AC3E}">
        <p14:creationId xmlns:p14="http://schemas.microsoft.com/office/powerpoint/2010/main" val="39400172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914400"/>
          </a:xfrm>
        </p:spPr>
        <p:txBody>
          <a:bodyPr>
            <a:normAutofit fontScale="90000"/>
          </a:bodyPr>
          <a:lstStyle/>
          <a:p>
            <a:pPr eaLnBrk="1" hangingPunct="1"/>
            <a:r>
              <a:rPr lang="en-US" sz="4000" dirty="0" smtClean="0"/>
              <a:t>Diagnostic Capacity: Advanced Diagnostic Tests</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3484340255"/>
              </p:ext>
            </p:extLst>
          </p:nvPr>
        </p:nvGraphicFramePr>
        <p:xfrm>
          <a:off x="50800" y="1498600"/>
          <a:ext cx="9042400" cy="5130800"/>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914400"/>
            <a:ext cx="9144000" cy="369888"/>
          </a:xfrm>
          <a:prstGeom prst="rect">
            <a:avLst/>
          </a:prstGeom>
          <a:noFill/>
          <a:ln w="9525">
            <a:noFill/>
            <a:miter lim="800000"/>
            <a:headEnd/>
            <a:tailEnd/>
          </a:ln>
        </p:spPr>
        <p:txBody>
          <a:bodyPr>
            <a:spAutoFit/>
          </a:bodyPr>
          <a:lstStyle/>
          <a:p>
            <a:r>
              <a:rPr lang="en-US" i="1" dirty="0" smtClean="0">
                <a:latin typeface="Calibri" pitchFamily="34" charset="0"/>
              </a:rPr>
              <a:t>Among all health facilities (N=977), percent with:</a:t>
            </a:r>
            <a:endParaRPr lang="en-US" i="1" dirty="0">
              <a:latin typeface="Calibri" pitchFamily="34" charset="0"/>
            </a:endParaRPr>
          </a:p>
        </p:txBody>
      </p:sp>
    </p:spTree>
    <p:extLst>
      <p:ext uri="{BB962C8B-B14F-4D97-AF65-F5344CB8AC3E}">
        <p14:creationId xmlns:p14="http://schemas.microsoft.com/office/powerpoint/2010/main" val="7001693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914400"/>
          </a:xfrm>
        </p:spPr>
        <p:txBody>
          <a:bodyPr>
            <a:normAutofit fontScale="90000"/>
          </a:bodyPr>
          <a:lstStyle/>
          <a:p>
            <a:pPr eaLnBrk="1" hangingPunct="1"/>
            <a:r>
              <a:rPr lang="en-US" sz="4000" dirty="0" smtClean="0"/>
              <a:t>Diagnostic Capacity: </a:t>
            </a:r>
            <a:br>
              <a:rPr lang="en-US" sz="4000" dirty="0" smtClean="0"/>
            </a:br>
            <a:r>
              <a:rPr lang="en-US" sz="4000" dirty="0" smtClean="0"/>
              <a:t>Equipment for Diagnostic Imaging</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76267112"/>
              </p:ext>
            </p:extLst>
          </p:nvPr>
        </p:nvGraphicFramePr>
        <p:xfrm>
          <a:off x="1447800" y="1498600"/>
          <a:ext cx="7645400" cy="5130800"/>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914400"/>
            <a:ext cx="9144000" cy="369888"/>
          </a:xfrm>
          <a:prstGeom prst="rect">
            <a:avLst/>
          </a:prstGeom>
          <a:noFill/>
          <a:ln w="9525">
            <a:noFill/>
            <a:miter lim="800000"/>
            <a:headEnd/>
            <a:tailEnd/>
          </a:ln>
        </p:spPr>
        <p:txBody>
          <a:bodyPr>
            <a:spAutoFit/>
          </a:bodyPr>
          <a:lstStyle/>
          <a:p>
            <a:r>
              <a:rPr lang="en-US" i="1" dirty="0" smtClean="0">
                <a:latin typeface="Calibri" pitchFamily="34" charset="0"/>
              </a:rPr>
              <a:t>Among all health facilities (N=977), percent with:</a:t>
            </a:r>
            <a:endParaRPr lang="en-US" i="1" dirty="0">
              <a:latin typeface="Calibri" pitchFamily="34" charset="0"/>
            </a:endParaRPr>
          </a:p>
        </p:txBody>
      </p:sp>
    </p:spTree>
    <p:extLst>
      <p:ext uri="{BB962C8B-B14F-4D97-AF65-F5344CB8AC3E}">
        <p14:creationId xmlns:p14="http://schemas.microsoft.com/office/powerpoint/2010/main" val="37808220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914400"/>
          </a:xfrm>
        </p:spPr>
        <p:txBody>
          <a:bodyPr>
            <a:normAutofit/>
          </a:bodyPr>
          <a:lstStyle/>
          <a:p>
            <a:pPr eaLnBrk="1" hangingPunct="1"/>
            <a:r>
              <a:rPr lang="en-US" sz="4000" dirty="0" smtClean="0"/>
              <a:t>Availability of Essential Medicines</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2537368175"/>
              </p:ext>
            </p:extLst>
          </p:nvPr>
        </p:nvGraphicFramePr>
        <p:xfrm>
          <a:off x="50800" y="1284288"/>
          <a:ext cx="9042400" cy="5345112"/>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914400"/>
            <a:ext cx="9144000" cy="369888"/>
          </a:xfrm>
          <a:prstGeom prst="rect">
            <a:avLst/>
          </a:prstGeom>
          <a:noFill/>
          <a:ln w="9525">
            <a:noFill/>
            <a:miter lim="800000"/>
            <a:headEnd/>
            <a:tailEnd/>
          </a:ln>
        </p:spPr>
        <p:txBody>
          <a:bodyPr>
            <a:spAutoFit/>
          </a:bodyPr>
          <a:lstStyle/>
          <a:p>
            <a:r>
              <a:rPr lang="en-US" i="1" dirty="0" smtClean="0">
                <a:latin typeface="Calibri" pitchFamily="34" charset="0"/>
              </a:rPr>
              <a:t>Among all health facilities (N=977), percent with:</a:t>
            </a:r>
            <a:endParaRPr lang="en-US" i="1" dirty="0">
              <a:latin typeface="Calibri" pitchFamily="34" charset="0"/>
            </a:endParaRPr>
          </a:p>
        </p:txBody>
      </p:sp>
    </p:spTree>
    <p:extLst>
      <p:ext uri="{BB962C8B-B14F-4D97-AF65-F5344CB8AC3E}">
        <p14:creationId xmlns:p14="http://schemas.microsoft.com/office/powerpoint/2010/main" val="40876578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00200"/>
            <a:ext cx="4357255" cy="3060192"/>
          </a:xfrm>
        </p:spPr>
        <p:txBody>
          <a:bodyPr>
            <a:normAutofit lnSpcReduction="10000"/>
          </a:bodyPr>
          <a:lstStyle/>
          <a:p>
            <a:r>
              <a:rPr lang="en-US" dirty="0"/>
              <a:t>Basic Services</a:t>
            </a:r>
          </a:p>
          <a:p>
            <a:r>
              <a:rPr lang="en-US" dirty="0" smtClean="0"/>
              <a:t>General Service Readiness</a:t>
            </a:r>
            <a:endParaRPr lang="en-US" dirty="0"/>
          </a:p>
          <a:p>
            <a:r>
              <a:rPr lang="en-US" b="1" dirty="0">
                <a:solidFill>
                  <a:schemeClr val="accent2"/>
                </a:solidFill>
              </a:rPr>
              <a:t>Management </a:t>
            </a:r>
            <a:r>
              <a:rPr lang="en-US" b="1" dirty="0" smtClean="0">
                <a:solidFill>
                  <a:schemeClr val="accent2"/>
                </a:solidFill>
              </a:rPr>
              <a:t>Practices</a:t>
            </a:r>
          </a:p>
          <a:p>
            <a:r>
              <a:rPr lang="en-US" dirty="0" smtClean="0"/>
              <a:t>Human Resources</a:t>
            </a:r>
            <a:endParaRPr lang="en-US" dirty="0"/>
          </a:p>
          <a:p>
            <a:pPr marL="0" indent="0">
              <a:buNone/>
            </a:pPr>
            <a:endParaRPr lang="en-US" dirty="0"/>
          </a:p>
          <a:p>
            <a:pPr>
              <a:spcBef>
                <a:spcPct val="50000"/>
              </a:spcBef>
            </a:pPr>
            <a:endParaRPr lang="en-US" dirty="0" smtClean="0">
              <a:cs typeface="Arial" charset="0"/>
            </a:endParaRPr>
          </a:p>
        </p:txBody>
      </p:sp>
    </p:spTree>
    <p:extLst>
      <p:ext uri="{BB962C8B-B14F-4D97-AF65-F5344CB8AC3E}">
        <p14:creationId xmlns:p14="http://schemas.microsoft.com/office/powerpoint/2010/main" val="5297358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313300729"/>
              </p:ext>
            </p:extLst>
          </p:nvPr>
        </p:nvGraphicFramePr>
        <p:xfrm>
          <a:off x="0" y="1879600"/>
          <a:ext cx="9144000" cy="4749800"/>
        </p:xfrm>
        <a:graphic>
          <a:graphicData uri="http://schemas.openxmlformats.org/drawingml/2006/chart">
            <c:chart xmlns:c="http://schemas.openxmlformats.org/drawingml/2006/chart" xmlns:r="http://schemas.openxmlformats.org/officeDocument/2006/relationships" r:id="rId3"/>
          </a:graphicData>
        </a:graphic>
      </p:graphicFrame>
      <p:sp>
        <p:nvSpPr>
          <p:cNvPr id="8" name="Title 1"/>
          <p:cNvSpPr>
            <a:spLocks noGrp="1"/>
          </p:cNvSpPr>
          <p:nvPr>
            <p:ph type="title"/>
          </p:nvPr>
        </p:nvSpPr>
        <p:spPr>
          <a:xfrm>
            <a:off x="0" y="0"/>
            <a:ext cx="9144000" cy="914400"/>
          </a:xfrm>
        </p:spPr>
        <p:txBody>
          <a:bodyPr rtlCol="0">
            <a:normAutofit/>
          </a:bodyPr>
          <a:lstStyle/>
          <a:p>
            <a:pPr eaLnBrk="1" fontAlgn="auto" hangingPunct="1">
              <a:spcAft>
                <a:spcPts val="0"/>
              </a:spcAft>
              <a:defRPr/>
            </a:pPr>
            <a:r>
              <a:rPr lang="en-US" sz="4000" dirty="0" smtClean="0"/>
              <a:t>Management Meetings by Facility Type</a:t>
            </a:r>
            <a:endParaRPr lang="en-US" sz="4000" dirty="0"/>
          </a:p>
        </p:txBody>
      </p:sp>
      <p:sp>
        <p:nvSpPr>
          <p:cNvPr id="9" name="TextBox 3"/>
          <p:cNvSpPr txBox="1">
            <a:spLocks noChangeArrowheads="1"/>
          </p:cNvSpPr>
          <p:nvPr/>
        </p:nvSpPr>
        <p:spPr bwMode="auto">
          <a:xfrm>
            <a:off x="0" y="910988"/>
            <a:ext cx="9144000" cy="646331"/>
          </a:xfrm>
          <a:prstGeom prst="rect">
            <a:avLst/>
          </a:prstGeom>
          <a:noFill/>
          <a:ln w="9525">
            <a:noFill/>
            <a:miter lim="800000"/>
            <a:headEnd/>
            <a:tailEnd/>
          </a:ln>
        </p:spPr>
        <p:txBody>
          <a:bodyPr>
            <a:spAutoFit/>
          </a:bodyPr>
          <a:lstStyle/>
          <a:p>
            <a:r>
              <a:rPr lang="en-US" i="1" dirty="0" smtClean="0">
                <a:latin typeface="Calibri" pitchFamily="34" charset="0"/>
              </a:rPr>
              <a:t>Percent </a:t>
            </a:r>
            <a:r>
              <a:rPr lang="en-US" i="1" dirty="0">
                <a:latin typeface="Calibri" pitchFamily="34" charset="0"/>
              </a:rPr>
              <a:t>of all facilities </a:t>
            </a:r>
            <a:r>
              <a:rPr lang="en-US" i="1" dirty="0" smtClean="0">
                <a:latin typeface="Calibri" pitchFamily="34" charset="0"/>
              </a:rPr>
              <a:t>with management meetings at least once every 6 months, with </a:t>
            </a:r>
            <a:r>
              <a:rPr lang="en-US" i="1" dirty="0">
                <a:latin typeface="Calibri" pitchFamily="34" charset="0"/>
              </a:rPr>
              <a:t>observed documentation (</a:t>
            </a:r>
            <a:r>
              <a:rPr lang="en-US" i="1" dirty="0" smtClean="0">
                <a:latin typeface="Calibri" pitchFamily="34" charset="0"/>
              </a:rPr>
              <a:t>N=977)</a:t>
            </a:r>
            <a:endParaRPr lang="en-US" i="1" dirty="0">
              <a:latin typeface="Calibri"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931100485"/>
              </p:ext>
            </p:extLst>
          </p:nvPr>
        </p:nvGraphicFramePr>
        <p:xfrm>
          <a:off x="0" y="1879600"/>
          <a:ext cx="9144000" cy="4749800"/>
        </p:xfrm>
        <a:graphic>
          <a:graphicData uri="http://schemas.openxmlformats.org/drawingml/2006/chart">
            <c:chart xmlns:c="http://schemas.openxmlformats.org/drawingml/2006/chart" xmlns:r="http://schemas.openxmlformats.org/officeDocument/2006/relationships" r:id="rId3"/>
          </a:graphicData>
        </a:graphic>
      </p:graphicFrame>
      <p:sp>
        <p:nvSpPr>
          <p:cNvPr id="8" name="Title 1"/>
          <p:cNvSpPr>
            <a:spLocks noGrp="1"/>
          </p:cNvSpPr>
          <p:nvPr>
            <p:ph type="title"/>
          </p:nvPr>
        </p:nvSpPr>
        <p:spPr>
          <a:xfrm>
            <a:off x="0" y="0"/>
            <a:ext cx="9144000" cy="914400"/>
          </a:xfrm>
        </p:spPr>
        <p:txBody>
          <a:bodyPr rtlCol="0">
            <a:normAutofit fontScale="90000"/>
          </a:bodyPr>
          <a:lstStyle/>
          <a:p>
            <a:pPr eaLnBrk="1" fontAlgn="auto" hangingPunct="1">
              <a:spcAft>
                <a:spcPts val="0"/>
              </a:spcAft>
              <a:defRPr/>
            </a:pPr>
            <a:r>
              <a:rPr lang="en-US" sz="4000" dirty="0" smtClean="0"/>
              <a:t>Management Meetings by Managing Authority</a:t>
            </a:r>
            <a:endParaRPr lang="en-US" sz="4000" dirty="0"/>
          </a:p>
        </p:txBody>
      </p:sp>
      <p:sp>
        <p:nvSpPr>
          <p:cNvPr id="9" name="TextBox 3"/>
          <p:cNvSpPr txBox="1">
            <a:spLocks noChangeArrowheads="1"/>
          </p:cNvSpPr>
          <p:nvPr/>
        </p:nvSpPr>
        <p:spPr bwMode="auto">
          <a:xfrm>
            <a:off x="0" y="1066800"/>
            <a:ext cx="9144000" cy="646331"/>
          </a:xfrm>
          <a:prstGeom prst="rect">
            <a:avLst/>
          </a:prstGeom>
          <a:noFill/>
          <a:ln w="9525">
            <a:noFill/>
            <a:miter lim="800000"/>
            <a:headEnd/>
            <a:tailEnd/>
          </a:ln>
        </p:spPr>
        <p:txBody>
          <a:bodyPr>
            <a:spAutoFit/>
          </a:bodyPr>
          <a:lstStyle/>
          <a:p>
            <a:r>
              <a:rPr lang="en-US" i="1" dirty="0" smtClean="0">
                <a:latin typeface="Calibri" pitchFamily="34" charset="0"/>
              </a:rPr>
              <a:t>Percent </a:t>
            </a:r>
            <a:r>
              <a:rPr lang="en-US" i="1" dirty="0">
                <a:latin typeface="Calibri" pitchFamily="34" charset="0"/>
              </a:rPr>
              <a:t>of all facilities </a:t>
            </a:r>
            <a:r>
              <a:rPr lang="en-US" i="1" dirty="0" smtClean="0">
                <a:latin typeface="Calibri" pitchFamily="34" charset="0"/>
              </a:rPr>
              <a:t>with management meetings at least once every 6 months, with </a:t>
            </a:r>
            <a:r>
              <a:rPr lang="en-US" i="1" dirty="0">
                <a:latin typeface="Calibri" pitchFamily="34" charset="0"/>
              </a:rPr>
              <a:t>observed documentation (</a:t>
            </a:r>
            <a:r>
              <a:rPr lang="en-US" i="1" dirty="0" smtClean="0">
                <a:latin typeface="Calibri" pitchFamily="34" charset="0"/>
              </a:rPr>
              <a:t>N=977)</a:t>
            </a:r>
            <a:endParaRPr lang="en-US" i="1" dirty="0">
              <a:latin typeface="Calibri" pitchFamily="34" charset="0"/>
            </a:endParaRPr>
          </a:p>
        </p:txBody>
      </p:sp>
    </p:spTree>
    <p:extLst>
      <p:ext uri="{BB962C8B-B14F-4D97-AF65-F5344CB8AC3E}">
        <p14:creationId xmlns:p14="http://schemas.microsoft.com/office/powerpoint/2010/main" val="11950202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00200"/>
            <a:ext cx="4357255" cy="4724400"/>
          </a:xfrm>
        </p:spPr>
        <p:txBody>
          <a:bodyPr>
            <a:normAutofit/>
          </a:bodyPr>
          <a:lstStyle/>
          <a:p>
            <a:r>
              <a:rPr lang="en-US" b="1" dirty="0">
                <a:solidFill>
                  <a:srgbClr val="FF0000"/>
                </a:solidFill>
              </a:rPr>
              <a:t>Basic Services</a:t>
            </a:r>
          </a:p>
          <a:p>
            <a:r>
              <a:rPr lang="en-US" dirty="0" smtClean="0"/>
              <a:t>General Service Readiness</a:t>
            </a:r>
            <a:endParaRPr lang="en-US" dirty="0"/>
          </a:p>
          <a:p>
            <a:r>
              <a:rPr lang="en-US" dirty="0"/>
              <a:t>Management </a:t>
            </a:r>
            <a:r>
              <a:rPr lang="en-US" dirty="0" smtClean="0"/>
              <a:t>Practices</a:t>
            </a:r>
          </a:p>
          <a:p>
            <a:r>
              <a:rPr lang="en-US" dirty="0" smtClean="0"/>
              <a:t>Human Resources</a:t>
            </a:r>
            <a:endParaRPr lang="en-US" dirty="0"/>
          </a:p>
          <a:p>
            <a:pPr marL="0" indent="0">
              <a:buNone/>
            </a:pPr>
            <a:endParaRPr lang="en-US" dirty="0"/>
          </a:p>
          <a:p>
            <a:pPr>
              <a:spcBef>
                <a:spcPct val="50000"/>
              </a:spcBef>
            </a:pPr>
            <a:endParaRPr lang="en-US" dirty="0" smtClean="0">
              <a:cs typeface="Arial" charset="0"/>
            </a:endParaRPr>
          </a:p>
        </p:txBody>
      </p:sp>
    </p:spTree>
    <p:extLst>
      <p:ext uri="{BB962C8B-B14F-4D97-AF65-F5344CB8AC3E}">
        <p14:creationId xmlns:p14="http://schemas.microsoft.com/office/powerpoint/2010/main" val="400919542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96365248"/>
              </p:ext>
            </p:extLst>
          </p:nvPr>
        </p:nvGraphicFramePr>
        <p:xfrm>
          <a:off x="0" y="1879600"/>
          <a:ext cx="9144000" cy="4749800"/>
        </p:xfrm>
        <a:graphic>
          <a:graphicData uri="http://schemas.openxmlformats.org/drawingml/2006/chart">
            <c:chart xmlns:c="http://schemas.openxmlformats.org/drawingml/2006/chart" xmlns:r="http://schemas.openxmlformats.org/officeDocument/2006/relationships" r:id="rId3"/>
          </a:graphicData>
        </a:graphic>
      </p:graphicFrame>
      <p:sp>
        <p:nvSpPr>
          <p:cNvPr id="8" name="Title 1"/>
          <p:cNvSpPr>
            <a:spLocks noGrp="1"/>
          </p:cNvSpPr>
          <p:nvPr>
            <p:ph type="title"/>
          </p:nvPr>
        </p:nvSpPr>
        <p:spPr>
          <a:xfrm>
            <a:off x="0" y="0"/>
            <a:ext cx="9144000" cy="914400"/>
          </a:xfrm>
        </p:spPr>
        <p:txBody>
          <a:bodyPr rtlCol="0">
            <a:normAutofit fontScale="90000"/>
          </a:bodyPr>
          <a:lstStyle/>
          <a:p>
            <a:pPr eaLnBrk="1" fontAlgn="auto" hangingPunct="1">
              <a:spcAft>
                <a:spcPts val="0"/>
              </a:spcAft>
              <a:defRPr/>
            </a:pPr>
            <a:r>
              <a:rPr lang="en-US" sz="4000" dirty="0" smtClean="0"/>
              <a:t>Management Meetings  with Community Participation by Facility Type</a:t>
            </a:r>
            <a:endParaRPr lang="en-US" sz="4000" dirty="0"/>
          </a:p>
        </p:txBody>
      </p:sp>
      <p:sp>
        <p:nvSpPr>
          <p:cNvPr id="9" name="TextBox 3"/>
          <p:cNvSpPr txBox="1">
            <a:spLocks noChangeArrowheads="1"/>
          </p:cNvSpPr>
          <p:nvPr/>
        </p:nvSpPr>
        <p:spPr bwMode="auto">
          <a:xfrm>
            <a:off x="0" y="910988"/>
            <a:ext cx="9144000" cy="646331"/>
          </a:xfrm>
          <a:prstGeom prst="rect">
            <a:avLst/>
          </a:prstGeom>
          <a:noFill/>
          <a:ln w="9525">
            <a:noFill/>
            <a:miter lim="800000"/>
            <a:headEnd/>
            <a:tailEnd/>
          </a:ln>
        </p:spPr>
        <p:txBody>
          <a:bodyPr>
            <a:spAutoFit/>
          </a:bodyPr>
          <a:lstStyle/>
          <a:p>
            <a:r>
              <a:rPr lang="en-US" i="1" dirty="0" smtClean="0">
                <a:latin typeface="Calibri" pitchFamily="34" charset="0"/>
              </a:rPr>
              <a:t>Percent </a:t>
            </a:r>
            <a:r>
              <a:rPr lang="en-US" i="1" dirty="0">
                <a:latin typeface="Calibri" pitchFamily="34" charset="0"/>
              </a:rPr>
              <a:t>of all facilities </a:t>
            </a:r>
            <a:r>
              <a:rPr lang="en-US" i="1" dirty="0" smtClean="0">
                <a:latin typeface="Calibri" pitchFamily="34" charset="0"/>
              </a:rPr>
              <a:t>with management meetings with community participation at least once every 6 months, with </a:t>
            </a:r>
            <a:r>
              <a:rPr lang="en-US" i="1" dirty="0">
                <a:latin typeface="Calibri" pitchFamily="34" charset="0"/>
              </a:rPr>
              <a:t>observed documentation (</a:t>
            </a:r>
            <a:r>
              <a:rPr lang="en-US" i="1" dirty="0" smtClean="0">
                <a:latin typeface="Calibri" pitchFamily="34" charset="0"/>
              </a:rPr>
              <a:t>N=977)</a:t>
            </a:r>
            <a:endParaRPr lang="en-US" i="1" dirty="0">
              <a:latin typeface="Calibri" pitchFamily="34" charset="0"/>
            </a:endParaRPr>
          </a:p>
        </p:txBody>
      </p:sp>
    </p:spTree>
    <p:extLst>
      <p:ext uri="{BB962C8B-B14F-4D97-AF65-F5344CB8AC3E}">
        <p14:creationId xmlns:p14="http://schemas.microsoft.com/office/powerpoint/2010/main" val="352744430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608574453"/>
              </p:ext>
            </p:extLst>
          </p:nvPr>
        </p:nvGraphicFramePr>
        <p:xfrm>
          <a:off x="0" y="1879600"/>
          <a:ext cx="9144000" cy="4749800"/>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p:cNvSpPr txBox="1">
            <a:spLocks/>
          </p:cNvSpPr>
          <p:nvPr/>
        </p:nvSpPr>
        <p:spPr>
          <a:xfrm>
            <a:off x="0" y="0"/>
            <a:ext cx="9144000" cy="914400"/>
          </a:xfrm>
          <a:prstGeom prst="rect">
            <a:avLst/>
          </a:prstGeom>
        </p:spPr>
        <p:txBody>
          <a:bodyPr vert="horz" lIns="91440" tIns="45720" rIns="91440" bIns="45720" rtlCol="0" anchor="ctr">
            <a:normAutofit fontScale="8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4000" dirty="0" smtClean="0"/>
              <a:t>Management Meetings  with Community Participation by Managing Authority</a:t>
            </a:r>
            <a:endParaRPr lang="en-US" sz="4000" dirty="0"/>
          </a:p>
        </p:txBody>
      </p:sp>
      <p:sp>
        <p:nvSpPr>
          <p:cNvPr id="10" name="TextBox 3"/>
          <p:cNvSpPr txBox="1">
            <a:spLocks noChangeArrowheads="1"/>
          </p:cNvSpPr>
          <p:nvPr/>
        </p:nvSpPr>
        <p:spPr bwMode="auto">
          <a:xfrm>
            <a:off x="0" y="910988"/>
            <a:ext cx="9144000" cy="646331"/>
          </a:xfrm>
          <a:prstGeom prst="rect">
            <a:avLst/>
          </a:prstGeom>
          <a:noFill/>
          <a:ln w="9525">
            <a:noFill/>
            <a:miter lim="800000"/>
            <a:headEnd/>
            <a:tailEnd/>
          </a:ln>
        </p:spPr>
        <p:txBody>
          <a:bodyPr>
            <a:spAutoFit/>
          </a:bodyPr>
          <a:lstStyle/>
          <a:p>
            <a:r>
              <a:rPr lang="en-US" i="1" dirty="0" smtClean="0">
                <a:latin typeface="Calibri" pitchFamily="34" charset="0"/>
              </a:rPr>
              <a:t>Percent </a:t>
            </a:r>
            <a:r>
              <a:rPr lang="en-US" i="1" dirty="0">
                <a:latin typeface="Calibri" pitchFamily="34" charset="0"/>
              </a:rPr>
              <a:t>of all facilities </a:t>
            </a:r>
            <a:r>
              <a:rPr lang="en-US" i="1" dirty="0" smtClean="0">
                <a:latin typeface="Calibri" pitchFamily="34" charset="0"/>
              </a:rPr>
              <a:t>with management meetings with community participation at least once every 6 months, with </a:t>
            </a:r>
            <a:r>
              <a:rPr lang="en-US" i="1" dirty="0">
                <a:latin typeface="Calibri" pitchFamily="34" charset="0"/>
              </a:rPr>
              <a:t>observed documentation (</a:t>
            </a:r>
            <a:r>
              <a:rPr lang="en-US" i="1" dirty="0" smtClean="0">
                <a:latin typeface="Calibri" pitchFamily="34" charset="0"/>
              </a:rPr>
              <a:t>N=977)</a:t>
            </a:r>
            <a:endParaRPr lang="en-US" i="1" dirty="0">
              <a:latin typeface="Calibri" pitchFamily="34" charset="0"/>
            </a:endParaRPr>
          </a:p>
        </p:txBody>
      </p:sp>
    </p:spTree>
    <p:extLst>
      <p:ext uri="{BB962C8B-B14F-4D97-AF65-F5344CB8AC3E}">
        <p14:creationId xmlns:p14="http://schemas.microsoft.com/office/powerpoint/2010/main" val="28190814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4236930928"/>
              </p:ext>
            </p:extLst>
          </p:nvPr>
        </p:nvGraphicFramePr>
        <p:xfrm>
          <a:off x="0" y="1879600"/>
          <a:ext cx="9144000" cy="4749800"/>
        </p:xfrm>
        <a:graphic>
          <a:graphicData uri="http://schemas.openxmlformats.org/drawingml/2006/chart">
            <c:chart xmlns:c="http://schemas.openxmlformats.org/drawingml/2006/chart" xmlns:r="http://schemas.openxmlformats.org/officeDocument/2006/relationships" r:id="rId3"/>
          </a:graphicData>
        </a:graphic>
      </p:graphicFrame>
      <p:sp>
        <p:nvSpPr>
          <p:cNvPr id="8" name="Title 1"/>
          <p:cNvSpPr>
            <a:spLocks noGrp="1"/>
          </p:cNvSpPr>
          <p:nvPr>
            <p:ph type="title"/>
          </p:nvPr>
        </p:nvSpPr>
        <p:spPr>
          <a:xfrm>
            <a:off x="0" y="0"/>
            <a:ext cx="9144000" cy="914400"/>
          </a:xfrm>
        </p:spPr>
        <p:txBody>
          <a:bodyPr rtlCol="0">
            <a:normAutofit/>
          </a:bodyPr>
          <a:lstStyle/>
          <a:p>
            <a:pPr eaLnBrk="1" fontAlgn="auto" hangingPunct="1">
              <a:spcAft>
                <a:spcPts val="0"/>
              </a:spcAft>
              <a:defRPr/>
            </a:pPr>
            <a:r>
              <a:rPr lang="en-US" sz="4000" dirty="0" smtClean="0"/>
              <a:t>Quality Assurance by Facility Type</a:t>
            </a:r>
            <a:endParaRPr lang="en-US" sz="4000" dirty="0"/>
          </a:p>
        </p:txBody>
      </p:sp>
      <p:sp>
        <p:nvSpPr>
          <p:cNvPr id="9" name="TextBox 3"/>
          <p:cNvSpPr txBox="1">
            <a:spLocks noChangeArrowheads="1"/>
          </p:cNvSpPr>
          <p:nvPr/>
        </p:nvSpPr>
        <p:spPr bwMode="auto">
          <a:xfrm>
            <a:off x="0" y="910988"/>
            <a:ext cx="9144000" cy="646331"/>
          </a:xfrm>
          <a:prstGeom prst="rect">
            <a:avLst/>
          </a:prstGeom>
          <a:noFill/>
          <a:ln w="9525">
            <a:noFill/>
            <a:miter lim="800000"/>
            <a:headEnd/>
            <a:tailEnd/>
          </a:ln>
        </p:spPr>
        <p:txBody>
          <a:bodyPr>
            <a:spAutoFit/>
          </a:bodyPr>
          <a:lstStyle/>
          <a:p>
            <a:r>
              <a:rPr lang="en-US" i="1" dirty="0" smtClean="0">
                <a:latin typeface="Calibri" pitchFamily="34" charset="0"/>
              </a:rPr>
              <a:t>Percent </a:t>
            </a:r>
            <a:r>
              <a:rPr lang="en-US" i="1" dirty="0">
                <a:latin typeface="Calibri" pitchFamily="34" charset="0"/>
              </a:rPr>
              <a:t>of all facilities </a:t>
            </a:r>
            <a:r>
              <a:rPr lang="en-US" i="1" dirty="0" smtClean="0">
                <a:latin typeface="Calibri" pitchFamily="34" charset="0"/>
              </a:rPr>
              <a:t>with regular quality assurance activities with </a:t>
            </a:r>
            <a:r>
              <a:rPr lang="en-US" i="1" dirty="0">
                <a:latin typeface="Calibri" pitchFamily="34" charset="0"/>
              </a:rPr>
              <a:t>observed documentation (</a:t>
            </a:r>
            <a:r>
              <a:rPr lang="en-US" i="1" dirty="0" smtClean="0">
                <a:latin typeface="Calibri" pitchFamily="34" charset="0"/>
              </a:rPr>
              <a:t>N=977)</a:t>
            </a:r>
            <a:endParaRPr lang="en-US" i="1" dirty="0">
              <a:latin typeface="Calibri" pitchFamily="34" charset="0"/>
            </a:endParaRPr>
          </a:p>
        </p:txBody>
      </p:sp>
    </p:spTree>
    <p:extLst>
      <p:ext uri="{BB962C8B-B14F-4D97-AF65-F5344CB8AC3E}">
        <p14:creationId xmlns:p14="http://schemas.microsoft.com/office/powerpoint/2010/main" val="5894010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247945929"/>
              </p:ext>
            </p:extLst>
          </p:nvPr>
        </p:nvGraphicFramePr>
        <p:xfrm>
          <a:off x="0" y="1879600"/>
          <a:ext cx="9144000" cy="4749800"/>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1"/>
          <p:cNvSpPr>
            <a:spLocks noGrp="1"/>
          </p:cNvSpPr>
          <p:nvPr>
            <p:ph type="title"/>
          </p:nvPr>
        </p:nvSpPr>
        <p:spPr>
          <a:xfrm>
            <a:off x="0" y="0"/>
            <a:ext cx="9144000" cy="914400"/>
          </a:xfrm>
        </p:spPr>
        <p:txBody>
          <a:bodyPr rtlCol="0">
            <a:normAutofit/>
          </a:bodyPr>
          <a:lstStyle/>
          <a:p>
            <a:pPr eaLnBrk="1" fontAlgn="auto" hangingPunct="1">
              <a:spcAft>
                <a:spcPts val="0"/>
              </a:spcAft>
              <a:defRPr/>
            </a:pPr>
            <a:r>
              <a:rPr lang="en-US" sz="4000" dirty="0" smtClean="0"/>
              <a:t>Quality Assurance by Managing Authority</a:t>
            </a:r>
            <a:endParaRPr lang="en-US" sz="4000" dirty="0"/>
          </a:p>
        </p:txBody>
      </p:sp>
      <p:sp>
        <p:nvSpPr>
          <p:cNvPr id="8" name="TextBox 3"/>
          <p:cNvSpPr txBox="1">
            <a:spLocks noChangeArrowheads="1"/>
          </p:cNvSpPr>
          <p:nvPr/>
        </p:nvSpPr>
        <p:spPr bwMode="auto">
          <a:xfrm>
            <a:off x="0" y="910988"/>
            <a:ext cx="9144000" cy="646331"/>
          </a:xfrm>
          <a:prstGeom prst="rect">
            <a:avLst/>
          </a:prstGeom>
          <a:noFill/>
          <a:ln w="9525">
            <a:noFill/>
            <a:miter lim="800000"/>
            <a:headEnd/>
            <a:tailEnd/>
          </a:ln>
        </p:spPr>
        <p:txBody>
          <a:bodyPr>
            <a:spAutoFit/>
          </a:bodyPr>
          <a:lstStyle/>
          <a:p>
            <a:r>
              <a:rPr lang="en-US" i="1" dirty="0" smtClean="0">
                <a:latin typeface="Calibri" pitchFamily="34" charset="0"/>
              </a:rPr>
              <a:t>Percent </a:t>
            </a:r>
            <a:r>
              <a:rPr lang="en-US" i="1" dirty="0">
                <a:latin typeface="Calibri" pitchFamily="34" charset="0"/>
              </a:rPr>
              <a:t>of all facilities </a:t>
            </a:r>
            <a:r>
              <a:rPr lang="en-US" i="1" dirty="0" smtClean="0">
                <a:latin typeface="Calibri" pitchFamily="34" charset="0"/>
              </a:rPr>
              <a:t>with regular quality assurance activities with </a:t>
            </a:r>
            <a:r>
              <a:rPr lang="en-US" i="1" dirty="0">
                <a:latin typeface="Calibri" pitchFamily="34" charset="0"/>
              </a:rPr>
              <a:t>observed documentation (</a:t>
            </a:r>
            <a:r>
              <a:rPr lang="en-US" i="1" dirty="0" smtClean="0">
                <a:latin typeface="Calibri" pitchFamily="34" charset="0"/>
              </a:rPr>
              <a:t>N=977)</a:t>
            </a:r>
            <a:endParaRPr lang="en-US" i="1" dirty="0">
              <a:latin typeface="Calibri" pitchFamily="34" charset="0"/>
            </a:endParaRPr>
          </a:p>
        </p:txBody>
      </p:sp>
    </p:spTree>
    <p:extLst>
      <p:ext uri="{BB962C8B-B14F-4D97-AF65-F5344CB8AC3E}">
        <p14:creationId xmlns:p14="http://schemas.microsoft.com/office/powerpoint/2010/main" val="19544211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410822388"/>
              </p:ext>
            </p:extLst>
          </p:nvPr>
        </p:nvGraphicFramePr>
        <p:xfrm>
          <a:off x="0" y="1879600"/>
          <a:ext cx="9144000" cy="4749800"/>
        </p:xfrm>
        <a:graphic>
          <a:graphicData uri="http://schemas.openxmlformats.org/drawingml/2006/chart">
            <c:chart xmlns:c="http://schemas.openxmlformats.org/drawingml/2006/chart" xmlns:r="http://schemas.openxmlformats.org/officeDocument/2006/relationships" r:id="rId3"/>
          </a:graphicData>
        </a:graphic>
      </p:graphicFrame>
      <p:sp>
        <p:nvSpPr>
          <p:cNvPr id="8" name="Title 1"/>
          <p:cNvSpPr>
            <a:spLocks noGrp="1"/>
          </p:cNvSpPr>
          <p:nvPr>
            <p:ph type="title"/>
          </p:nvPr>
        </p:nvSpPr>
        <p:spPr>
          <a:xfrm>
            <a:off x="0" y="0"/>
            <a:ext cx="9144000" cy="914400"/>
          </a:xfrm>
        </p:spPr>
        <p:txBody>
          <a:bodyPr rtlCol="0">
            <a:normAutofit/>
          </a:bodyPr>
          <a:lstStyle/>
          <a:p>
            <a:pPr eaLnBrk="1" fontAlgn="auto" hangingPunct="1">
              <a:spcAft>
                <a:spcPts val="0"/>
              </a:spcAft>
              <a:defRPr/>
            </a:pPr>
            <a:r>
              <a:rPr lang="en-US" sz="4000" dirty="0" smtClean="0"/>
              <a:t>Client Feedback by Facility Type</a:t>
            </a:r>
            <a:endParaRPr lang="en-US" sz="4000" dirty="0"/>
          </a:p>
        </p:txBody>
      </p:sp>
      <p:sp>
        <p:nvSpPr>
          <p:cNvPr id="9" name="TextBox 3"/>
          <p:cNvSpPr txBox="1">
            <a:spLocks noChangeArrowheads="1"/>
          </p:cNvSpPr>
          <p:nvPr/>
        </p:nvSpPr>
        <p:spPr bwMode="auto">
          <a:xfrm>
            <a:off x="0" y="910988"/>
            <a:ext cx="9144000" cy="646331"/>
          </a:xfrm>
          <a:prstGeom prst="rect">
            <a:avLst/>
          </a:prstGeom>
          <a:noFill/>
          <a:ln w="9525">
            <a:noFill/>
            <a:miter lim="800000"/>
            <a:headEnd/>
            <a:tailEnd/>
          </a:ln>
        </p:spPr>
        <p:txBody>
          <a:bodyPr>
            <a:spAutoFit/>
          </a:bodyPr>
          <a:lstStyle/>
          <a:p>
            <a:r>
              <a:rPr lang="en-US" i="1" dirty="0" smtClean="0">
                <a:latin typeface="Calibri" pitchFamily="34" charset="0"/>
              </a:rPr>
              <a:t>Percent </a:t>
            </a:r>
            <a:r>
              <a:rPr lang="en-US" i="1" dirty="0">
                <a:latin typeface="Calibri" pitchFamily="34" charset="0"/>
              </a:rPr>
              <a:t>of all facilities </a:t>
            </a:r>
            <a:r>
              <a:rPr lang="en-US" i="1" dirty="0" smtClean="0">
                <a:latin typeface="Calibri" pitchFamily="34" charset="0"/>
              </a:rPr>
              <a:t>with system for determining, reviewing, and reporting client opinion (N=977)</a:t>
            </a:r>
            <a:endParaRPr lang="en-US" i="1" dirty="0">
              <a:latin typeface="Calibri" pitchFamily="34" charset="0"/>
            </a:endParaRPr>
          </a:p>
        </p:txBody>
      </p:sp>
    </p:spTree>
    <p:extLst>
      <p:ext uri="{BB962C8B-B14F-4D97-AF65-F5344CB8AC3E}">
        <p14:creationId xmlns:p14="http://schemas.microsoft.com/office/powerpoint/2010/main" val="355170642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30398114"/>
              </p:ext>
            </p:extLst>
          </p:nvPr>
        </p:nvGraphicFramePr>
        <p:xfrm>
          <a:off x="0" y="1879600"/>
          <a:ext cx="9144000" cy="4749800"/>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p:cNvSpPr>
            <a:spLocks noGrp="1"/>
          </p:cNvSpPr>
          <p:nvPr>
            <p:ph type="title"/>
          </p:nvPr>
        </p:nvSpPr>
        <p:spPr>
          <a:xfrm>
            <a:off x="0" y="0"/>
            <a:ext cx="9144000" cy="914400"/>
          </a:xfrm>
        </p:spPr>
        <p:txBody>
          <a:bodyPr rtlCol="0">
            <a:normAutofit/>
          </a:bodyPr>
          <a:lstStyle/>
          <a:p>
            <a:pPr eaLnBrk="1" fontAlgn="auto" hangingPunct="1">
              <a:spcAft>
                <a:spcPts val="0"/>
              </a:spcAft>
              <a:defRPr/>
            </a:pPr>
            <a:r>
              <a:rPr lang="en-US" sz="4000" dirty="0" smtClean="0"/>
              <a:t>Client Feedback by Managing Authority</a:t>
            </a:r>
            <a:endParaRPr lang="en-US" sz="4000" dirty="0"/>
          </a:p>
        </p:txBody>
      </p:sp>
      <p:sp>
        <p:nvSpPr>
          <p:cNvPr id="9" name="TextBox 3"/>
          <p:cNvSpPr txBox="1">
            <a:spLocks noChangeArrowheads="1"/>
          </p:cNvSpPr>
          <p:nvPr/>
        </p:nvSpPr>
        <p:spPr bwMode="auto">
          <a:xfrm>
            <a:off x="0" y="910988"/>
            <a:ext cx="9144000" cy="646331"/>
          </a:xfrm>
          <a:prstGeom prst="rect">
            <a:avLst/>
          </a:prstGeom>
          <a:noFill/>
          <a:ln w="9525">
            <a:noFill/>
            <a:miter lim="800000"/>
            <a:headEnd/>
            <a:tailEnd/>
          </a:ln>
        </p:spPr>
        <p:txBody>
          <a:bodyPr>
            <a:spAutoFit/>
          </a:bodyPr>
          <a:lstStyle/>
          <a:p>
            <a:r>
              <a:rPr lang="en-US" i="1" dirty="0" smtClean="0">
                <a:latin typeface="Calibri" pitchFamily="34" charset="0"/>
              </a:rPr>
              <a:t>Percent </a:t>
            </a:r>
            <a:r>
              <a:rPr lang="en-US" i="1" dirty="0">
                <a:latin typeface="Calibri" pitchFamily="34" charset="0"/>
              </a:rPr>
              <a:t>of all facilities </a:t>
            </a:r>
            <a:r>
              <a:rPr lang="en-US" i="1" dirty="0" smtClean="0">
                <a:latin typeface="Calibri" pitchFamily="34" charset="0"/>
              </a:rPr>
              <a:t>with system for determining, reviewing, and reporting client opinion (N=977)</a:t>
            </a:r>
            <a:endParaRPr lang="en-US" i="1" dirty="0">
              <a:latin typeface="Calibri" pitchFamily="34" charset="0"/>
            </a:endParaRPr>
          </a:p>
        </p:txBody>
      </p:sp>
    </p:spTree>
    <p:extLst>
      <p:ext uri="{BB962C8B-B14F-4D97-AF65-F5344CB8AC3E}">
        <p14:creationId xmlns:p14="http://schemas.microsoft.com/office/powerpoint/2010/main" val="24620202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554328072"/>
              </p:ext>
            </p:extLst>
          </p:nvPr>
        </p:nvGraphicFramePr>
        <p:xfrm>
          <a:off x="0" y="1879600"/>
          <a:ext cx="9144000" cy="4749800"/>
        </p:xfrm>
        <a:graphic>
          <a:graphicData uri="http://schemas.openxmlformats.org/drawingml/2006/chart">
            <c:chart xmlns:c="http://schemas.openxmlformats.org/drawingml/2006/chart" xmlns:r="http://schemas.openxmlformats.org/officeDocument/2006/relationships" r:id="rId3"/>
          </a:graphicData>
        </a:graphic>
      </p:graphicFrame>
      <p:sp>
        <p:nvSpPr>
          <p:cNvPr id="8" name="Title 1"/>
          <p:cNvSpPr>
            <a:spLocks noGrp="1"/>
          </p:cNvSpPr>
          <p:nvPr>
            <p:ph type="title"/>
          </p:nvPr>
        </p:nvSpPr>
        <p:spPr>
          <a:xfrm>
            <a:off x="0" y="0"/>
            <a:ext cx="9144000" cy="914400"/>
          </a:xfrm>
        </p:spPr>
        <p:txBody>
          <a:bodyPr rtlCol="0">
            <a:normAutofit/>
          </a:bodyPr>
          <a:lstStyle/>
          <a:p>
            <a:pPr eaLnBrk="1" fontAlgn="auto" hangingPunct="1">
              <a:spcAft>
                <a:spcPts val="0"/>
              </a:spcAft>
              <a:defRPr/>
            </a:pPr>
            <a:r>
              <a:rPr lang="en-US" sz="4000" dirty="0" smtClean="0"/>
              <a:t>Supervisory Visits</a:t>
            </a:r>
            <a:endParaRPr lang="en-US" sz="4000" dirty="0"/>
          </a:p>
        </p:txBody>
      </p:sp>
      <p:sp>
        <p:nvSpPr>
          <p:cNvPr id="9" name="TextBox 3"/>
          <p:cNvSpPr txBox="1">
            <a:spLocks noChangeArrowheads="1"/>
          </p:cNvSpPr>
          <p:nvPr/>
        </p:nvSpPr>
        <p:spPr bwMode="auto">
          <a:xfrm>
            <a:off x="0" y="910988"/>
            <a:ext cx="9144000" cy="369332"/>
          </a:xfrm>
          <a:prstGeom prst="rect">
            <a:avLst/>
          </a:prstGeom>
          <a:noFill/>
          <a:ln w="9525">
            <a:noFill/>
            <a:miter lim="800000"/>
            <a:headEnd/>
            <a:tailEnd/>
          </a:ln>
        </p:spPr>
        <p:txBody>
          <a:bodyPr>
            <a:spAutoFit/>
          </a:bodyPr>
          <a:lstStyle/>
          <a:p>
            <a:r>
              <a:rPr lang="en-US" i="1" dirty="0" smtClean="0">
                <a:latin typeface="Calibri" pitchFamily="34" charset="0"/>
              </a:rPr>
              <a:t>Percent </a:t>
            </a:r>
            <a:r>
              <a:rPr lang="en-US" i="1" dirty="0">
                <a:latin typeface="Calibri" pitchFamily="34" charset="0"/>
              </a:rPr>
              <a:t>of all facilities </a:t>
            </a:r>
            <a:r>
              <a:rPr lang="en-US" i="1" dirty="0" smtClean="0">
                <a:latin typeface="Calibri" pitchFamily="34" charset="0"/>
              </a:rPr>
              <a:t>with supervisory visit during the 6 months before the survey (N=977)</a:t>
            </a:r>
            <a:endParaRPr lang="en-US" i="1" dirty="0">
              <a:latin typeface="Calibri" pitchFamily="34" charset="0"/>
            </a:endParaRPr>
          </a:p>
        </p:txBody>
      </p:sp>
    </p:spTree>
    <p:extLst>
      <p:ext uri="{BB962C8B-B14F-4D97-AF65-F5344CB8AC3E}">
        <p14:creationId xmlns:p14="http://schemas.microsoft.com/office/powerpoint/2010/main" val="462864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914400"/>
          </a:xfrm>
        </p:spPr>
        <p:txBody>
          <a:bodyPr>
            <a:normAutofit/>
          </a:bodyPr>
          <a:lstStyle/>
          <a:p>
            <a:pPr eaLnBrk="1" hangingPunct="1"/>
            <a:r>
              <a:rPr lang="en-US" sz="4000" dirty="0" smtClean="0"/>
              <a:t>Supportive Management Practices</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291514742"/>
              </p:ext>
            </p:extLst>
          </p:nvPr>
        </p:nvGraphicFramePr>
        <p:xfrm>
          <a:off x="50800" y="1498600"/>
          <a:ext cx="9042400" cy="5130800"/>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914400"/>
            <a:ext cx="9144000" cy="646331"/>
          </a:xfrm>
          <a:prstGeom prst="rect">
            <a:avLst/>
          </a:prstGeom>
          <a:noFill/>
          <a:ln w="9525">
            <a:noFill/>
            <a:miter lim="800000"/>
            <a:headEnd/>
            <a:tailEnd/>
          </a:ln>
        </p:spPr>
        <p:txBody>
          <a:bodyPr>
            <a:spAutoFit/>
          </a:bodyPr>
          <a:lstStyle/>
          <a:p>
            <a:r>
              <a:rPr lang="en-US" i="1" dirty="0" smtClean="0">
                <a:latin typeface="Calibri" pitchFamily="34" charset="0"/>
              </a:rPr>
              <a:t>Among facilities where at last 2 eligible providers were interviewed (N=669), percent of facilities having routine: </a:t>
            </a:r>
            <a:endParaRPr lang="en-US" i="1" dirty="0">
              <a:latin typeface="Calibri" pitchFamily="34" charset="0"/>
            </a:endParaRPr>
          </a:p>
        </p:txBody>
      </p:sp>
    </p:spTree>
    <p:extLst>
      <p:ext uri="{BB962C8B-B14F-4D97-AF65-F5344CB8AC3E}">
        <p14:creationId xmlns:p14="http://schemas.microsoft.com/office/powerpoint/2010/main" val="85523334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00200"/>
            <a:ext cx="4357255" cy="3060192"/>
          </a:xfrm>
        </p:spPr>
        <p:txBody>
          <a:bodyPr>
            <a:normAutofit/>
          </a:bodyPr>
          <a:lstStyle/>
          <a:p>
            <a:r>
              <a:rPr lang="en-US" dirty="0"/>
              <a:t>Basic Services</a:t>
            </a:r>
          </a:p>
          <a:p>
            <a:r>
              <a:rPr lang="en-US" dirty="0" smtClean="0"/>
              <a:t>General Service Readiness</a:t>
            </a:r>
            <a:endParaRPr lang="en-US" dirty="0"/>
          </a:p>
          <a:p>
            <a:r>
              <a:rPr lang="en-US" dirty="0" smtClean="0"/>
              <a:t>Management Practices</a:t>
            </a:r>
          </a:p>
          <a:p>
            <a:r>
              <a:rPr lang="en-US" b="1" dirty="0" smtClean="0">
                <a:solidFill>
                  <a:schemeClr val="accent2"/>
                </a:solidFill>
              </a:rPr>
              <a:t>Human Resources</a:t>
            </a:r>
            <a:endParaRPr lang="en-US" b="1" dirty="0">
              <a:solidFill>
                <a:schemeClr val="accent2"/>
              </a:solidFill>
            </a:endParaRPr>
          </a:p>
          <a:p>
            <a:pPr marL="0" indent="0">
              <a:buNone/>
            </a:pPr>
            <a:endParaRPr lang="en-US" dirty="0"/>
          </a:p>
          <a:p>
            <a:pPr>
              <a:spcBef>
                <a:spcPct val="50000"/>
              </a:spcBef>
            </a:pPr>
            <a:endParaRPr lang="en-US" dirty="0" smtClean="0">
              <a:cs typeface="Arial" charset="0"/>
            </a:endParaRPr>
          </a:p>
        </p:txBody>
      </p:sp>
    </p:spTree>
    <p:extLst>
      <p:ext uri="{BB962C8B-B14F-4D97-AF65-F5344CB8AC3E}">
        <p14:creationId xmlns:p14="http://schemas.microsoft.com/office/powerpoint/2010/main" val="58514213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914400"/>
          </a:xfrm>
        </p:spPr>
        <p:txBody>
          <a:bodyPr>
            <a:normAutofit/>
          </a:bodyPr>
          <a:lstStyle/>
          <a:p>
            <a:pPr eaLnBrk="1" hangingPunct="1"/>
            <a:r>
              <a:rPr lang="en-US" sz="4000" dirty="0" smtClean="0"/>
              <a:t>Staffing Pattern in Facilities</a:t>
            </a:r>
          </a:p>
        </p:txBody>
      </p:sp>
      <p:sp>
        <p:nvSpPr>
          <p:cNvPr id="4100" name="TextBox 3"/>
          <p:cNvSpPr txBox="1">
            <a:spLocks noChangeArrowheads="1"/>
          </p:cNvSpPr>
          <p:nvPr/>
        </p:nvSpPr>
        <p:spPr bwMode="auto">
          <a:xfrm>
            <a:off x="0" y="914400"/>
            <a:ext cx="9144000" cy="369888"/>
          </a:xfrm>
          <a:prstGeom prst="rect">
            <a:avLst/>
          </a:prstGeom>
          <a:noFill/>
          <a:ln w="9525">
            <a:noFill/>
            <a:miter lim="800000"/>
            <a:headEnd/>
            <a:tailEnd/>
          </a:ln>
        </p:spPr>
        <p:txBody>
          <a:bodyPr>
            <a:spAutoFit/>
          </a:bodyPr>
          <a:lstStyle/>
          <a:p>
            <a:r>
              <a:rPr lang="en-US" i="1" dirty="0" smtClean="0">
                <a:latin typeface="Calibri" pitchFamily="34" charset="0"/>
              </a:rPr>
              <a:t>Median number of providers assigned to, employed by, or seconded to facility</a:t>
            </a:r>
            <a:endParaRPr lang="en-US" i="1" dirty="0">
              <a:latin typeface="Calibri" pitchFamily="34" charset="0"/>
            </a:endParaRPr>
          </a:p>
        </p:txBody>
      </p:sp>
      <p:graphicFrame>
        <p:nvGraphicFramePr>
          <p:cNvPr id="8" name="Content Placeholder 6"/>
          <p:cNvGraphicFramePr>
            <a:graphicFrameLocks noGrp="1"/>
          </p:cNvGraphicFramePr>
          <p:nvPr>
            <p:ph idx="1"/>
            <p:extLst>
              <p:ext uri="{D42A27DB-BD31-4B8C-83A1-F6EECF244321}">
                <p14:modId xmlns:p14="http://schemas.microsoft.com/office/powerpoint/2010/main" val="2846769383"/>
              </p:ext>
            </p:extLst>
          </p:nvPr>
        </p:nvGraphicFramePr>
        <p:xfrm>
          <a:off x="83024" y="1408331"/>
          <a:ext cx="9067800" cy="544966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876830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914400"/>
          </a:xfrm>
        </p:spPr>
        <p:txBody>
          <a:bodyPr/>
          <a:lstStyle/>
          <a:p>
            <a:pPr eaLnBrk="1" hangingPunct="1"/>
            <a:r>
              <a:rPr lang="en-US" sz="4000" dirty="0" smtClean="0"/>
              <a:t>Availability of Specific Client Services</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2661764402"/>
              </p:ext>
            </p:extLst>
          </p:nvPr>
        </p:nvGraphicFramePr>
        <p:xfrm>
          <a:off x="50800" y="1284288"/>
          <a:ext cx="9042400" cy="5573712"/>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914400"/>
            <a:ext cx="9144000" cy="369888"/>
          </a:xfrm>
          <a:prstGeom prst="rect">
            <a:avLst/>
          </a:prstGeom>
          <a:noFill/>
          <a:ln w="9525">
            <a:noFill/>
            <a:miter lim="800000"/>
            <a:headEnd/>
            <a:tailEnd/>
          </a:ln>
        </p:spPr>
        <p:txBody>
          <a:bodyPr>
            <a:spAutoFit/>
          </a:bodyPr>
          <a:lstStyle/>
          <a:p>
            <a:r>
              <a:rPr lang="en-US" i="1" dirty="0" smtClean="0">
                <a:latin typeface="Calibri" pitchFamily="34" charset="0"/>
              </a:rPr>
              <a:t>Among all health facilities (N=977), percent offering: </a:t>
            </a:r>
            <a:endParaRPr lang="en-US" i="1" dirty="0">
              <a:latin typeface="Calibri" pitchFamily="34" charset="0"/>
            </a:endParaRPr>
          </a:p>
        </p:txBody>
      </p:sp>
    </p:spTree>
    <p:extLst>
      <p:ext uri="{BB962C8B-B14F-4D97-AF65-F5344CB8AC3E}">
        <p14:creationId xmlns:p14="http://schemas.microsoft.com/office/powerpoint/2010/main" val="141302200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57200" y="0"/>
            <a:ext cx="8229600" cy="1143000"/>
          </a:xfrm>
        </p:spPr>
        <p:txBody>
          <a:bodyPr/>
          <a:lstStyle/>
          <a:p>
            <a:pPr eaLnBrk="1" hangingPunct="1"/>
            <a:r>
              <a:rPr lang="en-US" b="1" smtClean="0"/>
              <a:t>Key Findings</a:t>
            </a:r>
          </a:p>
        </p:txBody>
      </p:sp>
      <p:sp>
        <p:nvSpPr>
          <p:cNvPr id="3" name="Content Placeholder 2"/>
          <p:cNvSpPr>
            <a:spLocks noGrp="1"/>
          </p:cNvSpPr>
          <p:nvPr>
            <p:ph idx="1"/>
          </p:nvPr>
        </p:nvSpPr>
        <p:spPr>
          <a:xfrm>
            <a:off x="0" y="1066800"/>
            <a:ext cx="9144000" cy="5791200"/>
          </a:xfrm>
        </p:spPr>
        <p:txBody>
          <a:bodyPr rtlCol="0">
            <a:normAutofit/>
          </a:bodyPr>
          <a:lstStyle/>
          <a:p>
            <a:pPr eaLnBrk="1" fontAlgn="auto" hangingPunct="1">
              <a:spcAft>
                <a:spcPts val="0"/>
              </a:spcAft>
              <a:buFont typeface="Arial" pitchFamily="34" charset="0"/>
              <a:buChar char="•"/>
              <a:defRPr/>
            </a:pPr>
            <a:r>
              <a:rPr lang="en-US" b="1" dirty="0" smtClean="0">
                <a:solidFill>
                  <a:schemeClr val="accent2"/>
                </a:solidFill>
              </a:rPr>
              <a:t>52% </a:t>
            </a:r>
            <a:r>
              <a:rPr lang="en-US" dirty="0" smtClean="0"/>
              <a:t>of all facilities offer</a:t>
            </a:r>
            <a:r>
              <a:rPr lang="en-US" b="1" dirty="0" smtClean="0"/>
              <a:t> </a:t>
            </a:r>
            <a:r>
              <a:rPr lang="en-US" b="1" dirty="0" smtClean="0">
                <a:solidFill>
                  <a:schemeClr val="accent2"/>
                </a:solidFill>
              </a:rPr>
              <a:t>all basic services </a:t>
            </a:r>
          </a:p>
          <a:p>
            <a:pPr eaLnBrk="1" fontAlgn="auto" hangingPunct="1">
              <a:spcAft>
                <a:spcPts val="0"/>
              </a:spcAft>
              <a:buFont typeface="Arial" pitchFamily="34" charset="0"/>
              <a:buChar char="•"/>
              <a:defRPr/>
            </a:pPr>
            <a:r>
              <a:rPr lang="en-US" b="1" dirty="0" smtClean="0">
                <a:solidFill>
                  <a:schemeClr val="accent2"/>
                </a:solidFill>
              </a:rPr>
              <a:t>94%</a:t>
            </a:r>
            <a:r>
              <a:rPr lang="en-US" dirty="0" smtClean="0">
                <a:solidFill>
                  <a:schemeClr val="accent2"/>
                </a:solidFill>
              </a:rPr>
              <a:t> </a:t>
            </a:r>
            <a:r>
              <a:rPr lang="en-US" dirty="0" smtClean="0"/>
              <a:t>of all facilities have a regular</a:t>
            </a:r>
            <a:r>
              <a:rPr lang="en-US" b="1" dirty="0" smtClean="0"/>
              <a:t> </a:t>
            </a:r>
            <a:r>
              <a:rPr lang="en-US" b="1" dirty="0" smtClean="0">
                <a:solidFill>
                  <a:schemeClr val="accent2"/>
                </a:solidFill>
              </a:rPr>
              <a:t>water supply </a:t>
            </a:r>
            <a:r>
              <a:rPr lang="en-US" dirty="0" smtClean="0"/>
              <a:t>and </a:t>
            </a:r>
            <a:r>
              <a:rPr lang="en-US" b="1" dirty="0" smtClean="0">
                <a:solidFill>
                  <a:schemeClr val="accent2"/>
                </a:solidFill>
              </a:rPr>
              <a:t>59%</a:t>
            </a:r>
            <a:r>
              <a:rPr lang="en-US" dirty="0" smtClean="0">
                <a:solidFill>
                  <a:schemeClr val="accent2"/>
                </a:solidFill>
              </a:rPr>
              <a:t> </a:t>
            </a:r>
            <a:r>
              <a:rPr lang="en-US" dirty="0" smtClean="0"/>
              <a:t>have regular </a:t>
            </a:r>
            <a:r>
              <a:rPr lang="en-US" b="1" dirty="0" smtClean="0">
                <a:solidFill>
                  <a:schemeClr val="accent2"/>
                </a:solidFill>
              </a:rPr>
              <a:t>electricity</a:t>
            </a:r>
          </a:p>
          <a:p>
            <a:pPr eaLnBrk="1" fontAlgn="auto" hangingPunct="1">
              <a:spcAft>
                <a:spcPts val="0"/>
              </a:spcAft>
              <a:buFont typeface="Arial" pitchFamily="34" charset="0"/>
              <a:buChar char="•"/>
              <a:defRPr/>
            </a:pPr>
            <a:r>
              <a:rPr lang="en-US" b="1" dirty="0" smtClean="0">
                <a:solidFill>
                  <a:schemeClr val="accent2"/>
                </a:solidFill>
              </a:rPr>
              <a:t>77% </a:t>
            </a:r>
            <a:r>
              <a:rPr lang="en-US" dirty="0" smtClean="0"/>
              <a:t>of health facilities have </a:t>
            </a:r>
            <a:r>
              <a:rPr lang="en-US" b="1" dirty="0" smtClean="0">
                <a:solidFill>
                  <a:schemeClr val="accent2"/>
                </a:solidFill>
              </a:rPr>
              <a:t>emergency transport</a:t>
            </a:r>
          </a:p>
          <a:p>
            <a:pPr>
              <a:defRPr/>
            </a:pPr>
            <a:r>
              <a:rPr lang="en-US" b="1" dirty="0">
                <a:solidFill>
                  <a:schemeClr val="accent2"/>
                </a:solidFill>
              </a:rPr>
              <a:t>Amoxicillin tablets/capsules </a:t>
            </a:r>
            <a:r>
              <a:rPr lang="en-US" dirty="0"/>
              <a:t>were the most widely available of </a:t>
            </a:r>
            <a:r>
              <a:rPr lang="en-US" dirty="0" smtClean="0"/>
              <a:t>essential </a:t>
            </a:r>
            <a:r>
              <a:rPr lang="en-US" dirty="0"/>
              <a:t>medicines </a:t>
            </a:r>
            <a:endParaRPr lang="en-US" dirty="0" smtClean="0"/>
          </a:p>
          <a:p>
            <a:pPr>
              <a:defRPr/>
            </a:pPr>
            <a:r>
              <a:rPr lang="en-US" b="1" dirty="0" smtClean="0">
                <a:solidFill>
                  <a:schemeClr val="accent2"/>
                </a:solidFill>
              </a:rPr>
              <a:t>75% </a:t>
            </a:r>
            <a:r>
              <a:rPr lang="en-US" dirty="0" smtClean="0"/>
              <a:t>of facilities have </a:t>
            </a:r>
            <a:r>
              <a:rPr lang="en-US" b="1" dirty="0" smtClean="0">
                <a:solidFill>
                  <a:schemeClr val="accent2"/>
                </a:solidFill>
              </a:rPr>
              <a:t>supportive management practices</a:t>
            </a:r>
          </a:p>
          <a:p>
            <a:pPr eaLnBrk="1" fontAlgn="auto" hangingPunct="1">
              <a:spcAft>
                <a:spcPts val="0"/>
              </a:spcAft>
              <a:buFont typeface="Arial" pitchFamily="34" charset="0"/>
              <a:buChar char="•"/>
              <a:defRPr/>
            </a:pPr>
            <a:endParaRPr lang="en-US" b="1" dirty="0" smtClean="0">
              <a:solidFill>
                <a:schemeClr val="accent2"/>
              </a:solidFill>
            </a:endParaRPr>
          </a:p>
          <a:p>
            <a:pPr eaLnBrk="1" fontAlgn="auto" hangingPunct="1">
              <a:spcAft>
                <a:spcPts val="0"/>
              </a:spcAft>
              <a:buFont typeface="Arial" pitchFamily="34" charset="0"/>
              <a:buChar char="•"/>
              <a:defRPr/>
            </a:pPr>
            <a:endParaRPr lang="en-US" b="1" dirty="0" smtClean="0">
              <a:solidFill>
                <a:schemeClr val="accent2"/>
              </a:solidFill>
            </a:endParaRP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914400"/>
          </a:xfrm>
        </p:spPr>
        <p:txBody>
          <a:bodyPr/>
          <a:lstStyle/>
          <a:p>
            <a:pPr eaLnBrk="1" hangingPunct="1"/>
            <a:r>
              <a:rPr lang="en-US" sz="4000" dirty="0" smtClean="0"/>
              <a:t>Availability of Basic Services</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3577615478"/>
              </p:ext>
            </p:extLst>
          </p:nvPr>
        </p:nvGraphicFramePr>
        <p:xfrm>
          <a:off x="50800" y="1498600"/>
          <a:ext cx="9042400" cy="5130800"/>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914400"/>
            <a:ext cx="9144000" cy="369888"/>
          </a:xfrm>
          <a:prstGeom prst="rect">
            <a:avLst/>
          </a:prstGeom>
          <a:noFill/>
          <a:ln w="9525">
            <a:noFill/>
            <a:miter lim="800000"/>
            <a:headEnd/>
            <a:tailEnd/>
          </a:ln>
        </p:spPr>
        <p:txBody>
          <a:bodyPr>
            <a:spAutoFit/>
          </a:bodyPr>
          <a:lstStyle/>
          <a:p>
            <a:r>
              <a:rPr lang="en-US" i="1" dirty="0" smtClean="0">
                <a:latin typeface="Calibri" pitchFamily="34" charset="0"/>
              </a:rPr>
              <a:t>Among all health facilities (N=977), percent offering: </a:t>
            </a:r>
            <a:endParaRPr lang="en-US" i="1" dirty="0">
              <a:latin typeface="Calibri"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568474741"/>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Availability of </a:t>
            </a:r>
            <a:r>
              <a:rPr lang="en-US" sz="4400" dirty="0" smtClean="0">
                <a:latin typeface="+mj-lt"/>
                <a:ea typeface="+mj-ea"/>
                <a:cs typeface="+mj-cs"/>
              </a:rPr>
              <a:t>Basic Services by Facility Type</a:t>
            </a:r>
            <a:endParaRPr kumimoji="0" lang="en-US" sz="4400" i="0" u="none" strike="noStrike" kern="1200" cap="none" spc="0" normalizeH="0" baseline="0" noProof="0" dirty="0">
              <a:ln>
                <a:noFill/>
              </a:ln>
              <a:effectLst/>
              <a:uLnTx/>
              <a:uFillTx/>
              <a:latin typeface="+mj-lt"/>
              <a:ea typeface="+mj-ea"/>
              <a:cs typeface="+mj-cs"/>
            </a:endParaRPr>
          </a:p>
        </p:txBody>
      </p:sp>
      <p:sp>
        <p:nvSpPr>
          <p:cNvPr id="6" name="TextBox 5"/>
          <p:cNvSpPr txBox="1"/>
          <p:nvPr/>
        </p:nvSpPr>
        <p:spPr>
          <a:xfrm>
            <a:off x="-25400" y="990600"/>
            <a:ext cx="9144000" cy="369332"/>
          </a:xfrm>
          <a:prstGeom prst="rect">
            <a:avLst/>
          </a:prstGeom>
          <a:noFill/>
        </p:spPr>
        <p:txBody>
          <a:bodyPr wrap="square" rtlCol="0">
            <a:spAutoFit/>
          </a:bodyPr>
          <a:lstStyle/>
          <a:p>
            <a:r>
              <a:rPr lang="en-US" i="1" dirty="0">
                <a:latin typeface="Calibri" pitchFamily="34" charset="0"/>
              </a:rPr>
              <a:t>Among all health facilities (N=977), percent </a:t>
            </a:r>
            <a:r>
              <a:rPr lang="en-US" i="1" dirty="0" smtClean="0">
                <a:latin typeface="Calibri" pitchFamily="34" charset="0"/>
              </a:rPr>
              <a:t>offering all basic client services: </a:t>
            </a:r>
            <a:endParaRPr lang="en-US" i="1" dirty="0">
              <a:latin typeface="Calibri" pitchFamily="34" charset="0"/>
            </a:endParaRPr>
          </a:p>
        </p:txBody>
      </p:sp>
    </p:spTree>
    <p:extLst>
      <p:ext uri="{BB962C8B-B14F-4D97-AF65-F5344CB8AC3E}">
        <p14:creationId xmlns:p14="http://schemas.microsoft.com/office/powerpoint/2010/main" val="23960246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2137153189"/>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Availability of </a:t>
            </a:r>
            <a:r>
              <a:rPr lang="en-US" sz="4400" dirty="0" smtClean="0">
                <a:latin typeface="+mj-lt"/>
                <a:ea typeface="+mj-ea"/>
                <a:cs typeface="+mj-cs"/>
              </a:rPr>
              <a:t>Basic Services </a:t>
            </a:r>
            <a:br>
              <a:rPr lang="en-US" sz="4400" dirty="0" smtClean="0">
                <a:latin typeface="+mj-lt"/>
                <a:ea typeface="+mj-ea"/>
                <a:cs typeface="+mj-cs"/>
              </a:rPr>
            </a:br>
            <a:r>
              <a:rPr lang="en-US" sz="4400" dirty="0" smtClean="0">
                <a:latin typeface="+mj-lt"/>
                <a:ea typeface="+mj-ea"/>
                <a:cs typeface="+mj-cs"/>
              </a:rPr>
              <a:t>by Managing Authority</a:t>
            </a:r>
            <a:endParaRPr kumimoji="0" lang="en-US" sz="4400" i="0" u="none" strike="noStrike" kern="1200" cap="none" spc="0" normalizeH="0" baseline="0" noProof="0" dirty="0">
              <a:ln>
                <a:noFill/>
              </a:ln>
              <a:effectLst/>
              <a:uLnTx/>
              <a:uFillTx/>
              <a:latin typeface="+mj-lt"/>
              <a:ea typeface="+mj-ea"/>
              <a:cs typeface="+mj-cs"/>
            </a:endParaRPr>
          </a:p>
        </p:txBody>
      </p:sp>
      <p:sp>
        <p:nvSpPr>
          <p:cNvPr id="9" name="TextBox 8"/>
          <p:cNvSpPr txBox="1"/>
          <p:nvPr/>
        </p:nvSpPr>
        <p:spPr>
          <a:xfrm>
            <a:off x="-25400" y="990600"/>
            <a:ext cx="9144000" cy="369332"/>
          </a:xfrm>
          <a:prstGeom prst="rect">
            <a:avLst/>
          </a:prstGeom>
          <a:noFill/>
        </p:spPr>
        <p:txBody>
          <a:bodyPr wrap="square" rtlCol="0">
            <a:spAutoFit/>
          </a:bodyPr>
          <a:lstStyle/>
          <a:p>
            <a:r>
              <a:rPr lang="en-US" i="1" dirty="0">
                <a:latin typeface="Calibri" pitchFamily="34" charset="0"/>
              </a:rPr>
              <a:t>Among all health facilities (N=977), percent </a:t>
            </a:r>
            <a:r>
              <a:rPr lang="en-US" i="1" dirty="0" smtClean="0">
                <a:latin typeface="Calibri" pitchFamily="34" charset="0"/>
              </a:rPr>
              <a:t>offering all basic client services: </a:t>
            </a:r>
            <a:endParaRPr lang="en-US" i="1" dirty="0">
              <a:latin typeface="Calibri" pitchFamily="34" charset="0"/>
            </a:endParaRPr>
          </a:p>
        </p:txBody>
      </p:sp>
    </p:spTree>
    <p:extLst>
      <p:ext uri="{BB962C8B-B14F-4D97-AF65-F5344CB8AC3E}">
        <p14:creationId xmlns:p14="http://schemas.microsoft.com/office/powerpoint/2010/main" val="9200580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00200"/>
            <a:ext cx="4357255" cy="4724400"/>
          </a:xfrm>
        </p:spPr>
        <p:txBody>
          <a:bodyPr>
            <a:normAutofit/>
          </a:bodyPr>
          <a:lstStyle/>
          <a:p>
            <a:r>
              <a:rPr lang="en-US" dirty="0"/>
              <a:t>Basic Services</a:t>
            </a:r>
          </a:p>
          <a:p>
            <a:r>
              <a:rPr lang="en-US" b="1" dirty="0" smtClean="0">
                <a:solidFill>
                  <a:schemeClr val="accent2"/>
                </a:solidFill>
              </a:rPr>
              <a:t>General Service Readiness</a:t>
            </a:r>
            <a:endParaRPr lang="en-US" b="1" dirty="0">
              <a:solidFill>
                <a:schemeClr val="accent2"/>
              </a:solidFill>
            </a:endParaRPr>
          </a:p>
          <a:p>
            <a:r>
              <a:rPr lang="en-US" dirty="0"/>
              <a:t>Management </a:t>
            </a:r>
            <a:r>
              <a:rPr lang="en-US" dirty="0" smtClean="0"/>
              <a:t>Practices</a:t>
            </a:r>
          </a:p>
          <a:p>
            <a:r>
              <a:rPr lang="en-US" dirty="0" smtClean="0"/>
              <a:t>Human Resources</a:t>
            </a:r>
            <a:endParaRPr lang="en-US" dirty="0"/>
          </a:p>
          <a:p>
            <a:pPr>
              <a:spcBef>
                <a:spcPct val="50000"/>
              </a:spcBef>
            </a:pPr>
            <a:endParaRPr lang="en-US" dirty="0" smtClean="0">
              <a:cs typeface="Arial" charset="0"/>
            </a:endParaRPr>
          </a:p>
        </p:txBody>
      </p:sp>
    </p:spTree>
    <p:extLst>
      <p:ext uri="{BB962C8B-B14F-4D97-AF65-F5344CB8AC3E}">
        <p14:creationId xmlns:p14="http://schemas.microsoft.com/office/powerpoint/2010/main" val="32590296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914400"/>
          </a:xfrm>
        </p:spPr>
        <p:txBody>
          <a:bodyPr/>
          <a:lstStyle/>
          <a:p>
            <a:pPr eaLnBrk="1" hangingPunct="1"/>
            <a:r>
              <a:rPr lang="en-US" sz="4000" dirty="0" smtClean="0"/>
              <a:t>Availability of Basic Amenities</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4228397352"/>
              </p:ext>
            </p:extLst>
          </p:nvPr>
        </p:nvGraphicFramePr>
        <p:xfrm>
          <a:off x="50800" y="1498600"/>
          <a:ext cx="9042400" cy="5130800"/>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914400"/>
            <a:ext cx="9144000" cy="369888"/>
          </a:xfrm>
          <a:prstGeom prst="rect">
            <a:avLst/>
          </a:prstGeom>
          <a:noFill/>
          <a:ln w="9525">
            <a:noFill/>
            <a:miter lim="800000"/>
            <a:headEnd/>
            <a:tailEnd/>
          </a:ln>
        </p:spPr>
        <p:txBody>
          <a:bodyPr>
            <a:spAutoFit/>
          </a:bodyPr>
          <a:lstStyle/>
          <a:p>
            <a:r>
              <a:rPr lang="en-US" i="1" dirty="0" smtClean="0">
                <a:latin typeface="Calibri" pitchFamily="34" charset="0"/>
              </a:rPr>
              <a:t>Among all health facilities (N=977), percent with:</a:t>
            </a:r>
            <a:endParaRPr lang="en-US" i="1" dirty="0">
              <a:latin typeface="Calibri" pitchFamily="34" charset="0"/>
            </a:endParaRPr>
          </a:p>
        </p:txBody>
      </p:sp>
    </p:spTree>
    <p:extLst>
      <p:ext uri="{BB962C8B-B14F-4D97-AF65-F5344CB8AC3E}">
        <p14:creationId xmlns:p14="http://schemas.microsoft.com/office/powerpoint/2010/main" val="16051564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914400"/>
          </a:xfrm>
        </p:spPr>
        <p:txBody>
          <a:bodyPr/>
          <a:lstStyle/>
          <a:p>
            <a:pPr eaLnBrk="1" hangingPunct="1"/>
            <a:r>
              <a:rPr lang="en-US" sz="4000" dirty="0" smtClean="0"/>
              <a:t>Availability of Basic Equipment</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754362739"/>
              </p:ext>
            </p:extLst>
          </p:nvPr>
        </p:nvGraphicFramePr>
        <p:xfrm>
          <a:off x="50800" y="1498600"/>
          <a:ext cx="9042400" cy="5130800"/>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914400"/>
            <a:ext cx="9144000" cy="369888"/>
          </a:xfrm>
          <a:prstGeom prst="rect">
            <a:avLst/>
          </a:prstGeom>
          <a:noFill/>
          <a:ln w="9525">
            <a:noFill/>
            <a:miter lim="800000"/>
            <a:headEnd/>
            <a:tailEnd/>
          </a:ln>
        </p:spPr>
        <p:txBody>
          <a:bodyPr>
            <a:spAutoFit/>
          </a:bodyPr>
          <a:lstStyle/>
          <a:p>
            <a:r>
              <a:rPr lang="en-US" i="1" dirty="0" smtClean="0">
                <a:latin typeface="Calibri" pitchFamily="34" charset="0"/>
              </a:rPr>
              <a:t>Among all health facilities (N=977), percent with:</a:t>
            </a:r>
            <a:endParaRPr lang="en-US" i="1" dirty="0">
              <a:latin typeface="Calibri" pitchFamily="34" charset="0"/>
            </a:endParaRPr>
          </a:p>
        </p:txBody>
      </p:sp>
    </p:spTree>
    <p:extLst>
      <p:ext uri="{BB962C8B-B14F-4D97-AF65-F5344CB8AC3E}">
        <p14:creationId xmlns:p14="http://schemas.microsoft.com/office/powerpoint/2010/main" val="2528100588"/>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Malawi SPA">
      <a:dk1>
        <a:srgbClr val="000000"/>
      </a:dk1>
      <a:lt1>
        <a:sysClr val="window" lastClr="FFFFFF"/>
      </a:lt1>
      <a:dk2>
        <a:srgbClr val="458FCD"/>
      </a:dk2>
      <a:lt2>
        <a:srgbClr val="458FCD"/>
      </a:lt2>
      <a:accent1>
        <a:srgbClr val="458FCD"/>
      </a:accent1>
      <a:accent2>
        <a:srgbClr val="CF2028"/>
      </a:accent2>
      <a:accent3>
        <a:srgbClr val="359D47"/>
      </a:accent3>
      <a:accent4>
        <a:srgbClr val="8A2D87"/>
      </a:accent4>
      <a:accent5>
        <a:srgbClr val="E49524"/>
      </a:accent5>
      <a:accent6>
        <a:srgbClr val="80008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SPA Theme1">
  <a:themeElements>
    <a:clrScheme name="Malawi SPA">
      <a:dk1>
        <a:srgbClr val="000000"/>
      </a:dk1>
      <a:lt1>
        <a:sysClr val="window" lastClr="FFFFFF"/>
      </a:lt1>
      <a:dk2>
        <a:srgbClr val="458FCD"/>
      </a:dk2>
      <a:lt2>
        <a:srgbClr val="458FCD"/>
      </a:lt2>
      <a:accent1>
        <a:srgbClr val="458FCD"/>
      </a:accent1>
      <a:accent2>
        <a:srgbClr val="CF2028"/>
      </a:accent2>
      <a:accent3>
        <a:srgbClr val="359D47"/>
      </a:accent3>
      <a:accent4>
        <a:srgbClr val="8A2D87"/>
      </a:accent4>
      <a:accent5>
        <a:srgbClr val="E49524"/>
      </a:accent5>
      <a:accent6>
        <a:srgbClr val="80008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KSPA Theme1</Template>
  <TotalTime>3087</TotalTime>
  <Words>2815</Words>
  <Application>Microsoft Office PowerPoint</Application>
  <PresentationFormat>On-screen Show (4:3)</PresentationFormat>
  <Paragraphs>161</Paragraphs>
  <Slides>30</Slides>
  <Notes>29</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30</vt:i4>
      </vt:variant>
    </vt:vector>
  </HeadingPairs>
  <TitlesOfParts>
    <vt:vector size="34" baseType="lpstr">
      <vt:lpstr>Arial</vt:lpstr>
      <vt:lpstr>Calibri</vt:lpstr>
      <vt:lpstr>Custom Design</vt:lpstr>
      <vt:lpstr>KSPA Theme1</vt:lpstr>
      <vt:lpstr>PowerPoint Presentation</vt:lpstr>
      <vt:lpstr>PowerPoint Presentation</vt:lpstr>
      <vt:lpstr>Availability of Specific Client Services</vt:lpstr>
      <vt:lpstr>Availability of Basic Services</vt:lpstr>
      <vt:lpstr>PowerPoint Presentation</vt:lpstr>
      <vt:lpstr>PowerPoint Presentation</vt:lpstr>
      <vt:lpstr>PowerPoint Presentation</vt:lpstr>
      <vt:lpstr>Availability of Basic Amenities</vt:lpstr>
      <vt:lpstr>Availability of Basic Equipment</vt:lpstr>
      <vt:lpstr>Infection Control</vt:lpstr>
      <vt:lpstr>Infection Control (continued)</vt:lpstr>
      <vt:lpstr>Capacity for Processing of Instruments  for Reuse</vt:lpstr>
      <vt:lpstr>Diagnostic Capacity: Basic Tests</vt:lpstr>
      <vt:lpstr>Diagnostic Capacity: Advanced Diagnostic Tests</vt:lpstr>
      <vt:lpstr>Diagnostic Capacity:  Equipment for Diagnostic Imaging</vt:lpstr>
      <vt:lpstr>Availability of Essential Medicines</vt:lpstr>
      <vt:lpstr>PowerPoint Presentation</vt:lpstr>
      <vt:lpstr>Management Meetings by Facility Type</vt:lpstr>
      <vt:lpstr>Management Meetings by Managing Authority</vt:lpstr>
      <vt:lpstr>Management Meetings  with Community Participation by Facility Type</vt:lpstr>
      <vt:lpstr>PowerPoint Presentation</vt:lpstr>
      <vt:lpstr>Quality Assurance by Facility Type</vt:lpstr>
      <vt:lpstr>Quality Assurance by Managing Authority</vt:lpstr>
      <vt:lpstr>Client Feedback by Facility Type</vt:lpstr>
      <vt:lpstr>Client Feedback by Managing Authority</vt:lpstr>
      <vt:lpstr>Supervisory Visits</vt:lpstr>
      <vt:lpstr>Supportive Management Practices</vt:lpstr>
      <vt:lpstr>PowerPoint Presentation</vt:lpstr>
      <vt:lpstr>Staffing Pattern in Facilities</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MSPA Facilities in Malawi</dc:title>
  <dc:creator>Sally Zweimueller</dc:creator>
  <cp:lastModifiedBy>Zweimueller, Sally</cp:lastModifiedBy>
  <cp:revision>215</cp:revision>
  <dcterms:created xsi:type="dcterms:W3CDTF">2010-08-17T13:53:29Z</dcterms:created>
  <dcterms:modified xsi:type="dcterms:W3CDTF">2015-01-28T18:37:33Z</dcterms:modified>
</cp:coreProperties>
</file>