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charts/chart7.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8.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9.xml" ContentType="application/vnd.openxmlformats-officedocument.drawingml.chart+xml"/>
  <Override PartName="/ppt/notesSlides/notesSlide14.xml" ContentType="application/vnd.openxmlformats-officedocument.presentationml.notesSlide+xml"/>
  <Override PartName="/ppt/charts/chart10.xml" ContentType="application/vnd.openxmlformats-officedocument.drawingml.chart+xml"/>
  <Override PartName="/ppt/notesSlides/notesSlide15.xml" ContentType="application/vnd.openxmlformats-officedocument.presentationml.notesSlide+xml"/>
  <Override PartName="/ppt/charts/chart11.xml" ContentType="application/vnd.openxmlformats-officedocument.drawingml.chart+xml"/>
  <Override PartName="/ppt/notesSlides/notesSlide16.xml" ContentType="application/vnd.openxmlformats-officedocument.presentationml.notesSlide+xml"/>
  <Override PartName="/ppt/charts/chart12.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3.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4.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5.xml" ContentType="application/vnd.openxmlformats-officedocument.drawingml.chart+xml"/>
  <Override PartName="/ppt/notesSlides/notesSlide24.xml" ContentType="application/vnd.openxmlformats-officedocument.presentationml.notesSlide+xml"/>
  <Override PartName="/ppt/charts/chart16.xml" ContentType="application/vnd.openxmlformats-officedocument.drawingml.chart+xml"/>
  <Override PartName="/ppt/notesSlides/notesSlide25.xml" ContentType="application/vnd.openxmlformats-officedocument.presentationml.notesSlide+xml"/>
  <Override PartName="/ppt/charts/chart17.xml" ContentType="application/vnd.openxmlformats-officedocument.drawingml.chart+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18.xml" ContentType="application/vnd.openxmlformats-officedocument.drawingml.chart+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19.xml" ContentType="application/vnd.openxmlformats-officedocument.drawingml.chart+xml"/>
  <Override PartName="/ppt/notesSlides/notesSlide30.xml" ContentType="application/vnd.openxmlformats-officedocument.presentationml.notesSlide+xml"/>
  <Override PartName="/ppt/charts/chart20.xml" ContentType="application/vnd.openxmlformats-officedocument.drawingml.chart+xml"/>
  <Override PartName="/ppt/notesSlides/notesSlide31.xml" ContentType="application/vnd.openxmlformats-officedocument.presentationml.notesSlide+xml"/>
  <Override PartName="/ppt/charts/chart21.xml" ContentType="application/vnd.openxmlformats-officedocument.drawingml.chart+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2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32" r:id="rId2"/>
  </p:sldMasterIdLst>
  <p:notesMasterIdLst>
    <p:notesMasterId r:id="rId41"/>
  </p:notesMasterIdLst>
  <p:handoutMasterIdLst>
    <p:handoutMasterId r:id="rId42"/>
  </p:handoutMasterIdLst>
  <p:sldIdLst>
    <p:sldId id="469" r:id="rId3"/>
    <p:sldId id="452" r:id="rId4"/>
    <p:sldId id="453" r:id="rId5"/>
    <p:sldId id="454" r:id="rId6"/>
    <p:sldId id="455" r:id="rId7"/>
    <p:sldId id="456" r:id="rId8"/>
    <p:sldId id="457" r:id="rId9"/>
    <p:sldId id="458" r:id="rId10"/>
    <p:sldId id="459" r:id="rId11"/>
    <p:sldId id="460" r:id="rId12"/>
    <p:sldId id="461" r:id="rId13"/>
    <p:sldId id="462" r:id="rId14"/>
    <p:sldId id="463" r:id="rId15"/>
    <p:sldId id="464" r:id="rId16"/>
    <p:sldId id="465" r:id="rId17"/>
    <p:sldId id="466" r:id="rId18"/>
    <p:sldId id="467" r:id="rId19"/>
    <p:sldId id="440" r:id="rId20"/>
    <p:sldId id="434" r:id="rId21"/>
    <p:sldId id="423" r:id="rId22"/>
    <p:sldId id="439" r:id="rId23"/>
    <p:sldId id="441" r:id="rId24"/>
    <p:sldId id="442" r:id="rId25"/>
    <p:sldId id="425" r:id="rId26"/>
    <p:sldId id="429" r:id="rId27"/>
    <p:sldId id="426" r:id="rId28"/>
    <p:sldId id="430" r:id="rId29"/>
    <p:sldId id="438" r:id="rId30"/>
    <p:sldId id="431" r:id="rId31"/>
    <p:sldId id="443" r:id="rId32"/>
    <p:sldId id="445" r:id="rId33"/>
    <p:sldId id="446" r:id="rId34"/>
    <p:sldId id="447" r:id="rId35"/>
    <p:sldId id="451" r:id="rId36"/>
    <p:sldId id="448" r:id="rId37"/>
    <p:sldId id="449" r:id="rId38"/>
    <p:sldId id="470" r:id="rId39"/>
    <p:sldId id="420" r:id="rId4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79041" autoAdjust="0"/>
  </p:normalViewPr>
  <p:slideViewPr>
    <p:cSldViewPr>
      <p:cViewPr varScale="1">
        <p:scale>
          <a:sx n="69" d="100"/>
          <a:sy n="69" d="100"/>
        </p:scale>
        <p:origin x="1554" y="72"/>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Pt>
            <c:idx val="8"/>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Total</c:v>
                </c:pt>
              </c:strCache>
            </c:strRef>
          </c:cat>
          <c:val>
            <c:numRef>
              <c:f>Sheet1!$B$2</c:f>
              <c:numCache>
                <c:formatCode>General</c:formatCode>
                <c:ptCount val="1"/>
                <c:pt idx="0">
                  <c:v>71</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Total</c:v>
                </c:pt>
              </c:strCache>
            </c:strRef>
          </c:cat>
          <c:val>
            <c:numRef>
              <c:f>Sheet1!$C$2</c:f>
              <c:numCache>
                <c:formatCode>General</c:formatCode>
                <c:ptCount val="1"/>
                <c:pt idx="0">
                  <c:v>99</c:v>
                </c:pt>
              </c:numCache>
            </c:numRef>
          </c:val>
        </c:ser>
        <c:dLbls>
          <c:showLegendKey val="0"/>
          <c:showVal val="1"/>
          <c:showCatName val="0"/>
          <c:showSerName val="0"/>
          <c:showPercent val="0"/>
          <c:showBubbleSize val="0"/>
        </c:dLbls>
        <c:gapWidth val="150"/>
        <c:overlap val="-25"/>
        <c:axId val="277562512"/>
        <c:axId val="277562120"/>
      </c:barChart>
      <c:catAx>
        <c:axId val="277562512"/>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277562120"/>
        <c:crosses val="autoZero"/>
        <c:auto val="1"/>
        <c:lblAlgn val="ctr"/>
        <c:lblOffset val="100"/>
        <c:noMultiLvlLbl val="0"/>
      </c:catAx>
      <c:valAx>
        <c:axId val="277562120"/>
        <c:scaling>
          <c:orientation val="minMax"/>
          <c:max val="120"/>
        </c:scaling>
        <c:delete val="1"/>
        <c:axPos val="l"/>
        <c:numFmt formatCode="General" sourceLinked="1"/>
        <c:majorTickMark val="none"/>
        <c:minorTickMark val="none"/>
        <c:tickLblPos val="nextTo"/>
        <c:crossAx val="277562512"/>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reasons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Sheet1!$B$2:$B$4</c:f>
              <c:numCache>
                <c:formatCode>General</c:formatCode>
                <c:ptCount val="3"/>
                <c:pt idx="0">
                  <c:v>18</c:v>
                </c:pt>
                <c:pt idx="1">
                  <c:v>11</c:v>
                </c:pt>
                <c:pt idx="2">
                  <c:v>6</c:v>
                </c:pt>
              </c:numCache>
            </c:numRef>
          </c:val>
        </c:ser>
        <c:ser>
          <c:idx val="1"/>
          <c:order val="1"/>
          <c:tx>
            <c:strRef>
              <c:f>Sheet1!$C$1</c:f>
              <c:strCache>
                <c:ptCount val="1"/>
                <c:pt idx="0">
                  <c:v>1-2 reasons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Sheet1!$C$2:$C$4</c:f>
              <c:numCache>
                <c:formatCode>General</c:formatCode>
                <c:ptCount val="3"/>
                <c:pt idx="0">
                  <c:v>12</c:v>
                </c:pt>
                <c:pt idx="1">
                  <c:v>8</c:v>
                </c:pt>
                <c:pt idx="2">
                  <c:v>5</c:v>
                </c:pt>
              </c:numCache>
            </c:numRef>
          </c:val>
        </c:ser>
        <c:ser>
          <c:idx val="2"/>
          <c:order val="2"/>
          <c:tx>
            <c:strRef>
              <c:f>Sheet1!$D$1</c:f>
              <c:strCache>
                <c:ptCount val="1"/>
                <c:pt idx="0">
                  <c:v>3-4 reasons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Sheet1!$D$2:$D$4</c:f>
              <c:numCache>
                <c:formatCode>General</c:formatCode>
                <c:ptCount val="3"/>
                <c:pt idx="0">
                  <c:v>12</c:v>
                </c:pt>
                <c:pt idx="1">
                  <c:v>8</c:v>
                </c:pt>
                <c:pt idx="2">
                  <c:v>4</c:v>
                </c:pt>
              </c:numCache>
            </c:numRef>
          </c:val>
        </c:ser>
        <c:ser>
          <c:idx val="3"/>
          <c:order val="3"/>
          <c:tx>
            <c:strRef>
              <c:f>Sheet1!$E$1</c:f>
              <c:strCache>
                <c:ptCount val="1"/>
                <c:pt idx="0">
                  <c:v>5 reasons</c:v>
                </c:pt>
              </c:strCache>
            </c:strRef>
          </c:tx>
          <c:spPr>
            <a:solidFill>
              <a:schemeClr val="tx2"/>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Sheet1!$E$2:$E$4</c:f>
              <c:numCache>
                <c:formatCode>General</c:formatCode>
                <c:ptCount val="3"/>
                <c:pt idx="0">
                  <c:v>7</c:v>
                </c:pt>
                <c:pt idx="1">
                  <c:v>5</c:v>
                </c:pt>
                <c:pt idx="2">
                  <c:v>2</c:v>
                </c:pt>
              </c:numCache>
            </c:numRef>
          </c:val>
        </c:ser>
        <c:dLbls>
          <c:dLblPos val="outEnd"/>
          <c:showLegendKey val="0"/>
          <c:showVal val="1"/>
          <c:showCatName val="0"/>
          <c:showSerName val="0"/>
          <c:showPercent val="0"/>
          <c:showBubbleSize val="0"/>
        </c:dLbls>
        <c:gapWidth val="150"/>
        <c:axId val="320887320"/>
        <c:axId val="320887712"/>
      </c:barChart>
      <c:catAx>
        <c:axId val="320887320"/>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20887712"/>
        <c:crosses val="autoZero"/>
        <c:auto val="1"/>
        <c:lblAlgn val="ctr"/>
        <c:lblOffset val="100"/>
        <c:noMultiLvlLbl val="0"/>
      </c:catAx>
      <c:valAx>
        <c:axId val="320887712"/>
        <c:scaling>
          <c:orientation val="minMax"/>
          <c:max val="100"/>
        </c:scaling>
        <c:delete val="1"/>
        <c:axPos val="l"/>
        <c:numFmt formatCode="General" sourceLinked="1"/>
        <c:majorTickMark val="none"/>
        <c:minorTickMark val="none"/>
        <c:tickLblPos val="nextTo"/>
        <c:crossAx val="320887320"/>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decisions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Sheet1!$B$2:$B$4</c:f>
              <c:numCache>
                <c:formatCode>General</c:formatCode>
                <c:ptCount val="3"/>
                <c:pt idx="0">
                  <c:v>48</c:v>
                </c:pt>
                <c:pt idx="1">
                  <c:v>22</c:v>
                </c:pt>
                <c:pt idx="2">
                  <c:v>24</c:v>
                </c:pt>
              </c:numCache>
            </c:numRef>
          </c:val>
        </c:ser>
        <c:ser>
          <c:idx val="1"/>
          <c:order val="1"/>
          <c:tx>
            <c:strRef>
              <c:f>Sheet1!$C$1</c:f>
              <c:strCache>
                <c:ptCount val="1"/>
                <c:pt idx="0">
                  <c:v>1-2 decisions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Sheet1!$C$2:$C$4</c:f>
              <c:numCache>
                <c:formatCode>General</c:formatCode>
                <c:ptCount val="3"/>
                <c:pt idx="0">
                  <c:v>64</c:v>
                </c:pt>
                <c:pt idx="1">
                  <c:v>46</c:v>
                </c:pt>
                <c:pt idx="2">
                  <c:v>49</c:v>
                </c:pt>
              </c:numCache>
            </c:numRef>
          </c:val>
        </c:ser>
        <c:ser>
          <c:idx val="2"/>
          <c:order val="2"/>
          <c:tx>
            <c:strRef>
              <c:f>Sheet1!$D$1</c:f>
              <c:strCache>
                <c:ptCount val="1"/>
                <c:pt idx="0">
                  <c:v>3 decisions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Sheet1!$D$2:$D$4</c:f>
              <c:numCache>
                <c:formatCode>General</c:formatCode>
                <c:ptCount val="3"/>
                <c:pt idx="0">
                  <c:v>78</c:v>
                </c:pt>
                <c:pt idx="1">
                  <c:v>65</c:v>
                </c:pt>
                <c:pt idx="2">
                  <c:v>60</c:v>
                </c:pt>
              </c:numCache>
            </c:numRef>
          </c:val>
        </c:ser>
        <c:dLbls>
          <c:dLblPos val="outEnd"/>
          <c:showLegendKey val="0"/>
          <c:showVal val="1"/>
          <c:showCatName val="0"/>
          <c:showSerName val="0"/>
          <c:showPercent val="0"/>
          <c:showBubbleSize val="0"/>
        </c:dLbls>
        <c:gapWidth val="150"/>
        <c:axId val="320888496"/>
        <c:axId val="320888888"/>
      </c:barChart>
      <c:catAx>
        <c:axId val="320888496"/>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20888888"/>
        <c:crosses val="autoZero"/>
        <c:auto val="1"/>
        <c:lblAlgn val="ctr"/>
        <c:lblOffset val="100"/>
        <c:noMultiLvlLbl val="0"/>
      </c:catAx>
      <c:valAx>
        <c:axId val="320888888"/>
        <c:scaling>
          <c:orientation val="minMax"/>
          <c:max val="100"/>
        </c:scaling>
        <c:delete val="1"/>
        <c:axPos val="l"/>
        <c:numFmt formatCode="General" sourceLinked="1"/>
        <c:majorTickMark val="none"/>
        <c:minorTickMark val="none"/>
        <c:tickLblPos val="nextTo"/>
        <c:crossAx val="320888496"/>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reasons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Sheet1!$B$2:$B$4</c:f>
              <c:numCache>
                <c:formatCode>General</c:formatCode>
                <c:ptCount val="3"/>
                <c:pt idx="0">
                  <c:v>64</c:v>
                </c:pt>
                <c:pt idx="1">
                  <c:v>45</c:v>
                </c:pt>
                <c:pt idx="2">
                  <c:v>43</c:v>
                </c:pt>
              </c:numCache>
            </c:numRef>
          </c:val>
        </c:ser>
        <c:ser>
          <c:idx val="1"/>
          <c:order val="1"/>
          <c:tx>
            <c:strRef>
              <c:f>Sheet1!$C$1</c:f>
              <c:strCache>
                <c:ptCount val="1"/>
                <c:pt idx="0">
                  <c:v>1-2 reasons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Sheet1!$C$2:$C$4</c:f>
              <c:numCache>
                <c:formatCode>General</c:formatCode>
                <c:ptCount val="3"/>
                <c:pt idx="0">
                  <c:v>56</c:v>
                </c:pt>
                <c:pt idx="1">
                  <c:v>36</c:v>
                </c:pt>
                <c:pt idx="2">
                  <c:v>38</c:v>
                </c:pt>
              </c:numCache>
            </c:numRef>
          </c:val>
        </c:ser>
        <c:ser>
          <c:idx val="2"/>
          <c:order val="2"/>
          <c:tx>
            <c:strRef>
              <c:f>Sheet1!$D$1</c:f>
              <c:strCache>
                <c:ptCount val="1"/>
                <c:pt idx="0">
                  <c:v>3-4 reasons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Sheet1!$D$2:$D$4</c:f>
              <c:numCache>
                <c:formatCode>General</c:formatCode>
                <c:ptCount val="3"/>
                <c:pt idx="0">
                  <c:v>59</c:v>
                </c:pt>
                <c:pt idx="1">
                  <c:v>36</c:v>
                </c:pt>
                <c:pt idx="2">
                  <c:v>42</c:v>
                </c:pt>
              </c:numCache>
            </c:numRef>
          </c:val>
        </c:ser>
        <c:ser>
          <c:idx val="3"/>
          <c:order val="3"/>
          <c:tx>
            <c:strRef>
              <c:f>Sheet1!$E$1</c:f>
              <c:strCache>
                <c:ptCount val="1"/>
                <c:pt idx="0">
                  <c:v>5 reasons</c:v>
                </c:pt>
              </c:strCache>
            </c:strRef>
          </c:tx>
          <c:spPr>
            <a:solidFill>
              <a:schemeClr val="tx2"/>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Sheet1!$E$2:$E$4</c:f>
              <c:numCache>
                <c:formatCode>General</c:formatCode>
                <c:ptCount val="3"/>
                <c:pt idx="0">
                  <c:v>49</c:v>
                </c:pt>
                <c:pt idx="1">
                  <c:v>24</c:v>
                </c:pt>
                <c:pt idx="2">
                  <c:v>27</c:v>
                </c:pt>
              </c:numCache>
            </c:numRef>
          </c:val>
        </c:ser>
        <c:dLbls>
          <c:dLblPos val="outEnd"/>
          <c:showLegendKey val="0"/>
          <c:showVal val="1"/>
          <c:showCatName val="0"/>
          <c:showSerName val="0"/>
          <c:showPercent val="0"/>
          <c:showBubbleSize val="0"/>
        </c:dLbls>
        <c:gapWidth val="150"/>
        <c:axId val="321293312"/>
        <c:axId val="321293704"/>
      </c:barChart>
      <c:catAx>
        <c:axId val="321293312"/>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21293704"/>
        <c:crosses val="autoZero"/>
        <c:auto val="1"/>
        <c:lblAlgn val="ctr"/>
        <c:lblOffset val="100"/>
        <c:noMultiLvlLbl val="0"/>
      </c:catAx>
      <c:valAx>
        <c:axId val="321293704"/>
        <c:scaling>
          <c:orientation val="minMax"/>
          <c:max val="100"/>
        </c:scaling>
        <c:delete val="1"/>
        <c:axPos val="l"/>
        <c:numFmt formatCode="General" sourceLinked="1"/>
        <c:majorTickMark val="none"/>
        <c:minorTickMark val="none"/>
        <c:tickLblPos val="nextTo"/>
        <c:crossAx val="321293312"/>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2.6760756467941505E-2"/>
          <c:y val="0.1419147166463347"/>
          <c:w val="0.94701877109111376"/>
          <c:h val="0.65891166338582674"/>
        </c:manualLayout>
      </c:layout>
      <c:barChart>
        <c:barDir val="col"/>
        <c:grouping val="clustered"/>
        <c:varyColors val="0"/>
        <c:ser>
          <c:idx val="0"/>
          <c:order val="0"/>
          <c:tx>
            <c:strRef>
              <c:f>Sheet1!$B$1</c:f>
              <c:strCache>
                <c:ptCount val="1"/>
                <c:pt idx="0">
                  <c:v>Series 1</c:v>
                </c:pt>
              </c:strCache>
            </c:strRef>
          </c:tx>
          <c:invertIfNegative val="0"/>
          <c:dPt>
            <c:idx val="0"/>
            <c:invertIfNegative val="0"/>
            <c:bubble3D val="0"/>
            <c:spPr>
              <a:solidFill>
                <a:schemeClr val="accent5"/>
              </a:solidFill>
            </c:spPr>
          </c:dPt>
          <c:dLbls>
            <c:spPr>
              <a:noFill/>
              <a:ln>
                <a:noFill/>
              </a:ln>
              <a:effectLst/>
            </c:spPr>
            <c:txPr>
              <a:bodyPr/>
              <a:lstStyle/>
              <a:p>
                <a:pPr>
                  <a:defRPr b="1">
                    <a:latin typeface="Calibri"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Ever</c:v>
                </c:pt>
                <c:pt idx="1">
                  <c:v>Often</c:v>
                </c:pt>
                <c:pt idx="2">
                  <c:v>Sometimes</c:v>
                </c:pt>
                <c:pt idx="3">
                  <c:v>Often or Sometimes</c:v>
                </c:pt>
              </c:strCache>
            </c:strRef>
          </c:cat>
          <c:val>
            <c:numRef>
              <c:f>Sheet1!$B$2:$B$5</c:f>
              <c:numCache>
                <c:formatCode>General</c:formatCode>
                <c:ptCount val="4"/>
                <c:pt idx="0">
                  <c:v>28</c:v>
                </c:pt>
                <c:pt idx="1">
                  <c:v>2</c:v>
                </c:pt>
                <c:pt idx="2">
                  <c:v>10</c:v>
                </c:pt>
                <c:pt idx="3">
                  <c:v>11</c:v>
                </c:pt>
              </c:numCache>
            </c:numRef>
          </c:val>
        </c:ser>
        <c:dLbls>
          <c:dLblPos val="outEnd"/>
          <c:showLegendKey val="0"/>
          <c:showVal val="1"/>
          <c:showCatName val="0"/>
          <c:showSerName val="0"/>
          <c:showPercent val="0"/>
          <c:showBubbleSize val="0"/>
        </c:dLbls>
        <c:gapWidth val="150"/>
        <c:axId val="321294880"/>
        <c:axId val="321295272"/>
      </c:barChart>
      <c:catAx>
        <c:axId val="321294880"/>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21295272"/>
        <c:crosses val="autoZero"/>
        <c:auto val="1"/>
        <c:lblAlgn val="ctr"/>
        <c:lblOffset val="100"/>
        <c:noMultiLvlLbl val="0"/>
      </c:catAx>
      <c:valAx>
        <c:axId val="321295272"/>
        <c:scaling>
          <c:orientation val="minMax"/>
          <c:max val="70"/>
        </c:scaling>
        <c:delete val="1"/>
        <c:axPos val="l"/>
        <c:numFmt formatCode="General" sourceLinked="1"/>
        <c:majorTickMark val="none"/>
        <c:minorTickMark val="none"/>
        <c:tickLblPos val="nextTo"/>
        <c:crossAx val="32129488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2.6760756467941505E-2"/>
          <c:y val="0.1419147166463347"/>
          <c:w val="0.94701877109111376"/>
          <c:h val="0.65891166338582674"/>
        </c:manualLayout>
      </c:layout>
      <c:barChart>
        <c:barDir val="col"/>
        <c:grouping val="clustered"/>
        <c:varyColors val="0"/>
        <c:ser>
          <c:idx val="0"/>
          <c:order val="0"/>
          <c:tx>
            <c:strRef>
              <c:f>Sheet1!$B$1</c:f>
              <c:strCache>
                <c:ptCount val="1"/>
                <c:pt idx="0">
                  <c:v>Series 1</c:v>
                </c:pt>
              </c:strCache>
            </c:strRef>
          </c:tx>
          <c:invertIfNegative val="0"/>
          <c:dPt>
            <c:idx val="0"/>
            <c:invertIfNegative val="0"/>
            <c:bubble3D val="0"/>
            <c:spPr>
              <a:solidFill>
                <a:schemeClr val="accent5"/>
              </a:solidFill>
            </c:spPr>
          </c:dPt>
          <c:dLbls>
            <c:spPr>
              <a:noFill/>
              <a:ln>
                <a:noFill/>
              </a:ln>
              <a:effectLst/>
            </c:spPr>
            <c:txPr>
              <a:bodyPr/>
              <a:lstStyle/>
              <a:p>
                <a:pPr>
                  <a:defRPr b="1">
                    <a:latin typeface="Calibri"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c:v>
                </c:pt>
                <c:pt idx="1">
                  <c:v>In the past 12 months</c:v>
                </c:pt>
              </c:strCache>
            </c:strRef>
          </c:cat>
          <c:val>
            <c:numRef>
              <c:f>Sheet1!$B$2:$B$3</c:f>
              <c:numCache>
                <c:formatCode>General</c:formatCode>
                <c:ptCount val="2"/>
                <c:pt idx="0">
                  <c:v>7</c:v>
                </c:pt>
                <c:pt idx="1">
                  <c:v>3</c:v>
                </c:pt>
              </c:numCache>
            </c:numRef>
          </c:val>
        </c:ser>
        <c:dLbls>
          <c:dLblPos val="outEnd"/>
          <c:showLegendKey val="0"/>
          <c:showVal val="1"/>
          <c:showCatName val="0"/>
          <c:showSerName val="0"/>
          <c:showPercent val="0"/>
          <c:showBubbleSize val="0"/>
        </c:dLbls>
        <c:gapWidth val="150"/>
        <c:axId val="321296448"/>
        <c:axId val="321048920"/>
      </c:barChart>
      <c:catAx>
        <c:axId val="321296448"/>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21048920"/>
        <c:crosses val="autoZero"/>
        <c:auto val="1"/>
        <c:lblAlgn val="ctr"/>
        <c:lblOffset val="100"/>
        <c:noMultiLvlLbl val="0"/>
      </c:catAx>
      <c:valAx>
        <c:axId val="321048920"/>
        <c:scaling>
          <c:orientation val="minMax"/>
          <c:max val="70"/>
        </c:scaling>
        <c:delete val="1"/>
        <c:axPos val="l"/>
        <c:numFmt formatCode="General" sourceLinked="1"/>
        <c:majorTickMark val="none"/>
        <c:minorTickMark val="none"/>
        <c:tickLblPos val="nextTo"/>
        <c:crossAx val="32129644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9017737702142072"/>
          <c:y val="3.2575497027485953E-2"/>
          <c:w val="0.50982262297857928"/>
          <c:h val="0.94027825544960963"/>
        </c:manualLayout>
      </c:layout>
      <c:barChart>
        <c:barDir val="bar"/>
        <c:grouping val="clustered"/>
        <c:varyColors val="0"/>
        <c:ser>
          <c:idx val="0"/>
          <c:order val="0"/>
          <c:tx>
            <c:strRef>
              <c:f>Sheet1!$B$1</c:f>
              <c:strCache>
                <c:ptCount val="1"/>
                <c:pt idx="0">
                  <c:v>Series 3</c:v>
                </c:pt>
              </c:strCache>
            </c:strRef>
          </c:tx>
          <c:spPr>
            <a:solidFill>
              <a:schemeClr val="accent3"/>
            </a:solidFill>
          </c:spPr>
          <c:invertIfNegative val="0"/>
          <c:dPt>
            <c:idx val="0"/>
            <c:invertIfNegative val="0"/>
            <c:bubble3D val="0"/>
            <c:spPr>
              <a:solidFill>
                <a:schemeClr val="accent5"/>
              </a:solidFill>
            </c:spPr>
          </c:dPt>
          <c:dPt>
            <c:idx val="1"/>
            <c:invertIfNegative val="0"/>
            <c:bubble3D val="0"/>
            <c:spPr>
              <a:solidFill>
                <a:schemeClr val="accent2"/>
              </a:solidFill>
            </c:spPr>
          </c:dPt>
          <c:dPt>
            <c:idx val="2"/>
            <c:invertIfNegative val="0"/>
            <c:bubble3D val="0"/>
            <c:spPr>
              <a:solidFill>
                <a:schemeClr val="bg2"/>
              </a:solidFill>
            </c:spPr>
          </c:dPt>
          <c:dPt>
            <c:idx val="3"/>
            <c:invertIfNegative val="0"/>
            <c:bubble3D val="0"/>
            <c:spPr>
              <a:solidFill>
                <a:schemeClr val="bg2"/>
              </a:solidFill>
            </c:spPr>
          </c:dPt>
          <c:dPt>
            <c:idx val="4"/>
            <c:invertIfNegative val="0"/>
            <c:bubble3D val="0"/>
            <c:spPr>
              <a:solidFill>
                <a:schemeClr val="bg2"/>
              </a:solidFill>
            </c:spPr>
          </c:dPt>
          <c:dPt>
            <c:idx val="5"/>
            <c:invertIfNegative val="0"/>
            <c:bubble3D val="0"/>
            <c:spPr>
              <a:solidFill>
                <a:schemeClr val="bg2"/>
              </a:solidFill>
            </c:spPr>
          </c:dPt>
          <c:dPt>
            <c:idx val="6"/>
            <c:invertIfNegative val="0"/>
            <c:bubble3D val="0"/>
            <c:spPr>
              <a:solidFill>
                <a:schemeClr val="bg2"/>
              </a:solidFill>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Displays none of the specific behaviors</c:v>
                </c:pt>
                <c:pt idx="1">
                  <c:v>Displays 3 or more of the specific behaviors</c:v>
                </c:pt>
                <c:pt idx="2">
                  <c:v>Insists on knowing where she is at all times</c:v>
                </c:pt>
                <c:pt idx="3">
                  <c:v>Tries to limit her contact with her family</c:v>
                </c:pt>
                <c:pt idx="4">
                  <c:v>Does not permit her to meet her female friends</c:v>
                </c:pt>
                <c:pt idx="5">
                  <c:v>Frequently accuses her of being unfaithful</c:v>
                </c:pt>
                <c:pt idx="6">
                  <c:v>Is jealous or angry if she talks to other men</c:v>
                </c:pt>
              </c:strCache>
            </c:strRef>
          </c:cat>
          <c:val>
            <c:numRef>
              <c:f>Sheet1!$B$2:$B$8</c:f>
              <c:numCache>
                <c:formatCode>0</c:formatCode>
                <c:ptCount val="7"/>
                <c:pt idx="0">
                  <c:v>36</c:v>
                </c:pt>
                <c:pt idx="1">
                  <c:v>13</c:v>
                </c:pt>
                <c:pt idx="2">
                  <c:v>37</c:v>
                </c:pt>
                <c:pt idx="3">
                  <c:v>7</c:v>
                </c:pt>
                <c:pt idx="4">
                  <c:v>10</c:v>
                </c:pt>
                <c:pt idx="5">
                  <c:v>10</c:v>
                </c:pt>
                <c:pt idx="6">
                  <c:v>57</c:v>
                </c:pt>
              </c:numCache>
            </c:numRef>
          </c:val>
        </c:ser>
        <c:dLbls>
          <c:showLegendKey val="0"/>
          <c:showVal val="1"/>
          <c:showCatName val="0"/>
          <c:showSerName val="0"/>
          <c:showPercent val="0"/>
          <c:showBubbleSize val="0"/>
        </c:dLbls>
        <c:gapWidth val="100"/>
        <c:overlap val="-25"/>
        <c:axId val="321049704"/>
        <c:axId val="321050096"/>
      </c:barChart>
      <c:catAx>
        <c:axId val="321049704"/>
        <c:scaling>
          <c:orientation val="minMax"/>
        </c:scaling>
        <c:delete val="0"/>
        <c:axPos val="l"/>
        <c:numFmt formatCode="General" sourceLinked="1"/>
        <c:majorTickMark val="none"/>
        <c:minorTickMark val="none"/>
        <c:tickLblPos val="nextTo"/>
        <c:spPr>
          <a:ln>
            <a:solidFill>
              <a:srgbClr val="000000"/>
            </a:solidFill>
          </a:ln>
        </c:spPr>
        <c:txPr>
          <a:bodyPr/>
          <a:lstStyle/>
          <a:p>
            <a:pPr>
              <a:defRPr>
                <a:latin typeface="Calibri" pitchFamily="34" charset="0"/>
              </a:defRPr>
            </a:pPr>
            <a:endParaRPr lang="en-US"/>
          </a:p>
        </c:txPr>
        <c:crossAx val="321050096"/>
        <c:crosses val="autoZero"/>
        <c:auto val="1"/>
        <c:lblAlgn val="ctr"/>
        <c:lblOffset val="100"/>
        <c:noMultiLvlLbl val="0"/>
      </c:catAx>
      <c:valAx>
        <c:axId val="321050096"/>
        <c:scaling>
          <c:orientation val="minMax"/>
          <c:max val="90"/>
        </c:scaling>
        <c:delete val="1"/>
        <c:axPos val="b"/>
        <c:numFmt formatCode="0" sourceLinked="1"/>
        <c:majorTickMark val="out"/>
        <c:minorTickMark val="none"/>
        <c:tickLblPos val="none"/>
        <c:crossAx val="32104970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invertIfNegative val="0"/>
          <c:dPt>
            <c:idx val="3"/>
            <c:invertIfNegative val="0"/>
            <c:bubble3D val="0"/>
            <c:spPr>
              <a:solidFill>
                <a:schemeClr val="accent1"/>
              </a:solidFill>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Sheet1!$B$2:$B$6</c:f>
              <c:numCache>
                <c:formatCode>0</c:formatCode>
                <c:ptCount val="5"/>
                <c:pt idx="0">
                  <c:v>14</c:v>
                </c:pt>
                <c:pt idx="1">
                  <c:v>5</c:v>
                </c:pt>
                <c:pt idx="2">
                  <c:v>19</c:v>
                </c:pt>
                <c:pt idx="3">
                  <c:v>16</c:v>
                </c:pt>
                <c:pt idx="4">
                  <c:v>25</c:v>
                </c:pt>
              </c:numCache>
            </c:numRef>
          </c:val>
        </c:ser>
        <c:dLbls>
          <c:showLegendKey val="0"/>
          <c:showVal val="1"/>
          <c:showCatName val="0"/>
          <c:showSerName val="0"/>
          <c:showPercent val="0"/>
          <c:showBubbleSize val="0"/>
        </c:dLbls>
        <c:gapWidth val="100"/>
        <c:overlap val="-10"/>
        <c:axId val="321245656"/>
        <c:axId val="321246048"/>
      </c:barChart>
      <c:catAx>
        <c:axId val="321245656"/>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21246048"/>
        <c:crosses val="autoZero"/>
        <c:auto val="1"/>
        <c:lblAlgn val="ctr"/>
        <c:lblOffset val="100"/>
        <c:noMultiLvlLbl val="0"/>
      </c:catAx>
      <c:valAx>
        <c:axId val="321246048"/>
        <c:scaling>
          <c:orientation val="minMax"/>
          <c:max val="100"/>
        </c:scaling>
        <c:delete val="1"/>
        <c:axPos val="l"/>
        <c:numFmt formatCode="0" sourceLinked="1"/>
        <c:majorTickMark val="out"/>
        <c:minorTickMark val="none"/>
        <c:tickLblPos val="nextTo"/>
        <c:crossAx val="32124565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Married women</c:v>
                </c:pt>
              </c:strCache>
            </c:strRef>
          </c:tx>
          <c:invertIfNegative val="0"/>
          <c:dPt>
            <c:idx val="3"/>
            <c:invertIfNegative val="0"/>
            <c:bubble3D val="0"/>
            <c:spPr>
              <a:solidFill>
                <a:schemeClr val="accent1"/>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Sheet1!$B$2:$B$6</c:f>
              <c:numCache>
                <c:formatCode>0</c:formatCode>
                <c:ptCount val="5"/>
                <c:pt idx="0">
                  <c:v>13</c:v>
                </c:pt>
                <c:pt idx="1">
                  <c:v>4</c:v>
                </c:pt>
                <c:pt idx="2">
                  <c:v>18</c:v>
                </c:pt>
                <c:pt idx="3">
                  <c:v>15</c:v>
                </c:pt>
                <c:pt idx="4">
                  <c:v>24</c:v>
                </c:pt>
              </c:numCache>
            </c:numRef>
          </c:val>
        </c:ser>
        <c:ser>
          <c:idx val="1"/>
          <c:order val="1"/>
          <c:tx>
            <c:strRef>
              <c:f>Sheet1!$C$1</c:f>
              <c:strCache>
                <c:ptCount val="1"/>
                <c:pt idx="0">
                  <c:v>Divorced/separated/widowed women</c:v>
                </c:pt>
              </c:strCache>
            </c:strRef>
          </c:tx>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Sheet1!$C$2:$C$6</c:f>
              <c:numCache>
                <c:formatCode>General</c:formatCode>
                <c:ptCount val="5"/>
                <c:pt idx="0">
                  <c:v>31</c:v>
                </c:pt>
                <c:pt idx="1">
                  <c:v>10</c:v>
                </c:pt>
                <c:pt idx="2">
                  <c:v>34</c:v>
                </c:pt>
                <c:pt idx="3">
                  <c:v>32</c:v>
                </c:pt>
                <c:pt idx="4">
                  <c:v>41</c:v>
                </c:pt>
              </c:numCache>
            </c:numRef>
          </c:val>
        </c:ser>
        <c:dLbls>
          <c:showLegendKey val="0"/>
          <c:showVal val="1"/>
          <c:showCatName val="0"/>
          <c:showSerName val="0"/>
          <c:showPercent val="0"/>
          <c:showBubbleSize val="0"/>
        </c:dLbls>
        <c:gapWidth val="150"/>
        <c:overlap val="-25"/>
        <c:axId val="321247224"/>
        <c:axId val="321549696"/>
      </c:barChart>
      <c:catAx>
        <c:axId val="321247224"/>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21549696"/>
        <c:crosses val="autoZero"/>
        <c:auto val="1"/>
        <c:lblAlgn val="ctr"/>
        <c:lblOffset val="100"/>
        <c:noMultiLvlLbl val="0"/>
      </c:catAx>
      <c:valAx>
        <c:axId val="321549696"/>
        <c:scaling>
          <c:orientation val="minMax"/>
          <c:max val="100"/>
        </c:scaling>
        <c:delete val="1"/>
        <c:axPos val="l"/>
        <c:numFmt formatCode="0" sourceLinked="1"/>
        <c:majorTickMark val="none"/>
        <c:minorTickMark val="none"/>
        <c:tickLblPos val="nextTo"/>
        <c:crossAx val="321247224"/>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Pt>
            <c:idx val="3"/>
            <c:invertIfNegative val="0"/>
            <c:bubble3D val="0"/>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Sought help to stop violence</c:v>
                </c:pt>
                <c:pt idx="1">
                  <c:v>Never sought help but told someone</c:v>
                </c:pt>
                <c:pt idx="2">
                  <c:v>Never sought help, never told anyone</c:v>
                </c:pt>
              </c:strCache>
            </c:strRef>
          </c:cat>
          <c:val>
            <c:numRef>
              <c:f>Sheet1!$B$2:$B$4</c:f>
              <c:numCache>
                <c:formatCode>0</c:formatCode>
                <c:ptCount val="3"/>
                <c:pt idx="0">
                  <c:v>31</c:v>
                </c:pt>
                <c:pt idx="1">
                  <c:v>12</c:v>
                </c:pt>
                <c:pt idx="2">
                  <c:v>45</c:v>
                </c:pt>
              </c:numCache>
            </c:numRef>
          </c:val>
        </c:ser>
        <c:dLbls>
          <c:showLegendKey val="0"/>
          <c:showVal val="1"/>
          <c:showCatName val="0"/>
          <c:showSerName val="0"/>
          <c:showPercent val="0"/>
          <c:showBubbleSize val="0"/>
        </c:dLbls>
        <c:gapWidth val="100"/>
        <c:overlap val="-10"/>
        <c:axId val="321552440"/>
        <c:axId val="321552832"/>
      </c:barChart>
      <c:catAx>
        <c:axId val="321552440"/>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21552832"/>
        <c:crosses val="autoZero"/>
        <c:auto val="1"/>
        <c:lblAlgn val="ctr"/>
        <c:lblOffset val="100"/>
        <c:noMultiLvlLbl val="0"/>
      </c:catAx>
      <c:valAx>
        <c:axId val="321552832"/>
        <c:scaling>
          <c:orientation val="minMax"/>
          <c:max val="75"/>
        </c:scaling>
        <c:delete val="1"/>
        <c:axPos val="l"/>
        <c:numFmt formatCode="0" sourceLinked="1"/>
        <c:majorTickMark val="out"/>
        <c:minorTickMark val="none"/>
        <c:tickLblPos val="none"/>
        <c:crossAx val="32155244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3.0736852337902198E-2"/>
          <c:y val="3.0866359269839376E-2"/>
          <c:w val="0.95384332166812713"/>
          <c:h val="0.76807919110253464"/>
        </c:manualLayout>
      </c:layout>
      <c:barChart>
        <c:barDir val="col"/>
        <c:grouping val="clustered"/>
        <c:varyColors val="0"/>
        <c:ser>
          <c:idx val="0"/>
          <c:order val="0"/>
          <c:tx>
            <c:strRef>
              <c:f>Sheet1!$B$1</c:f>
              <c:strCache>
                <c:ptCount val="1"/>
                <c:pt idx="0">
                  <c:v>Series 1</c:v>
                </c:pt>
              </c:strCache>
            </c:strRef>
          </c:tx>
          <c:spPr>
            <a:solidFill>
              <a:schemeClr val="accent1"/>
            </a:solidFill>
          </c:spPr>
          <c:invertIfNegative val="0"/>
          <c:dPt>
            <c:idx val="1"/>
            <c:invertIfNegative val="0"/>
            <c:bubble3D val="0"/>
            <c:spPr>
              <a:solidFill>
                <a:schemeClr val="bg2"/>
              </a:solidFill>
            </c:spPr>
          </c:dPt>
          <c:dPt>
            <c:idx val="2"/>
            <c:invertIfNegative val="0"/>
            <c:bubble3D val="0"/>
            <c:spPr>
              <a:solidFill>
                <a:schemeClr val="bg2"/>
              </a:solidFill>
            </c:spPr>
          </c:dPt>
          <c:dPt>
            <c:idx val="3"/>
            <c:invertIfNegative val="0"/>
            <c:bubble3D val="0"/>
            <c:spPr>
              <a:solidFill>
                <a:schemeClr val="bg2"/>
              </a:solidFill>
            </c:spPr>
          </c:dPt>
          <c:dPt>
            <c:idx val="4"/>
            <c:invertIfNegative val="0"/>
            <c:bubble3D val="0"/>
            <c:spPr>
              <a:solidFill>
                <a:schemeClr val="bg2"/>
              </a:solidFill>
            </c:spPr>
          </c:dPt>
          <c:dLbls>
            <c:spPr>
              <a:noFill/>
              <a:ln>
                <a:noFill/>
              </a:ln>
              <a:effectLst/>
            </c:spPr>
            <c:txPr>
              <a:bodyPr/>
              <a:lstStyle/>
              <a:p>
                <a:pPr>
                  <a:defRPr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Percentage of women circumcised</c:v>
                </c:pt>
                <c:pt idx="1">
                  <c:v>Cut, flesh removed</c:v>
                </c:pt>
                <c:pt idx="2">
                  <c:v>Cut, no flesh removed</c:v>
                </c:pt>
                <c:pt idx="3">
                  <c:v>Genital area sewn closed</c:v>
                </c:pt>
                <c:pt idx="4">
                  <c:v>Don't know</c:v>
                </c:pt>
              </c:strCache>
            </c:strRef>
          </c:cat>
          <c:val>
            <c:numRef>
              <c:f>Sheet1!$B$2:$B$6</c:f>
              <c:numCache>
                <c:formatCode>General</c:formatCode>
                <c:ptCount val="5"/>
                <c:pt idx="0" formatCode="0">
                  <c:v>25</c:v>
                </c:pt>
                <c:pt idx="1">
                  <c:v>63</c:v>
                </c:pt>
                <c:pt idx="2" formatCode="0">
                  <c:v>6</c:v>
                </c:pt>
                <c:pt idx="3" formatCode="0">
                  <c:v>5</c:v>
                </c:pt>
                <c:pt idx="4">
                  <c:v>26</c:v>
                </c:pt>
              </c:numCache>
            </c:numRef>
          </c:val>
        </c:ser>
        <c:dLbls>
          <c:showLegendKey val="0"/>
          <c:showVal val="1"/>
          <c:showCatName val="0"/>
          <c:showSerName val="0"/>
          <c:showPercent val="0"/>
          <c:showBubbleSize val="0"/>
        </c:dLbls>
        <c:gapWidth val="75"/>
        <c:overlap val="-5"/>
        <c:axId val="277559376"/>
        <c:axId val="277558592"/>
      </c:barChart>
      <c:catAx>
        <c:axId val="277559376"/>
        <c:scaling>
          <c:orientation val="minMax"/>
        </c:scaling>
        <c:delete val="0"/>
        <c:axPos val="b"/>
        <c:numFmt formatCode="General" sourceLinked="0"/>
        <c:majorTickMark val="none"/>
        <c:minorTickMark val="none"/>
        <c:tickLblPos val="nextTo"/>
        <c:crossAx val="277558592"/>
        <c:crosses val="autoZero"/>
        <c:auto val="1"/>
        <c:lblAlgn val="ctr"/>
        <c:lblOffset val="100"/>
        <c:noMultiLvlLbl val="0"/>
      </c:catAx>
      <c:valAx>
        <c:axId val="277558592"/>
        <c:scaling>
          <c:orientation val="minMax"/>
        </c:scaling>
        <c:delete val="1"/>
        <c:axPos val="l"/>
        <c:numFmt formatCode="0" sourceLinked="1"/>
        <c:majorTickMark val="out"/>
        <c:minorTickMark val="none"/>
        <c:tickLblPos val="none"/>
        <c:crossAx val="27755937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Sheet1!$B$1:$E$1</c:f>
              <c:strCache>
                <c:ptCount val="4"/>
                <c:pt idx="0">
                  <c:v>Cash only</c:v>
                </c:pt>
                <c:pt idx="1">
                  <c:v>Cash and in-kind</c:v>
                </c:pt>
                <c:pt idx="2">
                  <c:v>In-kind only</c:v>
                </c:pt>
                <c:pt idx="3">
                  <c:v>Not paid</c:v>
                </c:pt>
              </c:strCache>
            </c:strRef>
          </c:cat>
          <c:val>
            <c:numRef>
              <c:f>Sheet1!$B$2:$E$2</c:f>
              <c:numCache>
                <c:formatCode>0</c:formatCode>
                <c:ptCount val="4"/>
                <c:pt idx="0">
                  <c:v>83</c:v>
                </c:pt>
                <c:pt idx="1">
                  <c:v>10</c:v>
                </c:pt>
                <c:pt idx="2">
                  <c:v>1</c:v>
                </c:pt>
                <c:pt idx="3">
                  <c:v>6</c:v>
                </c:pt>
              </c:numCache>
            </c:numRef>
          </c:val>
        </c:ser>
        <c:ser>
          <c:idx val="1"/>
          <c:order val="1"/>
          <c:tx>
            <c:strRef>
              <c:f>Sheet1!$A$3</c:f>
              <c:strCache>
                <c:ptCount val="1"/>
                <c:pt idx="0">
                  <c:v>Men</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Sheet1!$B$1:$E$1</c:f>
              <c:strCache>
                <c:ptCount val="4"/>
                <c:pt idx="0">
                  <c:v>Cash only</c:v>
                </c:pt>
                <c:pt idx="1">
                  <c:v>Cash and in-kind</c:v>
                </c:pt>
                <c:pt idx="2">
                  <c:v>In-kind only</c:v>
                </c:pt>
                <c:pt idx="3">
                  <c:v>Not paid</c:v>
                </c:pt>
              </c:strCache>
            </c:strRef>
          </c:cat>
          <c:val>
            <c:numRef>
              <c:f>Sheet1!$B$3:$E$3</c:f>
              <c:numCache>
                <c:formatCode>0</c:formatCode>
                <c:ptCount val="4"/>
                <c:pt idx="0">
                  <c:v>76</c:v>
                </c:pt>
                <c:pt idx="1">
                  <c:v>17</c:v>
                </c:pt>
                <c:pt idx="2">
                  <c:v>1</c:v>
                </c:pt>
                <c:pt idx="3">
                  <c:v>6</c:v>
                </c:pt>
              </c:numCache>
            </c:numRef>
          </c:val>
        </c:ser>
        <c:dLbls>
          <c:showLegendKey val="0"/>
          <c:showVal val="1"/>
          <c:showCatName val="0"/>
          <c:showSerName val="0"/>
          <c:showPercent val="0"/>
          <c:showBubbleSize val="0"/>
        </c:dLbls>
        <c:gapWidth val="150"/>
        <c:overlap val="-25"/>
        <c:axId val="277563296"/>
        <c:axId val="320869384"/>
      </c:barChart>
      <c:catAx>
        <c:axId val="277563296"/>
        <c:scaling>
          <c:orientation val="minMax"/>
        </c:scaling>
        <c:delete val="0"/>
        <c:axPos val="b"/>
        <c:numFmt formatCode="General" sourceLinked="1"/>
        <c:majorTickMark val="none"/>
        <c:minorTickMark val="none"/>
        <c:tickLblPos val="nextTo"/>
        <c:txPr>
          <a:bodyPr rot="0" vert="horz"/>
          <a:lstStyle/>
          <a:p>
            <a:pPr>
              <a:defRPr>
                <a:latin typeface="Calibri" panose="020F0502020204030204" pitchFamily="34" charset="0"/>
              </a:defRPr>
            </a:pPr>
            <a:endParaRPr lang="en-US"/>
          </a:p>
        </c:txPr>
        <c:crossAx val="320869384"/>
        <c:crosses val="autoZero"/>
        <c:auto val="1"/>
        <c:lblAlgn val="ctr"/>
        <c:lblOffset val="100"/>
        <c:tickLblSkip val="1"/>
        <c:tickMarkSkip val="1"/>
        <c:noMultiLvlLbl val="0"/>
      </c:catAx>
      <c:valAx>
        <c:axId val="320869384"/>
        <c:scaling>
          <c:orientation val="minMax"/>
        </c:scaling>
        <c:delete val="1"/>
        <c:axPos val="l"/>
        <c:numFmt formatCode="0" sourceLinked="1"/>
        <c:majorTickMark val="out"/>
        <c:minorTickMark val="none"/>
        <c:tickLblPos val="none"/>
        <c:crossAx val="277563296"/>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Lbls>
            <c:spPr>
              <a:noFill/>
              <a:ln>
                <a:noFill/>
              </a:ln>
              <a:effectLst/>
            </c:spPr>
            <c:txPr>
              <a:bodyPr/>
              <a:lstStyle/>
              <a:p>
                <a:pPr>
                  <a:defRPr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&lt;5</c:v>
                </c:pt>
                <c:pt idx="1">
                  <c:v>5-9</c:v>
                </c:pt>
                <c:pt idx="2">
                  <c:v>10-14</c:v>
                </c:pt>
                <c:pt idx="3">
                  <c:v>15+</c:v>
                </c:pt>
                <c:pt idx="4">
                  <c:v>Don't know</c:v>
                </c:pt>
              </c:strCache>
            </c:strRef>
          </c:cat>
          <c:val>
            <c:numRef>
              <c:f>Sheet1!$B$2:$B$6</c:f>
              <c:numCache>
                <c:formatCode>0</c:formatCode>
                <c:ptCount val="5"/>
                <c:pt idx="0">
                  <c:v>82.4</c:v>
                </c:pt>
                <c:pt idx="1">
                  <c:v>4</c:v>
                </c:pt>
                <c:pt idx="2">
                  <c:v>5</c:v>
                </c:pt>
                <c:pt idx="3">
                  <c:v>7</c:v>
                </c:pt>
                <c:pt idx="4">
                  <c:v>2</c:v>
                </c:pt>
              </c:numCache>
            </c:numRef>
          </c:val>
        </c:ser>
        <c:dLbls>
          <c:showLegendKey val="0"/>
          <c:showVal val="1"/>
          <c:showCatName val="0"/>
          <c:showSerName val="0"/>
          <c:showPercent val="0"/>
          <c:showBubbleSize val="0"/>
        </c:dLbls>
        <c:gapWidth val="75"/>
        <c:overlap val="-5"/>
        <c:axId val="354728472"/>
        <c:axId val="354728864"/>
      </c:barChart>
      <c:catAx>
        <c:axId val="354728472"/>
        <c:scaling>
          <c:orientation val="minMax"/>
        </c:scaling>
        <c:delete val="0"/>
        <c:axPos val="b"/>
        <c:numFmt formatCode="General" sourceLinked="0"/>
        <c:majorTickMark val="none"/>
        <c:minorTickMark val="none"/>
        <c:tickLblPos val="nextTo"/>
        <c:crossAx val="354728864"/>
        <c:crosses val="autoZero"/>
        <c:auto val="1"/>
        <c:lblAlgn val="ctr"/>
        <c:lblOffset val="100"/>
        <c:noMultiLvlLbl val="0"/>
      </c:catAx>
      <c:valAx>
        <c:axId val="354728864"/>
        <c:scaling>
          <c:orientation val="minMax"/>
        </c:scaling>
        <c:delete val="1"/>
        <c:axPos val="l"/>
        <c:numFmt formatCode="0" sourceLinked="1"/>
        <c:majorTickMark val="out"/>
        <c:minorTickMark val="none"/>
        <c:tickLblPos val="none"/>
        <c:crossAx val="35472847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4"/>
            </a:solidFill>
          </c:spPr>
          <c:invertIfNegative val="0"/>
          <c:dLbls>
            <c:dLbl>
              <c:idx val="2"/>
              <c:tx>
                <c:rich>
                  <a:bodyPr/>
                  <a:lstStyle/>
                  <a:p>
                    <a:r>
                      <a:rPr lang="en-US" smtClean="0"/>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dLbl>
              <c:idx val="3"/>
              <c:tx>
                <c:rich>
                  <a:bodyPr/>
                  <a:lstStyle/>
                  <a:p>
                    <a:r>
                      <a:rPr lang="en-US" sz="2000" b="1" i="0" u="none" strike="noStrike" baseline="0" smtClean="0">
                        <a:effectLst/>
                      </a:rPr>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&lt;1</c:v>
                </c:pt>
                <c:pt idx="1">
                  <c:v>1-4</c:v>
                </c:pt>
                <c:pt idx="2">
                  <c:v>5-9</c:v>
                </c:pt>
                <c:pt idx="3">
                  <c:v>10-14</c:v>
                </c:pt>
                <c:pt idx="4">
                  <c:v>Not circumcised</c:v>
                </c:pt>
              </c:strCache>
            </c:strRef>
          </c:cat>
          <c:val>
            <c:numRef>
              <c:f>Sheet1!$B$2:$B$6</c:f>
              <c:numCache>
                <c:formatCode>0</c:formatCode>
                <c:ptCount val="5"/>
                <c:pt idx="0">
                  <c:v>16</c:v>
                </c:pt>
                <c:pt idx="1">
                  <c:v>7</c:v>
                </c:pt>
                <c:pt idx="2">
                  <c:v>0.2</c:v>
                </c:pt>
                <c:pt idx="3">
                  <c:v>0</c:v>
                </c:pt>
                <c:pt idx="4">
                  <c:v>83</c:v>
                </c:pt>
              </c:numCache>
            </c:numRef>
          </c:val>
        </c:ser>
        <c:dLbls>
          <c:showLegendKey val="0"/>
          <c:showVal val="1"/>
          <c:showCatName val="0"/>
          <c:showSerName val="0"/>
          <c:showPercent val="0"/>
          <c:showBubbleSize val="0"/>
        </c:dLbls>
        <c:gapWidth val="75"/>
        <c:overlap val="-5"/>
        <c:axId val="354729648"/>
        <c:axId val="354730040"/>
      </c:barChart>
      <c:catAx>
        <c:axId val="354729648"/>
        <c:scaling>
          <c:orientation val="minMax"/>
        </c:scaling>
        <c:delete val="0"/>
        <c:axPos val="b"/>
        <c:numFmt formatCode="General" sourceLinked="0"/>
        <c:majorTickMark val="none"/>
        <c:minorTickMark val="none"/>
        <c:tickLblPos val="nextTo"/>
        <c:crossAx val="354730040"/>
        <c:crosses val="autoZero"/>
        <c:auto val="1"/>
        <c:lblAlgn val="ctr"/>
        <c:lblOffset val="100"/>
        <c:noMultiLvlLbl val="0"/>
      </c:catAx>
      <c:valAx>
        <c:axId val="354730040"/>
        <c:scaling>
          <c:orientation val="minMax"/>
        </c:scaling>
        <c:delete val="1"/>
        <c:axPos val="l"/>
        <c:numFmt formatCode="0" sourceLinked="1"/>
        <c:majorTickMark val="out"/>
        <c:minorTickMark val="none"/>
        <c:tickLblPos val="none"/>
        <c:crossAx val="35472964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1.6975308641975554E-2"/>
          <c:y val="0.13762865071842925"/>
          <c:w val="0.96604938271604934"/>
          <c:h val="0.67976343539234063"/>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Continued</c:v>
                </c:pt>
                <c:pt idx="1">
                  <c:v>Not continued</c:v>
                </c:pt>
                <c:pt idx="2">
                  <c:v>Don't know/depends</c:v>
                </c:pt>
              </c:strCache>
            </c:strRef>
          </c:cat>
          <c:val>
            <c:numRef>
              <c:f>Sheet1!$B$2:$B$4</c:f>
              <c:numCache>
                <c:formatCode>0</c:formatCode>
                <c:ptCount val="3"/>
                <c:pt idx="0">
                  <c:v>23</c:v>
                </c:pt>
                <c:pt idx="1">
                  <c:v>64</c:v>
                </c:pt>
                <c:pt idx="2">
                  <c:v>13</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Continued</c:v>
                </c:pt>
                <c:pt idx="1">
                  <c:v>Not continued</c:v>
                </c:pt>
                <c:pt idx="2">
                  <c:v>Don't know/depends</c:v>
                </c:pt>
              </c:strCache>
            </c:strRef>
          </c:cat>
          <c:val>
            <c:numRef>
              <c:f>Sheet1!$C$2:$C$4</c:f>
              <c:numCache>
                <c:formatCode>0</c:formatCode>
                <c:ptCount val="3"/>
                <c:pt idx="0">
                  <c:v>27</c:v>
                </c:pt>
                <c:pt idx="1">
                  <c:v>62</c:v>
                </c:pt>
                <c:pt idx="2">
                  <c:v>11</c:v>
                </c:pt>
              </c:numCache>
            </c:numRef>
          </c:val>
        </c:ser>
        <c:dLbls>
          <c:showLegendKey val="0"/>
          <c:showVal val="1"/>
          <c:showCatName val="0"/>
          <c:showSerName val="0"/>
          <c:showPercent val="0"/>
          <c:showBubbleSize val="0"/>
        </c:dLbls>
        <c:gapWidth val="75"/>
        <c:overlap val="-5"/>
        <c:axId val="354730824"/>
        <c:axId val="354731216"/>
      </c:barChart>
      <c:catAx>
        <c:axId val="354730824"/>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54731216"/>
        <c:crosses val="autoZero"/>
        <c:auto val="1"/>
        <c:lblAlgn val="ctr"/>
        <c:lblOffset val="100"/>
        <c:noMultiLvlLbl val="0"/>
      </c:catAx>
      <c:valAx>
        <c:axId val="354731216"/>
        <c:scaling>
          <c:orientation val="minMax"/>
          <c:max val="100"/>
          <c:min val="0"/>
        </c:scaling>
        <c:delete val="1"/>
        <c:axPos val="l"/>
        <c:numFmt formatCode="0" sourceLinked="1"/>
        <c:majorTickMark val="out"/>
        <c:minorTickMark val="none"/>
        <c:tickLblPos val="none"/>
        <c:crossAx val="354730824"/>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tx2"/>
              </a:solidFill>
            </c:spPr>
          </c:dPt>
          <c:dLbls>
            <c:dLbl>
              <c:idx val="0"/>
              <c:tx>
                <c:rich>
                  <a:bodyPr/>
                  <a:lstStyle/>
                  <a:p>
                    <a:pPr>
                      <a:defRPr>
                        <a:solidFill>
                          <a:schemeClr val="bg1"/>
                        </a:solidFill>
                      </a:defRPr>
                    </a:pPr>
                    <a:r>
                      <a:rPr lang="en-US" dirty="0" smtClean="0"/>
                      <a:t>Mainly </a:t>
                    </a:r>
                    <a:r>
                      <a:rPr lang="en-US" dirty="0"/>
                      <a:t>wife
</a:t>
                    </a:r>
                    <a:r>
                      <a:rPr lang="en-US" dirty="0" smtClean="0"/>
                      <a:t>70%</a:t>
                    </a:r>
                    <a:endParaRPr lang="en-US" dirty="0"/>
                  </a:p>
                </c:rich>
              </c:tx>
              <c:spPr/>
              <c:showLegendKey val="0"/>
              <c:showVal val="0"/>
              <c:showCatName val="1"/>
              <c:showSerName val="0"/>
              <c:showPercent val="1"/>
              <c:showBubbleSize val="0"/>
              <c:extLst>
                <c:ext xmlns:c15="http://schemas.microsoft.com/office/drawing/2012/chart" uri="{CE6537A1-D6FC-4f65-9D91-7224C49458BB}"/>
              </c:extLst>
            </c:dLbl>
            <c:dLbl>
              <c:idx val="2"/>
              <c:spPr/>
              <c:txPr>
                <a:bodyPr/>
                <a:lstStyle/>
                <a:p>
                  <a:pPr>
                    <a:defRPr>
                      <a:solidFill>
                        <a:schemeClr val="tx1"/>
                      </a:solidFill>
                    </a:defRPr>
                  </a:pPr>
                  <a:endParaRPr lang="en-US"/>
                </a:p>
              </c:txPr>
              <c:showLegendKey val="0"/>
              <c:showVal val="0"/>
              <c:showCatName val="1"/>
              <c:showSerName val="0"/>
              <c:showPercent val="1"/>
              <c:showBubbleSize val="0"/>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Sheet1!$A$2:$A$4</c:f>
              <c:strCache>
                <c:ptCount val="3"/>
                <c:pt idx="0">
                  <c:v>Mainly wife</c:v>
                </c:pt>
                <c:pt idx="1">
                  <c:v>Wife and husband jointly</c:v>
                </c:pt>
                <c:pt idx="2">
                  <c:v>Mainly husband</c:v>
                </c:pt>
              </c:strCache>
            </c:strRef>
          </c:cat>
          <c:val>
            <c:numRef>
              <c:f>Sheet1!$B$2:$B$4</c:f>
              <c:numCache>
                <c:formatCode>General</c:formatCode>
                <c:ptCount val="3"/>
                <c:pt idx="0">
                  <c:v>70</c:v>
                </c:pt>
                <c:pt idx="1">
                  <c:v>19</c:v>
                </c:pt>
                <c:pt idx="2">
                  <c:v>10</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latin typeface="Calibri" pitchFamily="34" charset="0"/>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tx2"/>
              </a:solidFill>
            </c:spPr>
          </c:dPt>
          <c:dPt>
            <c:idx val="3"/>
            <c:bubble3D val="0"/>
            <c:spPr>
              <a:solidFill>
                <a:schemeClr val="accent1"/>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dLbl>
              <c:idx val="1"/>
              <c:tx>
                <c:rich>
                  <a:bodyPr/>
                  <a:lstStyle/>
                  <a:p>
                    <a:r>
                      <a:rPr lang="en-US" dirty="0"/>
                      <a:t>Less</a:t>
                    </a:r>
                    <a:r>
                      <a:rPr lang="en-US"/>
                      <a:t>
</a:t>
                    </a:r>
                    <a:r>
                      <a:rPr lang="en-US" smtClean="0"/>
                      <a:t>86%</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3"/>
              <c:layout>
                <c:manualLayout>
                  <c:x val="0.34977547643501083"/>
                  <c:y val="1.3157894736842105E-2"/>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a:lstStyle/>
              <a:p>
                <a:pPr>
                  <a:defRPr>
                    <a:solidFill>
                      <a:schemeClr val="tx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Sheet1!$A$2:$A$5</c:f>
              <c:strCache>
                <c:ptCount val="4"/>
                <c:pt idx="0">
                  <c:v>More</c:v>
                </c:pt>
                <c:pt idx="1">
                  <c:v>Less</c:v>
                </c:pt>
                <c:pt idx="2">
                  <c:v>About the same</c:v>
                </c:pt>
                <c:pt idx="3">
                  <c:v>Husband has no earnings</c:v>
                </c:pt>
              </c:strCache>
            </c:strRef>
          </c:cat>
          <c:val>
            <c:numRef>
              <c:f>Sheet1!$B$2:$B$5</c:f>
              <c:numCache>
                <c:formatCode>General</c:formatCode>
                <c:ptCount val="4"/>
                <c:pt idx="0">
                  <c:v>4</c:v>
                </c:pt>
                <c:pt idx="1">
                  <c:v>86</c:v>
                </c:pt>
                <c:pt idx="2">
                  <c:v>5</c:v>
                </c:pt>
                <c:pt idx="3">
                  <c:v>1</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solidFill>
            <a:schemeClr val="bg1"/>
          </a:solidFill>
          <a:latin typeface="Calibri" pitchFamily="34" charset="0"/>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Own a home alone or jointly</c:v>
                </c:pt>
                <c:pt idx="1">
                  <c:v>Own land alone or jointly</c:v>
                </c:pt>
              </c:strCache>
            </c:strRef>
          </c:cat>
          <c:val>
            <c:numRef>
              <c:f>Sheet1!$B$2:$B$3</c:f>
              <c:numCache>
                <c:formatCode>General</c:formatCode>
                <c:ptCount val="2"/>
                <c:pt idx="0">
                  <c:v>18</c:v>
                </c:pt>
                <c:pt idx="1">
                  <c:v>15</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Own a home alone or jointly</c:v>
                </c:pt>
                <c:pt idx="1">
                  <c:v>Own land alone or jointly</c:v>
                </c:pt>
              </c:strCache>
            </c:strRef>
          </c:cat>
          <c:val>
            <c:numRef>
              <c:f>Sheet1!$C$2:$C$3</c:f>
              <c:numCache>
                <c:formatCode>General</c:formatCode>
                <c:ptCount val="2"/>
                <c:pt idx="0">
                  <c:v>40</c:v>
                </c:pt>
                <c:pt idx="1">
                  <c:v>34</c:v>
                </c:pt>
              </c:numCache>
            </c:numRef>
          </c:val>
        </c:ser>
        <c:dLbls>
          <c:showLegendKey val="0"/>
          <c:showVal val="1"/>
          <c:showCatName val="0"/>
          <c:showSerName val="0"/>
          <c:showPercent val="0"/>
          <c:showBubbleSize val="0"/>
        </c:dLbls>
        <c:gapWidth val="150"/>
        <c:overlap val="-25"/>
        <c:axId val="320871344"/>
        <c:axId val="320871736"/>
      </c:barChart>
      <c:catAx>
        <c:axId val="320871344"/>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20871736"/>
        <c:crosses val="autoZero"/>
        <c:auto val="1"/>
        <c:lblAlgn val="ctr"/>
        <c:lblOffset val="100"/>
        <c:noMultiLvlLbl val="0"/>
      </c:catAx>
      <c:valAx>
        <c:axId val="320871736"/>
        <c:scaling>
          <c:orientation val="minMax"/>
          <c:max val="100"/>
        </c:scaling>
        <c:delete val="1"/>
        <c:axPos val="l"/>
        <c:numFmt formatCode="General" sourceLinked="1"/>
        <c:majorTickMark val="out"/>
        <c:minorTickMark val="none"/>
        <c:tickLblPos val="nextTo"/>
        <c:crossAx val="320871344"/>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295578437310721E-2"/>
          <c:y val="6.782261592300963E-2"/>
          <c:w val="0.96540880503144655"/>
          <c:h val="0.78170999458401036"/>
        </c:manualLayout>
      </c:layout>
      <c:barChart>
        <c:barDir val="col"/>
        <c:grouping val="clustered"/>
        <c:varyColors val="0"/>
        <c:ser>
          <c:idx val="0"/>
          <c:order val="0"/>
          <c:tx>
            <c:strRef>
              <c:f>Sheet1!$B$1</c:f>
              <c:strCache>
                <c:ptCount val="1"/>
                <c:pt idx="0">
                  <c:v>Column1</c:v>
                </c:pt>
              </c:strCache>
            </c:strRef>
          </c:tx>
          <c:spPr>
            <a:solidFill>
              <a:schemeClr val="accent2"/>
            </a:solidFill>
          </c:spPr>
          <c:invertIfNegative val="0"/>
          <c:dPt>
            <c:idx val="1"/>
            <c:invertIfNegative val="0"/>
            <c:bubble3D val="0"/>
          </c:dPt>
          <c:dPt>
            <c:idx val="2"/>
            <c:invertIfNegative val="0"/>
            <c:bubble3D val="0"/>
          </c:dPt>
          <c:dPt>
            <c:idx val="3"/>
            <c:invertIfNegative val="0"/>
            <c:bubble3D val="0"/>
            <c:spPr>
              <a:solidFill>
                <a:schemeClr val="accent5"/>
              </a:solidFill>
            </c:spPr>
          </c:dPt>
          <c:dPt>
            <c:idx val="4"/>
            <c:invertIfNegative val="0"/>
            <c:bubble3D val="0"/>
            <c:spPr>
              <a:solidFill>
                <a:schemeClr val="accent1"/>
              </a:solidFill>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Own health care</c:v>
                </c:pt>
                <c:pt idx="1">
                  <c:v>Major household purchases</c:v>
                </c:pt>
                <c:pt idx="2">
                  <c:v>Visits to family or relatives</c:v>
                </c:pt>
                <c:pt idx="3">
                  <c:v>Participate in all three decisions</c:v>
                </c:pt>
                <c:pt idx="4">
                  <c:v>Participate in no decisions</c:v>
                </c:pt>
              </c:strCache>
            </c:strRef>
          </c:cat>
          <c:val>
            <c:numRef>
              <c:f>Sheet1!$B$2:$B$6</c:f>
              <c:numCache>
                <c:formatCode>0</c:formatCode>
                <c:ptCount val="5"/>
                <c:pt idx="0">
                  <c:v>39</c:v>
                </c:pt>
                <c:pt idx="1">
                  <c:v>38</c:v>
                </c:pt>
                <c:pt idx="2">
                  <c:v>47</c:v>
                </c:pt>
                <c:pt idx="3">
                  <c:v>31</c:v>
                </c:pt>
                <c:pt idx="4">
                  <c:v>48</c:v>
                </c:pt>
              </c:numCache>
            </c:numRef>
          </c:val>
        </c:ser>
        <c:dLbls>
          <c:showLegendKey val="0"/>
          <c:showVal val="1"/>
          <c:showCatName val="0"/>
          <c:showSerName val="0"/>
          <c:showPercent val="0"/>
          <c:showBubbleSize val="0"/>
        </c:dLbls>
        <c:gapWidth val="125"/>
        <c:overlap val="-25"/>
        <c:axId val="320872912"/>
        <c:axId val="318434424"/>
      </c:barChart>
      <c:catAx>
        <c:axId val="320872912"/>
        <c:scaling>
          <c:orientation val="minMax"/>
        </c:scaling>
        <c:delete val="0"/>
        <c:axPos val="b"/>
        <c:numFmt formatCode="General" sourceLinked="0"/>
        <c:majorTickMark val="none"/>
        <c:minorTickMark val="none"/>
        <c:tickLblPos val="nextTo"/>
        <c:spPr>
          <a:ln>
            <a:solidFill>
              <a:srgbClr val="000000"/>
            </a:solidFill>
          </a:ln>
        </c:spPr>
        <c:txPr>
          <a:bodyPr/>
          <a:lstStyle/>
          <a:p>
            <a:pPr>
              <a:defRPr>
                <a:latin typeface="Calibri" pitchFamily="34" charset="0"/>
              </a:defRPr>
            </a:pPr>
            <a:endParaRPr lang="en-US"/>
          </a:p>
        </c:txPr>
        <c:crossAx val="318434424"/>
        <c:crosses val="autoZero"/>
        <c:auto val="1"/>
        <c:lblAlgn val="ctr"/>
        <c:lblOffset val="100"/>
        <c:noMultiLvlLbl val="0"/>
      </c:catAx>
      <c:valAx>
        <c:axId val="318434424"/>
        <c:scaling>
          <c:orientation val="minMax"/>
          <c:max val="80"/>
        </c:scaling>
        <c:delete val="1"/>
        <c:axPos val="l"/>
        <c:numFmt formatCode="0" sourceLinked="1"/>
        <c:majorTickMark val="out"/>
        <c:minorTickMark val="none"/>
        <c:tickLblPos val="nextTo"/>
        <c:crossAx val="32087291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295578437310721E-2"/>
          <c:y val="6.782261592300963E-2"/>
          <c:w val="0.96540880503144655"/>
          <c:h val="0.78170999458401036"/>
        </c:manualLayout>
      </c:layout>
      <c:barChart>
        <c:barDir val="col"/>
        <c:grouping val="clustered"/>
        <c:varyColors val="0"/>
        <c:ser>
          <c:idx val="0"/>
          <c:order val="0"/>
          <c:tx>
            <c:strRef>
              <c:f>Sheet1!$B$1</c:f>
              <c:strCache>
                <c:ptCount val="1"/>
                <c:pt idx="0">
                  <c:v>Column1</c:v>
                </c:pt>
              </c:strCache>
            </c:strRef>
          </c:tx>
          <c:spPr>
            <a:solidFill>
              <a:schemeClr val="accent2"/>
            </a:solidFill>
          </c:spPr>
          <c:invertIfNegative val="0"/>
          <c:dPt>
            <c:idx val="1"/>
            <c:invertIfNegative val="0"/>
            <c:bubble3D val="0"/>
          </c:dPt>
          <c:dPt>
            <c:idx val="2"/>
            <c:invertIfNegative val="0"/>
            <c:bubble3D val="0"/>
            <c:spPr>
              <a:solidFill>
                <a:schemeClr val="accent5"/>
              </a:solidFill>
            </c:spPr>
          </c:dPt>
          <c:dPt>
            <c:idx val="3"/>
            <c:invertIfNegative val="0"/>
            <c:bubble3D val="0"/>
            <c:spPr>
              <a:solidFill>
                <a:schemeClr val="accent1"/>
              </a:solidFill>
            </c:spPr>
          </c:dPt>
          <c:dPt>
            <c:idx val="4"/>
            <c:invertIfNegative val="0"/>
            <c:bubble3D val="0"/>
            <c:spPr>
              <a:solidFill>
                <a:schemeClr val="accent1"/>
              </a:solidFill>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Own health care</c:v>
                </c:pt>
                <c:pt idx="1">
                  <c:v>Major household purchases</c:v>
                </c:pt>
                <c:pt idx="2">
                  <c:v>Participate in both decisions</c:v>
                </c:pt>
                <c:pt idx="3">
                  <c:v>Participate in no decisions</c:v>
                </c:pt>
              </c:strCache>
            </c:strRef>
          </c:cat>
          <c:val>
            <c:numRef>
              <c:f>Sheet1!$B$2:$B$5</c:f>
              <c:numCache>
                <c:formatCode>0</c:formatCode>
                <c:ptCount val="4"/>
                <c:pt idx="0">
                  <c:v>87</c:v>
                </c:pt>
                <c:pt idx="1">
                  <c:v>76</c:v>
                </c:pt>
                <c:pt idx="2">
                  <c:v>74</c:v>
                </c:pt>
                <c:pt idx="3">
                  <c:v>11</c:v>
                </c:pt>
              </c:numCache>
            </c:numRef>
          </c:val>
        </c:ser>
        <c:dLbls>
          <c:showLegendKey val="0"/>
          <c:showVal val="1"/>
          <c:showCatName val="0"/>
          <c:showSerName val="0"/>
          <c:showPercent val="0"/>
          <c:showBubbleSize val="0"/>
        </c:dLbls>
        <c:gapWidth val="125"/>
        <c:overlap val="-25"/>
        <c:axId val="318436384"/>
        <c:axId val="318436776"/>
      </c:barChart>
      <c:catAx>
        <c:axId val="318436384"/>
        <c:scaling>
          <c:orientation val="minMax"/>
        </c:scaling>
        <c:delete val="0"/>
        <c:axPos val="b"/>
        <c:numFmt formatCode="General" sourceLinked="0"/>
        <c:majorTickMark val="none"/>
        <c:minorTickMark val="none"/>
        <c:tickLblPos val="nextTo"/>
        <c:spPr>
          <a:ln>
            <a:solidFill>
              <a:srgbClr val="000000"/>
            </a:solidFill>
          </a:ln>
        </c:spPr>
        <c:txPr>
          <a:bodyPr/>
          <a:lstStyle/>
          <a:p>
            <a:pPr>
              <a:defRPr>
                <a:latin typeface="Calibri" pitchFamily="34" charset="0"/>
              </a:defRPr>
            </a:pPr>
            <a:endParaRPr lang="en-US"/>
          </a:p>
        </c:txPr>
        <c:crossAx val="318436776"/>
        <c:crosses val="autoZero"/>
        <c:auto val="1"/>
        <c:lblAlgn val="ctr"/>
        <c:lblOffset val="100"/>
        <c:noMultiLvlLbl val="0"/>
      </c:catAx>
      <c:valAx>
        <c:axId val="318436776"/>
        <c:scaling>
          <c:orientation val="minMax"/>
          <c:max val="100"/>
        </c:scaling>
        <c:delete val="1"/>
        <c:axPos val="l"/>
        <c:numFmt formatCode="0" sourceLinked="1"/>
        <c:majorTickMark val="out"/>
        <c:minorTickMark val="none"/>
        <c:tickLblPos val="nextTo"/>
        <c:crossAx val="31843638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0.33327252843394578"/>
          <c:y val="2.5114155251141551E-2"/>
          <c:w val="0.65700524934383198"/>
          <c:h val="0.94977168949771684"/>
        </c:manualLayout>
      </c:layout>
      <c:barChart>
        <c:barDir val="bar"/>
        <c:grouping val="clustered"/>
        <c:varyColors val="0"/>
        <c:ser>
          <c:idx val="0"/>
          <c:order val="0"/>
          <c:tx>
            <c:strRef>
              <c:f>Sheet1!$B$1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At least one specified reason</c:v>
                </c:pt>
                <c:pt idx="1">
                  <c:v>Argues with him</c:v>
                </c:pt>
                <c:pt idx="2">
                  <c:v>Neglects the children</c:v>
                </c:pt>
                <c:pt idx="3">
                  <c:v>Refuses to have sex with him</c:v>
                </c:pt>
                <c:pt idx="4">
                  <c:v>Goes out without telling him</c:v>
                </c:pt>
                <c:pt idx="5">
                  <c:v>Burns the food</c:v>
                </c:pt>
              </c:strCache>
            </c:strRef>
          </c:cat>
          <c:val>
            <c:numRef>
              <c:f>Sheet1!$B$2:$B$7</c:f>
              <c:numCache>
                <c:formatCode>General</c:formatCode>
                <c:ptCount val="6"/>
                <c:pt idx="0">
                  <c:v>25</c:v>
                </c:pt>
                <c:pt idx="1">
                  <c:v>13</c:v>
                </c:pt>
                <c:pt idx="2">
                  <c:v>14</c:v>
                </c:pt>
                <c:pt idx="3">
                  <c:v>11</c:v>
                </c:pt>
                <c:pt idx="4">
                  <c:v>13</c:v>
                </c:pt>
                <c:pt idx="5">
                  <c:v>8</c:v>
                </c:pt>
              </c:numCache>
            </c:numRef>
          </c:val>
        </c:ser>
        <c:ser>
          <c:idx val="1"/>
          <c:order val="1"/>
          <c:tx>
            <c:strRef>
              <c:f>Sheet1!$C$1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At least one specified reason</c:v>
                </c:pt>
                <c:pt idx="1">
                  <c:v>Argues with him</c:v>
                </c:pt>
                <c:pt idx="2">
                  <c:v>Neglects the children</c:v>
                </c:pt>
                <c:pt idx="3">
                  <c:v>Refuses to have sex with him</c:v>
                </c:pt>
                <c:pt idx="4">
                  <c:v>Goes out without telling him</c:v>
                </c:pt>
                <c:pt idx="5">
                  <c:v>Burns the food</c:v>
                </c:pt>
              </c:strCache>
            </c:strRef>
          </c:cat>
          <c:val>
            <c:numRef>
              <c:f>Sheet1!$C$2:$C$7</c:f>
              <c:numCache>
                <c:formatCode>General</c:formatCode>
                <c:ptCount val="6"/>
                <c:pt idx="0">
                  <c:v>35</c:v>
                </c:pt>
                <c:pt idx="1">
                  <c:v>21</c:v>
                </c:pt>
                <c:pt idx="2">
                  <c:v>25</c:v>
                </c:pt>
                <c:pt idx="3">
                  <c:v>19</c:v>
                </c:pt>
                <c:pt idx="4">
                  <c:v>25</c:v>
                </c:pt>
                <c:pt idx="5">
                  <c:v>14</c:v>
                </c:pt>
              </c:numCache>
            </c:numRef>
          </c:val>
        </c:ser>
        <c:dLbls>
          <c:showLegendKey val="0"/>
          <c:showVal val="1"/>
          <c:showCatName val="0"/>
          <c:showSerName val="0"/>
          <c:showPercent val="0"/>
          <c:showBubbleSize val="0"/>
        </c:dLbls>
        <c:gapWidth val="100"/>
        <c:overlap val="-25"/>
        <c:axId val="318437560"/>
        <c:axId val="318437952"/>
      </c:barChart>
      <c:catAx>
        <c:axId val="318437560"/>
        <c:scaling>
          <c:orientation val="minMax"/>
        </c:scaling>
        <c:delete val="0"/>
        <c:axPos val="l"/>
        <c:numFmt formatCode="General" sourceLinked="0"/>
        <c:majorTickMark val="none"/>
        <c:minorTickMark val="none"/>
        <c:tickLblPos val="nextTo"/>
        <c:crossAx val="318437952"/>
        <c:crosses val="autoZero"/>
        <c:auto val="1"/>
        <c:lblAlgn val="ctr"/>
        <c:lblOffset val="100"/>
        <c:noMultiLvlLbl val="0"/>
      </c:catAx>
      <c:valAx>
        <c:axId val="318437952"/>
        <c:scaling>
          <c:orientation val="minMax"/>
          <c:max val="60"/>
        </c:scaling>
        <c:delete val="1"/>
        <c:axPos val="b"/>
        <c:numFmt formatCode="General" sourceLinked="1"/>
        <c:majorTickMark val="out"/>
        <c:minorTickMark val="none"/>
        <c:tickLblPos val="nextTo"/>
        <c:crossAx val="318437560"/>
        <c:crosses val="autoZero"/>
        <c:crossBetween val="between"/>
      </c:valAx>
    </c:plotArea>
    <c:legend>
      <c:legendPos val="r"/>
      <c:layout>
        <c:manualLayout>
          <c:xMode val="edge"/>
          <c:yMode val="edge"/>
          <c:x val="0.82628805774278213"/>
          <c:y val="0.42521644554704635"/>
          <c:w val="0.1167674978127734"/>
          <c:h val="0.1267360586775968"/>
        </c:manualLayout>
      </c:layout>
      <c:overlay val="0"/>
    </c:legend>
    <c:plotVisOnly val="1"/>
    <c:dispBlanksAs val="gap"/>
    <c:showDLblsOverMax val="0"/>
  </c:chart>
  <c:txPr>
    <a:bodyPr/>
    <a:lstStyle/>
    <a:p>
      <a:pPr>
        <a:defRPr sz="1800">
          <a:solidFill>
            <a:schemeClr val="tx1"/>
          </a:solidFill>
          <a:latin typeface="Calibri" pitchFamily="34" charset="0"/>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decisions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Any method</c:v>
                </c:pt>
                <c:pt idx="1">
                  <c:v>Any modern method</c:v>
                </c:pt>
                <c:pt idx="2">
                  <c:v>Any traditional method</c:v>
                </c:pt>
              </c:strCache>
            </c:strRef>
          </c:cat>
          <c:val>
            <c:numRef>
              <c:f>Sheet1!$B$2:$B$4</c:f>
              <c:numCache>
                <c:formatCode>General</c:formatCode>
                <c:ptCount val="3"/>
                <c:pt idx="0">
                  <c:v>5</c:v>
                </c:pt>
                <c:pt idx="1">
                  <c:v>3</c:v>
                </c:pt>
                <c:pt idx="2">
                  <c:v>2</c:v>
                </c:pt>
              </c:numCache>
            </c:numRef>
          </c:val>
        </c:ser>
        <c:ser>
          <c:idx val="1"/>
          <c:order val="1"/>
          <c:tx>
            <c:strRef>
              <c:f>Sheet1!$C$1</c:f>
              <c:strCache>
                <c:ptCount val="1"/>
                <c:pt idx="0">
                  <c:v>1-2 decisions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Any method</c:v>
                </c:pt>
                <c:pt idx="1">
                  <c:v>Any modern method</c:v>
                </c:pt>
                <c:pt idx="2">
                  <c:v>Any traditional method</c:v>
                </c:pt>
              </c:strCache>
            </c:strRef>
          </c:cat>
          <c:val>
            <c:numRef>
              <c:f>Sheet1!$C$2:$C$4</c:f>
              <c:numCache>
                <c:formatCode>General</c:formatCode>
                <c:ptCount val="3"/>
                <c:pt idx="0">
                  <c:v>17</c:v>
                </c:pt>
                <c:pt idx="1">
                  <c:v>12</c:v>
                </c:pt>
                <c:pt idx="2">
                  <c:v>6</c:v>
                </c:pt>
              </c:numCache>
            </c:numRef>
          </c:val>
        </c:ser>
        <c:ser>
          <c:idx val="2"/>
          <c:order val="2"/>
          <c:tx>
            <c:strRef>
              <c:f>Sheet1!$D$1</c:f>
              <c:strCache>
                <c:ptCount val="1"/>
                <c:pt idx="0">
                  <c:v>3 decisions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Any method</c:v>
                </c:pt>
                <c:pt idx="1">
                  <c:v>Any modern method</c:v>
                </c:pt>
                <c:pt idx="2">
                  <c:v>Any traditional method</c:v>
                </c:pt>
              </c:strCache>
            </c:strRef>
          </c:cat>
          <c:val>
            <c:numRef>
              <c:f>Sheet1!$D$2:$D$4</c:f>
              <c:numCache>
                <c:formatCode>General</c:formatCode>
                <c:ptCount val="3"/>
                <c:pt idx="0">
                  <c:v>29</c:v>
                </c:pt>
                <c:pt idx="1">
                  <c:v>18</c:v>
                </c:pt>
                <c:pt idx="2">
                  <c:v>11</c:v>
                </c:pt>
              </c:numCache>
            </c:numRef>
          </c:val>
        </c:ser>
        <c:dLbls>
          <c:dLblPos val="outEnd"/>
          <c:showLegendKey val="0"/>
          <c:showVal val="1"/>
          <c:showCatName val="0"/>
          <c:showSerName val="0"/>
          <c:showPercent val="0"/>
          <c:showBubbleSize val="0"/>
        </c:dLbls>
        <c:gapWidth val="150"/>
        <c:axId val="320885752"/>
        <c:axId val="320886144"/>
      </c:barChart>
      <c:catAx>
        <c:axId val="320885752"/>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20886144"/>
        <c:crosses val="autoZero"/>
        <c:auto val="1"/>
        <c:lblAlgn val="ctr"/>
        <c:lblOffset val="100"/>
        <c:noMultiLvlLbl val="0"/>
      </c:catAx>
      <c:valAx>
        <c:axId val="320886144"/>
        <c:scaling>
          <c:orientation val="minMax"/>
          <c:max val="100"/>
        </c:scaling>
        <c:delete val="1"/>
        <c:axPos val="l"/>
        <c:numFmt formatCode="General" sourceLinked="1"/>
        <c:majorTickMark val="none"/>
        <c:minorTickMark val="none"/>
        <c:tickLblPos val="nextTo"/>
        <c:crossAx val="320885752"/>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2</a:t>
            </a:fld>
            <a:endParaRPr lang="en-US"/>
          </a:p>
        </p:txBody>
      </p:sp>
    </p:spTree>
    <p:extLst>
      <p:ext uri="{BB962C8B-B14F-4D97-AF65-F5344CB8AC3E}">
        <p14:creationId xmlns:p14="http://schemas.microsoft.com/office/powerpoint/2010/main" val="42081135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11</a:t>
            </a:fld>
            <a:endParaRPr lang="en-US"/>
          </a:p>
        </p:txBody>
      </p:sp>
    </p:spTree>
    <p:extLst>
      <p:ext uri="{BB962C8B-B14F-4D97-AF65-F5344CB8AC3E}">
        <p14:creationId xmlns:p14="http://schemas.microsoft.com/office/powerpoint/2010/main" val="40758357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2013 NDHS asked female and male respondents if they think a husband is justified in beating his wife under a series of circumstances: wife burns the food, wife argues with him, wife goes out without telling him, wife neglects the children, and wife refuses to have sex with him.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Overall, men are less likely than women to agree that wife beating is justified for one specified reason. More than one-third of women (35%) and one-quarter of men agree that a husband is justified in beating his wife for at least one of these reasons: if she burns the food, argues with him, goes out without telling him, neglects the children, or refuses to have sex with him. Women are most likely to agree that wife beating is justified if a wife goes out without telling her husband (25%) and neglects the children (25%). Men are more likely to agree that wife beating is justified if the wife neglects the children (14%).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15314792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13</a:t>
            </a:fld>
            <a:endParaRPr lang="en-US"/>
          </a:p>
        </p:txBody>
      </p:sp>
    </p:spTree>
    <p:extLst>
      <p:ext uri="{BB962C8B-B14F-4D97-AF65-F5344CB8AC3E}">
        <p14:creationId xmlns:p14="http://schemas.microsoft.com/office/powerpoint/2010/main" val="23100216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14</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This slide shows that the relationship</a:t>
            </a:r>
            <a:r>
              <a:rPr lang="en-US" baseline="0" noProof="0" dirty="0" smtClean="0"/>
              <a:t> of current use of contraception and decisionmaking is positively associated. The proportion of currently married women who are using any method of contraception increases from 5% among those who do not participate in any household decisions to 29% among those who </a:t>
            </a:r>
            <a:r>
              <a:rPr lang="en-US" baseline="0" noProof="0" dirty="0" err="1" smtClean="0"/>
              <a:t>particiapte</a:t>
            </a:r>
            <a:r>
              <a:rPr lang="en-US" baseline="0" noProof="0" dirty="0" smtClean="0"/>
              <a:t> in all three decisions. The same pattern can be seen among women who use modern and traditional methods of contraception.</a:t>
            </a:r>
            <a:endParaRPr lang="en-US" noProof="0" dirty="0" smtClean="0"/>
          </a:p>
        </p:txBody>
      </p:sp>
    </p:spTree>
    <p:extLst>
      <p:ext uri="{BB962C8B-B14F-4D97-AF65-F5344CB8AC3E}">
        <p14:creationId xmlns:p14="http://schemas.microsoft.com/office/powerpoint/2010/main" val="19365565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15</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Use of any</a:t>
            </a:r>
            <a:r>
              <a:rPr lang="en-US" baseline="0" noProof="0" dirty="0" smtClean="0"/>
              <a:t> method of contraception decreases with increases in the number of reasons that a woman thinks wife beating is justified. About 1 in 5 women who do not feel that wife beating is justified for any reason are using a contraceptive method, compared with less than 1 in 10 women who believe that wife beating is justified for all 5 reasons. </a:t>
            </a:r>
            <a:endParaRPr lang="en-US" noProof="0" dirty="0" smtClean="0"/>
          </a:p>
        </p:txBody>
      </p:sp>
    </p:spTree>
    <p:extLst>
      <p:ext uri="{BB962C8B-B14F-4D97-AF65-F5344CB8AC3E}">
        <p14:creationId xmlns:p14="http://schemas.microsoft.com/office/powerpoint/2010/main" val="1555410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16</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The proportion of women who received ANC</a:t>
            </a:r>
            <a:r>
              <a:rPr lang="en-US" baseline="0" noProof="0" dirty="0" smtClean="0"/>
              <a:t> by a skilled provider, delivery assistance from skilled provider, and PNC from health personnel within 2 days of delivery increases with the number of decisions in which they participate. </a:t>
            </a:r>
            <a:endParaRPr lang="en-US" noProof="0" dirty="0" smtClean="0"/>
          </a:p>
        </p:txBody>
      </p:sp>
    </p:spTree>
    <p:extLst>
      <p:ext uri="{BB962C8B-B14F-4D97-AF65-F5344CB8AC3E}">
        <p14:creationId xmlns:p14="http://schemas.microsoft.com/office/powerpoint/2010/main" val="196400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17</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Among</a:t>
            </a:r>
            <a:r>
              <a:rPr lang="en-US" baseline="0" noProof="0" dirty="0" smtClean="0"/>
              <a:t> women who do not justify wife beating for any reasons, 64% received ANC from </a:t>
            </a:r>
            <a:r>
              <a:rPr lang="en-US" baseline="0" noProof="0" dirty="0" err="1" smtClean="0"/>
              <a:t>skille</a:t>
            </a:r>
            <a:r>
              <a:rPr lang="en-US" baseline="0" noProof="0" dirty="0" smtClean="0"/>
              <a:t> provider, 45% received assistance at delivery, and 43% received PNC with first 2 days after delivery. In contract the corresponding proportions among women who </a:t>
            </a:r>
            <a:r>
              <a:rPr lang="en-US" baseline="0" noProof="0" dirty="0" err="1" smtClean="0"/>
              <a:t>justifiy</a:t>
            </a:r>
            <a:r>
              <a:rPr lang="en-US" baseline="0" noProof="0" dirty="0" smtClean="0"/>
              <a:t> wife beating for all 5 reasons were 49%, 24%, and 27%.</a:t>
            </a:r>
            <a:endParaRPr lang="en-US" noProof="0" dirty="0" smtClean="0"/>
          </a:p>
        </p:txBody>
      </p:sp>
    </p:spTree>
    <p:extLst>
      <p:ext uri="{BB962C8B-B14F-4D97-AF65-F5344CB8AC3E}">
        <p14:creationId xmlns:p14="http://schemas.microsoft.com/office/powerpoint/2010/main" val="7987001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19</a:t>
            </a:fld>
            <a:endParaRPr lang="en-US"/>
          </a:p>
        </p:txBody>
      </p:sp>
    </p:spTree>
    <p:extLst>
      <p:ext uri="{BB962C8B-B14F-4D97-AF65-F5344CB8AC3E}">
        <p14:creationId xmlns:p14="http://schemas.microsoft.com/office/powerpoint/2010/main" val="18691445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Nigeria, domestic violence cuts across all socioeconomic and cultural backgrounds. Nearly three in ten Nigerian women have ever experienced physical violence since age 15, while 11% experienced any physical violence in the past 12 months. In this context, physical violence means any type of physical violence, whether it is experienced at home or in another location, such as the workplace or school. Women’s experience of physical violence since age 15 is most common in South </a:t>
            </a:r>
            <a:r>
              <a:rPr lang="en-US" sz="1200" b="0" i="0" u="none" strike="noStrike" kern="1200" baseline="0" dirty="0" err="1" smtClean="0">
                <a:solidFill>
                  <a:schemeClr val="tx1"/>
                </a:solidFill>
                <a:latin typeface="+mn-lt"/>
                <a:ea typeface="+mn-ea"/>
                <a:cs typeface="+mn-cs"/>
              </a:rPr>
              <a:t>South</a:t>
            </a:r>
            <a:r>
              <a:rPr lang="en-US" sz="1200" b="0" i="0" u="none" strike="noStrike" kern="1200" baseline="0" dirty="0" smtClean="0">
                <a:solidFill>
                  <a:schemeClr val="tx1"/>
                </a:solidFill>
                <a:latin typeface="+mn-lt"/>
                <a:ea typeface="+mn-ea"/>
                <a:cs typeface="+mn-cs"/>
              </a:rPr>
              <a:t> Zone (52%) and lowest in North West Zone (7%). The same pattern is seen for experiences of physical violence in the past 12 months; 19% in South </a:t>
            </a:r>
            <a:r>
              <a:rPr lang="en-US" sz="1200" b="0" i="0" u="none" strike="noStrike" kern="1200" baseline="0" dirty="0" err="1" smtClean="0">
                <a:solidFill>
                  <a:schemeClr val="tx1"/>
                </a:solidFill>
                <a:latin typeface="+mn-lt"/>
                <a:ea typeface="+mn-ea"/>
                <a:cs typeface="+mn-cs"/>
              </a:rPr>
              <a:t>South</a:t>
            </a:r>
            <a:r>
              <a:rPr lang="en-US" sz="1200" b="0" i="0" u="none" strike="noStrike" kern="1200" baseline="0" dirty="0" smtClean="0">
                <a:solidFill>
                  <a:schemeClr val="tx1"/>
                </a:solidFill>
                <a:latin typeface="+mn-lt"/>
                <a:ea typeface="+mn-ea"/>
                <a:cs typeface="+mn-cs"/>
              </a:rPr>
              <a:t> Zone compared to 3% in North West Zone. Divorced, separated, or widowed women are most likely to have ever experienced physical violence since age 15 and to have experienced physical violence in the 12 months prior to the survey.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27974235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The most common perpetrator of physical violence among ever-married women is the current husband (51%).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Among never-married women, the most common perpetrator of physical violence was a mother or stepmother (41%).</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21</a:t>
            </a:fld>
            <a:endParaRPr lang="en-US"/>
          </a:p>
        </p:txBody>
      </p:sp>
    </p:spTree>
    <p:extLst>
      <p:ext uri="{BB962C8B-B14F-4D97-AF65-F5344CB8AC3E}">
        <p14:creationId xmlns:p14="http://schemas.microsoft.com/office/powerpoint/2010/main" val="2972353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men were employed in the last year than women. 7</a:t>
            </a:r>
            <a:r>
              <a:rPr lang="en-US" baseline="0" dirty="0" smtClean="0"/>
              <a:t> in 10 women compared to nearly all men are currently employed. Women age 15-24 are less likely than older women to be employed. There is not much variation in age among 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a:t>
            </a:fld>
            <a:endParaRPr lang="en-US"/>
          </a:p>
        </p:txBody>
      </p:sp>
    </p:spTree>
    <p:extLst>
      <p:ext uri="{BB962C8B-B14F-4D97-AF65-F5344CB8AC3E}">
        <p14:creationId xmlns:p14="http://schemas.microsoft.com/office/powerpoint/2010/main" val="26709654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Seven percent of Nigerian women age 15-49 have ever experienced sexual violence of which 3% have experienced sexual violence in the past 12 months. Women who are divorced, separated, or widowed are more likely to have ever experienced sexual violence (15%) than women who have never been married (8%) or are currently married (7%). Experience of sexual violence varies by zone, from 16% in North East Zone to 2% in North West Zone.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27974235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In the majority of cases, sexual violence is perpetrated by individuals with close personal relations to the woman, either their current husband or partner, former husband or partner, or current or former boyfriend. Women who have never been married report that the main perpetrators of sexual violence are strangers.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23</a:t>
            </a:fld>
            <a:endParaRPr lang="en-US"/>
          </a:p>
        </p:txBody>
      </p:sp>
    </p:spTree>
    <p:extLst>
      <p:ext uri="{BB962C8B-B14F-4D97-AF65-F5344CB8AC3E}">
        <p14:creationId xmlns:p14="http://schemas.microsoft.com/office/powerpoint/2010/main" val="29723539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Violence during pregnancy</a:t>
            </a:r>
            <a:r>
              <a:rPr lang="en-US" baseline="0" dirty="0" smtClean="0"/>
              <a:t> may threaten not only a woman’s well-being but also her unborn child. Among women who had ever been pregnant, 5% experienced physical violence during pregnancy. </a:t>
            </a:r>
            <a:r>
              <a:rPr lang="en-US" sz="1200" b="0" i="0" u="none" strike="noStrike" kern="1200" baseline="0" dirty="0" smtClean="0">
                <a:solidFill>
                  <a:schemeClr val="tx1"/>
                </a:solidFill>
                <a:latin typeface="+mn-lt"/>
                <a:ea typeface="+mn-ea"/>
                <a:cs typeface="+mn-cs"/>
              </a:rPr>
              <a:t>Violence during pregnancy is highest among women age 15-24 and 30-39 (both 6%) and lowest among women age 40-49 (4%). Women who have never been married are more likely than other women to have experienced violence during pregnancy (14%). Women with no education (3%) are less likely to experience violence during pregnancy than women with any education (4-8%). Additionally, women in the poorest households are less likely than other women to experience violence during pregnancy.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24</a:t>
            </a:fld>
            <a:endParaRPr lang="en-US"/>
          </a:p>
        </p:txBody>
      </p:sp>
    </p:spTree>
    <p:extLst>
      <p:ext uri="{BB962C8B-B14F-4D97-AF65-F5344CB8AC3E}">
        <p14:creationId xmlns:p14="http://schemas.microsoft.com/office/powerpoint/2010/main" val="29723539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More than half of ever-married women report that their husband/partner is jealous or angry if they talk to other men. More than one-third of ever-married women report that their husband/partner insists on knowing where she is at all times. Only 13% of ever-married women say that their husband/partner displays three or more of the specific </a:t>
            </a:r>
            <a:r>
              <a:rPr lang="en-US" sz="1200" b="0" i="0" u="none" strike="noStrike" kern="1200" baseline="0" dirty="0" err="1" smtClean="0">
                <a:solidFill>
                  <a:schemeClr val="tx1"/>
                </a:solidFill>
                <a:latin typeface="+mn-lt"/>
                <a:ea typeface="+mn-ea"/>
                <a:cs typeface="+mn-cs"/>
              </a:rPr>
              <a:t>behaviours</a:t>
            </a:r>
            <a:r>
              <a:rPr lang="en-US" sz="1200" b="0" i="0" u="none" strike="noStrike" kern="1200" baseline="0" dirty="0" smtClean="0">
                <a:solidFill>
                  <a:schemeClr val="tx1"/>
                </a:solidFill>
                <a:latin typeface="+mn-lt"/>
                <a:ea typeface="+mn-ea"/>
                <a:cs typeface="+mn-cs"/>
              </a:rPr>
              <a:t>. More than one-third of ever-married women report that their husband/partner displays none of the specific </a:t>
            </a:r>
            <a:r>
              <a:rPr lang="en-US" sz="1200" b="0" i="0" u="none" strike="noStrike" kern="1200" baseline="0" dirty="0" err="1" smtClean="0">
                <a:solidFill>
                  <a:schemeClr val="tx1"/>
                </a:solidFill>
                <a:latin typeface="+mn-lt"/>
                <a:ea typeface="+mn-ea"/>
                <a:cs typeface="+mn-cs"/>
              </a:rPr>
              <a:t>behaviours</a:t>
            </a:r>
            <a:r>
              <a:rPr lang="en-US" sz="1200" b="0" i="0" u="none" strike="noStrike" kern="1200" baseline="0" dirty="0" smtClean="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25</a:t>
            </a:fld>
            <a:endParaRPr lang="en-US"/>
          </a:p>
        </p:txBody>
      </p:sp>
    </p:spTree>
    <p:extLst>
      <p:ext uri="{BB962C8B-B14F-4D97-AF65-F5344CB8AC3E}">
        <p14:creationId xmlns:p14="http://schemas.microsoft.com/office/powerpoint/2010/main" val="18527721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Spousal violence is physical, sexual, or emotional abuse committed by a husband or intimate partner. One in four ever-married women report that they have ever experienced physical, sexual, or emotional violence by their husband/ partner. The most common form of spousal violence is emotional violence.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Women who are divorced, separated, or widowed are twice as likely to have experienced physical or sexual spousal violence than women who are married or living together (32% versus 15%, respectively). Women who report that their father beat their mother are three times as likely to have experienced physical or sexual violence committed by their husband/ partner (40%) than women who report that their father did not beat their mother (13%). Women whose husbands/partners gets drunk very often have the highest level of spousal physical or sexual violence (57%) compared to women whose husbands/partners do not drink (11%).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26</a:t>
            </a:fld>
            <a:endParaRPr lang="en-US"/>
          </a:p>
        </p:txBody>
      </p:sp>
    </p:spTree>
    <p:extLst>
      <p:ext uri="{BB962C8B-B14F-4D97-AF65-F5344CB8AC3E}">
        <p14:creationId xmlns:p14="http://schemas.microsoft.com/office/powerpoint/2010/main" val="15351545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Formerly married women are more likely to</a:t>
            </a:r>
            <a:r>
              <a:rPr lang="en-US" baseline="0" dirty="0" smtClean="0"/>
              <a:t> have experienced all types of spousal violence than currently married women.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27</a:t>
            </a:fld>
            <a:endParaRPr lang="en-US"/>
          </a:p>
        </p:txBody>
      </p:sp>
    </p:spTree>
    <p:extLst>
      <p:ext uri="{BB962C8B-B14F-4D97-AF65-F5344CB8AC3E}">
        <p14:creationId xmlns:p14="http://schemas.microsoft.com/office/powerpoint/2010/main" val="990060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Spousal violence is most common in South </a:t>
            </a:r>
            <a:r>
              <a:rPr lang="en-US" sz="1200" b="0" i="0" u="none" strike="noStrike" kern="1200" baseline="0" dirty="0" err="1" smtClean="0">
                <a:solidFill>
                  <a:schemeClr val="tx1"/>
                </a:solidFill>
                <a:latin typeface="+mn-lt"/>
                <a:ea typeface="+mn-ea"/>
                <a:cs typeface="+mn-cs"/>
              </a:rPr>
              <a:t>South</a:t>
            </a:r>
            <a:r>
              <a:rPr lang="en-US" sz="1200" b="0" i="0" u="none" strike="noStrike" kern="1200" baseline="0" dirty="0" smtClean="0">
                <a:solidFill>
                  <a:schemeClr val="tx1"/>
                </a:solidFill>
                <a:latin typeface="+mn-lt"/>
                <a:ea typeface="+mn-ea"/>
                <a:cs typeface="+mn-cs"/>
              </a:rPr>
              <a:t> Zone, where 28% of ever-married women report having experienced physical or sexual violence by their husband/partner.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28</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Most Nigerian women who experience physical or sexual violence do not seek help from anyone. Less than one-third of women who have ever experienced physical or sexual violence have sought help to stop violence. Nearly half of Nigerian women (45%) who experienced violence never sought help or never told anyone about the violence. </a:t>
            </a:r>
          </a:p>
          <a:p>
            <a:r>
              <a:rPr lang="en-US" sz="1200" b="0" i="0" u="none" strike="noStrike" kern="1200" baseline="0" dirty="0" smtClean="0">
                <a:solidFill>
                  <a:schemeClr val="tx1"/>
                </a:solidFill>
                <a:latin typeface="+mn-lt"/>
                <a:ea typeface="+mn-ea"/>
                <a:cs typeface="+mn-cs"/>
              </a:rPr>
              <a:t>More than 70% of women who sought help did so from their own family. Nearly 30% of women sought help from their husband/partner’s family. Notably, few women sought help from the police (2%).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29</a:t>
            </a:fld>
            <a:endParaRPr lang="en-US"/>
          </a:p>
        </p:txBody>
      </p:sp>
    </p:spTree>
    <p:extLst>
      <p:ext uri="{BB962C8B-B14F-4D97-AF65-F5344CB8AC3E}">
        <p14:creationId xmlns:p14="http://schemas.microsoft.com/office/powerpoint/2010/main" val="26859820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30</a:t>
            </a:fld>
            <a:endParaRPr lang="en-US"/>
          </a:p>
        </p:txBody>
      </p:sp>
    </p:spTree>
    <p:extLst>
      <p:ext uri="{BB962C8B-B14F-4D97-AF65-F5344CB8AC3E}">
        <p14:creationId xmlns:p14="http://schemas.microsoft.com/office/powerpoint/2010/main" val="4895902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Overall, one-quarter of Nigerian women age 15-49 are circumcised. The most common form of circumcision is being cut, flesh removed (63%). Older women age 45-49 are more than twice as likely to be circumcised than younger women age 15-49 (36% and 15%, respectively). FGC is most common in South East and South West Zones, where nearly half of women are circumcised.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32</a:t>
            </a:fld>
            <a:endParaRPr lang="en-US"/>
          </a:p>
        </p:txBody>
      </p:sp>
    </p:spTree>
    <p:extLst>
      <p:ext uri="{BB962C8B-B14F-4D97-AF65-F5344CB8AC3E}">
        <p14:creationId xmlns:p14="http://schemas.microsoft.com/office/powerpoint/2010/main" val="34115682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84CD31E4-CFFA-4174-8D4F-5542EF942C7C}" type="slidenum">
              <a:rPr lang="en-US" smtClean="0"/>
              <a:pPr/>
              <a:t>4</a:t>
            </a:fld>
            <a:endParaRPr 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r>
              <a:rPr lang="en-US" noProof="0" dirty="0" smtClean="0"/>
              <a:t>The large majority</a:t>
            </a:r>
            <a:r>
              <a:rPr lang="en-US" baseline="0" noProof="0" dirty="0" smtClean="0"/>
              <a:t> of working women earn cash (83%), while 6% are not paid. The majority of employed men (76%) earn cash while 6% are not paid at all. </a:t>
            </a:r>
            <a:endParaRPr lang="en-US" noProof="0" dirty="0" smtClean="0"/>
          </a:p>
        </p:txBody>
      </p:sp>
    </p:spTree>
    <p:extLst>
      <p:ext uri="{BB962C8B-B14F-4D97-AF65-F5344CB8AC3E}">
        <p14:creationId xmlns:p14="http://schemas.microsoft.com/office/powerpoint/2010/main" val="1156298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majority of circum</a:t>
            </a:r>
            <a:r>
              <a:rPr lang="en-US" baseline="0" dirty="0" smtClean="0"/>
              <a:t>cised women were circumcised before the age of 5.</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33</a:t>
            </a:fld>
            <a:endParaRPr lang="en-US"/>
          </a:p>
        </p:txBody>
      </p:sp>
    </p:spTree>
    <p:extLst>
      <p:ext uri="{BB962C8B-B14F-4D97-AF65-F5344CB8AC3E}">
        <p14:creationId xmlns:p14="http://schemas.microsoft.com/office/powerpoint/2010/main" val="7225341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2013 NDHS asked mothers on whether their daughters had been circumcised. 16% percent of girls age 0-14 are cut. Less than 20% of girls are circumcised before their first birthday. FGC among girls is most common in North West Zone (27%) and among girls whose mothers are also circumcised (47%).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34</a:t>
            </a:fld>
            <a:endParaRPr lang="en-US"/>
          </a:p>
        </p:txBody>
      </p:sp>
    </p:spTree>
    <p:extLst>
      <p:ext uri="{BB962C8B-B14F-4D97-AF65-F5344CB8AC3E}">
        <p14:creationId xmlns:p14="http://schemas.microsoft.com/office/powerpoint/2010/main" val="24233661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35</a:t>
            </a:fld>
            <a:endParaRPr lang="en-US"/>
          </a:p>
        </p:txBody>
      </p:sp>
    </p:spTree>
    <p:extLst>
      <p:ext uri="{BB962C8B-B14F-4D97-AF65-F5344CB8AC3E}">
        <p14:creationId xmlns:p14="http://schemas.microsoft.com/office/powerpoint/2010/main" val="40520734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smtClean="0">
                <a:solidFill>
                  <a:schemeClr val="tx1"/>
                </a:solidFill>
                <a:latin typeface="+mn-lt"/>
                <a:ea typeface="+mn-ea"/>
                <a:cs typeface="+mn-cs"/>
              </a:rPr>
              <a:t>Six in ten women and men believe that the practice should be stopped. A quarter of women and men think it should be continued.</a:t>
            </a:r>
            <a:endParaRPr lang="en-US" dirty="0"/>
          </a:p>
        </p:txBody>
      </p:sp>
      <p:sp>
        <p:nvSpPr>
          <p:cNvPr id="4" name="Slide Number Placeholder 3"/>
          <p:cNvSpPr>
            <a:spLocks noGrp="1"/>
          </p:cNvSpPr>
          <p:nvPr>
            <p:ph type="sldNum" sz="quarter" idx="10"/>
          </p:nvPr>
        </p:nvSpPr>
        <p:spPr/>
        <p:txBody>
          <a:bodyPr/>
          <a:lstStyle/>
          <a:p>
            <a:pPr>
              <a:defRPr/>
            </a:pPr>
            <a:fld id="{D810B62C-2406-4BDF-970F-B679F92A4B17}" type="slidenum">
              <a:rPr lang="en-US" smtClean="0"/>
              <a:pPr>
                <a:defRPr/>
              </a:pPr>
              <a:t>36</a:t>
            </a:fld>
            <a:endParaRPr lang="en-US"/>
          </a:p>
        </p:txBody>
      </p:sp>
    </p:spTree>
    <p:extLst>
      <p:ext uri="{BB962C8B-B14F-4D97-AF65-F5344CB8AC3E}">
        <p14:creationId xmlns:p14="http://schemas.microsoft.com/office/powerpoint/2010/main" val="2383284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5953754F-5443-4B92-8AE1-2C7D1371C4EC}" type="slidenum">
              <a:rPr lang="en-US" smtClean="0"/>
              <a:pPr/>
              <a:t>5</a:t>
            </a:fld>
            <a:endParaRPr lang="en-US"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r>
              <a:rPr lang="en-US" dirty="0" smtClean="0"/>
              <a:t>70% of women who are currently employed and earning cash made independent decision on how to spend their earnings. 19%</a:t>
            </a:r>
            <a:r>
              <a:rPr lang="en-US" baseline="0" dirty="0" smtClean="0"/>
              <a:t> of married working women made joint decision with their husbands on cash earnings while 10% report that their husbands make the decision alone. </a:t>
            </a:r>
            <a:endParaRPr lang="en-US" dirty="0" smtClean="0"/>
          </a:p>
        </p:txBody>
      </p:sp>
    </p:spTree>
    <p:extLst>
      <p:ext uri="{BB962C8B-B14F-4D97-AF65-F5344CB8AC3E}">
        <p14:creationId xmlns:p14="http://schemas.microsoft.com/office/powerpoint/2010/main" val="13360986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F46ECB1D-9FC5-4295-83F7-8EAB747F66D9}" type="slidenum">
              <a:rPr lang="en-US" smtClean="0"/>
              <a:pPr/>
              <a:t>6</a:t>
            </a:fld>
            <a:endParaRPr lang="en-US" smtClean="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r>
              <a:rPr lang="en-US" dirty="0" smtClean="0"/>
              <a:t>More than 8</a:t>
            </a:r>
            <a:r>
              <a:rPr lang="en-US" baseline="0" dirty="0" smtClean="0"/>
              <a:t> in 10 women report earning less than their husbands. Less than 10% of women earn more or about the same than their husband. For women, earning the same as or more than their husbands increases with increasing age, wealth, and education. </a:t>
            </a:r>
            <a:endParaRPr lang="en-US" dirty="0" smtClean="0"/>
          </a:p>
        </p:txBody>
      </p:sp>
    </p:spTree>
    <p:extLst>
      <p:ext uri="{BB962C8B-B14F-4D97-AF65-F5344CB8AC3E}">
        <p14:creationId xmlns:p14="http://schemas.microsoft.com/office/powerpoint/2010/main" val="1673319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Only 18% of women own a house, either alone or jointly, and only 15% own land. Eight in ten women do not own a house (82%) or land (85%). In comparison, men are more than twice as likely to own a home alone or jointly (40%). Men are also more than twice as likely to own land alone or jointly (34%). Six in ten Nigerian men do not own a house and nearly two-thirds do not own land.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1571398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8</a:t>
            </a:fld>
            <a:endParaRPr lang="en-US"/>
          </a:p>
        </p:txBody>
      </p:sp>
    </p:spTree>
    <p:extLst>
      <p:ext uri="{BB962C8B-B14F-4D97-AF65-F5344CB8AC3E}">
        <p14:creationId xmlns:p14="http://schemas.microsoft.com/office/powerpoint/2010/main" val="2323027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9</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sz="1200" b="0" i="0" u="none" strike="noStrike" kern="1200" baseline="0" dirty="0" smtClean="0">
                <a:solidFill>
                  <a:schemeClr val="tx1"/>
                </a:solidFill>
                <a:latin typeface="+mn-lt"/>
                <a:ea typeface="+mn-ea"/>
                <a:cs typeface="+mn-cs"/>
              </a:rPr>
              <a:t>The 2013 NDHS asked currently married women about their participation in three types of household decisions: her own health care, making major household purchases, and visits to family or relatives. Nearly half of women have sole or joint decisionmaking power about visiting family or relatives, while only 38% participate in decisions about major household purchases. Nearly four in ten married women participate in decisions about their own health care. Half do not participate in any of the three decisions; less than one-third report that they participate in all three decisions. </a:t>
            </a:r>
          </a:p>
          <a:p>
            <a:pPr eaLnBrk="1" hangingPunct="1"/>
            <a:r>
              <a:rPr lang="en-US" baseline="0" noProof="0" dirty="0" smtClean="0"/>
              <a:t/>
            </a:r>
            <a:br>
              <a:rPr lang="en-US" baseline="0" noProof="0" dirty="0" smtClean="0"/>
            </a:br>
            <a:r>
              <a:rPr lang="en-US" baseline="0" noProof="0" dirty="0" smtClean="0"/>
              <a:t>Women’s decisionmaking varies by region. Just 12% of women in North West Zone participate in all 3 decisions compared to 62% of women in South West Zone. Older women age 40-44 (39%) are more likely to participate in all 3 decisions compared to younger women age 15-19 (12%). </a:t>
            </a:r>
            <a:endParaRPr lang="en-US" noProof="0" dirty="0" smtClean="0"/>
          </a:p>
        </p:txBody>
      </p:sp>
    </p:spTree>
    <p:extLst>
      <p:ext uri="{BB962C8B-B14F-4D97-AF65-F5344CB8AC3E}">
        <p14:creationId xmlns:p14="http://schemas.microsoft.com/office/powerpoint/2010/main" val="6421743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10</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r>
              <a:rPr lang="en-US" sz="1200" b="0" i="0" u="none" strike="noStrike" kern="1200" baseline="0" dirty="0" smtClean="0">
                <a:solidFill>
                  <a:schemeClr val="tx1"/>
                </a:solidFill>
                <a:latin typeface="+mn-lt"/>
                <a:ea typeface="+mn-ea"/>
                <a:cs typeface="+mn-cs"/>
              </a:rPr>
              <a:t>Comparatively, the 2013 NDHS also asked currently married men about their participation in two types of household decisions: their own health care and making major household purchases. Most men participate in decisionmaking about their own health care (87%) as well as in making major household purchases (76%). Overall, nearly three-quarters of men participate in both decisions.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Although decisionmaking indicators for married women and men are not directly comparable (men reported on two and women on three decisions) the data nevertheless suggest that a gender gap exists with three-quarters of men participating in both decisions and 31% of women participating in all three decisions. </a:t>
            </a:r>
            <a:endParaRPr lang="en-US" noProof="0" dirty="0" smtClean="0"/>
          </a:p>
        </p:txBody>
      </p:sp>
    </p:spTree>
    <p:extLst>
      <p:ext uri="{BB962C8B-B14F-4D97-AF65-F5344CB8AC3E}">
        <p14:creationId xmlns:p14="http://schemas.microsoft.com/office/powerpoint/2010/main" val="27322412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59636"/>
            <a:ext cx="9144000" cy="3538728"/>
          </a:xfrm>
          <a:prstGeom prst="rect">
            <a:avLst/>
          </a:prstGeom>
        </p:spPr>
      </p:pic>
    </p:spTree>
    <p:extLst>
      <p:ext uri="{BB962C8B-B14F-4D97-AF65-F5344CB8AC3E}">
        <p14:creationId xmlns:p14="http://schemas.microsoft.com/office/powerpoint/2010/main" val="3934392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405BD0-17C4-4AC0-B956-125502E416AC}"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t>‹#›</a:t>
            </a:fld>
            <a:endParaRPr lang="en-US"/>
          </a:p>
        </p:txBody>
      </p:sp>
    </p:spTree>
    <p:extLst>
      <p:ext uri="{BB962C8B-B14F-4D97-AF65-F5344CB8AC3E}">
        <p14:creationId xmlns:p14="http://schemas.microsoft.com/office/powerpoint/2010/main" val="2006128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405BD0-17C4-4AC0-B956-125502E416AC}"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t>‹#›</a:t>
            </a:fld>
            <a:endParaRPr lang="en-US"/>
          </a:p>
        </p:txBody>
      </p:sp>
    </p:spTree>
    <p:extLst>
      <p:ext uri="{BB962C8B-B14F-4D97-AF65-F5344CB8AC3E}">
        <p14:creationId xmlns:p14="http://schemas.microsoft.com/office/powerpoint/2010/main" val="26700127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t>‹#›</a:t>
            </a:fld>
            <a:endParaRPr lang="en-US"/>
          </a:p>
        </p:txBody>
      </p:sp>
    </p:spTree>
    <p:extLst>
      <p:ext uri="{BB962C8B-B14F-4D97-AF65-F5344CB8AC3E}">
        <p14:creationId xmlns:p14="http://schemas.microsoft.com/office/powerpoint/2010/main" val="13953995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t>‹#›</a:t>
            </a:fld>
            <a:endParaRPr lang="en-US"/>
          </a:p>
        </p:txBody>
      </p:sp>
    </p:spTree>
    <p:extLst>
      <p:ext uri="{BB962C8B-B14F-4D97-AF65-F5344CB8AC3E}">
        <p14:creationId xmlns:p14="http://schemas.microsoft.com/office/powerpoint/2010/main" val="41786740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C648FB9-FB7C-41F9-968B-65E9F42722F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t>‹#›</a:t>
            </a:fld>
            <a:endParaRPr lang="en-US"/>
          </a:p>
        </p:txBody>
      </p:sp>
    </p:spTree>
    <p:extLst>
      <p:ext uri="{BB962C8B-B14F-4D97-AF65-F5344CB8AC3E}">
        <p14:creationId xmlns:p14="http://schemas.microsoft.com/office/powerpoint/2010/main" val="8534794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C648FB9-FB7C-41F9-968B-65E9F42722FD}"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C16E7A-4221-47C1-A8E8-705692894EFC}" type="slidenum">
              <a:rPr lang="en-US" smtClean="0"/>
              <a:t>‹#›</a:t>
            </a:fld>
            <a:endParaRPr lang="en-US"/>
          </a:p>
        </p:txBody>
      </p:sp>
    </p:spTree>
    <p:extLst>
      <p:ext uri="{BB962C8B-B14F-4D97-AF65-F5344CB8AC3E}">
        <p14:creationId xmlns:p14="http://schemas.microsoft.com/office/powerpoint/2010/main" val="21467345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C648FB9-FB7C-41F9-968B-65E9F42722FD}"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C16E7A-4221-47C1-A8E8-705692894EFC}" type="slidenum">
              <a:rPr lang="en-US" smtClean="0"/>
              <a:t>‹#›</a:t>
            </a:fld>
            <a:endParaRPr lang="en-US"/>
          </a:p>
        </p:txBody>
      </p:sp>
    </p:spTree>
    <p:extLst>
      <p:ext uri="{BB962C8B-B14F-4D97-AF65-F5344CB8AC3E}">
        <p14:creationId xmlns:p14="http://schemas.microsoft.com/office/powerpoint/2010/main" val="1813075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648FB9-FB7C-41F9-968B-65E9F42722FD}"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BC16E7A-4221-47C1-A8E8-705692894EFC}" type="slidenum">
              <a:rPr lang="en-US" smtClean="0"/>
              <a:t>‹#›</a:t>
            </a:fld>
            <a:endParaRPr lang="en-US"/>
          </a:p>
        </p:txBody>
      </p:sp>
    </p:spTree>
    <p:extLst>
      <p:ext uri="{BB962C8B-B14F-4D97-AF65-F5344CB8AC3E}">
        <p14:creationId xmlns:p14="http://schemas.microsoft.com/office/powerpoint/2010/main" val="24395080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648FB9-FB7C-41F9-968B-65E9F42722FD}"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C16E7A-4221-47C1-A8E8-705692894EFC}" type="slidenum">
              <a:rPr lang="en-US" smtClean="0"/>
              <a:t>‹#›</a:t>
            </a:fld>
            <a:endParaRPr lang="en-US"/>
          </a:p>
        </p:txBody>
      </p:sp>
    </p:spTree>
    <p:extLst>
      <p:ext uri="{BB962C8B-B14F-4D97-AF65-F5344CB8AC3E}">
        <p14:creationId xmlns:p14="http://schemas.microsoft.com/office/powerpoint/2010/main" val="21539291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648FB9-FB7C-41F9-968B-65E9F42722FD}"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C16E7A-4221-47C1-A8E8-705692894EFC}" type="slidenum">
              <a:rPr lang="en-US" smtClean="0"/>
              <a:t>‹#›</a:t>
            </a:fld>
            <a:endParaRPr lang="en-US"/>
          </a:p>
        </p:txBody>
      </p:sp>
    </p:spTree>
    <p:extLst>
      <p:ext uri="{BB962C8B-B14F-4D97-AF65-F5344CB8AC3E}">
        <p14:creationId xmlns:p14="http://schemas.microsoft.com/office/powerpoint/2010/main" val="17286102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405BD0-17C4-4AC0-B956-125502E416AC}"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t>‹#›</a:t>
            </a:fld>
            <a:endParaRPr lang="en-US"/>
          </a:p>
        </p:txBody>
      </p:sp>
    </p:spTree>
    <p:extLst>
      <p:ext uri="{BB962C8B-B14F-4D97-AF65-F5344CB8AC3E}">
        <p14:creationId xmlns:p14="http://schemas.microsoft.com/office/powerpoint/2010/main" val="22530953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648FB9-FB7C-41F9-968B-65E9F42722FD}"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C16E7A-4221-47C1-A8E8-705692894EFC}" type="slidenum">
              <a:rPr lang="en-US" smtClean="0"/>
              <a:t>‹#›</a:t>
            </a:fld>
            <a:endParaRPr lang="en-US"/>
          </a:p>
        </p:txBody>
      </p:sp>
    </p:spTree>
    <p:extLst>
      <p:ext uri="{BB962C8B-B14F-4D97-AF65-F5344CB8AC3E}">
        <p14:creationId xmlns:p14="http://schemas.microsoft.com/office/powerpoint/2010/main" val="25217779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t>‹#›</a:t>
            </a:fld>
            <a:endParaRPr lang="en-US"/>
          </a:p>
        </p:txBody>
      </p:sp>
    </p:spTree>
    <p:extLst>
      <p:ext uri="{BB962C8B-B14F-4D97-AF65-F5344CB8AC3E}">
        <p14:creationId xmlns:p14="http://schemas.microsoft.com/office/powerpoint/2010/main" val="40698525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t>‹#›</a:t>
            </a:fld>
            <a:endParaRPr lang="en-US"/>
          </a:p>
        </p:txBody>
      </p:sp>
    </p:spTree>
    <p:extLst>
      <p:ext uri="{BB962C8B-B14F-4D97-AF65-F5344CB8AC3E}">
        <p14:creationId xmlns:p14="http://schemas.microsoft.com/office/powerpoint/2010/main" val="28324135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301132249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9405BD0-17C4-4AC0-B956-125502E416AC}"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t>‹#›</a:t>
            </a:fld>
            <a:endParaRPr lang="en-US"/>
          </a:p>
        </p:txBody>
      </p:sp>
    </p:spTree>
    <p:extLst>
      <p:ext uri="{BB962C8B-B14F-4D97-AF65-F5344CB8AC3E}">
        <p14:creationId xmlns:p14="http://schemas.microsoft.com/office/powerpoint/2010/main" val="903006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9405BD0-17C4-4AC0-B956-125502E416AC}"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6605-63D1-413D-9899-C36D73A00928}" type="slidenum">
              <a:rPr lang="en-US" smtClean="0"/>
              <a:t>‹#›</a:t>
            </a:fld>
            <a:endParaRPr lang="en-US"/>
          </a:p>
        </p:txBody>
      </p:sp>
    </p:spTree>
    <p:extLst>
      <p:ext uri="{BB962C8B-B14F-4D97-AF65-F5344CB8AC3E}">
        <p14:creationId xmlns:p14="http://schemas.microsoft.com/office/powerpoint/2010/main" val="977666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9405BD0-17C4-4AC0-B956-125502E416AC}"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72B6605-63D1-413D-9899-C36D73A00928}" type="slidenum">
              <a:rPr lang="en-US" smtClean="0"/>
              <a:t>‹#›</a:t>
            </a:fld>
            <a:endParaRPr lang="en-US"/>
          </a:p>
        </p:txBody>
      </p:sp>
    </p:spTree>
    <p:extLst>
      <p:ext uri="{BB962C8B-B14F-4D97-AF65-F5344CB8AC3E}">
        <p14:creationId xmlns:p14="http://schemas.microsoft.com/office/powerpoint/2010/main" val="15380222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405BD0-17C4-4AC0-B956-125502E416AC}"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72B6605-63D1-413D-9899-C36D73A00928}" type="slidenum">
              <a:rPr lang="en-US" smtClean="0"/>
              <a:t>‹#›</a:t>
            </a:fld>
            <a:endParaRPr lang="en-US"/>
          </a:p>
        </p:txBody>
      </p:sp>
    </p:spTree>
    <p:extLst>
      <p:ext uri="{BB962C8B-B14F-4D97-AF65-F5344CB8AC3E}">
        <p14:creationId xmlns:p14="http://schemas.microsoft.com/office/powerpoint/2010/main" val="3883936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405BD0-17C4-4AC0-B956-125502E416AC}"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2B6605-63D1-413D-9899-C36D73A00928}" type="slidenum">
              <a:rPr lang="en-US" smtClean="0"/>
              <a:t>‹#›</a:t>
            </a:fld>
            <a:endParaRPr lang="en-US"/>
          </a:p>
        </p:txBody>
      </p:sp>
    </p:spTree>
    <p:extLst>
      <p:ext uri="{BB962C8B-B14F-4D97-AF65-F5344CB8AC3E}">
        <p14:creationId xmlns:p14="http://schemas.microsoft.com/office/powerpoint/2010/main" val="28273258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405BD0-17C4-4AC0-B956-125502E416AC}"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6605-63D1-413D-9899-C36D73A00928}" type="slidenum">
              <a:rPr lang="en-US" smtClean="0"/>
              <a:t>‹#›</a:t>
            </a:fld>
            <a:endParaRPr lang="en-US"/>
          </a:p>
        </p:txBody>
      </p:sp>
    </p:spTree>
    <p:extLst>
      <p:ext uri="{BB962C8B-B14F-4D97-AF65-F5344CB8AC3E}">
        <p14:creationId xmlns:p14="http://schemas.microsoft.com/office/powerpoint/2010/main" val="2806122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405BD0-17C4-4AC0-B956-125502E416AC}"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6605-63D1-413D-9899-C36D73A00928}" type="slidenum">
              <a:rPr lang="en-US" smtClean="0"/>
              <a:t>‹#›</a:t>
            </a:fld>
            <a:endParaRPr lang="en-US"/>
          </a:p>
        </p:txBody>
      </p:sp>
    </p:spTree>
    <p:extLst>
      <p:ext uri="{BB962C8B-B14F-4D97-AF65-F5344CB8AC3E}">
        <p14:creationId xmlns:p14="http://schemas.microsoft.com/office/powerpoint/2010/main" val="545285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405BD0-17C4-4AC0-B956-125502E416AC}"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2B6605-63D1-413D-9899-C36D73A00928}" type="slidenum">
              <a:rPr lang="en-US" smtClean="0"/>
              <a:t>‹#›</a:t>
            </a:fld>
            <a:endParaRPr lang="en-US"/>
          </a:p>
        </p:txBody>
      </p:sp>
    </p:spTree>
    <p:extLst>
      <p:ext uri="{BB962C8B-B14F-4D97-AF65-F5344CB8AC3E}">
        <p14:creationId xmlns:p14="http://schemas.microsoft.com/office/powerpoint/2010/main" val="3895794591"/>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648FB9-FB7C-41F9-968B-65E9F42722FD}"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C16E7A-4221-47C1-A8E8-705692894EFC}" type="slidenum">
              <a:rPr lang="en-US" smtClean="0"/>
              <a:t>‹#›</a:t>
            </a:fld>
            <a:endParaRPr lang="en-US"/>
          </a:p>
        </p:txBody>
      </p:sp>
    </p:spTree>
    <p:extLst>
      <p:ext uri="{BB962C8B-B14F-4D97-AF65-F5344CB8AC3E}">
        <p14:creationId xmlns:p14="http://schemas.microsoft.com/office/powerpoint/2010/main" val="618682917"/>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5" r:id="rId12"/>
    <p:sldLayoutId id="2147483746"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4572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Women’s Empowerment</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6307439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372600" cy="1143000"/>
          </a:xfrm>
        </p:spPr>
        <p:txBody>
          <a:bodyPr>
            <a:normAutofit/>
          </a:bodyPr>
          <a:lstStyle/>
          <a:p>
            <a:pPr eaLnBrk="1" hangingPunct="1"/>
            <a:r>
              <a:rPr lang="en-US" dirty="0" smtClean="0">
                <a:latin typeface="Calibri" pitchFamily="34" charset="0"/>
              </a:rPr>
              <a:t>Men’s Participation in Decisionmaking</a:t>
            </a:r>
          </a:p>
        </p:txBody>
      </p:sp>
      <p:graphicFrame>
        <p:nvGraphicFramePr>
          <p:cNvPr id="8" name="Chart 7"/>
          <p:cNvGraphicFramePr/>
          <p:nvPr>
            <p:extLst>
              <p:ext uri="{D42A27DB-BD31-4B8C-83A1-F6EECF244321}">
                <p14:modId xmlns:p14="http://schemas.microsoft.com/office/powerpoint/2010/main" val="688371781"/>
              </p:ext>
            </p:extLst>
          </p:nvPr>
        </p:nvGraphicFramePr>
        <p:xfrm>
          <a:off x="76200" y="1981200"/>
          <a:ext cx="89154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men age 15-49 who usually make specific decisions by themselves or jointly with their wife</a:t>
            </a:r>
            <a:endParaRPr lang="en-US" i="1" dirty="0">
              <a:latin typeface="Calibri" pitchFamily="34" charset="0"/>
            </a:endParaRPr>
          </a:p>
        </p:txBody>
      </p:sp>
    </p:spTree>
    <p:extLst>
      <p:ext uri="{BB962C8B-B14F-4D97-AF65-F5344CB8AC3E}">
        <p14:creationId xmlns:p14="http://schemas.microsoft.com/office/powerpoint/2010/main" val="3882411032"/>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Women’s Employment and Earnings</a:t>
            </a:r>
          </a:p>
          <a:p>
            <a:r>
              <a:rPr lang="en-US" dirty="0" err="1" smtClean="0">
                <a:latin typeface="Calibri" pitchFamily="34" charset="0"/>
              </a:rPr>
              <a:t>Decisionmaking</a:t>
            </a:r>
            <a:endParaRPr lang="en-US" dirty="0" smtClean="0">
              <a:latin typeface="Calibri" pitchFamily="34" charset="0"/>
            </a:endParaRPr>
          </a:p>
          <a:p>
            <a:r>
              <a:rPr lang="en-US" b="1" dirty="0">
                <a:solidFill>
                  <a:schemeClr val="bg2"/>
                </a:solidFill>
                <a:latin typeface="Calibri" pitchFamily="34" charset="0"/>
              </a:rPr>
              <a:t>Attitudes Toward Wife </a:t>
            </a:r>
            <a:r>
              <a:rPr lang="en-US" b="1" dirty="0" smtClean="0">
                <a:solidFill>
                  <a:schemeClr val="bg2"/>
                </a:solidFill>
                <a:latin typeface="Calibri" pitchFamily="34" charset="0"/>
              </a:rPr>
              <a:t>Beating</a:t>
            </a:r>
          </a:p>
          <a:p>
            <a:r>
              <a:rPr lang="en-US" dirty="0" smtClean="0"/>
              <a:t>Women’s Empowerment Indicators</a:t>
            </a:r>
          </a:p>
        </p:txBody>
      </p:sp>
    </p:spTree>
    <p:extLst>
      <p:ext uri="{BB962C8B-B14F-4D97-AF65-F5344CB8AC3E}">
        <p14:creationId xmlns:p14="http://schemas.microsoft.com/office/powerpoint/2010/main" val="31760583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766"/>
            <a:ext cx="8229600" cy="762000"/>
          </a:xfrm>
        </p:spPr>
        <p:txBody>
          <a:bodyPr>
            <a:normAutofit/>
          </a:bodyPr>
          <a:lstStyle/>
          <a:p>
            <a:r>
              <a:rPr lang="en-US" sz="4000" dirty="0" smtClean="0">
                <a:latin typeface="Calibri" pitchFamily="34" charset="0"/>
              </a:rPr>
              <a:t>Attitudes Toward Wife Beating</a:t>
            </a:r>
            <a:endParaRPr lang="en-US" sz="4000" dirty="0">
              <a:latin typeface="Calibri" pitchFamily="34" charset="0"/>
            </a:endParaRPr>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3065167444"/>
              </p:ext>
            </p:extLst>
          </p:nvPr>
        </p:nvGraphicFramePr>
        <p:xfrm>
          <a:off x="0" y="1311166"/>
          <a:ext cx="91440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777766"/>
            <a:ext cx="9144000" cy="646331"/>
          </a:xfrm>
          <a:prstGeom prst="rect">
            <a:avLst/>
          </a:prstGeom>
          <a:noFill/>
        </p:spPr>
        <p:txBody>
          <a:bodyPr wrap="square" rtlCol="0">
            <a:spAutoFit/>
          </a:bodyPr>
          <a:lstStyle/>
          <a:p>
            <a:r>
              <a:rPr lang="en-US" i="1" dirty="0" smtClean="0">
                <a:latin typeface="Calibri" pitchFamily="34" charset="0"/>
              </a:rPr>
              <a:t>Percent of ever-married women and men age 15-49 who agree that a husband is justified in beating his wife under certain circumstances</a:t>
            </a:r>
            <a:endParaRPr lang="en-US" i="1" dirty="0">
              <a:latin typeface="Calibri" pitchFamily="34" charset="0"/>
            </a:endParaRPr>
          </a:p>
        </p:txBody>
      </p:sp>
    </p:spTree>
    <p:extLst>
      <p:ext uri="{BB962C8B-B14F-4D97-AF65-F5344CB8AC3E}">
        <p14:creationId xmlns:p14="http://schemas.microsoft.com/office/powerpoint/2010/main" val="32309149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Women’s Employment and Earnings</a:t>
            </a:r>
          </a:p>
          <a:p>
            <a:r>
              <a:rPr lang="en-US" dirty="0" err="1" smtClean="0">
                <a:latin typeface="Calibri" pitchFamily="34" charset="0"/>
              </a:rPr>
              <a:t>Decisionmaking</a:t>
            </a:r>
            <a:endParaRPr lang="en-US" dirty="0" smtClean="0">
              <a:latin typeface="Calibri" pitchFamily="34" charset="0"/>
            </a:endParaRPr>
          </a:p>
          <a:p>
            <a:r>
              <a:rPr lang="en-US" dirty="0">
                <a:latin typeface="Calibri" pitchFamily="34" charset="0"/>
              </a:rPr>
              <a:t>Attitudes Toward Wife </a:t>
            </a:r>
            <a:r>
              <a:rPr lang="en-US" dirty="0" smtClean="0">
                <a:latin typeface="Calibri" pitchFamily="34" charset="0"/>
              </a:rPr>
              <a:t>Beating</a:t>
            </a:r>
          </a:p>
          <a:p>
            <a:r>
              <a:rPr lang="en-US" b="1" dirty="0" smtClean="0">
                <a:solidFill>
                  <a:schemeClr val="bg2"/>
                </a:solidFill>
              </a:rPr>
              <a:t>Women’s Empowerment Indicators</a:t>
            </a:r>
          </a:p>
        </p:txBody>
      </p:sp>
    </p:spTree>
    <p:extLst>
      <p:ext uri="{BB962C8B-B14F-4D97-AF65-F5344CB8AC3E}">
        <p14:creationId xmlns:p14="http://schemas.microsoft.com/office/powerpoint/2010/main" val="37886153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Current Use of Contraception by Women’s Participation in Decisionmaking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by current contraceptive method according to women’s decisionmaking</a:t>
            </a:r>
            <a:endParaRPr lang="en-US" i="1" dirty="0">
              <a:latin typeface="Calibri" pitchFamily="34" charset="0"/>
            </a:endParaRPr>
          </a:p>
        </p:txBody>
      </p:sp>
      <p:graphicFrame>
        <p:nvGraphicFramePr>
          <p:cNvPr id="2" name="Chart 1"/>
          <p:cNvGraphicFramePr/>
          <p:nvPr>
            <p:extLst>
              <p:ext uri="{D42A27DB-BD31-4B8C-83A1-F6EECF244321}">
                <p14:modId xmlns:p14="http://schemas.microsoft.com/office/powerpoint/2010/main" val="2177308082"/>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57985570"/>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Current Use of Contraceptive Method by Attitudes towards Wife Beating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a:latin typeface="Calibri" pitchFamily="34" charset="0"/>
              </a:rPr>
              <a:t>Percent of currently married women age 15-49 by current contraceptive method according to women’s </a:t>
            </a:r>
            <a:r>
              <a:rPr lang="en-US" i="1" dirty="0" smtClean="0">
                <a:latin typeface="Calibri" pitchFamily="34" charset="0"/>
              </a:rPr>
              <a:t>attitudes towards wife beating</a:t>
            </a:r>
            <a:endParaRPr lang="en-US" i="1" dirty="0">
              <a:latin typeface="Calibri" pitchFamily="34" charset="0"/>
            </a:endParaRPr>
          </a:p>
        </p:txBody>
      </p:sp>
      <p:graphicFrame>
        <p:nvGraphicFramePr>
          <p:cNvPr id="2" name="Chart 1"/>
          <p:cNvGraphicFramePr/>
          <p:nvPr>
            <p:extLst>
              <p:ext uri="{D42A27DB-BD31-4B8C-83A1-F6EECF244321}">
                <p14:modId xmlns:p14="http://schemas.microsoft.com/office/powerpoint/2010/main" val="1947628443"/>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10033894"/>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Reproductive Health Care by Women’s Participation in Decisionmaking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with a live birth in the past 5 years who received ANC, delivery assistance, and PNC from health personally for most recent birth</a:t>
            </a:r>
            <a:endParaRPr lang="en-US" i="1" dirty="0">
              <a:latin typeface="Calibri" pitchFamily="34" charset="0"/>
            </a:endParaRPr>
          </a:p>
        </p:txBody>
      </p:sp>
      <p:graphicFrame>
        <p:nvGraphicFramePr>
          <p:cNvPr id="2" name="Chart 1"/>
          <p:cNvGraphicFramePr/>
          <p:nvPr>
            <p:extLst>
              <p:ext uri="{D42A27DB-BD31-4B8C-83A1-F6EECF244321}">
                <p14:modId xmlns:p14="http://schemas.microsoft.com/office/powerpoint/2010/main" val="4277799051"/>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58640" y="6550221"/>
            <a:ext cx="5943600" cy="307777"/>
          </a:xfrm>
          <a:prstGeom prst="rect">
            <a:avLst/>
          </a:prstGeom>
          <a:noFill/>
        </p:spPr>
        <p:txBody>
          <a:bodyPr wrap="square" rtlCol="0">
            <a:spAutoFit/>
          </a:bodyPr>
          <a:lstStyle/>
          <a:p>
            <a:r>
              <a:rPr lang="en-US" sz="1400" dirty="0" smtClean="0">
                <a:latin typeface="Calibri" panose="020F0502020204030204" pitchFamily="34" charset="0"/>
              </a:rPr>
              <a:t>*Skilled provider includes doctor, nurse,  midwife, or auxiliary nurse/midwife.</a:t>
            </a:r>
            <a:endParaRPr lang="en-US" sz="1400" dirty="0">
              <a:latin typeface="Calibri" panose="020F0502020204030204" pitchFamily="34" charset="0"/>
            </a:endParaRPr>
          </a:p>
        </p:txBody>
      </p:sp>
    </p:spTree>
    <p:extLst>
      <p:ext uri="{BB962C8B-B14F-4D97-AF65-F5344CB8AC3E}">
        <p14:creationId xmlns:p14="http://schemas.microsoft.com/office/powerpoint/2010/main" val="243721114"/>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Reproductive Health Care by Attitudes towards Wife Beating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a:latin typeface="Calibri" pitchFamily="34" charset="0"/>
              </a:rPr>
              <a:t>Percent of currently married women age 15-49 with a live birth in the past 5 years who received ANC, delivery assistance, and PNC from health personally for most recent birth</a:t>
            </a:r>
          </a:p>
        </p:txBody>
      </p:sp>
      <p:graphicFrame>
        <p:nvGraphicFramePr>
          <p:cNvPr id="2" name="Chart 1"/>
          <p:cNvGraphicFramePr/>
          <p:nvPr>
            <p:extLst>
              <p:ext uri="{D42A27DB-BD31-4B8C-83A1-F6EECF244321}">
                <p14:modId xmlns:p14="http://schemas.microsoft.com/office/powerpoint/2010/main" val="1790826177"/>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58640" y="6550221"/>
            <a:ext cx="5943600" cy="307777"/>
          </a:xfrm>
          <a:prstGeom prst="rect">
            <a:avLst/>
          </a:prstGeom>
          <a:noFill/>
        </p:spPr>
        <p:txBody>
          <a:bodyPr wrap="square" rtlCol="0">
            <a:spAutoFit/>
          </a:bodyPr>
          <a:lstStyle/>
          <a:p>
            <a:r>
              <a:rPr lang="en-US" sz="1400" dirty="0" smtClean="0">
                <a:latin typeface="Calibri" panose="020F0502020204030204" pitchFamily="34" charset="0"/>
              </a:rPr>
              <a:t>*Skilled provider includes doctor, nurse,  midwife, or auxiliary nurse/midwife.</a:t>
            </a:r>
            <a:endParaRPr lang="en-US" sz="1400" dirty="0">
              <a:latin typeface="Calibri" panose="020F0502020204030204" pitchFamily="34" charset="0"/>
            </a:endParaRPr>
          </a:p>
        </p:txBody>
      </p:sp>
    </p:spTree>
    <p:extLst>
      <p:ext uri="{BB962C8B-B14F-4D97-AF65-F5344CB8AC3E}">
        <p14:creationId xmlns:p14="http://schemas.microsoft.com/office/powerpoint/2010/main" val="1746108185"/>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8883" y="52552"/>
            <a:ext cx="8229600" cy="1446550"/>
          </a:xfrm>
          <a:prstGeom prst="rect">
            <a:avLst/>
          </a:prstGeom>
          <a:noFill/>
        </p:spPr>
        <p:txBody>
          <a:bodyPr wrap="square" rtlCol="0">
            <a:spAutoFit/>
          </a:bodyPr>
          <a:lstStyle/>
          <a:p>
            <a:pPr algn="ctr"/>
            <a:r>
              <a:rPr lang="en-US" sz="4400" b="1" dirty="0" smtClean="0">
                <a:solidFill>
                  <a:schemeClr val="bg1"/>
                </a:solidFill>
                <a:latin typeface="Calibri" pitchFamily="34" charset="0"/>
              </a:rPr>
              <a:t>Domestic Violence &amp;</a:t>
            </a:r>
            <a:br>
              <a:rPr lang="en-US" sz="4400" b="1" dirty="0" smtClean="0">
                <a:solidFill>
                  <a:schemeClr val="bg1"/>
                </a:solidFill>
                <a:latin typeface="Calibri" pitchFamily="34" charset="0"/>
              </a:rPr>
            </a:br>
            <a:r>
              <a:rPr lang="en-US" sz="4400" b="1" dirty="0" smtClean="0">
                <a:solidFill>
                  <a:schemeClr val="bg1"/>
                </a:solidFill>
                <a:latin typeface="Calibri" pitchFamily="34" charset="0"/>
              </a:rPr>
              <a:t>Female Genital Cutting</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0986745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b="1" dirty="0" smtClean="0">
                <a:solidFill>
                  <a:schemeClr val="bg2"/>
                </a:solidFill>
                <a:latin typeface="Calibri" pitchFamily="34" charset="0"/>
              </a:rPr>
              <a:t>Domestic Violence</a:t>
            </a:r>
          </a:p>
          <a:p>
            <a:r>
              <a:rPr lang="en-US" dirty="0" smtClean="0">
                <a:latin typeface="Calibri" pitchFamily="34" charset="0"/>
              </a:rPr>
              <a:t>Female Genital Cutting</a:t>
            </a:r>
          </a:p>
        </p:txBody>
      </p:sp>
    </p:spTree>
    <p:extLst>
      <p:ext uri="{BB962C8B-B14F-4D97-AF65-F5344CB8AC3E}">
        <p14:creationId xmlns:p14="http://schemas.microsoft.com/office/powerpoint/2010/main" val="35129527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b="1" dirty="0" smtClean="0">
                <a:solidFill>
                  <a:schemeClr val="bg2"/>
                </a:solidFill>
                <a:latin typeface="Calibri" pitchFamily="34" charset="0"/>
              </a:rPr>
              <a:t>Women’s Employment and Earnings</a:t>
            </a:r>
          </a:p>
          <a:p>
            <a:r>
              <a:rPr lang="en-US" dirty="0" err="1" smtClean="0">
                <a:latin typeface="Calibri" pitchFamily="34" charset="0"/>
              </a:rPr>
              <a:t>Decisionmaking</a:t>
            </a:r>
            <a:endParaRPr lang="en-US" dirty="0" smtClean="0">
              <a:latin typeface="Calibri" pitchFamily="34" charset="0"/>
            </a:endParaRPr>
          </a:p>
          <a:p>
            <a:r>
              <a:rPr lang="en-US" dirty="0">
                <a:latin typeface="Calibri" pitchFamily="34" charset="0"/>
              </a:rPr>
              <a:t>Attitudes Toward Wife </a:t>
            </a:r>
            <a:r>
              <a:rPr lang="en-US" dirty="0" smtClean="0">
                <a:latin typeface="Calibri" pitchFamily="34" charset="0"/>
              </a:rPr>
              <a:t>Beating</a:t>
            </a:r>
          </a:p>
          <a:p>
            <a:r>
              <a:rPr lang="en-US" dirty="0"/>
              <a:t>Women’s Empowerment Indicators</a:t>
            </a:r>
          </a:p>
          <a:p>
            <a:endParaRPr lang="en-US" dirty="0" smtClean="0">
              <a:latin typeface="Calibri" pitchFamily="34" charset="0"/>
            </a:endParaRPr>
          </a:p>
        </p:txBody>
      </p:sp>
    </p:spTree>
    <p:extLst>
      <p:ext uri="{BB962C8B-B14F-4D97-AF65-F5344CB8AC3E}">
        <p14:creationId xmlns:p14="http://schemas.microsoft.com/office/powerpoint/2010/main" val="2205882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045116844"/>
              </p:ext>
            </p:extLst>
          </p:nvPr>
        </p:nvGraphicFramePr>
        <p:xfrm>
          <a:off x="304800" y="1219200"/>
          <a:ext cx="8534400" cy="5410200"/>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Group 4"/>
          <p:cNvGrpSpPr/>
          <p:nvPr/>
        </p:nvGrpSpPr>
        <p:grpSpPr>
          <a:xfrm>
            <a:off x="3048000" y="2817812"/>
            <a:ext cx="5029200" cy="458788"/>
            <a:chOff x="4191000" y="2133600"/>
            <a:chExt cx="3810000" cy="458788"/>
          </a:xfrm>
        </p:grpSpPr>
        <p:sp>
          <p:nvSpPr>
            <p:cNvPr id="6" name="TextBox 5"/>
            <p:cNvSpPr txBox="1"/>
            <p:nvPr/>
          </p:nvSpPr>
          <p:spPr>
            <a:xfrm>
              <a:off x="5105400" y="2133600"/>
              <a:ext cx="1981200" cy="369332"/>
            </a:xfrm>
            <a:prstGeom prst="rect">
              <a:avLst/>
            </a:prstGeom>
            <a:noFill/>
          </p:spPr>
          <p:txBody>
            <a:bodyPr wrap="square" rtlCol="0">
              <a:spAutoFit/>
            </a:bodyPr>
            <a:lstStyle/>
            <a:p>
              <a:pPr algn="ctr"/>
              <a:r>
                <a:rPr lang="en-US" dirty="0" smtClean="0">
                  <a:latin typeface="Calibri" pitchFamily="34" charset="0"/>
                </a:rPr>
                <a:t>In past 12 months</a:t>
              </a:r>
              <a:endParaRPr lang="en-US" dirty="0">
                <a:latin typeface="Calibri" pitchFamily="34" charset="0"/>
              </a:endParaRPr>
            </a:p>
          </p:txBody>
        </p:sp>
        <p:cxnSp>
          <p:nvCxnSpPr>
            <p:cNvPr id="7" name="Straight Connector 6"/>
            <p:cNvCxnSpPr/>
            <p:nvPr/>
          </p:nvCxnSpPr>
          <p:spPr>
            <a:xfrm>
              <a:off x="4191000" y="2590800"/>
              <a:ext cx="38100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0" y="1219200"/>
            <a:ext cx="8382000" cy="369332"/>
          </a:xfrm>
          <a:prstGeom prst="rect">
            <a:avLst/>
          </a:prstGeom>
          <a:noFill/>
        </p:spPr>
        <p:txBody>
          <a:bodyPr wrap="square" rtlCol="0">
            <a:spAutoFit/>
          </a:bodyPr>
          <a:lstStyle/>
          <a:p>
            <a:r>
              <a:rPr lang="en-US" i="1" dirty="0" smtClean="0">
                <a:latin typeface="Calibri" pitchFamily="34" charset="0"/>
              </a:rPr>
              <a:t>Percent of women age 15-49 who have experienced physical violence since age 15</a:t>
            </a:r>
            <a:endParaRPr lang="en-US" i="1" dirty="0">
              <a:latin typeface="Calibri" pitchFamily="34" charset="0"/>
            </a:endParaRPr>
          </a:p>
        </p:txBody>
      </p:sp>
      <p:sp>
        <p:nvSpPr>
          <p:cNvPr id="9" name="Title 1"/>
          <p:cNvSpPr>
            <a:spLocks noGrp="1"/>
          </p:cNvSpPr>
          <p:nvPr>
            <p:ph type="title"/>
          </p:nvPr>
        </p:nvSpPr>
        <p:spPr>
          <a:xfrm>
            <a:off x="457200" y="0"/>
            <a:ext cx="8229600" cy="1066800"/>
          </a:xfrm>
        </p:spPr>
        <p:txBody>
          <a:bodyPr/>
          <a:lstStyle/>
          <a:p>
            <a:r>
              <a:rPr lang="en-US" dirty="0" smtClean="0">
                <a:latin typeface="Calibri" pitchFamily="34" charset="0"/>
              </a:rPr>
              <a:t>Experience of Physical Violence</a:t>
            </a:r>
            <a:endParaRPr lang="en-US" dirty="0">
              <a:latin typeface="Calibri" pitchFamily="34" charset="0"/>
            </a:endParaRPr>
          </a:p>
        </p:txBody>
      </p:sp>
    </p:spTree>
    <p:extLst>
      <p:ext uri="{BB962C8B-B14F-4D97-AF65-F5344CB8AC3E}">
        <p14:creationId xmlns:p14="http://schemas.microsoft.com/office/powerpoint/2010/main" val="1901820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pitchFamily="34" charset="0"/>
              </a:rPr>
              <a:t>Perpetrators of Physical Violence</a:t>
            </a:r>
            <a:endParaRPr lang="en-US" dirty="0">
              <a:latin typeface="Calibri" pitchFamily="34" charset="0"/>
            </a:endParaRPr>
          </a:p>
        </p:txBody>
      </p:sp>
      <p:sp>
        <p:nvSpPr>
          <p:cNvPr id="3" name="Content Placeholder 2"/>
          <p:cNvSpPr>
            <a:spLocks noGrp="1"/>
          </p:cNvSpPr>
          <p:nvPr>
            <p:ph idx="1"/>
          </p:nvPr>
        </p:nvSpPr>
        <p:spPr/>
        <p:txBody>
          <a:bodyPr/>
          <a:lstStyle/>
          <a:p>
            <a:pPr marL="0" indent="0" algn="ctr">
              <a:buNone/>
            </a:pPr>
            <a:endParaRPr lang="en-US" b="1" dirty="0" smtClean="0">
              <a:solidFill>
                <a:schemeClr val="accent6"/>
              </a:solidFill>
              <a:latin typeface="Calibri" pitchFamily="34" charset="0"/>
            </a:endParaRPr>
          </a:p>
          <a:p>
            <a:pPr marL="0" indent="0" algn="ctr">
              <a:buNone/>
            </a:pPr>
            <a:r>
              <a:rPr lang="en-US" b="1" dirty="0" smtClean="0">
                <a:solidFill>
                  <a:schemeClr val="bg2"/>
                </a:solidFill>
              </a:rPr>
              <a:t>Among ever-married women, 51% </a:t>
            </a:r>
            <a:r>
              <a:rPr lang="en-US" dirty="0"/>
              <a:t>of physical violence was committed by a </a:t>
            </a:r>
            <a:r>
              <a:rPr lang="en-US" b="1" dirty="0">
                <a:solidFill>
                  <a:schemeClr val="bg2"/>
                </a:solidFill>
              </a:rPr>
              <a:t>current husband</a:t>
            </a:r>
            <a:r>
              <a:rPr lang="en-US" b="1" dirty="0" smtClean="0">
                <a:solidFill>
                  <a:schemeClr val="accent1"/>
                </a:solidFill>
              </a:rPr>
              <a:t>.</a:t>
            </a:r>
          </a:p>
          <a:p>
            <a:pPr marL="0" indent="0" algn="ctr">
              <a:buNone/>
            </a:pPr>
            <a:endParaRPr lang="en-US" b="1" dirty="0">
              <a:solidFill>
                <a:schemeClr val="accent1"/>
              </a:solidFill>
            </a:endParaRPr>
          </a:p>
          <a:p>
            <a:pPr marL="0" indent="0" algn="ctr">
              <a:buNone/>
            </a:pPr>
            <a:r>
              <a:rPr lang="en-US" b="1" dirty="0">
                <a:solidFill>
                  <a:schemeClr val="bg2"/>
                </a:solidFill>
              </a:rPr>
              <a:t>Among </a:t>
            </a:r>
            <a:r>
              <a:rPr lang="en-US" b="1" dirty="0" smtClean="0">
                <a:solidFill>
                  <a:schemeClr val="bg2"/>
                </a:solidFill>
              </a:rPr>
              <a:t>never-married </a:t>
            </a:r>
            <a:r>
              <a:rPr lang="en-US" b="1" dirty="0">
                <a:solidFill>
                  <a:schemeClr val="bg2"/>
                </a:solidFill>
              </a:rPr>
              <a:t>women, </a:t>
            </a:r>
            <a:r>
              <a:rPr lang="en-US" b="1" dirty="0" smtClean="0">
                <a:solidFill>
                  <a:schemeClr val="bg2"/>
                </a:solidFill>
              </a:rPr>
              <a:t>41% </a:t>
            </a:r>
            <a:r>
              <a:rPr lang="en-US" dirty="0"/>
              <a:t>of physical violence was committed by a </a:t>
            </a:r>
            <a:r>
              <a:rPr lang="en-US" b="1" dirty="0" smtClean="0">
                <a:solidFill>
                  <a:schemeClr val="bg2"/>
                </a:solidFill>
              </a:rPr>
              <a:t>mother/stepmother.</a:t>
            </a:r>
            <a:endParaRPr lang="en-US" b="1" dirty="0">
              <a:solidFill>
                <a:schemeClr val="bg2"/>
              </a:solidFill>
            </a:endParaRPr>
          </a:p>
          <a:p>
            <a:pPr marL="0" indent="0" algn="ctr">
              <a:buNone/>
            </a:pPr>
            <a:endParaRPr lang="en-US" b="1" dirty="0">
              <a:solidFill>
                <a:schemeClr val="accent1"/>
              </a:solidFill>
            </a:endParaRPr>
          </a:p>
        </p:txBody>
      </p:sp>
    </p:spTree>
    <p:extLst>
      <p:ext uri="{BB962C8B-B14F-4D97-AF65-F5344CB8AC3E}">
        <p14:creationId xmlns:p14="http://schemas.microsoft.com/office/powerpoint/2010/main" val="35867488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053448208"/>
              </p:ext>
            </p:extLst>
          </p:nvPr>
        </p:nvGraphicFramePr>
        <p:xfrm>
          <a:off x="304800" y="1219200"/>
          <a:ext cx="85344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219200"/>
            <a:ext cx="8382000" cy="369332"/>
          </a:xfrm>
          <a:prstGeom prst="rect">
            <a:avLst/>
          </a:prstGeom>
          <a:noFill/>
        </p:spPr>
        <p:txBody>
          <a:bodyPr wrap="square" rtlCol="0">
            <a:spAutoFit/>
          </a:bodyPr>
          <a:lstStyle/>
          <a:p>
            <a:r>
              <a:rPr lang="en-US" i="1" dirty="0" smtClean="0">
                <a:latin typeface="Calibri" pitchFamily="34" charset="0"/>
              </a:rPr>
              <a:t>Percent of women age 15-49 who have ever experienced sexual violence</a:t>
            </a:r>
            <a:endParaRPr lang="en-US" i="1" dirty="0">
              <a:latin typeface="Calibri" pitchFamily="34" charset="0"/>
            </a:endParaRPr>
          </a:p>
        </p:txBody>
      </p:sp>
      <p:sp>
        <p:nvSpPr>
          <p:cNvPr id="9" name="Title 1"/>
          <p:cNvSpPr>
            <a:spLocks noGrp="1"/>
          </p:cNvSpPr>
          <p:nvPr>
            <p:ph type="title"/>
          </p:nvPr>
        </p:nvSpPr>
        <p:spPr>
          <a:xfrm>
            <a:off x="457200" y="0"/>
            <a:ext cx="8229600" cy="1066800"/>
          </a:xfrm>
        </p:spPr>
        <p:txBody>
          <a:bodyPr/>
          <a:lstStyle/>
          <a:p>
            <a:r>
              <a:rPr lang="en-US" dirty="0" smtClean="0">
                <a:latin typeface="Calibri" pitchFamily="34" charset="0"/>
              </a:rPr>
              <a:t>Experience of Sexual Violence</a:t>
            </a:r>
            <a:endParaRPr lang="en-US" dirty="0">
              <a:latin typeface="Calibri" pitchFamily="34" charset="0"/>
            </a:endParaRPr>
          </a:p>
        </p:txBody>
      </p:sp>
    </p:spTree>
    <p:extLst>
      <p:ext uri="{BB962C8B-B14F-4D97-AF65-F5344CB8AC3E}">
        <p14:creationId xmlns:p14="http://schemas.microsoft.com/office/powerpoint/2010/main" val="34187871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pitchFamily="34" charset="0"/>
              </a:rPr>
              <a:t>Perpetrators of Sexual Violence</a:t>
            </a:r>
            <a:endParaRPr lang="en-US" dirty="0">
              <a:latin typeface="Calibri" pitchFamily="34" charset="0"/>
            </a:endParaRPr>
          </a:p>
        </p:txBody>
      </p:sp>
      <p:sp>
        <p:nvSpPr>
          <p:cNvPr id="3" name="Content Placeholder 2"/>
          <p:cNvSpPr>
            <a:spLocks noGrp="1"/>
          </p:cNvSpPr>
          <p:nvPr>
            <p:ph idx="1"/>
          </p:nvPr>
        </p:nvSpPr>
        <p:spPr/>
        <p:txBody>
          <a:bodyPr/>
          <a:lstStyle/>
          <a:p>
            <a:pPr marL="0" indent="0" algn="ctr">
              <a:buNone/>
            </a:pPr>
            <a:endParaRPr lang="en-US" b="1" dirty="0" smtClean="0">
              <a:solidFill>
                <a:schemeClr val="accent6"/>
              </a:solidFill>
              <a:latin typeface="Calibri" pitchFamily="34" charset="0"/>
            </a:endParaRPr>
          </a:p>
          <a:p>
            <a:pPr marL="0" indent="0" algn="ctr">
              <a:buNone/>
            </a:pPr>
            <a:r>
              <a:rPr lang="en-US" b="1" dirty="0" smtClean="0">
                <a:solidFill>
                  <a:schemeClr val="bg2"/>
                </a:solidFill>
              </a:rPr>
              <a:t>Among ever-married women, 58% </a:t>
            </a:r>
            <a:r>
              <a:rPr lang="en-US" dirty="0"/>
              <a:t>of </a:t>
            </a:r>
            <a:r>
              <a:rPr lang="en-US" dirty="0" smtClean="0"/>
              <a:t>sexual </a:t>
            </a:r>
            <a:r>
              <a:rPr lang="en-US" dirty="0"/>
              <a:t>violence was committed by a </a:t>
            </a:r>
            <a:r>
              <a:rPr lang="en-US" b="1" dirty="0">
                <a:solidFill>
                  <a:schemeClr val="bg2"/>
                </a:solidFill>
              </a:rPr>
              <a:t>current husband</a:t>
            </a:r>
            <a:r>
              <a:rPr lang="en-US" b="1" dirty="0" smtClean="0">
                <a:solidFill>
                  <a:schemeClr val="accent1"/>
                </a:solidFill>
              </a:rPr>
              <a:t>.</a:t>
            </a:r>
          </a:p>
          <a:p>
            <a:pPr marL="0" indent="0" algn="ctr">
              <a:buNone/>
            </a:pPr>
            <a:endParaRPr lang="en-US" b="1" dirty="0">
              <a:solidFill>
                <a:schemeClr val="accent1"/>
              </a:solidFill>
            </a:endParaRPr>
          </a:p>
          <a:p>
            <a:pPr marL="0" indent="0" algn="ctr">
              <a:buNone/>
            </a:pPr>
            <a:r>
              <a:rPr lang="en-US" b="1" dirty="0">
                <a:solidFill>
                  <a:schemeClr val="bg2"/>
                </a:solidFill>
              </a:rPr>
              <a:t>Among </a:t>
            </a:r>
            <a:r>
              <a:rPr lang="en-US" b="1" dirty="0" smtClean="0">
                <a:solidFill>
                  <a:schemeClr val="bg2"/>
                </a:solidFill>
              </a:rPr>
              <a:t>never-married </a:t>
            </a:r>
            <a:r>
              <a:rPr lang="en-US" b="1" dirty="0">
                <a:solidFill>
                  <a:schemeClr val="bg2"/>
                </a:solidFill>
              </a:rPr>
              <a:t>women, </a:t>
            </a:r>
            <a:r>
              <a:rPr lang="en-US" b="1" dirty="0" smtClean="0">
                <a:solidFill>
                  <a:schemeClr val="bg2"/>
                </a:solidFill>
              </a:rPr>
              <a:t>29% </a:t>
            </a:r>
            <a:r>
              <a:rPr lang="en-US" dirty="0"/>
              <a:t>of </a:t>
            </a:r>
            <a:r>
              <a:rPr lang="en-US" dirty="0" smtClean="0"/>
              <a:t>sexual </a:t>
            </a:r>
            <a:r>
              <a:rPr lang="en-US" dirty="0"/>
              <a:t>violence was committed by a </a:t>
            </a:r>
            <a:r>
              <a:rPr lang="en-US" b="1" dirty="0" smtClean="0">
                <a:solidFill>
                  <a:schemeClr val="bg2"/>
                </a:solidFill>
              </a:rPr>
              <a:t>stranger.</a:t>
            </a:r>
            <a:endParaRPr lang="en-US" b="1" dirty="0">
              <a:solidFill>
                <a:schemeClr val="bg2"/>
              </a:solidFill>
            </a:endParaRPr>
          </a:p>
          <a:p>
            <a:pPr marL="0" indent="0" algn="ctr">
              <a:buNone/>
            </a:pPr>
            <a:endParaRPr lang="en-US" b="1" dirty="0">
              <a:solidFill>
                <a:schemeClr val="accent1"/>
              </a:solidFill>
            </a:endParaRPr>
          </a:p>
        </p:txBody>
      </p:sp>
    </p:spTree>
    <p:extLst>
      <p:ext uri="{BB962C8B-B14F-4D97-AF65-F5344CB8AC3E}">
        <p14:creationId xmlns:p14="http://schemas.microsoft.com/office/powerpoint/2010/main" val="36186311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pitchFamily="34" charset="0"/>
              </a:rPr>
              <a:t>Violence During Pregnancy</a:t>
            </a:r>
            <a:endParaRPr lang="en-US" dirty="0">
              <a:latin typeface="Calibri" pitchFamily="34" charset="0"/>
            </a:endParaRPr>
          </a:p>
        </p:txBody>
      </p:sp>
      <p:sp>
        <p:nvSpPr>
          <p:cNvPr id="3" name="Content Placeholder 2"/>
          <p:cNvSpPr>
            <a:spLocks noGrp="1"/>
          </p:cNvSpPr>
          <p:nvPr>
            <p:ph idx="1"/>
          </p:nvPr>
        </p:nvSpPr>
        <p:spPr/>
        <p:txBody>
          <a:bodyPr/>
          <a:lstStyle/>
          <a:p>
            <a:pPr marL="0" indent="0" algn="ctr">
              <a:buNone/>
            </a:pPr>
            <a:endParaRPr lang="en-US" b="1" dirty="0" smtClean="0">
              <a:solidFill>
                <a:schemeClr val="accent6"/>
              </a:solidFill>
              <a:latin typeface="Calibri" pitchFamily="34" charset="0"/>
            </a:endParaRPr>
          </a:p>
          <a:p>
            <a:pPr marL="0" indent="0" algn="ctr">
              <a:buNone/>
            </a:pPr>
            <a:r>
              <a:rPr lang="en-US" b="1" dirty="0" smtClean="0">
                <a:solidFill>
                  <a:schemeClr val="bg2"/>
                </a:solidFill>
                <a:latin typeface="Calibri" pitchFamily="34" charset="0"/>
              </a:rPr>
              <a:t>5%</a:t>
            </a:r>
            <a:r>
              <a:rPr lang="en-US" b="1" dirty="0" smtClean="0">
                <a:solidFill>
                  <a:schemeClr val="accent1"/>
                </a:solidFill>
                <a:latin typeface="Calibri" pitchFamily="34" charset="0"/>
              </a:rPr>
              <a:t> </a:t>
            </a:r>
            <a:r>
              <a:rPr lang="en-US" dirty="0" smtClean="0">
                <a:latin typeface="Calibri" pitchFamily="34" charset="0"/>
              </a:rPr>
              <a:t>of women age 15-49 report that they experienced </a:t>
            </a:r>
            <a:r>
              <a:rPr lang="en-US" b="1" dirty="0" smtClean="0">
                <a:solidFill>
                  <a:schemeClr val="bg2"/>
                </a:solidFill>
                <a:latin typeface="Calibri" pitchFamily="34" charset="0"/>
              </a:rPr>
              <a:t>violence during pregnancy</a:t>
            </a:r>
            <a:r>
              <a:rPr lang="en-US" dirty="0" smtClean="0">
                <a:latin typeface="Calibri" pitchFamily="34" charset="0"/>
              </a:rPr>
              <a:t>.</a:t>
            </a:r>
          </a:p>
          <a:p>
            <a:pPr algn="ctr"/>
            <a:endParaRPr lang="en-US" dirty="0" smtClean="0">
              <a:latin typeface="Calibri" pitchFamily="34" charset="0"/>
            </a:endParaRPr>
          </a:p>
          <a:p>
            <a:pPr marL="0" indent="0" algn="ctr">
              <a:buNone/>
            </a:pPr>
            <a:r>
              <a:rPr lang="en-US" b="1" dirty="0" smtClean="0">
                <a:solidFill>
                  <a:schemeClr val="bg2"/>
                </a:solidFill>
                <a:latin typeface="Calibri" pitchFamily="34" charset="0"/>
              </a:rPr>
              <a:t>14%</a:t>
            </a:r>
            <a:r>
              <a:rPr lang="en-US" dirty="0" smtClean="0">
                <a:solidFill>
                  <a:schemeClr val="accent6"/>
                </a:solidFill>
                <a:latin typeface="Calibri" pitchFamily="34" charset="0"/>
              </a:rPr>
              <a:t> </a:t>
            </a:r>
            <a:r>
              <a:rPr lang="en-US" dirty="0" smtClean="0">
                <a:latin typeface="Calibri" pitchFamily="34" charset="0"/>
              </a:rPr>
              <a:t>of </a:t>
            </a:r>
            <a:r>
              <a:rPr lang="en-US" b="1" dirty="0" smtClean="0">
                <a:solidFill>
                  <a:schemeClr val="bg2"/>
                </a:solidFill>
                <a:latin typeface="Calibri" pitchFamily="34" charset="0"/>
              </a:rPr>
              <a:t>never-married</a:t>
            </a:r>
            <a:r>
              <a:rPr lang="en-US" dirty="0" smtClean="0">
                <a:solidFill>
                  <a:schemeClr val="accent1"/>
                </a:solidFill>
                <a:latin typeface="Calibri" pitchFamily="34" charset="0"/>
              </a:rPr>
              <a:t> </a:t>
            </a:r>
            <a:r>
              <a:rPr lang="en-US" dirty="0" smtClean="0">
                <a:latin typeface="Calibri" pitchFamily="34" charset="0"/>
              </a:rPr>
              <a:t>women report that they experienced</a:t>
            </a:r>
            <a:r>
              <a:rPr lang="en-US" dirty="0" smtClean="0">
                <a:solidFill>
                  <a:schemeClr val="accent6"/>
                </a:solidFill>
                <a:latin typeface="Calibri" pitchFamily="34" charset="0"/>
              </a:rPr>
              <a:t> </a:t>
            </a:r>
            <a:r>
              <a:rPr lang="en-US" b="1" dirty="0" smtClean="0">
                <a:solidFill>
                  <a:schemeClr val="bg2"/>
                </a:solidFill>
                <a:latin typeface="Calibri" pitchFamily="34" charset="0"/>
              </a:rPr>
              <a:t>violence during pregnancy</a:t>
            </a:r>
            <a:r>
              <a:rPr lang="en-US" dirty="0" smtClean="0">
                <a:latin typeface="Calibri" pitchFamily="34" charset="0"/>
              </a:rPr>
              <a:t>.</a:t>
            </a:r>
            <a:endParaRPr lang="en-US" dirty="0">
              <a:latin typeface="Calibri" pitchFamily="34" charset="0"/>
            </a:endParaRPr>
          </a:p>
        </p:txBody>
      </p:sp>
    </p:spTree>
    <p:extLst>
      <p:ext uri="{BB962C8B-B14F-4D97-AF65-F5344CB8AC3E}">
        <p14:creationId xmlns:p14="http://schemas.microsoft.com/office/powerpoint/2010/main" val="24075789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fontScale="90000"/>
          </a:bodyPr>
          <a:lstStyle/>
          <a:p>
            <a:r>
              <a:rPr lang="en-US" dirty="0" smtClean="0">
                <a:latin typeface="Calibri" pitchFamily="34" charset="0"/>
              </a:rPr>
              <a:t>Degree of Marital Control by Husbands</a:t>
            </a:r>
            <a:endParaRPr lang="en-US" dirty="0">
              <a:latin typeface="Calibri"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59381821"/>
              </p:ext>
            </p:extLst>
          </p:nvPr>
        </p:nvGraphicFramePr>
        <p:xfrm>
          <a:off x="152400" y="1789331"/>
          <a:ext cx="8977744" cy="46783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143000"/>
            <a:ext cx="7696200" cy="369332"/>
          </a:xfrm>
          <a:prstGeom prst="rect">
            <a:avLst/>
          </a:prstGeom>
          <a:noFill/>
        </p:spPr>
        <p:txBody>
          <a:bodyPr wrap="square" rtlCol="0">
            <a:spAutoFit/>
          </a:bodyPr>
          <a:lstStyle/>
          <a:p>
            <a:r>
              <a:rPr lang="en-US" dirty="0"/>
              <a:t>Percent of ever-married women 15-49 who report their husband:</a:t>
            </a:r>
          </a:p>
        </p:txBody>
      </p:sp>
    </p:spTree>
    <p:extLst>
      <p:ext uri="{BB962C8B-B14F-4D97-AF65-F5344CB8AC3E}">
        <p14:creationId xmlns:p14="http://schemas.microsoft.com/office/powerpoint/2010/main" val="3442965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latin typeface="Calibri" pitchFamily="34" charset="0"/>
              </a:rPr>
              <a:t>Spousal Violence</a:t>
            </a:r>
            <a:endParaRPr lang="en-US" dirty="0">
              <a:latin typeface="Calibri"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704655"/>
              </p:ext>
            </p:extLst>
          </p:nvPr>
        </p:nvGraphicFramePr>
        <p:xfrm>
          <a:off x="304800" y="1981200"/>
          <a:ext cx="8610600" cy="44195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19200"/>
            <a:ext cx="7010400" cy="646331"/>
          </a:xfrm>
          <a:prstGeom prst="rect">
            <a:avLst/>
          </a:prstGeom>
          <a:noFill/>
        </p:spPr>
        <p:txBody>
          <a:bodyPr wrap="square" rtlCol="0">
            <a:spAutoFit/>
          </a:bodyPr>
          <a:lstStyle/>
          <a:p>
            <a:r>
              <a:rPr lang="en-US" i="1" dirty="0" smtClean="0">
                <a:latin typeface="Calibri" pitchFamily="34" charset="0"/>
              </a:rPr>
              <a:t>Percent of ever-married women age 15-49 who have ever experienced violence committed by their husband</a:t>
            </a:r>
            <a:endParaRPr lang="en-US" i="1" dirty="0">
              <a:latin typeface="Calibri" pitchFamily="34" charset="0"/>
            </a:endParaRPr>
          </a:p>
        </p:txBody>
      </p:sp>
    </p:spTree>
    <p:extLst>
      <p:ext uri="{BB962C8B-B14F-4D97-AF65-F5344CB8AC3E}">
        <p14:creationId xmlns:p14="http://schemas.microsoft.com/office/powerpoint/2010/main" val="37502246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latin typeface="Calibri" pitchFamily="34" charset="0"/>
              </a:rPr>
              <a:t>Spousal Violence by Marital Status</a:t>
            </a:r>
            <a:endParaRPr lang="en-US" dirty="0">
              <a:latin typeface="Calibri" pitchFamily="34" charset="0"/>
            </a:endParaRPr>
          </a:p>
        </p:txBody>
      </p:sp>
      <p:sp>
        <p:nvSpPr>
          <p:cNvPr id="6" name="TextBox 5"/>
          <p:cNvSpPr txBox="1"/>
          <p:nvPr/>
        </p:nvSpPr>
        <p:spPr>
          <a:xfrm>
            <a:off x="0" y="1219200"/>
            <a:ext cx="7010400" cy="646331"/>
          </a:xfrm>
          <a:prstGeom prst="rect">
            <a:avLst/>
          </a:prstGeom>
          <a:noFill/>
        </p:spPr>
        <p:txBody>
          <a:bodyPr wrap="square" rtlCol="0">
            <a:spAutoFit/>
          </a:bodyPr>
          <a:lstStyle/>
          <a:p>
            <a:r>
              <a:rPr lang="en-US" i="1" dirty="0" smtClean="0">
                <a:latin typeface="Calibri" pitchFamily="34" charset="0"/>
              </a:rPr>
              <a:t>Percent of ever-married women age 15-49 who have ever experienced violence committed by </a:t>
            </a:r>
            <a:r>
              <a:rPr lang="en-US" i="1" smtClean="0">
                <a:latin typeface="Calibri" pitchFamily="34" charset="0"/>
              </a:rPr>
              <a:t>their husband</a:t>
            </a:r>
            <a:endParaRPr lang="en-US" i="1" dirty="0">
              <a:latin typeface="Calibri" pitchFamily="34" charset="0"/>
            </a:endParaRPr>
          </a:p>
        </p:txBody>
      </p:sp>
      <p:graphicFrame>
        <p:nvGraphicFramePr>
          <p:cNvPr id="7" name="Content Placeholder 3"/>
          <p:cNvGraphicFramePr>
            <a:graphicFrameLocks noGrp="1"/>
          </p:cNvGraphicFramePr>
          <p:nvPr>
            <p:ph idx="1"/>
            <p:extLst>
              <p:ext uri="{D42A27DB-BD31-4B8C-83A1-F6EECF244321}">
                <p14:modId xmlns:p14="http://schemas.microsoft.com/office/powerpoint/2010/main" val="1909616881"/>
              </p:ext>
            </p:extLst>
          </p:nvPr>
        </p:nvGraphicFramePr>
        <p:xfrm>
          <a:off x="304800" y="1981200"/>
          <a:ext cx="8610600" cy="44195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0195957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z="4200" dirty="0" smtClean="0">
                <a:latin typeface="Calibri" pitchFamily="34" charset="0"/>
              </a:rPr>
              <a:t>Spousal Violence by Zone</a:t>
            </a:r>
            <a:endParaRPr lang="en-US" sz="4200" dirty="0">
              <a:latin typeface="Calibri" pitchFamily="34" charset="0"/>
            </a:endParaRPr>
          </a:p>
        </p:txBody>
      </p:sp>
      <p:sp>
        <p:nvSpPr>
          <p:cNvPr id="140" name="TextBox 139"/>
          <p:cNvSpPr txBox="1"/>
          <p:nvPr/>
        </p:nvSpPr>
        <p:spPr>
          <a:xfrm>
            <a:off x="5300662" y="5928278"/>
            <a:ext cx="3835455" cy="830997"/>
          </a:xfrm>
          <a:prstGeom prst="rect">
            <a:avLst/>
          </a:prstGeom>
          <a:noFill/>
        </p:spPr>
        <p:txBody>
          <a:bodyPr wrap="square" rtlCol="0">
            <a:spAutoFit/>
          </a:bodyPr>
          <a:lstStyle/>
          <a:p>
            <a:pPr algn="r"/>
            <a:r>
              <a:rPr lang="en-US" sz="1600" i="1" dirty="0" smtClean="0">
                <a:latin typeface="Calibri" pitchFamily="34" charset="0"/>
              </a:rPr>
              <a:t>Percent of ever-married women age 15-49 who ever experienced physical or sexual violence committed by their husband</a:t>
            </a:r>
            <a:endParaRPr lang="en-US" sz="1600" i="1" dirty="0">
              <a:latin typeface="Calibri" pitchFamily="34" charset="0"/>
            </a:endParaRPr>
          </a:p>
        </p:txBody>
      </p:sp>
      <p:sp>
        <p:nvSpPr>
          <p:cNvPr id="141" name="TextBox 140"/>
          <p:cNvSpPr txBox="1"/>
          <p:nvPr/>
        </p:nvSpPr>
        <p:spPr>
          <a:xfrm>
            <a:off x="7543800" y="4421490"/>
            <a:ext cx="1435383" cy="954107"/>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16%</a:t>
            </a:r>
            <a:endParaRPr lang="en-US" sz="2800" b="1" dirty="0">
              <a:latin typeface="+mj-lt"/>
            </a:endParaRPr>
          </a:p>
        </p:txBody>
      </p:sp>
      <p:grpSp>
        <p:nvGrpSpPr>
          <p:cNvPr id="144" name="Group 4"/>
          <p:cNvGrpSpPr>
            <a:grpSpLocks noChangeAspect="1"/>
          </p:cNvGrpSpPr>
          <p:nvPr/>
        </p:nvGrpSpPr>
        <p:grpSpPr bwMode="auto">
          <a:xfrm>
            <a:off x="1335088" y="1155700"/>
            <a:ext cx="7002462" cy="5614988"/>
            <a:chOff x="841" y="728"/>
            <a:chExt cx="4411" cy="3537"/>
          </a:xfrm>
        </p:grpSpPr>
        <p:sp>
          <p:nvSpPr>
            <p:cNvPr id="145"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0"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27" name="TextBox 226"/>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ysClr val="windowText" lastClr="000000"/>
                </a:solidFill>
                <a:latin typeface="+mn-lt"/>
              </a:rPr>
              <a:t>North East</a:t>
            </a:r>
          </a:p>
          <a:p>
            <a:pPr algn="ctr"/>
            <a:r>
              <a:rPr lang="en-US" sz="2400" b="1" dirty="0" smtClean="0">
                <a:solidFill>
                  <a:sysClr val="windowText" lastClr="000000"/>
                </a:solidFill>
                <a:latin typeface="+mn-lt"/>
              </a:rPr>
              <a:t>21%</a:t>
            </a:r>
            <a:endParaRPr lang="en-US" sz="2400" b="1" dirty="0">
              <a:solidFill>
                <a:sysClr val="windowText" lastClr="000000"/>
              </a:solidFill>
              <a:latin typeface="+mn-lt"/>
            </a:endParaRPr>
          </a:p>
        </p:txBody>
      </p:sp>
      <p:sp>
        <p:nvSpPr>
          <p:cNvPr id="228" name="TextBox 227"/>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21%</a:t>
            </a:r>
            <a:endParaRPr lang="en-US" sz="2400" b="1" dirty="0">
              <a:latin typeface="+mn-lt"/>
            </a:endParaRPr>
          </a:p>
        </p:txBody>
      </p:sp>
      <p:sp>
        <p:nvSpPr>
          <p:cNvPr id="229" name="TextBox 228"/>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ysClr val="windowText" lastClr="000000"/>
                </a:solidFill>
                <a:latin typeface="+mn-lt"/>
              </a:rPr>
              <a:t>North West</a:t>
            </a:r>
          </a:p>
          <a:p>
            <a:pPr algn="ctr"/>
            <a:r>
              <a:rPr lang="en-US" sz="2400" b="1" dirty="0" smtClean="0">
                <a:solidFill>
                  <a:sysClr val="windowText" lastClr="000000"/>
                </a:solidFill>
                <a:latin typeface="+mn-lt"/>
              </a:rPr>
              <a:t>6%</a:t>
            </a:r>
            <a:endParaRPr lang="en-US" sz="2400" b="1" dirty="0">
              <a:solidFill>
                <a:sysClr val="windowText" lastClr="000000"/>
              </a:solidFill>
              <a:latin typeface="+mn-lt"/>
            </a:endParaRPr>
          </a:p>
        </p:txBody>
      </p:sp>
      <p:sp>
        <p:nvSpPr>
          <p:cNvPr id="230" name="TextBox 229"/>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20%</a:t>
            </a:r>
            <a:endParaRPr lang="en-US" sz="2400" b="1" dirty="0">
              <a:latin typeface="+mn-lt"/>
            </a:endParaRPr>
          </a:p>
        </p:txBody>
      </p:sp>
      <p:sp>
        <p:nvSpPr>
          <p:cNvPr id="231" name="TextBox 230"/>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20%</a:t>
            </a:r>
          </a:p>
        </p:txBody>
      </p:sp>
      <p:sp>
        <p:nvSpPr>
          <p:cNvPr id="232" name="TextBox 231"/>
          <p:cNvSpPr txBox="1"/>
          <p:nvPr/>
        </p:nvSpPr>
        <p:spPr>
          <a:xfrm>
            <a:off x="2764138" y="5257800"/>
            <a:ext cx="1045862" cy="1200329"/>
          </a:xfrm>
          <a:prstGeom prst="rect">
            <a:avLst/>
          </a:prstGeom>
          <a:noFill/>
        </p:spPr>
        <p:txBody>
          <a:bodyPr wrap="square" rtlCol="0">
            <a:spAutoFit/>
          </a:bodyPr>
          <a:lstStyle/>
          <a:p>
            <a:pPr algn="ctr"/>
            <a:r>
              <a:rPr lang="en-US" sz="2400" b="1" dirty="0" smtClean="0">
                <a:solidFill>
                  <a:schemeClr val="bg1"/>
                </a:solidFill>
                <a:latin typeface="+mn-lt"/>
              </a:rPr>
              <a:t>South</a:t>
            </a:r>
          </a:p>
          <a:p>
            <a:pPr algn="ctr"/>
            <a:r>
              <a:rPr lang="en-US" sz="2400" b="1" dirty="0" smtClean="0">
                <a:solidFill>
                  <a:schemeClr val="bg1"/>
                </a:solidFill>
                <a:latin typeface="+mn-lt"/>
              </a:rPr>
              <a:t>South</a:t>
            </a:r>
          </a:p>
          <a:p>
            <a:pPr algn="ctr"/>
            <a:r>
              <a:rPr lang="en-US" sz="2400" b="1" dirty="0" smtClean="0">
                <a:solidFill>
                  <a:schemeClr val="bg1"/>
                </a:solidFill>
                <a:latin typeface="+mn-lt"/>
              </a:rPr>
              <a:t>28%</a:t>
            </a:r>
            <a:endParaRPr lang="en-US" sz="2400" b="1" dirty="0">
              <a:solidFill>
                <a:schemeClr val="bg1"/>
              </a:solidFill>
              <a:latin typeface="+mn-lt"/>
            </a:endParaRPr>
          </a:p>
        </p:txBody>
      </p:sp>
    </p:spTree>
    <p:extLst>
      <p:ext uri="{BB962C8B-B14F-4D97-AF65-F5344CB8AC3E}">
        <p14:creationId xmlns:p14="http://schemas.microsoft.com/office/powerpoint/2010/main" val="2214411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latin typeface="Calibri" pitchFamily="34" charset="0"/>
              </a:rPr>
              <a:t>Help Seeking Behavior</a:t>
            </a:r>
            <a:endParaRPr lang="en-US" dirty="0">
              <a:latin typeface="Calibri"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67193877"/>
              </p:ext>
            </p:extLst>
          </p:nvPr>
        </p:nvGraphicFramePr>
        <p:xfrm>
          <a:off x="304800" y="1981200"/>
          <a:ext cx="8610600" cy="44195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19200"/>
            <a:ext cx="8686800" cy="369332"/>
          </a:xfrm>
          <a:prstGeom prst="rect">
            <a:avLst/>
          </a:prstGeom>
          <a:noFill/>
        </p:spPr>
        <p:txBody>
          <a:bodyPr wrap="square" rtlCol="0">
            <a:spAutoFit/>
          </a:bodyPr>
          <a:lstStyle/>
          <a:p>
            <a:r>
              <a:rPr lang="en-US" i="1" dirty="0" smtClean="0">
                <a:latin typeface="Calibri" pitchFamily="34" charset="0"/>
              </a:rPr>
              <a:t>Percent of women age 15-49 who have ever experienced physical </a:t>
            </a:r>
            <a:r>
              <a:rPr lang="en-US" i="1" dirty="0">
                <a:latin typeface="Calibri" pitchFamily="34" charset="0"/>
              </a:rPr>
              <a:t> </a:t>
            </a:r>
            <a:r>
              <a:rPr lang="en-US" i="1" dirty="0" smtClean="0">
                <a:latin typeface="Calibri" pitchFamily="34" charset="0"/>
              </a:rPr>
              <a:t>or sexual violence</a:t>
            </a:r>
            <a:endParaRPr lang="en-US" i="1" dirty="0">
              <a:latin typeface="Calibri" pitchFamily="34" charset="0"/>
            </a:endParaRPr>
          </a:p>
        </p:txBody>
      </p:sp>
    </p:spTree>
    <p:extLst>
      <p:ext uri="{BB962C8B-B14F-4D97-AF65-F5344CB8AC3E}">
        <p14:creationId xmlns:p14="http://schemas.microsoft.com/office/powerpoint/2010/main" val="28696504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69"/>
            <a:ext cx="8229600" cy="957390"/>
          </a:xfrm>
        </p:spPr>
        <p:txBody>
          <a:bodyPr>
            <a:normAutofit/>
          </a:bodyPr>
          <a:lstStyle/>
          <a:p>
            <a:r>
              <a:rPr lang="en-US" sz="4000" dirty="0" smtClean="0">
                <a:latin typeface="Calibri" pitchFamily="34" charset="0"/>
              </a:rPr>
              <a:t>Employment</a:t>
            </a:r>
            <a:endParaRPr lang="en-US" sz="4000" dirty="0">
              <a:latin typeface="Calibri" pitchFamily="34"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981880951"/>
              </p:ext>
            </p:extLst>
          </p:nvPr>
        </p:nvGraphicFramePr>
        <p:xfrm>
          <a:off x="152400" y="1981200"/>
          <a:ext cx="88392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13855" y="1293857"/>
            <a:ext cx="5943600" cy="646331"/>
          </a:xfrm>
          <a:prstGeom prst="rect">
            <a:avLst/>
          </a:prstGeom>
          <a:noFill/>
        </p:spPr>
        <p:txBody>
          <a:bodyPr wrap="square" rtlCol="0">
            <a:spAutoFit/>
          </a:bodyPr>
          <a:lstStyle/>
          <a:p>
            <a:r>
              <a:rPr lang="en-US" i="1" dirty="0" smtClean="0">
                <a:latin typeface="Calibri" pitchFamily="34" charset="0"/>
              </a:rPr>
              <a:t>Percent of currently married women and men age 15-49 who were employed in the 12 months before the survey</a:t>
            </a:r>
            <a:endParaRPr lang="en-US" i="1" dirty="0">
              <a:latin typeface="Calibri" pitchFamily="34" charset="0"/>
            </a:endParaRPr>
          </a:p>
        </p:txBody>
      </p:sp>
    </p:spTree>
    <p:extLst>
      <p:ext uri="{BB962C8B-B14F-4D97-AF65-F5344CB8AC3E}">
        <p14:creationId xmlns:p14="http://schemas.microsoft.com/office/powerpoint/2010/main" val="68533877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Domestic Violence</a:t>
            </a:r>
          </a:p>
          <a:p>
            <a:r>
              <a:rPr lang="en-US" b="1" dirty="0" smtClean="0">
                <a:solidFill>
                  <a:schemeClr val="bg2"/>
                </a:solidFill>
                <a:latin typeface="Calibri" pitchFamily="34" charset="0"/>
              </a:rPr>
              <a:t>Female Genital Cutting</a:t>
            </a:r>
          </a:p>
        </p:txBody>
      </p:sp>
    </p:spTree>
    <p:extLst>
      <p:ext uri="{BB962C8B-B14F-4D97-AF65-F5344CB8AC3E}">
        <p14:creationId xmlns:p14="http://schemas.microsoft.com/office/powerpoint/2010/main" val="819397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981200"/>
            <a:ext cx="8229600" cy="2286000"/>
          </a:xfrm>
        </p:spPr>
        <p:txBody>
          <a:bodyPr/>
          <a:lstStyle/>
          <a:p>
            <a:r>
              <a:rPr lang="en-US" b="1" dirty="0" smtClean="0">
                <a:solidFill>
                  <a:schemeClr val="bg2"/>
                </a:solidFill>
              </a:rPr>
              <a:t>61%</a:t>
            </a:r>
            <a:r>
              <a:rPr lang="en-US" dirty="0" smtClean="0">
                <a:solidFill>
                  <a:schemeClr val="bg2"/>
                </a:solidFill>
              </a:rPr>
              <a:t> </a:t>
            </a:r>
            <a:r>
              <a:rPr lang="en-US" dirty="0" smtClean="0"/>
              <a:t>of women and </a:t>
            </a:r>
            <a:r>
              <a:rPr lang="en-US" b="1" dirty="0" smtClean="0">
                <a:solidFill>
                  <a:schemeClr val="bg2"/>
                </a:solidFill>
              </a:rPr>
              <a:t>62%</a:t>
            </a:r>
            <a:r>
              <a:rPr lang="en-US" dirty="0" smtClean="0"/>
              <a:t> of men have heard of </a:t>
            </a:r>
            <a:r>
              <a:rPr lang="en-US" b="1" dirty="0" smtClean="0">
                <a:solidFill>
                  <a:schemeClr val="bg2"/>
                </a:solidFill>
              </a:rPr>
              <a:t>female circumcision</a:t>
            </a:r>
            <a:endParaRPr lang="en-US" b="1" dirty="0">
              <a:solidFill>
                <a:schemeClr val="bg2"/>
              </a:solidFill>
            </a:endParaRPr>
          </a:p>
        </p:txBody>
      </p:sp>
    </p:spTree>
    <p:extLst>
      <p:ext uri="{BB962C8B-B14F-4D97-AF65-F5344CB8AC3E}">
        <p14:creationId xmlns:p14="http://schemas.microsoft.com/office/powerpoint/2010/main" val="132988875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Female Circumcision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0151048"/>
              </p:ext>
            </p:extLst>
          </p:nvPr>
        </p:nvGraphicFramePr>
        <p:xfrm>
          <a:off x="304800" y="1981200"/>
          <a:ext cx="86868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28600" y="1143000"/>
            <a:ext cx="3429000" cy="369332"/>
          </a:xfrm>
          <a:prstGeom prst="rect">
            <a:avLst/>
          </a:prstGeom>
          <a:noFill/>
        </p:spPr>
        <p:txBody>
          <a:bodyPr wrap="square" rtlCol="0">
            <a:spAutoFit/>
          </a:bodyPr>
          <a:lstStyle/>
          <a:p>
            <a:r>
              <a:rPr lang="en-US" i="1" dirty="0" smtClean="0">
                <a:latin typeface="+mn-lt"/>
              </a:rPr>
              <a:t>Percent of women  age 15-49</a:t>
            </a:r>
            <a:endParaRPr lang="en-US" i="1" dirty="0">
              <a:latin typeface="+mn-lt"/>
            </a:endParaRPr>
          </a:p>
        </p:txBody>
      </p:sp>
    </p:spTree>
    <p:extLst>
      <p:ext uri="{BB962C8B-B14F-4D97-AF65-F5344CB8AC3E}">
        <p14:creationId xmlns:p14="http://schemas.microsoft.com/office/powerpoint/2010/main" val="37560668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Female Circumcision by Age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6457876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105400" y="1828800"/>
            <a:ext cx="3048000" cy="923330"/>
          </a:xfrm>
          <a:prstGeom prst="rect">
            <a:avLst/>
          </a:prstGeom>
          <a:noFill/>
        </p:spPr>
        <p:txBody>
          <a:bodyPr wrap="square" rtlCol="0">
            <a:spAutoFit/>
          </a:bodyPr>
          <a:lstStyle/>
          <a:p>
            <a:r>
              <a:rPr lang="en-US" i="1" dirty="0" smtClean="0">
                <a:latin typeface="+mn-lt"/>
              </a:rPr>
              <a:t>Percent distribution of women who have been circumcised by age at circumcision</a:t>
            </a:r>
            <a:endParaRPr lang="en-US" i="1" dirty="0">
              <a:latin typeface="+mn-lt"/>
            </a:endParaRPr>
          </a:p>
        </p:txBody>
      </p:sp>
      <p:sp>
        <p:nvSpPr>
          <p:cNvPr id="6" name="TextBox 5"/>
          <p:cNvSpPr txBox="1"/>
          <p:nvPr/>
        </p:nvSpPr>
        <p:spPr>
          <a:xfrm>
            <a:off x="3581400" y="6153090"/>
            <a:ext cx="1981200" cy="400110"/>
          </a:xfrm>
          <a:prstGeom prst="rect">
            <a:avLst/>
          </a:prstGeom>
          <a:noFill/>
        </p:spPr>
        <p:txBody>
          <a:bodyPr wrap="square" rtlCol="0">
            <a:spAutoFit/>
          </a:bodyPr>
          <a:lstStyle/>
          <a:p>
            <a:pPr algn="ctr"/>
            <a:r>
              <a:rPr lang="en-US" sz="2000" b="1" dirty="0" smtClean="0">
                <a:latin typeface="+mn-lt"/>
              </a:rPr>
              <a:t>Age (in years)</a:t>
            </a:r>
            <a:endParaRPr lang="en-US" sz="2000" b="1" dirty="0">
              <a:latin typeface="+mn-lt"/>
            </a:endParaRPr>
          </a:p>
        </p:txBody>
      </p:sp>
    </p:spTree>
    <p:extLst>
      <p:ext uri="{BB962C8B-B14F-4D97-AF65-F5344CB8AC3E}">
        <p14:creationId xmlns:p14="http://schemas.microsoft.com/office/powerpoint/2010/main" val="18266407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Circumcision of Girls by Age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84738103"/>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3581400" y="6153090"/>
            <a:ext cx="1981200" cy="400110"/>
          </a:xfrm>
          <a:prstGeom prst="rect">
            <a:avLst/>
          </a:prstGeom>
          <a:noFill/>
        </p:spPr>
        <p:txBody>
          <a:bodyPr wrap="square" rtlCol="0">
            <a:spAutoFit/>
          </a:bodyPr>
          <a:lstStyle/>
          <a:p>
            <a:pPr algn="ctr"/>
            <a:r>
              <a:rPr lang="en-US" sz="2000" b="1" dirty="0" smtClean="0">
                <a:latin typeface="+mn-lt"/>
              </a:rPr>
              <a:t>Age (in years)</a:t>
            </a:r>
            <a:endParaRPr lang="en-US" sz="2000" b="1" dirty="0">
              <a:latin typeface="+mn-lt"/>
            </a:endParaRPr>
          </a:p>
        </p:txBody>
      </p:sp>
      <p:sp>
        <p:nvSpPr>
          <p:cNvPr id="7" name="TextBox 6"/>
          <p:cNvSpPr txBox="1"/>
          <p:nvPr/>
        </p:nvSpPr>
        <p:spPr>
          <a:xfrm>
            <a:off x="152400" y="1304330"/>
            <a:ext cx="4267200" cy="646331"/>
          </a:xfrm>
          <a:prstGeom prst="rect">
            <a:avLst/>
          </a:prstGeom>
          <a:noFill/>
        </p:spPr>
        <p:txBody>
          <a:bodyPr wrap="square" rtlCol="0">
            <a:spAutoFit/>
          </a:bodyPr>
          <a:lstStyle/>
          <a:p>
            <a:r>
              <a:rPr lang="en-US" i="1" dirty="0" smtClean="0">
                <a:latin typeface="+mn-lt"/>
              </a:rPr>
              <a:t>Percent distribution of girls age 0-14 by age of circumcision</a:t>
            </a:r>
            <a:endParaRPr lang="en-US" i="1" dirty="0">
              <a:latin typeface="+mn-lt"/>
            </a:endParaRPr>
          </a:p>
        </p:txBody>
      </p:sp>
    </p:spTree>
    <p:extLst>
      <p:ext uri="{BB962C8B-B14F-4D97-AF65-F5344CB8AC3E}">
        <p14:creationId xmlns:p14="http://schemas.microsoft.com/office/powerpoint/2010/main" val="36164926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 Performing Circumcision</a:t>
            </a:r>
            <a:endParaRPr lang="en-US" dirty="0"/>
          </a:p>
        </p:txBody>
      </p:sp>
      <p:sp>
        <p:nvSpPr>
          <p:cNvPr id="5" name="Content Placeholder 4"/>
          <p:cNvSpPr>
            <a:spLocks noGrp="1"/>
          </p:cNvSpPr>
          <p:nvPr>
            <p:ph idx="1"/>
          </p:nvPr>
        </p:nvSpPr>
        <p:spPr>
          <a:xfrm>
            <a:off x="457200" y="2286000"/>
            <a:ext cx="8229600" cy="3581400"/>
          </a:xfrm>
        </p:spPr>
        <p:txBody>
          <a:bodyPr/>
          <a:lstStyle/>
          <a:p>
            <a:pPr algn="ctr">
              <a:buNone/>
            </a:pPr>
            <a:r>
              <a:rPr lang="en-US" dirty="0"/>
              <a:t>FGC </a:t>
            </a:r>
            <a:r>
              <a:rPr lang="en-US" dirty="0" smtClean="0"/>
              <a:t>among women age 15-49 is </a:t>
            </a:r>
            <a:r>
              <a:rPr lang="en-US" dirty="0"/>
              <a:t>most commonly performed by a </a:t>
            </a:r>
            <a:r>
              <a:rPr lang="en-US" b="1" dirty="0">
                <a:solidFill>
                  <a:schemeClr val="bg2"/>
                </a:solidFill>
              </a:rPr>
              <a:t>traditional circumciser </a:t>
            </a:r>
            <a:r>
              <a:rPr lang="en-US" dirty="0"/>
              <a:t>(72%) followed by a </a:t>
            </a:r>
            <a:r>
              <a:rPr lang="en-US" b="1" dirty="0">
                <a:solidFill>
                  <a:schemeClr val="bg2"/>
                </a:solidFill>
              </a:rPr>
              <a:t>nurse/midwife</a:t>
            </a:r>
            <a:r>
              <a:rPr lang="en-US" dirty="0"/>
              <a:t> (10%). </a:t>
            </a:r>
            <a:endParaRPr lang="en-US" dirty="0" smtClean="0"/>
          </a:p>
          <a:p>
            <a:pPr algn="ctr">
              <a:buNone/>
            </a:pPr>
            <a:endParaRPr lang="en-US" sz="3200" dirty="0"/>
          </a:p>
          <a:p>
            <a:pPr algn="ctr">
              <a:buNone/>
            </a:pPr>
            <a:r>
              <a:rPr lang="en-US" dirty="0"/>
              <a:t>FGC among girls </a:t>
            </a:r>
            <a:r>
              <a:rPr lang="en-US" dirty="0" smtClean="0"/>
              <a:t>age 0-14 is </a:t>
            </a:r>
            <a:r>
              <a:rPr lang="en-US" dirty="0"/>
              <a:t>most commonly performed by a </a:t>
            </a:r>
            <a:r>
              <a:rPr lang="en-US" b="1" dirty="0">
                <a:solidFill>
                  <a:schemeClr val="bg2"/>
                </a:solidFill>
              </a:rPr>
              <a:t>traditional circumciser </a:t>
            </a:r>
            <a:r>
              <a:rPr lang="en-US" dirty="0"/>
              <a:t>(84%). </a:t>
            </a:r>
            <a:endParaRPr lang="en-US" sz="3200" dirty="0" smtClean="0"/>
          </a:p>
        </p:txBody>
      </p:sp>
    </p:spTree>
    <p:extLst>
      <p:ext uri="{BB962C8B-B14F-4D97-AF65-F5344CB8AC3E}">
        <p14:creationId xmlns:p14="http://schemas.microsoft.com/office/powerpoint/2010/main" val="16124168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786"/>
            <a:ext cx="8229600" cy="1143000"/>
          </a:xfrm>
        </p:spPr>
        <p:txBody>
          <a:bodyPr>
            <a:normAutofit fontScale="90000"/>
          </a:bodyPr>
          <a:lstStyle/>
          <a:p>
            <a:r>
              <a:rPr lang="en-US" dirty="0" smtClean="0"/>
              <a:t>Opinions on the Continued </a:t>
            </a:r>
            <a:br>
              <a:rPr lang="en-US" dirty="0" smtClean="0"/>
            </a:br>
            <a:r>
              <a:rPr lang="en-US" dirty="0" smtClean="0"/>
              <a:t>Practice of Circumcision</a:t>
            </a:r>
            <a:endParaRPr lang="en-US" dirty="0"/>
          </a:p>
        </p:txBody>
      </p:sp>
      <p:sp>
        <p:nvSpPr>
          <p:cNvPr id="5" name="TextBox 4"/>
          <p:cNvSpPr txBox="1"/>
          <p:nvPr/>
        </p:nvSpPr>
        <p:spPr>
          <a:xfrm>
            <a:off x="0" y="1371600"/>
            <a:ext cx="7391400" cy="646331"/>
          </a:xfrm>
          <a:prstGeom prst="rect">
            <a:avLst/>
          </a:prstGeom>
          <a:noFill/>
        </p:spPr>
        <p:txBody>
          <a:bodyPr wrap="square" rtlCol="0">
            <a:spAutoFit/>
          </a:bodyPr>
          <a:lstStyle/>
          <a:p>
            <a:r>
              <a:rPr lang="en-US" i="1" dirty="0" smtClean="0">
                <a:latin typeface="+mn-lt"/>
              </a:rPr>
              <a:t>Percent distribution of women and men age 15-49 who have heard of FGC by their opinion on whether the practice of FGC should be continued</a:t>
            </a:r>
            <a:endParaRPr lang="en-US" i="1" dirty="0">
              <a:latin typeface="+mn-lt"/>
            </a:endParaRPr>
          </a:p>
        </p:txBody>
      </p:sp>
      <p:graphicFrame>
        <p:nvGraphicFramePr>
          <p:cNvPr id="6" name="Content Placeholder 4"/>
          <p:cNvGraphicFramePr>
            <a:graphicFrameLocks noGrp="1"/>
          </p:cNvGraphicFramePr>
          <p:nvPr>
            <p:ph idx="1"/>
            <p:extLst>
              <p:ext uri="{D42A27DB-BD31-4B8C-83A1-F6EECF244321}">
                <p14:modId xmlns:p14="http://schemas.microsoft.com/office/powerpoint/2010/main" val="3607157576"/>
              </p:ext>
            </p:extLst>
          </p:nvPr>
        </p:nvGraphicFramePr>
        <p:xfrm>
          <a:off x="457200" y="2017931"/>
          <a:ext cx="8229600" cy="49831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8457981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0"/>
            <a:ext cx="8229600" cy="1143000"/>
          </a:xfrm>
        </p:spPr>
        <p:txBody>
          <a:bodyPr>
            <a:normAutofit/>
          </a:bodyPr>
          <a:lstStyle/>
          <a:p>
            <a:pPr eaLnBrk="1" hangingPunct="1"/>
            <a:r>
              <a:rPr lang="en-US" sz="4000" dirty="0" smtClean="0">
                <a:latin typeface="Calibri" pitchFamily="34" charset="0"/>
              </a:rPr>
              <a:t>Key Findings</a:t>
            </a:r>
          </a:p>
        </p:txBody>
      </p:sp>
      <p:sp>
        <p:nvSpPr>
          <p:cNvPr id="16387" name="Rectangle 3"/>
          <p:cNvSpPr>
            <a:spLocks noGrp="1" noChangeArrowheads="1"/>
          </p:cNvSpPr>
          <p:nvPr>
            <p:ph idx="1"/>
          </p:nvPr>
        </p:nvSpPr>
        <p:spPr>
          <a:xfrm>
            <a:off x="457200" y="1219200"/>
            <a:ext cx="8229600" cy="5181600"/>
          </a:xfrm>
          <a:noFill/>
        </p:spPr>
        <p:txBody>
          <a:bodyPr>
            <a:normAutofit/>
          </a:bodyPr>
          <a:lstStyle/>
          <a:p>
            <a:pPr>
              <a:lnSpc>
                <a:spcPct val="90000"/>
              </a:lnSpc>
              <a:buClr>
                <a:schemeClr val="tx1"/>
              </a:buClr>
            </a:pPr>
            <a:r>
              <a:rPr lang="en-US" b="1" dirty="0" smtClean="0">
                <a:solidFill>
                  <a:schemeClr val="bg2"/>
                </a:solidFill>
                <a:latin typeface="Calibri" pitchFamily="34" charset="0"/>
              </a:rPr>
              <a:t>71%</a:t>
            </a:r>
            <a:r>
              <a:rPr lang="en-US" b="1" dirty="0" smtClean="0">
                <a:solidFill>
                  <a:schemeClr val="accent1"/>
                </a:solidFill>
                <a:latin typeface="Calibri" pitchFamily="34" charset="0"/>
              </a:rPr>
              <a:t> </a:t>
            </a:r>
            <a:r>
              <a:rPr lang="en-US" dirty="0" smtClean="0">
                <a:solidFill>
                  <a:srgbClr val="000000"/>
                </a:solidFill>
                <a:latin typeface="Calibri" pitchFamily="34" charset="0"/>
              </a:rPr>
              <a:t>of currently married women are </a:t>
            </a:r>
            <a:r>
              <a:rPr lang="en-US" b="1" dirty="0" smtClean="0">
                <a:solidFill>
                  <a:schemeClr val="bg2"/>
                </a:solidFill>
                <a:latin typeface="Calibri" pitchFamily="34" charset="0"/>
              </a:rPr>
              <a:t>employed</a:t>
            </a:r>
            <a:r>
              <a:rPr lang="en-US" dirty="0" smtClean="0">
                <a:solidFill>
                  <a:srgbClr val="000000"/>
                </a:solidFill>
                <a:latin typeface="Calibri" pitchFamily="34" charset="0"/>
              </a:rPr>
              <a:t>.</a:t>
            </a:r>
          </a:p>
          <a:p>
            <a:pPr>
              <a:lnSpc>
                <a:spcPct val="90000"/>
              </a:lnSpc>
              <a:buClr>
                <a:schemeClr val="tx1"/>
              </a:buClr>
            </a:pPr>
            <a:r>
              <a:rPr lang="en-US" b="1" dirty="0" smtClean="0">
                <a:solidFill>
                  <a:schemeClr val="bg2"/>
                </a:solidFill>
                <a:latin typeface="Calibri" pitchFamily="34" charset="0"/>
              </a:rPr>
              <a:t>86%</a:t>
            </a:r>
            <a:r>
              <a:rPr lang="en-US" b="1" dirty="0" smtClean="0">
                <a:solidFill>
                  <a:schemeClr val="accent1"/>
                </a:solidFill>
                <a:latin typeface="Calibri" pitchFamily="34" charset="0"/>
              </a:rPr>
              <a:t> </a:t>
            </a:r>
            <a:r>
              <a:rPr lang="en-US" dirty="0" smtClean="0">
                <a:solidFill>
                  <a:srgbClr val="000000"/>
                </a:solidFill>
                <a:latin typeface="Calibri" pitchFamily="34" charset="0"/>
              </a:rPr>
              <a:t>of women </a:t>
            </a:r>
            <a:r>
              <a:rPr lang="en-US" b="1" dirty="0" smtClean="0">
                <a:solidFill>
                  <a:schemeClr val="bg2"/>
                </a:solidFill>
                <a:latin typeface="Calibri" pitchFamily="34" charset="0"/>
              </a:rPr>
              <a:t>make less than their husbands</a:t>
            </a:r>
            <a:r>
              <a:rPr lang="en-US" b="1" dirty="0" smtClean="0">
                <a:solidFill>
                  <a:srgbClr val="000000"/>
                </a:solidFill>
                <a:latin typeface="Calibri" pitchFamily="34" charset="0"/>
              </a:rPr>
              <a:t>.</a:t>
            </a:r>
            <a:endParaRPr lang="en-US" dirty="0" smtClean="0">
              <a:solidFill>
                <a:srgbClr val="000000"/>
              </a:solidFill>
              <a:latin typeface="Calibri" pitchFamily="34" charset="0"/>
            </a:endParaRPr>
          </a:p>
          <a:p>
            <a:pPr eaLnBrk="1" hangingPunct="1">
              <a:lnSpc>
                <a:spcPct val="90000"/>
              </a:lnSpc>
              <a:buClr>
                <a:schemeClr val="tx1"/>
              </a:buClr>
            </a:pPr>
            <a:r>
              <a:rPr lang="en-US" b="1" dirty="0" smtClean="0">
                <a:solidFill>
                  <a:schemeClr val="bg2"/>
                </a:solidFill>
                <a:latin typeface="Calibri" pitchFamily="34" charset="0"/>
              </a:rPr>
              <a:t>31%</a:t>
            </a:r>
            <a:r>
              <a:rPr lang="en-US" b="1" dirty="0" smtClean="0">
                <a:solidFill>
                  <a:schemeClr val="accent1"/>
                </a:solidFill>
                <a:latin typeface="Calibri" pitchFamily="34" charset="0"/>
              </a:rPr>
              <a:t> </a:t>
            </a:r>
            <a:r>
              <a:rPr lang="en-US" dirty="0" smtClean="0">
                <a:latin typeface="Calibri" pitchFamily="34" charset="0"/>
              </a:rPr>
              <a:t>of currently married women participate in all 3 decisions (health care, major household purchases and visits to family).</a:t>
            </a:r>
          </a:p>
          <a:p>
            <a:pPr eaLnBrk="1" hangingPunct="1">
              <a:lnSpc>
                <a:spcPct val="90000"/>
              </a:lnSpc>
              <a:buClr>
                <a:schemeClr val="tx1"/>
              </a:buClr>
            </a:pPr>
            <a:r>
              <a:rPr lang="en-US" b="1" dirty="0" smtClean="0">
                <a:solidFill>
                  <a:schemeClr val="bg2"/>
                </a:solidFill>
                <a:latin typeface="Calibri" pitchFamily="34" charset="0"/>
              </a:rPr>
              <a:t>35%</a:t>
            </a:r>
            <a:r>
              <a:rPr lang="en-US" dirty="0" smtClean="0">
                <a:solidFill>
                  <a:schemeClr val="accent1"/>
                </a:solidFill>
                <a:latin typeface="Calibri" pitchFamily="34" charset="0"/>
              </a:rPr>
              <a:t> </a:t>
            </a:r>
            <a:r>
              <a:rPr lang="en-US" dirty="0" smtClean="0">
                <a:latin typeface="Calibri" pitchFamily="34" charset="0"/>
              </a:rPr>
              <a:t>of women and </a:t>
            </a:r>
            <a:r>
              <a:rPr lang="en-US" b="1" dirty="0" smtClean="0">
                <a:solidFill>
                  <a:schemeClr val="bg2"/>
                </a:solidFill>
                <a:latin typeface="Calibri" pitchFamily="34" charset="0"/>
              </a:rPr>
              <a:t>25%</a:t>
            </a:r>
            <a:r>
              <a:rPr lang="en-US" dirty="0" smtClean="0">
                <a:latin typeface="Calibri" pitchFamily="34" charset="0"/>
              </a:rPr>
              <a:t> of men believe that </a:t>
            </a:r>
            <a:r>
              <a:rPr lang="en-US" b="1" dirty="0" smtClean="0">
                <a:solidFill>
                  <a:schemeClr val="bg2"/>
                </a:solidFill>
                <a:latin typeface="Calibri" pitchFamily="34" charset="0"/>
              </a:rPr>
              <a:t>a husband is justified in beating his wife</a:t>
            </a:r>
            <a:r>
              <a:rPr lang="en-US" dirty="0" smtClean="0">
                <a:solidFill>
                  <a:schemeClr val="accent6"/>
                </a:solidFill>
                <a:latin typeface="Calibri" pitchFamily="34" charset="0"/>
              </a:rPr>
              <a:t> </a:t>
            </a:r>
            <a:r>
              <a:rPr lang="en-US" dirty="0" smtClean="0">
                <a:latin typeface="Calibri" pitchFamily="34" charset="0"/>
              </a:rPr>
              <a:t>under certain circumstances.</a:t>
            </a:r>
          </a:p>
          <a:p>
            <a:pPr eaLnBrk="1" hangingPunct="1">
              <a:lnSpc>
                <a:spcPct val="90000"/>
              </a:lnSpc>
              <a:buClr>
                <a:schemeClr val="bg1"/>
              </a:buClr>
              <a:buNone/>
            </a:pPr>
            <a:endParaRPr lang="en-US" dirty="0" smtClean="0">
              <a:solidFill>
                <a:schemeClr val="tx1"/>
              </a:solidFill>
              <a:latin typeface="Calibri" pitchFamily="34" charset="0"/>
            </a:endParaRPr>
          </a:p>
        </p:txBody>
      </p:sp>
    </p:spTree>
    <p:extLst>
      <p:ext uri="{BB962C8B-B14F-4D97-AF65-F5344CB8AC3E}">
        <p14:creationId xmlns:p14="http://schemas.microsoft.com/office/powerpoint/2010/main" val="34944734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0"/>
            <a:ext cx="8229600" cy="1143000"/>
          </a:xfrm>
        </p:spPr>
        <p:txBody>
          <a:bodyPr>
            <a:normAutofit/>
          </a:bodyPr>
          <a:lstStyle/>
          <a:p>
            <a:pPr eaLnBrk="1" hangingPunct="1"/>
            <a:r>
              <a:rPr lang="en-US" sz="4000" dirty="0" smtClean="0">
                <a:latin typeface="Calibri" pitchFamily="34" charset="0"/>
              </a:rPr>
              <a:t>Key Findings</a:t>
            </a:r>
          </a:p>
        </p:txBody>
      </p:sp>
      <p:sp>
        <p:nvSpPr>
          <p:cNvPr id="16387" name="Rectangle 3"/>
          <p:cNvSpPr>
            <a:spLocks noGrp="1" noChangeArrowheads="1"/>
          </p:cNvSpPr>
          <p:nvPr>
            <p:ph idx="1"/>
          </p:nvPr>
        </p:nvSpPr>
        <p:spPr>
          <a:xfrm>
            <a:off x="457200" y="1219200"/>
            <a:ext cx="8229600" cy="5181600"/>
          </a:xfrm>
          <a:noFill/>
        </p:spPr>
        <p:txBody>
          <a:bodyPr>
            <a:normAutofit lnSpcReduction="10000"/>
          </a:bodyPr>
          <a:lstStyle/>
          <a:p>
            <a:pPr eaLnBrk="1" hangingPunct="1">
              <a:lnSpc>
                <a:spcPct val="90000"/>
              </a:lnSpc>
            </a:pPr>
            <a:r>
              <a:rPr lang="en-US" b="1" dirty="0" smtClean="0">
                <a:solidFill>
                  <a:schemeClr val="bg2"/>
                </a:solidFill>
                <a:latin typeface="Calibri" pitchFamily="34" charset="0"/>
              </a:rPr>
              <a:t>28%</a:t>
            </a:r>
            <a:r>
              <a:rPr lang="en-US" dirty="0" smtClean="0">
                <a:solidFill>
                  <a:schemeClr val="accent1"/>
                </a:solidFill>
                <a:latin typeface="Calibri" pitchFamily="34" charset="0"/>
              </a:rPr>
              <a:t> </a:t>
            </a:r>
            <a:r>
              <a:rPr lang="en-US" dirty="0">
                <a:solidFill>
                  <a:srgbClr val="000000"/>
                </a:solidFill>
                <a:latin typeface="Calibri" pitchFamily="34" charset="0"/>
              </a:rPr>
              <a:t>of </a:t>
            </a:r>
            <a:r>
              <a:rPr lang="en-US" dirty="0" smtClean="0">
                <a:solidFill>
                  <a:srgbClr val="000000"/>
                </a:solidFill>
                <a:latin typeface="Calibri" pitchFamily="34" charset="0"/>
              </a:rPr>
              <a:t>women</a:t>
            </a:r>
            <a:r>
              <a:rPr lang="en-US" b="1" dirty="0" smtClean="0">
                <a:solidFill>
                  <a:srgbClr val="000000"/>
                </a:solidFill>
                <a:latin typeface="Calibri" pitchFamily="34" charset="0"/>
              </a:rPr>
              <a:t> </a:t>
            </a:r>
            <a:r>
              <a:rPr lang="en-US" dirty="0">
                <a:solidFill>
                  <a:srgbClr val="000000"/>
                </a:solidFill>
                <a:latin typeface="Calibri" pitchFamily="34" charset="0"/>
              </a:rPr>
              <a:t>have ever experienced physical violence since age 15. </a:t>
            </a:r>
            <a:endParaRPr lang="en-US" dirty="0" smtClean="0">
              <a:solidFill>
                <a:srgbClr val="000000"/>
              </a:solidFill>
              <a:latin typeface="Calibri" pitchFamily="34" charset="0"/>
            </a:endParaRPr>
          </a:p>
          <a:p>
            <a:pPr>
              <a:lnSpc>
                <a:spcPct val="90000"/>
              </a:lnSpc>
            </a:pPr>
            <a:r>
              <a:rPr lang="en-US" b="1" dirty="0" smtClean="0">
                <a:solidFill>
                  <a:schemeClr val="bg2"/>
                </a:solidFill>
                <a:latin typeface="Calibri" pitchFamily="34" charset="0"/>
              </a:rPr>
              <a:t>7%</a:t>
            </a:r>
            <a:r>
              <a:rPr lang="en-US" dirty="0" smtClean="0">
                <a:solidFill>
                  <a:schemeClr val="accent1"/>
                </a:solidFill>
                <a:latin typeface="Calibri" pitchFamily="34" charset="0"/>
              </a:rPr>
              <a:t> </a:t>
            </a:r>
            <a:r>
              <a:rPr lang="en-US" dirty="0">
                <a:solidFill>
                  <a:srgbClr val="000000"/>
                </a:solidFill>
                <a:latin typeface="Calibri" pitchFamily="34" charset="0"/>
              </a:rPr>
              <a:t>of women</a:t>
            </a:r>
            <a:r>
              <a:rPr lang="en-US" b="1" dirty="0">
                <a:solidFill>
                  <a:srgbClr val="000000"/>
                </a:solidFill>
                <a:latin typeface="Calibri" pitchFamily="34" charset="0"/>
              </a:rPr>
              <a:t> </a:t>
            </a:r>
            <a:r>
              <a:rPr lang="en-US" dirty="0">
                <a:solidFill>
                  <a:srgbClr val="000000"/>
                </a:solidFill>
                <a:latin typeface="Calibri" pitchFamily="34" charset="0"/>
              </a:rPr>
              <a:t>have ever experienced </a:t>
            </a:r>
            <a:r>
              <a:rPr lang="en-US" dirty="0" smtClean="0">
                <a:solidFill>
                  <a:srgbClr val="000000"/>
                </a:solidFill>
                <a:latin typeface="Calibri" pitchFamily="34" charset="0"/>
              </a:rPr>
              <a:t>sexual violence. </a:t>
            </a:r>
            <a:endParaRPr lang="en-US" dirty="0">
              <a:solidFill>
                <a:srgbClr val="000000"/>
              </a:solidFill>
              <a:latin typeface="Calibri" pitchFamily="34" charset="0"/>
            </a:endParaRPr>
          </a:p>
          <a:p>
            <a:pPr eaLnBrk="1" hangingPunct="1">
              <a:lnSpc>
                <a:spcPct val="90000"/>
              </a:lnSpc>
            </a:pPr>
            <a:r>
              <a:rPr lang="en-US" b="1" dirty="0" smtClean="0">
                <a:solidFill>
                  <a:schemeClr val="bg2"/>
                </a:solidFill>
                <a:latin typeface="Calibri" pitchFamily="34" charset="0"/>
              </a:rPr>
              <a:t>16%</a:t>
            </a:r>
            <a:r>
              <a:rPr lang="en-US" b="1" dirty="0" smtClean="0">
                <a:solidFill>
                  <a:schemeClr val="accent1"/>
                </a:solidFill>
                <a:latin typeface="Calibri" pitchFamily="34" charset="0"/>
              </a:rPr>
              <a:t> </a:t>
            </a:r>
            <a:r>
              <a:rPr lang="en-US" dirty="0">
                <a:solidFill>
                  <a:srgbClr val="000000"/>
                </a:solidFill>
                <a:latin typeface="Calibri" pitchFamily="34" charset="0"/>
              </a:rPr>
              <a:t>of </a:t>
            </a:r>
            <a:r>
              <a:rPr lang="en-US" dirty="0" smtClean="0">
                <a:solidFill>
                  <a:srgbClr val="000000"/>
                </a:solidFill>
                <a:latin typeface="Calibri" pitchFamily="34" charset="0"/>
              </a:rPr>
              <a:t>ever-married women </a:t>
            </a:r>
            <a:r>
              <a:rPr lang="en-US" dirty="0">
                <a:solidFill>
                  <a:srgbClr val="000000"/>
                </a:solidFill>
                <a:latin typeface="Calibri" pitchFamily="34" charset="0"/>
              </a:rPr>
              <a:t>have suffered from </a:t>
            </a:r>
            <a:r>
              <a:rPr lang="en-US" b="1" dirty="0">
                <a:solidFill>
                  <a:schemeClr val="bg2"/>
                </a:solidFill>
                <a:latin typeface="Calibri" pitchFamily="34" charset="0"/>
              </a:rPr>
              <a:t>spousal </a:t>
            </a:r>
            <a:r>
              <a:rPr lang="en-US" b="1" dirty="0" smtClean="0">
                <a:solidFill>
                  <a:schemeClr val="bg2"/>
                </a:solidFill>
                <a:latin typeface="Calibri" pitchFamily="34" charset="0"/>
              </a:rPr>
              <a:t>physical </a:t>
            </a:r>
            <a:r>
              <a:rPr lang="en-US" b="1" dirty="0">
                <a:solidFill>
                  <a:schemeClr val="bg2"/>
                </a:solidFill>
                <a:latin typeface="Calibri" pitchFamily="34" charset="0"/>
              </a:rPr>
              <a:t>or </a:t>
            </a:r>
            <a:r>
              <a:rPr lang="en-US" b="1" dirty="0" smtClean="0">
                <a:solidFill>
                  <a:schemeClr val="bg2"/>
                </a:solidFill>
                <a:latin typeface="Calibri" pitchFamily="34" charset="0"/>
              </a:rPr>
              <a:t>sexual </a:t>
            </a:r>
            <a:r>
              <a:rPr lang="en-US" b="1" dirty="0">
                <a:solidFill>
                  <a:schemeClr val="bg2"/>
                </a:solidFill>
                <a:latin typeface="Calibri" pitchFamily="34" charset="0"/>
              </a:rPr>
              <a:t>abuse</a:t>
            </a:r>
            <a:r>
              <a:rPr lang="en-US" b="1" dirty="0">
                <a:solidFill>
                  <a:schemeClr val="accent6"/>
                </a:solidFill>
                <a:latin typeface="Calibri" pitchFamily="34" charset="0"/>
              </a:rPr>
              <a:t> </a:t>
            </a:r>
            <a:r>
              <a:rPr lang="en-US" dirty="0">
                <a:solidFill>
                  <a:srgbClr val="000000"/>
                </a:solidFill>
                <a:latin typeface="Calibri" pitchFamily="34" charset="0"/>
              </a:rPr>
              <a:t>at some point in time</a:t>
            </a:r>
            <a:r>
              <a:rPr lang="en-US" dirty="0" smtClean="0">
                <a:solidFill>
                  <a:srgbClr val="000000"/>
                </a:solidFill>
                <a:latin typeface="Calibri" pitchFamily="34" charset="0"/>
              </a:rPr>
              <a:t>.</a:t>
            </a:r>
          </a:p>
          <a:p>
            <a:pPr eaLnBrk="1" hangingPunct="1">
              <a:lnSpc>
                <a:spcPct val="90000"/>
              </a:lnSpc>
            </a:pPr>
            <a:r>
              <a:rPr lang="en-US" b="1" dirty="0" smtClean="0">
                <a:solidFill>
                  <a:schemeClr val="bg2"/>
                </a:solidFill>
              </a:rPr>
              <a:t>45%</a:t>
            </a:r>
            <a:r>
              <a:rPr lang="en-US" b="1" dirty="0" smtClean="0">
                <a:solidFill>
                  <a:schemeClr val="accent1"/>
                </a:solidFill>
              </a:rPr>
              <a:t> </a:t>
            </a:r>
            <a:r>
              <a:rPr lang="en-US" dirty="0" smtClean="0">
                <a:solidFill>
                  <a:srgbClr val="000000"/>
                </a:solidFill>
              </a:rPr>
              <a:t>of ever-married women </a:t>
            </a:r>
            <a:r>
              <a:rPr lang="en-US" b="1" dirty="0" smtClean="0">
                <a:solidFill>
                  <a:schemeClr val="bg2"/>
                </a:solidFill>
              </a:rPr>
              <a:t>never sought help or told anyone</a:t>
            </a:r>
            <a:r>
              <a:rPr lang="en-US" b="1" dirty="0" smtClean="0">
                <a:solidFill>
                  <a:schemeClr val="accent1"/>
                </a:solidFill>
              </a:rPr>
              <a:t> </a:t>
            </a:r>
            <a:r>
              <a:rPr lang="en-US" dirty="0" smtClean="0">
                <a:solidFill>
                  <a:srgbClr val="000000"/>
                </a:solidFill>
              </a:rPr>
              <a:t>after experiencing violence.</a:t>
            </a:r>
          </a:p>
          <a:p>
            <a:pPr eaLnBrk="1" hangingPunct="1">
              <a:lnSpc>
                <a:spcPct val="90000"/>
              </a:lnSpc>
            </a:pPr>
            <a:r>
              <a:rPr lang="en-US" b="1" dirty="0" smtClean="0">
                <a:solidFill>
                  <a:schemeClr val="bg2"/>
                </a:solidFill>
                <a:latin typeface="Calibri" pitchFamily="34" charset="0"/>
              </a:rPr>
              <a:t>25% </a:t>
            </a:r>
            <a:r>
              <a:rPr lang="en-US" dirty="0" smtClean="0">
                <a:solidFill>
                  <a:srgbClr val="000000"/>
                </a:solidFill>
                <a:latin typeface="Calibri" pitchFamily="34" charset="0"/>
              </a:rPr>
              <a:t>of </a:t>
            </a:r>
            <a:r>
              <a:rPr lang="en-US" b="1" dirty="0" smtClean="0">
                <a:solidFill>
                  <a:schemeClr val="bg2"/>
                </a:solidFill>
                <a:latin typeface="Calibri" pitchFamily="34" charset="0"/>
              </a:rPr>
              <a:t>women</a:t>
            </a:r>
            <a:r>
              <a:rPr lang="en-US" dirty="0" smtClean="0">
                <a:solidFill>
                  <a:srgbClr val="000000"/>
                </a:solidFill>
                <a:latin typeface="Calibri" pitchFamily="34" charset="0"/>
              </a:rPr>
              <a:t> age 15-49 are </a:t>
            </a:r>
            <a:r>
              <a:rPr lang="en-US" b="1" dirty="0" smtClean="0">
                <a:solidFill>
                  <a:schemeClr val="bg2"/>
                </a:solidFill>
                <a:latin typeface="Calibri" pitchFamily="34" charset="0"/>
              </a:rPr>
              <a:t>circumcised</a:t>
            </a:r>
            <a:r>
              <a:rPr lang="en-US" dirty="0" smtClean="0">
                <a:solidFill>
                  <a:srgbClr val="000000"/>
                </a:solidFill>
                <a:latin typeface="Calibri" pitchFamily="34" charset="0"/>
              </a:rPr>
              <a:t>. </a:t>
            </a:r>
            <a:r>
              <a:rPr lang="en-US" b="1" dirty="0" smtClean="0">
                <a:solidFill>
                  <a:schemeClr val="bg2"/>
                </a:solidFill>
                <a:latin typeface="Calibri" pitchFamily="34" charset="0"/>
              </a:rPr>
              <a:t>17% </a:t>
            </a:r>
            <a:r>
              <a:rPr lang="en-US" dirty="0" smtClean="0">
                <a:solidFill>
                  <a:srgbClr val="000000"/>
                </a:solidFill>
                <a:latin typeface="Calibri" pitchFamily="34" charset="0"/>
              </a:rPr>
              <a:t>of </a:t>
            </a:r>
            <a:r>
              <a:rPr lang="en-US" b="1" dirty="0" smtClean="0">
                <a:solidFill>
                  <a:srgbClr val="000000"/>
                </a:solidFill>
                <a:latin typeface="Calibri" pitchFamily="34" charset="0"/>
              </a:rPr>
              <a:t>girls</a:t>
            </a:r>
            <a:r>
              <a:rPr lang="en-US" dirty="0" smtClean="0">
                <a:solidFill>
                  <a:srgbClr val="000000"/>
                </a:solidFill>
                <a:latin typeface="Calibri" pitchFamily="34" charset="0"/>
              </a:rPr>
              <a:t> age 0-14 are </a:t>
            </a:r>
            <a:r>
              <a:rPr lang="en-US" b="1" dirty="0" smtClean="0">
                <a:solidFill>
                  <a:schemeClr val="bg2"/>
                </a:solidFill>
                <a:latin typeface="Calibri" pitchFamily="34" charset="0"/>
              </a:rPr>
              <a:t>circumcised</a:t>
            </a:r>
            <a:r>
              <a:rPr lang="en-US" dirty="0" smtClean="0">
                <a:solidFill>
                  <a:srgbClr val="000000"/>
                </a:solidFill>
                <a:latin typeface="Calibri" pitchFamily="34" charset="0"/>
              </a:rPr>
              <a:t>.</a:t>
            </a:r>
            <a:endParaRPr lang="en-US" dirty="0" smtClean="0">
              <a:latin typeface="Calibri" pitchFamily="34" charset="0"/>
            </a:endParaRPr>
          </a:p>
          <a:p>
            <a:pPr eaLnBrk="1" hangingPunct="1">
              <a:lnSpc>
                <a:spcPct val="90000"/>
              </a:lnSpc>
              <a:buClr>
                <a:schemeClr val="tx1"/>
              </a:buClr>
            </a:pPr>
            <a:endParaRPr lang="en-US" dirty="0" smtClean="0">
              <a:latin typeface="Calibri" pitchFamily="34" charset="0"/>
            </a:endParaRPr>
          </a:p>
          <a:p>
            <a:pPr eaLnBrk="1" hangingPunct="1">
              <a:lnSpc>
                <a:spcPct val="90000"/>
              </a:lnSpc>
              <a:buClr>
                <a:schemeClr val="bg1"/>
              </a:buClr>
              <a:buNone/>
            </a:pPr>
            <a:endParaRPr lang="en-US" dirty="0" smtClean="0">
              <a:solidFill>
                <a:schemeClr val="tx1"/>
              </a:solidFill>
              <a:latin typeface="Calibri" pitchFamily="34" charset="0"/>
            </a:endParaRPr>
          </a:p>
        </p:txBody>
      </p:sp>
    </p:spTree>
    <p:extLst>
      <p:ext uri="{BB962C8B-B14F-4D97-AF65-F5344CB8AC3E}">
        <p14:creationId xmlns:p14="http://schemas.microsoft.com/office/powerpoint/2010/main" val="27069752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a:xfrm>
            <a:off x="457200" y="0"/>
            <a:ext cx="8229600" cy="914400"/>
          </a:xfrm>
        </p:spPr>
        <p:txBody>
          <a:bodyPr/>
          <a:lstStyle/>
          <a:p>
            <a:pPr eaLnBrk="1" hangingPunct="1"/>
            <a:r>
              <a:rPr lang="en-US" sz="3600" dirty="0" smtClean="0">
                <a:latin typeface="Calibri" pitchFamily="34" charset="0"/>
              </a:rPr>
              <a:t>Type of Payment</a:t>
            </a:r>
          </a:p>
        </p:txBody>
      </p:sp>
      <p:graphicFrame>
        <p:nvGraphicFramePr>
          <p:cNvPr id="7" name="Object 4"/>
          <p:cNvGraphicFramePr>
            <a:graphicFrameLocks noGrp="1" noChangeAspect="1"/>
          </p:cNvGraphicFramePr>
          <p:nvPr>
            <p:ph type="chart" idx="1"/>
            <p:extLst>
              <p:ext uri="{D42A27DB-BD31-4B8C-83A1-F6EECF244321}">
                <p14:modId xmlns:p14="http://schemas.microsoft.com/office/powerpoint/2010/main" val="2635246651"/>
              </p:ext>
            </p:extLst>
          </p:nvPr>
        </p:nvGraphicFramePr>
        <p:xfrm>
          <a:off x="381000" y="1752600"/>
          <a:ext cx="8456612"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2052" name="Text Box 6"/>
          <p:cNvSpPr txBox="1">
            <a:spLocks noChangeArrowheads="1"/>
          </p:cNvSpPr>
          <p:nvPr/>
        </p:nvSpPr>
        <p:spPr bwMode="auto">
          <a:xfrm>
            <a:off x="0" y="914400"/>
            <a:ext cx="7467600" cy="646331"/>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distribution of payment type among employed </a:t>
            </a:r>
            <a:r>
              <a:rPr lang="en-US" i="1" dirty="0" smtClean="0">
                <a:latin typeface="Calibri" pitchFamily="34" charset="0"/>
              </a:rPr>
              <a:t>currently married women and men age 15-49 employed in the past 12 months</a:t>
            </a:r>
            <a:endParaRPr lang="en-US" i="1" dirty="0">
              <a:latin typeface="Calibri" pitchFamily="34" charset="0"/>
            </a:endParaRPr>
          </a:p>
        </p:txBody>
      </p:sp>
    </p:spTree>
    <p:extLst>
      <p:ext uri="{BB962C8B-B14F-4D97-AF65-F5344CB8AC3E}">
        <p14:creationId xmlns:p14="http://schemas.microsoft.com/office/powerpoint/2010/main" val="40162966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457200" y="0"/>
            <a:ext cx="8229600" cy="990600"/>
          </a:xfrm>
        </p:spPr>
        <p:txBody>
          <a:bodyPr>
            <a:normAutofit/>
          </a:bodyPr>
          <a:lstStyle/>
          <a:p>
            <a:pPr eaLnBrk="1" hangingPunct="1"/>
            <a:r>
              <a:rPr lang="en-US" sz="4000" dirty="0" smtClean="0">
                <a:latin typeface="Calibri" pitchFamily="34" charset="0"/>
              </a:rPr>
              <a:t>Control Over Woman’s Earnings</a:t>
            </a:r>
          </a:p>
        </p:txBody>
      </p:sp>
      <p:graphicFrame>
        <p:nvGraphicFramePr>
          <p:cNvPr id="4" name="Chart Placeholder 3"/>
          <p:cNvGraphicFramePr>
            <a:graphicFrameLocks noGrp="1"/>
          </p:cNvGraphicFramePr>
          <p:nvPr>
            <p:ph type="chart" idx="1"/>
            <p:extLst>
              <p:ext uri="{D42A27DB-BD31-4B8C-83A1-F6EECF244321}">
                <p14:modId xmlns:p14="http://schemas.microsoft.com/office/powerpoint/2010/main" val="1627137762"/>
              </p:ext>
            </p:extLst>
          </p:nvPr>
        </p:nvGraphicFramePr>
        <p:xfrm>
          <a:off x="457200" y="1488154"/>
          <a:ext cx="8229600" cy="5522246"/>
        </p:xfrm>
        <a:graphic>
          <a:graphicData uri="http://schemas.openxmlformats.org/drawingml/2006/chart">
            <c:chart xmlns:c="http://schemas.openxmlformats.org/drawingml/2006/chart" xmlns:r="http://schemas.openxmlformats.org/officeDocument/2006/relationships" r:id="rId3"/>
          </a:graphicData>
        </a:graphic>
      </p:graphicFrame>
      <p:sp>
        <p:nvSpPr>
          <p:cNvPr id="3076" name="Text Box 4"/>
          <p:cNvSpPr txBox="1">
            <a:spLocks noChangeArrowheads="1"/>
          </p:cNvSpPr>
          <p:nvPr/>
        </p:nvSpPr>
        <p:spPr bwMode="auto">
          <a:xfrm>
            <a:off x="15834" y="841823"/>
            <a:ext cx="6400800" cy="646331"/>
          </a:xfrm>
          <a:prstGeom prst="rect">
            <a:avLst/>
          </a:prstGeom>
          <a:noFill/>
          <a:ln w="9525">
            <a:noFill/>
            <a:miter lim="800000"/>
            <a:headEnd/>
            <a:tailEnd/>
          </a:ln>
        </p:spPr>
        <p:txBody>
          <a:bodyPr wrap="square">
            <a:spAutoFit/>
          </a:bodyPr>
          <a:lstStyle/>
          <a:p>
            <a:pPr>
              <a:spcBef>
                <a:spcPct val="50000"/>
              </a:spcBef>
            </a:pPr>
            <a:r>
              <a:rPr lang="en-US" i="1" dirty="0" smtClean="0">
                <a:latin typeface="Calibri" pitchFamily="34" charset="0"/>
              </a:rPr>
              <a:t>Among currently married women age 15-49 who received cash earnings, percent </a:t>
            </a:r>
            <a:r>
              <a:rPr lang="en-US" i="1" dirty="0">
                <a:latin typeface="Calibri" pitchFamily="34" charset="0"/>
              </a:rPr>
              <a:t>by who </a:t>
            </a:r>
            <a:r>
              <a:rPr lang="en-US" i="1" dirty="0" smtClean="0">
                <a:latin typeface="Calibri" pitchFamily="34" charset="0"/>
              </a:rPr>
              <a:t>decides how woman’s earnings are used</a:t>
            </a:r>
            <a:endParaRPr lang="en-US" i="1" dirty="0">
              <a:latin typeface="Calibri" pitchFamily="34" charset="0"/>
            </a:endParaRPr>
          </a:p>
        </p:txBody>
      </p:sp>
    </p:spTree>
    <p:extLst>
      <p:ext uri="{BB962C8B-B14F-4D97-AF65-F5344CB8AC3E}">
        <p14:creationId xmlns:p14="http://schemas.microsoft.com/office/powerpoint/2010/main" val="26070422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0" y="0"/>
            <a:ext cx="9144000" cy="1143000"/>
          </a:xfrm>
        </p:spPr>
        <p:txBody>
          <a:bodyPr>
            <a:noAutofit/>
          </a:bodyPr>
          <a:lstStyle/>
          <a:p>
            <a:pPr eaLnBrk="1" hangingPunct="1"/>
            <a:r>
              <a:rPr lang="en-US" sz="4000" dirty="0" smtClean="0">
                <a:latin typeface="Calibri" pitchFamily="34" charset="0"/>
              </a:rPr>
              <a:t>Comparing Women’s and Partner’s Earnings</a:t>
            </a: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4284363125"/>
              </p:ext>
            </p:extLst>
          </p:nvPr>
        </p:nvGraphicFramePr>
        <p:xfrm>
          <a:off x="1143000" y="1295400"/>
          <a:ext cx="7010400" cy="5791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Box 4"/>
          <p:cNvSpPr txBox="1">
            <a:spLocks noChangeArrowheads="1"/>
          </p:cNvSpPr>
          <p:nvPr/>
        </p:nvSpPr>
        <p:spPr bwMode="auto">
          <a:xfrm>
            <a:off x="-39414" y="762000"/>
            <a:ext cx="2241331" cy="1477328"/>
          </a:xfrm>
          <a:prstGeom prst="rect">
            <a:avLst/>
          </a:prstGeom>
          <a:noFill/>
          <a:ln w="9525">
            <a:noFill/>
            <a:miter lim="800000"/>
            <a:headEnd/>
            <a:tailEnd/>
          </a:ln>
        </p:spPr>
        <p:txBody>
          <a:bodyPr wrap="square">
            <a:spAutoFit/>
          </a:bodyPr>
          <a:lstStyle/>
          <a:p>
            <a:pPr>
              <a:spcBef>
                <a:spcPct val="50000"/>
              </a:spcBef>
            </a:pPr>
            <a:r>
              <a:rPr lang="en-US" i="1" dirty="0" smtClean="0">
                <a:latin typeface="Calibri" pitchFamily="34" charset="0"/>
              </a:rPr>
              <a:t>Percent of currently married women age 15-49 who received cash earnings who make:</a:t>
            </a:r>
            <a:endParaRPr lang="en-US" i="1" dirty="0">
              <a:latin typeface="Calibri" pitchFamily="34" charset="0"/>
            </a:endParaRPr>
          </a:p>
        </p:txBody>
      </p:sp>
    </p:spTree>
    <p:extLst>
      <p:ext uri="{BB962C8B-B14F-4D97-AF65-F5344CB8AC3E}">
        <p14:creationId xmlns:p14="http://schemas.microsoft.com/office/powerpoint/2010/main" val="34331809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991600" cy="1143000"/>
          </a:xfrm>
        </p:spPr>
        <p:txBody>
          <a:bodyPr>
            <a:normAutofit/>
          </a:bodyPr>
          <a:lstStyle/>
          <a:p>
            <a:r>
              <a:rPr lang="en-US" dirty="0" smtClean="0"/>
              <a:t>Ownership of House and Land</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163546570"/>
              </p:ext>
            </p:extLst>
          </p:nvPr>
        </p:nvGraphicFramePr>
        <p:xfrm>
          <a:off x="533400" y="1981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 Box 4"/>
          <p:cNvSpPr txBox="1">
            <a:spLocks noChangeArrowheads="1"/>
          </p:cNvSpPr>
          <p:nvPr/>
        </p:nvSpPr>
        <p:spPr bwMode="auto">
          <a:xfrm>
            <a:off x="176284" y="1295400"/>
            <a:ext cx="6148316" cy="369332"/>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of </a:t>
            </a:r>
            <a:r>
              <a:rPr lang="en-US" i="1" dirty="0" smtClean="0">
                <a:latin typeface="Calibri" pitchFamily="34" charset="0"/>
              </a:rPr>
              <a:t>ever-married women and men 15-49</a:t>
            </a:r>
            <a:endParaRPr lang="en-US" i="1" dirty="0">
              <a:latin typeface="Calibri" pitchFamily="34" charset="0"/>
            </a:endParaRPr>
          </a:p>
        </p:txBody>
      </p:sp>
    </p:spTree>
    <p:extLst>
      <p:ext uri="{BB962C8B-B14F-4D97-AF65-F5344CB8AC3E}">
        <p14:creationId xmlns:p14="http://schemas.microsoft.com/office/powerpoint/2010/main" val="11865925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Women’s Employment and Earnings</a:t>
            </a:r>
          </a:p>
          <a:p>
            <a:r>
              <a:rPr lang="en-US" b="1" dirty="0" err="1" smtClean="0">
                <a:solidFill>
                  <a:schemeClr val="bg2"/>
                </a:solidFill>
                <a:latin typeface="Calibri" pitchFamily="34" charset="0"/>
              </a:rPr>
              <a:t>Decisionmaking</a:t>
            </a:r>
            <a:endParaRPr lang="en-US" b="1" dirty="0" smtClean="0">
              <a:solidFill>
                <a:schemeClr val="bg2"/>
              </a:solidFill>
              <a:latin typeface="Calibri" pitchFamily="34" charset="0"/>
            </a:endParaRPr>
          </a:p>
          <a:p>
            <a:r>
              <a:rPr lang="en-US" dirty="0">
                <a:latin typeface="Calibri" pitchFamily="34" charset="0"/>
              </a:rPr>
              <a:t>Attitudes Toward Wife </a:t>
            </a:r>
            <a:r>
              <a:rPr lang="en-US" dirty="0" smtClean="0">
                <a:latin typeface="Calibri" pitchFamily="34" charset="0"/>
              </a:rPr>
              <a:t>Beating</a:t>
            </a:r>
          </a:p>
          <a:p>
            <a:r>
              <a:rPr lang="en-US" dirty="0"/>
              <a:t>Women’s Empowerment Indicators</a:t>
            </a:r>
          </a:p>
          <a:p>
            <a:endParaRPr lang="en-US" dirty="0" smtClean="0">
              <a:latin typeface="Calibri" pitchFamily="34" charset="0"/>
            </a:endParaRPr>
          </a:p>
        </p:txBody>
      </p:sp>
    </p:spTree>
    <p:extLst>
      <p:ext uri="{BB962C8B-B14F-4D97-AF65-F5344CB8AC3E}">
        <p14:creationId xmlns:p14="http://schemas.microsoft.com/office/powerpoint/2010/main" val="6234047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372600" cy="1143000"/>
          </a:xfrm>
        </p:spPr>
        <p:txBody>
          <a:bodyPr>
            <a:normAutofit fontScale="90000"/>
          </a:bodyPr>
          <a:lstStyle/>
          <a:p>
            <a:pPr eaLnBrk="1" hangingPunct="1"/>
            <a:r>
              <a:rPr lang="en-US" dirty="0" smtClean="0">
                <a:latin typeface="Calibri" pitchFamily="34" charset="0"/>
              </a:rPr>
              <a:t>Women’s Participation in Decisionmaking</a:t>
            </a:r>
          </a:p>
        </p:txBody>
      </p:sp>
      <p:graphicFrame>
        <p:nvGraphicFramePr>
          <p:cNvPr id="8" name="Chart 7"/>
          <p:cNvGraphicFramePr/>
          <p:nvPr>
            <p:extLst>
              <p:ext uri="{D42A27DB-BD31-4B8C-83A1-F6EECF244321}">
                <p14:modId xmlns:p14="http://schemas.microsoft.com/office/powerpoint/2010/main" val="4066380993"/>
              </p:ext>
            </p:extLst>
          </p:nvPr>
        </p:nvGraphicFramePr>
        <p:xfrm>
          <a:off x="76200" y="1981200"/>
          <a:ext cx="89154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who usually make specific decisions by themselves or jointly with their husband</a:t>
            </a:r>
            <a:endParaRPr lang="en-US" i="1" dirty="0">
              <a:latin typeface="Calibri" pitchFamily="34" charset="0"/>
            </a:endParaRPr>
          </a:p>
        </p:txBody>
      </p:sp>
    </p:spTree>
    <p:extLst>
      <p:ext uri="{BB962C8B-B14F-4D97-AF65-F5344CB8AC3E}">
        <p14:creationId xmlns:p14="http://schemas.microsoft.com/office/powerpoint/2010/main" val="1115414486"/>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5092</TotalTime>
  <Words>2898</Words>
  <Application>Microsoft Office PowerPoint</Application>
  <PresentationFormat>On-screen Show (4:3)</PresentationFormat>
  <Paragraphs>193</Paragraphs>
  <Slides>38</Slides>
  <Notes>33</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38</vt:i4>
      </vt:variant>
    </vt:vector>
  </HeadingPairs>
  <TitlesOfParts>
    <vt:vector size="42" baseType="lpstr">
      <vt:lpstr>Arial</vt:lpstr>
      <vt:lpstr>Calibri</vt:lpstr>
      <vt:lpstr>Custom Design</vt:lpstr>
      <vt:lpstr>1_Custom Design</vt:lpstr>
      <vt:lpstr>PowerPoint Presentation</vt:lpstr>
      <vt:lpstr>PowerPoint Presentation</vt:lpstr>
      <vt:lpstr>Employment</vt:lpstr>
      <vt:lpstr>Type of Payment</vt:lpstr>
      <vt:lpstr>Control Over Woman’s Earnings</vt:lpstr>
      <vt:lpstr>Comparing Women’s and Partner’s Earnings</vt:lpstr>
      <vt:lpstr>Ownership of House and Land</vt:lpstr>
      <vt:lpstr>PowerPoint Presentation</vt:lpstr>
      <vt:lpstr>Women’s Participation in Decisionmaking</vt:lpstr>
      <vt:lpstr>Men’s Participation in Decisionmaking</vt:lpstr>
      <vt:lpstr>PowerPoint Presentation</vt:lpstr>
      <vt:lpstr>Attitudes Toward Wife Beating</vt:lpstr>
      <vt:lpstr>PowerPoint Presentation</vt:lpstr>
      <vt:lpstr>Current Use of Contraception by Women’s Participation in Decisionmaking</vt:lpstr>
      <vt:lpstr>Current Use of Contraceptive Method by Attitudes towards Wife Beating</vt:lpstr>
      <vt:lpstr>Reproductive Health Care by Women’s Participation in Decisionmaking</vt:lpstr>
      <vt:lpstr>Reproductive Health Care by Attitudes towards Wife Beating</vt:lpstr>
      <vt:lpstr>PowerPoint Presentation</vt:lpstr>
      <vt:lpstr>PowerPoint Presentation</vt:lpstr>
      <vt:lpstr>Experience of Physical Violence</vt:lpstr>
      <vt:lpstr>Perpetrators of Physical Violence</vt:lpstr>
      <vt:lpstr>Experience of Sexual Violence</vt:lpstr>
      <vt:lpstr>Perpetrators of Sexual Violence</vt:lpstr>
      <vt:lpstr>Violence During Pregnancy</vt:lpstr>
      <vt:lpstr>Degree of Marital Control by Husbands</vt:lpstr>
      <vt:lpstr>Spousal Violence</vt:lpstr>
      <vt:lpstr>Spousal Violence by Marital Status</vt:lpstr>
      <vt:lpstr>Spousal Violence by Zone</vt:lpstr>
      <vt:lpstr>Help Seeking Behavior</vt:lpstr>
      <vt:lpstr>PowerPoint Presentation</vt:lpstr>
      <vt:lpstr>61% of women and 62% of men have heard of female circumcision</vt:lpstr>
      <vt:lpstr>Female Circumcision</vt:lpstr>
      <vt:lpstr>Female Circumcision by Age</vt:lpstr>
      <vt:lpstr>Circumcision of Girls by Age</vt:lpstr>
      <vt:lpstr>Person Performing Circumcision</vt:lpstr>
      <vt:lpstr>Opinions on the Continued  Practice of Circumcision</vt:lpstr>
      <vt:lpstr>Key Findings</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336</cp:revision>
  <dcterms:created xsi:type="dcterms:W3CDTF">2008-02-29T16:41:57Z</dcterms:created>
  <dcterms:modified xsi:type="dcterms:W3CDTF">2014-08-25T19:01:36Z</dcterms:modified>
</cp:coreProperties>
</file>