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0"/>
  </p:notesMasterIdLst>
  <p:handoutMasterIdLst>
    <p:handoutMasterId r:id="rId21"/>
  </p:handoutMasterIdLst>
  <p:sldIdLst>
    <p:sldId id="363" r:id="rId3"/>
    <p:sldId id="364" r:id="rId4"/>
    <p:sldId id="350" r:id="rId5"/>
    <p:sldId id="351" r:id="rId6"/>
    <p:sldId id="352" r:id="rId7"/>
    <p:sldId id="353" r:id="rId8"/>
    <p:sldId id="354" r:id="rId9"/>
    <p:sldId id="362" r:id="rId10"/>
    <p:sldId id="355" r:id="rId11"/>
    <p:sldId id="356" r:id="rId12"/>
    <p:sldId id="357" r:id="rId13"/>
    <p:sldId id="358" r:id="rId14"/>
    <p:sldId id="369" r:id="rId15"/>
    <p:sldId id="365" r:id="rId16"/>
    <p:sldId id="366" r:id="rId17"/>
    <p:sldId id="367" r:id="rId18"/>
    <p:sldId id="368"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80162" autoAdjust="0"/>
  </p:normalViewPr>
  <p:slideViewPr>
    <p:cSldViewPr>
      <p:cViewPr varScale="1">
        <p:scale>
          <a:sx n="70" d="100"/>
          <a:sy n="70" d="100"/>
        </p:scale>
        <p:origin x="1512" y="6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37</c:v>
                </c:pt>
                <c:pt idx="1">
                  <c:v>31</c:v>
                </c:pt>
                <c:pt idx="2">
                  <c:v>69</c:v>
                </c:pt>
                <c:pt idx="3">
                  <c:v>64</c:v>
                </c:pt>
                <c:pt idx="4">
                  <c:v>128</c:v>
                </c:pt>
              </c:numCache>
            </c:numRef>
          </c:val>
        </c:ser>
        <c:dLbls>
          <c:showLegendKey val="0"/>
          <c:showVal val="0"/>
          <c:showCatName val="0"/>
          <c:showSerName val="0"/>
          <c:showPercent val="0"/>
          <c:showBubbleSize val="0"/>
        </c:dLbls>
        <c:gapWidth val="75"/>
        <c:axId val="278967440"/>
        <c:axId val="278968224"/>
      </c:barChart>
      <c:catAx>
        <c:axId val="278967440"/>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278968224"/>
        <c:crosses val="autoZero"/>
        <c:auto val="1"/>
        <c:lblAlgn val="ctr"/>
        <c:lblOffset val="100"/>
        <c:tickLblSkip val="1"/>
        <c:tickMarkSkip val="1"/>
        <c:noMultiLvlLbl val="0"/>
      </c:catAx>
      <c:valAx>
        <c:axId val="278968224"/>
        <c:scaling>
          <c:orientation val="minMax"/>
          <c:max val="200"/>
        </c:scaling>
        <c:delete val="1"/>
        <c:axPos val="l"/>
        <c:numFmt formatCode="General" sourceLinked="1"/>
        <c:majorTickMark val="out"/>
        <c:minorTickMark val="none"/>
        <c:tickLblPos val="nextTo"/>
        <c:crossAx val="27896744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Sheet1!$B$2:$B$4</c:f>
              <c:numCache>
                <c:formatCode>General</c:formatCode>
                <c:ptCount val="3"/>
                <c:pt idx="0">
                  <c:v>48</c:v>
                </c:pt>
                <c:pt idx="1">
                  <c:v>100</c:v>
                </c:pt>
                <c:pt idx="2">
                  <c:v>201</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Sheet1!$C$2:$C$4</c:f>
              <c:numCache>
                <c:formatCode>General</c:formatCode>
                <c:ptCount val="3"/>
                <c:pt idx="0">
                  <c:v>40</c:v>
                </c:pt>
                <c:pt idx="1">
                  <c:v>75</c:v>
                </c:pt>
                <c:pt idx="2">
                  <c:v>157</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Sheet1!$D$2:$D$4</c:f>
              <c:numCache>
                <c:formatCode>General</c:formatCode>
                <c:ptCount val="3"/>
                <c:pt idx="0">
                  <c:v>37</c:v>
                </c:pt>
                <c:pt idx="1">
                  <c:v>69</c:v>
                </c:pt>
                <c:pt idx="2">
                  <c:v>128</c:v>
                </c:pt>
              </c:numCache>
            </c:numRef>
          </c:val>
        </c:ser>
        <c:dLbls>
          <c:dLblPos val="outEnd"/>
          <c:showLegendKey val="0"/>
          <c:showVal val="1"/>
          <c:showCatName val="0"/>
          <c:showSerName val="0"/>
          <c:showPercent val="0"/>
          <c:showBubbleSize val="0"/>
        </c:dLbls>
        <c:gapWidth val="150"/>
        <c:axId val="279064488"/>
        <c:axId val="279064880"/>
      </c:barChart>
      <c:catAx>
        <c:axId val="27906448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279064880"/>
        <c:crosses val="autoZero"/>
        <c:auto val="1"/>
        <c:lblAlgn val="ctr"/>
        <c:lblOffset val="100"/>
        <c:noMultiLvlLbl val="0"/>
      </c:catAx>
      <c:valAx>
        <c:axId val="279064880"/>
        <c:scaling>
          <c:orientation val="minMax"/>
          <c:max val="250"/>
        </c:scaling>
        <c:delete val="1"/>
        <c:axPos val="l"/>
        <c:numFmt formatCode="General" sourceLinked="1"/>
        <c:majorTickMark val="out"/>
        <c:minorTickMark val="none"/>
        <c:tickLblPos val="nextTo"/>
        <c:crossAx val="27906448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No education</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89</c:v>
                </c:pt>
                <c:pt idx="1">
                  <c:v>180</c:v>
                </c:pt>
              </c:numCache>
            </c:numRef>
          </c:val>
        </c:ser>
        <c:ser>
          <c:idx val="1"/>
          <c:order val="1"/>
          <c:tx>
            <c:strRef>
              <c:f>Sheet1!$C$1</c:f>
              <c:strCache>
                <c:ptCount val="1"/>
                <c:pt idx="0">
                  <c:v>Primary</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74</c:v>
                </c:pt>
                <c:pt idx="1">
                  <c:v>128</c:v>
                </c:pt>
              </c:numCache>
            </c:numRef>
          </c:val>
        </c:ser>
        <c:ser>
          <c:idx val="2"/>
          <c:order val="2"/>
          <c:tx>
            <c:strRef>
              <c:f>Sheet1!$D$1</c:f>
              <c:strCache>
                <c:ptCount val="1"/>
                <c:pt idx="0">
                  <c:v>Secondary</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58</c:v>
                </c:pt>
                <c:pt idx="1">
                  <c:v>91</c:v>
                </c:pt>
              </c:numCache>
            </c:numRef>
          </c:val>
        </c:ser>
        <c:ser>
          <c:idx val="3"/>
          <c:order val="3"/>
          <c:tx>
            <c:strRef>
              <c:f>Sheet1!$E$1</c:f>
              <c:strCache>
                <c:ptCount val="1"/>
                <c:pt idx="0">
                  <c:v>More than secondary</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50</c:v>
                </c:pt>
                <c:pt idx="1">
                  <c:v>62</c:v>
                </c:pt>
              </c:numCache>
            </c:numRef>
          </c:val>
        </c:ser>
        <c:dLbls>
          <c:showLegendKey val="0"/>
          <c:showVal val="1"/>
          <c:showCatName val="0"/>
          <c:showSerName val="0"/>
          <c:showPercent val="0"/>
          <c:showBubbleSize val="0"/>
        </c:dLbls>
        <c:gapWidth val="150"/>
        <c:overlap val="-25"/>
        <c:axId val="279065664"/>
        <c:axId val="310454200"/>
      </c:barChart>
      <c:catAx>
        <c:axId val="279065664"/>
        <c:scaling>
          <c:orientation val="minMax"/>
        </c:scaling>
        <c:delete val="0"/>
        <c:axPos val="b"/>
        <c:numFmt formatCode="General" sourceLinked="0"/>
        <c:majorTickMark val="none"/>
        <c:minorTickMark val="none"/>
        <c:tickLblPos val="nextTo"/>
        <c:crossAx val="310454200"/>
        <c:crosses val="autoZero"/>
        <c:auto val="1"/>
        <c:lblAlgn val="ctr"/>
        <c:lblOffset val="100"/>
        <c:noMultiLvlLbl val="0"/>
      </c:catAx>
      <c:valAx>
        <c:axId val="310454200"/>
        <c:scaling>
          <c:orientation val="minMax"/>
        </c:scaling>
        <c:delete val="1"/>
        <c:axPos val="l"/>
        <c:numFmt formatCode="General" sourceLinked="1"/>
        <c:majorTickMark val="out"/>
        <c:minorTickMark val="none"/>
        <c:tickLblPos val="nextTo"/>
        <c:crossAx val="27906566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08E-2"/>
          <c:y val="0.21811249179790027"/>
          <c:w val="0.96604938271604934"/>
          <c:h val="0.67797695209973752"/>
        </c:manualLayout>
      </c:layout>
      <c:barChart>
        <c:barDir val="col"/>
        <c:grouping val="clustered"/>
        <c:varyColors val="0"/>
        <c:ser>
          <c:idx val="0"/>
          <c:order val="0"/>
          <c:tx>
            <c:strRef>
              <c:f>Sheet1!$B$1</c:f>
              <c:strCache>
                <c:ptCount val="1"/>
                <c:pt idx="0">
                  <c:v>Lowest</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92</c:v>
                </c:pt>
                <c:pt idx="1">
                  <c:v>190</c:v>
                </c:pt>
              </c:numCache>
            </c:numRef>
          </c:val>
        </c:ser>
        <c:ser>
          <c:idx val="1"/>
          <c:order val="1"/>
          <c:tx>
            <c:strRef>
              <c:f>Sheet1!$C$1</c:f>
              <c:strCache>
                <c:ptCount val="1"/>
                <c:pt idx="0">
                  <c:v>Second</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94</c:v>
                </c:pt>
                <c:pt idx="1">
                  <c:v>187</c:v>
                </c:pt>
              </c:numCache>
            </c:numRef>
          </c:val>
        </c:ser>
        <c:ser>
          <c:idx val="2"/>
          <c:order val="2"/>
          <c:tx>
            <c:strRef>
              <c:f>Sheet1!$D$1</c:f>
              <c:strCache>
                <c:ptCount val="1"/>
                <c:pt idx="0">
                  <c:v>Middle</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71</c:v>
                </c:pt>
                <c:pt idx="1">
                  <c:v>127</c:v>
                </c:pt>
              </c:numCache>
            </c:numRef>
          </c:val>
        </c:ser>
        <c:ser>
          <c:idx val="3"/>
          <c:order val="3"/>
          <c:tx>
            <c:strRef>
              <c:f>Sheet1!$E$1</c:f>
              <c:strCache>
                <c:ptCount val="1"/>
                <c:pt idx="0">
                  <c:v>Fourth</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65</c:v>
                </c:pt>
                <c:pt idx="1">
                  <c:v>100</c:v>
                </c:pt>
              </c:numCache>
            </c:numRef>
          </c:val>
        </c:ser>
        <c:ser>
          <c:idx val="4"/>
          <c:order val="4"/>
          <c:tx>
            <c:strRef>
              <c:f>Sheet1!$F$1</c:f>
              <c:strCache>
                <c:ptCount val="1"/>
                <c:pt idx="0">
                  <c:v>Highest</c:v>
                </c:pt>
              </c:strCache>
            </c:strRef>
          </c:tx>
          <c:spPr>
            <a:solidFill>
              <a:srgbClr val="7030A0"/>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Sheet1!$F$2:$F$3</c:f>
              <c:numCache>
                <c:formatCode>General</c:formatCode>
                <c:ptCount val="2"/>
                <c:pt idx="0">
                  <c:v>48</c:v>
                </c:pt>
                <c:pt idx="1">
                  <c:v>73</c:v>
                </c:pt>
              </c:numCache>
            </c:numRef>
          </c:val>
        </c:ser>
        <c:dLbls>
          <c:showLegendKey val="0"/>
          <c:showVal val="1"/>
          <c:showCatName val="0"/>
          <c:showSerName val="0"/>
          <c:showPercent val="0"/>
          <c:showBubbleSize val="0"/>
        </c:dLbls>
        <c:gapWidth val="150"/>
        <c:overlap val="-25"/>
        <c:axId val="310454984"/>
        <c:axId val="310455376"/>
      </c:barChart>
      <c:catAx>
        <c:axId val="310454984"/>
        <c:scaling>
          <c:orientation val="minMax"/>
        </c:scaling>
        <c:delete val="0"/>
        <c:axPos val="b"/>
        <c:numFmt formatCode="General" sourceLinked="0"/>
        <c:majorTickMark val="none"/>
        <c:minorTickMark val="none"/>
        <c:tickLblPos val="nextTo"/>
        <c:crossAx val="310455376"/>
        <c:crosses val="autoZero"/>
        <c:auto val="1"/>
        <c:lblAlgn val="ctr"/>
        <c:lblOffset val="100"/>
        <c:noMultiLvlLbl val="0"/>
      </c:catAx>
      <c:valAx>
        <c:axId val="310455376"/>
        <c:scaling>
          <c:orientation val="minMax"/>
        </c:scaling>
        <c:delete val="1"/>
        <c:axPos val="l"/>
        <c:numFmt formatCode="General" sourceLinked="1"/>
        <c:majorTickMark val="out"/>
        <c:minorTickMark val="none"/>
        <c:tickLblPos val="nextTo"/>
        <c:crossAx val="31045498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 2 years</c:v>
                </c:pt>
              </c:strCache>
            </c:strRef>
          </c:tx>
          <c:spPr>
            <a:solidFill>
              <a:schemeClr val="accent1">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122</c:v>
                </c:pt>
                <c:pt idx="1">
                  <c:v>213</c:v>
                </c:pt>
              </c:numCache>
            </c:numRef>
          </c:val>
        </c:ser>
        <c:ser>
          <c:idx val="1"/>
          <c:order val="1"/>
          <c:tx>
            <c:strRef>
              <c:f>Sheet1!$A$3</c:f>
              <c:strCache>
                <c:ptCount val="1"/>
                <c:pt idx="0">
                  <c:v>2 years</c:v>
                </c:pt>
              </c:strCache>
            </c:strRef>
          </c:tx>
          <c:spPr>
            <a:solidFill>
              <a:schemeClr val="accent2">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67</c:v>
                </c:pt>
                <c:pt idx="1">
                  <c:v>140</c:v>
                </c:pt>
              </c:numCache>
            </c:numRef>
          </c:val>
        </c:ser>
        <c:ser>
          <c:idx val="2"/>
          <c:order val="2"/>
          <c:tx>
            <c:strRef>
              <c:f>Sheet1!$A$4</c:f>
              <c:strCache>
                <c:ptCount val="1"/>
                <c:pt idx="0">
                  <c:v>3 years</c:v>
                </c:pt>
              </c:strCache>
            </c:strRef>
          </c:tx>
          <c:spPr>
            <a:solidFill>
              <a:schemeClr val="tx2">
                <a:lumMod val="75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46</c:v>
                </c:pt>
                <c:pt idx="1">
                  <c:v>103</c:v>
                </c:pt>
              </c:numCache>
            </c:numRef>
          </c:val>
        </c:ser>
        <c:ser>
          <c:idx val="3"/>
          <c:order val="3"/>
          <c:tx>
            <c:strRef>
              <c:f>Sheet1!$A$5</c:f>
              <c:strCache>
                <c:ptCount val="1"/>
                <c:pt idx="0">
                  <c:v>4+ years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45</c:v>
                </c:pt>
                <c:pt idx="1">
                  <c:v>79</c:v>
                </c:pt>
              </c:numCache>
            </c:numRef>
          </c:val>
        </c:ser>
        <c:dLbls>
          <c:showLegendKey val="0"/>
          <c:showVal val="1"/>
          <c:showCatName val="0"/>
          <c:showSerName val="0"/>
          <c:showPercent val="0"/>
          <c:showBubbleSize val="0"/>
        </c:dLbls>
        <c:gapWidth val="150"/>
        <c:overlap val="-25"/>
        <c:axId val="313754784"/>
        <c:axId val="313755176"/>
      </c:barChart>
      <c:catAx>
        <c:axId val="313754784"/>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3755176"/>
        <c:crosses val="autoZero"/>
        <c:auto val="1"/>
        <c:lblAlgn val="ctr"/>
        <c:lblOffset val="100"/>
        <c:noMultiLvlLbl val="0"/>
      </c:catAx>
      <c:valAx>
        <c:axId val="313755176"/>
        <c:scaling>
          <c:orientation val="minMax"/>
        </c:scaling>
        <c:delete val="1"/>
        <c:axPos val="l"/>
        <c:numFmt formatCode="General" sourceLinked="1"/>
        <c:majorTickMark val="out"/>
        <c:minorTickMark val="none"/>
        <c:tickLblPos val="nextTo"/>
        <c:crossAx val="31375478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&lt;20</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95</c:v>
                </c:pt>
                <c:pt idx="1">
                  <c:v>179</c:v>
                </c:pt>
              </c:numCache>
            </c:numRef>
          </c:val>
        </c:ser>
        <c:ser>
          <c:idx val="1"/>
          <c:order val="1"/>
          <c:tx>
            <c:strRef>
              <c:f>Sheet1!$A$3</c:f>
              <c:strCache>
                <c:ptCount val="1"/>
                <c:pt idx="0">
                  <c:v>20-29</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71</c:v>
                </c:pt>
                <c:pt idx="1">
                  <c:v>134</c:v>
                </c:pt>
              </c:numCache>
            </c:numRef>
          </c:val>
        </c:ser>
        <c:ser>
          <c:idx val="2"/>
          <c:order val="2"/>
          <c:tx>
            <c:strRef>
              <c:f>Sheet1!$A$4</c:f>
              <c:strCache>
                <c:ptCount val="1"/>
                <c:pt idx="0">
                  <c:v>30-39</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73</c:v>
                </c:pt>
                <c:pt idx="1">
                  <c:v>136</c:v>
                </c:pt>
              </c:numCache>
            </c:numRef>
          </c:val>
        </c:ser>
        <c:ser>
          <c:idx val="3"/>
          <c:order val="3"/>
          <c:tx>
            <c:strRef>
              <c:f>Sheet1!$A$5</c:f>
              <c:strCache>
                <c:ptCount val="1"/>
                <c:pt idx="0">
                  <c:v>40-49</c:v>
                </c:pt>
              </c:strCache>
            </c:strRef>
          </c:tx>
          <c:spPr>
            <a:solidFill>
              <a:schemeClr val="accent4"/>
            </a:solidFill>
            <a:ln>
              <a:solidFill>
                <a:schemeClr val="accent4"/>
              </a:solidFill>
            </a:ln>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100</c:v>
                </c:pt>
                <c:pt idx="1">
                  <c:v>174</c:v>
                </c:pt>
              </c:numCache>
            </c:numRef>
          </c:val>
        </c:ser>
        <c:dLbls>
          <c:showLegendKey val="0"/>
          <c:showVal val="1"/>
          <c:showCatName val="0"/>
          <c:showSerName val="0"/>
          <c:showPercent val="0"/>
          <c:showBubbleSize val="0"/>
        </c:dLbls>
        <c:gapWidth val="150"/>
        <c:overlap val="-25"/>
        <c:axId val="313755960"/>
        <c:axId val="313756352"/>
      </c:barChart>
      <c:catAx>
        <c:axId val="31375596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3756352"/>
        <c:crosses val="autoZero"/>
        <c:auto val="1"/>
        <c:lblAlgn val="ctr"/>
        <c:lblOffset val="100"/>
        <c:noMultiLvlLbl val="0"/>
      </c:catAx>
      <c:valAx>
        <c:axId val="313756352"/>
        <c:scaling>
          <c:orientation val="minMax"/>
          <c:max val="250"/>
        </c:scaling>
        <c:delete val="1"/>
        <c:axPos val="l"/>
        <c:numFmt formatCode="General" sourceLinked="1"/>
        <c:majorTickMark val="none"/>
        <c:minorTickMark val="none"/>
        <c:tickLblPos val="nextTo"/>
        <c:crossAx val="313755960"/>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Infant mortality</c:v>
                </c:pt>
              </c:strCache>
            </c:strRef>
          </c:tx>
          <c:spPr>
            <a:solidFill>
              <a:schemeClr val="accent5"/>
            </a:solidFill>
          </c:spPr>
          <c:invertIfNegative val="0"/>
          <c:dLbls>
            <c:dLbl>
              <c:idx val="3"/>
              <c:tx>
                <c:rich>
                  <a:bodyPr/>
                  <a:lstStyle/>
                  <a:p>
                    <a:r>
                      <a:rPr lang="en-US" b="1" dirty="0" smtClean="0">
                        <a:latin typeface="Calibri" pitchFamily="34" charset="0"/>
                      </a:rPr>
                      <a:t>130</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Sheet1!$B$2:$B$5</c:f>
              <c:numCache>
                <c:formatCode>General</c:formatCode>
                <c:ptCount val="4"/>
                <c:pt idx="0">
                  <c:v>83</c:v>
                </c:pt>
                <c:pt idx="1">
                  <c:v>65</c:v>
                </c:pt>
                <c:pt idx="2">
                  <c:v>72</c:v>
                </c:pt>
                <c:pt idx="3">
                  <c:v>103</c:v>
                </c:pt>
              </c:numCache>
            </c:numRef>
          </c:val>
        </c:ser>
        <c:ser>
          <c:idx val="1"/>
          <c:order val="1"/>
          <c:tx>
            <c:strRef>
              <c:f>Sheet1!$C$1</c:f>
              <c:strCache>
                <c:ptCount val="1"/>
                <c:pt idx="0">
                  <c:v>Under-five mortality</c:v>
                </c:pt>
              </c:strCache>
            </c:strRef>
          </c:tx>
          <c:spPr>
            <a:solidFill>
              <a:schemeClr val="accent6">
                <a:lumMod val="50000"/>
              </a:schemeClr>
            </a:solidFill>
          </c:spPr>
          <c:invertIfNegative val="0"/>
          <c:dLbls>
            <c:dLbl>
              <c:idx val="3"/>
              <c:tx>
                <c:rich>
                  <a:bodyPr/>
                  <a:lstStyle/>
                  <a:p>
                    <a:r>
                      <a:rPr lang="en-US" b="1" dirty="0" smtClean="0">
                        <a:latin typeface="Calibri" pitchFamily="34" charset="0"/>
                      </a:rPr>
                      <a:t>196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Sheet1!$C$2:$C$5</c:f>
              <c:numCache>
                <c:formatCode>General</c:formatCode>
                <c:ptCount val="4"/>
                <c:pt idx="0">
                  <c:v>139</c:v>
                </c:pt>
                <c:pt idx="1">
                  <c:v>125</c:v>
                </c:pt>
                <c:pt idx="2">
                  <c:v>142</c:v>
                </c:pt>
                <c:pt idx="3">
                  <c:v>196</c:v>
                </c:pt>
              </c:numCache>
            </c:numRef>
          </c:val>
        </c:ser>
        <c:dLbls>
          <c:showLegendKey val="0"/>
          <c:showVal val="1"/>
          <c:showCatName val="0"/>
          <c:showSerName val="0"/>
          <c:showPercent val="0"/>
          <c:showBubbleSize val="0"/>
        </c:dLbls>
        <c:gapWidth val="150"/>
        <c:overlap val="-25"/>
        <c:axId val="312270648"/>
        <c:axId val="312271040"/>
      </c:barChart>
      <c:catAx>
        <c:axId val="312270648"/>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312271040"/>
        <c:crosses val="autoZero"/>
        <c:auto val="1"/>
        <c:lblAlgn val="ctr"/>
        <c:lblOffset val="100"/>
        <c:tickLblSkip val="1"/>
        <c:tickMarkSkip val="1"/>
        <c:noMultiLvlLbl val="0"/>
      </c:catAx>
      <c:valAx>
        <c:axId val="312271040"/>
        <c:scaling>
          <c:orientation val="minMax"/>
          <c:max val="250"/>
        </c:scaling>
        <c:delete val="1"/>
        <c:axPos val="l"/>
        <c:numFmt formatCode="General" sourceLinked="1"/>
        <c:majorTickMark val="out"/>
        <c:minorTickMark val="none"/>
        <c:tickLblPos val="nextTo"/>
        <c:crossAx val="312270648"/>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F545D477-C82E-4D64-80FA-53F97208C09D}" type="slidenum">
              <a:rPr lang="en-US"/>
              <a:pPr/>
              <a:t>3</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14400" y="4343400"/>
            <a:ext cx="5029200" cy="4114800"/>
          </a:xfrm>
          <a:noFill/>
          <a:ln/>
        </p:spPr>
        <p:txBody>
          <a:bodyPr/>
          <a:lstStyle/>
          <a:p>
            <a:pPr eaLnBrk="1" hangingPunct="1"/>
            <a:endParaRPr lang="fr-CI" smtClean="0"/>
          </a:p>
        </p:txBody>
      </p:sp>
    </p:spTree>
    <p:extLst>
      <p:ext uri="{BB962C8B-B14F-4D97-AF65-F5344CB8AC3E}">
        <p14:creationId xmlns:p14="http://schemas.microsoft.com/office/powerpoint/2010/main" val="2354190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FE2DE39-786F-4F18-BD08-85A9703218DB}" type="slidenum">
              <a:rPr lang="en-US"/>
              <a:pPr/>
              <a:t>12</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or three.</a:t>
            </a:r>
          </a:p>
          <a:p>
            <a:pPr eaLnBrk="1" hangingPunct="1"/>
            <a:endParaRPr lang="fr-CI" dirty="0" smtClean="0"/>
          </a:p>
        </p:txBody>
      </p:sp>
    </p:spTree>
    <p:extLst>
      <p:ext uri="{BB962C8B-B14F-4D97-AF65-F5344CB8AC3E}">
        <p14:creationId xmlns:p14="http://schemas.microsoft.com/office/powerpoint/2010/main" val="3097886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397ED7-C448-4D0D-8BA4-56C1D45708A9}" type="slidenum">
              <a:rPr lang="en-US" smtClean="0"/>
              <a:pPr/>
              <a:t>14</a:t>
            </a:fld>
            <a:endParaRPr lang="en-US"/>
          </a:p>
        </p:txBody>
      </p:sp>
    </p:spTree>
    <p:extLst>
      <p:ext uri="{BB962C8B-B14F-4D97-AF65-F5344CB8AC3E}">
        <p14:creationId xmlns:p14="http://schemas.microsoft.com/office/powerpoint/2010/main" val="1862275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maternal mortality ratio for</a:t>
            </a:r>
            <a:r>
              <a:rPr lang="en-US" baseline="0" dirty="0" smtClean="0"/>
              <a:t> Nigeria is 576 deaths per 100,000 live births. The 95% confidence interval for the 2013 MMR ranges from 500 to 652 deaths per 100,000 live births. The 2013 MMR is NOT significantly different from the 2008 MMR of 545 deaths per 100,000 live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708864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97ED7-C448-4D0D-8BA4-56C1D45708A9}" type="slidenum">
              <a:rPr lang="en-US" smtClean="0"/>
              <a:pPr/>
              <a:t>17</a:t>
            </a:fld>
            <a:endParaRPr lang="en-US"/>
          </a:p>
        </p:txBody>
      </p:sp>
    </p:spTree>
    <p:extLst>
      <p:ext uri="{BB962C8B-B14F-4D97-AF65-F5344CB8AC3E}">
        <p14:creationId xmlns:p14="http://schemas.microsoft.com/office/powerpoint/2010/main" val="4032080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4</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five year period before the survey are 69 and 128 deaths per 1,000 live births, respectively. At these mortality levels, 1 in every 15 Nigerian  children dies before reaching age 1. One in every 8 does not survive to his or her 5th birthday. </a:t>
            </a:r>
          </a:p>
          <a:p>
            <a:pPr eaLnBrk="1" hangingPunct="1"/>
            <a:endParaRPr lang="en-US" sz="1200" kern="1200" baseline="0" noProof="0" dirty="0" smtClean="0">
              <a:solidFill>
                <a:schemeClr val="tx1"/>
              </a:solidFill>
              <a:effectLst/>
              <a:latin typeface="+mn-lt"/>
              <a:ea typeface="+mn-ea"/>
              <a:cs typeface="+mn-cs"/>
            </a:endParaRPr>
          </a:p>
          <a:p>
            <a:pPr eaLnBrk="1" hangingPunct="1"/>
            <a:r>
              <a:rPr lang="en-US" sz="1200" kern="1200" baseline="0" noProof="0" dirty="0" smtClean="0">
                <a:solidFill>
                  <a:schemeClr val="tx1"/>
                </a:solidFill>
                <a:effectLst/>
                <a:latin typeface="+mn-lt"/>
                <a:ea typeface="+mn-ea"/>
                <a:cs typeface="+mn-cs"/>
              </a:rPr>
              <a:t>The neonatal mortality rate in the past 5 years is 37 deaths per 1,000 live births. </a:t>
            </a:r>
            <a:endParaRPr lang="en-US" noProof="0" dirty="0" smtClean="0"/>
          </a:p>
        </p:txBody>
      </p:sp>
    </p:spTree>
    <p:extLst>
      <p:ext uri="{BB962C8B-B14F-4D97-AF65-F5344CB8AC3E}">
        <p14:creationId xmlns:p14="http://schemas.microsoft.com/office/powerpoint/2010/main" val="1186825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lvl="0"/>
            <a:r>
              <a:rPr lang="en-US" sz="1200" kern="1200" dirty="0" smtClean="0">
                <a:solidFill>
                  <a:schemeClr val="tx1"/>
                </a:solidFill>
                <a:effectLst/>
                <a:latin typeface="+mn-lt"/>
                <a:ea typeface="+mn-ea"/>
                <a:cs typeface="+mn-cs"/>
              </a:rPr>
              <a:t>Neonatal</a:t>
            </a:r>
            <a:r>
              <a:rPr lang="en-US" sz="1200" kern="1200" baseline="0" dirty="0" smtClean="0">
                <a:solidFill>
                  <a:schemeClr val="tx1"/>
                </a:solidFill>
                <a:effectLst/>
                <a:latin typeface="+mn-lt"/>
                <a:ea typeface="+mn-ea"/>
                <a:cs typeface="+mn-cs"/>
              </a:rPr>
              <a:t> mortality, infant mortality and under-five mortality have all decreased since 2003.</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41200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79F53FF-9932-4205-910E-7FDC3334501D}" type="slidenum">
              <a:rPr lang="en-US"/>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Under-five mortality among children born to mothers with no education</a:t>
            </a:r>
            <a:r>
              <a:rPr lang="en-US" baseline="0" noProof="0" dirty="0" smtClean="0"/>
              <a:t> (180 deaths per 1,000 live births) is almost three times that of children born to mothers with more than secondary education (62 deaths per 1,000 live births) and twice that of children born to mothers with secondary education (91 deaths per 1,000 live births).</a:t>
            </a:r>
            <a:endParaRPr lang="en-US" noProof="0" dirty="0" smtClean="0"/>
          </a:p>
        </p:txBody>
      </p:sp>
    </p:spTree>
    <p:extLst>
      <p:ext uri="{BB962C8B-B14F-4D97-AF65-F5344CB8AC3E}">
        <p14:creationId xmlns:p14="http://schemas.microsoft.com/office/powerpoint/2010/main" val="1609790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964F251-8E9B-439F-81AC-2D6D9672EC60}" type="slidenum">
              <a:rPr lang="en-US"/>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risk of dying among children below age 5 decreases with increasing household wealth, from 190 deaths per 1,000 live births in the poorest households to 73 deaths per 1,000 live births in the wealthiest households.</a:t>
            </a:r>
          </a:p>
          <a:p>
            <a:pPr eaLnBrk="1" hangingPunct="1"/>
            <a:endParaRPr lang="en-US" dirty="0" smtClean="0"/>
          </a:p>
        </p:txBody>
      </p:sp>
    </p:spTree>
    <p:extLst>
      <p:ext uri="{BB962C8B-B14F-4D97-AF65-F5344CB8AC3E}">
        <p14:creationId xmlns:p14="http://schemas.microsoft.com/office/powerpoint/2010/main" val="1635894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mn-lt"/>
                <a:ea typeface="+mn-ea"/>
                <a:cs typeface="+mn-cs"/>
              </a:rPr>
              <a:t>Under-five mortality ranges from 185 deaths per 1,000 live births in North West to 90 deaths per 1,000 live births in South West Zone.</a:t>
            </a:r>
            <a:endParaRPr lang="fr-CI"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6503232-8CEB-4ACE-82A5-C90DC1521DAB}" type="slidenum">
              <a:rPr lang="en-US"/>
              <a:pPr/>
              <a:t>9</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endParaRPr lang="fr-CI" dirty="0" smtClean="0"/>
          </a:p>
        </p:txBody>
      </p:sp>
    </p:spTree>
    <p:extLst>
      <p:ext uri="{BB962C8B-B14F-4D97-AF65-F5344CB8AC3E}">
        <p14:creationId xmlns:p14="http://schemas.microsoft.com/office/powerpoint/2010/main" val="2494774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3F415416-62C1-45EC-9E28-C881CE5FB30D}" type="slidenum">
              <a:rPr lang="en-US"/>
              <a:pPr/>
              <a:t>10</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r>
              <a:rPr lang="en-US" dirty="0" smtClean="0"/>
              <a:t>Children who are born less than 2 years after a previous birth have an extremely elevated risk of dying.  Doctors recommend that women wait 3 years between births. </a:t>
            </a:r>
            <a:r>
              <a:rPr lang="en-US" sz="1200" kern="1200" dirty="0" smtClean="0">
                <a:solidFill>
                  <a:schemeClr val="tx1"/>
                </a:solidFill>
                <a:effectLst/>
                <a:latin typeface="+mn-lt"/>
                <a:ea typeface="+mn-ea"/>
                <a:cs typeface="+mn-cs"/>
              </a:rPr>
              <a:t>Under-five mortality is more</a:t>
            </a:r>
            <a:r>
              <a:rPr lang="en-US" sz="1200" kern="1200" baseline="0" dirty="0" smtClean="0">
                <a:solidFill>
                  <a:schemeClr val="tx1"/>
                </a:solidFill>
                <a:effectLst/>
                <a:latin typeface="+mn-lt"/>
                <a:ea typeface="+mn-ea"/>
                <a:cs typeface="+mn-cs"/>
              </a:rPr>
              <a:t> than two </a:t>
            </a:r>
            <a:r>
              <a:rPr lang="en-US" sz="1200" kern="1200" dirty="0" smtClean="0">
                <a:solidFill>
                  <a:schemeClr val="tx1"/>
                </a:solidFill>
                <a:effectLst/>
                <a:latin typeface="+mn-lt"/>
                <a:ea typeface="+mn-ea"/>
                <a:cs typeface="+mn-cs"/>
              </a:rPr>
              <a:t>times higher among children born less than two years after a preceding sibling than among children born four or more years after a previous child (213 deaths and 79 deaths per 1,000 live births, respectively).</a:t>
            </a:r>
            <a:endParaRPr lang="en-US" dirty="0" smtClean="0"/>
          </a:p>
        </p:txBody>
      </p:sp>
    </p:spTree>
    <p:extLst>
      <p:ext uri="{BB962C8B-B14F-4D97-AF65-F5344CB8AC3E}">
        <p14:creationId xmlns:p14="http://schemas.microsoft.com/office/powerpoint/2010/main" val="745952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9992D11-15E9-4FDD-8608-C9B058964C3C}" type="slidenum">
              <a:rPr lang="en-US"/>
              <a:pPr/>
              <a:t>11</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r>
              <a:rPr lang="en-US" sz="1200" kern="1200" dirty="0" smtClean="0">
                <a:solidFill>
                  <a:schemeClr val="tx1"/>
                </a:solidFill>
                <a:effectLst/>
                <a:latin typeface="+mn-lt"/>
                <a:ea typeface="+mn-ea"/>
                <a:cs typeface="+mn-cs"/>
              </a:rPr>
              <a:t>The relationship between maternal age at birth and childhood mortality is generally U-shaped, being relatively higher among children born to mothers under age 20 and over age 40 than among children born to mothers in the 20-39 age group.</a:t>
            </a:r>
            <a:endParaRPr lang="fr-CI" dirty="0" smtClean="0"/>
          </a:p>
        </p:txBody>
      </p:sp>
    </p:spTree>
    <p:extLst>
      <p:ext uri="{BB962C8B-B14F-4D97-AF65-F5344CB8AC3E}">
        <p14:creationId xmlns:p14="http://schemas.microsoft.com/office/powerpoint/2010/main" val="37216357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59636"/>
            <a:ext cx="9144000" cy="3538728"/>
          </a:xfrm>
          <a:prstGeom prst="rect">
            <a:avLst/>
          </a:prstGeom>
        </p:spPr>
      </p:pic>
    </p:spTree>
    <p:extLst>
      <p:ext uri="{BB962C8B-B14F-4D97-AF65-F5344CB8AC3E}">
        <p14:creationId xmlns:p14="http://schemas.microsoft.com/office/powerpoint/2010/main" val="1198073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355255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799219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219622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627153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1042535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532303-D472-454A-A08A-8549151817B8}"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605423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532303-D472-454A-A08A-8549151817B8}"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419483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532303-D472-454A-A08A-8549151817B8}"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1862932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22530387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532303-D472-454A-A08A-8549151817B8}"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449723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903140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16615403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073504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1293959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97CB45-E865-4B02-9030-73F5599C7B2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370571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97CB45-E865-4B02-9030-73F5599C7B27}"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17784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97CB45-E865-4B02-9030-73F5599C7B27}"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2886008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97CB45-E865-4B02-9030-73F5599C7B27}"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2465128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7CB45-E865-4B02-9030-73F5599C7B27}"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445427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139606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68887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7CB45-E865-4B02-9030-73F5599C7B27}"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B404F-2FFA-4353-97CC-9DEA3C38E7C8}" type="slidenum">
              <a:rPr lang="en-US" smtClean="0"/>
              <a:t>‹#›</a:t>
            </a:fld>
            <a:endParaRPr lang="en-US"/>
          </a:p>
        </p:txBody>
      </p:sp>
    </p:spTree>
    <p:extLst>
      <p:ext uri="{BB962C8B-B14F-4D97-AF65-F5344CB8AC3E}">
        <p14:creationId xmlns:p14="http://schemas.microsoft.com/office/powerpoint/2010/main" val="1626922827"/>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532303-D472-454A-A08A-8549151817B8}"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E25C3-CEC0-468A-9C4A-D71838C39D47}" type="slidenum">
              <a:rPr lang="en-US" smtClean="0"/>
              <a:t>‹#›</a:t>
            </a:fld>
            <a:endParaRPr lang="en-US"/>
          </a:p>
        </p:txBody>
      </p:sp>
    </p:spTree>
    <p:extLst>
      <p:ext uri="{BB962C8B-B14F-4D97-AF65-F5344CB8AC3E}">
        <p14:creationId xmlns:p14="http://schemas.microsoft.com/office/powerpoint/2010/main" val="284879550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3041"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Mortality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888573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62000" y="228600"/>
            <a:ext cx="7467600" cy="12192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by Previous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Birth Interval</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1064119697"/>
              </p:ext>
            </p:extLst>
          </p:nvPr>
        </p:nvGraphicFramePr>
        <p:xfrm>
          <a:off x="381000" y="2017931"/>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59376" y="1371600"/>
            <a:ext cx="8246423"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5691393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0"/>
            <a:ext cx="7467600" cy="10668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Mortality by Mother’s Age at Birth</a:t>
            </a:r>
          </a:p>
        </p:txBody>
      </p:sp>
      <p:graphicFrame>
        <p:nvGraphicFramePr>
          <p:cNvPr id="9" name="Chart Placeholder 2"/>
          <p:cNvGraphicFramePr>
            <a:graphicFrameLocks noGrp="1"/>
          </p:cNvGraphicFramePr>
          <p:nvPr>
            <p:ph type="chart" idx="1"/>
            <p:extLst>
              <p:ext uri="{D42A27DB-BD31-4B8C-83A1-F6EECF244321}">
                <p14:modId xmlns:p14="http://schemas.microsoft.com/office/powerpoint/2010/main" val="1243371823"/>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0" y="1219200"/>
            <a:ext cx="8153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69745424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0"/>
            <a:ext cx="7467600" cy="1219200"/>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Birth Order</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val="2847376944"/>
              </p:ext>
            </p:extLst>
          </p:nvPr>
        </p:nvGraphicFramePr>
        <p:xfrm>
          <a:off x="533400" y="1524000"/>
          <a:ext cx="7802562" cy="4792663"/>
        </p:xfrm>
        <a:graphic>
          <a:graphicData uri="http://schemas.openxmlformats.org/drawingml/2006/chart">
            <c:chart xmlns:c="http://schemas.openxmlformats.org/drawingml/2006/chart" xmlns:r="http://schemas.openxmlformats.org/officeDocument/2006/relationships" r:id="rId3"/>
          </a:graphicData>
        </a:graphic>
      </p:graphicFrame>
      <p:sp>
        <p:nvSpPr>
          <p:cNvPr id="7172" name="Text Box 3"/>
          <p:cNvSpPr txBox="1">
            <a:spLocks noChangeArrowheads="1"/>
          </p:cNvSpPr>
          <p:nvPr/>
        </p:nvSpPr>
        <p:spPr bwMode="auto">
          <a:xfrm>
            <a:off x="76200" y="1076880"/>
            <a:ext cx="65151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388942907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dirty="0" smtClean="0">
                <a:solidFill>
                  <a:schemeClr val="tx1"/>
                </a:solidFill>
                <a:latin typeface="Calibri" pitchFamily="34" charset="0"/>
              </a:rPr>
              <a:t>Childhood Mortality</a:t>
            </a:r>
          </a:p>
          <a:p>
            <a:pPr algn="l" eaLnBrk="0" hangingPunct="0">
              <a:spcBef>
                <a:spcPts val="0"/>
              </a:spcBef>
              <a:spcAft>
                <a:spcPts val="0"/>
              </a:spcAft>
              <a:buFontTx/>
              <a:buChar char="•"/>
            </a:pPr>
            <a:r>
              <a:rPr lang="en-US" sz="2400" dirty="0" smtClean="0">
                <a:solidFill>
                  <a:schemeClr val="tx1"/>
                </a:solidFill>
                <a:latin typeface="Calibri" pitchFamily="34" charset="0"/>
              </a:rPr>
              <a:t>Levels and Trends</a:t>
            </a:r>
          </a:p>
          <a:p>
            <a:pPr algn="l" eaLnBrk="0" hangingPunct="0">
              <a:spcBef>
                <a:spcPts val="0"/>
              </a:spcBef>
              <a:spcAft>
                <a:spcPts val="0"/>
              </a:spcAft>
              <a:buFontTx/>
              <a:buChar char="•"/>
            </a:pPr>
            <a:r>
              <a:rPr lang="en-US" sz="2400" dirty="0" smtClean="0">
                <a:solidFill>
                  <a:schemeClr val="tx1"/>
                </a:solidFill>
                <a:latin typeface="Calibri" pitchFamily="34" charset="0"/>
              </a:rPr>
              <a:t>Socioeconomic Differentials </a:t>
            </a:r>
          </a:p>
          <a:p>
            <a:pPr algn="l" eaLnBrk="0" hangingPunct="0">
              <a:spcBef>
                <a:spcPts val="0"/>
              </a:spcBef>
              <a:spcAft>
                <a:spcPts val="0"/>
              </a:spcAft>
              <a:buFontTx/>
              <a:buChar char="•"/>
            </a:pPr>
            <a:r>
              <a:rPr lang="en-US" sz="2400" dirty="0" smtClean="0">
                <a:solidFill>
                  <a:schemeClr val="tx1"/>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b="1" dirty="0" smtClean="0">
                <a:solidFill>
                  <a:schemeClr val="bg2"/>
                </a:solidFill>
                <a:latin typeface="Calibri" pitchFamily="34" charset="0"/>
              </a:rPr>
              <a:t>Adult and Maternal Mortality</a:t>
            </a:r>
            <a:endParaRPr lang="en-US" sz="2400" b="1" dirty="0">
              <a:solidFill>
                <a:schemeClr val="bg2"/>
              </a:solidFill>
              <a:latin typeface="Calibri" pitchFamily="34" charset="0"/>
            </a:endParaRPr>
          </a:p>
        </p:txBody>
      </p:sp>
    </p:spTree>
    <p:extLst>
      <p:ext uri="{BB962C8B-B14F-4D97-AF65-F5344CB8AC3E}">
        <p14:creationId xmlns:p14="http://schemas.microsoft.com/office/powerpoint/2010/main" val="10376311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Adult Mortality</a:t>
            </a:r>
          </a:p>
        </p:txBody>
      </p:sp>
      <p:sp>
        <p:nvSpPr>
          <p:cNvPr id="20483" name="Rectangle 3"/>
          <p:cNvSpPr>
            <a:spLocks noGrp="1" noChangeArrowheads="1"/>
          </p:cNvSpPr>
          <p:nvPr>
            <p:ph idx="1"/>
          </p:nvPr>
        </p:nvSpPr>
        <p:spPr>
          <a:xfrm>
            <a:off x="457200" y="2057400"/>
            <a:ext cx="8229600" cy="2514600"/>
          </a:xfrm>
        </p:spPr>
        <p:txBody>
          <a:bodyPr>
            <a:normAutofit/>
          </a:bodyPr>
          <a:lstStyle/>
          <a:p>
            <a:pPr marL="0" indent="0" eaLnBrk="1" hangingPunct="1">
              <a:buNone/>
            </a:pPr>
            <a:r>
              <a:rPr lang="en-US" dirty="0" smtClean="0"/>
              <a:t>In the seven-year period before the survey:</a:t>
            </a:r>
          </a:p>
          <a:p>
            <a:pPr lvl="1"/>
            <a:r>
              <a:rPr lang="en-US" b="1" dirty="0" smtClean="0"/>
              <a:t>	</a:t>
            </a:r>
            <a:r>
              <a:rPr lang="en-US" b="1" dirty="0" smtClean="0">
                <a:solidFill>
                  <a:schemeClr val="bg2"/>
                </a:solidFill>
              </a:rPr>
              <a:t>3.5</a:t>
            </a:r>
            <a:r>
              <a:rPr lang="en-US" b="1" dirty="0" smtClean="0"/>
              <a:t> </a:t>
            </a:r>
            <a:r>
              <a:rPr lang="en-US" dirty="0" smtClean="0"/>
              <a:t>women died for every 1,000 women per year in the population</a:t>
            </a:r>
          </a:p>
          <a:p>
            <a:pPr lvl="1"/>
            <a:r>
              <a:rPr lang="en-US" b="1" dirty="0" smtClean="0"/>
              <a:t>	</a:t>
            </a:r>
            <a:r>
              <a:rPr lang="en-US" b="1" dirty="0" smtClean="0">
                <a:solidFill>
                  <a:schemeClr val="bg2"/>
                </a:solidFill>
              </a:rPr>
              <a:t>3.3</a:t>
            </a:r>
            <a:r>
              <a:rPr lang="en-US" dirty="0" smtClean="0"/>
              <a:t> men died for every 1,000 men per year in the population</a:t>
            </a:r>
          </a:p>
        </p:txBody>
      </p:sp>
    </p:spTree>
    <p:extLst>
      <p:ext uri="{BB962C8B-B14F-4D97-AF65-F5344CB8AC3E}">
        <p14:creationId xmlns:p14="http://schemas.microsoft.com/office/powerpoint/2010/main" val="261044531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1507" name="Rectangle 3"/>
          <p:cNvSpPr>
            <a:spLocks noGrp="1" noChangeArrowheads="1"/>
          </p:cNvSpPr>
          <p:nvPr>
            <p:ph idx="1"/>
          </p:nvPr>
        </p:nvSpPr>
        <p:spPr>
          <a:xfrm>
            <a:off x="838200" y="1828801"/>
            <a:ext cx="7162800" cy="2819400"/>
          </a:xfrm>
        </p:spPr>
        <p:txBody>
          <a:bodyPr>
            <a:normAutofit/>
          </a:bodyPr>
          <a:lstStyle/>
          <a:p>
            <a:pPr algn="ctr" eaLnBrk="1" hangingPunct="1">
              <a:buNone/>
            </a:pPr>
            <a:r>
              <a:rPr lang="en-US" b="1" dirty="0" smtClean="0">
                <a:solidFill>
                  <a:schemeClr val="bg2"/>
                </a:solidFill>
              </a:rPr>
              <a:t>Maternal mortality </a:t>
            </a:r>
            <a:r>
              <a:rPr lang="en-US" dirty="0" smtClean="0"/>
              <a:t>includes all deaths that occur to women during </a:t>
            </a:r>
            <a:r>
              <a:rPr lang="en-US" b="1" dirty="0" smtClean="0">
                <a:solidFill>
                  <a:schemeClr val="bg2"/>
                </a:solidFill>
              </a:rPr>
              <a:t>pregnancy</a:t>
            </a:r>
            <a:r>
              <a:rPr lang="en-US" dirty="0" smtClean="0">
                <a:solidFill>
                  <a:schemeClr val="bg2"/>
                </a:solidFill>
              </a:rPr>
              <a:t>, </a:t>
            </a:r>
            <a:r>
              <a:rPr lang="en-US" b="1" dirty="0" smtClean="0">
                <a:solidFill>
                  <a:schemeClr val="bg2"/>
                </a:solidFill>
              </a:rPr>
              <a:t>during birth</a:t>
            </a:r>
            <a:r>
              <a:rPr lang="en-US" dirty="0" smtClean="0">
                <a:solidFill>
                  <a:schemeClr val="bg2"/>
                </a:solidFill>
              </a:rPr>
              <a:t>, </a:t>
            </a:r>
            <a:r>
              <a:rPr lang="en-US" dirty="0" smtClean="0"/>
              <a:t>and</a:t>
            </a:r>
            <a:r>
              <a:rPr lang="en-US" dirty="0" smtClean="0">
                <a:solidFill>
                  <a:schemeClr val="bg2"/>
                </a:solidFill>
              </a:rPr>
              <a:t> </a:t>
            </a:r>
            <a:r>
              <a:rPr lang="en-US" b="1" dirty="0" smtClean="0">
                <a:solidFill>
                  <a:schemeClr val="bg2"/>
                </a:solidFill>
              </a:rPr>
              <a:t>up to 2 months after birth</a:t>
            </a:r>
            <a:r>
              <a:rPr lang="en-US" dirty="0" smtClean="0">
                <a:solidFill>
                  <a:schemeClr val="bg2"/>
                </a:solidFill>
              </a:rPr>
              <a:t> </a:t>
            </a:r>
            <a:r>
              <a:rPr lang="en-US" dirty="0" smtClean="0"/>
              <a:t>or the end of the pregnancy.</a:t>
            </a:r>
          </a:p>
        </p:txBody>
      </p:sp>
    </p:spTree>
    <p:extLst>
      <p:ext uri="{BB962C8B-B14F-4D97-AF65-F5344CB8AC3E}">
        <p14:creationId xmlns:p14="http://schemas.microsoft.com/office/powerpoint/2010/main" val="140043260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2531" name="Rectangle 3"/>
          <p:cNvSpPr>
            <a:spLocks noGrp="1" noChangeArrowheads="1"/>
          </p:cNvSpPr>
          <p:nvPr>
            <p:ph idx="1"/>
          </p:nvPr>
        </p:nvSpPr>
        <p:spPr>
          <a:xfrm>
            <a:off x="457200" y="2133600"/>
            <a:ext cx="7620000" cy="2286000"/>
          </a:xfrm>
        </p:spPr>
        <p:txBody>
          <a:bodyPr>
            <a:noAutofit/>
          </a:bodyPr>
          <a:lstStyle/>
          <a:p>
            <a:pPr marL="0" algn="ctr" eaLnBrk="1" hangingPunct="1">
              <a:buNone/>
            </a:pPr>
            <a:r>
              <a:rPr lang="en-US" sz="3600" dirty="0" smtClean="0"/>
              <a:t>Maternal mortality ratio (MMR) for the 7-year period before the survey =</a:t>
            </a:r>
          </a:p>
          <a:p>
            <a:pPr marL="0" algn="ctr" eaLnBrk="1" hangingPunct="1">
              <a:buNone/>
            </a:pPr>
            <a:r>
              <a:rPr lang="en-US" sz="3600" b="1" dirty="0" smtClean="0">
                <a:solidFill>
                  <a:schemeClr val="bg2"/>
                </a:solidFill>
              </a:rPr>
              <a:t>576 deaths per </a:t>
            </a:r>
            <a:r>
              <a:rPr lang="en-US" sz="3600" b="1" smtClean="0">
                <a:solidFill>
                  <a:schemeClr val="bg2"/>
                </a:solidFill>
              </a:rPr>
              <a:t>100,000 live births</a:t>
            </a:r>
            <a:endParaRPr lang="en-US" sz="3600" b="1" dirty="0" smtClean="0">
              <a:solidFill>
                <a:schemeClr val="bg2"/>
              </a:solidFill>
            </a:endParaRPr>
          </a:p>
          <a:p>
            <a:pPr marL="0" algn="ctr" eaLnBrk="1" hangingPunct="1">
              <a:buNone/>
            </a:pPr>
            <a:r>
              <a:rPr lang="en-US" sz="2800" dirty="0" smtClean="0"/>
              <a:t>[95% Confidence Interval ranges from 500 to 652 deaths per 100,000 births]</a:t>
            </a:r>
          </a:p>
        </p:txBody>
      </p:sp>
    </p:spTree>
    <p:extLst>
      <p:ext uri="{BB962C8B-B14F-4D97-AF65-F5344CB8AC3E}">
        <p14:creationId xmlns:p14="http://schemas.microsoft.com/office/powerpoint/2010/main" val="142878520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0"/>
            <a:ext cx="8229600" cy="1143000"/>
          </a:xfrm>
          <a:noFill/>
        </p:spPr>
        <p:txBody>
          <a:bodyPr>
            <a:normAutofit/>
          </a:bodyPr>
          <a:lstStyle/>
          <a:p>
            <a:pPr eaLnBrk="1" hangingPunct="1">
              <a:defRPr/>
            </a:pPr>
            <a:r>
              <a:rPr lang="en-US" sz="4000" dirty="0" smtClean="0">
                <a:cs typeface="Times New Roman" pitchFamily="18" charset="0"/>
              </a:rPr>
              <a:t>Key Findings</a:t>
            </a:r>
          </a:p>
        </p:txBody>
      </p:sp>
      <p:sp>
        <p:nvSpPr>
          <p:cNvPr id="23555" name="Rectangle 6"/>
          <p:cNvSpPr>
            <a:spLocks noGrp="1" noChangeArrowheads="1"/>
          </p:cNvSpPr>
          <p:nvPr>
            <p:ph idx="1"/>
          </p:nvPr>
        </p:nvSpPr>
        <p:spPr>
          <a:xfrm>
            <a:off x="533400" y="1447800"/>
            <a:ext cx="8001000" cy="5105400"/>
          </a:xfrm>
          <a:noFill/>
        </p:spPr>
        <p:txBody>
          <a:bodyPr>
            <a:normAutofit/>
          </a:bodyPr>
          <a:lstStyle/>
          <a:p>
            <a:pPr eaLnBrk="1" hangingPunct="1">
              <a:lnSpc>
                <a:spcPct val="90000"/>
              </a:lnSpc>
              <a:spcBef>
                <a:spcPct val="25000"/>
              </a:spcBef>
            </a:pPr>
            <a:r>
              <a:rPr lang="en-US" sz="2800" dirty="0" smtClean="0"/>
              <a:t>Childhood mortality has decreased over the past 11 years. Current </a:t>
            </a:r>
            <a:r>
              <a:rPr lang="en-US" sz="2800" b="1" dirty="0" smtClean="0">
                <a:solidFill>
                  <a:schemeClr val="bg2"/>
                </a:solidFill>
              </a:rPr>
              <a:t>infant mortality rate </a:t>
            </a:r>
            <a:r>
              <a:rPr lang="en-US" sz="2800" dirty="0" smtClean="0"/>
              <a:t>is </a:t>
            </a:r>
            <a:r>
              <a:rPr lang="en-US" sz="2800" b="1" dirty="0" smtClean="0">
                <a:solidFill>
                  <a:schemeClr val="bg2"/>
                </a:solidFill>
              </a:rPr>
              <a:t>69</a:t>
            </a:r>
            <a:r>
              <a:rPr lang="en-US" sz="2800" b="1" dirty="0" smtClean="0"/>
              <a:t> </a:t>
            </a:r>
            <a:r>
              <a:rPr lang="en-US" sz="2800" dirty="0" smtClean="0"/>
              <a:t>deaths per 1,000 live births and </a:t>
            </a:r>
            <a:r>
              <a:rPr lang="en-US" sz="2800" b="1" dirty="0" smtClean="0">
                <a:solidFill>
                  <a:schemeClr val="bg2"/>
                </a:solidFill>
              </a:rPr>
              <a:t>under-five mortality </a:t>
            </a:r>
            <a:r>
              <a:rPr lang="en-US" sz="2800" dirty="0" smtClean="0"/>
              <a:t>rate is </a:t>
            </a:r>
            <a:r>
              <a:rPr lang="en-US" sz="2800" b="1" dirty="0" smtClean="0">
                <a:solidFill>
                  <a:schemeClr val="bg2"/>
                </a:solidFill>
              </a:rPr>
              <a:t>128</a:t>
            </a:r>
            <a:r>
              <a:rPr lang="en-US" sz="2800" b="1" dirty="0" smtClean="0"/>
              <a:t> </a:t>
            </a:r>
            <a:r>
              <a:rPr lang="en-US" sz="2800" dirty="0" smtClean="0"/>
              <a:t>deaths per 1,000 live births. </a:t>
            </a:r>
          </a:p>
          <a:p>
            <a:pPr eaLnBrk="1" hangingPunct="1">
              <a:lnSpc>
                <a:spcPct val="90000"/>
              </a:lnSpc>
              <a:spcBef>
                <a:spcPct val="25000"/>
              </a:spcBef>
            </a:pPr>
            <a:r>
              <a:rPr lang="en-US" sz="2800" dirty="0" smtClean="0"/>
              <a:t>Childhood mortality is generally </a:t>
            </a:r>
            <a:r>
              <a:rPr lang="en-US" sz="2800" b="1" dirty="0" smtClean="0">
                <a:solidFill>
                  <a:schemeClr val="bg2"/>
                </a:solidFill>
              </a:rPr>
              <a:t>higher</a:t>
            </a:r>
            <a:r>
              <a:rPr lang="en-US" sz="2800" dirty="0" smtClean="0"/>
              <a:t> among children of </a:t>
            </a:r>
            <a:r>
              <a:rPr lang="en-US" sz="2800" b="1" dirty="0" smtClean="0">
                <a:solidFill>
                  <a:schemeClr val="bg2"/>
                </a:solidFill>
              </a:rPr>
              <a:t>less educated </a:t>
            </a:r>
            <a:r>
              <a:rPr lang="en-US" sz="2800" dirty="0" smtClean="0"/>
              <a:t>mothers and those from </a:t>
            </a:r>
            <a:r>
              <a:rPr lang="en-US" sz="2800" b="1" dirty="0" smtClean="0">
                <a:solidFill>
                  <a:schemeClr val="bg2"/>
                </a:solidFill>
              </a:rPr>
              <a:t>poorer households</a:t>
            </a:r>
            <a:r>
              <a:rPr lang="en-US" sz="2800" dirty="0" smtClean="0"/>
              <a:t>.</a:t>
            </a:r>
          </a:p>
          <a:p>
            <a:pPr eaLnBrk="1" hangingPunct="1">
              <a:lnSpc>
                <a:spcPct val="90000"/>
              </a:lnSpc>
              <a:spcBef>
                <a:spcPct val="25000"/>
              </a:spcBef>
            </a:pPr>
            <a:r>
              <a:rPr lang="en-US" sz="2800" dirty="0" smtClean="0"/>
              <a:t>Child mortality is </a:t>
            </a:r>
            <a:r>
              <a:rPr lang="en-US" sz="2800" b="1" dirty="0" smtClean="0">
                <a:solidFill>
                  <a:schemeClr val="bg2"/>
                </a:solidFill>
              </a:rPr>
              <a:t>highest</a:t>
            </a:r>
            <a:r>
              <a:rPr lang="en-US" sz="2800" dirty="0" smtClean="0">
                <a:solidFill>
                  <a:schemeClr val="bg2"/>
                </a:solidFill>
              </a:rPr>
              <a:t> </a:t>
            </a:r>
            <a:r>
              <a:rPr lang="en-US" sz="2800" dirty="0" smtClean="0"/>
              <a:t>among children </a:t>
            </a:r>
            <a:r>
              <a:rPr lang="en-US" sz="2800" b="1" dirty="0" smtClean="0">
                <a:solidFill>
                  <a:schemeClr val="bg2"/>
                </a:solidFill>
              </a:rPr>
              <a:t>born less than 2 years after a previous birth</a:t>
            </a:r>
            <a:r>
              <a:rPr lang="en-US" sz="2800" dirty="0" smtClean="0"/>
              <a:t>.</a:t>
            </a:r>
          </a:p>
          <a:p>
            <a:pPr>
              <a:lnSpc>
                <a:spcPct val="90000"/>
              </a:lnSpc>
              <a:spcBef>
                <a:spcPct val="25000"/>
              </a:spcBef>
            </a:pPr>
            <a:r>
              <a:rPr lang="en-US" sz="2800" dirty="0"/>
              <a:t>Maternal mortality ratio is </a:t>
            </a:r>
            <a:r>
              <a:rPr lang="en-US" sz="2800" b="1" dirty="0" smtClean="0">
                <a:solidFill>
                  <a:schemeClr val="bg2"/>
                </a:solidFill>
              </a:rPr>
              <a:t>576</a:t>
            </a:r>
            <a:r>
              <a:rPr lang="en-US" sz="2800" b="1" dirty="0" smtClean="0"/>
              <a:t> </a:t>
            </a:r>
            <a:r>
              <a:rPr lang="en-US" sz="2800" dirty="0"/>
              <a:t>deaths per 100,000 live births.  </a:t>
            </a:r>
            <a:endParaRPr lang="en-US" sz="2800" dirty="0" smtClean="0"/>
          </a:p>
          <a:p>
            <a:pPr eaLnBrk="1" hangingPunct="1">
              <a:lnSpc>
                <a:spcPct val="90000"/>
              </a:lnSpc>
              <a:spcBef>
                <a:spcPct val="25000"/>
              </a:spcBef>
            </a:pPr>
            <a:endParaRPr lang="en-US" sz="2800" dirty="0" smtClean="0"/>
          </a:p>
        </p:txBody>
      </p:sp>
    </p:spTree>
    <p:extLst>
      <p:ext uri="{BB962C8B-B14F-4D97-AF65-F5344CB8AC3E}">
        <p14:creationId xmlns:p14="http://schemas.microsoft.com/office/powerpoint/2010/main" val="15906303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b="1" dirty="0" smtClean="0">
                <a:solidFill>
                  <a:schemeClr val="bg2"/>
                </a:solidFill>
                <a:latin typeface="Calibri" pitchFamily="34" charset="0"/>
              </a:rPr>
              <a:t>Childhood Mortality</a:t>
            </a:r>
          </a:p>
          <a:p>
            <a:pPr algn="l" eaLnBrk="0" hangingPunct="0">
              <a:spcBef>
                <a:spcPts val="0"/>
              </a:spcBef>
              <a:spcAft>
                <a:spcPts val="0"/>
              </a:spcAft>
              <a:buFontTx/>
              <a:buChar char="•"/>
            </a:pPr>
            <a:r>
              <a:rPr lang="en-US" sz="2400" b="1" dirty="0" smtClean="0">
                <a:solidFill>
                  <a:schemeClr val="bg2"/>
                </a:solidFill>
                <a:latin typeface="Calibri" pitchFamily="34" charset="0"/>
              </a:rPr>
              <a:t>Levels and Trends</a:t>
            </a:r>
          </a:p>
          <a:p>
            <a:pPr algn="l" eaLnBrk="0" hangingPunct="0">
              <a:spcBef>
                <a:spcPts val="0"/>
              </a:spcBef>
              <a:spcAft>
                <a:spcPts val="0"/>
              </a:spcAft>
              <a:buFontTx/>
              <a:buChar char="•"/>
            </a:pPr>
            <a:r>
              <a:rPr lang="en-US" sz="2400" b="1" dirty="0" smtClean="0">
                <a:solidFill>
                  <a:schemeClr val="bg2"/>
                </a:solidFill>
                <a:latin typeface="Calibri" pitchFamily="34" charset="0"/>
              </a:rPr>
              <a:t>Socioeconomic Differentials </a:t>
            </a:r>
          </a:p>
          <a:p>
            <a:pPr algn="l" eaLnBrk="0" hangingPunct="0">
              <a:spcBef>
                <a:spcPts val="0"/>
              </a:spcBef>
              <a:spcAft>
                <a:spcPts val="0"/>
              </a:spcAft>
              <a:buFontTx/>
              <a:buChar char="•"/>
            </a:pPr>
            <a:r>
              <a:rPr lang="en-US" sz="2400" b="1" dirty="0" smtClean="0">
                <a:solidFill>
                  <a:schemeClr val="bg2"/>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dirty="0" smtClean="0">
                <a:solidFill>
                  <a:schemeClr val="tx1"/>
                </a:solidFill>
                <a:latin typeface="Calibri" pitchFamily="34" charset="0"/>
              </a:rPr>
              <a:t>Adult and Maternal Mortality</a:t>
            </a:r>
            <a:endParaRPr lang="en-US" sz="2400" dirty="0">
              <a:solidFill>
                <a:schemeClr val="tx1"/>
              </a:solidFill>
              <a:latin typeface="Calibri" pitchFamily="34" charset="0"/>
            </a:endParaRPr>
          </a:p>
        </p:txBody>
      </p:sp>
    </p:spTree>
    <p:extLst>
      <p:ext uri="{BB962C8B-B14F-4D97-AF65-F5344CB8AC3E}">
        <p14:creationId xmlns:p14="http://schemas.microsoft.com/office/powerpoint/2010/main" val="2585829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1550884"/>
            <a:ext cx="8458200" cy="4468916"/>
          </a:xfrm>
          <a:prstGeom prst="rect">
            <a:avLst/>
          </a:prstGeom>
          <a:noFill/>
          <a:ln w="28575">
            <a:noFill/>
            <a:miter lim="800000"/>
            <a:headEnd/>
            <a:tailEnd/>
          </a:ln>
          <a:effectLst/>
        </p:spPr>
        <p:txBody>
          <a:bodyPr wrap="square">
            <a:spAutoFit/>
          </a:bodyPr>
          <a:lstStyle/>
          <a:p>
            <a:pPr eaLnBrk="0" hangingPunct="0">
              <a:lnSpc>
                <a:spcPct val="90000"/>
              </a:lnSpc>
              <a:spcBef>
                <a:spcPct val="50000"/>
              </a:spcBef>
              <a:buClr>
                <a:schemeClr val="accent4"/>
              </a:buClr>
              <a:defRPr/>
            </a:pPr>
            <a:r>
              <a:rPr lang="en-US" sz="2800" b="1" dirty="0">
                <a:ln w="12700">
                  <a:noFill/>
                  <a:prstDash val="solid"/>
                </a:ln>
                <a:latin typeface="Calibri" pitchFamily="34" charset="0"/>
              </a:rPr>
              <a:t> Neonatal mortality</a:t>
            </a:r>
          </a:p>
          <a:p>
            <a:pPr lvl="1" eaLnBrk="0" hangingPunct="0">
              <a:lnSpc>
                <a:spcPct val="70000"/>
              </a:lnSpc>
              <a:spcBef>
                <a:spcPct val="50000"/>
              </a:spcBef>
              <a:buClr>
                <a:schemeClr val="tx1"/>
              </a:buClr>
              <a:defRPr/>
            </a:pPr>
            <a:r>
              <a:rPr lang="en-US" sz="2000" dirty="0">
                <a:latin typeface="Calibri" pitchFamily="34" charset="0"/>
              </a:rPr>
              <a:t>Probability of dying in the first month of life</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a:t>
            </a:r>
            <a:r>
              <a:rPr lang="en-US" sz="2800" b="1" dirty="0" err="1" smtClean="0">
                <a:ln w="12700">
                  <a:noFill/>
                  <a:prstDash val="solid"/>
                </a:ln>
                <a:latin typeface="Calibri" pitchFamily="34" charset="0"/>
              </a:rPr>
              <a:t>Postneonatal</a:t>
            </a:r>
            <a:r>
              <a:rPr lang="en-US" sz="2800" b="1" dirty="0" smtClean="0">
                <a:ln w="12700">
                  <a:noFill/>
                  <a:prstDash val="solid"/>
                </a:ln>
                <a:latin typeface="Calibri" pitchFamily="34" charset="0"/>
              </a:rPr>
              <a: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one month and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Infant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Child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age one and five</a:t>
            </a:r>
          </a:p>
          <a:p>
            <a:pPr eaLnBrk="0" hangingPunct="0">
              <a:lnSpc>
                <a:spcPct val="70000"/>
              </a:lnSpc>
              <a:spcBef>
                <a:spcPct val="50000"/>
              </a:spcBef>
              <a:buClr>
                <a:schemeClr val="accent4"/>
              </a:buClr>
              <a:defRPr/>
            </a:pPr>
            <a:r>
              <a:rPr lang="en-US" sz="2800" dirty="0">
                <a:latin typeface="Calibri" pitchFamily="34" charset="0"/>
              </a:rPr>
              <a:t> </a:t>
            </a: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fifth birthday</a:t>
            </a:r>
          </a:p>
        </p:txBody>
      </p:sp>
      <p:sp>
        <p:nvSpPr>
          <p:cNvPr id="8195" name="Rectangle 3"/>
          <p:cNvSpPr>
            <a:spLocks noChangeArrowheads="1"/>
          </p:cNvSpPr>
          <p:nvPr/>
        </p:nvSpPr>
        <p:spPr bwMode="auto">
          <a:xfrm>
            <a:off x="914400" y="407884"/>
            <a:ext cx="7467600" cy="10668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Childhood Mortality Estimates</a:t>
            </a:r>
          </a:p>
        </p:txBody>
      </p:sp>
    </p:spTree>
    <p:extLst>
      <p:ext uri="{BB962C8B-B14F-4D97-AF65-F5344CB8AC3E}">
        <p14:creationId xmlns:p14="http://schemas.microsoft.com/office/powerpoint/2010/main" val="152397253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Levels</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347822735"/>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412870096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Trends in Childhood Mortality</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2778730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770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20294932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0"/>
            <a:ext cx="8229600" cy="1066800"/>
          </a:xfrm>
          <a:noFill/>
        </p:spPr>
        <p:txBody>
          <a:bodyPr>
            <a:normAutofit/>
          </a:bodyPr>
          <a:lstStyle/>
          <a:p>
            <a:pPr eaLnBrk="1" hangingPunct="1"/>
            <a:r>
              <a:rPr lang="en-US" sz="3600" dirty="0" smtClean="0">
                <a:latin typeface="Calibri" pitchFamily="34" charset="0"/>
                <a:cs typeface="Times New Roman" pitchFamily="18" charset="0"/>
              </a:rPr>
              <a:t>Childhood Mortality by Mother’s Education</a:t>
            </a:r>
          </a:p>
        </p:txBody>
      </p:sp>
      <p:sp>
        <p:nvSpPr>
          <p:cNvPr id="4100" name="Text Box 3"/>
          <p:cNvSpPr txBox="1">
            <a:spLocks noChangeArrowheads="1"/>
          </p:cNvSpPr>
          <p:nvPr/>
        </p:nvSpPr>
        <p:spPr bwMode="auto">
          <a:xfrm>
            <a:off x="0" y="838200"/>
            <a:ext cx="91440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9072203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480156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5255"/>
            <a:ext cx="8229600" cy="944562"/>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Wealth </a:t>
            </a:r>
          </a:p>
        </p:txBody>
      </p:sp>
      <p:sp>
        <p:nvSpPr>
          <p:cNvPr id="5124" name="Text Box 3"/>
          <p:cNvSpPr txBox="1">
            <a:spLocks noChangeArrowheads="1"/>
          </p:cNvSpPr>
          <p:nvPr/>
        </p:nvSpPr>
        <p:spPr bwMode="auto">
          <a:xfrm>
            <a:off x="0" y="1039789"/>
            <a:ext cx="8915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3777843159"/>
              </p:ext>
            </p:extLst>
          </p:nvPr>
        </p:nvGraphicFramePr>
        <p:xfrm>
          <a:off x="457200" y="16002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621442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Under-five Mortality by Zone</a:t>
            </a:r>
            <a:endParaRPr lang="en-US" sz="4200" dirty="0">
              <a:latin typeface="Calibri" pitchFamily="34" charset="0"/>
            </a:endParaRPr>
          </a:p>
        </p:txBody>
      </p:sp>
      <p:sp>
        <p:nvSpPr>
          <p:cNvPr id="140" name="Text Box 5"/>
          <p:cNvSpPr txBox="1">
            <a:spLocks noChangeArrowheads="1"/>
          </p:cNvSpPr>
          <p:nvPr/>
        </p:nvSpPr>
        <p:spPr bwMode="auto">
          <a:xfrm>
            <a:off x="2133600" y="6153534"/>
            <a:ext cx="7010400" cy="646331"/>
          </a:xfrm>
          <a:prstGeom prst="rect">
            <a:avLst/>
          </a:prstGeom>
          <a:noFill/>
          <a:ln w="9525">
            <a:noFill/>
            <a:miter lim="800000"/>
            <a:headEnd/>
            <a:tailEnd/>
          </a:ln>
        </p:spPr>
        <p:txBody>
          <a:bodyPr wrap="square">
            <a:spAutoFit/>
          </a:bodyPr>
          <a:lstStyle/>
          <a:p>
            <a:pPr algn="r"/>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
            </a:r>
            <a:br>
              <a:rPr lang="en-US" i="1" dirty="0" smtClean="0">
                <a:latin typeface="Calibri" pitchFamily="34" charset="0"/>
              </a:rPr>
            </a:br>
            <a:r>
              <a:rPr lang="en-US" i="1" dirty="0" smtClean="0">
                <a:latin typeface="Calibri" pitchFamily="34" charset="0"/>
              </a:rPr>
              <a:t>10-year  period before </a:t>
            </a:r>
            <a:r>
              <a:rPr lang="en-US" i="1" dirty="0">
                <a:latin typeface="Calibri" pitchFamily="34" charset="0"/>
              </a:rPr>
              <a:t>the survey</a:t>
            </a:r>
          </a:p>
        </p:txBody>
      </p:sp>
      <p:grpSp>
        <p:nvGrpSpPr>
          <p:cNvPr id="149" name="Group 4"/>
          <p:cNvGrpSpPr>
            <a:grpSpLocks noChangeAspect="1"/>
          </p:cNvGrpSpPr>
          <p:nvPr/>
        </p:nvGrpSpPr>
        <p:grpSpPr bwMode="auto">
          <a:xfrm>
            <a:off x="1335088" y="1155700"/>
            <a:ext cx="7002462" cy="5614988"/>
            <a:chOff x="841" y="728"/>
            <a:chExt cx="4411" cy="3537"/>
          </a:xfrm>
        </p:grpSpPr>
        <p:sp>
          <p:nvSpPr>
            <p:cNvPr id="150"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2" name="TextBox 231"/>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160</a:t>
            </a:r>
            <a:endParaRPr lang="en-US" sz="2400" b="1" dirty="0">
              <a:solidFill>
                <a:schemeClr val="bg1"/>
              </a:solidFill>
              <a:latin typeface="+mn-lt"/>
            </a:endParaRPr>
          </a:p>
        </p:txBody>
      </p:sp>
      <p:sp>
        <p:nvSpPr>
          <p:cNvPr id="233" name="TextBox 232"/>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100</a:t>
            </a:r>
            <a:endParaRPr lang="en-US" sz="2400" b="1" dirty="0">
              <a:latin typeface="+mn-lt"/>
            </a:endParaRPr>
          </a:p>
        </p:txBody>
      </p:sp>
      <p:sp>
        <p:nvSpPr>
          <p:cNvPr id="234" name="TextBox 233"/>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185</a:t>
            </a:r>
            <a:endParaRPr lang="en-US" sz="2400" b="1" dirty="0">
              <a:solidFill>
                <a:schemeClr val="bg1"/>
              </a:solidFill>
              <a:latin typeface="+mn-lt"/>
            </a:endParaRPr>
          </a:p>
        </p:txBody>
      </p:sp>
      <p:sp>
        <p:nvSpPr>
          <p:cNvPr id="235" name="TextBox 234"/>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90</a:t>
            </a:r>
            <a:endParaRPr lang="en-US" sz="2400" b="1" dirty="0">
              <a:latin typeface="+mn-lt"/>
            </a:endParaRPr>
          </a:p>
        </p:txBody>
      </p:sp>
      <p:sp>
        <p:nvSpPr>
          <p:cNvPr id="236" name="TextBox 235"/>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131</a:t>
            </a:r>
          </a:p>
        </p:txBody>
      </p:sp>
      <p:sp>
        <p:nvSpPr>
          <p:cNvPr id="237" name="TextBox 236"/>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91</a:t>
            </a:r>
            <a:endParaRPr lang="en-US" sz="2400" b="1" dirty="0">
              <a:latin typeface="+mn-lt"/>
            </a:endParaRPr>
          </a:p>
        </p:txBody>
      </p:sp>
    </p:spTree>
    <p:extLst>
      <p:ext uri="{BB962C8B-B14F-4D97-AF65-F5344CB8AC3E}">
        <p14:creationId xmlns:p14="http://schemas.microsoft.com/office/powerpoint/2010/main" val="1943287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533400" y="228600"/>
            <a:ext cx="8001000" cy="12192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Maternal factors associated with high risk of childhood mortality</a:t>
            </a:r>
          </a:p>
        </p:txBody>
      </p:sp>
      <p:sp>
        <p:nvSpPr>
          <p:cNvPr id="19459" name="Rectangle 3"/>
          <p:cNvSpPr>
            <a:spLocks noChangeArrowheads="1"/>
          </p:cNvSpPr>
          <p:nvPr/>
        </p:nvSpPr>
        <p:spPr bwMode="auto">
          <a:xfrm>
            <a:off x="609600" y="2590800"/>
            <a:ext cx="7832725" cy="3108543"/>
          </a:xfrm>
          <a:prstGeom prst="rect">
            <a:avLst/>
          </a:prstGeom>
          <a:noFill/>
          <a:ln w="28575">
            <a:noFill/>
            <a:miter lim="800000"/>
            <a:headEnd/>
            <a:tailEnd/>
          </a:ln>
        </p:spPr>
        <p:txBody>
          <a:bodyPr>
            <a:spAutoFit/>
          </a:bodyPr>
          <a:lstStyle/>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Too short birth interval: less than 24 months after a previous birth</a:t>
            </a:r>
          </a:p>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Mother </a:t>
            </a:r>
            <a:r>
              <a:rPr lang="en-US" sz="2800" dirty="0">
                <a:latin typeface="Calibri" pitchFamily="34" charset="0"/>
              </a:rPr>
              <a:t>is “too young</a:t>
            </a:r>
            <a:r>
              <a:rPr lang="en-US" sz="2800" dirty="0" smtClean="0">
                <a:latin typeface="Calibri" pitchFamily="34" charset="0"/>
              </a:rPr>
              <a:t>” (under 18) </a:t>
            </a:r>
            <a:r>
              <a:rPr lang="en-US" sz="2800" dirty="0">
                <a:latin typeface="Calibri" pitchFamily="34" charset="0"/>
              </a:rPr>
              <a:t>or “too </a:t>
            </a:r>
            <a:r>
              <a:rPr lang="en-US" sz="2800" dirty="0" smtClean="0">
                <a:latin typeface="Calibri" pitchFamily="34" charset="0"/>
              </a:rPr>
              <a:t>old” (over 40)</a:t>
            </a:r>
            <a:endParaRPr lang="en-US" sz="2800" dirty="0">
              <a:latin typeface="Calibri" pitchFamily="34" charset="0"/>
            </a:endParaRPr>
          </a:p>
          <a:p>
            <a:pPr marL="858838" lvl="1" indent="-401638" eaLnBrk="0" hangingPunct="0">
              <a:spcBef>
                <a:spcPct val="50000"/>
              </a:spcBef>
              <a:buFont typeface="Wingdings" pitchFamily="2" charset="2"/>
              <a:buChar char="§"/>
              <a:tabLst>
                <a:tab pos="858838" algn="l"/>
              </a:tabLst>
            </a:pPr>
            <a:r>
              <a:rPr lang="en-US" sz="2800" dirty="0">
                <a:latin typeface="Calibri" pitchFamily="34" charset="0"/>
              </a:rPr>
              <a:t>High birth order: </a:t>
            </a:r>
            <a:r>
              <a:rPr lang="en-US" sz="2800" dirty="0" smtClean="0">
                <a:latin typeface="Calibri" pitchFamily="34" charset="0"/>
              </a:rPr>
              <a:t>mother </a:t>
            </a:r>
            <a:r>
              <a:rPr lang="en-US" sz="2800" dirty="0">
                <a:latin typeface="Calibri" pitchFamily="34" charset="0"/>
              </a:rPr>
              <a:t>has four or more </a:t>
            </a:r>
            <a:r>
              <a:rPr lang="en-US" sz="2800" dirty="0" smtClean="0">
                <a:latin typeface="Calibri" pitchFamily="34" charset="0"/>
              </a:rPr>
              <a:t>children</a:t>
            </a:r>
            <a:endParaRPr lang="en-US" sz="2800" dirty="0">
              <a:latin typeface="Calibri" pitchFamily="34" charset="0"/>
            </a:endParaRPr>
          </a:p>
        </p:txBody>
      </p:sp>
      <p:sp>
        <p:nvSpPr>
          <p:cNvPr id="19460" name="Text Box 4"/>
          <p:cNvSpPr txBox="1">
            <a:spLocks noChangeArrowheads="1"/>
          </p:cNvSpPr>
          <p:nvPr/>
        </p:nvSpPr>
        <p:spPr bwMode="auto">
          <a:xfrm>
            <a:off x="533400" y="1905000"/>
            <a:ext cx="7924800" cy="523220"/>
          </a:xfrm>
          <a:prstGeom prst="rect">
            <a:avLst/>
          </a:prstGeom>
          <a:noFill/>
          <a:ln w="9525">
            <a:noFill/>
            <a:miter lim="800000"/>
            <a:headEnd/>
            <a:tailEnd/>
          </a:ln>
        </p:spPr>
        <p:txBody>
          <a:bodyPr wrap="square">
            <a:spAutoFit/>
          </a:bodyPr>
          <a:lstStyle/>
          <a:p>
            <a:pPr eaLnBrk="0" hangingPunct="0">
              <a:spcBef>
                <a:spcPct val="50000"/>
              </a:spcBef>
              <a:buFont typeface="Wingdings" pitchFamily="2" charset="2"/>
              <a:buNone/>
            </a:pPr>
            <a:r>
              <a:rPr lang="en-US" sz="2800" b="1" dirty="0">
                <a:latin typeface="Calibri" pitchFamily="34" charset="0"/>
              </a:rPr>
              <a:t>Children are at an elevated risk of dying if:</a:t>
            </a:r>
          </a:p>
        </p:txBody>
      </p:sp>
    </p:spTree>
    <p:extLst>
      <p:ext uri="{BB962C8B-B14F-4D97-AF65-F5344CB8AC3E}">
        <p14:creationId xmlns:p14="http://schemas.microsoft.com/office/powerpoint/2010/main" val="142610470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3005</TotalTime>
  <Words>871</Words>
  <Application>Microsoft Office PowerPoint</Application>
  <PresentationFormat>On-screen Show (4:3)</PresentationFormat>
  <Paragraphs>102</Paragraphs>
  <Slides>17</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Calibri</vt:lpstr>
      <vt:lpstr>Gill Sans Std</vt:lpstr>
      <vt:lpstr>Times New Roman</vt:lpstr>
      <vt:lpstr>Wingdings</vt:lpstr>
      <vt:lpstr>Custom Design</vt:lpstr>
      <vt:lpstr>1_Custom Design</vt:lpstr>
      <vt:lpstr>PowerPoint Presentation</vt:lpstr>
      <vt:lpstr>PowerPoint Presentation</vt:lpstr>
      <vt:lpstr>PowerPoint Presentation</vt:lpstr>
      <vt:lpstr>Childhood Mortality Levels</vt:lpstr>
      <vt:lpstr>Trends in Childhood Mortality</vt:lpstr>
      <vt:lpstr>Childhood Mortality by Mother’s Education</vt:lpstr>
      <vt:lpstr>Childhood Mortality by Wealth </vt:lpstr>
      <vt:lpstr>Under-five Mortality by Zone</vt:lpstr>
      <vt:lpstr>PowerPoint Presentation</vt:lpstr>
      <vt:lpstr>Childhood Mortality by Previous  Birth Interval</vt:lpstr>
      <vt:lpstr>Mortality by Mother’s Age at Birth</vt:lpstr>
      <vt:lpstr>Childhood Mortality by Birth Order</vt:lpstr>
      <vt:lpstr>PowerPoint Presentation</vt:lpstr>
      <vt:lpstr>Adult Mortality</vt:lpstr>
      <vt:lpstr>Maternal Mortality</vt:lpstr>
      <vt:lpstr>Maternal Mortality</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301</cp:revision>
  <dcterms:created xsi:type="dcterms:W3CDTF">2008-02-29T16:41:57Z</dcterms:created>
  <dcterms:modified xsi:type="dcterms:W3CDTF">2014-08-25T18:54:12Z</dcterms:modified>
</cp:coreProperties>
</file>