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  <p:sldMasterId id="2147483735" r:id="rId2"/>
  </p:sldMasterIdLst>
  <p:notesMasterIdLst>
    <p:notesMasterId r:id="rId19"/>
  </p:notesMasterIdLst>
  <p:handoutMasterIdLst>
    <p:handoutMasterId r:id="rId20"/>
  </p:handoutMasterIdLst>
  <p:sldIdLst>
    <p:sldId id="315" r:id="rId3"/>
    <p:sldId id="258" r:id="rId4"/>
    <p:sldId id="259" r:id="rId5"/>
    <p:sldId id="262" r:id="rId6"/>
    <p:sldId id="306" r:id="rId7"/>
    <p:sldId id="295" r:id="rId8"/>
    <p:sldId id="281" r:id="rId9"/>
    <p:sldId id="268" r:id="rId10"/>
    <p:sldId id="269" r:id="rId11"/>
    <p:sldId id="316" r:id="rId12"/>
    <p:sldId id="292" r:id="rId13"/>
    <p:sldId id="317" r:id="rId14"/>
    <p:sldId id="283" r:id="rId15"/>
    <p:sldId id="304" r:id="rId16"/>
    <p:sldId id="276" r:id="rId17"/>
    <p:sldId id="280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278"/>
    <a:srgbClr val="C85725"/>
    <a:srgbClr val="5673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7" autoAdjust="0"/>
    <p:restoredTop sz="72824" autoAdjust="0"/>
  </p:normalViewPr>
  <p:slideViewPr>
    <p:cSldViewPr>
      <p:cViewPr varScale="1">
        <p:scale>
          <a:sx n="63" d="100"/>
          <a:sy n="63" d="100"/>
        </p:scale>
        <p:origin x="173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1884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0"/>
    <c:plotArea>
      <c:layout>
        <c:manualLayout>
          <c:layoutTarget val="inner"/>
          <c:xMode val="edge"/>
          <c:yMode val="edge"/>
          <c:x val="1.7354017674396205E-2"/>
          <c:y val="1.655783328808037E-2"/>
          <c:w val="0.66613234007513766"/>
          <c:h val="0.86844371142796339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Improved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61</c:v>
                </c:pt>
                <c:pt idx="1">
                  <c:v>76</c:v>
                </c:pt>
                <c:pt idx="2">
                  <c:v>49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Non-improved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7.6452599388379065E-3"/>
                  <c:y val="1.3235845519310086E-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b="1" dirty="0" smtClean="0">
                        <a:solidFill>
                          <a:schemeClr val="bg1"/>
                        </a:solidFill>
                      </a:rPr>
                      <a:t>51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39</c:v>
                </c:pt>
                <c:pt idx="1">
                  <c:v>24</c:v>
                </c:pt>
                <c:pt idx="2">
                  <c:v>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overlap val="100"/>
        <c:axId val="318053536"/>
        <c:axId val="278535912"/>
      </c:barChart>
      <c:catAx>
        <c:axId val="318053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accent1"/>
            </a:solidFill>
          </a:ln>
        </c:spPr>
        <c:crossAx val="278535912"/>
        <c:crosses val="autoZero"/>
        <c:auto val="1"/>
        <c:lblAlgn val="ctr"/>
        <c:lblOffset val="100"/>
        <c:noMultiLvlLbl val="0"/>
      </c:catAx>
      <c:valAx>
        <c:axId val="278535912"/>
        <c:scaling>
          <c:orientation val="minMax"/>
          <c:max val="1"/>
          <c:min val="0.1"/>
        </c:scaling>
        <c:delete val="1"/>
        <c:axPos val="l"/>
        <c:numFmt formatCode="0%" sourceLinked="1"/>
        <c:majorTickMark val="out"/>
        <c:minorTickMark val="none"/>
        <c:tickLblPos val="none"/>
        <c:crossAx val="3180535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586915167714124"/>
          <c:y val="0.5288100862392201"/>
          <c:w val="0.21075838570637387"/>
          <c:h val="0.2122127931888369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0"/>
    <c:plotArea>
      <c:layout>
        <c:manualLayout>
          <c:layoutTarget val="inner"/>
          <c:xMode val="edge"/>
          <c:yMode val="edge"/>
          <c:x val="1.7354017674396205E-2"/>
          <c:y val="1.655783328808037E-2"/>
          <c:w val="0.66613234007513766"/>
          <c:h val="0.86844371142796339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Improved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30</c:v>
                </c:pt>
                <c:pt idx="1">
                  <c:v>37</c:v>
                </c:pt>
                <c:pt idx="2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Shared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dLbl>
              <c:idx val="0"/>
              <c:layout>
                <c:manualLayout>
                  <c:x val="-7.6452599388379065E-3"/>
                  <c:y val="1.3235845519310086E-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13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25</c:v>
                </c:pt>
                <c:pt idx="1">
                  <c:v>40</c:v>
                </c:pt>
                <c:pt idx="2">
                  <c:v>13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Non-improved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45</c:v>
                </c:pt>
                <c:pt idx="1">
                  <c:v>23</c:v>
                </c:pt>
                <c:pt idx="2">
                  <c:v>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overlap val="100"/>
        <c:axId val="317329752"/>
        <c:axId val="317330144"/>
      </c:barChart>
      <c:catAx>
        <c:axId val="317329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17330144"/>
        <c:crosses val="autoZero"/>
        <c:auto val="1"/>
        <c:lblAlgn val="ctr"/>
        <c:lblOffset val="100"/>
        <c:noMultiLvlLbl val="0"/>
      </c:catAx>
      <c:valAx>
        <c:axId val="317330144"/>
        <c:scaling>
          <c:orientation val="minMax"/>
          <c:max val="1"/>
          <c:min val="0.1"/>
        </c:scaling>
        <c:delete val="1"/>
        <c:axPos val="l"/>
        <c:numFmt formatCode="0%" sourceLinked="1"/>
        <c:majorTickMark val="out"/>
        <c:minorTickMark val="none"/>
        <c:tickLblPos val="none"/>
        <c:crossAx val="3173297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586915167714124"/>
          <c:y val="0.5288100862392201"/>
          <c:w val="0.20202244214885984"/>
          <c:h val="0.19825140607424072"/>
        </c:manualLayout>
      </c:layout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rgbClr val="5673B8"/>
              </a:solidFill>
            </c:spPr>
          </c:dPt>
          <c:dPt>
            <c:idx val="2"/>
            <c:invertIfNegative val="0"/>
            <c:bubble3D val="0"/>
            <c:spPr>
              <a:solidFill>
                <a:srgbClr val="C85725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56</c:v>
                </c:pt>
                <c:pt idx="1">
                  <c:v>84</c:v>
                </c:pt>
                <c:pt idx="2">
                  <c:v>34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17330928"/>
        <c:axId val="317331320"/>
      </c:barChart>
      <c:catAx>
        <c:axId val="3173309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17331320"/>
        <c:crosses val="autoZero"/>
        <c:auto val="1"/>
        <c:lblAlgn val="ctr"/>
        <c:lblOffset val="100"/>
        <c:noMultiLvlLbl val="0"/>
      </c:catAx>
      <c:valAx>
        <c:axId val="317331320"/>
        <c:scaling>
          <c:orientation val="minMax"/>
          <c:max val="105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3173309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332043623857363"/>
          <c:y val="1.1976047904191578E-2"/>
          <c:w val="0.68450945786949047"/>
          <c:h val="0.988024059492563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rgbClr val="C8572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Bicycle</c:v>
                </c:pt>
                <c:pt idx="2">
                  <c:v>Motocycle/ scooter</c:v>
                </c:pt>
                <c:pt idx="3">
                  <c:v>Television</c:v>
                </c:pt>
                <c:pt idx="4">
                  <c:v>Mobile phone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61</c:v>
                </c:pt>
                <c:pt idx="1">
                  <c:v>23</c:v>
                </c:pt>
                <c:pt idx="2">
                  <c:v>34</c:v>
                </c:pt>
                <c:pt idx="3">
                  <c:v>28</c:v>
                </c:pt>
                <c:pt idx="4">
                  <c:v>65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rgbClr val="5673B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Bicycle</c:v>
                </c:pt>
                <c:pt idx="2">
                  <c:v>Motocycle/ scooter</c:v>
                </c:pt>
                <c:pt idx="3">
                  <c:v>Television</c:v>
                </c:pt>
                <c:pt idx="4">
                  <c:v>Mobile phone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78</c:v>
                </c:pt>
                <c:pt idx="1">
                  <c:v>13</c:v>
                </c:pt>
                <c:pt idx="2">
                  <c:v>27</c:v>
                </c:pt>
                <c:pt idx="3">
                  <c:v>73</c:v>
                </c:pt>
                <c:pt idx="4">
                  <c:v>89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Bicycle</c:v>
                </c:pt>
                <c:pt idx="2">
                  <c:v>Motocycle/ scooter</c:v>
                </c:pt>
                <c:pt idx="3">
                  <c:v>Television</c:v>
                </c:pt>
                <c:pt idx="4">
                  <c:v>Mobile phone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68</c:v>
                </c:pt>
                <c:pt idx="1">
                  <c:v>18</c:v>
                </c:pt>
                <c:pt idx="2">
                  <c:v>31</c:v>
                </c:pt>
                <c:pt idx="3">
                  <c:v>48</c:v>
                </c:pt>
                <c:pt idx="4">
                  <c:v>75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2"/>
        <c:axId val="318715896"/>
        <c:axId val="318716288"/>
      </c:barChart>
      <c:catAx>
        <c:axId val="3187158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18716288"/>
        <c:crosses val="autoZero"/>
        <c:auto val="1"/>
        <c:lblAlgn val="ctr"/>
        <c:lblOffset val="100"/>
        <c:tickMarkSkip val="1"/>
        <c:noMultiLvlLbl val="0"/>
      </c:catAx>
      <c:valAx>
        <c:axId val="318716288"/>
        <c:scaling>
          <c:orientation val="minMax"/>
          <c:max val="100"/>
        </c:scaling>
        <c:delete val="0"/>
        <c:axPos val="b"/>
        <c:numFmt formatCode="General" sourceLinked="1"/>
        <c:majorTickMark val="out"/>
        <c:minorTickMark val="none"/>
        <c:tickLblPos val="none"/>
        <c:crossAx val="318715896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38</c:v>
                </c:pt>
                <c:pt idx="1">
                  <c:v>21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17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36</c:v>
                </c:pt>
                <c:pt idx="1">
                  <c:v>48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9</c:v>
                </c:pt>
                <c:pt idx="1">
                  <c:v>14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318717072"/>
        <c:axId val="316794144"/>
      </c:barChart>
      <c:catAx>
        <c:axId val="318717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  <a:latin typeface="Calibri" pitchFamily="34" charset="0"/>
              </a:defRPr>
            </a:pPr>
            <a:endParaRPr lang="en-US"/>
          </a:p>
        </c:txPr>
        <c:crossAx val="316794144"/>
        <c:crosses val="autoZero"/>
        <c:auto val="1"/>
        <c:lblAlgn val="ctr"/>
        <c:lblOffset val="100"/>
        <c:noMultiLvlLbl val="0"/>
      </c:catAx>
      <c:valAx>
        <c:axId val="31679414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318717072"/>
        <c:crosses val="autoZero"/>
        <c:crossBetween val="between"/>
      </c:valAx>
      <c:spPr>
        <a:noFill/>
        <a:ln w="25401">
          <a:noFill/>
        </a:ln>
      </c:spPr>
    </c:plotArea>
    <c:legend>
      <c:legendPos val="r"/>
      <c:overlay val="0"/>
      <c:txPr>
        <a:bodyPr/>
        <a:lstStyle/>
        <a:p>
          <a:pPr>
            <a:defRPr>
              <a:solidFill>
                <a:schemeClr val="bg1"/>
              </a:solidFill>
              <a:latin typeface="Calibri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53</c:v>
                </c:pt>
                <c:pt idx="1">
                  <c:v>77</c:v>
                </c:pt>
                <c:pt idx="2">
                  <c:v>36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75</c:v>
                </c:pt>
                <c:pt idx="1">
                  <c:v>91</c:v>
                </c:pt>
                <c:pt idx="2">
                  <c:v>63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6795712"/>
        <c:axId val="316795320"/>
      </c:barChart>
      <c:catAx>
        <c:axId val="316795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16795320"/>
        <c:crosses val="autoZero"/>
        <c:auto val="1"/>
        <c:lblAlgn val="ctr"/>
        <c:lblOffset val="100"/>
        <c:noMultiLvlLbl val="0"/>
      </c:catAx>
      <c:valAx>
        <c:axId val="3167953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16795712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Reads newspaper </c:v>
                </c:pt>
                <c:pt idx="1">
                  <c:v>Watches television</c:v>
                </c:pt>
                <c:pt idx="2">
                  <c:v>Listens to the radio</c:v>
                </c:pt>
                <c:pt idx="3">
                  <c:v>All three</c:v>
                </c:pt>
                <c:pt idx="4">
                  <c:v>No media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</c:v>
                </c:pt>
                <c:pt idx="1">
                  <c:v>35</c:v>
                </c:pt>
                <c:pt idx="2">
                  <c:v>39</c:v>
                </c:pt>
                <c:pt idx="3">
                  <c:v>7</c:v>
                </c:pt>
                <c:pt idx="4">
                  <c:v>50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Reads newspaper </c:v>
                </c:pt>
                <c:pt idx="1">
                  <c:v>Watches television</c:v>
                </c:pt>
                <c:pt idx="2">
                  <c:v>Listens to the radio</c:v>
                </c:pt>
                <c:pt idx="3">
                  <c:v>All three</c:v>
                </c:pt>
                <c:pt idx="4">
                  <c:v>No media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20</c:v>
                </c:pt>
                <c:pt idx="1">
                  <c:v>40</c:v>
                </c:pt>
                <c:pt idx="2">
                  <c:v>55</c:v>
                </c:pt>
                <c:pt idx="3">
                  <c:v>15</c:v>
                </c:pt>
                <c:pt idx="4">
                  <c:v>38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6796496"/>
        <c:axId val="316796888"/>
      </c:barChart>
      <c:catAx>
        <c:axId val="316796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16796888"/>
        <c:crosses val="autoZero"/>
        <c:auto val="1"/>
        <c:lblAlgn val="ctr"/>
        <c:lblOffset val="100"/>
        <c:noMultiLvlLbl val="0"/>
      </c:catAx>
      <c:valAx>
        <c:axId val="31679688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16796496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Worked in the past 7 days</c:v>
                </c:pt>
                <c:pt idx="1">
                  <c:v>Did not work in past 7 days but worked sometime in the past 12 months</c:v>
                </c:pt>
                <c:pt idx="2">
                  <c:v>Not employed in the past 12 months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62</c:v>
                </c:pt>
                <c:pt idx="1">
                  <c:v>2</c:v>
                </c:pt>
                <c:pt idx="2">
                  <c:v>37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Worked in the past 7 days</c:v>
                </c:pt>
                <c:pt idx="1">
                  <c:v>Did not work in past 7 days but worked sometime in the past 12 months</c:v>
                </c:pt>
                <c:pt idx="2">
                  <c:v>Not employed in the past 12 months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76</c:v>
                </c:pt>
                <c:pt idx="1">
                  <c:v>4</c:v>
                </c:pt>
                <c:pt idx="2">
                  <c:v>20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6810736"/>
        <c:axId val="316811128"/>
      </c:barChart>
      <c:catAx>
        <c:axId val="31681073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16811128"/>
        <c:crosses val="autoZero"/>
        <c:auto val="1"/>
        <c:lblAlgn val="ctr"/>
        <c:lblOffset val="100"/>
        <c:noMultiLvlLbl val="0"/>
      </c:catAx>
      <c:valAx>
        <c:axId val="3168111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16810736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Professional/ technical/ managerial</c:v>
                </c:pt>
                <c:pt idx="1">
                  <c:v>Clerical</c:v>
                </c:pt>
                <c:pt idx="2">
                  <c:v>Sales &amp;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Agriculture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11</c:v>
                </c:pt>
                <c:pt idx="1">
                  <c:v>1</c:v>
                </c:pt>
                <c:pt idx="2">
                  <c:v>25</c:v>
                </c:pt>
                <c:pt idx="3">
                  <c:v>23</c:v>
                </c:pt>
                <c:pt idx="4">
                  <c:v>5</c:v>
                </c:pt>
                <c:pt idx="5">
                  <c:v>34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Professional/ technical/ managerial</c:v>
                </c:pt>
                <c:pt idx="1">
                  <c:v>Clerical</c:v>
                </c:pt>
                <c:pt idx="2">
                  <c:v>Sales &amp;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Agriculture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7</c:v>
                </c:pt>
                <c:pt idx="1">
                  <c:v>1</c:v>
                </c:pt>
                <c:pt idx="2">
                  <c:v>61</c:v>
                </c:pt>
                <c:pt idx="3">
                  <c:v>14</c:v>
                </c:pt>
                <c:pt idx="4">
                  <c:v>1</c:v>
                </c:pt>
                <c:pt idx="5">
                  <c:v>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6797672"/>
        <c:axId val="316797280"/>
      </c:barChart>
      <c:catAx>
        <c:axId val="3167976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316797280"/>
        <c:crosses val="autoZero"/>
        <c:auto val="1"/>
        <c:lblAlgn val="ctr"/>
        <c:lblOffset val="100"/>
        <c:tickLblSkip val="1"/>
        <c:noMultiLvlLbl val="0"/>
      </c:catAx>
      <c:valAx>
        <c:axId val="316797280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one"/>
        <c:crossAx val="31679767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21A1B-F680-420A-8964-95DD5C341CAF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D0DC0-9514-48C5-BAC9-A56047D200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09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E84360-80D7-4FB7-8459-5DDEC46EC0B9}" type="datetimeFigureOut">
              <a:rPr lang="en-US"/>
              <a:pPr>
                <a:defRPr/>
              </a:pPr>
              <a:t>8/25/2014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5CE084D-8D06-4728-992A-3959883A5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245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A386C6-4F3F-48F7-A217-2F323A3609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21726666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About half of women and three-quarters of men in</a:t>
            </a:r>
            <a:r>
              <a:rPr lang="en-US" baseline="0" dirty="0" smtClean="0"/>
              <a:t> Nigeria are literate. Literacy is higher among women and men in urban areas than those in rural areas. 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Among</a:t>
            </a:r>
            <a:r>
              <a:rPr lang="en-US" baseline="0" dirty="0" smtClean="0"/>
              <a:t> women and men, radio is the most widely accessed medium. 39% of women and 55% of men listen to the radio at least once a week. </a:t>
            </a:r>
            <a:r>
              <a:rPr lang="en-US" dirty="0" smtClean="0"/>
              <a:t>Men are more likely to be</a:t>
            </a:r>
            <a:r>
              <a:rPr lang="en-US" baseline="0" dirty="0" smtClean="0"/>
              <a:t> exposed to all media than women. Newspapers are the least common medium among women (9%) and men (20%). A small percentage of women (7%) and men (15%) are exposed to all 3 forms of media. Half of women and 38% of men have no exposure to any of the mass media on a weekly basis. 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ED2971-BC9A-41A2-B9AA-9543A1DFB4F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Nearly two-thirds of women are currently employed compared to 76% of all men. 2%</a:t>
            </a:r>
            <a:r>
              <a:rPr lang="en-US" baseline="0" noProof="0" dirty="0" smtClean="0"/>
              <a:t> of women were not currently working but had in the past year, while 37% had not been working in last year. Current employment is more likely for women in the wealthiest households (64%) than women in the poorest households (56%). </a:t>
            </a:r>
            <a:br>
              <a:rPr lang="en-US" baseline="0" noProof="0" dirty="0" smtClean="0"/>
            </a:br>
            <a:r>
              <a:rPr lang="en-US" baseline="0" noProof="0" dirty="0" smtClean="0"/>
              <a:t/>
            </a:r>
            <a:br>
              <a:rPr lang="en-US" baseline="0" noProof="0" dirty="0" smtClean="0"/>
            </a:br>
            <a:r>
              <a:rPr lang="en-US" baseline="0" noProof="0" dirty="0" smtClean="0"/>
              <a:t>Three-quarters of men are currently employed (76%). Current employment is lowest in South East Zone (70%) and highest in North Central (83%).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2165148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B5EDC03-D88A-47C5-9303-CECE35ED3D4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6 in 10 </a:t>
            </a:r>
            <a:r>
              <a:rPr lang="en-US" baseline="0" noProof="0" dirty="0" smtClean="0"/>
              <a:t>employed women work in sales and services. Only 7% of women are working in professional, technical, or managerial occupations. Urban women are more likely than rural women to be employed in professional, technical, or managerial occupations (12% versus 4%). </a:t>
            </a:r>
          </a:p>
          <a:p>
            <a:pPr>
              <a:spcBef>
                <a:spcPct val="0"/>
              </a:spcBef>
            </a:pPr>
            <a:endParaRPr lang="en-US" baseline="0" noProof="0" dirty="0" smtClean="0"/>
          </a:p>
          <a:p>
            <a:pPr>
              <a:spcBef>
                <a:spcPct val="0"/>
              </a:spcBef>
            </a:pPr>
            <a:r>
              <a:rPr lang="en-US" baseline="0" noProof="0" dirty="0" smtClean="0"/>
              <a:t>More than one-third of employed men work in agriculture (34%) and one-quarter work in sales and services. Men in urban areas are more likely to work in sales and services sector (33%) than those living in rural areas who are more likely to work in agriculture (50%). </a:t>
            </a:r>
          </a:p>
          <a:p>
            <a:pPr>
              <a:spcBef>
                <a:spcPct val="0"/>
              </a:spcBef>
            </a:pPr>
            <a:endParaRPr lang="en-US" baseline="0" noProof="0" dirty="0" smtClean="0"/>
          </a:p>
          <a:p>
            <a:pPr>
              <a:spcBef>
                <a:spcPct val="0"/>
              </a:spcBef>
            </a:pP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750537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EC1D05-BB65-40E4-9A5D-34E8995C305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Only 19% of households in Nigeria are headed by a female. The proportion of female-headed households is higher in urban (23%) areas than in rural areas (15%).</a:t>
            </a:r>
            <a:br>
              <a:rPr lang="en-US" noProof="0" dirty="0" smtClean="0"/>
            </a:br>
            <a:r>
              <a:rPr lang="en-US" noProof="0" dirty="0" smtClean="0"/>
              <a:t/>
            </a:r>
            <a:br>
              <a:rPr lang="en-US" noProof="0" dirty="0" smtClean="0"/>
            </a:br>
            <a:r>
              <a:rPr lang="en-US" noProof="0" dirty="0" smtClean="0"/>
              <a:t>The average household size is 4.6 persons. </a:t>
            </a:r>
          </a:p>
          <a:p>
            <a:pPr>
              <a:spcBef>
                <a:spcPct val="0"/>
              </a:spcBef>
            </a:pPr>
            <a:endParaRPr lang="en-US" noProof="0" dirty="0" smtClean="0"/>
          </a:p>
          <a:p>
            <a:pPr>
              <a:spcBef>
                <a:spcPct val="0"/>
              </a:spcBef>
            </a:pPr>
            <a:r>
              <a:rPr lang="en-US" noProof="0" dirty="0" smtClean="0"/>
              <a:t>In Nigeria, children under age 15 account for 46% of the population.</a:t>
            </a:r>
          </a:p>
        </p:txBody>
      </p:sp>
    </p:spTree>
    <p:extLst>
      <p:ext uri="{BB962C8B-B14F-4D97-AF65-F5344CB8AC3E}">
        <p14:creationId xmlns:p14="http://schemas.microsoft.com/office/powerpoint/2010/main" val="33318445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F3A7FEA-87A3-4124-9CBC-B550ABEF054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61% of households</a:t>
            </a:r>
            <a:r>
              <a:rPr lang="en-US" baseline="0" noProof="0" dirty="0" smtClean="0"/>
              <a:t> in Nigeria have a</a:t>
            </a:r>
            <a:r>
              <a:rPr lang="en-US" noProof="0" dirty="0" smtClean="0"/>
              <a:t>ccess to an improved source of drinking water. Improved sources include</a:t>
            </a:r>
            <a:r>
              <a:rPr lang="en-US" baseline="0" noProof="0" dirty="0" smtClean="0"/>
              <a:t> piped source within dwelling, yard or plot; public tap/standpipe or borehole; a protected well; spring water; bottled water</a:t>
            </a:r>
            <a:r>
              <a:rPr lang="en-US" baseline="0" noProof="0" smtClean="0"/>
              <a:t>; and </a:t>
            </a:r>
            <a:r>
              <a:rPr lang="en-US" baseline="0" noProof="0" dirty="0" smtClean="0"/>
              <a:t>rainwater. The most common source of drinking water tube well or borehole (37%). </a:t>
            </a:r>
          </a:p>
          <a:p>
            <a:pPr>
              <a:spcBef>
                <a:spcPct val="0"/>
              </a:spcBef>
            </a:pPr>
            <a:endParaRPr lang="en-US" baseline="0" noProof="0" dirty="0" smtClean="0"/>
          </a:p>
          <a:p>
            <a:pPr>
              <a:spcBef>
                <a:spcPct val="0"/>
              </a:spcBef>
            </a:pPr>
            <a:r>
              <a:rPr lang="en-US" baseline="0" noProof="0" dirty="0" smtClean="0"/>
              <a:t>A higher proportion of urban households (76%) have access to an improved source of drinking water compared to rural households (49%).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549224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F3A7FEA-87A3-4124-9CBC-B550ABEF054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30% of households have an improved toilet facility not shared with other households,</a:t>
            </a:r>
            <a:r>
              <a:rPr lang="en-US" baseline="0" noProof="0" dirty="0" smtClean="0"/>
              <a:t> and 25% use a shared facility. Households in urban areas have higher access to improved sanitation than rural areas. 45% of households use a non-improved toilet facility. 29% of households have no toilet facility; rural households are more likely than urban households to have no toilet facility (40% versus 16%). 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5385747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56% of households have electricity</a:t>
            </a:r>
            <a:r>
              <a:rPr lang="en-US" baseline="0" dirty="0" smtClean="0"/>
              <a:t> in Nigeria. Electricity is more common in urban areas (84%) and 34% in rural areas.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4814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CDFA88-106E-4CF1-A3DB-9A452F276B0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/>
              <a:t>Radios and mobile phones are the most common devices possessed by most households for information and communication. Three-quarters</a:t>
            </a:r>
            <a:r>
              <a:rPr lang="en-US" baseline="0" noProof="0" dirty="0" smtClean="0"/>
              <a:t> of </a:t>
            </a:r>
            <a:r>
              <a:rPr lang="en-US" noProof="0" dirty="0" smtClean="0"/>
              <a:t>households have a mobile phone. Urban households are more likely to have a mobile</a:t>
            </a:r>
            <a:r>
              <a:rPr lang="en-US" baseline="0" noProof="0" dirty="0" smtClean="0"/>
              <a:t> phone</a:t>
            </a:r>
            <a:r>
              <a:rPr lang="en-US" noProof="0" dirty="0" smtClean="0"/>
              <a:t> (89%) than rural households (65%). </a:t>
            </a:r>
            <a:r>
              <a:rPr lang="en-US" baseline="0" noProof="0" dirty="0" smtClean="0"/>
              <a:t>3 in 10 households own a motorcycle/scooter.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5743617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9753668-2539-49DB-99D0-7EF00AD306C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14595844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A386C6-4F3F-48F7-A217-2F323A3609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30108304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5A69D4-8B60-4740-9F30-94D3E2884D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Nearly 4 in 10 women (38%) and 21% of men have never attended school. Only 17% of women and men have attended primary school. 45% of  women and 62% of men have attended secondary school or higher. Women and men in urban areas are much more likely to achieve higher levels</a:t>
            </a:r>
            <a:r>
              <a:rPr lang="en-US" baseline="0" noProof="0" dirty="0" smtClean="0"/>
              <a:t> of education. Younger women are more likely than older women to have attended school. </a:t>
            </a:r>
            <a:br>
              <a:rPr lang="en-US" baseline="0" noProof="0" dirty="0" smtClean="0"/>
            </a:br>
            <a:r>
              <a:rPr lang="en-US" baseline="0" noProof="0" dirty="0" smtClean="0"/>
              <a:t/>
            </a:r>
            <a:br>
              <a:rPr lang="en-US" baseline="0" noProof="0" dirty="0" smtClean="0"/>
            </a:br>
            <a:r>
              <a:rPr lang="en-US" baseline="0" noProof="0" dirty="0" smtClean="0"/>
              <a:t>Women in urban areas of Nigeria have a median of 10.2 years of school compared to rural women who have a median of zero years. 69% of women in North West Zone have never attended school compared to 5% of women in South </a:t>
            </a:r>
            <a:r>
              <a:rPr lang="en-US" baseline="0" noProof="0" dirty="0" err="1" smtClean="0"/>
              <a:t>South</a:t>
            </a:r>
            <a:r>
              <a:rPr lang="en-US" baseline="0" noProof="0" dirty="0" smtClean="0"/>
              <a:t> and South East Zones. 45% of men in North East Zone have never been to school compared to 1% in South </a:t>
            </a:r>
            <a:r>
              <a:rPr lang="en-US" baseline="0" noProof="0" dirty="0" err="1" smtClean="0"/>
              <a:t>South</a:t>
            </a:r>
            <a:r>
              <a:rPr lang="en-US" baseline="0" noProof="0" dirty="0" smtClean="0"/>
              <a:t> and South East Zones.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960892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420584" y="5257800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Calibri" pitchFamily="34" charset="0"/>
              </a:rPr>
              <a:t>2013 Nigeria Demographic </a:t>
            </a:r>
            <a:br>
              <a:rPr lang="en-US" sz="44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400" dirty="0" smtClean="0">
                <a:solidFill>
                  <a:schemeClr val="bg1"/>
                </a:solidFill>
                <a:latin typeface="Calibri" pitchFamily="34" charset="0"/>
              </a:rPr>
              <a:t>and Health Survey</a:t>
            </a:r>
            <a:endParaRPr lang="en-US" sz="44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7800"/>
            <a:ext cx="9144000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809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6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084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en-US" noProof="0" dirty="0" smtClean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2948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3936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7759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6561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1807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921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2917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8882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2914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589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0777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7334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en-US" noProof="0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795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894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139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245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121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252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353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31D229-A709-46A6-86E1-93579C038E0A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9570B-7F6F-43DC-AC51-9C290086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2214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6796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764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Household &amp; Respondent Characteristics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4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95400"/>
            <a:ext cx="46482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Household Characteristics</a:t>
            </a:r>
          </a:p>
          <a:p>
            <a:pPr lvl="1"/>
            <a:r>
              <a:rPr lang="en-US" sz="2000" dirty="0" smtClean="0"/>
              <a:t>Drinking Water and Sanitation</a:t>
            </a:r>
          </a:p>
          <a:p>
            <a:pPr lvl="1"/>
            <a:r>
              <a:rPr lang="en-US" sz="2000" dirty="0" smtClean="0"/>
              <a:t>Electricity</a:t>
            </a:r>
          </a:p>
          <a:p>
            <a:pPr lvl="1"/>
            <a:r>
              <a:rPr lang="en-US" sz="2000" dirty="0" smtClean="0"/>
              <a:t>Ownership of Goods</a:t>
            </a:r>
          </a:p>
          <a:p>
            <a:pPr lvl="1"/>
            <a:r>
              <a:rPr lang="en-US" sz="2000" dirty="0" smtClean="0"/>
              <a:t>Wealth</a:t>
            </a:r>
          </a:p>
          <a:p>
            <a:r>
              <a:rPr lang="en-US" sz="2400" b="1" dirty="0" smtClean="0">
                <a:solidFill>
                  <a:schemeClr val="tx2"/>
                </a:solidFill>
              </a:rPr>
              <a:t>Respondent Characteristics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Education 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Mass media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Employment and Occupation</a:t>
            </a:r>
          </a:p>
        </p:txBody>
      </p:sp>
    </p:spTree>
    <p:extLst>
      <p:ext uri="{BB962C8B-B14F-4D97-AF65-F5344CB8AC3E}">
        <p14:creationId xmlns:p14="http://schemas.microsoft.com/office/powerpoint/2010/main" val="171370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588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Educational Attainment</a:t>
            </a:r>
            <a:br>
              <a:rPr lang="en-US" dirty="0" smtClean="0"/>
            </a:br>
            <a:r>
              <a:rPr lang="en-US" sz="4000" dirty="0" smtClean="0"/>
              <a:t>of Respondents Age 15-49</a:t>
            </a:r>
          </a:p>
        </p:txBody>
      </p:sp>
      <p:sp>
        <p:nvSpPr>
          <p:cNvPr id="7171" name="TextBox 18"/>
          <p:cNvSpPr txBox="1">
            <a:spLocks noChangeArrowheads="1"/>
          </p:cNvSpPr>
          <p:nvPr/>
        </p:nvSpPr>
        <p:spPr bwMode="auto">
          <a:xfrm>
            <a:off x="1752600" y="1782763"/>
            <a:ext cx="4114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1275338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9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1493667"/>
              </p:ext>
            </p:extLst>
          </p:nvPr>
        </p:nvGraphicFramePr>
        <p:xfrm>
          <a:off x="736600" y="1565166"/>
          <a:ext cx="7848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89842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Literacy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871970031"/>
              </p:ext>
            </p:extLst>
          </p:nvPr>
        </p:nvGraphicFramePr>
        <p:xfrm>
          <a:off x="304800" y="1524000"/>
          <a:ext cx="82296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457200" y="1143000"/>
            <a:ext cx="853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women and men age 15-49 who are literate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86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Exposure to Mass Media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7789122"/>
              </p:ext>
            </p:extLst>
          </p:nvPr>
        </p:nvGraphicFramePr>
        <p:xfrm>
          <a:off x="304800" y="1524000"/>
          <a:ext cx="82296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304800" y="1143000"/>
            <a:ext cx="8686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of women and men age 15-49 with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access to media at least once a week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Employment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94953" y="844529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4075994281"/>
              </p:ext>
            </p:extLst>
          </p:nvPr>
        </p:nvGraphicFramePr>
        <p:xfrm>
          <a:off x="381000" y="1600200"/>
          <a:ext cx="8382000" cy="469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923115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Occupation</a:t>
            </a:r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21770" y="838200"/>
            <a:ext cx="88936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j-lt"/>
              </a:rPr>
              <a:t>Percent distribution of occupations </a:t>
            </a:r>
            <a:r>
              <a:rPr lang="en-US" i="1" dirty="0" smtClean="0">
                <a:solidFill>
                  <a:schemeClr val="bg1"/>
                </a:solidFill>
                <a:latin typeface="+mj-lt"/>
              </a:rPr>
              <a:t>of women and men age 15-49 employed </a:t>
            </a:r>
            <a:r>
              <a:rPr lang="en-US" i="1" dirty="0">
                <a:solidFill>
                  <a:schemeClr val="bg1"/>
                </a:solidFill>
                <a:latin typeface="+mj-lt"/>
              </a:rPr>
              <a:t>in the </a:t>
            </a:r>
            <a:r>
              <a:rPr lang="en-US" i="1" dirty="0" smtClean="0">
                <a:solidFill>
                  <a:schemeClr val="bg1"/>
                </a:solidFill>
                <a:latin typeface="+mj-lt"/>
              </a:rPr>
              <a:t>12 months preceding </a:t>
            </a:r>
            <a:r>
              <a:rPr lang="en-US" i="1" dirty="0">
                <a:solidFill>
                  <a:schemeClr val="bg1"/>
                </a:solidFill>
                <a:latin typeface="+mj-lt"/>
              </a:rPr>
              <a:t>the survey</a:t>
            </a: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4310134"/>
              </p:ext>
            </p:extLst>
          </p:nvPr>
        </p:nvGraphicFramePr>
        <p:xfrm>
          <a:off x="533400" y="1126729"/>
          <a:ext cx="8137525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Key Findings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61% </a:t>
            </a:r>
            <a:r>
              <a:rPr lang="en-US" dirty="0" smtClean="0"/>
              <a:t>of households have access to </a:t>
            </a:r>
            <a:r>
              <a:rPr lang="en-US" b="1" dirty="0" smtClean="0">
                <a:solidFill>
                  <a:schemeClr val="tx2"/>
                </a:solidFill>
              </a:rPr>
              <a:t>safe water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30%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households have </a:t>
            </a:r>
            <a:r>
              <a:rPr lang="en-US" b="1" dirty="0" smtClean="0">
                <a:solidFill>
                  <a:schemeClr val="tx2"/>
                </a:solidFill>
              </a:rPr>
              <a:t>an improved sanitation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facility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56%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households have </a:t>
            </a:r>
            <a:r>
              <a:rPr lang="en-US" b="1" dirty="0" smtClean="0">
                <a:solidFill>
                  <a:schemeClr val="tx2"/>
                </a:solidFill>
              </a:rPr>
              <a:t>electricity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38% </a:t>
            </a:r>
            <a:r>
              <a:rPr lang="en-US" dirty="0" smtClean="0"/>
              <a:t>of women and </a:t>
            </a:r>
            <a:r>
              <a:rPr lang="en-US" b="1" dirty="0" smtClean="0">
                <a:solidFill>
                  <a:schemeClr val="tx2"/>
                </a:solidFill>
              </a:rPr>
              <a:t>21% </a:t>
            </a:r>
            <a:r>
              <a:rPr lang="en-US" dirty="0" smtClean="0"/>
              <a:t>of men have </a:t>
            </a:r>
            <a:r>
              <a:rPr lang="en-US" b="1" dirty="0" smtClean="0">
                <a:solidFill>
                  <a:schemeClr val="tx2"/>
                </a:solidFill>
              </a:rPr>
              <a:t>never attended schoo</a:t>
            </a:r>
            <a:r>
              <a:rPr lang="en-US" b="1" dirty="0">
                <a:solidFill>
                  <a:schemeClr val="tx2"/>
                </a:solidFill>
              </a:rPr>
              <a:t>l</a:t>
            </a:r>
            <a:endParaRPr lang="en-US" dirty="0" smtClean="0">
              <a:solidFill>
                <a:schemeClr val="tx2"/>
              </a:solidFill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62%</a:t>
            </a:r>
            <a:r>
              <a:rPr lang="en-US" b="1" dirty="0" smtClean="0">
                <a:solidFill>
                  <a:schemeClr val="accent6"/>
                </a:solidFill>
              </a:rPr>
              <a:t> </a:t>
            </a:r>
            <a:r>
              <a:rPr lang="en-US" dirty="0" smtClean="0"/>
              <a:t>of women </a:t>
            </a:r>
            <a:r>
              <a:rPr lang="en-US" smtClean="0"/>
              <a:t>and </a:t>
            </a:r>
            <a:r>
              <a:rPr lang="en-US" b="1" smtClean="0">
                <a:solidFill>
                  <a:schemeClr val="tx2"/>
                </a:solidFill>
              </a:rPr>
              <a:t>76</a:t>
            </a:r>
            <a:r>
              <a:rPr lang="en-US" b="1" dirty="0" smtClean="0">
                <a:solidFill>
                  <a:schemeClr val="tx2"/>
                </a:solidFill>
              </a:rPr>
              <a:t>%</a:t>
            </a:r>
            <a:r>
              <a:rPr lang="en-US" dirty="0" smtClean="0"/>
              <a:t> of men are </a:t>
            </a:r>
            <a:r>
              <a:rPr lang="en-US" b="1" dirty="0" smtClean="0">
                <a:solidFill>
                  <a:schemeClr val="tx2"/>
                </a:solidFill>
              </a:rPr>
              <a:t>currently employed in the past 7 days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95400"/>
            <a:ext cx="4648200" cy="4525963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Household Characteristics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Drinking Water and Sanitation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Electricity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Ownership of Goods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Wealth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Respondent Characteristics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Education 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Mass media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Employment and Occupation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</a:rPr>
              <a:t>Nigeria’s Households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00200"/>
            <a:ext cx="7696200" cy="4525963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19%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households are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b="1" dirty="0" smtClean="0">
                <a:solidFill>
                  <a:schemeClr val="tx2"/>
                </a:solidFill>
              </a:rPr>
              <a:t>headed by females</a:t>
            </a:r>
          </a:p>
          <a:p>
            <a:r>
              <a:rPr lang="en-US" dirty="0" smtClean="0"/>
              <a:t>Households have an average of </a:t>
            </a:r>
            <a:r>
              <a:rPr lang="en-US" b="1" dirty="0" smtClean="0">
                <a:solidFill>
                  <a:schemeClr val="tx2"/>
                </a:solidFill>
              </a:rPr>
              <a:t>4.6 members</a:t>
            </a:r>
            <a:r>
              <a:rPr lang="en-US" b="1" dirty="0" smtClean="0">
                <a:solidFill>
                  <a:schemeClr val="accent6"/>
                </a:solidFill>
              </a:rPr>
              <a:t>  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46%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the population is </a:t>
            </a:r>
            <a:r>
              <a:rPr lang="en-US" b="1" dirty="0" smtClean="0">
                <a:solidFill>
                  <a:schemeClr val="tx2"/>
                </a:solidFill>
              </a:rPr>
              <a:t>under 15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years of 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</a:rPr>
              <a:t>Drinking Water</a:t>
            </a:r>
          </a:p>
        </p:txBody>
      </p:sp>
      <p:graphicFrame>
        <p:nvGraphicFramePr>
          <p:cNvPr id="9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681177"/>
              </p:ext>
            </p:extLst>
          </p:nvPr>
        </p:nvGraphicFramePr>
        <p:xfrm>
          <a:off x="381000" y="1295400"/>
          <a:ext cx="83058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9144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</a:rPr>
              <a:t>Sanitation Facilities</a:t>
            </a:r>
          </a:p>
        </p:txBody>
      </p:sp>
      <p:graphicFrame>
        <p:nvGraphicFramePr>
          <p:cNvPr id="9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067757"/>
              </p:ext>
            </p:extLst>
          </p:nvPr>
        </p:nvGraphicFramePr>
        <p:xfrm>
          <a:off x="381000" y="1295400"/>
          <a:ext cx="83058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9144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933742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626694514"/>
              </p:ext>
            </p:extLst>
          </p:nvPr>
        </p:nvGraphicFramePr>
        <p:xfrm>
          <a:off x="304800" y="1219200"/>
          <a:ext cx="84582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</a:rPr>
              <a:t>Electricity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9144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277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900" dirty="0" smtClean="0"/>
              <a:t>Household Durable Goods and Possessions</a:t>
            </a:r>
          </a:p>
        </p:txBody>
      </p:sp>
      <p:graphicFrame>
        <p:nvGraphicFramePr>
          <p:cNvPr id="5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6651855"/>
              </p:ext>
            </p:extLst>
          </p:nvPr>
        </p:nvGraphicFramePr>
        <p:xfrm>
          <a:off x="152400" y="1676400"/>
          <a:ext cx="86106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9144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Wealth Index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Wealth is determined by scoring households based on a set of characteristics, including access to electricity and ownership of various consumer goods.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Households are then ranked, from lowest score to highest score.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This list is then separated into 5 equal pieces (or quintiles) each representing 20% of the population.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Therefore, those in the highest quintile may not be “rich” but they are of higher socioeconomic status than 80% of Nigeria.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8991600" cy="762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Wealth Index</a:t>
            </a:r>
          </a:p>
        </p:txBody>
      </p:sp>
      <p:sp>
        <p:nvSpPr>
          <p:cNvPr id="26627" name="Rectangle 4"/>
          <p:cNvSpPr>
            <a:spLocks noGrp="1" noChangeArrowheads="1"/>
          </p:cNvSpPr>
          <p:nvPr>
            <p:ph idx="1"/>
          </p:nvPr>
        </p:nvSpPr>
        <p:spPr>
          <a:xfrm>
            <a:off x="228600" y="1524000"/>
            <a:ext cx="8915400" cy="5638800"/>
          </a:xfrm>
        </p:spPr>
        <p:txBody>
          <a:bodyPr rtlCol="0">
            <a:normAutofit/>
          </a:bodyPr>
          <a:lstStyle/>
          <a:p>
            <a:pPr fontAlgn="auto">
              <a:lnSpc>
                <a:spcPct val="7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dirty="0" smtClean="0"/>
              <a:t>		</a:t>
            </a:r>
            <a:r>
              <a:rPr lang="en-US" sz="2400" dirty="0" smtClean="0">
                <a:solidFill>
                  <a:srgbClr val="0070C0"/>
                </a:solidFill>
              </a:rPr>
              <a:t>         </a:t>
            </a:r>
            <a:r>
              <a:rPr lang="en-US" sz="2300" b="1" dirty="0" smtClean="0"/>
              <a:t>Lowest	     2</a:t>
            </a:r>
            <a:r>
              <a:rPr lang="en-US" sz="2300" b="1" baseline="30000" dirty="0" smtClean="0"/>
              <a:t>nd</a:t>
            </a:r>
            <a:r>
              <a:rPr lang="en-US" sz="2300" b="1" dirty="0" smtClean="0"/>
              <a:t>	       Middle	  4</a:t>
            </a:r>
            <a:r>
              <a:rPr lang="en-US" sz="2300" b="1" baseline="30000" dirty="0" smtClean="0"/>
              <a:t>th</a:t>
            </a:r>
            <a:r>
              <a:rPr lang="en-US" sz="2300" b="1" dirty="0" smtClean="0"/>
              <a:t>	  Highest</a:t>
            </a:r>
          </a:p>
          <a:p>
            <a:pPr fontAlgn="auto">
              <a:lnSpc>
                <a:spcPct val="20000"/>
              </a:lnSpc>
              <a:spcAft>
                <a:spcPts val="0"/>
              </a:spcAft>
              <a:buFontTx/>
              <a:buNone/>
              <a:defRPr/>
            </a:pPr>
            <a:r>
              <a:rPr lang="en-US" sz="2300" b="1" dirty="0" smtClean="0">
                <a:solidFill>
                  <a:srgbClr val="A50021"/>
                </a:solidFill>
              </a:rPr>
              <a:t> 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5673B8"/>
                </a:solidFill>
              </a:rPr>
              <a:t>Urban</a:t>
            </a:r>
            <a:r>
              <a:rPr lang="en-US" sz="2400" b="1" dirty="0" smtClean="0">
                <a:solidFill>
                  <a:schemeClr val="accent1"/>
                </a:solidFill>
              </a:rPr>
              <a:t>		 </a:t>
            </a:r>
            <a:r>
              <a:rPr lang="en-US" sz="2400" b="1" dirty="0" smtClean="0">
                <a:solidFill>
                  <a:srgbClr val="5673B8"/>
                </a:solidFill>
              </a:rPr>
              <a:t>3%</a:t>
            </a:r>
            <a:r>
              <a:rPr lang="en-US" sz="2400" b="1" dirty="0" smtClean="0">
                <a:solidFill>
                  <a:schemeClr val="accent1"/>
                </a:solidFill>
              </a:rPr>
              <a:t>	   </a:t>
            </a:r>
            <a:r>
              <a:rPr lang="en-US" sz="2400" b="1" dirty="0" smtClean="0">
                <a:solidFill>
                  <a:srgbClr val="5673B8"/>
                </a:solidFill>
              </a:rPr>
              <a:t>7%	        16%   	31%	   43%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C85725"/>
                </a:solidFill>
              </a:rPr>
              <a:t>Rural		 31%	   29%	        23%	13%	     5%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2743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4400">
              <a:solidFill>
                <a:schemeClr val="tx2"/>
              </a:solidFill>
              <a:latin typeface="Gill Sans Std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04800" y="3505200"/>
            <a:ext cx="84740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Very few urban households are in the poorest quintile, while very few rural households are in the richest quintile.</a:t>
            </a:r>
          </a:p>
          <a:p>
            <a:pPr algn="ctr"/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</a:rPr>
              <a:t>North East Zone (40%)</a:t>
            </a:r>
            <a:r>
              <a:rPr lang="en-US" sz="2400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has 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the largest proportion of households in the</a:t>
            </a:r>
            <a:r>
              <a:rPr lang="en-US" sz="24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b="1" dirty="0">
                <a:solidFill>
                  <a:schemeClr val="tx2"/>
                </a:solidFill>
                <a:latin typeface="Calibri" pitchFamily="34" charset="0"/>
              </a:rPr>
              <a:t>poorest 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quintile, while </a:t>
            </a:r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</a:rPr>
              <a:t>South West Zone (50%) 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has the largest proportion of households in the</a:t>
            </a:r>
            <a:r>
              <a:rPr lang="en-US" sz="24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b="1" dirty="0">
                <a:solidFill>
                  <a:schemeClr val="tx2"/>
                </a:solidFill>
                <a:latin typeface="Calibri" pitchFamily="34" charset="0"/>
              </a:rPr>
              <a:t>richest 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quintile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600200" y="1905000"/>
            <a:ext cx="64008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4292</TotalTime>
  <Words>1027</Words>
  <Application>Microsoft Office PowerPoint</Application>
  <PresentationFormat>On-screen Show (4:3)</PresentationFormat>
  <Paragraphs>92</Paragraphs>
  <Slides>16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Gill Sans Std</vt:lpstr>
      <vt:lpstr>Custom Design</vt:lpstr>
      <vt:lpstr>1_Custom Design</vt:lpstr>
      <vt:lpstr>PowerPoint Presentation</vt:lpstr>
      <vt:lpstr>PowerPoint Presentation</vt:lpstr>
      <vt:lpstr>Nigeria’s Households</vt:lpstr>
      <vt:lpstr>Drinking Water</vt:lpstr>
      <vt:lpstr>Sanitation Facilities</vt:lpstr>
      <vt:lpstr>Electricity</vt:lpstr>
      <vt:lpstr>Household Durable Goods and Possessions</vt:lpstr>
      <vt:lpstr>Wealth Index</vt:lpstr>
      <vt:lpstr>Wealth Index</vt:lpstr>
      <vt:lpstr>PowerPoint Presentation</vt:lpstr>
      <vt:lpstr>Educational Attainment of Respondents Age 15-49</vt:lpstr>
      <vt:lpstr>Literacy</vt:lpstr>
      <vt:lpstr>Exposure to Mass Media</vt:lpstr>
      <vt:lpstr>Employment </vt:lpstr>
      <vt:lpstr>Occupation</vt:lpstr>
      <vt:lpstr>Key Findings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Zweimueller, Sally</cp:lastModifiedBy>
  <cp:revision>300</cp:revision>
  <dcterms:created xsi:type="dcterms:W3CDTF">2008-02-29T16:41:57Z</dcterms:created>
  <dcterms:modified xsi:type="dcterms:W3CDTF">2014-08-25T18:51:28Z</dcterms:modified>
</cp:coreProperties>
</file>