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
  </p:notesMasterIdLst>
  <p:handoutMasterIdLst>
    <p:handoutMasterId r:id="rId17"/>
  </p:handoutMasterIdLst>
  <p:sldIdLst>
    <p:sldId id="370" r:id="rId2"/>
    <p:sldId id="319" r:id="rId3"/>
    <p:sldId id="372" r:id="rId4"/>
    <p:sldId id="373" r:id="rId5"/>
    <p:sldId id="374" r:id="rId6"/>
    <p:sldId id="375" r:id="rId7"/>
    <p:sldId id="376" r:id="rId8"/>
    <p:sldId id="377" r:id="rId9"/>
    <p:sldId id="378" r:id="rId10"/>
    <p:sldId id="379" r:id="rId11"/>
    <p:sldId id="380" r:id="rId12"/>
    <p:sldId id="381" r:id="rId13"/>
    <p:sldId id="382" r:id="rId14"/>
    <p:sldId id="384"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948" autoAdjust="0"/>
  </p:normalViewPr>
  <p:slideViewPr>
    <p:cSldViewPr>
      <p:cViewPr varScale="1">
        <p:scale>
          <a:sx n="73" d="100"/>
          <a:sy n="73" d="100"/>
        </p:scale>
        <p:origin x="678"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62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930DB3-93A5-4213-B7DB-DCEC6E63B626}"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7ACB9A-6F33-45DF-A691-E205079ABB9C}" type="slidenum">
              <a:rPr lang="en-US" smtClean="0"/>
              <a:t>‹#›</a:t>
            </a:fld>
            <a:endParaRPr lang="en-US"/>
          </a:p>
        </p:txBody>
      </p:sp>
    </p:spTree>
    <p:extLst>
      <p:ext uri="{BB962C8B-B14F-4D97-AF65-F5344CB8AC3E}">
        <p14:creationId xmlns:p14="http://schemas.microsoft.com/office/powerpoint/2010/main" val="42798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2</a:t>
            </a:fld>
            <a:endParaRPr lang="en-US"/>
          </a:p>
        </p:txBody>
      </p:sp>
    </p:spTree>
    <p:extLst>
      <p:ext uri="{BB962C8B-B14F-4D97-AF65-F5344CB8AC3E}">
        <p14:creationId xmlns:p14="http://schemas.microsoft.com/office/powerpoint/2010/main" val="373468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709625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578215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8</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073861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545518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664813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062930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2294897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586706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29448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154054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2">
            <a:alpha val="90000"/>
          </a:schemeClr>
        </a:solidFill>
        <a:effectLst/>
      </p:bgPr>
    </p:bg>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59636"/>
            <a:ext cx="9144000" cy="3538728"/>
          </a:xfrm>
          <a:prstGeom prst="rect">
            <a:avLst/>
          </a:prstGeom>
        </p:spPr>
      </p:pic>
    </p:spTree>
    <p:extLst>
      <p:ext uri="{BB962C8B-B14F-4D97-AF65-F5344CB8AC3E}">
        <p14:creationId xmlns:p14="http://schemas.microsoft.com/office/powerpoint/2010/main" val="17319091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77712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763984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1703278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D8618-FEAD-472E-B0D4-78B01B661423}"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117025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D8618-FEAD-472E-B0D4-78B01B661423}"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236994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D8618-FEAD-472E-B0D4-78B01B661423}"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889737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436069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437625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444D8618-FEAD-472E-B0D4-78B01B66142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83F36C8F-B106-4431-89FC-15F8C1582521}" type="slidenum">
              <a:rPr lang="en-US" smtClean="0"/>
              <a:pPr/>
              <a:t>‹#›</a:t>
            </a:fld>
            <a:endParaRPr lang="en-US"/>
          </a:p>
        </p:txBody>
      </p:sp>
    </p:spTree>
    <p:extLst>
      <p:ext uri="{BB962C8B-B14F-4D97-AF65-F5344CB8AC3E}">
        <p14:creationId xmlns:p14="http://schemas.microsoft.com/office/powerpoint/2010/main" val="220014449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 id="2147483694" r:id="rId1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61578"/>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529511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Men’s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Knowledge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Employment and gender roles</a:t>
            </a:r>
          </a:p>
          <a:p>
            <a:pPr eaLnBrk="1" hangingPunct="1">
              <a:lnSpc>
                <a:spcPct val="80000"/>
              </a:lnSpc>
              <a:spcAft>
                <a:spcPct val="50000"/>
              </a:spcAft>
            </a:pPr>
            <a:r>
              <a:rPr lang="en-US" sz="2000" dirty="0" smtClean="0">
                <a:latin typeface="Calibri" pitchFamily="34" charset="0"/>
              </a:rPr>
              <a:t>Knowledge of HIV/AIDS</a:t>
            </a:r>
          </a:p>
        </p:txBody>
      </p:sp>
    </p:spTree>
    <p:extLst>
      <p:ext uri="{BB962C8B-B14F-4D97-AF65-F5344CB8AC3E}">
        <p14:creationId xmlns:p14="http://schemas.microsoft.com/office/powerpoint/2010/main" val="423716123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idx="4294967295"/>
          </p:nvPr>
        </p:nvSpPr>
        <p:spPr>
          <a:xfrm>
            <a:off x="0" y="274638"/>
            <a:ext cx="9144000" cy="1143000"/>
          </a:xfrm>
        </p:spPr>
        <p:txBody>
          <a:bodyPr>
            <a:normAutofit/>
          </a:bodyPr>
          <a:lstStyle/>
          <a:p>
            <a:r>
              <a:rPr lang="en-US" sz="4000" dirty="0" smtClean="0">
                <a:latin typeface="Calibri" pitchFamily="34" charset="0"/>
              </a:rPr>
              <a:t>Pretest and Main Survey Training</a:t>
            </a:r>
            <a:endParaRPr lang="en-US" sz="4000" dirty="0">
              <a:latin typeface="Calibri" pitchFamily="34" charset="0"/>
            </a:endParaRPr>
          </a:p>
        </p:txBody>
      </p:sp>
      <p:sp>
        <p:nvSpPr>
          <p:cNvPr id="5" name="Content Placeholder 5"/>
          <p:cNvSpPr>
            <a:spLocks noGrp="1"/>
          </p:cNvSpPr>
          <p:nvPr>
            <p:ph idx="4294967295"/>
          </p:nvPr>
        </p:nvSpPr>
        <p:spPr>
          <a:xfrm>
            <a:off x="533400" y="1600200"/>
            <a:ext cx="8153400" cy="4525963"/>
          </a:xfrm>
        </p:spPr>
        <p:txBody>
          <a:bodyPr>
            <a:normAutofit/>
          </a:bodyPr>
          <a:lstStyle/>
          <a:p>
            <a:r>
              <a:rPr lang="en-US" dirty="0" smtClean="0">
                <a:latin typeface="Calibri" pitchFamily="34" charset="0"/>
              </a:rPr>
              <a:t>Pretest: November 2012 – </a:t>
            </a:r>
            <a:r>
              <a:rPr lang="en-GB" dirty="0" smtClean="0"/>
              <a:t>4 </a:t>
            </a:r>
            <a:r>
              <a:rPr lang="en-GB" dirty="0"/>
              <a:t>locations in </a:t>
            </a:r>
            <a:r>
              <a:rPr lang="en-GB" dirty="0" err="1"/>
              <a:t>Makurdi</a:t>
            </a:r>
            <a:r>
              <a:rPr lang="en-GB" dirty="0"/>
              <a:t> (Benue), where the residents are predominantly Hausa, Yoruba, English, and Igbo speaking</a:t>
            </a:r>
            <a:r>
              <a:rPr lang="en-US" dirty="0" smtClean="0">
                <a:latin typeface="Calibri" pitchFamily="34" charset="0"/>
              </a:rPr>
              <a:t>. </a:t>
            </a:r>
          </a:p>
          <a:p>
            <a:r>
              <a:rPr lang="en-US" dirty="0" smtClean="0">
                <a:latin typeface="Calibri" pitchFamily="34" charset="0"/>
              </a:rPr>
              <a:t>Main Survey Training: 4 week training in January-February 2013 in ASCON </a:t>
            </a:r>
            <a:r>
              <a:rPr lang="en-US" dirty="0" err="1" smtClean="0">
                <a:latin typeface="Calibri" pitchFamily="34" charset="0"/>
              </a:rPr>
              <a:t>Badagry</a:t>
            </a:r>
            <a:r>
              <a:rPr lang="en-US">
                <a:latin typeface="Calibri" pitchFamily="34" charset="0"/>
              </a:rPr>
              <a:t> </a:t>
            </a:r>
            <a:r>
              <a:rPr lang="en-US" smtClean="0">
                <a:latin typeface="Calibri" pitchFamily="34" charset="0"/>
              </a:rPr>
              <a:t>Lagos</a:t>
            </a:r>
            <a:endParaRPr lang="en-US" dirty="0" smtClean="0">
              <a:latin typeface="Calibri" pitchFamily="34" charset="0"/>
            </a:endParaRPr>
          </a:p>
          <a:p>
            <a:pPr lvl="1"/>
            <a:r>
              <a:rPr lang="en-US" dirty="0" smtClean="0">
                <a:solidFill>
                  <a:schemeClr val="tx2"/>
                </a:solidFill>
                <a:latin typeface="Calibri" pitchFamily="34" charset="0"/>
              </a:rPr>
              <a:t>316 participants trained</a:t>
            </a:r>
          </a:p>
        </p:txBody>
      </p:sp>
    </p:spTree>
    <p:extLst>
      <p:ext uri="{BB962C8B-B14F-4D97-AF65-F5344CB8AC3E}">
        <p14:creationId xmlns:p14="http://schemas.microsoft.com/office/powerpoint/2010/main" val="16140480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8348662" cy="6243637"/>
          </a:xfrm>
        </p:spPr>
        <p:txBody>
          <a:bodyPr>
            <a:normAutofit fontScale="92500"/>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pPr>
            <a:r>
              <a:rPr lang="en-US" sz="2800" dirty="0" smtClean="0"/>
              <a:t>Total of 37 teams (consisting of a team supervisor, field editor, 2 male interviewers, and 4 female interviewers)</a:t>
            </a:r>
          </a:p>
          <a:p>
            <a:pPr>
              <a:spcAft>
                <a:spcPct val="70000"/>
              </a:spcAft>
            </a:pPr>
            <a:r>
              <a:rPr lang="en-US" sz="2800" dirty="0" smtClean="0"/>
              <a:t>Fieldwork conducted from February to May 2013, </a:t>
            </a:r>
            <a:r>
              <a:rPr lang="en-GB" sz="2800" dirty="0"/>
              <a:t>with the exception of the two teams in Kano and Lagos, who completed fieldwork in </a:t>
            </a:r>
            <a:r>
              <a:rPr lang="en-GB" sz="2800" dirty="0" smtClean="0"/>
              <a:t>June</a:t>
            </a:r>
          </a:p>
          <a:p>
            <a:pPr>
              <a:spcAft>
                <a:spcPct val="70000"/>
              </a:spcAft>
            </a:pPr>
            <a:r>
              <a:rPr lang="en-US" sz="2800" dirty="0" smtClean="0"/>
              <a:t>Quality </a:t>
            </a:r>
            <a:r>
              <a:rPr lang="en-US" sz="2800" dirty="0"/>
              <a:t>control teams deployed  to monitor </a:t>
            </a:r>
            <a:r>
              <a:rPr lang="en-US" sz="2800" dirty="0" smtClean="0"/>
              <a:t>fieldwork</a:t>
            </a:r>
          </a:p>
          <a:p>
            <a:pPr>
              <a:spcAft>
                <a:spcPct val="70000"/>
              </a:spcAft>
            </a:pPr>
            <a:r>
              <a:rPr lang="en-GB" sz="2800" dirty="0"/>
              <a:t>Because of the security situation, the survey could not be accomplished in eight clusters </a:t>
            </a:r>
            <a:r>
              <a:rPr lang="en-GB" sz="2800" dirty="0" smtClean="0"/>
              <a:t>(4 </a:t>
            </a:r>
            <a:r>
              <a:rPr lang="en-GB" sz="2800" dirty="0"/>
              <a:t>in </a:t>
            </a:r>
            <a:r>
              <a:rPr lang="en-GB" sz="2800" dirty="0" err="1" smtClean="0"/>
              <a:t>Borno</a:t>
            </a:r>
            <a:r>
              <a:rPr lang="en-GB" sz="2800" dirty="0" smtClean="0"/>
              <a:t>, 2 in </a:t>
            </a:r>
            <a:r>
              <a:rPr lang="en-GB" sz="2800" dirty="0" err="1"/>
              <a:t>Yobe</a:t>
            </a:r>
            <a:r>
              <a:rPr lang="en-GB" sz="2800" dirty="0"/>
              <a:t>, </a:t>
            </a:r>
            <a:r>
              <a:rPr lang="en-GB" sz="2800" dirty="0" smtClean="0"/>
              <a:t>1 </a:t>
            </a:r>
            <a:r>
              <a:rPr lang="en-GB" sz="2800" dirty="0"/>
              <a:t>in </a:t>
            </a:r>
            <a:r>
              <a:rPr lang="en-GB" sz="2800" dirty="0" err="1"/>
              <a:t>Nasarawa</a:t>
            </a:r>
            <a:r>
              <a:rPr lang="en-GB" sz="2800" dirty="0"/>
              <a:t>, and </a:t>
            </a:r>
            <a:r>
              <a:rPr lang="en-GB" sz="2800" dirty="0" smtClean="0"/>
              <a:t>1 </a:t>
            </a:r>
            <a:r>
              <a:rPr lang="en-GB" sz="2800" dirty="0"/>
              <a:t>in Plateau</a:t>
            </a:r>
            <a:r>
              <a:rPr lang="en-GB" sz="2800" dirty="0" smtClean="0"/>
              <a:t>)</a:t>
            </a:r>
            <a:endParaRPr lang="en-US" sz="2800" dirty="0"/>
          </a:p>
          <a:p>
            <a:pPr eaLnBrk="1" hangingPunct="1">
              <a:spcAft>
                <a:spcPct val="70000"/>
              </a:spcAft>
            </a:pPr>
            <a:endParaRPr lang="en-US" dirty="0" smtClean="0">
              <a:latin typeface="Calibri" pitchFamily="34" charset="0"/>
            </a:endParaRPr>
          </a:p>
        </p:txBody>
      </p:sp>
    </p:spTree>
    <p:extLst>
      <p:ext uri="{BB962C8B-B14F-4D97-AF65-F5344CB8AC3E}">
        <p14:creationId xmlns:p14="http://schemas.microsoft.com/office/powerpoint/2010/main" val="293830362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Fieldwork and Data Processing</a:t>
            </a:r>
            <a:br>
              <a:rPr lang="en-US" dirty="0"/>
            </a:br>
            <a:endParaRPr lang="en-US" dirty="0"/>
          </a:p>
        </p:txBody>
      </p:sp>
      <p:sp>
        <p:nvSpPr>
          <p:cNvPr id="3" name="Text Placeholder 2"/>
          <p:cNvSpPr>
            <a:spLocks noGrp="1"/>
          </p:cNvSpPr>
          <p:nvPr>
            <p:ph type="body" sz="half" idx="1"/>
          </p:nvPr>
        </p:nvSpPr>
        <p:spPr>
          <a:xfrm>
            <a:off x="457200" y="1600200"/>
            <a:ext cx="8229600" cy="4525963"/>
          </a:xfrm>
        </p:spPr>
        <p:txBody>
          <a:bodyPr/>
          <a:lstStyle/>
          <a:p>
            <a:pPr>
              <a:spcAft>
                <a:spcPct val="70000"/>
              </a:spcAft>
            </a:pPr>
            <a:r>
              <a:rPr lang="en-US" dirty="0" smtClean="0"/>
              <a:t>Questionnaires </a:t>
            </a:r>
            <a:r>
              <a:rPr lang="en-US" dirty="0"/>
              <a:t>edited </a:t>
            </a:r>
            <a:r>
              <a:rPr lang="en-US" dirty="0" smtClean="0"/>
              <a:t>immediately </a:t>
            </a:r>
            <a:r>
              <a:rPr lang="en-US" dirty="0"/>
              <a:t>in the field, </a:t>
            </a:r>
            <a:r>
              <a:rPr lang="en-US" dirty="0" smtClean="0"/>
              <a:t>then data </a:t>
            </a:r>
            <a:r>
              <a:rPr lang="en-GB" dirty="0"/>
              <a:t>dispatched to the data processing centre in </a:t>
            </a:r>
            <a:r>
              <a:rPr lang="en-GB" dirty="0" smtClean="0"/>
              <a:t>Abuja</a:t>
            </a:r>
            <a:endParaRPr lang="en-US" dirty="0"/>
          </a:p>
          <a:p>
            <a:pPr>
              <a:spcAft>
                <a:spcPct val="70000"/>
              </a:spcAft>
            </a:pPr>
            <a:r>
              <a:rPr lang="en-US" dirty="0"/>
              <a:t>Data Processing </a:t>
            </a:r>
            <a:r>
              <a:rPr lang="en-US" dirty="0" smtClean="0"/>
              <a:t>and secondary </a:t>
            </a:r>
            <a:r>
              <a:rPr lang="en-US" dirty="0"/>
              <a:t>editing in Abuja in </a:t>
            </a:r>
            <a:r>
              <a:rPr lang="en-US" dirty="0" smtClean="0"/>
              <a:t>July 2013</a:t>
            </a:r>
            <a:endParaRPr lang="en-US" dirty="0"/>
          </a:p>
        </p:txBody>
      </p:sp>
    </p:spTree>
    <p:extLst>
      <p:ext uri="{BB962C8B-B14F-4D97-AF65-F5344CB8AC3E}">
        <p14:creationId xmlns:p14="http://schemas.microsoft.com/office/powerpoint/2010/main" val="26233359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5400" dirty="0" smtClean="0">
                <a:latin typeface="Esprit Book" pitchFamily="18" charset="0"/>
              </a:rPr>
              <a:t>   </a:t>
            </a:r>
            <a:br>
              <a:rPr lang="en-US" sz="5400" dirty="0" smtClean="0">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464552"/>
            <a:ext cx="4179888" cy="5281446"/>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lnSpc>
                <a:spcPct val="90000"/>
              </a:lnSpc>
            </a:pPr>
            <a:endParaRPr lang="en-GB" sz="2400" b="1">
              <a:solidFill>
                <a:schemeClr val="bg1"/>
              </a:solidFill>
              <a:latin typeface="Times New Roman" pitchFamily="18" charset="0"/>
            </a:endParaRPr>
          </a:p>
          <a:p>
            <a:pPr eaLnBrk="0" hangingPunct="0"/>
            <a:endParaRPr lang="en-GB" b="1">
              <a:solidFill>
                <a:schemeClr val="bg1"/>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3024" cy="1413"/>
            </a:xfrm>
            <a:prstGeom prst="rect">
              <a:avLst/>
            </a:prstGeom>
            <a:noFill/>
            <a:ln w="9525">
              <a:noFill/>
              <a:miter lim="800000"/>
              <a:headEnd/>
              <a:tailEnd/>
            </a:ln>
          </p:spPr>
          <p:txBody>
            <a:bodyPr wrap="square">
              <a:spAutoFit/>
            </a:bodyPr>
            <a:lstStyle/>
            <a:p>
              <a:pPr eaLnBrk="0" hangingPunct="0">
                <a:lnSpc>
                  <a:spcPct val="80000"/>
                </a:lnSpc>
                <a:defRPr/>
              </a:pPr>
              <a:r>
                <a:rPr lang="en-US" sz="2400" b="1" dirty="0">
                  <a:solidFill>
                    <a:schemeClr val="bg1"/>
                  </a:solidFill>
                  <a:latin typeface="Calibri" pitchFamily="34" charset="0"/>
                  <a:cs typeface="Arial" charset="0"/>
                </a:rPr>
                <a:t>Households Selected</a:t>
              </a:r>
            </a:p>
            <a:p>
              <a:pPr eaLnBrk="0" hangingPunct="0">
                <a:lnSpc>
                  <a:spcPct val="90000"/>
                </a:lnSpc>
                <a:defRPr/>
              </a:pPr>
              <a:r>
                <a:rPr lang="en-US" sz="2400" b="1" dirty="0">
                  <a:solidFill>
                    <a:schemeClr val="bg1"/>
                  </a:solidFill>
                  <a:latin typeface="Calibri" pitchFamily="34" charset="0"/>
                  <a:cs typeface="Arial" charset="0"/>
                </a:rPr>
                <a:t>Households Occupied</a:t>
              </a:r>
              <a:endParaRPr lang="en-GB" sz="2400" b="1" dirty="0">
                <a:solidFill>
                  <a:schemeClr val="bg1"/>
                </a:solidFill>
                <a:latin typeface="Calibri" pitchFamily="34" charset="0"/>
                <a:cs typeface="Arial" charset="0"/>
              </a:endParaRPr>
            </a:p>
            <a:p>
              <a:pPr eaLnBrk="0" hangingPunct="0">
                <a:lnSpc>
                  <a:spcPct val="90000"/>
                </a:lnSpc>
                <a:defRPr/>
              </a:pPr>
              <a:r>
                <a:rPr lang="en-GB" sz="2400" b="1" dirty="0">
                  <a:solidFill>
                    <a:schemeClr val="bg1"/>
                  </a:solidFill>
                  <a:latin typeface="Calibri" pitchFamily="34" charset="0"/>
                  <a:cs typeface="Arial" charset="0"/>
                </a:rPr>
                <a:t>Households Interviewed</a:t>
              </a:r>
            </a:p>
            <a:p>
              <a:pPr eaLnBrk="0" hangingPunct="0">
                <a:lnSpc>
                  <a:spcPct val="80000"/>
                </a:lnSpc>
                <a:defRPr/>
              </a:pPr>
              <a:endParaRPr lang="en-GB" sz="2400" b="1" dirty="0">
                <a:solidFill>
                  <a:schemeClr val="bg1"/>
                </a:solidFill>
                <a:latin typeface="Arial" charset="0"/>
                <a:cs typeface="Arial" charset="0"/>
              </a:endParaRPr>
            </a:p>
            <a:p>
              <a:pPr eaLnBrk="0" hangingPunct="0">
                <a:lnSpc>
                  <a:spcPct val="80000"/>
                </a:lnSpc>
                <a:defRPr/>
              </a:pPr>
              <a:r>
                <a:rPr lang="en-GB" sz="2400" b="1" dirty="0" smtClean="0">
                  <a:solidFill>
                    <a:schemeClr val="tx2"/>
                  </a:solidFill>
                  <a:latin typeface="Calibri" pitchFamily="34" charset="0"/>
                  <a:cs typeface="Arial" charset="0"/>
                </a:rPr>
                <a:t>Household 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a:t>
              </a:r>
              <a:endParaRPr lang="en-GB" sz="2400" b="1" dirty="0">
                <a:solidFill>
                  <a:schemeClr val="tx2"/>
                </a:solidFill>
                <a:latin typeface="Calibri" pitchFamily="34" charset="0"/>
                <a:cs typeface="Arial" charset="0"/>
              </a:endParaRP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algn="r" eaLnBrk="0" hangingPunct="0">
                <a:lnSpc>
                  <a:spcPct val="90000"/>
                </a:lnSpc>
                <a:defRPr/>
              </a:pPr>
              <a:r>
                <a:rPr lang="en-US" sz="2400"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40,320</a:t>
              </a:r>
              <a:endParaRPr lang="en-US" sz="2400" b="1" dirty="0">
                <a:solidFill>
                  <a:schemeClr val="bg1"/>
                </a:solidFill>
                <a:latin typeface="Calibri" pitchFamily="34" charset="0"/>
                <a:cs typeface="Calibri" pitchFamily="34" charset="0"/>
              </a:endParaRPr>
            </a:p>
            <a:p>
              <a:pPr algn="r" eaLnBrk="0" hangingPunct="0">
                <a:lnSpc>
                  <a:spcPct val="90000"/>
                </a:lnSpc>
                <a:defRPr/>
              </a:pPr>
              <a:r>
                <a:rPr lang="en-US" sz="2400" b="1" dirty="0" smtClean="0">
                  <a:solidFill>
                    <a:schemeClr val="bg1"/>
                  </a:solidFill>
                  <a:latin typeface="Calibri" pitchFamily="34" charset="0"/>
                  <a:cs typeface="Arial" charset="0"/>
                </a:rPr>
                <a:t>38,904</a:t>
              </a:r>
              <a:endParaRPr lang="en-GB" sz="2400" b="1" dirty="0">
                <a:solidFill>
                  <a:schemeClr val="bg1"/>
                </a:solidFill>
                <a:latin typeface="Calibri" pitchFamily="34" charset="0"/>
                <a:cs typeface="Arial" charset="0"/>
              </a:endParaRPr>
            </a:p>
            <a:p>
              <a:pPr algn="r" eaLnBrk="0" hangingPunct="0">
                <a:lnSpc>
                  <a:spcPct val="90000"/>
                </a:lnSpc>
                <a:defRPr/>
              </a:pPr>
              <a:r>
                <a:rPr lang="en-US" sz="2400" b="1" dirty="0" smtClean="0">
                  <a:solidFill>
                    <a:schemeClr val="bg1"/>
                  </a:solidFill>
                  <a:latin typeface="Calibri" pitchFamily="34" charset="0"/>
                  <a:cs typeface="Arial" charset="0"/>
                </a:rPr>
                <a:t>38,522</a:t>
              </a:r>
              <a:endParaRPr lang="en-US" sz="2400" b="1" dirty="0">
                <a:solidFill>
                  <a:schemeClr val="bg1"/>
                </a:solidFill>
                <a:latin typeface="Calibri" pitchFamily="34" charset="0"/>
                <a:cs typeface="Arial" charset="0"/>
              </a:endParaRPr>
            </a:p>
            <a:p>
              <a:pPr eaLnBrk="0" hangingPunct="0">
                <a:lnSpc>
                  <a:spcPct val="40000"/>
                </a:lnSpc>
                <a:defRPr/>
              </a:pPr>
              <a:endParaRPr lang="en-US" sz="2400" b="1" dirty="0">
                <a:solidFill>
                  <a:schemeClr val="bg1"/>
                </a:solidFill>
                <a:latin typeface="Arial" charset="0"/>
                <a:cs typeface="Arial" charset="0"/>
              </a:endParaRPr>
            </a:p>
            <a:p>
              <a:pPr eaLnBrk="0" hangingPunct="0">
                <a:lnSpc>
                  <a:spcPct val="90000"/>
                </a:lnSpc>
                <a:defRPr/>
              </a:pPr>
              <a:r>
                <a:rPr lang="en-US" sz="2400" b="1" dirty="0">
                  <a:solidFill>
                    <a:schemeClr val="bg1"/>
                  </a:solidFill>
                  <a:latin typeface="Arial" charset="0"/>
                  <a:cs typeface="Arial" charset="0"/>
                </a:rPr>
                <a:t>  </a:t>
              </a:r>
              <a:r>
                <a:rPr lang="en-US" sz="2400" b="1" dirty="0" smtClean="0">
                  <a:solidFill>
                    <a:schemeClr val="tx2"/>
                  </a:solidFill>
                  <a:latin typeface="Calibri" pitchFamily="34" charset="0"/>
                  <a:cs typeface="Arial" charset="0"/>
                </a:rPr>
                <a:t>99%</a:t>
              </a:r>
              <a:endParaRPr lang="en-US" sz="2400" b="1" dirty="0">
                <a:solidFill>
                  <a:schemeClr val="tx2"/>
                </a:solidFill>
                <a:latin typeface="Calibri" pitchFamily="34" charset="0"/>
                <a:cs typeface="Arial" charset="0"/>
              </a:endParaRPr>
            </a:p>
            <a:p>
              <a:pPr eaLnBrk="0" hangingPunct="0">
                <a:defRPr/>
              </a:pPr>
              <a:endParaRPr lang="en-US" sz="2400" dirty="0">
                <a:solidFill>
                  <a:schemeClr val="bg1"/>
                </a:solidFill>
                <a:latin typeface="Arial" charset="0"/>
                <a:cs typeface="Arial" charset="0"/>
              </a:endParaRPr>
            </a:p>
          </p:txBody>
        </p:sp>
      </p:grpSp>
      <p:grpSp>
        <p:nvGrpSpPr>
          <p:cNvPr id="3" name="Group 8"/>
          <p:cNvGrpSpPr>
            <a:grpSpLocks/>
          </p:cNvGrpSpPr>
          <p:nvPr/>
        </p:nvGrpSpPr>
        <p:grpSpPr bwMode="auto">
          <a:xfrm>
            <a:off x="1371600" y="3537857"/>
            <a:ext cx="6021389" cy="1393825"/>
            <a:chOff x="1362" y="2186"/>
            <a:chExt cx="3793" cy="878"/>
          </a:xfrm>
        </p:grpSpPr>
        <p:sp>
          <p:nvSpPr>
            <p:cNvPr id="15370"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Women</a:t>
              </a:r>
            </a:p>
            <a:p>
              <a:pPr eaLnBrk="0" hangingPunct="0">
                <a:lnSpc>
                  <a:spcPct val="80000"/>
                </a:lnSpc>
                <a:defRPr/>
              </a:pPr>
              <a:r>
                <a:rPr lang="en-GB" sz="2400" b="1" dirty="0">
                  <a:solidFill>
                    <a:schemeClr val="bg1"/>
                  </a:solidFill>
                  <a:latin typeface="Calibri" pitchFamily="34" charset="0"/>
                  <a:cs typeface="Arial" charset="0"/>
                </a:rPr>
                <a:t>Women 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5371"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39,902</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38,948</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98%</a:t>
              </a:r>
              <a:endParaRPr lang="en-US" sz="2400" b="1" dirty="0">
                <a:solidFill>
                  <a:schemeClr val="tx2"/>
                </a:solidFill>
                <a:latin typeface="Calibri" pitchFamily="34" charset="0"/>
                <a:cs typeface="Arial" charset="0"/>
              </a:endParaRPr>
            </a:p>
          </p:txBody>
        </p:sp>
      </p:grpSp>
      <p:grpSp>
        <p:nvGrpSpPr>
          <p:cNvPr id="16" name="Group 8"/>
          <p:cNvGrpSpPr>
            <a:grpSpLocks/>
          </p:cNvGrpSpPr>
          <p:nvPr/>
        </p:nvGrpSpPr>
        <p:grpSpPr bwMode="auto">
          <a:xfrm>
            <a:off x="1371600" y="5110123"/>
            <a:ext cx="6021389" cy="1393825"/>
            <a:chOff x="1362" y="2186"/>
            <a:chExt cx="3793" cy="878"/>
          </a:xfrm>
        </p:grpSpPr>
        <p:sp>
          <p:nvSpPr>
            <p:cNvPr id="17"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M</a:t>
              </a:r>
              <a:r>
                <a:rPr lang="en-GB" sz="2400" b="1" dirty="0" smtClean="0">
                  <a:solidFill>
                    <a:schemeClr val="bg1"/>
                  </a:solidFill>
                  <a:latin typeface="Calibri" pitchFamily="34" charset="0"/>
                  <a:cs typeface="Arial" charset="0"/>
                </a:rPr>
                <a:t>en</a:t>
              </a:r>
              <a:endParaRPr lang="en-GB" sz="2400" b="1" dirty="0">
                <a:solidFill>
                  <a:schemeClr val="bg1"/>
                </a:solidFill>
                <a:latin typeface="Calibri" pitchFamily="34" charset="0"/>
                <a:cs typeface="Arial" charset="0"/>
              </a:endParaRPr>
            </a:p>
            <a:p>
              <a:pPr eaLnBrk="0" hangingPunct="0">
                <a:lnSpc>
                  <a:spcPct val="80000"/>
                </a:lnSpc>
                <a:defRPr/>
              </a:pPr>
              <a:r>
                <a:rPr lang="en-GB" sz="2400" b="1" dirty="0">
                  <a:solidFill>
                    <a:schemeClr val="bg1"/>
                  </a:solidFill>
                  <a:latin typeface="Calibri" pitchFamily="34" charset="0"/>
                  <a:cs typeface="Arial" charset="0"/>
                </a:rPr>
                <a:t>M</a:t>
              </a:r>
              <a:r>
                <a:rPr lang="en-GB" sz="2400" b="1" dirty="0" smtClean="0">
                  <a:solidFill>
                    <a:schemeClr val="bg1"/>
                  </a:solidFill>
                  <a:latin typeface="Calibri" pitchFamily="34" charset="0"/>
                  <a:cs typeface="Arial" charset="0"/>
                </a:rPr>
                <a:t>en </a:t>
              </a:r>
              <a:r>
                <a:rPr lang="en-GB" sz="2400" b="1" dirty="0">
                  <a:solidFill>
                    <a:schemeClr val="bg1"/>
                  </a:solidFill>
                  <a:latin typeface="Calibri" pitchFamily="34" charset="0"/>
                  <a:cs typeface="Arial" charset="0"/>
                </a:rPr>
                <a:t>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8"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18,229</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17,359</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95%</a:t>
              </a:r>
              <a:endParaRPr lang="en-US" sz="2400" b="1" dirty="0">
                <a:solidFill>
                  <a:schemeClr val="tx2"/>
                </a:solidFill>
                <a:latin typeface="Calibri" pitchFamily="34" charset="0"/>
                <a:cs typeface="Arial" charset="0"/>
              </a:endParaRPr>
            </a:p>
          </p:txBody>
        </p:sp>
      </p:grpSp>
    </p:spTree>
    <p:extLst>
      <p:ext uri="{BB962C8B-B14F-4D97-AF65-F5344CB8AC3E}">
        <p14:creationId xmlns:p14="http://schemas.microsoft.com/office/powerpoint/2010/main" val="323336139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48" y="5029200"/>
            <a:ext cx="91440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70338" y="1466193"/>
            <a:ext cx="8277922" cy="3416320"/>
          </a:xfrm>
          <a:prstGeom prst="rect">
            <a:avLst/>
          </a:prstGeom>
          <a:noFill/>
        </p:spPr>
        <p:txBody>
          <a:bodyPr wrap="square" rtlCol="0">
            <a:spAutoFit/>
          </a:bodyPr>
          <a:lstStyle/>
          <a:p>
            <a:pPr algn="ctr"/>
            <a:r>
              <a:rPr lang="en-US" sz="2400" dirty="0" smtClean="0">
                <a:solidFill>
                  <a:schemeClr val="bg1"/>
                </a:solidFill>
                <a:latin typeface="+mn-lt"/>
              </a:rPr>
              <a:t>The </a:t>
            </a:r>
            <a:r>
              <a:rPr lang="en-US" sz="2400" dirty="0">
                <a:solidFill>
                  <a:schemeClr val="bg1"/>
                </a:solidFill>
                <a:latin typeface="+mn-lt"/>
              </a:rPr>
              <a:t>2013 Nigeria Demographic and Health Survey (</a:t>
            </a:r>
            <a:r>
              <a:rPr lang="en-US" sz="2400" dirty="0" smtClean="0">
                <a:solidFill>
                  <a:schemeClr val="bg1"/>
                </a:solidFill>
                <a:latin typeface="+mn-lt"/>
              </a:rPr>
              <a:t>NDHS) was implemented </a:t>
            </a:r>
            <a:r>
              <a:rPr lang="en-US" sz="2400" dirty="0">
                <a:solidFill>
                  <a:schemeClr val="bg1"/>
                </a:solidFill>
                <a:latin typeface="+mn-lt"/>
              </a:rPr>
              <a:t>by the National Population Commission (NPC). ICF International provided financial and technical assistance for the survey through USAID-funded MEASURE DHS program, which is designed to assist developing countries to collect data on fertility, family planning, and maternal and child health. Financial support for the survey was provided by USAID, the United Kingdom Department for International Development (DFID) through PATHS2, and the United Nations Population Fund (UNFPA).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48" y="5518547"/>
            <a:ext cx="9144000" cy="13394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9803" y="304376"/>
            <a:ext cx="1078992" cy="91714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457200" y="304800"/>
            <a:ext cx="8229600" cy="6118225"/>
          </a:xfrm>
        </p:spPr>
        <p:txBody>
          <a:bodyPr>
            <a:normAutofit lnSpcReduction="10000"/>
          </a:bodyPr>
          <a:lstStyle/>
          <a:p>
            <a:pPr algn="ctr" eaLnBrk="1" hangingPunct="1">
              <a:spcAft>
                <a:spcPct val="110000"/>
              </a:spcAft>
              <a:buFontTx/>
              <a:buNone/>
            </a:pPr>
            <a:r>
              <a:rPr lang="en-US" sz="4400" dirty="0" smtClean="0">
                <a:latin typeface="Calibri" pitchFamily="34" charset="0"/>
              </a:rPr>
              <a:t>Objectives</a:t>
            </a:r>
          </a:p>
          <a:p>
            <a:pPr marL="0" indent="0">
              <a:spcAft>
                <a:spcPct val="110000"/>
              </a:spcAft>
              <a:buNone/>
            </a:pPr>
            <a:r>
              <a:rPr lang="en-GB" sz="2800" dirty="0"/>
              <a:t>The primary objective of the 2013 NDHS was to provide up-to-date information on fertility levels, marriage, fertility preferences, awareness and use of family planning methods, child feeding practices, nutritional status of women and children, adult and childhood mortality, awareness and attitudes regarding HIV/AIDS, and domestic violence. This information is intended to assist policymakers and programme managers in evaluating and designing programmes and strategies for improving health and family planning services in the country.</a:t>
            </a:r>
            <a:endParaRPr lang="en-US" sz="2800" dirty="0" smtClean="0">
              <a:solidFill>
                <a:sysClr val="windowText" lastClr="000000"/>
              </a:solidFill>
              <a:latin typeface="Calibri" pitchFamily="34" charset="0"/>
            </a:endParaRPr>
          </a:p>
        </p:txBody>
      </p:sp>
    </p:spTree>
    <p:extLst>
      <p:ext uri="{BB962C8B-B14F-4D97-AF65-F5344CB8AC3E}">
        <p14:creationId xmlns:p14="http://schemas.microsoft.com/office/powerpoint/2010/main" val="207744776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The Survey</a:t>
            </a:r>
          </a:p>
        </p:txBody>
      </p:sp>
      <p:sp>
        <p:nvSpPr>
          <p:cNvPr id="5" name="Rectangle 3"/>
          <p:cNvSpPr txBox="1">
            <a:spLocks noChangeArrowheads="1"/>
          </p:cNvSpPr>
          <p:nvPr/>
        </p:nvSpPr>
        <p:spPr>
          <a:xfrm>
            <a:off x="304800" y="1219200"/>
            <a:ext cx="8229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latin typeface="Calibri" pitchFamily="34" charset="0"/>
              </a:rPr>
              <a:t>It is the 5th Demographic and Health Survey conducted in Nigeria as part of The DHS Program.</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at the </a:t>
            </a:r>
            <a:r>
              <a:rPr lang="en-GB" sz="2800" dirty="0" smtClean="0"/>
              <a:t>national</a:t>
            </a:r>
            <a:r>
              <a:rPr lang="en-GB" sz="2800" dirty="0"/>
              <a:t>, zonal, and state </a:t>
            </a:r>
            <a:r>
              <a:rPr lang="en-GB" sz="2800" dirty="0" smtClean="0"/>
              <a:t>levels. </a:t>
            </a:r>
            <a:r>
              <a:rPr lang="en-GB" sz="2800" dirty="0"/>
              <a:t>The sample design allowed for specific indicators to be calculated for each of the six zones, 36 states, and the Federal Capital Territory, Abuja</a:t>
            </a:r>
            <a:r>
              <a:rPr lang="en-GB" sz="2800" dirty="0" smtClean="0"/>
              <a:t>.</a:t>
            </a:r>
            <a:endParaRPr lang="en-US" sz="2800" dirty="0"/>
          </a:p>
        </p:txBody>
      </p:sp>
    </p:spTree>
    <p:extLst>
      <p:ext uri="{BB962C8B-B14F-4D97-AF65-F5344CB8AC3E}">
        <p14:creationId xmlns:p14="http://schemas.microsoft.com/office/powerpoint/2010/main" val="40699729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09600" y="304800"/>
            <a:ext cx="7802563" cy="6227763"/>
          </a:xfrm>
        </p:spPr>
        <p:txBody>
          <a:bodyPr>
            <a:normAutofit fontScale="92500" lnSpcReduction="20000"/>
          </a:bodyPr>
          <a:lstStyle/>
          <a:p>
            <a:pPr algn="ctr" eaLnBrk="1" hangingPunct="1">
              <a:lnSpc>
                <a:spcPct val="75000"/>
              </a:lnSpc>
              <a:spcBef>
                <a:spcPct val="15000"/>
              </a:spcBef>
              <a:spcAft>
                <a:spcPct val="45000"/>
              </a:spcAft>
              <a:buFontTx/>
              <a:buNone/>
            </a:pPr>
            <a:r>
              <a:rPr lang="en-US" sz="4400" dirty="0" smtClean="0">
                <a:latin typeface="Calibri" pitchFamily="34" charset="0"/>
              </a:rPr>
              <a:t>Sample Design</a:t>
            </a:r>
          </a:p>
          <a:p>
            <a:pPr>
              <a:spcBef>
                <a:spcPct val="10000"/>
              </a:spcBef>
              <a:spcAft>
                <a:spcPct val="45000"/>
              </a:spcAft>
              <a:buNone/>
            </a:pPr>
            <a:r>
              <a:rPr lang="en-US" sz="2800" b="1" dirty="0" smtClean="0">
                <a:solidFill>
                  <a:schemeClr val="tx2"/>
                </a:solidFill>
                <a:latin typeface="Calibri" pitchFamily="34" charset="0"/>
              </a:rPr>
              <a:t>Sampling frame</a:t>
            </a:r>
            <a:r>
              <a:rPr lang="en-US" sz="2800" b="1" dirty="0" smtClean="0">
                <a:solidFill>
                  <a:schemeClr val="bg2"/>
                </a:solidFill>
                <a:latin typeface="Calibri" pitchFamily="34" charset="0"/>
              </a:rPr>
              <a:t>: </a:t>
            </a:r>
            <a:r>
              <a:rPr lang="en-GB" sz="2800" dirty="0"/>
              <a:t>2006 Population Census of the Federal Republic of Nigeria, provided by the National Population Commission</a:t>
            </a:r>
            <a:endParaRPr lang="en-US" sz="2800" dirty="0" smtClean="0">
              <a:latin typeface="Calibri" pitchFamily="34" charset="0"/>
            </a:endParaRPr>
          </a:p>
          <a:p>
            <a:pPr eaLnBrk="1" hangingPunct="1">
              <a:spcBef>
                <a:spcPct val="10000"/>
              </a:spcBef>
              <a:spcAft>
                <a:spcPct val="45000"/>
              </a:spcAft>
              <a:buFontTx/>
              <a:buNone/>
            </a:pPr>
            <a:r>
              <a:rPr lang="en-US" sz="2800" b="1" dirty="0" smtClean="0">
                <a:solidFill>
                  <a:schemeClr val="tx2"/>
                </a:solidFill>
                <a:latin typeface="Calibri" pitchFamily="34" charset="0"/>
              </a:rPr>
              <a:t>First stage: </a:t>
            </a:r>
            <a:r>
              <a:rPr lang="en-US" sz="2800" dirty="0" smtClean="0">
                <a:latin typeface="Calibri" pitchFamily="34" charset="0"/>
              </a:rPr>
              <a:t>372 urban and 532 rural clusters selected</a:t>
            </a:r>
          </a:p>
          <a:p>
            <a:pPr>
              <a:spcBef>
                <a:spcPct val="10000"/>
              </a:spcBef>
              <a:spcAft>
                <a:spcPct val="45000"/>
              </a:spcAft>
              <a:buNone/>
            </a:pPr>
            <a:r>
              <a:rPr lang="en-US" sz="2800" b="1" dirty="0" smtClean="0">
                <a:solidFill>
                  <a:schemeClr val="tx2"/>
                </a:solidFill>
                <a:latin typeface="Calibri" pitchFamily="34" charset="0"/>
              </a:rPr>
              <a:t>Second stage: </a:t>
            </a:r>
            <a:r>
              <a:rPr lang="en-GB" sz="2800" dirty="0"/>
              <a:t>40,320</a:t>
            </a:r>
            <a:r>
              <a:rPr lang="en-US" sz="2800" dirty="0" smtClean="0">
                <a:latin typeface="Calibri" pitchFamily="34" charset="0"/>
              </a:rPr>
              <a:t> households selected from selected clusters. </a:t>
            </a:r>
            <a:r>
              <a:rPr lang="en-GB" sz="2800" dirty="0"/>
              <a:t>38,904</a:t>
            </a:r>
            <a:r>
              <a:rPr lang="en-US" sz="2800" dirty="0" smtClean="0">
                <a:latin typeface="Calibri" pitchFamily="34" charset="0"/>
              </a:rPr>
              <a:t> households were occupied.</a:t>
            </a:r>
          </a:p>
          <a:p>
            <a:pPr eaLnBrk="1" hangingPunct="1">
              <a:spcBef>
                <a:spcPct val="10000"/>
              </a:spcBef>
              <a:spcAft>
                <a:spcPct val="45000"/>
              </a:spcAft>
              <a:buFontTx/>
              <a:buNone/>
            </a:pPr>
            <a:endParaRPr lang="en-US" sz="2800" dirty="0" smtClean="0">
              <a:latin typeface="Calibri" pitchFamily="34" charset="0"/>
            </a:endParaRPr>
          </a:p>
          <a:p>
            <a:pPr>
              <a:spcBef>
                <a:spcPct val="10000"/>
              </a:spcBef>
              <a:spcAft>
                <a:spcPct val="45000"/>
              </a:spcAft>
              <a:buNone/>
            </a:pPr>
            <a:r>
              <a:rPr lang="en-US" sz="2800" dirty="0" smtClean="0">
                <a:latin typeface="Calibri" pitchFamily="34" charset="0"/>
              </a:rPr>
              <a:t>Selected households were visited and interviewed; </a:t>
            </a:r>
            <a:r>
              <a:rPr lang="en-US" sz="2800" b="1" dirty="0" smtClean="0">
                <a:solidFill>
                  <a:schemeClr val="tx2"/>
                </a:solidFill>
                <a:latin typeface="Calibri" pitchFamily="34" charset="0"/>
              </a:rPr>
              <a:t>all women age 15-49</a:t>
            </a:r>
            <a:r>
              <a:rPr lang="en-US" sz="2800" b="1" dirty="0" smtClean="0">
                <a:solidFill>
                  <a:schemeClr val="accent1"/>
                </a:solidFill>
                <a:latin typeface="Calibri" pitchFamily="34" charset="0"/>
              </a:rPr>
              <a:t> </a:t>
            </a:r>
            <a:r>
              <a:rPr lang="en-US" sz="2800" dirty="0" smtClean="0">
                <a:latin typeface="Calibri" pitchFamily="34" charset="0"/>
              </a:rPr>
              <a:t>in all selected households and </a:t>
            </a:r>
            <a:r>
              <a:rPr lang="en-US" sz="2800" b="1" dirty="0" smtClean="0">
                <a:solidFill>
                  <a:schemeClr val="tx2"/>
                </a:solidFill>
                <a:latin typeface="Calibri" pitchFamily="34" charset="0"/>
              </a:rPr>
              <a:t>all men age 15-49 in one-half of households </a:t>
            </a:r>
            <a:r>
              <a:rPr lang="en-US" sz="2800" dirty="0" smtClean="0">
                <a:latin typeface="Calibri" pitchFamily="34" charset="0"/>
              </a:rPr>
              <a:t>were interviewed.</a:t>
            </a:r>
            <a:r>
              <a:rPr lang="en-US" sz="2800" dirty="0">
                <a:solidFill>
                  <a:srgbClr val="008000"/>
                </a:solidFill>
                <a:latin typeface="Calibri" pitchFamily="34" charset="0"/>
              </a:rPr>
              <a:t> </a:t>
            </a:r>
            <a:r>
              <a:rPr lang="en-GB" sz="2800" dirty="0"/>
              <a:t>Also, a subsample of </a:t>
            </a:r>
            <a:r>
              <a:rPr lang="en-GB" sz="2800" b="1" dirty="0">
                <a:solidFill>
                  <a:schemeClr val="tx2"/>
                </a:solidFill>
              </a:rPr>
              <a:t>one eligible woman in each household</a:t>
            </a:r>
            <a:r>
              <a:rPr lang="en-GB" sz="2800" dirty="0"/>
              <a:t> was randomly selected to be asked additional questions regarding </a:t>
            </a:r>
            <a:r>
              <a:rPr lang="en-GB" sz="2800" b="1" dirty="0">
                <a:solidFill>
                  <a:schemeClr val="tx2"/>
                </a:solidFill>
              </a:rPr>
              <a:t>domestic violence</a:t>
            </a:r>
            <a:r>
              <a:rPr lang="en-GB" sz="2800" dirty="0"/>
              <a:t>.</a:t>
            </a:r>
            <a:endParaRPr lang="en-US" sz="2800" dirty="0" smtClean="0">
              <a:solidFill>
                <a:srgbClr val="008000"/>
              </a:solidFill>
              <a:latin typeface="Calibri" pitchFamily="34" charset="0"/>
            </a:endParaRPr>
          </a:p>
          <a:p>
            <a:pPr eaLnBrk="1" hangingPunct="1">
              <a:lnSpc>
                <a:spcPct val="75000"/>
              </a:lnSpc>
              <a:spcBef>
                <a:spcPct val="10000"/>
              </a:spcBef>
              <a:spcAft>
                <a:spcPct val="45000"/>
              </a:spcAft>
              <a:buFontTx/>
              <a:buNone/>
            </a:pPr>
            <a:endParaRPr lang="en-US" dirty="0" smtClean="0">
              <a:latin typeface="Calibri" pitchFamily="34" charset="0"/>
            </a:endParaRPr>
          </a:p>
        </p:txBody>
      </p:sp>
    </p:spTree>
    <p:extLst>
      <p:ext uri="{BB962C8B-B14F-4D97-AF65-F5344CB8AC3E}">
        <p14:creationId xmlns:p14="http://schemas.microsoft.com/office/powerpoint/2010/main" val="373552424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Zones Covered by the NDHS</a:t>
            </a:r>
            <a:endParaRPr lang="en-US" sz="4200" dirty="0">
              <a:latin typeface="Calibri" pitchFamily="34" charset="0"/>
            </a:endParaRPr>
          </a:p>
        </p:txBody>
      </p:sp>
      <p:grpSp>
        <p:nvGrpSpPr>
          <p:cNvPr id="7" name="Group 4"/>
          <p:cNvGrpSpPr>
            <a:grpSpLocks noChangeAspect="1"/>
          </p:cNvGrpSpPr>
          <p:nvPr/>
        </p:nvGrpSpPr>
        <p:grpSpPr bwMode="auto">
          <a:xfrm>
            <a:off x="1335088" y="1155700"/>
            <a:ext cx="7002462" cy="5614988"/>
            <a:chOff x="841" y="728"/>
            <a:chExt cx="4411" cy="3537"/>
          </a:xfrm>
        </p:grpSpPr>
        <p:sp>
          <p:nvSpPr>
            <p:cNvPr id="1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bg2"/>
            </a:solidFill>
            <a:ln w="4">
              <a:solidFill>
                <a:schemeClr val="bg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5980113" y="2438400"/>
            <a:ext cx="1563687" cy="461665"/>
          </a:xfrm>
          <a:prstGeom prst="rect">
            <a:avLst/>
          </a:prstGeom>
          <a:noFill/>
        </p:spPr>
        <p:txBody>
          <a:bodyPr wrap="square" rtlCol="0">
            <a:spAutoFit/>
          </a:bodyPr>
          <a:lstStyle/>
          <a:p>
            <a:pPr algn="ctr"/>
            <a:r>
              <a:rPr lang="en-US" sz="2400" b="1" dirty="0" smtClean="0">
                <a:solidFill>
                  <a:schemeClr val="bg1"/>
                </a:solidFill>
                <a:latin typeface="+mn-lt"/>
              </a:rPr>
              <a:t>North East</a:t>
            </a:r>
            <a:endParaRPr lang="en-US" sz="2400" b="1" dirty="0">
              <a:solidFill>
                <a:schemeClr val="bg1"/>
              </a:solidFill>
              <a:latin typeface="+mn-lt"/>
            </a:endParaRPr>
          </a:p>
        </p:txBody>
      </p:sp>
      <p:sp>
        <p:nvSpPr>
          <p:cNvPr id="215" name="TextBox 214"/>
          <p:cNvSpPr txBox="1"/>
          <p:nvPr/>
        </p:nvSpPr>
        <p:spPr>
          <a:xfrm>
            <a:off x="2766411" y="3903663"/>
            <a:ext cx="1938939" cy="461665"/>
          </a:xfrm>
          <a:prstGeom prst="rect">
            <a:avLst/>
          </a:prstGeom>
          <a:noFill/>
        </p:spPr>
        <p:txBody>
          <a:bodyPr wrap="square" rtlCol="0">
            <a:spAutoFit/>
          </a:bodyPr>
          <a:lstStyle/>
          <a:p>
            <a:pPr algn="ctr"/>
            <a:r>
              <a:rPr lang="en-US" sz="2400" b="1" dirty="0" smtClean="0">
                <a:solidFill>
                  <a:schemeClr val="bg1"/>
                </a:solidFill>
                <a:latin typeface="+mn-lt"/>
              </a:rPr>
              <a:t>North Central</a:t>
            </a:r>
            <a:endParaRPr lang="en-US" sz="2400" b="1" dirty="0">
              <a:solidFill>
                <a:schemeClr val="bg1"/>
              </a:solidFill>
              <a:latin typeface="+mn-lt"/>
            </a:endParaRPr>
          </a:p>
        </p:txBody>
      </p:sp>
      <p:sp>
        <p:nvSpPr>
          <p:cNvPr id="216" name="TextBox 215"/>
          <p:cNvSpPr txBox="1"/>
          <p:nvPr/>
        </p:nvSpPr>
        <p:spPr>
          <a:xfrm>
            <a:off x="2949575" y="1950064"/>
            <a:ext cx="2012539" cy="461665"/>
          </a:xfrm>
          <a:prstGeom prst="rect">
            <a:avLst/>
          </a:prstGeom>
          <a:noFill/>
        </p:spPr>
        <p:txBody>
          <a:bodyPr wrap="square" rtlCol="0">
            <a:spAutoFit/>
          </a:bodyPr>
          <a:lstStyle/>
          <a:p>
            <a:pPr algn="ctr"/>
            <a:r>
              <a:rPr lang="en-US" sz="2400" b="1" dirty="0" smtClean="0">
                <a:solidFill>
                  <a:schemeClr val="bg1"/>
                </a:solidFill>
                <a:latin typeface="+mn-lt"/>
              </a:rPr>
              <a:t>North West</a:t>
            </a:r>
            <a:endParaRPr lang="en-US" sz="2400" b="1" dirty="0">
              <a:solidFill>
                <a:schemeClr val="bg1"/>
              </a:solidFill>
              <a:latin typeface="+mn-lt"/>
            </a:endParaRPr>
          </a:p>
        </p:txBody>
      </p:sp>
      <p:sp>
        <p:nvSpPr>
          <p:cNvPr id="217" name="TextBox 216"/>
          <p:cNvSpPr txBox="1"/>
          <p:nvPr/>
        </p:nvSpPr>
        <p:spPr>
          <a:xfrm>
            <a:off x="1335088" y="4656435"/>
            <a:ext cx="1805179" cy="461665"/>
          </a:xfrm>
          <a:prstGeom prst="rect">
            <a:avLst/>
          </a:prstGeom>
          <a:noFill/>
        </p:spPr>
        <p:txBody>
          <a:bodyPr wrap="square" rtlCol="0">
            <a:spAutoFit/>
          </a:bodyPr>
          <a:lstStyle/>
          <a:p>
            <a:pPr algn="ctr"/>
            <a:r>
              <a:rPr lang="en-US" sz="2400" b="1" dirty="0" smtClean="0">
                <a:solidFill>
                  <a:schemeClr val="bg1"/>
                </a:solidFill>
                <a:latin typeface="+mn-lt"/>
              </a:rPr>
              <a:t>South West</a:t>
            </a:r>
            <a:endParaRPr lang="en-US" sz="2400" b="1" dirty="0">
              <a:solidFill>
                <a:schemeClr val="bg1"/>
              </a:solidFill>
              <a:latin typeface="+mn-lt"/>
            </a:endParaRPr>
          </a:p>
        </p:txBody>
      </p:sp>
      <p:sp>
        <p:nvSpPr>
          <p:cNvPr id="218" name="TextBox 217"/>
          <p:cNvSpPr txBox="1"/>
          <p:nvPr/>
        </p:nvSpPr>
        <p:spPr>
          <a:xfrm>
            <a:off x="3689186" y="5212616"/>
            <a:ext cx="925019"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East</a:t>
            </a:r>
          </a:p>
        </p:txBody>
      </p:sp>
      <p:sp>
        <p:nvSpPr>
          <p:cNvPr id="219" name="TextBox 218"/>
          <p:cNvSpPr txBox="1"/>
          <p:nvPr/>
        </p:nvSpPr>
        <p:spPr>
          <a:xfrm>
            <a:off x="2690019" y="5331764"/>
            <a:ext cx="1045862"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endParaRPr lang="en-US" sz="2400" b="1" dirty="0">
              <a:solidFill>
                <a:schemeClr val="bg1"/>
              </a:solidFill>
              <a:latin typeface="+mn-lt"/>
            </a:endParaRPr>
          </a:p>
        </p:txBody>
      </p:sp>
    </p:spTree>
    <p:extLst>
      <p:ext uri="{BB962C8B-B14F-4D97-AF65-F5344CB8AC3E}">
        <p14:creationId xmlns:p14="http://schemas.microsoft.com/office/powerpoint/2010/main" val="38549636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Questionnaires</a:t>
            </a:r>
          </a:p>
        </p:txBody>
      </p:sp>
      <p:sp>
        <p:nvSpPr>
          <p:cNvPr id="5" name="Rectangle 3"/>
          <p:cNvSpPr txBox="1">
            <a:spLocks noChangeArrowheads="1"/>
          </p:cNvSpPr>
          <p:nvPr/>
        </p:nvSpPr>
        <p:spPr>
          <a:xfrm>
            <a:off x="838200" y="1219200"/>
            <a:ext cx="7467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Calibri" pitchFamily="34" charset="0"/>
              </a:rPr>
              <a:t>Household Questionnaire</a:t>
            </a:r>
            <a:endParaRPr lang="en-US" sz="2800" i="1" dirty="0" smtClean="0">
              <a:solidFill>
                <a:srgbClr val="008000"/>
              </a:solidFill>
            </a:endParaRPr>
          </a:p>
          <a:p>
            <a:r>
              <a:rPr lang="en-US" sz="2800" dirty="0" smtClean="0"/>
              <a:t>Women’s Questionnaire</a:t>
            </a:r>
          </a:p>
          <a:p>
            <a:r>
              <a:rPr lang="en-US" sz="2800" dirty="0" smtClean="0"/>
              <a:t>Men’s Questionnaire</a:t>
            </a:r>
          </a:p>
          <a:p>
            <a:endParaRPr lang="en-US" sz="2800" dirty="0" smtClean="0"/>
          </a:p>
          <a:p>
            <a:pPr marL="0" indent="0">
              <a:buFont typeface="Arial" pitchFamily="34" charset="0"/>
              <a:buNone/>
            </a:pPr>
            <a:r>
              <a:rPr lang="en-US" sz="2800" dirty="0" smtClean="0"/>
              <a:t>Questionnaires were translated into 3 languages: </a:t>
            </a:r>
          </a:p>
          <a:p>
            <a:r>
              <a:rPr lang="en-GB" sz="2800" dirty="0"/>
              <a:t>Hausa, Igbo, and </a:t>
            </a:r>
            <a:r>
              <a:rPr lang="en-GB" sz="2800" dirty="0" smtClean="0"/>
              <a:t>Yoruba</a:t>
            </a:r>
            <a:endParaRPr lang="en-US" sz="2800" dirty="0" smtClean="0"/>
          </a:p>
        </p:txBody>
      </p:sp>
    </p:spTree>
    <p:extLst>
      <p:ext uri="{BB962C8B-B14F-4D97-AF65-F5344CB8AC3E}">
        <p14:creationId xmlns:p14="http://schemas.microsoft.com/office/powerpoint/2010/main" val="3910277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800" dirty="0" smtClean="0">
                <a:latin typeface="Calibri" pitchFamily="34" charset="0"/>
              </a:rPr>
              <a:t>Questionnaires: </a:t>
            </a:r>
            <a:r>
              <a:rPr lang="en-US" sz="4800" dirty="0">
                <a:latin typeface="Calibri" pitchFamily="34" charset="0"/>
              </a:rPr>
              <a:t/>
            </a:r>
            <a:br>
              <a:rPr lang="en-US" sz="4800" dirty="0">
                <a:latin typeface="Calibri" pitchFamily="34" charset="0"/>
              </a:rPr>
            </a:br>
            <a:r>
              <a:rPr lang="en-US" sz="4800" dirty="0" smtClean="0">
                <a:latin typeface="Calibri" pitchFamily="34" charset="0"/>
              </a:rPr>
              <a:t>Household Questionnaire</a:t>
            </a:r>
          </a:p>
          <a:p>
            <a:pPr eaLnBrk="1" hangingPunct="1">
              <a:lnSpc>
                <a:spcPct val="80000"/>
              </a:lnSpc>
              <a:spcAft>
                <a:spcPct val="75000"/>
              </a:spcAft>
            </a:pPr>
            <a:r>
              <a:rPr lang="en-US" sz="2600" dirty="0" smtClean="0">
                <a:latin typeface="Calibri" pitchFamily="34" charset="0"/>
              </a:rPr>
              <a:t>Lists usual members and visitors to identify eligible individuals</a:t>
            </a:r>
          </a:p>
          <a:p>
            <a:pPr eaLnBrk="1" hangingPunct="1">
              <a:lnSpc>
                <a:spcPct val="80000"/>
              </a:lnSpc>
              <a:spcAft>
                <a:spcPct val="75000"/>
              </a:spcAft>
            </a:pPr>
            <a:r>
              <a:rPr lang="en-US" sz="2600" dirty="0" smtClean="0">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latin typeface="Calibri" pitchFamily="34" charset="0"/>
              </a:rPr>
              <a:t>Housing characteristics (access to drinking water, sanitation facilities, etc.)</a:t>
            </a:r>
          </a:p>
          <a:p>
            <a:pPr eaLnBrk="1" hangingPunct="1">
              <a:lnSpc>
                <a:spcPct val="80000"/>
              </a:lnSpc>
              <a:spcAft>
                <a:spcPct val="75000"/>
              </a:spcAft>
            </a:pPr>
            <a:r>
              <a:rPr lang="en-US" sz="2600" dirty="0" smtClean="0">
                <a:latin typeface="Calibri" pitchFamily="34" charset="0"/>
              </a:rPr>
              <a:t>Anthropometry measurements of all children under age 5 and women age 15-49</a:t>
            </a:r>
          </a:p>
        </p:txBody>
      </p:sp>
    </p:spTree>
    <p:extLst>
      <p:ext uri="{BB962C8B-B14F-4D97-AF65-F5344CB8AC3E}">
        <p14:creationId xmlns:p14="http://schemas.microsoft.com/office/powerpoint/2010/main" val="21099569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fontScale="92500" lnSpcReduction="20000"/>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Woman’s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Reproductive history and childhood mortality</a:t>
            </a:r>
          </a:p>
          <a:p>
            <a:pPr eaLnBrk="1" hangingPunct="1">
              <a:lnSpc>
                <a:spcPct val="80000"/>
              </a:lnSpc>
              <a:spcAft>
                <a:spcPct val="50000"/>
              </a:spcAft>
            </a:pPr>
            <a:r>
              <a:rPr lang="en-US" sz="2000" dirty="0" smtClean="0">
                <a:latin typeface="Calibri" pitchFamily="34" charset="0"/>
              </a:rPr>
              <a:t>Knowledge and use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Antenatal, delivery, and postnatal care</a:t>
            </a:r>
          </a:p>
          <a:p>
            <a:pPr eaLnBrk="1" hangingPunct="1">
              <a:lnSpc>
                <a:spcPct val="80000"/>
              </a:lnSpc>
              <a:spcAft>
                <a:spcPct val="50000"/>
              </a:spcAft>
            </a:pPr>
            <a:r>
              <a:rPr lang="en-US" sz="2000" dirty="0" smtClean="0">
                <a:latin typeface="Calibri" pitchFamily="34" charset="0"/>
              </a:rPr>
              <a:t>Breastfeeding and infant feeding practices</a:t>
            </a:r>
          </a:p>
          <a:p>
            <a:pPr eaLnBrk="1" hangingPunct="1">
              <a:lnSpc>
                <a:spcPct val="80000"/>
              </a:lnSpc>
              <a:spcAft>
                <a:spcPct val="50000"/>
              </a:spcAft>
            </a:pPr>
            <a:r>
              <a:rPr lang="en-US" sz="2000" dirty="0" smtClean="0">
                <a:latin typeface="Calibri" pitchFamily="34" charset="0"/>
              </a:rPr>
              <a:t>Vaccinations and childhood illnesses</a:t>
            </a:r>
          </a:p>
          <a:p>
            <a:pPr eaLnBrk="1" hangingPunct="1">
              <a:lnSpc>
                <a:spcPct val="80000"/>
              </a:lnSpc>
              <a:spcAft>
                <a:spcPct val="50000"/>
              </a:spcAft>
            </a:pPr>
            <a:r>
              <a:rPr lang="en-US" sz="2000" dirty="0" smtClean="0">
                <a:latin typeface="Calibri" pitchFamily="34" charset="0"/>
              </a:rPr>
              <a:t>Marriage and sexual activity</a:t>
            </a:r>
          </a:p>
          <a:p>
            <a:pPr eaLnBrk="1" hangingPunct="1">
              <a:lnSpc>
                <a:spcPct val="80000"/>
              </a:lnSpc>
              <a:spcAft>
                <a:spcPct val="50000"/>
              </a:spcAft>
            </a:pPr>
            <a:r>
              <a:rPr lang="en-US" sz="2000" dirty="0" smtClean="0">
                <a:latin typeface="Calibri" pitchFamily="34" charset="0"/>
              </a:rPr>
              <a:t>Woman’s work and husband’s background characteristics</a:t>
            </a:r>
          </a:p>
          <a:p>
            <a:pPr eaLnBrk="1" hangingPunct="1">
              <a:lnSpc>
                <a:spcPct val="80000"/>
              </a:lnSpc>
              <a:spcAft>
                <a:spcPct val="50000"/>
              </a:spcAft>
            </a:pPr>
            <a:r>
              <a:rPr lang="en-US" sz="2000" dirty="0" smtClean="0">
                <a:latin typeface="Calibri" pitchFamily="34" charset="0"/>
              </a:rPr>
              <a:t>Malaria prevention  and treatment</a:t>
            </a:r>
            <a:endParaRPr lang="en-US" sz="2000" dirty="0">
              <a:latin typeface="Calibri" pitchFamily="34" charset="0"/>
            </a:endParaRPr>
          </a:p>
          <a:p>
            <a:pPr eaLnBrk="1" hangingPunct="1">
              <a:lnSpc>
                <a:spcPct val="80000"/>
              </a:lnSpc>
              <a:spcAft>
                <a:spcPct val="50000"/>
              </a:spcAft>
            </a:pPr>
            <a:r>
              <a:rPr lang="en-US" sz="2000" dirty="0" smtClean="0">
                <a:latin typeface="Calibri" pitchFamily="34" charset="0"/>
              </a:rPr>
              <a:t>Infant and childhood mortality</a:t>
            </a:r>
          </a:p>
          <a:p>
            <a:pPr eaLnBrk="1" hangingPunct="1">
              <a:lnSpc>
                <a:spcPct val="80000"/>
              </a:lnSpc>
              <a:spcAft>
                <a:spcPct val="50000"/>
              </a:spcAft>
            </a:pPr>
            <a:r>
              <a:rPr lang="en-US" sz="2000" dirty="0" smtClean="0">
                <a:latin typeface="Calibri" pitchFamily="34" charset="0"/>
              </a:rPr>
              <a:t>Women’s decisionmaking</a:t>
            </a:r>
          </a:p>
          <a:p>
            <a:pPr eaLnBrk="1" hangingPunct="1">
              <a:lnSpc>
                <a:spcPct val="80000"/>
              </a:lnSpc>
              <a:spcAft>
                <a:spcPct val="50000"/>
              </a:spcAft>
            </a:pPr>
            <a:r>
              <a:rPr lang="en-US" sz="2000" dirty="0" smtClean="0">
                <a:latin typeface="Calibri" pitchFamily="34" charset="0"/>
              </a:rPr>
              <a:t>Knowledge of HIV/AIDS</a:t>
            </a:r>
          </a:p>
          <a:p>
            <a:pPr eaLnBrk="1" hangingPunct="1">
              <a:lnSpc>
                <a:spcPct val="80000"/>
              </a:lnSpc>
              <a:spcAft>
                <a:spcPct val="50000"/>
              </a:spcAft>
            </a:pPr>
            <a:r>
              <a:rPr lang="en-US" sz="2000" dirty="0" smtClean="0">
                <a:latin typeface="Calibri" pitchFamily="34" charset="0"/>
              </a:rPr>
              <a:t>Maternal mortality</a:t>
            </a:r>
          </a:p>
          <a:p>
            <a:pPr eaLnBrk="1" hangingPunct="1">
              <a:lnSpc>
                <a:spcPct val="80000"/>
              </a:lnSpc>
              <a:spcAft>
                <a:spcPct val="50000"/>
              </a:spcAft>
            </a:pPr>
            <a:r>
              <a:rPr lang="en-US" sz="2000" dirty="0">
                <a:latin typeface="Calibri" pitchFamily="34" charset="0"/>
              </a:rPr>
              <a:t>D</a:t>
            </a:r>
            <a:r>
              <a:rPr lang="en-US" sz="2000" dirty="0" smtClean="0">
                <a:latin typeface="Calibri" pitchFamily="34" charset="0"/>
              </a:rPr>
              <a:t>omestic violence</a:t>
            </a:r>
            <a:endParaRPr lang="en-US" sz="2000" dirty="0">
              <a:latin typeface="Calibri" pitchFamily="34" charset="0"/>
            </a:endParaRPr>
          </a:p>
        </p:txBody>
      </p:sp>
    </p:spTree>
    <p:extLst>
      <p:ext uri="{BB962C8B-B14F-4D97-AF65-F5344CB8AC3E}">
        <p14:creationId xmlns:p14="http://schemas.microsoft.com/office/powerpoint/2010/main" val="320988411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3099</TotalTime>
  <Words>597</Words>
  <Application>Microsoft Office PowerPoint</Application>
  <PresentationFormat>On-screen Show (4:3)</PresentationFormat>
  <Paragraphs>117</Paragraphs>
  <Slides>14</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Esprit Book</vt:lpstr>
      <vt:lpstr>Times New Roman</vt:lpstr>
      <vt:lpstr>Custom Design</vt:lpstr>
      <vt:lpstr>PowerPoint Presentation</vt:lpstr>
      <vt:lpstr>PowerPoint Presentation</vt:lpstr>
      <vt:lpstr>PowerPoint Presentation</vt:lpstr>
      <vt:lpstr>The Survey</vt:lpstr>
      <vt:lpstr>PowerPoint Presentation</vt:lpstr>
      <vt:lpstr>Zones Covered by the NDHS</vt:lpstr>
      <vt:lpstr>Questionnaires</vt:lpstr>
      <vt:lpstr>PowerPoint Presentation</vt:lpstr>
      <vt:lpstr>PowerPoint Presentation</vt:lpstr>
      <vt:lpstr>PowerPoint Presentation</vt:lpstr>
      <vt:lpstr>Pretest and Main Survey Training</vt:lpstr>
      <vt:lpstr>PowerPoint Presentation</vt:lpstr>
      <vt:lpstr>Fieldwork and Data Processing </vt:lpstr>
      <vt:lpstr>    Results of the household  and individual interviews  </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Sally Zweimueller</dc:creator>
  <cp:lastModifiedBy>Zweimueller, Sally</cp:lastModifiedBy>
  <cp:revision>194</cp:revision>
  <dcterms:created xsi:type="dcterms:W3CDTF">2005-10-11T14:32:07Z</dcterms:created>
  <dcterms:modified xsi:type="dcterms:W3CDTF">2014-08-25T18:49:46Z</dcterms:modified>
</cp:coreProperties>
</file>