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charts/chart7.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8.xml" ContentType="application/vnd.openxmlformats-officedocument.drawingml.chart+xml"/>
  <Override PartName="/ppt/notesSlides/notesSlide12.xml" ContentType="application/vnd.openxmlformats-officedocument.presentationml.notesSlide+xml"/>
  <Override PartName="/ppt/charts/chart9.xml" ContentType="application/vnd.openxmlformats-officedocument.drawingml.chart+xml"/>
  <Override PartName="/ppt/notesSlides/notesSlide13.xml" ContentType="application/vnd.openxmlformats-officedocument.presentationml.notesSlide+xml"/>
  <Override PartName="/ppt/charts/chart10.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32" r:id="rId2"/>
  </p:sldMasterIdLst>
  <p:notesMasterIdLst>
    <p:notesMasterId r:id="rId22"/>
  </p:notesMasterIdLst>
  <p:handoutMasterIdLst>
    <p:handoutMasterId r:id="rId23"/>
  </p:handoutMasterIdLst>
  <p:sldIdLst>
    <p:sldId id="417" r:id="rId3"/>
    <p:sldId id="418" r:id="rId4"/>
    <p:sldId id="380" r:id="rId5"/>
    <p:sldId id="381" r:id="rId6"/>
    <p:sldId id="383" r:id="rId7"/>
    <p:sldId id="384" r:id="rId8"/>
    <p:sldId id="385" r:id="rId9"/>
    <p:sldId id="386" r:id="rId10"/>
    <p:sldId id="387" r:id="rId11"/>
    <p:sldId id="410" r:id="rId12"/>
    <p:sldId id="389" r:id="rId13"/>
    <p:sldId id="390" r:id="rId14"/>
    <p:sldId id="411" r:id="rId15"/>
    <p:sldId id="412" r:id="rId16"/>
    <p:sldId id="414" r:id="rId17"/>
    <p:sldId id="415" r:id="rId18"/>
    <p:sldId id="419" r:id="rId19"/>
    <p:sldId id="396" r:id="rId20"/>
    <p:sldId id="405" r:id="rId2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14" autoAdjust="0"/>
    <p:restoredTop sz="82416" autoAdjust="0"/>
  </p:normalViewPr>
  <p:slideViewPr>
    <p:cSldViewPr>
      <p:cViewPr varScale="1">
        <p:scale>
          <a:sx n="72" d="100"/>
          <a:sy n="72" d="100"/>
        </p:scale>
        <p:origin x="1458" y="54"/>
      </p:cViewPr>
      <p:guideLst>
        <p:guide orient="horz" pos="2160"/>
        <p:guide pos="2880"/>
      </p:guideLst>
    </p:cSldViewPr>
  </p:slideViewPr>
  <p:outlineViewPr>
    <p:cViewPr>
      <p:scale>
        <a:sx n="33" d="100"/>
        <a:sy n="33" d="100"/>
      </p:scale>
      <p:origin x="0" y="2310"/>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8.9285714285714159E-3"/>
          <c:y val="6.7344783861467833E-2"/>
          <c:w val="0.96367946194225707"/>
          <c:h val="0.76239686449050592"/>
        </c:manualLayout>
      </c:layout>
      <c:barChart>
        <c:barDir val="col"/>
        <c:grouping val="clustered"/>
        <c:varyColors val="0"/>
        <c:ser>
          <c:idx val="0"/>
          <c:order val="0"/>
          <c:tx>
            <c:strRef>
              <c:f>Sheet1!$B$1</c:f>
              <c:strCache>
                <c:ptCount val="1"/>
                <c:pt idx="0">
                  <c:v>Series 1</c:v>
                </c:pt>
              </c:strCache>
            </c:strRef>
          </c:tx>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18.3</c:v>
                </c:pt>
                <c:pt idx="1">
                  <c:v>0.5</c:v>
                </c:pt>
                <c:pt idx="2">
                  <c:v>4.4000000000000004</c:v>
                </c:pt>
              </c:numCache>
            </c:numRef>
          </c:val>
        </c:ser>
        <c:dLbls>
          <c:showLegendKey val="0"/>
          <c:showVal val="1"/>
          <c:showCatName val="0"/>
          <c:showSerName val="0"/>
          <c:showPercent val="0"/>
          <c:showBubbleSize val="0"/>
        </c:dLbls>
        <c:gapWidth val="75"/>
        <c:overlap val="-25"/>
        <c:axId val="279511384"/>
        <c:axId val="279512168"/>
      </c:barChart>
      <c:catAx>
        <c:axId val="279511384"/>
        <c:scaling>
          <c:orientation val="minMax"/>
        </c:scaling>
        <c:delete val="0"/>
        <c:axPos val="b"/>
        <c:numFmt formatCode="General" sourceLinked="1"/>
        <c:majorTickMark val="none"/>
        <c:minorTickMark val="none"/>
        <c:tickLblPos val="nextTo"/>
        <c:txPr>
          <a:bodyPr/>
          <a:lstStyle/>
          <a:p>
            <a:pPr>
              <a:defRPr>
                <a:latin typeface="Calibri" pitchFamily="34" charset="0"/>
              </a:defRPr>
            </a:pPr>
            <a:endParaRPr lang="en-US"/>
          </a:p>
        </c:txPr>
        <c:crossAx val="279512168"/>
        <c:crosses val="autoZero"/>
        <c:auto val="1"/>
        <c:lblAlgn val="ctr"/>
        <c:lblOffset val="100"/>
        <c:noMultiLvlLbl val="0"/>
      </c:catAx>
      <c:valAx>
        <c:axId val="279512168"/>
        <c:scaling>
          <c:orientation val="minMax"/>
          <c:max val="25"/>
        </c:scaling>
        <c:delete val="1"/>
        <c:axPos val="l"/>
        <c:numFmt formatCode="0.0" sourceLinked="1"/>
        <c:majorTickMark val="out"/>
        <c:minorTickMark val="none"/>
        <c:tickLblPos val="none"/>
        <c:crossAx val="27951138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accent1"/>
              </a:solidFill>
            </c:spPr>
          </c:dPt>
          <c:dPt>
            <c:idx val="3"/>
            <c:bubble3D val="0"/>
            <c:spPr>
              <a:solidFill>
                <a:schemeClr val="accent6"/>
              </a:solidFill>
            </c:spPr>
          </c:dPt>
          <c:dPt>
            <c:idx val="4"/>
            <c:bubble3D val="0"/>
            <c:spPr>
              <a:solidFill>
                <a:schemeClr val="accent4">
                  <a:lumMod val="40000"/>
                  <a:lumOff val="60000"/>
                </a:schemeClr>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dLbl>
              <c:idx val="2"/>
              <c:spPr/>
              <c:txPr>
                <a:bodyPr/>
                <a:lstStyle/>
                <a:p>
                  <a:pPr>
                    <a:defRPr>
                      <a:solidFill>
                        <a:schemeClr val="bg1"/>
                      </a:solidFill>
                    </a:defRPr>
                  </a:pPr>
                  <a:endParaRPr lang="en-US"/>
                </a:p>
              </c:txPr>
              <c:showLegendKey val="0"/>
              <c:showVal val="0"/>
              <c:showCatName val="1"/>
              <c:showSerName val="0"/>
              <c:showPercent val="1"/>
              <c:showBubbleSize val="0"/>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Sheet1!$A$2:$A$5</c:f>
              <c:strCache>
                <c:ptCount val="4"/>
                <c:pt idx="0">
                  <c:v>Normal</c:v>
                </c:pt>
                <c:pt idx="1">
                  <c:v>Thin</c:v>
                </c:pt>
                <c:pt idx="2">
                  <c:v>Overweight</c:v>
                </c:pt>
                <c:pt idx="3">
                  <c:v>Obese</c:v>
                </c:pt>
              </c:strCache>
            </c:strRef>
          </c:cat>
          <c:val>
            <c:numRef>
              <c:f>Sheet1!$B$2:$B$5</c:f>
              <c:numCache>
                <c:formatCode>General</c:formatCode>
                <c:ptCount val="4"/>
                <c:pt idx="0">
                  <c:v>64</c:v>
                </c:pt>
                <c:pt idx="1">
                  <c:v>11</c:v>
                </c:pt>
                <c:pt idx="2">
                  <c:v>17</c:v>
                </c:pt>
                <c:pt idx="3">
                  <c:v>8</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0"/>
          <c:y val="6.3608923884514432E-2"/>
          <c:w val="0.98302469135802473"/>
          <c:h val="0.80576000368375889"/>
        </c:manualLayout>
      </c:layout>
      <c:barChart>
        <c:barDir val="col"/>
        <c:grouping val="clustered"/>
        <c:varyColors val="0"/>
        <c:ser>
          <c:idx val="0"/>
          <c:order val="0"/>
          <c:tx>
            <c:strRef>
              <c:f>Sheet1!$B$1</c:f>
              <c:strCache>
                <c:ptCount val="1"/>
                <c:pt idx="0">
                  <c:v>Series 1</c:v>
                </c:pt>
              </c:strCache>
            </c:strRef>
          </c:tx>
          <c:spPr>
            <a:solidFill>
              <a:schemeClr val="accent6"/>
            </a:solidFill>
          </c:spPr>
          <c:invertIfNegative val="0"/>
          <c:dPt>
            <c:idx val="3"/>
            <c:invertIfNegative val="0"/>
            <c:bubble3D val="0"/>
          </c:dPt>
          <c:dPt>
            <c:idx val="4"/>
            <c:invertIfNegative val="0"/>
            <c:bubble3D val="0"/>
            <c:spPr>
              <a:solidFill>
                <a:schemeClr val="accent5"/>
              </a:solidFill>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0-1</c:v>
                </c:pt>
                <c:pt idx="1">
                  <c:v>2-3</c:v>
                </c:pt>
                <c:pt idx="2">
                  <c:v>4-5</c:v>
                </c:pt>
                <c:pt idx="4">
                  <c:v>0-5</c:v>
                </c:pt>
              </c:strCache>
            </c:strRef>
          </c:cat>
          <c:val>
            <c:numRef>
              <c:f>Sheet1!$B$2:$B$6</c:f>
              <c:numCache>
                <c:formatCode>0</c:formatCode>
                <c:ptCount val="5"/>
                <c:pt idx="0" formatCode="General">
                  <c:v>26</c:v>
                </c:pt>
                <c:pt idx="1">
                  <c:v>19</c:v>
                </c:pt>
                <c:pt idx="2">
                  <c:v>10</c:v>
                </c:pt>
                <c:pt idx="4">
                  <c:v>17</c:v>
                </c:pt>
              </c:numCache>
            </c:numRef>
          </c:val>
        </c:ser>
        <c:dLbls>
          <c:showLegendKey val="0"/>
          <c:showVal val="1"/>
          <c:showCatName val="0"/>
          <c:showSerName val="0"/>
          <c:showPercent val="0"/>
          <c:showBubbleSize val="0"/>
        </c:dLbls>
        <c:gapWidth val="75"/>
        <c:overlap val="-25"/>
        <c:axId val="318345080"/>
        <c:axId val="318345472"/>
      </c:barChart>
      <c:catAx>
        <c:axId val="318345080"/>
        <c:scaling>
          <c:orientation val="minMax"/>
        </c:scaling>
        <c:delete val="0"/>
        <c:axPos val="b"/>
        <c:numFmt formatCode="General" sourceLinked="1"/>
        <c:majorTickMark val="none"/>
        <c:minorTickMark val="none"/>
        <c:tickLblPos val="nextTo"/>
        <c:spPr>
          <a:ln>
            <a:solidFill>
              <a:srgbClr val="000000"/>
            </a:solidFill>
          </a:ln>
        </c:spPr>
        <c:txPr>
          <a:bodyPr/>
          <a:lstStyle/>
          <a:p>
            <a:pPr>
              <a:defRPr>
                <a:latin typeface="Calibri" pitchFamily="34" charset="0"/>
              </a:defRPr>
            </a:pPr>
            <a:endParaRPr lang="en-US"/>
          </a:p>
        </c:txPr>
        <c:crossAx val="318345472"/>
        <c:crosses val="autoZero"/>
        <c:auto val="1"/>
        <c:lblAlgn val="ctr"/>
        <c:lblOffset val="100"/>
        <c:noMultiLvlLbl val="0"/>
      </c:catAx>
      <c:valAx>
        <c:axId val="318345472"/>
        <c:scaling>
          <c:orientation val="minMax"/>
          <c:max val="75"/>
        </c:scaling>
        <c:delete val="1"/>
        <c:axPos val="l"/>
        <c:numFmt formatCode="General" sourceLinked="1"/>
        <c:majorTickMark val="out"/>
        <c:minorTickMark val="none"/>
        <c:tickLblPos val="none"/>
        <c:crossAx val="318345080"/>
        <c:crosses val="autoZero"/>
        <c:crossBetween val="between"/>
      </c:valAx>
      <c:spPr>
        <a:noFill/>
        <a:ln w="25407">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2"/>
            <c:bubble3D val="0"/>
            <c:spPr>
              <a:solidFill>
                <a:schemeClr val="tx2"/>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dLbl>
              <c:idx val="1"/>
              <c:tx>
                <c:rich>
                  <a:bodyPr/>
                  <a:lstStyle/>
                  <a:p>
                    <a:r>
                      <a:rPr lang="en-US"/>
                      <a:t>Breast milk plus water
</a:t>
                    </a:r>
                    <a:r>
                      <a:rPr lang="en-US" smtClean="0"/>
                      <a:t>47%</a:t>
                    </a:r>
                    <a:endParaRPr lang="en-US"/>
                  </a:p>
                </c:rich>
              </c:tx>
              <c:showLegendKey val="0"/>
              <c:showVal val="0"/>
              <c:showCatName val="1"/>
              <c:showSerName val="0"/>
              <c:showPercent val="1"/>
              <c:showBubbleSize val="0"/>
              <c:extLst>
                <c:ext xmlns:c15="http://schemas.microsoft.com/office/drawing/2012/chart" uri="{CE6537A1-D6FC-4f65-9D91-7224C49458BB}"/>
              </c:extLst>
            </c:dLbl>
            <c:dLbl>
              <c:idx val="4"/>
              <c:spPr/>
              <c:txPr>
                <a:bodyPr/>
                <a:lstStyle/>
                <a:p>
                  <a:pPr>
                    <a:defRPr>
                      <a:solidFill>
                        <a:schemeClr val="bg1"/>
                      </a:solidFill>
                    </a:defRPr>
                  </a:pPr>
                  <a:endParaRPr lang="en-US"/>
                </a:p>
              </c:txPr>
              <c:showLegendKey val="0"/>
              <c:showVal val="0"/>
              <c:showCatName val="1"/>
              <c:showSerName val="0"/>
              <c:showPercent val="1"/>
              <c:showBubbleSize val="0"/>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Sheet1!$A$2:$A$7</c:f>
              <c:strCache>
                <c:ptCount val="6"/>
                <c:pt idx="0">
                  <c:v>Exclusively breastfed</c:v>
                </c:pt>
                <c:pt idx="1">
                  <c:v>Breast milk plus water</c:v>
                </c:pt>
                <c:pt idx="2">
                  <c:v>Breast milk plus other milk</c:v>
                </c:pt>
                <c:pt idx="3">
                  <c:v>Breast milk plus other non-milk liquids</c:v>
                </c:pt>
                <c:pt idx="4">
                  <c:v>Breast milk plus complementary foods</c:v>
                </c:pt>
                <c:pt idx="5">
                  <c:v>Not breastfed</c:v>
                </c:pt>
              </c:strCache>
            </c:strRef>
          </c:cat>
          <c:val>
            <c:numRef>
              <c:f>Sheet1!$B$2:$B$7</c:f>
              <c:numCache>
                <c:formatCode>General</c:formatCode>
                <c:ptCount val="6"/>
                <c:pt idx="0">
                  <c:v>17</c:v>
                </c:pt>
                <c:pt idx="1">
                  <c:v>47</c:v>
                </c:pt>
                <c:pt idx="2">
                  <c:v>5</c:v>
                </c:pt>
                <c:pt idx="3">
                  <c:v>5</c:v>
                </c:pt>
                <c:pt idx="4">
                  <c:v>23</c:v>
                </c:pt>
                <c:pt idx="5">
                  <c:v>4</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0"/>
    </mc:Choice>
    <mc:Fallback>
      <c:style val="30"/>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Lbls>
            <c:spPr>
              <a:noFill/>
              <a:ln>
                <a:noFill/>
              </a:ln>
              <a:effectLst/>
            </c:spPr>
            <c:txPr>
              <a:bodyPr/>
              <a:lstStyle/>
              <a:p>
                <a:pPr>
                  <a:defRPr b="1">
                    <a:latin typeface="Calibri"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Breastfed</c:v>
                </c:pt>
                <c:pt idx="1">
                  <c:v>Nonbreastfed</c:v>
                </c:pt>
                <c:pt idx="2">
                  <c:v>All 6-23 months</c:v>
                </c:pt>
              </c:strCache>
            </c:strRef>
          </c:cat>
          <c:val>
            <c:numRef>
              <c:f>Sheet1!$B$2:$B$4</c:f>
              <c:numCache>
                <c:formatCode>General</c:formatCode>
                <c:ptCount val="3"/>
                <c:pt idx="0">
                  <c:v>11</c:v>
                </c:pt>
                <c:pt idx="1">
                  <c:v>7</c:v>
                </c:pt>
                <c:pt idx="2">
                  <c:v>10</c:v>
                </c:pt>
              </c:numCache>
            </c:numRef>
          </c:val>
        </c:ser>
        <c:dLbls>
          <c:dLblPos val="outEnd"/>
          <c:showLegendKey val="0"/>
          <c:showVal val="1"/>
          <c:showCatName val="0"/>
          <c:showSerName val="0"/>
          <c:showPercent val="0"/>
          <c:showBubbleSize val="0"/>
        </c:dLbls>
        <c:gapWidth val="150"/>
        <c:axId val="318346648"/>
        <c:axId val="318347040"/>
      </c:barChart>
      <c:catAx>
        <c:axId val="318346648"/>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8347040"/>
        <c:crosses val="autoZero"/>
        <c:auto val="1"/>
        <c:lblAlgn val="ctr"/>
        <c:lblOffset val="100"/>
        <c:noMultiLvlLbl val="0"/>
      </c:catAx>
      <c:valAx>
        <c:axId val="318347040"/>
        <c:scaling>
          <c:orientation val="minMax"/>
          <c:max val="50"/>
        </c:scaling>
        <c:delete val="1"/>
        <c:axPos val="l"/>
        <c:numFmt formatCode="General" sourceLinked="1"/>
        <c:majorTickMark val="none"/>
        <c:minorTickMark val="none"/>
        <c:tickLblPos val="nextTo"/>
        <c:crossAx val="31834664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062856367092101E-2"/>
          <c:y val="0.12424458661417323"/>
          <c:w val="0.97222146800615461"/>
          <c:h val="0.624534120734901"/>
        </c:manualLayout>
      </c:layout>
      <c:barChart>
        <c:barDir val="col"/>
        <c:grouping val="clustered"/>
        <c:varyColors val="0"/>
        <c:ser>
          <c:idx val="0"/>
          <c:order val="0"/>
          <c:tx>
            <c:strRef>
              <c:f>Sheet1!$B$1</c:f>
              <c:strCache>
                <c:ptCount val="1"/>
                <c:pt idx="0">
                  <c:v>Series 1</c:v>
                </c:pt>
              </c:strCache>
            </c:strRef>
          </c:tx>
          <c:spPr>
            <a:solidFill>
              <a:schemeClr val="accent2">
                <a:lumMod val="75000"/>
              </a:schemeClr>
            </a:solidFill>
          </c:spPr>
          <c:invertIfNegative val="0"/>
          <c:dPt>
            <c:idx val="0"/>
            <c:invertIfNegative val="0"/>
            <c:bubble3D val="0"/>
            <c:spPr>
              <a:solidFill>
                <a:schemeClr val="accent4"/>
              </a:solidFill>
            </c:spPr>
          </c:dPt>
          <c:dPt>
            <c:idx val="1"/>
            <c:invertIfNegative val="0"/>
            <c:bubble3D val="0"/>
            <c:spPr>
              <a:solidFill>
                <a:schemeClr val="accent4"/>
              </a:solidFill>
            </c:spPr>
          </c:dPt>
          <c:dPt>
            <c:idx val="2"/>
            <c:invertIfNegative val="0"/>
            <c:bubble3D val="0"/>
            <c:spPr>
              <a:solidFill>
                <a:schemeClr val="accent6"/>
              </a:solidFill>
            </c:spPr>
          </c:dPt>
          <c:dPt>
            <c:idx val="3"/>
            <c:invertIfNegative val="0"/>
            <c:bubble3D val="0"/>
            <c:spPr>
              <a:solidFill>
                <a:schemeClr val="accent6"/>
              </a:solidFill>
            </c:spPr>
          </c:dPt>
          <c:dPt>
            <c:idx val="4"/>
            <c:invertIfNegative val="0"/>
            <c:bubble3D val="0"/>
            <c:spPr>
              <a:solidFill>
                <a:schemeClr val="accent1">
                  <a:lumMod val="60000"/>
                  <a:lumOff val="40000"/>
                </a:schemeClr>
              </a:solidFill>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Consumed foods rich in vitamin A in last 24 hours</c:v>
                </c:pt>
                <c:pt idx="1">
                  <c:v>Consumed foods rich in iron in last 24 hours</c:v>
                </c:pt>
                <c:pt idx="2">
                  <c:v>Given vitamin A supplement in the last 6 months</c:v>
                </c:pt>
                <c:pt idx="3">
                  <c:v>Given iron supplements in the past 7 days</c:v>
                </c:pt>
              </c:strCache>
            </c:strRef>
          </c:cat>
          <c:val>
            <c:numRef>
              <c:f>Sheet1!$B$2:$B$5</c:f>
              <c:numCache>
                <c:formatCode>0</c:formatCode>
                <c:ptCount val="4"/>
                <c:pt idx="0">
                  <c:v>52</c:v>
                </c:pt>
                <c:pt idx="1">
                  <c:v>35</c:v>
                </c:pt>
                <c:pt idx="2">
                  <c:v>41</c:v>
                </c:pt>
                <c:pt idx="3">
                  <c:v>6</c:v>
                </c:pt>
              </c:numCache>
            </c:numRef>
          </c:val>
        </c:ser>
        <c:dLbls>
          <c:showLegendKey val="0"/>
          <c:showVal val="1"/>
          <c:showCatName val="0"/>
          <c:showSerName val="0"/>
          <c:showPercent val="0"/>
          <c:showBubbleSize val="0"/>
        </c:dLbls>
        <c:gapWidth val="75"/>
        <c:overlap val="-25"/>
        <c:axId val="318347824"/>
        <c:axId val="318348216"/>
      </c:barChart>
      <c:catAx>
        <c:axId val="318347824"/>
        <c:scaling>
          <c:orientation val="minMax"/>
        </c:scaling>
        <c:delete val="0"/>
        <c:axPos val="b"/>
        <c:numFmt formatCode="General" sourceLinked="1"/>
        <c:majorTickMark val="none"/>
        <c:minorTickMark val="none"/>
        <c:tickLblPos val="nextTo"/>
        <c:spPr>
          <a:ln>
            <a:solidFill>
              <a:srgbClr val="000000"/>
            </a:solidFill>
          </a:ln>
        </c:spPr>
        <c:txPr>
          <a:bodyPr rot="0"/>
          <a:lstStyle/>
          <a:p>
            <a:pPr>
              <a:defRPr>
                <a:latin typeface="Calibri" pitchFamily="34" charset="0"/>
              </a:defRPr>
            </a:pPr>
            <a:endParaRPr lang="en-US"/>
          </a:p>
        </c:txPr>
        <c:crossAx val="318348216"/>
        <c:crosses val="autoZero"/>
        <c:auto val="1"/>
        <c:lblAlgn val="ctr"/>
        <c:lblOffset val="100"/>
        <c:noMultiLvlLbl val="0"/>
      </c:catAx>
      <c:valAx>
        <c:axId val="318348216"/>
        <c:scaling>
          <c:orientation val="minMax"/>
          <c:max val="80"/>
        </c:scaling>
        <c:delete val="1"/>
        <c:axPos val="l"/>
        <c:numFmt formatCode="0" sourceLinked="1"/>
        <c:majorTickMark val="out"/>
        <c:minorTickMark val="none"/>
        <c:tickLblPos val="nextTo"/>
        <c:crossAx val="31834782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Lbls>
            <c:dLbl>
              <c:idx val="1"/>
              <c:tx>
                <c:rich>
                  <a:bodyPr/>
                  <a:lstStyle/>
                  <a:p>
                    <a:r>
                      <a:rPr lang="en-US" dirty="0" smtClean="0">
                        <a:latin typeface="Calibri" pitchFamily="34" charset="0"/>
                      </a:rPr>
                      <a:t>31</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None</c:v>
                </c:pt>
                <c:pt idx="1">
                  <c:v>&lt;60 days</c:v>
                </c:pt>
                <c:pt idx="2">
                  <c:v>60-89 days</c:v>
                </c:pt>
                <c:pt idx="3">
                  <c:v>90+ days</c:v>
                </c:pt>
              </c:strCache>
            </c:strRef>
          </c:cat>
          <c:val>
            <c:numRef>
              <c:f>Sheet1!$B$2:$B$5</c:f>
              <c:numCache>
                <c:formatCode>0</c:formatCode>
                <c:ptCount val="4"/>
                <c:pt idx="0" formatCode="General">
                  <c:v>36</c:v>
                </c:pt>
                <c:pt idx="1">
                  <c:v>31</c:v>
                </c:pt>
                <c:pt idx="2" formatCode="General">
                  <c:v>8</c:v>
                </c:pt>
                <c:pt idx="3" formatCode="General">
                  <c:v>21</c:v>
                </c:pt>
              </c:numCache>
            </c:numRef>
          </c:val>
        </c:ser>
        <c:dLbls>
          <c:showLegendKey val="0"/>
          <c:showVal val="1"/>
          <c:showCatName val="0"/>
          <c:showSerName val="0"/>
          <c:showPercent val="0"/>
          <c:showBubbleSize val="0"/>
        </c:dLbls>
        <c:gapWidth val="150"/>
        <c:overlap val="-25"/>
        <c:axId val="316741432"/>
        <c:axId val="316741824"/>
      </c:barChart>
      <c:catAx>
        <c:axId val="316741432"/>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6741824"/>
        <c:crosses val="autoZero"/>
        <c:auto val="1"/>
        <c:lblAlgn val="ctr"/>
        <c:lblOffset val="100"/>
        <c:noMultiLvlLbl val="0"/>
      </c:catAx>
      <c:valAx>
        <c:axId val="316741824"/>
        <c:scaling>
          <c:orientation val="minMax"/>
          <c:max val="100"/>
        </c:scaling>
        <c:delete val="1"/>
        <c:axPos val="l"/>
        <c:numFmt formatCode="General" sourceLinked="1"/>
        <c:majorTickMark val="out"/>
        <c:minorTickMark val="none"/>
        <c:tickLblPos val="nextTo"/>
        <c:crossAx val="31674143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8654896653543308"/>
          <c:y val="0.12584565221554547"/>
          <c:w val="0.51657603346456693"/>
          <c:h val="0.84538677964475251"/>
        </c:manualLayout>
      </c:layout>
      <c:barChart>
        <c:barDir val="bar"/>
        <c:grouping val="stacked"/>
        <c:varyColors val="0"/>
        <c:ser>
          <c:idx val="0"/>
          <c:order val="0"/>
          <c:tx>
            <c:strRef>
              <c:f>Sheet1!$B$1</c:f>
              <c:strCache>
                <c:ptCount val="1"/>
                <c:pt idx="0">
                  <c:v>Moderate</c:v>
                </c:pt>
              </c:strCache>
            </c:strRef>
          </c:tx>
          <c:spPr>
            <a:solidFill>
              <a:schemeClr val="accent1">
                <a:lumMod val="90000"/>
                <a:lumOff val="10000"/>
              </a:schemeClr>
            </a:solidFill>
          </c:spPr>
          <c:invertIfNegative val="0"/>
          <c:dPt>
            <c:idx val="0"/>
            <c:invertIfNegative val="0"/>
            <c:bubble3D val="0"/>
          </c:dPt>
          <c:dPt>
            <c:idx val="3"/>
            <c:invertIfNegative val="0"/>
            <c:bubble3D val="0"/>
          </c:dPt>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17</c:v>
                </c:pt>
                <c:pt idx="1">
                  <c:v>9</c:v>
                </c:pt>
                <c:pt idx="2">
                  <c:v>16</c:v>
                </c:pt>
              </c:numCache>
            </c:numRef>
          </c:val>
        </c:ser>
        <c:ser>
          <c:idx val="1"/>
          <c:order val="1"/>
          <c:tx>
            <c:strRef>
              <c:f>Sheet1!$C$1</c:f>
              <c:strCache>
                <c:ptCount val="1"/>
                <c:pt idx="0">
                  <c:v>Severe</c:v>
                </c:pt>
              </c:strCache>
            </c:strRef>
          </c:tx>
          <c:spPr>
            <a:solidFill>
              <a:schemeClr val="accent1">
                <a:lumMod val="25000"/>
                <a:lumOff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12</c:v>
                </c:pt>
                <c:pt idx="1">
                  <c:v>9</c:v>
                </c:pt>
                <c:pt idx="2">
                  <c:v>21</c:v>
                </c:pt>
              </c:numCache>
            </c:numRef>
          </c:val>
        </c:ser>
        <c:dLbls>
          <c:showLegendKey val="0"/>
          <c:showVal val="1"/>
          <c:showCatName val="0"/>
          <c:showSerName val="0"/>
          <c:showPercent val="0"/>
          <c:showBubbleSize val="0"/>
        </c:dLbls>
        <c:gapWidth val="95"/>
        <c:overlap val="100"/>
        <c:axId val="316742608"/>
        <c:axId val="316743000"/>
      </c:barChart>
      <c:catAx>
        <c:axId val="316742608"/>
        <c:scaling>
          <c:orientation val="minMax"/>
        </c:scaling>
        <c:delete val="0"/>
        <c:axPos val="l"/>
        <c:numFmt formatCode="General" sourceLinked="1"/>
        <c:majorTickMark val="none"/>
        <c:minorTickMark val="none"/>
        <c:tickLblPos val="nextTo"/>
        <c:txPr>
          <a:bodyPr/>
          <a:lstStyle/>
          <a:p>
            <a:pPr>
              <a:defRPr>
                <a:latin typeface="Calibri" panose="020F0502020204030204" pitchFamily="34" charset="0"/>
              </a:defRPr>
            </a:pPr>
            <a:endParaRPr lang="en-US"/>
          </a:p>
        </c:txPr>
        <c:crossAx val="316743000"/>
        <c:crosses val="autoZero"/>
        <c:auto val="1"/>
        <c:lblAlgn val="ctr"/>
        <c:lblOffset val="100"/>
        <c:noMultiLvlLbl val="0"/>
      </c:catAx>
      <c:valAx>
        <c:axId val="316743000"/>
        <c:scaling>
          <c:orientation val="minMax"/>
        </c:scaling>
        <c:delete val="1"/>
        <c:axPos val="b"/>
        <c:numFmt formatCode="0" sourceLinked="1"/>
        <c:majorTickMark val="none"/>
        <c:minorTickMark val="none"/>
        <c:tickLblPos val="none"/>
        <c:crossAx val="316742608"/>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2003 NDHS</c:v>
                </c:pt>
              </c:strCache>
            </c:strRef>
          </c:tx>
          <c:spPr>
            <a:solidFill>
              <a:schemeClr val="accent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Stunting</c:v>
                </c:pt>
                <c:pt idx="1">
                  <c:v>Wasting</c:v>
                </c:pt>
                <c:pt idx="2">
                  <c:v>Underweight</c:v>
                </c:pt>
              </c:strCache>
            </c:strRef>
          </c:cat>
          <c:val>
            <c:numRef>
              <c:f>Sheet1!$B$2:$B$4</c:f>
              <c:numCache>
                <c:formatCode>General</c:formatCode>
                <c:ptCount val="3"/>
                <c:pt idx="0">
                  <c:v>42</c:v>
                </c:pt>
                <c:pt idx="1">
                  <c:v>11</c:v>
                </c:pt>
                <c:pt idx="2">
                  <c:v>24</c:v>
                </c:pt>
              </c:numCache>
            </c:numRef>
          </c:val>
        </c:ser>
        <c:ser>
          <c:idx val="1"/>
          <c:order val="1"/>
          <c:tx>
            <c:strRef>
              <c:f>Sheet1!$C$1</c:f>
              <c:strCache>
                <c:ptCount val="1"/>
                <c:pt idx="0">
                  <c:v>2008 NDHS</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Stunting</c:v>
                </c:pt>
                <c:pt idx="1">
                  <c:v>Wasting</c:v>
                </c:pt>
                <c:pt idx="2">
                  <c:v>Underweight</c:v>
                </c:pt>
              </c:strCache>
            </c:strRef>
          </c:cat>
          <c:val>
            <c:numRef>
              <c:f>Sheet1!$C$2:$C$4</c:f>
              <c:numCache>
                <c:formatCode>General</c:formatCode>
                <c:ptCount val="3"/>
                <c:pt idx="0">
                  <c:v>41</c:v>
                </c:pt>
                <c:pt idx="1">
                  <c:v>14</c:v>
                </c:pt>
                <c:pt idx="2">
                  <c:v>23</c:v>
                </c:pt>
              </c:numCache>
            </c:numRef>
          </c:val>
        </c:ser>
        <c:ser>
          <c:idx val="2"/>
          <c:order val="2"/>
          <c:tx>
            <c:strRef>
              <c:f>Sheet1!$D$1</c:f>
              <c:strCache>
                <c:ptCount val="1"/>
                <c:pt idx="0">
                  <c:v>2013 NDHS</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Stunting</c:v>
                </c:pt>
                <c:pt idx="1">
                  <c:v>Wasting</c:v>
                </c:pt>
                <c:pt idx="2">
                  <c:v>Underweight</c:v>
                </c:pt>
              </c:strCache>
            </c:strRef>
          </c:cat>
          <c:val>
            <c:numRef>
              <c:f>Sheet1!$D$2:$D$4</c:f>
              <c:numCache>
                <c:formatCode>General</c:formatCode>
                <c:ptCount val="3"/>
                <c:pt idx="0">
                  <c:v>37</c:v>
                </c:pt>
                <c:pt idx="1">
                  <c:v>18</c:v>
                </c:pt>
                <c:pt idx="2">
                  <c:v>29</c:v>
                </c:pt>
              </c:numCache>
            </c:numRef>
          </c:val>
        </c:ser>
        <c:dLbls>
          <c:showLegendKey val="0"/>
          <c:showVal val="1"/>
          <c:showCatName val="0"/>
          <c:showSerName val="0"/>
          <c:showPercent val="0"/>
          <c:showBubbleSize val="0"/>
        </c:dLbls>
        <c:gapWidth val="150"/>
        <c:overlap val="-25"/>
        <c:axId val="319771200"/>
        <c:axId val="319771592"/>
      </c:barChart>
      <c:catAx>
        <c:axId val="319771200"/>
        <c:scaling>
          <c:orientation val="minMax"/>
        </c:scaling>
        <c:delete val="0"/>
        <c:axPos val="b"/>
        <c:numFmt formatCode="General" sourceLinked="0"/>
        <c:majorTickMark val="none"/>
        <c:minorTickMark val="none"/>
        <c:tickLblPos val="nextTo"/>
        <c:crossAx val="319771592"/>
        <c:crosses val="autoZero"/>
        <c:auto val="1"/>
        <c:lblAlgn val="ctr"/>
        <c:lblOffset val="100"/>
        <c:noMultiLvlLbl val="0"/>
      </c:catAx>
      <c:valAx>
        <c:axId val="319771592"/>
        <c:scaling>
          <c:orientation val="minMax"/>
          <c:max val="75"/>
        </c:scaling>
        <c:delete val="1"/>
        <c:axPos val="l"/>
        <c:numFmt formatCode="General" sourceLinked="1"/>
        <c:majorTickMark val="out"/>
        <c:minorTickMark val="none"/>
        <c:tickLblPos val="nextTo"/>
        <c:crossAx val="319771200"/>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solidFill>
          </c:spPr>
          <c:invertIfNegative val="0"/>
          <c:dPt>
            <c:idx val="0"/>
            <c:invertIfNegative val="0"/>
            <c:bubble3D val="0"/>
          </c:dPt>
          <c:dPt>
            <c:idx val="1"/>
            <c:invertIfNegative val="0"/>
            <c:bubble3D val="0"/>
          </c:dPt>
          <c:dPt>
            <c:idx val="2"/>
            <c:invertIfNegative val="0"/>
            <c:bubble3D val="0"/>
          </c:dPt>
          <c:dPt>
            <c:idx val="5"/>
            <c:invertIfNegative val="0"/>
            <c:bubble3D val="0"/>
            <c:spPr>
              <a:solidFill>
                <a:schemeClr val="tx2"/>
              </a:solidFill>
            </c:spPr>
          </c:dPt>
          <c:dPt>
            <c:idx val="6"/>
            <c:invertIfNegative val="0"/>
            <c:bubble3D val="0"/>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Senegal 2010-11</c:v>
                </c:pt>
                <c:pt idx="1">
                  <c:v>Ghana 2008</c:v>
                </c:pt>
                <c:pt idx="2">
                  <c:v>Cote d'Ivoire 2011-12</c:v>
                </c:pt>
                <c:pt idx="3">
                  <c:v>Liberia 2013*</c:v>
                </c:pt>
                <c:pt idx="4">
                  <c:v>Burkina Faso 2010</c:v>
                </c:pt>
                <c:pt idx="5">
                  <c:v>Nigeria 2013</c:v>
                </c:pt>
                <c:pt idx="6">
                  <c:v>Mali 2006</c:v>
                </c:pt>
                <c:pt idx="7">
                  <c:v>Sierra Leone 2013*</c:v>
                </c:pt>
                <c:pt idx="8">
                  <c:v>Niger 2012</c:v>
                </c:pt>
              </c:strCache>
            </c:strRef>
          </c:cat>
          <c:val>
            <c:numRef>
              <c:f>Sheet1!$B$2:$B$10</c:f>
              <c:numCache>
                <c:formatCode>0</c:formatCode>
                <c:ptCount val="9"/>
                <c:pt idx="0">
                  <c:v>27</c:v>
                </c:pt>
                <c:pt idx="1">
                  <c:v>28</c:v>
                </c:pt>
                <c:pt idx="2">
                  <c:v>30</c:v>
                </c:pt>
                <c:pt idx="3">
                  <c:v>32</c:v>
                </c:pt>
                <c:pt idx="4">
                  <c:v>35</c:v>
                </c:pt>
                <c:pt idx="5">
                  <c:v>37</c:v>
                </c:pt>
                <c:pt idx="6">
                  <c:v>38</c:v>
                </c:pt>
                <c:pt idx="7">
                  <c:v>38</c:v>
                </c:pt>
                <c:pt idx="8">
                  <c:v>44</c:v>
                </c:pt>
              </c:numCache>
            </c:numRef>
          </c:val>
        </c:ser>
        <c:dLbls>
          <c:dLblPos val="outEnd"/>
          <c:showLegendKey val="0"/>
          <c:showVal val="1"/>
          <c:showCatName val="0"/>
          <c:showSerName val="0"/>
          <c:showPercent val="0"/>
          <c:showBubbleSize val="0"/>
        </c:dLbls>
        <c:gapWidth val="100"/>
        <c:axId val="319772376"/>
        <c:axId val="319772768"/>
      </c:barChart>
      <c:catAx>
        <c:axId val="319772376"/>
        <c:scaling>
          <c:orientation val="minMax"/>
        </c:scaling>
        <c:delete val="0"/>
        <c:axPos val="l"/>
        <c:numFmt formatCode="General" sourceLinked="0"/>
        <c:majorTickMark val="none"/>
        <c:minorTickMark val="none"/>
        <c:tickLblPos val="nextTo"/>
        <c:crossAx val="319772768"/>
        <c:crosses val="autoZero"/>
        <c:auto val="1"/>
        <c:lblAlgn val="ctr"/>
        <c:lblOffset val="100"/>
        <c:noMultiLvlLbl val="0"/>
      </c:catAx>
      <c:valAx>
        <c:axId val="319772768"/>
        <c:scaling>
          <c:orientation val="minMax"/>
          <c:max val="100"/>
        </c:scaling>
        <c:delete val="1"/>
        <c:axPos val="b"/>
        <c:numFmt formatCode="0" sourceLinked="1"/>
        <c:majorTickMark val="out"/>
        <c:minorTickMark val="none"/>
        <c:tickLblPos val="nextTo"/>
        <c:crossAx val="31977237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r>
              <a:rPr lang="en-US" b="1" dirty="0" smtClean="0">
                <a:solidFill>
                  <a:schemeClr val="accent1"/>
                </a:solidFill>
                <a:latin typeface="Calibri" pitchFamily="34" charset="0"/>
              </a:rPr>
              <a:t>98%</a:t>
            </a:r>
            <a:r>
              <a:rPr lang="en-US" b="1" dirty="0" smtClean="0">
                <a:latin typeface="Calibri" pitchFamily="34" charset="0"/>
              </a:rPr>
              <a:t> </a:t>
            </a:r>
            <a:r>
              <a:rPr lang="en-US" dirty="0" smtClean="0">
                <a:latin typeface="Calibri" pitchFamily="34" charset="0"/>
              </a:rPr>
              <a:t>of infants are </a:t>
            </a:r>
            <a:r>
              <a:rPr lang="en-US" b="1" dirty="0" smtClean="0">
                <a:solidFill>
                  <a:schemeClr val="accent1"/>
                </a:solidFill>
                <a:latin typeface="Calibri" pitchFamily="34" charset="0"/>
              </a:rPr>
              <a:t>ever breastfed</a:t>
            </a:r>
            <a:r>
              <a:rPr lang="en-US" dirty="0" smtClean="0">
                <a:latin typeface="Calibri" pitchFamily="34" charset="0"/>
              </a:rPr>
              <a:t>.</a:t>
            </a:r>
          </a:p>
          <a:p>
            <a:pPr>
              <a:spcBef>
                <a:spcPct val="0"/>
              </a:spcBef>
            </a:pPr>
            <a:endParaRPr lang="en-US" dirty="0" smtClean="0"/>
          </a:p>
          <a:p>
            <a:pPr>
              <a:spcBef>
                <a:spcPct val="0"/>
              </a:spcBef>
            </a:pPr>
            <a:endParaRPr lang="en-US" dirty="0" smtClean="0"/>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5E20932-488B-4BAD-8B15-2E1450BA937C}" type="slidenum">
              <a:rPr lang="en-US"/>
              <a:pPr fontAlgn="base">
                <a:spcBef>
                  <a:spcPct val="0"/>
                </a:spcBef>
                <a:spcAft>
                  <a:spcPct val="0"/>
                </a:spcAft>
              </a:pPr>
              <a:t>3</a:t>
            </a:fld>
            <a:endParaRPr lang="en-US"/>
          </a:p>
        </p:txBody>
      </p:sp>
    </p:spTree>
    <p:extLst>
      <p:ext uri="{BB962C8B-B14F-4D97-AF65-F5344CB8AC3E}">
        <p14:creationId xmlns:p14="http://schemas.microsoft.com/office/powerpoint/2010/main" val="23897965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More than half of children are stunted in North West Zone. Stunting is lowest in South East Zone (16%).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15</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Stunting</a:t>
            </a:r>
            <a:r>
              <a:rPr lang="en-US" baseline="0" dirty="0" smtClean="0"/>
              <a:t> has decreased slightly since 2003, while wasting has increased slightly since 2003.</a:t>
            </a:r>
            <a:endParaRPr lang="en-US" dirty="0" smtClean="0"/>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E4DE2C1-2601-4500-BA1C-2608F69ED2B2}" type="slidenum">
              <a:rPr lang="en-US"/>
              <a:pPr fontAlgn="base">
                <a:spcBef>
                  <a:spcPct val="0"/>
                </a:spcBef>
                <a:spcAft>
                  <a:spcPct val="0"/>
                </a:spcAft>
              </a:pPr>
              <a:t>16</a:t>
            </a:fld>
            <a:endParaRPr lang="en-US"/>
          </a:p>
        </p:txBody>
      </p:sp>
    </p:spTree>
    <p:extLst>
      <p:ext uri="{BB962C8B-B14F-4D97-AF65-F5344CB8AC3E}">
        <p14:creationId xmlns:p14="http://schemas.microsoft.com/office/powerpoint/2010/main" val="25149894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proportion of children stunted in Nigeria is similar to other West African countries.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solidFill>
                  <a:prstClr val="black"/>
                </a:solidFill>
              </a:rPr>
              <a:pPr>
                <a:defRPr/>
              </a:pPr>
              <a:t>17</a:t>
            </a:fld>
            <a:endParaRPr lang="en-US">
              <a:solidFill>
                <a:prstClr val="black"/>
              </a:solidFill>
            </a:endParaRPr>
          </a:p>
        </p:txBody>
      </p:sp>
    </p:spTree>
    <p:extLst>
      <p:ext uri="{BB962C8B-B14F-4D97-AF65-F5344CB8AC3E}">
        <p14:creationId xmlns:p14="http://schemas.microsoft.com/office/powerpoint/2010/main" val="17350608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2012-13 also took weight and height measurements of women age 15-49. Just 11% of Nigerian women are thin (BMI</a:t>
            </a:r>
            <a:r>
              <a:rPr lang="en-US" baseline="0" dirty="0" smtClean="0"/>
              <a:t> &lt;18.5), while 25% of women are overweight or obese (BMI&gt;=25.0). Overweight and obesity increase with age: only 6% of 15-19 year old women are overweight or obese compared </a:t>
            </a:r>
            <a:r>
              <a:rPr lang="en-US" baseline="0" smtClean="0"/>
              <a:t>to 40% </a:t>
            </a:r>
            <a:r>
              <a:rPr lang="en-US" baseline="0" dirty="0" smtClean="0"/>
              <a:t>of women age 40-49.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3276518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On average, children 0-35 months breastfeed until the</a:t>
            </a:r>
            <a:r>
              <a:rPr lang="en-US" baseline="0" dirty="0" smtClean="0"/>
              <a:t> age of 18 months and are exclusively breastfed for 0.5 months. </a:t>
            </a:r>
            <a:endParaRPr lang="en-US" dirty="0" smtClean="0"/>
          </a:p>
        </p:txBody>
      </p:sp>
      <p:sp>
        <p:nvSpPr>
          <p:cNvPr id="46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21803AC-C021-40D8-AB4C-38617D9D91B6}" type="slidenum">
              <a:rPr lang="en-US"/>
              <a:pPr fontAlgn="base">
                <a:spcBef>
                  <a:spcPct val="0"/>
                </a:spcBef>
                <a:spcAft>
                  <a:spcPct val="0"/>
                </a:spcAft>
              </a:pPr>
              <a:t>4</a:t>
            </a:fld>
            <a:endParaRPr lang="en-US"/>
          </a:p>
        </p:txBody>
      </p:sp>
    </p:spTree>
    <p:extLst>
      <p:ext uri="{BB962C8B-B14F-4D97-AF65-F5344CB8AC3E}">
        <p14:creationId xmlns:p14="http://schemas.microsoft.com/office/powerpoint/2010/main" val="1371536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pPr>
              <a:spcBef>
                <a:spcPct val="0"/>
              </a:spcBef>
            </a:pPr>
            <a:endParaRPr lang="en-US" smtClean="0"/>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0695324-697A-4902-A8C5-CEF4A824EE48}" type="slidenum">
              <a:rPr lang="en-US"/>
              <a:pPr fontAlgn="base">
                <a:spcBef>
                  <a:spcPct val="0"/>
                </a:spcBef>
                <a:spcAft>
                  <a:spcPct val="0"/>
                </a:spcAft>
              </a:pPr>
              <a:t>5</a:t>
            </a:fld>
            <a:endParaRPr lang="en-US"/>
          </a:p>
        </p:txBody>
      </p:sp>
    </p:spTree>
    <p:extLst>
      <p:ext uri="{BB962C8B-B14F-4D97-AF65-F5344CB8AC3E}">
        <p14:creationId xmlns:p14="http://schemas.microsoft.com/office/powerpoint/2010/main" val="23844930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Just 17% of Nigerian </a:t>
            </a:r>
            <a:r>
              <a:rPr lang="en-US" baseline="0" dirty="0" smtClean="0"/>
              <a:t>children under 6 months are being exclusively breastfed. </a:t>
            </a:r>
            <a:endParaRPr lang="en-US" dirty="0" smtClean="0"/>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7D29625-9191-4043-8BCA-225A207CD04B}" type="slidenum">
              <a:rPr lang="en-US"/>
              <a:pPr fontAlgn="base">
                <a:spcBef>
                  <a:spcPct val="0"/>
                </a:spcBef>
                <a:spcAft>
                  <a:spcPct val="0"/>
                </a:spcAft>
              </a:pPr>
              <a:t>6</a:t>
            </a:fld>
            <a:endParaRPr lang="en-US"/>
          </a:p>
        </p:txBody>
      </p:sp>
    </p:spTree>
    <p:extLst>
      <p:ext uri="{BB962C8B-B14F-4D97-AF65-F5344CB8AC3E}">
        <p14:creationId xmlns:p14="http://schemas.microsoft.com/office/powerpoint/2010/main" val="2023850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Supplementing breast milk with other liquids or foods starts at an early age in Nigeria. Contrary to the recommendation of exclusive breastfeeding, 47% of children under 6 months were given plain water, 5% received other milk, and 23% were fed complementary foods in addition to breast milk.</a:t>
            </a:r>
            <a:endParaRPr lang="en-US" sz="1200" kern="1200" dirty="0">
              <a:solidFill>
                <a:schemeClr val="tx1"/>
              </a:solidFill>
              <a:effectLst/>
              <a:latin typeface="+mn-lt"/>
              <a:ea typeface="+mn-ea"/>
              <a:cs typeface="+mn-cs"/>
            </a:endParaRPr>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6C08E97-5A30-4D29-A12F-3E6B88B2EC3E}" type="slidenum">
              <a:rPr lang="en-US"/>
              <a:pPr fontAlgn="base">
                <a:spcBef>
                  <a:spcPct val="0"/>
                </a:spcBef>
                <a:spcAft>
                  <a:spcPct val="0"/>
                </a:spcAft>
              </a:pPr>
              <a:t>7</a:t>
            </a:fld>
            <a:endParaRPr lang="en-US"/>
          </a:p>
        </p:txBody>
      </p:sp>
    </p:spTree>
    <p:extLst>
      <p:ext uri="{BB962C8B-B14F-4D97-AF65-F5344CB8AC3E}">
        <p14:creationId xmlns:p14="http://schemas.microsoft.com/office/powerpoint/2010/main" val="27084759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Overall,</a:t>
            </a:r>
            <a:r>
              <a:rPr lang="en-US" baseline="0" dirty="0" smtClean="0"/>
              <a:t> 10% of children 6-23 months were fed in accordance with IYCF recommendations. </a:t>
            </a:r>
            <a:r>
              <a:rPr lang="en-US" dirty="0" smtClean="0"/>
              <a:t>Only 11% of breastfed children</a:t>
            </a:r>
            <a:r>
              <a:rPr lang="en-US" baseline="0" dirty="0" smtClean="0"/>
              <a:t> </a:t>
            </a:r>
            <a:r>
              <a:rPr lang="en-US" dirty="0" smtClean="0"/>
              <a:t>are receiving foods from 4 or more food groups daily and receiving the minimum numbers of meals. Just 7%</a:t>
            </a:r>
            <a:r>
              <a:rPr lang="en-US" baseline="0" dirty="0" smtClean="0"/>
              <a:t> of non-breastfed children are being fed in accordance with IYCF recommendations. </a:t>
            </a:r>
            <a:endParaRPr lang="en-US" dirty="0" smtClean="0"/>
          </a:p>
        </p:txBody>
      </p:sp>
      <p:sp>
        <p:nvSpPr>
          <p:cNvPr id="51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ABEE28-EA0B-453A-A218-70EDD719F500}" type="slidenum">
              <a:rPr lang="en-US"/>
              <a:pPr fontAlgn="base">
                <a:spcBef>
                  <a:spcPct val="0"/>
                </a:spcBef>
                <a:spcAft>
                  <a:spcPct val="0"/>
                </a:spcAft>
              </a:pPr>
              <a:t>9</a:t>
            </a:fld>
            <a:endParaRPr lang="en-US"/>
          </a:p>
        </p:txBody>
      </p:sp>
    </p:spTree>
    <p:extLst>
      <p:ext uri="{BB962C8B-B14F-4D97-AF65-F5344CB8AC3E}">
        <p14:creationId xmlns:p14="http://schemas.microsoft.com/office/powerpoint/2010/main" val="37847477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Micronutrients are essential vitamins and minerals</a:t>
            </a:r>
            <a:r>
              <a:rPr lang="en-US" baseline="0" dirty="0" smtClean="0"/>
              <a:t> required for good health. Vitamin A, which prevents blindness and infection, is particularly important for children. In the 24 hours before the survey, more than half of children age 6-23 months ate foods rich in vitamin A. 4 in 10 children age 6-59 months received a vitamin A supplement in the 6 months prior to the survey. One-third of children ate iron-rich foods in the day before the survey, but only 6% were given iron supplements in the week before the survey. </a:t>
            </a:r>
            <a:endParaRPr lang="en-US" dirty="0" smtClean="0"/>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68AFCB5-AA83-4F8A-A3C5-BCBC02A3CBD4}" type="slidenum">
              <a:rPr lang="en-US"/>
              <a:pPr fontAlgn="base">
                <a:spcBef>
                  <a:spcPct val="0"/>
                </a:spcBef>
                <a:spcAft>
                  <a:spcPct val="0"/>
                </a:spcAft>
              </a:pPr>
              <a:t>11</a:t>
            </a:fld>
            <a:endParaRPr lang="en-US"/>
          </a:p>
        </p:txBody>
      </p:sp>
    </p:spTree>
    <p:extLst>
      <p:ext uri="{BB962C8B-B14F-4D97-AF65-F5344CB8AC3E}">
        <p14:creationId xmlns:p14="http://schemas.microsoft.com/office/powerpoint/2010/main" val="39802732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latin typeface="Calibri" pitchFamily="34" charset="0"/>
              </a:rPr>
              <a:t>Pregnant women should take iron tablets for at least 90 days during pregnancy to prevent anemia and other complications.</a:t>
            </a:r>
            <a:r>
              <a:rPr lang="en-US" baseline="0" dirty="0" smtClean="0">
                <a:latin typeface="Calibri" pitchFamily="34" charset="0"/>
              </a:rPr>
              <a:t> 2 in 10 women took iron tablets for at least 90 days during their last pregnancy. Taking iron supplements during pregnancy increases with education and household wealth. </a:t>
            </a:r>
            <a:endParaRPr lang="en-US" dirty="0" smtClean="0">
              <a:latin typeface="Calibri" pitchFamily="34" charset="0"/>
            </a:endParaRPr>
          </a:p>
          <a:p>
            <a:pPr>
              <a:spcBef>
                <a:spcPct val="0"/>
              </a:spcBef>
            </a:pPr>
            <a:endParaRPr lang="en-US" dirty="0" smtClean="0"/>
          </a:p>
        </p:txBody>
      </p:sp>
      <p:sp>
        <p:nvSpPr>
          <p:cNvPr id="53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2E6A1F-B4DE-40E4-ADFF-616C619B4E71}" type="slidenum">
              <a:rPr lang="en-US"/>
              <a:pPr fontAlgn="base">
                <a:spcBef>
                  <a:spcPct val="0"/>
                </a:spcBef>
                <a:spcAft>
                  <a:spcPct val="0"/>
                </a:spcAft>
              </a:pPr>
              <a:t>12</a:t>
            </a:fld>
            <a:endParaRPr lang="en-US"/>
          </a:p>
        </p:txBody>
      </p:sp>
    </p:spTree>
    <p:extLst>
      <p:ext uri="{BB962C8B-B14F-4D97-AF65-F5344CB8AC3E}">
        <p14:creationId xmlns:p14="http://schemas.microsoft.com/office/powerpoint/2010/main" val="5594094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a:lnSpc>
                <a:spcPct val="55000"/>
              </a:lnSpc>
              <a:spcBef>
                <a:spcPct val="0"/>
              </a:spcBef>
            </a:pPr>
            <a:endParaRPr lang="en-US" dirty="0" smtClean="0"/>
          </a:p>
          <a:p>
            <a:pPr>
              <a:spcBef>
                <a:spcPct val="0"/>
              </a:spcBef>
            </a:pPr>
            <a:r>
              <a:rPr lang="en-US" dirty="0" smtClean="0"/>
              <a:t>Children who are stunted are considered too </a:t>
            </a:r>
            <a:r>
              <a:rPr lang="en-US" i="1" dirty="0" smtClean="0"/>
              <a:t>short for their age</a:t>
            </a:r>
            <a:r>
              <a:rPr lang="en-US" dirty="0" smtClean="0"/>
              <a:t>.   37% of children are stunted.</a:t>
            </a:r>
          </a:p>
          <a:p>
            <a:pPr>
              <a:spcBef>
                <a:spcPct val="0"/>
              </a:spcBef>
            </a:pPr>
            <a:r>
              <a:rPr lang="en-US" dirty="0" smtClean="0"/>
              <a:t>Children who are wasted are too thin for their height.    18% of children are wasted.</a:t>
            </a:r>
          </a:p>
          <a:p>
            <a:pPr>
              <a:spcBef>
                <a:spcPct val="0"/>
              </a:spcBef>
            </a:pPr>
            <a:r>
              <a:rPr lang="en-US" dirty="0" smtClean="0"/>
              <a:t>Children who are underweight are too short for their height. 29% of children are underweight.</a:t>
            </a:r>
          </a:p>
          <a:p>
            <a:pPr>
              <a:spcBef>
                <a:spcPct val="0"/>
              </a:spcBef>
            </a:pPr>
            <a:endParaRPr lang="en-US" dirty="0"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1C9D46-6513-4446-AA37-BE447C563D6A}" type="slidenum">
              <a:rPr lang="en-US"/>
              <a:pPr fontAlgn="base">
                <a:spcBef>
                  <a:spcPct val="0"/>
                </a:spcBef>
                <a:spcAft>
                  <a:spcPct val="0"/>
                </a:spcAft>
              </a:pPr>
              <a:t>14</a:t>
            </a:fld>
            <a:endParaRPr lang="en-US"/>
          </a:p>
        </p:txBody>
      </p:sp>
    </p:spTree>
    <p:extLst>
      <p:ext uri="{BB962C8B-B14F-4D97-AF65-F5344CB8AC3E}">
        <p14:creationId xmlns:p14="http://schemas.microsoft.com/office/powerpoint/2010/main" val="12586956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59636"/>
            <a:ext cx="9144000" cy="3538728"/>
          </a:xfrm>
          <a:prstGeom prst="rect">
            <a:avLst/>
          </a:prstGeom>
        </p:spPr>
      </p:pic>
    </p:spTree>
    <p:extLst>
      <p:ext uri="{BB962C8B-B14F-4D97-AF65-F5344CB8AC3E}">
        <p14:creationId xmlns:p14="http://schemas.microsoft.com/office/powerpoint/2010/main" val="652589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D65B4C-B9EF-43AC-AC0A-73224A3799D2}"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t>‹#›</a:t>
            </a:fld>
            <a:endParaRPr lang="en-US"/>
          </a:p>
        </p:txBody>
      </p:sp>
    </p:spTree>
    <p:extLst>
      <p:ext uri="{BB962C8B-B14F-4D97-AF65-F5344CB8AC3E}">
        <p14:creationId xmlns:p14="http://schemas.microsoft.com/office/powerpoint/2010/main" val="419620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D65B4C-B9EF-43AC-AC0A-73224A3799D2}"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t>‹#›</a:t>
            </a:fld>
            <a:endParaRPr lang="en-US"/>
          </a:p>
        </p:txBody>
      </p:sp>
    </p:spTree>
    <p:extLst>
      <p:ext uri="{BB962C8B-B14F-4D97-AF65-F5344CB8AC3E}">
        <p14:creationId xmlns:p14="http://schemas.microsoft.com/office/powerpoint/2010/main" val="10384162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t>‹#›</a:t>
            </a:fld>
            <a:endParaRPr lang="en-US"/>
          </a:p>
        </p:txBody>
      </p:sp>
    </p:spTree>
    <p:extLst>
      <p:ext uri="{BB962C8B-B14F-4D97-AF65-F5344CB8AC3E}">
        <p14:creationId xmlns:p14="http://schemas.microsoft.com/office/powerpoint/2010/main" val="17082998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t>‹#›</a:t>
            </a:fld>
            <a:endParaRPr lang="en-US"/>
          </a:p>
        </p:txBody>
      </p:sp>
    </p:spTree>
    <p:extLst>
      <p:ext uri="{BB962C8B-B14F-4D97-AF65-F5344CB8AC3E}">
        <p14:creationId xmlns:p14="http://schemas.microsoft.com/office/powerpoint/2010/main" val="34974186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93E911-E27D-45D1-976C-4585943C00CB}"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t>‹#›</a:t>
            </a:fld>
            <a:endParaRPr lang="en-US"/>
          </a:p>
        </p:txBody>
      </p:sp>
    </p:spTree>
    <p:extLst>
      <p:ext uri="{BB962C8B-B14F-4D97-AF65-F5344CB8AC3E}">
        <p14:creationId xmlns:p14="http://schemas.microsoft.com/office/powerpoint/2010/main" val="42175320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493E911-E27D-45D1-976C-4585943C00CB}"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6678AE-675D-4B8D-A1E2-82D52587337E}" type="slidenum">
              <a:rPr lang="en-US" smtClean="0"/>
              <a:t>‹#›</a:t>
            </a:fld>
            <a:endParaRPr lang="en-US"/>
          </a:p>
        </p:txBody>
      </p:sp>
    </p:spTree>
    <p:extLst>
      <p:ext uri="{BB962C8B-B14F-4D97-AF65-F5344CB8AC3E}">
        <p14:creationId xmlns:p14="http://schemas.microsoft.com/office/powerpoint/2010/main" val="16769220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493E911-E27D-45D1-976C-4585943C00CB}"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6678AE-675D-4B8D-A1E2-82D52587337E}" type="slidenum">
              <a:rPr lang="en-US" smtClean="0"/>
              <a:t>‹#›</a:t>
            </a:fld>
            <a:endParaRPr lang="en-US"/>
          </a:p>
        </p:txBody>
      </p:sp>
    </p:spTree>
    <p:extLst>
      <p:ext uri="{BB962C8B-B14F-4D97-AF65-F5344CB8AC3E}">
        <p14:creationId xmlns:p14="http://schemas.microsoft.com/office/powerpoint/2010/main" val="23848927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493E911-E27D-45D1-976C-4585943C00CB}"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6678AE-675D-4B8D-A1E2-82D52587337E}" type="slidenum">
              <a:rPr lang="en-US" smtClean="0"/>
              <a:t>‹#›</a:t>
            </a:fld>
            <a:endParaRPr lang="en-US"/>
          </a:p>
        </p:txBody>
      </p:sp>
    </p:spTree>
    <p:extLst>
      <p:ext uri="{BB962C8B-B14F-4D97-AF65-F5344CB8AC3E}">
        <p14:creationId xmlns:p14="http://schemas.microsoft.com/office/powerpoint/2010/main" val="41200837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93E911-E27D-45D1-976C-4585943C00CB}"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6678AE-675D-4B8D-A1E2-82D52587337E}" type="slidenum">
              <a:rPr lang="en-US" smtClean="0"/>
              <a:t>‹#›</a:t>
            </a:fld>
            <a:endParaRPr lang="en-US"/>
          </a:p>
        </p:txBody>
      </p:sp>
    </p:spTree>
    <p:extLst>
      <p:ext uri="{BB962C8B-B14F-4D97-AF65-F5344CB8AC3E}">
        <p14:creationId xmlns:p14="http://schemas.microsoft.com/office/powerpoint/2010/main" val="2605804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D65B4C-B9EF-43AC-AC0A-73224A3799D2}"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t>‹#›</a:t>
            </a:fld>
            <a:endParaRPr lang="en-US"/>
          </a:p>
        </p:txBody>
      </p:sp>
    </p:spTree>
    <p:extLst>
      <p:ext uri="{BB962C8B-B14F-4D97-AF65-F5344CB8AC3E}">
        <p14:creationId xmlns:p14="http://schemas.microsoft.com/office/powerpoint/2010/main" val="31299584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93E911-E27D-45D1-976C-4585943C00CB}"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6678AE-675D-4B8D-A1E2-82D52587337E}" type="slidenum">
              <a:rPr lang="en-US" smtClean="0"/>
              <a:t>‹#›</a:t>
            </a:fld>
            <a:endParaRPr lang="en-US"/>
          </a:p>
        </p:txBody>
      </p:sp>
    </p:spTree>
    <p:extLst>
      <p:ext uri="{BB962C8B-B14F-4D97-AF65-F5344CB8AC3E}">
        <p14:creationId xmlns:p14="http://schemas.microsoft.com/office/powerpoint/2010/main" val="16851420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93E911-E27D-45D1-976C-4585943C00CB}"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6678AE-675D-4B8D-A1E2-82D52587337E}" type="slidenum">
              <a:rPr lang="en-US" smtClean="0"/>
              <a:t>‹#›</a:t>
            </a:fld>
            <a:endParaRPr lang="en-US"/>
          </a:p>
        </p:txBody>
      </p:sp>
    </p:spTree>
    <p:extLst>
      <p:ext uri="{BB962C8B-B14F-4D97-AF65-F5344CB8AC3E}">
        <p14:creationId xmlns:p14="http://schemas.microsoft.com/office/powerpoint/2010/main" val="706665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t>‹#›</a:t>
            </a:fld>
            <a:endParaRPr lang="en-US"/>
          </a:p>
        </p:txBody>
      </p:sp>
    </p:spTree>
    <p:extLst>
      <p:ext uri="{BB962C8B-B14F-4D97-AF65-F5344CB8AC3E}">
        <p14:creationId xmlns:p14="http://schemas.microsoft.com/office/powerpoint/2010/main" val="5358384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t>‹#›</a:t>
            </a:fld>
            <a:endParaRPr lang="en-US"/>
          </a:p>
        </p:txBody>
      </p:sp>
    </p:spTree>
    <p:extLst>
      <p:ext uri="{BB962C8B-B14F-4D97-AF65-F5344CB8AC3E}">
        <p14:creationId xmlns:p14="http://schemas.microsoft.com/office/powerpoint/2010/main" val="9943486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8D65B4C-B9EF-43AC-AC0A-73224A3799D2}"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t>‹#›</a:t>
            </a:fld>
            <a:endParaRPr lang="en-US"/>
          </a:p>
        </p:txBody>
      </p:sp>
    </p:spTree>
    <p:extLst>
      <p:ext uri="{BB962C8B-B14F-4D97-AF65-F5344CB8AC3E}">
        <p14:creationId xmlns:p14="http://schemas.microsoft.com/office/powerpoint/2010/main" val="184398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8D65B4C-B9EF-43AC-AC0A-73224A3799D2}"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5D6F-A131-4EE2-91D2-7BB94BE38E55}" type="slidenum">
              <a:rPr lang="en-US" smtClean="0"/>
              <a:t>‹#›</a:t>
            </a:fld>
            <a:endParaRPr lang="en-US"/>
          </a:p>
        </p:txBody>
      </p:sp>
    </p:spTree>
    <p:extLst>
      <p:ext uri="{BB962C8B-B14F-4D97-AF65-F5344CB8AC3E}">
        <p14:creationId xmlns:p14="http://schemas.microsoft.com/office/powerpoint/2010/main" val="359066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8D65B4C-B9EF-43AC-AC0A-73224A3799D2}"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335D6F-A131-4EE2-91D2-7BB94BE38E55}" type="slidenum">
              <a:rPr lang="en-US" smtClean="0"/>
              <a:t>‹#›</a:t>
            </a:fld>
            <a:endParaRPr lang="en-US"/>
          </a:p>
        </p:txBody>
      </p:sp>
    </p:spTree>
    <p:extLst>
      <p:ext uri="{BB962C8B-B14F-4D97-AF65-F5344CB8AC3E}">
        <p14:creationId xmlns:p14="http://schemas.microsoft.com/office/powerpoint/2010/main" val="3484927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8D65B4C-B9EF-43AC-AC0A-73224A3799D2}"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335D6F-A131-4EE2-91D2-7BB94BE38E55}" type="slidenum">
              <a:rPr lang="en-US" smtClean="0"/>
              <a:t>‹#›</a:t>
            </a:fld>
            <a:endParaRPr lang="en-US"/>
          </a:p>
        </p:txBody>
      </p:sp>
    </p:spTree>
    <p:extLst>
      <p:ext uri="{BB962C8B-B14F-4D97-AF65-F5344CB8AC3E}">
        <p14:creationId xmlns:p14="http://schemas.microsoft.com/office/powerpoint/2010/main" val="31177913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D65B4C-B9EF-43AC-AC0A-73224A3799D2}"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335D6F-A131-4EE2-91D2-7BB94BE38E55}" type="slidenum">
              <a:rPr lang="en-US" smtClean="0"/>
              <a:t>‹#›</a:t>
            </a:fld>
            <a:endParaRPr lang="en-US"/>
          </a:p>
        </p:txBody>
      </p:sp>
    </p:spTree>
    <p:extLst>
      <p:ext uri="{BB962C8B-B14F-4D97-AF65-F5344CB8AC3E}">
        <p14:creationId xmlns:p14="http://schemas.microsoft.com/office/powerpoint/2010/main" val="1103667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D65B4C-B9EF-43AC-AC0A-73224A3799D2}"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5D6F-A131-4EE2-91D2-7BB94BE38E55}" type="slidenum">
              <a:rPr lang="en-US" smtClean="0"/>
              <a:t>‹#›</a:t>
            </a:fld>
            <a:endParaRPr lang="en-US"/>
          </a:p>
        </p:txBody>
      </p:sp>
    </p:spTree>
    <p:extLst>
      <p:ext uri="{BB962C8B-B14F-4D97-AF65-F5344CB8AC3E}">
        <p14:creationId xmlns:p14="http://schemas.microsoft.com/office/powerpoint/2010/main" val="3406129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D65B4C-B9EF-43AC-AC0A-73224A3799D2}"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5D6F-A131-4EE2-91D2-7BB94BE38E55}" type="slidenum">
              <a:rPr lang="en-US" smtClean="0"/>
              <a:t>‹#›</a:t>
            </a:fld>
            <a:endParaRPr lang="en-US"/>
          </a:p>
        </p:txBody>
      </p:sp>
    </p:spTree>
    <p:extLst>
      <p:ext uri="{BB962C8B-B14F-4D97-AF65-F5344CB8AC3E}">
        <p14:creationId xmlns:p14="http://schemas.microsoft.com/office/powerpoint/2010/main" val="22002279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D65B4C-B9EF-43AC-AC0A-73224A3799D2}"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35D6F-A131-4EE2-91D2-7BB94BE38E55}" type="slidenum">
              <a:rPr lang="en-US" smtClean="0"/>
              <a:t>‹#›</a:t>
            </a:fld>
            <a:endParaRPr lang="en-US"/>
          </a:p>
        </p:txBody>
      </p:sp>
    </p:spTree>
    <p:extLst>
      <p:ext uri="{BB962C8B-B14F-4D97-AF65-F5344CB8AC3E}">
        <p14:creationId xmlns:p14="http://schemas.microsoft.com/office/powerpoint/2010/main" val="2364097357"/>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4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93E911-E27D-45D1-976C-4585943C00CB}"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6678AE-675D-4B8D-A1E2-82D52587337E}" type="slidenum">
              <a:rPr lang="en-US" smtClean="0"/>
              <a:t>‹#›</a:t>
            </a:fld>
            <a:endParaRPr lang="en-US"/>
          </a:p>
        </p:txBody>
      </p:sp>
    </p:spTree>
    <p:extLst>
      <p:ext uri="{BB962C8B-B14F-4D97-AF65-F5344CB8AC3E}">
        <p14:creationId xmlns:p14="http://schemas.microsoft.com/office/powerpoint/2010/main" val="130415306"/>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0234"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Nutrition</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32184657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dirty="0" smtClean="0">
                <a:latin typeface="Calibri" pitchFamily="34" charset="0"/>
              </a:rPr>
              <a:t>Breastfeeding and Infant and Young Child Feeding Practices</a:t>
            </a:r>
          </a:p>
          <a:p>
            <a:r>
              <a:rPr lang="en-GB" sz="2400" b="1" dirty="0" smtClean="0">
                <a:solidFill>
                  <a:schemeClr val="bg2"/>
                </a:solidFill>
                <a:latin typeface="Calibri" pitchFamily="34" charset="0"/>
              </a:rPr>
              <a:t>Micronutrient Intake</a:t>
            </a:r>
          </a:p>
          <a:p>
            <a:r>
              <a:rPr lang="en-GB" sz="2400" dirty="0" smtClean="0">
                <a:latin typeface="Calibri" pitchFamily="34" charset="0"/>
              </a:rPr>
              <a:t>Nutritional Status of Children and Women</a:t>
            </a:r>
            <a:endParaRPr lang="en-GB" sz="2400" dirty="0">
              <a:latin typeface="Calibri" pitchFamily="34" charset="0"/>
            </a:endParaRPr>
          </a:p>
        </p:txBody>
      </p:sp>
    </p:spTree>
    <p:extLst>
      <p:ext uri="{BB962C8B-B14F-4D97-AF65-F5344CB8AC3E}">
        <p14:creationId xmlns:p14="http://schemas.microsoft.com/office/powerpoint/2010/main" val="42237658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4"/>
          <p:cNvSpPr>
            <a:spLocks noGrp="1"/>
          </p:cNvSpPr>
          <p:nvPr>
            <p:ph type="title"/>
          </p:nvPr>
        </p:nvSpPr>
        <p:spPr>
          <a:xfrm>
            <a:off x="457200" y="0"/>
            <a:ext cx="8229600" cy="1143000"/>
          </a:xfrm>
        </p:spPr>
        <p:txBody>
          <a:bodyPr>
            <a:normAutofit/>
          </a:bodyPr>
          <a:lstStyle/>
          <a:p>
            <a:r>
              <a:rPr lang="en-US" sz="4000" dirty="0" smtClean="0">
                <a:latin typeface="Calibri" pitchFamily="34" charset="0"/>
              </a:rPr>
              <a:t>Micronutrients and Children</a:t>
            </a:r>
          </a:p>
        </p:txBody>
      </p:sp>
      <p:graphicFrame>
        <p:nvGraphicFramePr>
          <p:cNvPr id="10" name="Content Placeholder 6"/>
          <p:cNvGraphicFramePr>
            <a:graphicFrameLocks noGrp="1"/>
          </p:cNvGraphicFramePr>
          <p:nvPr>
            <p:ph idx="1"/>
            <p:extLst>
              <p:ext uri="{D42A27DB-BD31-4B8C-83A1-F6EECF244321}">
                <p14:modId xmlns:p14="http://schemas.microsoft.com/office/powerpoint/2010/main" val="2691380643"/>
              </p:ext>
            </p:extLst>
          </p:nvPr>
        </p:nvGraphicFramePr>
        <p:xfrm>
          <a:off x="50800" y="1574800"/>
          <a:ext cx="9042400" cy="4775200"/>
        </p:xfrm>
        <a:graphic>
          <a:graphicData uri="http://schemas.openxmlformats.org/drawingml/2006/chart">
            <c:chart xmlns:c="http://schemas.openxmlformats.org/drawingml/2006/chart" xmlns:r="http://schemas.openxmlformats.org/officeDocument/2006/relationships" r:id="rId3"/>
          </a:graphicData>
        </a:graphic>
      </p:graphicFrame>
      <p:grpSp>
        <p:nvGrpSpPr>
          <p:cNvPr id="26628" name="Group 5"/>
          <p:cNvGrpSpPr>
            <a:grpSpLocks/>
          </p:cNvGrpSpPr>
          <p:nvPr/>
        </p:nvGrpSpPr>
        <p:grpSpPr bwMode="auto">
          <a:xfrm>
            <a:off x="457200" y="1143000"/>
            <a:ext cx="3657600" cy="685800"/>
            <a:chOff x="1007442" y="1558705"/>
            <a:chExt cx="3546765" cy="518840"/>
          </a:xfrm>
        </p:grpSpPr>
        <p:sp>
          <p:nvSpPr>
            <p:cNvPr id="26632" name="TextBox 7"/>
            <p:cNvSpPr txBox="1">
              <a:spLocks noChangeArrowheads="1"/>
            </p:cNvSpPr>
            <p:nvPr/>
          </p:nvSpPr>
          <p:spPr bwMode="auto">
            <a:xfrm>
              <a:off x="1007442" y="1558705"/>
              <a:ext cx="3546765" cy="488980"/>
            </a:xfrm>
            <a:prstGeom prst="rect">
              <a:avLst/>
            </a:prstGeom>
            <a:noFill/>
            <a:ln w="9525">
              <a:noFill/>
              <a:miter lim="800000"/>
              <a:headEnd/>
              <a:tailEnd/>
            </a:ln>
          </p:spPr>
          <p:txBody>
            <a:bodyPr>
              <a:spAutoFit/>
            </a:bodyPr>
            <a:lstStyle/>
            <a:p>
              <a:pPr algn="ctr"/>
              <a:r>
                <a:rPr lang="en-US" b="1" dirty="0">
                  <a:latin typeface="Calibri" pitchFamily="34" charset="0"/>
                </a:rPr>
                <a:t>Among youngest child age </a:t>
              </a:r>
              <a:r>
                <a:rPr lang="en-US" b="1" dirty="0" smtClean="0">
                  <a:latin typeface="Calibri" pitchFamily="34" charset="0"/>
                </a:rPr>
                <a:t>6-23 months </a:t>
              </a:r>
              <a:r>
                <a:rPr lang="en-US" b="1" dirty="0">
                  <a:latin typeface="Calibri" pitchFamily="34" charset="0"/>
                </a:rPr>
                <a:t>living with his/her mother</a:t>
              </a:r>
            </a:p>
          </p:txBody>
        </p:sp>
        <p:cxnSp>
          <p:nvCxnSpPr>
            <p:cNvPr id="9" name="Straight Connector 8"/>
            <p:cNvCxnSpPr/>
            <p:nvPr/>
          </p:nvCxnSpPr>
          <p:spPr>
            <a:xfrm>
              <a:off x="1081333" y="2077545"/>
              <a:ext cx="3472874"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26629" name="Group 10"/>
          <p:cNvGrpSpPr>
            <a:grpSpLocks/>
          </p:cNvGrpSpPr>
          <p:nvPr/>
        </p:nvGrpSpPr>
        <p:grpSpPr bwMode="auto">
          <a:xfrm>
            <a:off x="4643701" y="1219200"/>
            <a:ext cx="4191000" cy="687388"/>
            <a:chOff x="1870658" y="1156754"/>
            <a:chExt cx="1821367" cy="520430"/>
          </a:xfrm>
        </p:grpSpPr>
        <p:sp>
          <p:nvSpPr>
            <p:cNvPr id="26630" name="TextBox 11"/>
            <p:cNvSpPr txBox="1">
              <a:spLocks noChangeArrowheads="1"/>
            </p:cNvSpPr>
            <p:nvPr/>
          </p:nvSpPr>
          <p:spPr bwMode="auto">
            <a:xfrm>
              <a:off x="1870658" y="1156754"/>
              <a:ext cx="1821367" cy="488982"/>
            </a:xfrm>
            <a:prstGeom prst="rect">
              <a:avLst/>
            </a:prstGeom>
            <a:noFill/>
            <a:ln w="9525">
              <a:noFill/>
              <a:miter lim="800000"/>
              <a:headEnd/>
              <a:tailEnd/>
            </a:ln>
          </p:spPr>
          <p:txBody>
            <a:bodyPr>
              <a:spAutoFit/>
            </a:bodyPr>
            <a:lstStyle/>
            <a:p>
              <a:pPr algn="ctr"/>
              <a:r>
                <a:rPr lang="en-US" b="1" dirty="0">
                  <a:latin typeface="Calibri" pitchFamily="34" charset="0"/>
                </a:rPr>
                <a:t>Among children age </a:t>
              </a:r>
            </a:p>
            <a:p>
              <a:pPr algn="ctr"/>
              <a:r>
                <a:rPr lang="en-US" b="1" dirty="0">
                  <a:latin typeface="Calibri" pitchFamily="34" charset="0"/>
                </a:rPr>
                <a:t>6-59 months</a:t>
              </a:r>
            </a:p>
          </p:txBody>
        </p:sp>
        <p:cxnSp>
          <p:nvCxnSpPr>
            <p:cNvPr id="13" name="Straight Connector 12"/>
            <p:cNvCxnSpPr/>
            <p:nvPr/>
          </p:nvCxnSpPr>
          <p:spPr>
            <a:xfrm>
              <a:off x="1968051" y="1675982"/>
              <a:ext cx="1626582" cy="1202"/>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809424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Micronutrients and Pregnant Women</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287575345"/>
              </p:ext>
            </p:extLst>
          </p:nvPr>
        </p:nvGraphicFramePr>
        <p:xfrm>
          <a:off x="457200" y="990600"/>
          <a:ext cx="8229600" cy="5516563"/>
        </p:xfrm>
        <a:graphic>
          <a:graphicData uri="http://schemas.openxmlformats.org/drawingml/2006/chart">
            <c:chart xmlns:c="http://schemas.openxmlformats.org/drawingml/2006/chart" xmlns:r="http://schemas.openxmlformats.org/officeDocument/2006/relationships" r:id="rId3"/>
          </a:graphicData>
        </a:graphic>
      </p:graphicFrame>
      <p:sp>
        <p:nvSpPr>
          <p:cNvPr id="27652" name="TextBox 4"/>
          <p:cNvSpPr txBox="1">
            <a:spLocks noChangeArrowheads="1"/>
          </p:cNvSpPr>
          <p:nvPr/>
        </p:nvSpPr>
        <p:spPr bwMode="auto">
          <a:xfrm>
            <a:off x="0" y="944732"/>
            <a:ext cx="8382000" cy="646331"/>
          </a:xfrm>
          <a:prstGeom prst="rect">
            <a:avLst/>
          </a:prstGeom>
          <a:noFill/>
          <a:ln w="9525">
            <a:noFill/>
            <a:miter lim="800000"/>
            <a:headEnd/>
            <a:tailEnd/>
          </a:ln>
        </p:spPr>
        <p:txBody>
          <a:bodyPr wrap="square">
            <a:spAutoFit/>
          </a:bodyPr>
          <a:lstStyle/>
          <a:p>
            <a:r>
              <a:rPr lang="en-US" i="1" dirty="0" smtClean="0">
                <a:latin typeface="Calibri" pitchFamily="34" charset="0"/>
              </a:rPr>
              <a:t>Percentage </a:t>
            </a:r>
            <a:r>
              <a:rPr lang="en-US" i="1" dirty="0">
                <a:latin typeface="Calibri" pitchFamily="34" charset="0"/>
              </a:rPr>
              <a:t>of </a:t>
            </a:r>
            <a:r>
              <a:rPr lang="en-US" i="1" dirty="0" smtClean="0">
                <a:latin typeface="Calibri" pitchFamily="34" charset="0"/>
              </a:rPr>
              <a:t>ever-married women </a:t>
            </a:r>
            <a:r>
              <a:rPr lang="en-US" i="1" dirty="0">
                <a:latin typeface="Calibri" pitchFamily="34" charset="0"/>
              </a:rPr>
              <a:t>age </a:t>
            </a:r>
            <a:r>
              <a:rPr lang="en-US" i="1" dirty="0" smtClean="0">
                <a:latin typeface="Calibri" pitchFamily="34" charset="0"/>
              </a:rPr>
              <a:t>15-49 with a child born in the past 5 years, number of days women took iron tablets or syrup during the pregnancy of the last child</a:t>
            </a:r>
            <a:endParaRPr lang="en-US" i="1" dirty="0">
              <a:latin typeface="Calibri" pitchFamily="34" charset="0"/>
            </a:endParaRPr>
          </a:p>
        </p:txBody>
      </p:sp>
    </p:spTree>
    <p:extLst>
      <p:ext uri="{BB962C8B-B14F-4D97-AF65-F5344CB8AC3E}">
        <p14:creationId xmlns:p14="http://schemas.microsoft.com/office/powerpoint/2010/main" val="7827898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dirty="0" smtClean="0">
                <a:latin typeface="Calibri" pitchFamily="34" charset="0"/>
              </a:rPr>
              <a:t>Breastfeeding and Infant and Young Child Feeding Practices</a:t>
            </a:r>
          </a:p>
          <a:p>
            <a:r>
              <a:rPr lang="en-GB" sz="2400" dirty="0" smtClean="0">
                <a:latin typeface="Calibri" pitchFamily="34" charset="0"/>
              </a:rPr>
              <a:t>Micronutrient Intake</a:t>
            </a:r>
          </a:p>
          <a:p>
            <a:r>
              <a:rPr lang="en-GB" sz="2400" b="1" dirty="0" smtClean="0">
                <a:solidFill>
                  <a:schemeClr val="bg2"/>
                </a:solidFill>
                <a:latin typeface="Calibri" pitchFamily="34" charset="0"/>
              </a:rPr>
              <a:t>Nutritional Status of Children and Women</a:t>
            </a:r>
            <a:endParaRPr lang="en-GB" sz="2400" b="1" dirty="0">
              <a:solidFill>
                <a:schemeClr val="bg2"/>
              </a:solidFill>
              <a:latin typeface="Calibri" pitchFamily="34" charset="0"/>
            </a:endParaRPr>
          </a:p>
        </p:txBody>
      </p:sp>
    </p:spTree>
    <p:extLst>
      <p:ext uri="{BB962C8B-B14F-4D97-AF65-F5344CB8AC3E}">
        <p14:creationId xmlns:p14="http://schemas.microsoft.com/office/powerpoint/2010/main" val="42237658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4"/>
          <p:cNvSpPr>
            <a:spLocks noGrp="1"/>
          </p:cNvSpPr>
          <p:nvPr>
            <p:ph type="title"/>
          </p:nvPr>
        </p:nvSpPr>
        <p:spPr>
          <a:xfrm>
            <a:off x="-34160" y="-7883"/>
            <a:ext cx="9178159" cy="998483"/>
          </a:xfrm>
        </p:spPr>
        <p:txBody>
          <a:bodyPr/>
          <a:lstStyle/>
          <a:p>
            <a:r>
              <a:rPr lang="en-US" sz="3600" dirty="0" smtClean="0"/>
              <a:t>Nutritional Status of Children</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023773341"/>
              </p:ext>
            </p:extLst>
          </p:nvPr>
        </p:nvGraphicFramePr>
        <p:xfrm>
          <a:off x="508000" y="1219200"/>
          <a:ext cx="8128000" cy="4856163"/>
        </p:xfrm>
        <a:graphic>
          <a:graphicData uri="http://schemas.openxmlformats.org/drawingml/2006/chart">
            <c:chart xmlns:c="http://schemas.openxmlformats.org/drawingml/2006/chart" xmlns:r="http://schemas.openxmlformats.org/officeDocument/2006/relationships" r:id="rId3"/>
          </a:graphicData>
        </a:graphic>
      </p:graphicFrame>
      <p:sp>
        <p:nvSpPr>
          <p:cNvPr id="29700" name="TextBox 11"/>
          <p:cNvSpPr txBox="1">
            <a:spLocks noChangeArrowheads="1"/>
          </p:cNvSpPr>
          <p:nvPr/>
        </p:nvSpPr>
        <p:spPr bwMode="auto">
          <a:xfrm>
            <a:off x="228600" y="838200"/>
            <a:ext cx="3124200" cy="369887"/>
          </a:xfrm>
          <a:prstGeom prst="rect">
            <a:avLst/>
          </a:prstGeom>
          <a:noFill/>
          <a:ln w="9525">
            <a:noFill/>
            <a:miter lim="800000"/>
            <a:headEnd/>
            <a:tailEnd/>
          </a:ln>
        </p:spPr>
        <p:txBody>
          <a:bodyPr>
            <a:spAutoFit/>
          </a:bodyPr>
          <a:lstStyle/>
          <a:p>
            <a:r>
              <a:rPr lang="en-US" i="1" dirty="0">
                <a:latin typeface="Calibri" pitchFamily="34" charset="0"/>
              </a:rPr>
              <a:t>Percent of children under 5</a:t>
            </a:r>
          </a:p>
        </p:txBody>
      </p:sp>
      <p:sp>
        <p:nvSpPr>
          <p:cNvPr id="29701" name="TextBox 7"/>
          <p:cNvSpPr txBox="1">
            <a:spLocks noChangeArrowheads="1"/>
          </p:cNvSpPr>
          <p:nvPr/>
        </p:nvSpPr>
        <p:spPr bwMode="auto">
          <a:xfrm>
            <a:off x="7680434" y="2312276"/>
            <a:ext cx="533400" cy="400050"/>
          </a:xfrm>
          <a:prstGeom prst="rect">
            <a:avLst/>
          </a:prstGeom>
          <a:noFill/>
          <a:ln w="9525">
            <a:noFill/>
            <a:miter lim="800000"/>
            <a:headEnd/>
            <a:tailEnd/>
          </a:ln>
        </p:spPr>
        <p:txBody>
          <a:bodyPr>
            <a:spAutoFit/>
          </a:bodyPr>
          <a:lstStyle/>
          <a:p>
            <a:pPr algn="ctr"/>
            <a:r>
              <a:rPr lang="en-US" sz="2000" b="1" dirty="0" smtClean="0">
                <a:latin typeface="Calibri" pitchFamily="34" charset="0"/>
              </a:rPr>
              <a:t>37</a:t>
            </a:r>
            <a:endParaRPr lang="en-US" sz="2000" b="1" dirty="0">
              <a:latin typeface="Calibri" pitchFamily="34" charset="0"/>
            </a:endParaRPr>
          </a:p>
        </p:txBody>
      </p:sp>
      <p:sp>
        <p:nvSpPr>
          <p:cNvPr id="29702" name="TextBox 9"/>
          <p:cNvSpPr txBox="1">
            <a:spLocks noChangeArrowheads="1"/>
          </p:cNvSpPr>
          <p:nvPr/>
        </p:nvSpPr>
        <p:spPr bwMode="auto">
          <a:xfrm>
            <a:off x="6839607" y="4987487"/>
            <a:ext cx="533400" cy="400110"/>
          </a:xfrm>
          <a:prstGeom prst="rect">
            <a:avLst/>
          </a:prstGeom>
          <a:noFill/>
          <a:ln w="9525">
            <a:noFill/>
            <a:miter lim="800000"/>
            <a:headEnd/>
            <a:tailEnd/>
          </a:ln>
        </p:spPr>
        <p:txBody>
          <a:bodyPr>
            <a:spAutoFit/>
          </a:bodyPr>
          <a:lstStyle/>
          <a:p>
            <a:r>
              <a:rPr lang="en-US" sz="2000" b="1" dirty="0" smtClean="0">
                <a:latin typeface="Calibri" pitchFamily="34" charset="0"/>
              </a:rPr>
              <a:t>29</a:t>
            </a:r>
            <a:endParaRPr lang="en-US" sz="2000" b="1" dirty="0">
              <a:latin typeface="Calibri" pitchFamily="34" charset="0"/>
            </a:endParaRPr>
          </a:p>
        </p:txBody>
      </p:sp>
      <p:sp>
        <p:nvSpPr>
          <p:cNvPr id="29703" name="TextBox 10"/>
          <p:cNvSpPr txBox="1">
            <a:spLocks noChangeArrowheads="1"/>
          </p:cNvSpPr>
          <p:nvPr/>
        </p:nvSpPr>
        <p:spPr bwMode="auto">
          <a:xfrm>
            <a:off x="5730765" y="3669515"/>
            <a:ext cx="533400" cy="400050"/>
          </a:xfrm>
          <a:prstGeom prst="rect">
            <a:avLst/>
          </a:prstGeom>
          <a:noFill/>
          <a:ln w="9525">
            <a:noFill/>
            <a:miter lim="800000"/>
            <a:headEnd/>
            <a:tailEnd/>
          </a:ln>
        </p:spPr>
        <p:txBody>
          <a:bodyPr>
            <a:spAutoFit/>
          </a:bodyPr>
          <a:lstStyle/>
          <a:p>
            <a:r>
              <a:rPr lang="en-US" sz="2000" b="1" dirty="0" smtClean="0">
                <a:latin typeface="Calibri" pitchFamily="34" charset="0"/>
              </a:rPr>
              <a:t>18</a:t>
            </a:r>
            <a:endParaRPr lang="en-US" sz="2000" b="1" dirty="0">
              <a:latin typeface="Calibri" pitchFamily="34" charset="0"/>
            </a:endParaRPr>
          </a:p>
        </p:txBody>
      </p:sp>
      <p:sp>
        <p:nvSpPr>
          <p:cNvPr id="29704"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dirty="0">
                <a:latin typeface="Calibri" pitchFamily="34" charset="0"/>
              </a:rPr>
              <a:t>*Based on the </a:t>
            </a:r>
            <a:r>
              <a:rPr lang="en-US" sz="1400" dirty="0" smtClean="0">
                <a:latin typeface="Calibri" pitchFamily="34" charset="0"/>
              </a:rPr>
              <a:t>2006 WHO </a:t>
            </a:r>
            <a:r>
              <a:rPr lang="en-US" sz="1400" dirty="0">
                <a:latin typeface="Calibri" pitchFamily="34" charset="0"/>
              </a:rPr>
              <a:t>Child Growth Standards</a:t>
            </a:r>
          </a:p>
        </p:txBody>
      </p:sp>
    </p:spTree>
    <p:extLst>
      <p:ext uri="{BB962C8B-B14F-4D97-AF65-F5344CB8AC3E}">
        <p14:creationId xmlns:p14="http://schemas.microsoft.com/office/powerpoint/2010/main" val="16929642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071" y="-5255"/>
            <a:ext cx="8918976" cy="1036079"/>
          </a:xfrm>
        </p:spPr>
        <p:txBody>
          <a:bodyPr/>
          <a:lstStyle/>
          <a:p>
            <a:r>
              <a:rPr lang="en-US" sz="4000" dirty="0" smtClean="0">
                <a:latin typeface="Calibri" pitchFamily="34" charset="0"/>
              </a:rPr>
              <a:t>Stunting by Zone</a:t>
            </a:r>
            <a:endParaRPr lang="en-US" sz="4000" dirty="0">
              <a:latin typeface="Calibri" pitchFamily="34" charset="0"/>
            </a:endParaRPr>
          </a:p>
        </p:txBody>
      </p:sp>
      <p:sp>
        <p:nvSpPr>
          <p:cNvPr id="140" name="TextBox 139"/>
          <p:cNvSpPr txBox="1"/>
          <p:nvPr/>
        </p:nvSpPr>
        <p:spPr>
          <a:xfrm>
            <a:off x="4941451" y="6333093"/>
            <a:ext cx="4202550" cy="369332"/>
          </a:xfrm>
          <a:prstGeom prst="rect">
            <a:avLst/>
          </a:prstGeom>
          <a:noFill/>
        </p:spPr>
        <p:txBody>
          <a:bodyPr wrap="square" rtlCol="0">
            <a:spAutoFit/>
          </a:bodyPr>
          <a:lstStyle/>
          <a:p>
            <a:pPr algn="r"/>
            <a:r>
              <a:rPr lang="en-US" i="1" dirty="0">
                <a:latin typeface="+mn-lt"/>
              </a:rPr>
              <a:t>Percent </a:t>
            </a:r>
            <a:r>
              <a:rPr lang="en-US" i="1" dirty="0" smtClean="0">
                <a:latin typeface="+mn-lt"/>
              </a:rPr>
              <a:t>of children under age 5 stunted</a:t>
            </a:r>
            <a:endParaRPr lang="en-US" i="1" dirty="0">
              <a:latin typeface="+mn-lt"/>
            </a:endParaRPr>
          </a:p>
        </p:txBody>
      </p:sp>
      <p:sp>
        <p:nvSpPr>
          <p:cNvPr id="149" name="TextBox 148"/>
          <p:cNvSpPr txBox="1"/>
          <p:nvPr/>
        </p:nvSpPr>
        <p:spPr>
          <a:xfrm>
            <a:off x="7239000" y="4898544"/>
            <a:ext cx="1435383" cy="954107"/>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37%</a:t>
            </a:r>
            <a:endParaRPr lang="en-US" sz="2800" b="1" dirty="0">
              <a:latin typeface="+mj-lt"/>
            </a:endParaRPr>
          </a:p>
        </p:txBody>
      </p:sp>
      <p:grpSp>
        <p:nvGrpSpPr>
          <p:cNvPr id="150" name="Group 4"/>
          <p:cNvGrpSpPr>
            <a:grpSpLocks noChangeAspect="1"/>
          </p:cNvGrpSpPr>
          <p:nvPr/>
        </p:nvGrpSpPr>
        <p:grpSpPr bwMode="auto">
          <a:xfrm>
            <a:off x="1335088" y="1155700"/>
            <a:ext cx="7002462" cy="5614988"/>
            <a:chOff x="841" y="728"/>
            <a:chExt cx="4411" cy="3537"/>
          </a:xfrm>
        </p:grpSpPr>
        <p:sp>
          <p:nvSpPr>
            <p:cNvPr id="151"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lumMod val="40000"/>
                <a:lumOff val="60000"/>
              </a:schemeClr>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33" name="TextBox 232"/>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42%</a:t>
            </a:r>
            <a:endParaRPr lang="en-US" sz="2400" b="1" dirty="0">
              <a:solidFill>
                <a:schemeClr val="bg1"/>
              </a:solidFill>
              <a:latin typeface="+mn-lt"/>
            </a:endParaRPr>
          </a:p>
        </p:txBody>
      </p:sp>
      <p:sp>
        <p:nvSpPr>
          <p:cNvPr id="234" name="TextBox 233"/>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29%</a:t>
            </a:r>
            <a:endParaRPr lang="en-US" sz="2400" b="1" dirty="0">
              <a:latin typeface="+mn-lt"/>
            </a:endParaRPr>
          </a:p>
        </p:txBody>
      </p:sp>
      <p:sp>
        <p:nvSpPr>
          <p:cNvPr id="235" name="TextBox 234"/>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55%</a:t>
            </a:r>
            <a:endParaRPr lang="en-US" sz="2400" b="1" dirty="0">
              <a:solidFill>
                <a:schemeClr val="bg1"/>
              </a:solidFill>
              <a:latin typeface="+mn-lt"/>
            </a:endParaRPr>
          </a:p>
        </p:txBody>
      </p:sp>
      <p:sp>
        <p:nvSpPr>
          <p:cNvPr id="236" name="TextBox 235"/>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22%</a:t>
            </a:r>
            <a:endParaRPr lang="en-US" sz="2400" b="1" dirty="0">
              <a:latin typeface="+mn-lt"/>
            </a:endParaRPr>
          </a:p>
        </p:txBody>
      </p:sp>
      <p:sp>
        <p:nvSpPr>
          <p:cNvPr id="237" name="TextBox 236"/>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16%</a:t>
            </a:r>
          </a:p>
        </p:txBody>
      </p:sp>
      <p:sp>
        <p:nvSpPr>
          <p:cNvPr id="238" name="TextBox 237"/>
          <p:cNvSpPr txBox="1"/>
          <p:nvPr/>
        </p:nvSpPr>
        <p:spPr>
          <a:xfrm>
            <a:off x="2690019" y="5331764"/>
            <a:ext cx="1045862"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South</a:t>
            </a:r>
          </a:p>
          <a:p>
            <a:pPr algn="ctr"/>
            <a:r>
              <a:rPr lang="en-US" sz="2400" b="1" dirty="0" smtClean="0">
                <a:latin typeface="+mn-lt"/>
              </a:rPr>
              <a:t>18%</a:t>
            </a:r>
            <a:endParaRPr lang="en-US" sz="2400" b="1" dirty="0">
              <a:latin typeface="+mn-lt"/>
            </a:endParaRPr>
          </a:p>
        </p:txBody>
      </p:sp>
    </p:spTree>
    <p:extLst>
      <p:ext uri="{BB962C8B-B14F-4D97-AF65-F5344CB8AC3E}">
        <p14:creationId xmlns:p14="http://schemas.microsoft.com/office/powerpoint/2010/main" val="24887291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0"/>
            <a:ext cx="8229600" cy="1143000"/>
          </a:xfrm>
        </p:spPr>
        <p:txBody>
          <a:bodyPr/>
          <a:lstStyle/>
          <a:p>
            <a:r>
              <a:rPr lang="en-US" sz="3600" dirty="0" smtClean="0">
                <a:latin typeface="Calibri" pitchFamily="34" charset="0"/>
              </a:rPr>
              <a:t>Trends in Nutritional Status</a:t>
            </a:r>
          </a:p>
        </p:txBody>
      </p:sp>
      <p:sp>
        <p:nvSpPr>
          <p:cNvPr id="31748" name="Text Box 7"/>
          <p:cNvSpPr txBox="1">
            <a:spLocks noChangeArrowheads="1"/>
          </p:cNvSpPr>
          <p:nvPr/>
        </p:nvSpPr>
        <p:spPr bwMode="auto">
          <a:xfrm>
            <a:off x="0" y="1143000"/>
            <a:ext cx="4419600" cy="369888"/>
          </a:xfrm>
          <a:prstGeom prst="rect">
            <a:avLst/>
          </a:prstGeom>
          <a:noFill/>
          <a:ln w="9525">
            <a:noFill/>
            <a:miter lim="800000"/>
            <a:headEnd/>
            <a:tailEnd/>
          </a:ln>
        </p:spPr>
        <p:txBody>
          <a:bodyPr>
            <a:spAutoFit/>
          </a:bodyPr>
          <a:lstStyle/>
          <a:p>
            <a:pPr eaLnBrk="0" hangingPunct="0">
              <a:spcBef>
                <a:spcPct val="50000"/>
              </a:spcBef>
            </a:pPr>
            <a:r>
              <a:rPr lang="en-US" i="1" dirty="0">
                <a:latin typeface="Calibri" pitchFamily="34" charset="0"/>
              </a:rPr>
              <a:t>Percent of children under age 5</a:t>
            </a: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258572414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dirty="0">
                <a:latin typeface="Calibri" pitchFamily="34" charset="0"/>
              </a:rPr>
              <a:t>*Based on the </a:t>
            </a:r>
            <a:r>
              <a:rPr lang="en-US" sz="1400" dirty="0" smtClean="0">
                <a:latin typeface="Calibri" pitchFamily="34" charset="0"/>
              </a:rPr>
              <a:t>2006 WHO </a:t>
            </a:r>
            <a:r>
              <a:rPr lang="en-US" sz="1400" dirty="0">
                <a:latin typeface="Calibri" pitchFamily="34" charset="0"/>
              </a:rPr>
              <a:t>Child Growth Standards</a:t>
            </a:r>
          </a:p>
        </p:txBody>
      </p:sp>
    </p:spTree>
    <p:extLst>
      <p:ext uri="{BB962C8B-B14F-4D97-AF65-F5344CB8AC3E}">
        <p14:creationId xmlns:p14="http://schemas.microsoft.com/office/powerpoint/2010/main" val="2134837098"/>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48"/>
            <a:ext cx="9144000" cy="1166648"/>
          </a:xfrm>
        </p:spPr>
        <p:txBody>
          <a:bodyPr>
            <a:normAutofit/>
          </a:bodyPr>
          <a:lstStyle/>
          <a:p>
            <a:r>
              <a:rPr lang="en-US" dirty="0" smtClean="0"/>
              <a:t>Stunting Regional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14613498"/>
              </p:ext>
            </p:extLst>
          </p:nvPr>
        </p:nvGraphicFramePr>
        <p:xfrm>
          <a:off x="966952" y="1041314"/>
          <a:ext cx="8229600" cy="583513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946228" y="5715000"/>
            <a:ext cx="3200400" cy="646331"/>
          </a:xfrm>
          <a:prstGeom prst="rect">
            <a:avLst/>
          </a:prstGeom>
          <a:noFill/>
        </p:spPr>
        <p:txBody>
          <a:bodyPr wrap="square" rtlCol="0">
            <a:spAutoFit/>
          </a:bodyPr>
          <a:lstStyle/>
          <a:p>
            <a:pPr algn="r"/>
            <a:r>
              <a:rPr lang="en-US" i="1" dirty="0" smtClean="0">
                <a:solidFill>
                  <a:srgbClr val="000000"/>
                </a:solidFill>
                <a:latin typeface="Calibri"/>
              </a:rPr>
              <a:t>Percent of children under age five stunted</a:t>
            </a:r>
            <a:endParaRPr lang="en-US" i="1" dirty="0">
              <a:solidFill>
                <a:srgbClr val="000000"/>
              </a:solidFill>
              <a:latin typeface="Calibri"/>
            </a:endParaRPr>
          </a:p>
        </p:txBody>
      </p:sp>
      <p:sp>
        <p:nvSpPr>
          <p:cNvPr id="6" name="TextBox 5"/>
          <p:cNvSpPr txBox="1"/>
          <p:nvPr/>
        </p:nvSpPr>
        <p:spPr>
          <a:xfrm>
            <a:off x="5975131" y="6507116"/>
            <a:ext cx="3200400" cy="369332"/>
          </a:xfrm>
          <a:prstGeom prst="rect">
            <a:avLst/>
          </a:prstGeom>
          <a:noFill/>
        </p:spPr>
        <p:txBody>
          <a:bodyPr wrap="square" rtlCol="0">
            <a:spAutoFit/>
          </a:bodyPr>
          <a:lstStyle/>
          <a:p>
            <a:pPr algn="r"/>
            <a:r>
              <a:rPr lang="en-US" i="1" dirty="0" smtClean="0">
                <a:solidFill>
                  <a:srgbClr val="000000"/>
                </a:solidFill>
                <a:latin typeface="Calibri"/>
              </a:rPr>
              <a:t>*Preliminary report data</a:t>
            </a:r>
            <a:endParaRPr lang="en-US" i="1" dirty="0">
              <a:solidFill>
                <a:srgbClr val="000000"/>
              </a:solidFill>
              <a:latin typeface="Calibri"/>
            </a:endParaRPr>
          </a:p>
        </p:txBody>
      </p:sp>
    </p:spTree>
    <p:extLst>
      <p:ext uri="{BB962C8B-B14F-4D97-AF65-F5344CB8AC3E}">
        <p14:creationId xmlns:p14="http://schemas.microsoft.com/office/powerpoint/2010/main" val="14287160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Women’s Nutritional Status</a:t>
            </a:r>
            <a:endParaRPr lang="en-US" sz="40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236596213"/>
              </p:ext>
            </p:extLst>
          </p:nvPr>
        </p:nvGraphicFramePr>
        <p:xfrm>
          <a:off x="457200" y="1297977"/>
          <a:ext cx="8229600" cy="58674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34587" y="939531"/>
            <a:ext cx="6400800" cy="369332"/>
          </a:xfrm>
          <a:prstGeom prst="rect">
            <a:avLst/>
          </a:prstGeom>
          <a:noFill/>
        </p:spPr>
        <p:txBody>
          <a:bodyPr wrap="square" rtlCol="0">
            <a:spAutoFit/>
          </a:bodyPr>
          <a:lstStyle/>
          <a:p>
            <a:r>
              <a:rPr lang="en-US" i="1" dirty="0" smtClean="0">
                <a:latin typeface="Calibri" pitchFamily="34" charset="0"/>
              </a:rPr>
              <a:t>Percent distribution of women age 15-49</a:t>
            </a:r>
            <a:endParaRPr lang="en-US" i="1" dirty="0">
              <a:latin typeface="Calibri" pitchFamily="34" charset="0"/>
            </a:endParaRPr>
          </a:p>
        </p:txBody>
      </p:sp>
    </p:spTree>
    <p:extLst>
      <p:ext uri="{BB962C8B-B14F-4D97-AF65-F5344CB8AC3E}">
        <p14:creationId xmlns:p14="http://schemas.microsoft.com/office/powerpoint/2010/main" val="10064539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0"/>
            <a:ext cx="8229600" cy="914400"/>
          </a:xfrm>
        </p:spPr>
        <p:txBody>
          <a:bodyPr>
            <a:normAutofit/>
          </a:bodyPr>
          <a:lstStyle/>
          <a:p>
            <a:r>
              <a:rPr lang="en-US" sz="4000" dirty="0" smtClean="0">
                <a:latin typeface="Calibri" pitchFamily="34" charset="0"/>
              </a:rPr>
              <a:t>Key 	Findings</a:t>
            </a:r>
          </a:p>
        </p:txBody>
      </p:sp>
      <p:sp>
        <p:nvSpPr>
          <p:cNvPr id="3" name="Content Placeholder 2"/>
          <p:cNvSpPr>
            <a:spLocks noGrp="1"/>
          </p:cNvSpPr>
          <p:nvPr>
            <p:ph idx="1"/>
          </p:nvPr>
        </p:nvSpPr>
        <p:spPr>
          <a:xfrm>
            <a:off x="457200" y="990600"/>
            <a:ext cx="8229600" cy="5334000"/>
          </a:xfrm>
        </p:spPr>
        <p:txBody>
          <a:bodyPr rtlCol="0">
            <a:normAutofit/>
          </a:bodyPr>
          <a:lstStyle/>
          <a:p>
            <a:pPr fontAlgn="auto">
              <a:spcAft>
                <a:spcPts val="0"/>
              </a:spcAft>
              <a:buClr>
                <a:schemeClr val="tx1"/>
              </a:buClr>
              <a:defRPr/>
            </a:pPr>
            <a:r>
              <a:rPr lang="en-US" sz="2800" dirty="0" smtClean="0">
                <a:latin typeface="Calibri" pitchFamily="34" charset="0"/>
              </a:rPr>
              <a:t>Children are </a:t>
            </a:r>
            <a:r>
              <a:rPr lang="en-US" sz="2800" b="1" dirty="0" smtClean="0">
                <a:solidFill>
                  <a:schemeClr val="bg2"/>
                </a:solidFill>
                <a:latin typeface="Calibri" pitchFamily="34" charset="0"/>
              </a:rPr>
              <a:t>breastfed</a:t>
            </a:r>
            <a:r>
              <a:rPr lang="en-US" sz="2800" dirty="0" smtClean="0">
                <a:latin typeface="Calibri" pitchFamily="34" charset="0"/>
              </a:rPr>
              <a:t> for a median </a:t>
            </a:r>
            <a:r>
              <a:rPr lang="en-US" sz="2800" smtClean="0">
                <a:latin typeface="Calibri" pitchFamily="34" charset="0"/>
              </a:rPr>
              <a:t>of </a:t>
            </a:r>
            <a:r>
              <a:rPr lang="en-US" sz="2800" b="1" smtClean="0">
                <a:solidFill>
                  <a:schemeClr val="bg2"/>
                </a:solidFill>
                <a:latin typeface="Calibri" pitchFamily="34" charset="0"/>
              </a:rPr>
              <a:t>18.3 </a:t>
            </a:r>
            <a:r>
              <a:rPr lang="en-US" sz="2800" b="1" dirty="0" smtClean="0">
                <a:solidFill>
                  <a:schemeClr val="bg2"/>
                </a:solidFill>
                <a:latin typeface="Calibri" pitchFamily="34" charset="0"/>
              </a:rPr>
              <a:t>months</a:t>
            </a:r>
          </a:p>
          <a:p>
            <a:pPr lvl="1" fontAlgn="auto">
              <a:spcAft>
                <a:spcPts val="0"/>
              </a:spcAft>
              <a:buClr>
                <a:schemeClr val="tx1"/>
              </a:buClr>
              <a:buFont typeface="Arial" pitchFamily="34" charset="0"/>
              <a:buChar char="•"/>
              <a:defRPr/>
            </a:pPr>
            <a:r>
              <a:rPr lang="en-US" dirty="0" smtClean="0">
                <a:solidFill>
                  <a:schemeClr val="tx1"/>
                </a:solidFill>
                <a:latin typeface="Calibri" pitchFamily="34" charset="0"/>
              </a:rPr>
              <a:t>Children are </a:t>
            </a:r>
            <a:r>
              <a:rPr lang="en-US" b="1" dirty="0" smtClean="0">
                <a:solidFill>
                  <a:schemeClr val="bg2"/>
                </a:solidFill>
                <a:latin typeface="Calibri" pitchFamily="34" charset="0"/>
              </a:rPr>
              <a:t>exclusively breastfed </a:t>
            </a:r>
            <a:r>
              <a:rPr lang="en-US" dirty="0" smtClean="0">
                <a:solidFill>
                  <a:schemeClr val="tx1"/>
                </a:solidFill>
                <a:latin typeface="Calibri" pitchFamily="34" charset="0"/>
              </a:rPr>
              <a:t>for</a:t>
            </a:r>
            <a:r>
              <a:rPr lang="en-US" dirty="0" smtClean="0">
                <a:latin typeface="Calibri" pitchFamily="34" charset="0"/>
              </a:rPr>
              <a:t> </a:t>
            </a:r>
            <a:r>
              <a:rPr lang="en-US" b="1" dirty="0" smtClean="0">
                <a:solidFill>
                  <a:schemeClr val="bg2"/>
                </a:solidFill>
                <a:latin typeface="Calibri" pitchFamily="34" charset="0"/>
              </a:rPr>
              <a:t>0.5 months</a:t>
            </a:r>
            <a:endParaRPr lang="en-US" dirty="0" smtClean="0">
              <a:solidFill>
                <a:schemeClr val="bg2"/>
              </a:solidFill>
              <a:latin typeface="Calibri" pitchFamily="34" charset="0"/>
            </a:endParaRPr>
          </a:p>
          <a:p>
            <a:pPr fontAlgn="auto">
              <a:spcAft>
                <a:spcPts val="0"/>
              </a:spcAft>
              <a:buClr>
                <a:schemeClr val="tx1"/>
              </a:buClr>
              <a:defRPr/>
            </a:pPr>
            <a:r>
              <a:rPr lang="en-US" sz="2800" b="1" dirty="0" smtClean="0">
                <a:solidFill>
                  <a:schemeClr val="bg2"/>
                </a:solidFill>
                <a:latin typeface="Calibri" pitchFamily="34" charset="0"/>
              </a:rPr>
              <a:t>17%</a:t>
            </a:r>
            <a:r>
              <a:rPr lang="en-US" sz="2800" b="1" dirty="0" smtClean="0">
                <a:solidFill>
                  <a:schemeClr val="accent6"/>
                </a:solidFill>
                <a:latin typeface="Calibri" pitchFamily="34" charset="0"/>
              </a:rPr>
              <a:t> </a:t>
            </a:r>
            <a:r>
              <a:rPr lang="en-US" sz="2800" dirty="0" smtClean="0">
                <a:latin typeface="Calibri" pitchFamily="34" charset="0"/>
              </a:rPr>
              <a:t>of children under 6 months are </a:t>
            </a:r>
            <a:r>
              <a:rPr lang="en-US" sz="2800" b="1" dirty="0" smtClean="0">
                <a:solidFill>
                  <a:schemeClr val="bg2"/>
                </a:solidFill>
                <a:latin typeface="Calibri" pitchFamily="34" charset="0"/>
              </a:rPr>
              <a:t>exclusively breastfed</a:t>
            </a:r>
            <a:endParaRPr lang="en-US" sz="2800" dirty="0">
              <a:solidFill>
                <a:schemeClr val="bg2"/>
              </a:solidFill>
              <a:latin typeface="Calibri" pitchFamily="34" charset="0"/>
            </a:endParaRPr>
          </a:p>
          <a:p>
            <a:pPr fontAlgn="auto">
              <a:spcAft>
                <a:spcPts val="0"/>
              </a:spcAft>
              <a:buClr>
                <a:schemeClr val="tx1"/>
              </a:buClr>
              <a:defRPr/>
            </a:pPr>
            <a:r>
              <a:rPr lang="en-US" sz="2800" b="1" dirty="0" smtClean="0">
                <a:solidFill>
                  <a:schemeClr val="bg2"/>
                </a:solidFill>
                <a:latin typeface="Calibri" pitchFamily="34" charset="0"/>
              </a:rPr>
              <a:t>21%</a:t>
            </a:r>
            <a:r>
              <a:rPr lang="en-US" sz="2800" b="1" dirty="0" smtClean="0">
                <a:solidFill>
                  <a:schemeClr val="accent6"/>
                </a:solidFill>
                <a:latin typeface="Calibri" pitchFamily="34" charset="0"/>
              </a:rPr>
              <a:t> </a:t>
            </a:r>
            <a:r>
              <a:rPr lang="en-US" sz="2800" dirty="0" smtClean="0">
                <a:latin typeface="Calibri" pitchFamily="34" charset="0"/>
              </a:rPr>
              <a:t>of pregnant women took </a:t>
            </a:r>
            <a:r>
              <a:rPr lang="en-US" sz="2800" b="1" dirty="0" smtClean="0">
                <a:solidFill>
                  <a:schemeClr val="bg2"/>
                </a:solidFill>
                <a:latin typeface="Calibri" pitchFamily="34" charset="0"/>
              </a:rPr>
              <a:t>iron supplements </a:t>
            </a:r>
            <a:r>
              <a:rPr lang="en-US" sz="2800" dirty="0" smtClean="0">
                <a:latin typeface="Calibri" pitchFamily="34" charset="0"/>
              </a:rPr>
              <a:t>for 90+ days as recommended</a:t>
            </a:r>
          </a:p>
          <a:p>
            <a:pPr fontAlgn="auto">
              <a:spcAft>
                <a:spcPts val="0"/>
              </a:spcAft>
              <a:buClr>
                <a:schemeClr val="tx1"/>
              </a:buClr>
              <a:defRPr/>
            </a:pPr>
            <a:r>
              <a:rPr lang="en-US" sz="2800" b="1" dirty="0" smtClean="0">
                <a:solidFill>
                  <a:schemeClr val="bg2"/>
                </a:solidFill>
                <a:latin typeface="Calibri" pitchFamily="34" charset="0"/>
              </a:rPr>
              <a:t>37%</a:t>
            </a:r>
            <a:r>
              <a:rPr lang="en-US" sz="2800" b="1" dirty="0" smtClean="0">
                <a:solidFill>
                  <a:schemeClr val="accent1"/>
                </a:solidFill>
                <a:latin typeface="Calibri" pitchFamily="34" charset="0"/>
              </a:rPr>
              <a:t> </a:t>
            </a:r>
            <a:r>
              <a:rPr lang="en-US" sz="2800" dirty="0" smtClean="0">
                <a:latin typeface="Calibri" pitchFamily="34" charset="0"/>
              </a:rPr>
              <a:t>of children are </a:t>
            </a:r>
            <a:r>
              <a:rPr lang="en-US" sz="2800" b="1" dirty="0" smtClean="0">
                <a:solidFill>
                  <a:schemeClr val="bg2"/>
                </a:solidFill>
                <a:latin typeface="Calibri" pitchFamily="34" charset="0"/>
              </a:rPr>
              <a:t>stunted </a:t>
            </a:r>
            <a:r>
              <a:rPr lang="en-US" sz="2800" dirty="0" smtClean="0">
                <a:latin typeface="Calibri" pitchFamily="34" charset="0"/>
              </a:rPr>
              <a:t>(short for their age)</a:t>
            </a:r>
          </a:p>
          <a:p>
            <a:pPr fontAlgn="auto">
              <a:spcAft>
                <a:spcPts val="0"/>
              </a:spcAft>
              <a:buClr>
                <a:schemeClr val="tx1"/>
              </a:buClr>
              <a:defRPr/>
            </a:pPr>
            <a:r>
              <a:rPr lang="en-US" sz="2800" b="1" dirty="0" smtClean="0">
                <a:solidFill>
                  <a:schemeClr val="bg2"/>
                </a:solidFill>
              </a:rPr>
              <a:t>25%</a:t>
            </a:r>
            <a:r>
              <a:rPr lang="en-US" sz="2800" dirty="0" smtClean="0"/>
              <a:t> of women are </a:t>
            </a:r>
            <a:r>
              <a:rPr lang="en-US" sz="2800" b="1" dirty="0" smtClean="0">
                <a:solidFill>
                  <a:schemeClr val="bg2"/>
                </a:solidFill>
              </a:rPr>
              <a:t>overweight</a:t>
            </a:r>
            <a:r>
              <a:rPr lang="en-US" sz="2800" b="1" dirty="0" smtClean="0">
                <a:solidFill>
                  <a:schemeClr val="accent1"/>
                </a:solidFill>
              </a:rPr>
              <a:t> </a:t>
            </a:r>
            <a:r>
              <a:rPr lang="en-US" sz="2800" b="1" dirty="0" smtClean="0">
                <a:solidFill>
                  <a:schemeClr val="bg2"/>
                </a:solidFill>
              </a:rPr>
              <a:t>or</a:t>
            </a:r>
            <a:r>
              <a:rPr lang="en-US" sz="2800" b="1" dirty="0" smtClean="0">
                <a:solidFill>
                  <a:schemeClr val="accent1"/>
                </a:solidFill>
              </a:rPr>
              <a:t> </a:t>
            </a:r>
            <a:r>
              <a:rPr lang="en-US" sz="2800" b="1" dirty="0" smtClean="0">
                <a:solidFill>
                  <a:schemeClr val="bg2"/>
                </a:solidFill>
              </a:rPr>
              <a:t>obese</a:t>
            </a:r>
            <a:r>
              <a:rPr lang="en-US" sz="2800" b="1" dirty="0" smtClean="0">
                <a:solidFill>
                  <a:schemeClr val="accent1"/>
                </a:solidFill>
              </a:rPr>
              <a:t> </a:t>
            </a:r>
            <a:r>
              <a:rPr lang="en-US" sz="2800" dirty="0" smtClean="0"/>
              <a:t>(BMI ≥ 25.0)</a:t>
            </a:r>
            <a:endParaRPr lang="en-US" sz="2800" dirty="0" smtClean="0">
              <a:latin typeface="Calibri" pitchFamily="34" charset="0"/>
            </a:endParaRPr>
          </a:p>
          <a:p>
            <a:pPr fontAlgn="auto">
              <a:spcAft>
                <a:spcPts val="0"/>
              </a:spcAft>
              <a:buClr>
                <a:schemeClr val="tx1"/>
              </a:buClr>
              <a:defRPr/>
            </a:pPr>
            <a:endParaRPr lang="en-US" sz="2800" dirty="0" smtClean="0">
              <a:latin typeface="Calibri" pitchFamily="34" charset="0"/>
            </a:endParaRPr>
          </a:p>
          <a:p>
            <a:pPr marL="0" indent="0" fontAlgn="auto">
              <a:spcAft>
                <a:spcPts val="0"/>
              </a:spcAft>
              <a:buNone/>
              <a:defRPr/>
            </a:pPr>
            <a:endParaRPr lang="en-US" sz="2800" b="1" dirty="0" smtClean="0">
              <a:latin typeface="Calibri" pitchFamily="34" charset="0"/>
            </a:endParaRPr>
          </a:p>
        </p:txBody>
      </p:sp>
    </p:spTree>
    <p:extLst>
      <p:ext uri="{BB962C8B-B14F-4D97-AF65-F5344CB8AC3E}">
        <p14:creationId xmlns:p14="http://schemas.microsoft.com/office/powerpoint/2010/main" val="38325679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b="1" dirty="0" smtClean="0">
                <a:solidFill>
                  <a:schemeClr val="bg2"/>
                </a:solidFill>
                <a:latin typeface="Calibri" pitchFamily="34" charset="0"/>
              </a:rPr>
              <a:t>Breastfeeding and Infant and Young Child Feeding Practices</a:t>
            </a:r>
          </a:p>
          <a:p>
            <a:r>
              <a:rPr lang="en-GB" sz="2400" dirty="0" smtClean="0">
                <a:latin typeface="Calibri" pitchFamily="34" charset="0"/>
              </a:rPr>
              <a:t>Micronutrient Intake</a:t>
            </a:r>
          </a:p>
          <a:p>
            <a:r>
              <a:rPr lang="en-GB" sz="2400" dirty="0" smtClean="0">
                <a:latin typeface="Calibri" pitchFamily="34" charset="0"/>
              </a:rPr>
              <a:t>Nutritional Status of Children and Women</a:t>
            </a:r>
            <a:endParaRPr lang="en-GB" sz="2400" dirty="0">
              <a:latin typeface="Calibri" pitchFamily="34" charset="0"/>
            </a:endParaRPr>
          </a:p>
        </p:txBody>
      </p:sp>
    </p:spTree>
    <p:extLst>
      <p:ext uri="{BB962C8B-B14F-4D97-AF65-F5344CB8AC3E}">
        <p14:creationId xmlns:p14="http://schemas.microsoft.com/office/powerpoint/2010/main" val="39812942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4"/>
          <p:cNvSpPr>
            <a:spLocks noGrp="1"/>
          </p:cNvSpPr>
          <p:nvPr>
            <p:ph type="title"/>
          </p:nvPr>
        </p:nvSpPr>
        <p:spPr/>
        <p:txBody>
          <a:bodyPr/>
          <a:lstStyle/>
          <a:p>
            <a:r>
              <a:rPr lang="en-US" sz="4000" dirty="0" smtClean="0">
                <a:latin typeface="Calibri" pitchFamily="34" charset="0"/>
              </a:rPr>
              <a:t>Early Breastfeeding</a:t>
            </a:r>
          </a:p>
        </p:txBody>
      </p:sp>
      <p:sp>
        <p:nvSpPr>
          <p:cNvPr id="6" name="Content Placeholder 5"/>
          <p:cNvSpPr>
            <a:spLocks noGrp="1"/>
          </p:cNvSpPr>
          <p:nvPr>
            <p:ph idx="1"/>
          </p:nvPr>
        </p:nvSpPr>
        <p:spPr/>
        <p:txBody>
          <a:bodyPr rtlCol="0">
            <a:normAutofit fontScale="92500" lnSpcReduction="20000"/>
          </a:bodyPr>
          <a:lstStyle/>
          <a:p>
            <a:pPr marL="461963" indent="-461963" fontAlgn="auto">
              <a:spcBef>
                <a:spcPct val="100000"/>
              </a:spcBef>
              <a:spcAft>
                <a:spcPts val="0"/>
              </a:spcAft>
              <a:buClr>
                <a:schemeClr val="tx1"/>
              </a:buClr>
              <a:buFont typeface="Arial" pitchFamily="34" charset="0"/>
              <a:buChar char="•"/>
              <a:tabLst>
                <a:tab pos="457200" algn="l"/>
              </a:tabLst>
              <a:defRPr/>
            </a:pPr>
            <a:r>
              <a:rPr lang="en-US" dirty="0" smtClean="0">
                <a:latin typeface="Calibri" pitchFamily="34" charset="0"/>
              </a:rPr>
              <a:t>Provides a newborn with </a:t>
            </a:r>
            <a:r>
              <a:rPr lang="en-US" b="1" dirty="0" smtClean="0">
                <a:solidFill>
                  <a:schemeClr val="bg2"/>
                </a:solidFill>
                <a:latin typeface="Calibri" pitchFamily="34" charset="0"/>
              </a:rPr>
              <a:t>colostrum</a:t>
            </a:r>
            <a:r>
              <a:rPr lang="en-US" dirty="0" smtClean="0">
                <a:latin typeface="Calibri" pitchFamily="34" charset="0"/>
              </a:rPr>
              <a:t>, a key supplement for the infant’s immune system. </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bg2"/>
                </a:solidFill>
                <a:latin typeface="Calibri" pitchFamily="34" charset="0"/>
              </a:rPr>
              <a:t>33%</a:t>
            </a:r>
            <a:r>
              <a:rPr lang="en-US" b="1" dirty="0" smtClean="0">
                <a:solidFill>
                  <a:schemeClr val="accent6"/>
                </a:solidFill>
                <a:latin typeface="Calibri" pitchFamily="34" charset="0"/>
              </a:rPr>
              <a:t> </a:t>
            </a:r>
            <a:r>
              <a:rPr lang="en-US" dirty="0" smtClean="0">
                <a:latin typeface="Calibri" pitchFamily="34" charset="0"/>
              </a:rPr>
              <a:t>of newborns are breastfed within the </a:t>
            </a:r>
            <a:r>
              <a:rPr lang="en-US" b="1" dirty="0" smtClean="0">
                <a:solidFill>
                  <a:schemeClr val="bg2"/>
                </a:solidFill>
                <a:latin typeface="Calibri" pitchFamily="34" charset="0"/>
              </a:rPr>
              <a:t>first hour</a:t>
            </a:r>
            <a:r>
              <a:rPr lang="en-US" b="1" dirty="0" smtClean="0">
                <a:solidFill>
                  <a:schemeClr val="accent6"/>
                </a:solidFill>
                <a:latin typeface="Calibri" pitchFamily="34" charset="0"/>
              </a:rPr>
              <a:t> </a:t>
            </a:r>
            <a:r>
              <a:rPr lang="en-US" dirty="0" smtClean="0">
                <a:latin typeface="Calibri" pitchFamily="34" charset="0"/>
              </a:rPr>
              <a:t>of life, and </a:t>
            </a:r>
            <a:r>
              <a:rPr lang="en-US" b="1" dirty="0" smtClean="0">
                <a:solidFill>
                  <a:schemeClr val="bg2"/>
                </a:solidFill>
                <a:latin typeface="Calibri" pitchFamily="34" charset="0"/>
              </a:rPr>
              <a:t>74%</a:t>
            </a:r>
            <a:r>
              <a:rPr lang="en-US" b="1" dirty="0" smtClean="0">
                <a:latin typeface="Calibri" pitchFamily="34" charset="0"/>
              </a:rPr>
              <a:t> </a:t>
            </a:r>
            <a:r>
              <a:rPr lang="en-US" dirty="0" smtClean="0">
                <a:latin typeface="Calibri" pitchFamily="34" charset="0"/>
              </a:rPr>
              <a:t>within the </a:t>
            </a:r>
            <a:r>
              <a:rPr lang="en-US" b="1" dirty="0" smtClean="0">
                <a:solidFill>
                  <a:schemeClr val="bg2"/>
                </a:solidFill>
                <a:latin typeface="Calibri" pitchFamily="34" charset="0"/>
              </a:rPr>
              <a:t>first day</a:t>
            </a:r>
            <a:r>
              <a:rPr lang="en-US" dirty="0" smtClean="0">
                <a:latin typeface="Calibri" pitchFamily="34" charset="0"/>
              </a:rPr>
              <a:t>.</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bg2"/>
                </a:solidFill>
                <a:latin typeface="Calibri" pitchFamily="34" charset="0"/>
              </a:rPr>
              <a:t>59%</a:t>
            </a:r>
            <a:r>
              <a:rPr lang="en-US" dirty="0" smtClean="0">
                <a:latin typeface="Calibri" pitchFamily="34" charset="0"/>
              </a:rPr>
              <a:t> of newborns given food or liquid other than </a:t>
            </a:r>
            <a:r>
              <a:rPr lang="en-US" dirty="0" err="1" smtClean="0">
                <a:latin typeface="Calibri" pitchFamily="34" charset="0"/>
              </a:rPr>
              <a:t>breastmilk</a:t>
            </a:r>
            <a:r>
              <a:rPr lang="en-US" dirty="0" smtClean="0">
                <a:latin typeface="Calibri" pitchFamily="34" charset="0"/>
              </a:rPr>
              <a:t> (</a:t>
            </a:r>
            <a:r>
              <a:rPr lang="en-US" b="1" dirty="0" err="1" smtClean="0">
                <a:solidFill>
                  <a:schemeClr val="bg2"/>
                </a:solidFill>
                <a:latin typeface="Calibri" pitchFamily="34" charset="0"/>
              </a:rPr>
              <a:t>prelacteal</a:t>
            </a:r>
            <a:r>
              <a:rPr lang="en-US" b="1" dirty="0" smtClean="0">
                <a:solidFill>
                  <a:schemeClr val="bg2"/>
                </a:solidFill>
                <a:latin typeface="Calibri" pitchFamily="34" charset="0"/>
              </a:rPr>
              <a:t> feed</a:t>
            </a:r>
            <a:r>
              <a:rPr lang="en-US" dirty="0" smtClean="0">
                <a:latin typeface="Calibri" pitchFamily="34" charset="0"/>
              </a:rPr>
              <a:t>),</a:t>
            </a:r>
            <a:r>
              <a:rPr lang="en-US" b="1" dirty="0" smtClean="0">
                <a:latin typeface="Calibri" pitchFamily="34" charset="0"/>
              </a:rPr>
              <a:t> </a:t>
            </a:r>
            <a:r>
              <a:rPr lang="en-US" dirty="0" smtClean="0">
                <a:latin typeface="Calibri" pitchFamily="34" charset="0"/>
              </a:rPr>
              <a:t>although this is not recommended.</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bg2"/>
                </a:solidFill>
              </a:rPr>
              <a:t>98%</a:t>
            </a:r>
            <a:r>
              <a:rPr lang="en-US" b="1" dirty="0" smtClean="0"/>
              <a:t> </a:t>
            </a:r>
            <a:r>
              <a:rPr lang="en-US" dirty="0"/>
              <a:t>of infants are </a:t>
            </a:r>
            <a:r>
              <a:rPr lang="en-US" b="1" dirty="0">
                <a:solidFill>
                  <a:schemeClr val="bg2"/>
                </a:solidFill>
              </a:rPr>
              <a:t>ever breastfed</a:t>
            </a:r>
            <a:r>
              <a:rPr lang="en-US" dirty="0" smtClean="0"/>
              <a:t>.</a:t>
            </a:r>
            <a:endParaRPr lang="en-US" dirty="0" smtClean="0">
              <a:latin typeface="Calibri" pitchFamily="34" charset="0"/>
            </a:endParaRPr>
          </a:p>
          <a:p>
            <a:pPr marL="461963" indent="-461963" fontAlgn="auto">
              <a:spcBef>
                <a:spcPct val="100000"/>
              </a:spcBef>
              <a:spcAft>
                <a:spcPts val="0"/>
              </a:spcAft>
              <a:buFont typeface="Arial" pitchFamily="34" charset="0"/>
              <a:buNone/>
              <a:tabLst>
                <a:tab pos="457200" algn="l"/>
              </a:tabLst>
              <a:defRPr/>
            </a:pPr>
            <a:endParaRPr lang="en-US" dirty="0" smtClean="0">
              <a:latin typeface="Calibri" pitchFamily="34" charset="0"/>
            </a:endParaRPr>
          </a:p>
          <a:p>
            <a:pPr fontAlgn="auto">
              <a:spcAft>
                <a:spcPts val="0"/>
              </a:spcAft>
              <a:buFont typeface="Arial" pitchFamily="34" charset="0"/>
              <a:buChar char="•"/>
              <a:defRPr/>
            </a:pPr>
            <a:endParaRPr lang="en-US" dirty="0">
              <a:latin typeface="Calibri" pitchFamily="34" charset="0"/>
            </a:endParaRPr>
          </a:p>
        </p:txBody>
      </p:sp>
    </p:spTree>
    <p:extLst>
      <p:ext uri="{BB962C8B-B14F-4D97-AF65-F5344CB8AC3E}">
        <p14:creationId xmlns:p14="http://schemas.microsoft.com/office/powerpoint/2010/main" val="15477129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Duration of Breastfeeding</a:t>
            </a:r>
          </a:p>
        </p:txBody>
      </p:sp>
      <p:graphicFrame>
        <p:nvGraphicFramePr>
          <p:cNvPr id="5" name="Content Placeholder 3"/>
          <p:cNvGraphicFramePr>
            <a:graphicFrameLocks noGrp="1"/>
          </p:cNvGraphicFramePr>
          <p:nvPr>
            <p:ph idx="1"/>
            <p:extLst>
              <p:ext uri="{D42A27DB-BD31-4B8C-83A1-F6EECF244321}">
                <p14:modId xmlns:p14="http://schemas.microsoft.com/office/powerpoint/2010/main" val="890695571"/>
              </p:ext>
            </p:extLst>
          </p:nvPr>
        </p:nvGraphicFramePr>
        <p:xfrm>
          <a:off x="355600" y="1879600"/>
          <a:ext cx="8432800" cy="4424363"/>
        </p:xfrm>
        <a:graphic>
          <a:graphicData uri="http://schemas.openxmlformats.org/drawingml/2006/chart">
            <c:chart xmlns:c="http://schemas.openxmlformats.org/drawingml/2006/chart" xmlns:r="http://schemas.openxmlformats.org/officeDocument/2006/relationships" r:id="rId3"/>
          </a:graphicData>
        </a:graphic>
      </p:graphicFrame>
      <p:sp>
        <p:nvSpPr>
          <p:cNvPr id="18436" name="TextBox 4"/>
          <p:cNvSpPr txBox="1">
            <a:spLocks noChangeArrowheads="1"/>
          </p:cNvSpPr>
          <p:nvPr/>
        </p:nvSpPr>
        <p:spPr bwMode="auto">
          <a:xfrm>
            <a:off x="0" y="1295400"/>
            <a:ext cx="9144000" cy="369888"/>
          </a:xfrm>
          <a:prstGeom prst="rect">
            <a:avLst/>
          </a:prstGeom>
          <a:noFill/>
          <a:ln w="9525">
            <a:noFill/>
            <a:miter lim="800000"/>
            <a:headEnd/>
            <a:tailEnd/>
          </a:ln>
        </p:spPr>
        <p:txBody>
          <a:bodyPr>
            <a:spAutoFit/>
          </a:bodyPr>
          <a:lstStyle/>
          <a:p>
            <a:r>
              <a:rPr lang="en-US" i="1" dirty="0">
                <a:latin typeface="Calibri" pitchFamily="34" charset="0"/>
              </a:rPr>
              <a:t>Median duration of breastfeeding in months among children born in the last 3 years</a:t>
            </a:r>
          </a:p>
        </p:txBody>
      </p:sp>
    </p:spTree>
    <p:extLst>
      <p:ext uri="{BB962C8B-B14F-4D97-AF65-F5344CB8AC3E}">
        <p14:creationId xmlns:p14="http://schemas.microsoft.com/office/powerpoint/2010/main" val="17562838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normAutofit/>
          </a:bodyPr>
          <a:lstStyle/>
          <a:p>
            <a:r>
              <a:rPr lang="en-US" sz="4000" dirty="0" smtClean="0">
                <a:latin typeface="Calibri" pitchFamily="34" charset="0"/>
              </a:rPr>
              <a:t>Exclusive Breastfeeding</a:t>
            </a:r>
          </a:p>
        </p:txBody>
      </p:sp>
      <p:sp>
        <p:nvSpPr>
          <p:cNvPr id="3" name="Content Placeholder 2"/>
          <p:cNvSpPr>
            <a:spLocks noGrp="1"/>
          </p:cNvSpPr>
          <p:nvPr>
            <p:ph idx="1"/>
          </p:nvPr>
        </p:nvSpPr>
        <p:spPr/>
        <p:txBody>
          <a:bodyPr rtlCol="0">
            <a:normAutofit/>
          </a:bodyPr>
          <a:lstStyle/>
          <a:p>
            <a:pPr marL="461963" indent="-461963" fontAlgn="auto">
              <a:lnSpc>
                <a:spcPct val="90000"/>
              </a:lnSpc>
              <a:spcBef>
                <a:spcPct val="100000"/>
              </a:spcBef>
              <a:spcAft>
                <a:spcPts val="0"/>
              </a:spcAft>
              <a:buFont typeface="Arial" pitchFamily="34" charset="0"/>
              <a:buChar char="•"/>
              <a:defRPr/>
            </a:pPr>
            <a:r>
              <a:rPr lang="en-US" sz="2800" dirty="0">
                <a:latin typeface="Calibri" pitchFamily="34" charset="0"/>
              </a:rPr>
              <a:t>Children who receive </a:t>
            </a:r>
            <a:r>
              <a:rPr lang="en-US" sz="2800" b="1" dirty="0">
                <a:solidFill>
                  <a:schemeClr val="bg2"/>
                </a:solidFill>
                <a:latin typeface="Calibri" pitchFamily="34" charset="0"/>
              </a:rPr>
              <a:t>only</a:t>
            </a:r>
            <a:r>
              <a:rPr lang="en-US" sz="2800" dirty="0">
                <a:solidFill>
                  <a:schemeClr val="accent1"/>
                </a:solidFill>
                <a:latin typeface="Calibri" pitchFamily="34" charset="0"/>
              </a:rPr>
              <a:t> </a:t>
            </a:r>
            <a:r>
              <a:rPr lang="en-US" sz="2800" dirty="0">
                <a:latin typeface="Calibri" pitchFamily="34" charset="0"/>
              </a:rPr>
              <a:t>breast milk </a:t>
            </a:r>
            <a:r>
              <a:rPr lang="en-US" sz="2800" dirty="0" smtClean="0">
                <a:latin typeface="Calibri" pitchFamily="34" charset="0"/>
              </a:rPr>
              <a:t>and no other foods or liquids, even water, are </a:t>
            </a:r>
            <a:r>
              <a:rPr lang="en-US" sz="2800" dirty="0">
                <a:latin typeface="Calibri" pitchFamily="34" charset="0"/>
              </a:rPr>
              <a:t>considered </a:t>
            </a:r>
            <a:r>
              <a:rPr lang="en-US" sz="2800" b="1" dirty="0">
                <a:solidFill>
                  <a:schemeClr val="bg2"/>
                </a:solidFill>
                <a:latin typeface="Calibri" pitchFamily="34" charset="0"/>
              </a:rPr>
              <a:t>exclusively breastfed</a:t>
            </a:r>
            <a:r>
              <a:rPr lang="en-US" sz="2800" dirty="0">
                <a:latin typeface="Calibri" pitchFamily="34" charset="0"/>
              </a:rPr>
              <a:t>.</a:t>
            </a:r>
          </a:p>
          <a:p>
            <a:pPr marL="461963" indent="-461963" fontAlgn="auto">
              <a:lnSpc>
                <a:spcPct val="90000"/>
              </a:lnSpc>
              <a:spcBef>
                <a:spcPct val="100000"/>
              </a:spcBef>
              <a:spcAft>
                <a:spcPts val="0"/>
              </a:spcAft>
              <a:buFont typeface="Arial" pitchFamily="34" charset="0"/>
              <a:buChar char="•"/>
              <a:defRPr/>
            </a:pPr>
            <a:r>
              <a:rPr lang="en-US" sz="2800" dirty="0">
                <a:latin typeface="Calibri" pitchFamily="34" charset="0"/>
              </a:rPr>
              <a:t>Exclusive breastfeeding is recommended for the first </a:t>
            </a:r>
            <a:r>
              <a:rPr lang="en-US" sz="2800" b="1" dirty="0">
                <a:solidFill>
                  <a:schemeClr val="bg2"/>
                </a:solidFill>
                <a:latin typeface="Calibri" pitchFamily="34" charset="0"/>
              </a:rPr>
              <a:t>6 months of life</a:t>
            </a:r>
            <a:r>
              <a:rPr lang="en-US" sz="2800" dirty="0">
                <a:latin typeface="Calibri" pitchFamily="34" charset="0"/>
              </a:rPr>
              <a:t>, since breast milk contains all the nutrients that a baby needs.</a:t>
            </a:r>
          </a:p>
          <a:p>
            <a:pPr marL="461963" indent="-461963" fontAlgn="auto">
              <a:lnSpc>
                <a:spcPct val="90000"/>
              </a:lnSpc>
              <a:spcBef>
                <a:spcPct val="100000"/>
              </a:spcBef>
              <a:spcAft>
                <a:spcPts val="0"/>
              </a:spcAft>
              <a:buFont typeface="Arial" pitchFamily="34" charset="0"/>
              <a:buChar char="•"/>
              <a:defRPr/>
            </a:pPr>
            <a:r>
              <a:rPr lang="en-US" sz="2800" b="1" dirty="0">
                <a:solidFill>
                  <a:schemeClr val="bg2"/>
                </a:solidFill>
                <a:latin typeface="Calibri" pitchFamily="34" charset="0"/>
              </a:rPr>
              <a:t>Antibodies </a:t>
            </a:r>
            <a:r>
              <a:rPr lang="en-US" sz="2800" dirty="0">
                <a:latin typeface="Calibri" pitchFamily="34" charset="0"/>
              </a:rPr>
              <a:t>in breast milk provide</a:t>
            </a:r>
            <a:r>
              <a:rPr lang="en-US" sz="2800" dirty="0">
                <a:solidFill>
                  <a:schemeClr val="accent1"/>
                </a:solidFill>
                <a:latin typeface="Calibri" pitchFamily="34" charset="0"/>
              </a:rPr>
              <a:t> </a:t>
            </a:r>
            <a:r>
              <a:rPr lang="en-US" sz="2800" b="1" dirty="0">
                <a:solidFill>
                  <a:schemeClr val="bg2"/>
                </a:solidFill>
                <a:latin typeface="Calibri" pitchFamily="34" charset="0"/>
              </a:rPr>
              <a:t>immunity</a:t>
            </a:r>
            <a:r>
              <a:rPr lang="en-US" sz="2800" dirty="0">
                <a:solidFill>
                  <a:schemeClr val="accent1"/>
                </a:solidFill>
                <a:latin typeface="Calibri" pitchFamily="34" charset="0"/>
              </a:rPr>
              <a:t> </a:t>
            </a:r>
            <a:r>
              <a:rPr lang="en-US" sz="2800" dirty="0">
                <a:latin typeface="Calibri" pitchFamily="34" charset="0"/>
              </a:rPr>
              <a:t>to disease.</a:t>
            </a:r>
          </a:p>
          <a:p>
            <a:pPr fontAlgn="auto">
              <a:spcAft>
                <a:spcPts val="0"/>
              </a:spcAft>
              <a:buFont typeface="Arial" pitchFamily="34" charset="0"/>
              <a:buChar char="•"/>
              <a:defRPr/>
            </a:pPr>
            <a:endParaRPr lang="en-US" sz="2800" dirty="0">
              <a:latin typeface="Calibri" pitchFamily="34" charset="0"/>
            </a:endParaRPr>
          </a:p>
        </p:txBody>
      </p:sp>
    </p:spTree>
    <p:extLst>
      <p:ext uri="{BB962C8B-B14F-4D97-AF65-F5344CB8AC3E}">
        <p14:creationId xmlns:p14="http://schemas.microsoft.com/office/powerpoint/2010/main" val="34139021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Exclusive Breastfeeding by Age</a:t>
            </a:r>
          </a:p>
        </p:txBody>
      </p:sp>
      <p:graphicFrame>
        <p:nvGraphicFramePr>
          <p:cNvPr id="6" name="Content Placeholder 3"/>
          <p:cNvGraphicFramePr>
            <a:graphicFrameLocks noGrp="1"/>
          </p:cNvGraphicFramePr>
          <p:nvPr>
            <p:ph idx="1"/>
            <p:extLst>
              <p:ext uri="{D42A27DB-BD31-4B8C-83A1-F6EECF244321}">
                <p14:modId xmlns:p14="http://schemas.microsoft.com/office/powerpoint/2010/main" val="4046393854"/>
              </p:ext>
            </p:extLst>
          </p:nvPr>
        </p:nvGraphicFramePr>
        <p:xfrm>
          <a:off x="622300" y="1758950"/>
          <a:ext cx="8356600" cy="43942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Box 4"/>
          <p:cNvSpPr txBox="1">
            <a:spLocks noChangeArrowheads="1"/>
          </p:cNvSpPr>
          <p:nvPr/>
        </p:nvSpPr>
        <p:spPr bwMode="auto">
          <a:xfrm>
            <a:off x="3657600" y="6381750"/>
            <a:ext cx="1828800" cy="400050"/>
          </a:xfrm>
          <a:prstGeom prst="rect">
            <a:avLst/>
          </a:prstGeom>
          <a:noFill/>
          <a:ln w="9525">
            <a:noFill/>
            <a:miter lim="800000"/>
            <a:headEnd/>
            <a:tailEnd/>
          </a:ln>
        </p:spPr>
        <p:txBody>
          <a:bodyPr>
            <a:spAutoFit/>
          </a:bodyPr>
          <a:lstStyle/>
          <a:p>
            <a:pPr algn="ctr"/>
            <a:r>
              <a:rPr lang="en-US" sz="2000" b="1" dirty="0">
                <a:latin typeface="Calibri" pitchFamily="34" charset="0"/>
              </a:rPr>
              <a:t>Age in months</a:t>
            </a:r>
          </a:p>
        </p:txBody>
      </p:sp>
      <p:sp>
        <p:nvSpPr>
          <p:cNvPr id="21509" name="TextBox 5"/>
          <p:cNvSpPr txBox="1">
            <a:spLocks noChangeArrowheads="1"/>
          </p:cNvSpPr>
          <p:nvPr/>
        </p:nvSpPr>
        <p:spPr bwMode="auto">
          <a:xfrm>
            <a:off x="8906" y="1168545"/>
            <a:ext cx="5334000" cy="369332"/>
          </a:xfrm>
          <a:prstGeom prst="rect">
            <a:avLst/>
          </a:prstGeom>
          <a:noFill/>
          <a:ln w="9525">
            <a:noFill/>
            <a:miter lim="800000"/>
            <a:headEnd/>
            <a:tailEnd/>
          </a:ln>
        </p:spPr>
        <p:txBody>
          <a:bodyPr wrap="square">
            <a:spAutoFit/>
          </a:bodyPr>
          <a:lstStyle/>
          <a:p>
            <a:r>
              <a:rPr lang="en-US" i="1" dirty="0">
                <a:latin typeface="Calibri" pitchFamily="34" charset="0"/>
              </a:rPr>
              <a:t>Percent of children exclusively breastfed</a:t>
            </a:r>
          </a:p>
        </p:txBody>
      </p:sp>
    </p:spTree>
    <p:extLst>
      <p:ext uri="{BB962C8B-B14F-4D97-AF65-F5344CB8AC3E}">
        <p14:creationId xmlns:p14="http://schemas.microsoft.com/office/powerpoint/2010/main" val="11914159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228600" y="0"/>
            <a:ext cx="8686800" cy="1143000"/>
          </a:xfrm>
        </p:spPr>
        <p:txBody>
          <a:bodyPr>
            <a:normAutofit/>
          </a:bodyPr>
          <a:lstStyle/>
          <a:p>
            <a:r>
              <a:rPr lang="en-US" sz="4000" dirty="0" smtClean="0">
                <a:latin typeface="Calibri" pitchFamily="34" charset="0"/>
              </a:rPr>
              <a:t>Breastfeeding Status Under 6 Months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9392452"/>
              </p:ext>
            </p:extLst>
          </p:nvPr>
        </p:nvGraphicFramePr>
        <p:xfrm>
          <a:off x="0" y="914400"/>
          <a:ext cx="9067800" cy="5943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658642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normAutofit/>
          </a:bodyPr>
          <a:lstStyle/>
          <a:p>
            <a:r>
              <a:rPr lang="en-US" sz="4000" dirty="0" smtClean="0">
                <a:latin typeface="Calibri" pitchFamily="34" charset="0"/>
              </a:rPr>
              <a:t>IYCF Practices</a:t>
            </a:r>
          </a:p>
        </p:txBody>
      </p:sp>
      <p:sp>
        <p:nvSpPr>
          <p:cNvPr id="23555" name="Content Placeholder 2"/>
          <p:cNvSpPr>
            <a:spLocks noGrp="1"/>
          </p:cNvSpPr>
          <p:nvPr>
            <p:ph idx="1"/>
          </p:nvPr>
        </p:nvSpPr>
        <p:spPr>
          <a:xfrm>
            <a:off x="457200" y="1600200"/>
            <a:ext cx="8001000" cy="4525963"/>
          </a:xfrm>
        </p:spPr>
        <p:txBody>
          <a:bodyPr/>
          <a:lstStyle/>
          <a:p>
            <a:r>
              <a:rPr lang="en-US" sz="2800" b="1" dirty="0" smtClean="0">
                <a:latin typeface="Calibri" pitchFamily="34" charset="0"/>
              </a:rPr>
              <a:t>The Infant and Young Child Feeding Practices (IYCF) recommended by WHO:</a:t>
            </a:r>
            <a:r>
              <a:rPr lang="en-US" sz="2800" dirty="0" smtClean="0">
                <a:latin typeface="Calibri" pitchFamily="34" charset="0"/>
              </a:rPr>
              <a:t>  </a:t>
            </a:r>
          </a:p>
          <a:p>
            <a:pPr lvl="1"/>
            <a:r>
              <a:rPr lang="en-US" sz="2400" dirty="0" smtClean="0">
                <a:solidFill>
                  <a:schemeClr val="tx1"/>
                </a:solidFill>
                <a:latin typeface="Calibri" pitchFamily="34" charset="0"/>
              </a:rPr>
              <a:t>Breastfed children over 6 months should also receive 4 or more food groups, at least twice a day, for infants 6-8 months and at least 3 times a day for breastfed children 9-23 months.</a:t>
            </a:r>
          </a:p>
          <a:p>
            <a:pPr lvl="1"/>
            <a:r>
              <a:rPr lang="en-US" sz="2400" dirty="0" smtClean="0">
                <a:solidFill>
                  <a:schemeClr val="tx1"/>
                </a:solidFill>
                <a:latin typeface="Calibri" pitchFamily="34" charset="0"/>
              </a:rPr>
              <a:t>Non-breastfed children should receive milk or milk products, in addition to 4 or more food groups, 4 times a day or more.  </a:t>
            </a:r>
          </a:p>
          <a:p>
            <a:endParaRPr lang="en-US" sz="2800" dirty="0" smtClean="0">
              <a:latin typeface="Calibri" pitchFamily="34" charset="0"/>
            </a:endParaRPr>
          </a:p>
        </p:txBody>
      </p:sp>
    </p:spTree>
    <p:extLst>
      <p:ext uri="{BB962C8B-B14F-4D97-AF65-F5344CB8AC3E}">
        <p14:creationId xmlns:p14="http://schemas.microsoft.com/office/powerpoint/2010/main" val="33911877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IYCF Practices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0630334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4580" name="TextBox 4"/>
          <p:cNvSpPr txBox="1">
            <a:spLocks noChangeArrowheads="1"/>
          </p:cNvSpPr>
          <p:nvPr/>
        </p:nvSpPr>
        <p:spPr bwMode="auto">
          <a:xfrm>
            <a:off x="0" y="1295400"/>
            <a:ext cx="6934200" cy="369332"/>
          </a:xfrm>
          <a:prstGeom prst="rect">
            <a:avLst/>
          </a:prstGeom>
          <a:noFill/>
          <a:ln w="9525">
            <a:noFill/>
            <a:miter lim="800000"/>
            <a:headEnd/>
            <a:tailEnd/>
          </a:ln>
        </p:spPr>
        <p:txBody>
          <a:bodyPr wrap="square">
            <a:spAutoFit/>
          </a:bodyPr>
          <a:lstStyle/>
          <a:p>
            <a:r>
              <a:rPr lang="en-US" i="1" dirty="0">
                <a:latin typeface="Calibri" pitchFamily="34" charset="0"/>
              </a:rPr>
              <a:t>Percent of children 6-23 </a:t>
            </a:r>
            <a:r>
              <a:rPr lang="en-US" i="1" dirty="0" smtClean="0">
                <a:latin typeface="Calibri" pitchFamily="34" charset="0"/>
              </a:rPr>
              <a:t>months fed with all 3 IYCF practices</a:t>
            </a:r>
            <a:endParaRPr lang="en-US" i="1" dirty="0">
              <a:latin typeface="Calibri" pitchFamily="34" charset="0"/>
            </a:endParaRPr>
          </a:p>
        </p:txBody>
      </p:sp>
    </p:spTree>
    <p:extLst>
      <p:ext uri="{BB962C8B-B14F-4D97-AF65-F5344CB8AC3E}">
        <p14:creationId xmlns:p14="http://schemas.microsoft.com/office/powerpoint/2010/main" val="3854947815"/>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4897</TotalTime>
  <Words>1173</Words>
  <Application>Microsoft Office PowerPoint</Application>
  <PresentationFormat>On-screen Show (4:3)</PresentationFormat>
  <Paragraphs>108</Paragraphs>
  <Slides>19</Slides>
  <Notes>13</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19</vt:i4>
      </vt:variant>
    </vt:vector>
  </HeadingPairs>
  <TitlesOfParts>
    <vt:vector size="23" baseType="lpstr">
      <vt:lpstr>Arial</vt:lpstr>
      <vt:lpstr>Calibri</vt:lpstr>
      <vt:lpstr>Custom Design</vt:lpstr>
      <vt:lpstr>1_Custom Design</vt:lpstr>
      <vt:lpstr>PowerPoint Presentation</vt:lpstr>
      <vt:lpstr>PowerPoint Presentation</vt:lpstr>
      <vt:lpstr>Early Breastfeeding</vt:lpstr>
      <vt:lpstr>Duration of Breastfeeding</vt:lpstr>
      <vt:lpstr>Exclusive Breastfeeding</vt:lpstr>
      <vt:lpstr>Exclusive Breastfeeding by Age</vt:lpstr>
      <vt:lpstr>Breastfeeding Status Under 6 Months</vt:lpstr>
      <vt:lpstr>IYCF Practices</vt:lpstr>
      <vt:lpstr>IYCF Practices</vt:lpstr>
      <vt:lpstr>PowerPoint Presentation</vt:lpstr>
      <vt:lpstr>Micronutrients and Children</vt:lpstr>
      <vt:lpstr>Micronutrients and Pregnant Women</vt:lpstr>
      <vt:lpstr>PowerPoint Presentation</vt:lpstr>
      <vt:lpstr>Nutritional Status of Children</vt:lpstr>
      <vt:lpstr>Stunting by Zone</vt:lpstr>
      <vt:lpstr>Trends in Nutritional Status</vt:lpstr>
      <vt:lpstr>Stunting Regional Comparison</vt:lpstr>
      <vt:lpstr>Women’s Nutritional Status</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320</cp:revision>
  <dcterms:created xsi:type="dcterms:W3CDTF">2008-02-29T16:41:57Z</dcterms:created>
  <dcterms:modified xsi:type="dcterms:W3CDTF">2014-08-25T18:56:39Z</dcterms:modified>
</cp:coreProperties>
</file>