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charts/chart3.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5.xml" ContentType="application/vnd.openxmlformats-officedocument.drawingml.chart+xml"/>
  <Override PartName="/ppt/notesSlides/notesSlide9.xml" ContentType="application/vnd.openxmlformats-officedocument.presentationml.notesSlide+xml"/>
  <Override PartName="/ppt/charts/chart6.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7.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8.xml" ContentType="application/vnd.openxmlformats-officedocument.drawingml.chart+xml"/>
  <Override PartName="/ppt/notesSlides/notesSlide19.xml" ContentType="application/vnd.openxmlformats-officedocument.presentationml.notesSlide+xml"/>
  <Override PartName="/ppt/charts/chart9.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5" r:id="rId1"/>
    <p:sldMasterId id="2147483737" r:id="rId2"/>
  </p:sldMasterIdLst>
  <p:notesMasterIdLst>
    <p:notesMasterId r:id="rId26"/>
  </p:notesMasterIdLst>
  <p:handoutMasterIdLst>
    <p:handoutMasterId r:id="rId27"/>
  </p:handoutMasterIdLst>
  <p:sldIdLst>
    <p:sldId id="356" r:id="rId3"/>
    <p:sldId id="258" r:id="rId4"/>
    <p:sldId id="327" r:id="rId5"/>
    <p:sldId id="328" r:id="rId6"/>
    <p:sldId id="329" r:id="rId7"/>
    <p:sldId id="330" r:id="rId8"/>
    <p:sldId id="331" r:id="rId9"/>
    <p:sldId id="355" r:id="rId10"/>
    <p:sldId id="333" r:id="rId11"/>
    <p:sldId id="357" r:id="rId12"/>
    <p:sldId id="334" r:id="rId13"/>
    <p:sldId id="349" r:id="rId14"/>
    <p:sldId id="336" r:id="rId15"/>
    <p:sldId id="337" r:id="rId16"/>
    <p:sldId id="350" r:id="rId17"/>
    <p:sldId id="340" r:id="rId18"/>
    <p:sldId id="341" r:id="rId19"/>
    <p:sldId id="351" r:id="rId20"/>
    <p:sldId id="344" r:id="rId21"/>
    <p:sldId id="345" r:id="rId22"/>
    <p:sldId id="353" r:id="rId23"/>
    <p:sldId id="348" r:id="rId24"/>
    <p:sldId id="346" r:id="rId2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278"/>
    <a:srgbClr val="5673B8"/>
    <a:srgbClr val="C85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87" autoAdjust="0"/>
    <p:restoredTop sz="80817" autoAdjust="0"/>
  </p:normalViewPr>
  <p:slideViewPr>
    <p:cSldViewPr>
      <p:cViewPr varScale="1">
        <p:scale>
          <a:sx n="71" d="100"/>
          <a:sy n="71" d="100"/>
        </p:scale>
        <p:origin x="1494" y="60"/>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2.7285129604366419E-3"/>
          <c:y val="0.18181818181818574"/>
          <c:w val="0.931787175989086"/>
          <c:h val="0.64049586776860845"/>
        </c:manualLayout>
      </c:layout>
      <c:barChart>
        <c:barDir val="col"/>
        <c:grouping val="clustered"/>
        <c:varyColors val="0"/>
        <c:ser>
          <c:idx val="0"/>
          <c:order val="0"/>
          <c:tx>
            <c:strRef>
              <c:f>Sheet1!$B$1</c:f>
              <c:strCache>
                <c:ptCount val="1"/>
                <c:pt idx="0">
                  <c:v>Knowledge</c:v>
                </c:pt>
              </c:strCache>
            </c:strRef>
          </c:tx>
          <c:spPr>
            <a:solidFill>
              <a:schemeClr val="accent6"/>
            </a:solidFill>
          </c:spPr>
          <c:invertIfNegative val="0"/>
          <c:dLbls>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2"/>
                <c:pt idx="0">
                  <c:v>Any method</c:v>
                </c:pt>
                <c:pt idx="1">
                  <c:v>Modern method</c:v>
                </c:pt>
              </c:strCache>
            </c:strRef>
          </c:cat>
          <c:val>
            <c:numRef>
              <c:f>Sheet1!$B$2:$B$4</c:f>
              <c:numCache>
                <c:formatCode>0</c:formatCode>
                <c:ptCount val="2"/>
                <c:pt idx="0">
                  <c:v>85</c:v>
                </c:pt>
                <c:pt idx="1">
                  <c:v>83</c:v>
                </c:pt>
              </c:numCache>
            </c:numRef>
          </c:val>
        </c:ser>
        <c:ser>
          <c:idx val="2"/>
          <c:order val="1"/>
          <c:tx>
            <c:strRef>
              <c:f>Sheet1!$C$1</c:f>
              <c:strCache>
                <c:ptCount val="1"/>
                <c:pt idx="0">
                  <c:v>Current use</c:v>
                </c:pt>
              </c:strCache>
            </c:strRef>
          </c:tx>
          <c:spPr>
            <a:solidFill>
              <a:schemeClr val="accent2"/>
            </a:solidFill>
          </c:spPr>
          <c:invertIfNegative val="0"/>
          <c:dLbls>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2"/>
                <c:pt idx="0">
                  <c:v>Any method</c:v>
                </c:pt>
                <c:pt idx="1">
                  <c:v>Modern method</c:v>
                </c:pt>
              </c:strCache>
            </c:strRef>
          </c:cat>
          <c:val>
            <c:numRef>
              <c:f>Sheet1!$C$2:$C$4</c:f>
              <c:numCache>
                <c:formatCode>0</c:formatCode>
                <c:ptCount val="2"/>
                <c:pt idx="0">
                  <c:v>15</c:v>
                </c:pt>
                <c:pt idx="1">
                  <c:v>10</c:v>
                </c:pt>
              </c:numCache>
            </c:numRef>
          </c:val>
        </c:ser>
        <c:dLbls>
          <c:showLegendKey val="0"/>
          <c:showVal val="0"/>
          <c:showCatName val="0"/>
          <c:showSerName val="0"/>
          <c:showPercent val="0"/>
          <c:showBubbleSize val="0"/>
        </c:dLbls>
        <c:gapWidth val="75"/>
        <c:overlap val="-5"/>
        <c:axId val="279209248"/>
        <c:axId val="279209640"/>
      </c:barChart>
      <c:catAx>
        <c:axId val="279209248"/>
        <c:scaling>
          <c:orientation val="minMax"/>
        </c:scaling>
        <c:delete val="0"/>
        <c:axPos val="b"/>
        <c:numFmt formatCode="General" sourceLinked="1"/>
        <c:majorTickMark val="none"/>
        <c:minorTickMark val="none"/>
        <c:tickLblPos val="nextTo"/>
        <c:txPr>
          <a:bodyPr rot="0" vert="horz"/>
          <a:lstStyle/>
          <a:p>
            <a:pPr>
              <a:defRPr/>
            </a:pPr>
            <a:endParaRPr lang="en-US"/>
          </a:p>
        </c:txPr>
        <c:crossAx val="279209640"/>
        <c:crosses val="autoZero"/>
        <c:auto val="1"/>
        <c:lblAlgn val="ctr"/>
        <c:lblOffset val="100"/>
        <c:tickLblSkip val="1"/>
        <c:tickMarkSkip val="1"/>
        <c:noMultiLvlLbl val="0"/>
      </c:catAx>
      <c:valAx>
        <c:axId val="279209640"/>
        <c:scaling>
          <c:orientation val="minMax"/>
          <c:max val="100"/>
          <c:min val="0"/>
        </c:scaling>
        <c:delete val="1"/>
        <c:axPos val="l"/>
        <c:numFmt formatCode="0" sourceLinked="1"/>
        <c:majorTickMark val="out"/>
        <c:minorTickMark val="none"/>
        <c:tickLblPos val="none"/>
        <c:crossAx val="279209248"/>
        <c:crosses val="autoZero"/>
        <c:crossBetween val="between"/>
        <c:majorUnit val="10"/>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Currently married women</c:v>
                </c:pt>
              </c:strCache>
            </c:strRef>
          </c:tx>
          <c:spPr>
            <a:solidFill>
              <a:schemeClr val="accent6"/>
            </a:solidFill>
          </c:spPr>
          <c:invertIfNegative val="0"/>
          <c:dPt>
            <c:idx val="0"/>
            <c:invertIfNegative val="0"/>
            <c:bubble3D val="0"/>
          </c:dPt>
          <c:dPt>
            <c:idx val="1"/>
            <c:invertIfNegative val="0"/>
            <c:bubble3D val="0"/>
          </c:dPt>
          <c:dPt>
            <c:idx val="2"/>
            <c:invertIfNegative val="0"/>
            <c:bubble3D val="0"/>
          </c:dPt>
          <c:dPt>
            <c:idx val="3"/>
            <c:invertIfNegative val="0"/>
            <c:bubble3D val="0"/>
          </c:dPt>
          <c:dPt>
            <c:idx val="4"/>
            <c:invertIfNegative val="0"/>
            <c:bubble3D val="0"/>
          </c:dPt>
          <c:dPt>
            <c:idx val="5"/>
            <c:invertIfNegative val="0"/>
            <c:bubble3D val="0"/>
          </c:dPt>
          <c:dPt>
            <c:idx val="6"/>
            <c:invertIfNegative val="0"/>
            <c:bubble3D val="0"/>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Any method</c:v>
                </c:pt>
                <c:pt idx="1">
                  <c:v>Any modern method</c:v>
                </c:pt>
                <c:pt idx="2">
                  <c:v>Condom</c:v>
                </c:pt>
                <c:pt idx="3">
                  <c:v>Injectables</c:v>
                </c:pt>
                <c:pt idx="4">
                  <c:v>IUD</c:v>
                </c:pt>
                <c:pt idx="5">
                  <c:v>Pill</c:v>
                </c:pt>
                <c:pt idx="6">
                  <c:v>Any traditional method</c:v>
                </c:pt>
              </c:strCache>
            </c:strRef>
          </c:cat>
          <c:val>
            <c:numRef>
              <c:f>Sheet1!$B$2:$B$8</c:f>
              <c:numCache>
                <c:formatCode>General</c:formatCode>
                <c:ptCount val="7"/>
                <c:pt idx="0">
                  <c:v>15</c:v>
                </c:pt>
                <c:pt idx="1">
                  <c:v>10</c:v>
                </c:pt>
                <c:pt idx="2">
                  <c:v>2</c:v>
                </c:pt>
                <c:pt idx="3">
                  <c:v>3</c:v>
                </c:pt>
                <c:pt idx="4">
                  <c:v>1</c:v>
                </c:pt>
                <c:pt idx="5">
                  <c:v>2</c:v>
                </c:pt>
                <c:pt idx="6">
                  <c:v>5</c:v>
                </c:pt>
              </c:numCache>
            </c:numRef>
          </c:val>
        </c:ser>
        <c:ser>
          <c:idx val="1"/>
          <c:order val="1"/>
          <c:tx>
            <c:strRef>
              <c:f>Sheet1!$C$1</c:f>
              <c:strCache>
                <c:ptCount val="1"/>
                <c:pt idx="0">
                  <c:v>Sexually active unmarried women</c:v>
                </c:pt>
              </c:strCache>
            </c:strRef>
          </c:tx>
          <c:spPr>
            <a:solidFill>
              <a:schemeClr val="accent4">
                <a:lumMod val="75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Any method</c:v>
                </c:pt>
                <c:pt idx="1">
                  <c:v>Any modern method</c:v>
                </c:pt>
                <c:pt idx="2">
                  <c:v>Condom</c:v>
                </c:pt>
                <c:pt idx="3">
                  <c:v>Injectables</c:v>
                </c:pt>
                <c:pt idx="4">
                  <c:v>IUD</c:v>
                </c:pt>
                <c:pt idx="5">
                  <c:v>Pill</c:v>
                </c:pt>
                <c:pt idx="6">
                  <c:v>Any traditional method</c:v>
                </c:pt>
              </c:strCache>
            </c:strRef>
          </c:cat>
          <c:val>
            <c:numRef>
              <c:f>Sheet1!$C$2:$C$8</c:f>
              <c:numCache>
                <c:formatCode>General</c:formatCode>
                <c:ptCount val="7"/>
                <c:pt idx="0">
                  <c:v>68</c:v>
                </c:pt>
                <c:pt idx="1">
                  <c:v>55</c:v>
                </c:pt>
                <c:pt idx="2">
                  <c:v>40</c:v>
                </c:pt>
                <c:pt idx="3">
                  <c:v>3</c:v>
                </c:pt>
                <c:pt idx="4">
                  <c:v>1</c:v>
                </c:pt>
                <c:pt idx="5">
                  <c:v>8</c:v>
                </c:pt>
                <c:pt idx="6">
                  <c:v>13</c:v>
                </c:pt>
              </c:numCache>
            </c:numRef>
          </c:val>
        </c:ser>
        <c:dLbls>
          <c:showLegendKey val="0"/>
          <c:showVal val="1"/>
          <c:showCatName val="0"/>
          <c:showSerName val="0"/>
          <c:showPercent val="0"/>
          <c:showBubbleSize val="0"/>
        </c:dLbls>
        <c:gapWidth val="150"/>
        <c:overlap val="-25"/>
        <c:axId val="279210424"/>
        <c:axId val="279210816"/>
      </c:barChart>
      <c:catAx>
        <c:axId val="279210424"/>
        <c:scaling>
          <c:orientation val="minMax"/>
        </c:scaling>
        <c:delete val="0"/>
        <c:axPos val="b"/>
        <c:numFmt formatCode="General" sourceLinked="1"/>
        <c:majorTickMark val="none"/>
        <c:minorTickMark val="none"/>
        <c:tickLblPos val="nextTo"/>
        <c:crossAx val="279210816"/>
        <c:crosses val="autoZero"/>
        <c:auto val="1"/>
        <c:lblAlgn val="ctr"/>
        <c:lblOffset val="100"/>
        <c:noMultiLvlLbl val="0"/>
      </c:catAx>
      <c:valAx>
        <c:axId val="279210816"/>
        <c:scaling>
          <c:orientation val="minMax"/>
          <c:max val="75"/>
        </c:scaling>
        <c:delete val="1"/>
        <c:axPos val="l"/>
        <c:numFmt formatCode="General" sourceLinked="1"/>
        <c:majorTickMark val="none"/>
        <c:minorTickMark val="none"/>
        <c:tickLblPos val="none"/>
        <c:crossAx val="279210424"/>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3.2670454545454551E-2"/>
          <c:y val="0.14053420992278878"/>
          <c:w val="0.96732954545454564"/>
          <c:h val="0.69930474224702499"/>
        </c:manualLayout>
      </c:layout>
      <c:barChart>
        <c:barDir val="col"/>
        <c:grouping val="clustered"/>
        <c:varyColors val="0"/>
        <c:ser>
          <c:idx val="0"/>
          <c:order val="0"/>
          <c:tx>
            <c:strRef>
              <c:f>Sheet1!$B$1</c:f>
              <c:strCache>
                <c:ptCount val="1"/>
                <c:pt idx="0">
                  <c:v>All women</c:v>
                </c:pt>
              </c:strCache>
            </c:strRef>
          </c:tx>
          <c:spPr>
            <a:solidFill>
              <a:schemeClr val="tx2"/>
            </a:solidFill>
          </c:spPr>
          <c:invertIfNegative val="0"/>
          <c:dPt>
            <c:idx val="0"/>
            <c:invertIfNegative val="0"/>
            <c:bubble3D val="0"/>
          </c:dPt>
          <c:dPt>
            <c:idx val="1"/>
            <c:invertIfNegative val="0"/>
            <c:bubble3D val="0"/>
            <c:spPr>
              <a:solidFill>
                <a:srgbClr val="5673B8"/>
              </a:solidFill>
            </c:spPr>
          </c:dPt>
          <c:dPt>
            <c:idx val="2"/>
            <c:invertIfNegative val="0"/>
            <c:bubble3D val="0"/>
            <c:spPr>
              <a:solidFill>
                <a:srgbClr val="C85725"/>
              </a:solidFill>
            </c:spPr>
          </c:dPt>
          <c:dLbls>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Total</c:v>
                </c:pt>
                <c:pt idx="1">
                  <c:v>Urban</c:v>
                </c:pt>
                <c:pt idx="2">
                  <c:v>Rural</c:v>
                </c:pt>
              </c:strCache>
            </c:strRef>
          </c:cat>
          <c:val>
            <c:numRef>
              <c:f>Sheet1!$B$2:$B$4</c:f>
              <c:numCache>
                <c:formatCode>0</c:formatCode>
                <c:ptCount val="3"/>
                <c:pt idx="0">
                  <c:v>10</c:v>
                </c:pt>
                <c:pt idx="1">
                  <c:v>17</c:v>
                </c:pt>
                <c:pt idx="2">
                  <c:v>6</c:v>
                </c:pt>
              </c:numCache>
            </c:numRef>
          </c:val>
        </c:ser>
        <c:dLbls>
          <c:showLegendKey val="0"/>
          <c:showVal val="0"/>
          <c:showCatName val="0"/>
          <c:showSerName val="0"/>
          <c:showPercent val="0"/>
          <c:showBubbleSize val="0"/>
        </c:dLbls>
        <c:gapWidth val="75"/>
        <c:axId val="310214416"/>
        <c:axId val="310214808"/>
      </c:barChart>
      <c:catAx>
        <c:axId val="310214416"/>
        <c:scaling>
          <c:orientation val="minMax"/>
        </c:scaling>
        <c:delete val="0"/>
        <c:axPos val="b"/>
        <c:numFmt formatCode="General" sourceLinked="1"/>
        <c:majorTickMark val="none"/>
        <c:minorTickMark val="none"/>
        <c:tickLblPos val="nextTo"/>
        <c:txPr>
          <a:bodyPr rot="0" vert="horz"/>
          <a:lstStyle/>
          <a:p>
            <a:pPr>
              <a:defRPr/>
            </a:pPr>
            <a:endParaRPr lang="en-US"/>
          </a:p>
        </c:txPr>
        <c:crossAx val="310214808"/>
        <c:crosses val="autoZero"/>
        <c:auto val="1"/>
        <c:lblAlgn val="ctr"/>
        <c:lblOffset val="100"/>
        <c:tickLblSkip val="1"/>
        <c:tickMarkSkip val="1"/>
        <c:noMultiLvlLbl val="0"/>
      </c:catAx>
      <c:valAx>
        <c:axId val="310214808"/>
        <c:scaling>
          <c:orientation val="minMax"/>
          <c:max val="75"/>
          <c:min val="0"/>
        </c:scaling>
        <c:delete val="1"/>
        <c:axPos val="l"/>
        <c:numFmt formatCode="0" sourceLinked="1"/>
        <c:majorTickMark val="out"/>
        <c:minorTickMark val="none"/>
        <c:tickLblPos val="none"/>
        <c:crossAx val="310214416"/>
        <c:crosses val="autoZero"/>
        <c:crossBetween val="between"/>
      </c:valAx>
      <c:spPr>
        <a:noFill/>
        <a:ln w="25387">
          <a:noFill/>
        </a:ln>
      </c:spPr>
    </c:plotArea>
    <c:plotVisOnly val="1"/>
    <c:dispBlanksAs val="gap"/>
    <c:showDLblsOverMax val="0"/>
  </c:chart>
  <c:txPr>
    <a:bodyPr/>
    <a:lstStyle/>
    <a:p>
      <a:pPr>
        <a:defRPr sz="1799">
          <a:solidFill>
            <a:schemeClr val="tx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0"/>
    <c:plotArea>
      <c:layout>
        <c:manualLayout>
          <c:layoutTarget val="inner"/>
          <c:xMode val="edge"/>
          <c:yMode val="edge"/>
          <c:x val="4.9955242439780362E-2"/>
          <c:y val="1.9896471274424305E-2"/>
          <c:w val="0.93473265230120062"/>
          <c:h val="0.82129872654808844"/>
        </c:manualLayout>
      </c:layout>
      <c:barChart>
        <c:barDir val="col"/>
        <c:grouping val="clustered"/>
        <c:varyColors val="0"/>
        <c:ser>
          <c:idx val="0"/>
          <c:order val="0"/>
          <c:spPr>
            <a:solidFill>
              <a:schemeClr val="accent4"/>
            </a:solidFill>
          </c:spPr>
          <c:invertIfNegative val="0"/>
          <c:dLbls>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Sheet1!$A$1:$A$4</c:f>
              <c:strCache>
                <c:ptCount val="4"/>
                <c:pt idx="0">
                  <c:v>No education</c:v>
                </c:pt>
                <c:pt idx="1">
                  <c:v>Primary</c:v>
                </c:pt>
                <c:pt idx="2">
                  <c:v>Secondary</c:v>
                </c:pt>
                <c:pt idx="3">
                  <c:v>More than secondary</c:v>
                </c:pt>
              </c:strCache>
            </c:strRef>
          </c:cat>
          <c:val>
            <c:numRef>
              <c:f>Sheet1!$B$1:$B$4</c:f>
              <c:numCache>
                <c:formatCode>0</c:formatCode>
                <c:ptCount val="4"/>
                <c:pt idx="0">
                  <c:v>2</c:v>
                </c:pt>
                <c:pt idx="1">
                  <c:v>14</c:v>
                </c:pt>
                <c:pt idx="2">
                  <c:v>19</c:v>
                </c:pt>
                <c:pt idx="3">
                  <c:v>22</c:v>
                </c:pt>
              </c:numCache>
            </c:numRef>
          </c:val>
        </c:ser>
        <c:dLbls>
          <c:showLegendKey val="0"/>
          <c:showVal val="0"/>
          <c:showCatName val="0"/>
          <c:showSerName val="0"/>
          <c:showPercent val="0"/>
          <c:showBubbleSize val="0"/>
        </c:dLbls>
        <c:gapWidth val="75"/>
        <c:axId val="310215592"/>
        <c:axId val="310215984"/>
      </c:barChart>
      <c:catAx>
        <c:axId val="310215592"/>
        <c:scaling>
          <c:orientation val="minMax"/>
        </c:scaling>
        <c:delete val="0"/>
        <c:axPos val="b"/>
        <c:numFmt formatCode="General" sourceLinked="1"/>
        <c:majorTickMark val="none"/>
        <c:minorTickMark val="none"/>
        <c:tickLblPos val="nextTo"/>
        <c:txPr>
          <a:bodyPr rot="0" vert="horz"/>
          <a:lstStyle/>
          <a:p>
            <a:pPr>
              <a:defRPr/>
            </a:pPr>
            <a:endParaRPr lang="en-US"/>
          </a:p>
        </c:txPr>
        <c:crossAx val="310215984"/>
        <c:crosses val="autoZero"/>
        <c:auto val="1"/>
        <c:lblAlgn val="ctr"/>
        <c:lblOffset val="100"/>
        <c:tickLblSkip val="1"/>
        <c:tickMarkSkip val="1"/>
        <c:noMultiLvlLbl val="0"/>
      </c:catAx>
      <c:valAx>
        <c:axId val="310215984"/>
        <c:scaling>
          <c:orientation val="minMax"/>
          <c:max val="75"/>
          <c:min val="0"/>
        </c:scaling>
        <c:delete val="1"/>
        <c:axPos val="l"/>
        <c:numFmt formatCode="0" sourceLinked="1"/>
        <c:majorTickMark val="out"/>
        <c:minorTickMark val="none"/>
        <c:tickLblPos val="none"/>
        <c:crossAx val="310215592"/>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Sheet1!$A$3</c:f>
              <c:strCache>
                <c:ptCount val="1"/>
                <c:pt idx="0">
                  <c:v>2003 NDHS</c:v>
                </c:pt>
              </c:strCache>
            </c:strRef>
          </c:tx>
          <c:spPr>
            <a:solidFill>
              <a:schemeClr val="accent2"/>
            </a:solidFill>
          </c:spPr>
          <c:invertIfNegative val="0"/>
          <c:dLbls>
            <c:dLbl>
              <c:idx val="4"/>
              <c:tx>
                <c:rich>
                  <a:bodyPr/>
                  <a:lstStyle/>
                  <a:p>
                    <a:r>
                      <a:rPr lang="en-US" b="1" smtClean="0">
                        <a:solidFill>
                          <a:schemeClr val="bg1"/>
                        </a:solidFill>
                      </a:rPr>
                      <a:t>&lt;1</a:t>
                    </a:r>
                    <a:endParaRPr lang="en-US" dirty="0"/>
                  </a:p>
                </c:rich>
              </c:tx>
              <c:showLegendKey val="0"/>
              <c:showVal val="1"/>
              <c:showCatName val="0"/>
              <c:showSerName val="0"/>
              <c:showPercent val="0"/>
              <c:showBubbleSize val="0"/>
              <c:extLst>
                <c:ext xmlns:c15="http://schemas.microsoft.com/office/drawing/2012/chart" uri="{CE6537A1-D6FC-4f65-9D91-7224C49458BB}"/>
              </c:extLst>
            </c:dLbl>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Sheet1!$B$1:$D$2</c:f>
              <c:strCache>
                <c:ptCount val="3"/>
                <c:pt idx="0">
                  <c:v>Any method</c:v>
                </c:pt>
                <c:pt idx="1">
                  <c:v>Any modern method</c:v>
                </c:pt>
                <c:pt idx="2">
                  <c:v>Traditional method</c:v>
                </c:pt>
              </c:strCache>
            </c:strRef>
          </c:cat>
          <c:val>
            <c:numRef>
              <c:f>Sheet1!$B$3:$D$3</c:f>
              <c:numCache>
                <c:formatCode>0</c:formatCode>
                <c:ptCount val="3"/>
                <c:pt idx="0">
                  <c:v>13</c:v>
                </c:pt>
                <c:pt idx="1">
                  <c:v>8</c:v>
                </c:pt>
                <c:pt idx="2" formatCode="General">
                  <c:v>4</c:v>
                </c:pt>
              </c:numCache>
            </c:numRef>
          </c:val>
        </c:ser>
        <c:ser>
          <c:idx val="2"/>
          <c:order val="1"/>
          <c:tx>
            <c:strRef>
              <c:f>Sheet1!$A$4</c:f>
              <c:strCache>
                <c:ptCount val="1"/>
                <c:pt idx="0">
                  <c:v>2008 NDHS</c:v>
                </c:pt>
              </c:strCache>
            </c:strRef>
          </c:tx>
          <c:spPr>
            <a:solidFill>
              <a:schemeClr val="accent1"/>
            </a:solidFill>
          </c:spPr>
          <c:invertIfNegative val="0"/>
          <c:dLbls>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Sheet1!$B$1:$D$2</c:f>
              <c:strCache>
                <c:ptCount val="3"/>
                <c:pt idx="0">
                  <c:v>Any method</c:v>
                </c:pt>
                <c:pt idx="1">
                  <c:v>Any modern method</c:v>
                </c:pt>
                <c:pt idx="2">
                  <c:v>Traditional method</c:v>
                </c:pt>
              </c:strCache>
            </c:strRef>
          </c:cat>
          <c:val>
            <c:numRef>
              <c:f>Sheet1!$B$4:$D$4</c:f>
              <c:numCache>
                <c:formatCode>0</c:formatCode>
                <c:ptCount val="3"/>
                <c:pt idx="0">
                  <c:v>15</c:v>
                </c:pt>
                <c:pt idx="1">
                  <c:v>10</c:v>
                </c:pt>
                <c:pt idx="2" formatCode="General">
                  <c:v>5</c:v>
                </c:pt>
              </c:numCache>
            </c:numRef>
          </c:val>
        </c:ser>
        <c:ser>
          <c:idx val="1"/>
          <c:order val="2"/>
          <c:tx>
            <c:strRef>
              <c:f>Sheet1!$A$5</c:f>
              <c:strCache>
                <c:ptCount val="1"/>
                <c:pt idx="0">
                  <c:v>2013 NDHS</c:v>
                </c:pt>
              </c:strCache>
            </c:strRef>
          </c:tx>
          <c:spPr>
            <a:solidFill>
              <a:schemeClr val="tx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Sheet1!$B$1:$D$2</c:f>
              <c:strCache>
                <c:ptCount val="3"/>
                <c:pt idx="0">
                  <c:v>Any method</c:v>
                </c:pt>
                <c:pt idx="1">
                  <c:v>Any modern method</c:v>
                </c:pt>
                <c:pt idx="2">
                  <c:v>Traditional method</c:v>
                </c:pt>
              </c:strCache>
            </c:strRef>
          </c:cat>
          <c:val>
            <c:numRef>
              <c:f>Sheet1!$B$5:$D$5</c:f>
              <c:numCache>
                <c:formatCode>General</c:formatCode>
                <c:ptCount val="3"/>
                <c:pt idx="0">
                  <c:v>15</c:v>
                </c:pt>
                <c:pt idx="1">
                  <c:v>10</c:v>
                </c:pt>
                <c:pt idx="2">
                  <c:v>5</c:v>
                </c:pt>
              </c:numCache>
            </c:numRef>
          </c:val>
        </c:ser>
        <c:dLbls>
          <c:showLegendKey val="0"/>
          <c:showVal val="1"/>
          <c:showCatName val="0"/>
          <c:showSerName val="0"/>
          <c:showPercent val="0"/>
          <c:showBubbleSize val="0"/>
        </c:dLbls>
        <c:gapWidth val="150"/>
        <c:overlap val="-25"/>
        <c:axId val="312912008"/>
        <c:axId val="312912400"/>
      </c:barChart>
      <c:catAx>
        <c:axId val="312912008"/>
        <c:scaling>
          <c:orientation val="minMax"/>
        </c:scaling>
        <c:delete val="0"/>
        <c:axPos val="b"/>
        <c:numFmt formatCode="General" sourceLinked="1"/>
        <c:majorTickMark val="none"/>
        <c:minorTickMark val="none"/>
        <c:tickLblPos val="nextTo"/>
        <c:txPr>
          <a:bodyPr rot="0" vert="horz"/>
          <a:lstStyle/>
          <a:p>
            <a:pPr>
              <a:defRPr/>
            </a:pPr>
            <a:endParaRPr lang="en-US"/>
          </a:p>
        </c:txPr>
        <c:crossAx val="312912400"/>
        <c:crosses val="autoZero"/>
        <c:auto val="1"/>
        <c:lblAlgn val="ctr"/>
        <c:lblOffset val="100"/>
        <c:tickLblSkip val="1"/>
        <c:tickMarkSkip val="1"/>
        <c:noMultiLvlLbl val="0"/>
      </c:catAx>
      <c:valAx>
        <c:axId val="312912400"/>
        <c:scaling>
          <c:orientation val="minMax"/>
          <c:max val="75"/>
          <c:min val="0"/>
        </c:scaling>
        <c:delete val="1"/>
        <c:axPos val="l"/>
        <c:numFmt formatCode="0" sourceLinked="1"/>
        <c:majorTickMark val="out"/>
        <c:minorTickMark val="none"/>
        <c:tickLblPos val="nextTo"/>
        <c:crossAx val="312912008"/>
        <c:crosses val="autoZero"/>
        <c:crossBetween val="between"/>
        <c:majorUnit val="10"/>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4"/>
            </a:solidFill>
          </c:spPr>
          <c:invertIfNegative val="0"/>
          <c:dPt>
            <c:idx val="0"/>
            <c:invertIfNegative val="0"/>
            <c:bubble3D val="0"/>
          </c:dPt>
          <c:dPt>
            <c:idx val="1"/>
            <c:invertIfNegative val="0"/>
            <c:bubble3D val="0"/>
          </c:dPt>
          <c:dPt>
            <c:idx val="2"/>
            <c:invertIfNegative val="0"/>
            <c:bubble3D val="0"/>
            <c:spPr>
              <a:solidFill>
                <a:schemeClr val="tx2"/>
              </a:solidFill>
            </c:spPr>
          </c:dPt>
          <c:dPt>
            <c:idx val="6"/>
            <c:invertIfNegative val="0"/>
            <c:bubble3D val="0"/>
          </c:dPt>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Mali 2006</c:v>
                </c:pt>
                <c:pt idx="1">
                  <c:v>Benin 2011-12</c:v>
                </c:pt>
                <c:pt idx="2">
                  <c:v>Nigeria 2013</c:v>
                </c:pt>
                <c:pt idx="3">
                  <c:v>Senegal 2010-11</c:v>
                </c:pt>
                <c:pt idx="4">
                  <c:v>Niger 2012</c:v>
                </c:pt>
                <c:pt idx="5">
                  <c:v>Cote d'Ivoire 2011-12</c:v>
                </c:pt>
                <c:pt idx="6">
                  <c:v>Burkina Faso 2010</c:v>
                </c:pt>
                <c:pt idx="7">
                  <c:v>Sierra Leone 2013*</c:v>
                </c:pt>
                <c:pt idx="8">
                  <c:v>Ghana 2008</c:v>
                </c:pt>
                <c:pt idx="9">
                  <c:v>Liberia 2013*</c:v>
                </c:pt>
              </c:strCache>
            </c:strRef>
          </c:cat>
          <c:val>
            <c:numRef>
              <c:f>Sheet1!$B$2:$B$11</c:f>
              <c:numCache>
                <c:formatCode>0</c:formatCode>
                <c:ptCount val="10"/>
                <c:pt idx="0">
                  <c:v>7</c:v>
                </c:pt>
                <c:pt idx="1">
                  <c:v>8</c:v>
                </c:pt>
                <c:pt idx="2">
                  <c:v>10</c:v>
                </c:pt>
                <c:pt idx="3">
                  <c:v>12</c:v>
                </c:pt>
                <c:pt idx="4">
                  <c:v>12</c:v>
                </c:pt>
                <c:pt idx="5">
                  <c:v>13</c:v>
                </c:pt>
                <c:pt idx="6">
                  <c:v>15</c:v>
                </c:pt>
                <c:pt idx="7">
                  <c:v>16</c:v>
                </c:pt>
                <c:pt idx="8">
                  <c:v>17</c:v>
                </c:pt>
                <c:pt idx="9">
                  <c:v>19</c:v>
                </c:pt>
              </c:numCache>
            </c:numRef>
          </c:val>
        </c:ser>
        <c:dLbls>
          <c:dLblPos val="outEnd"/>
          <c:showLegendKey val="0"/>
          <c:showVal val="1"/>
          <c:showCatName val="0"/>
          <c:showSerName val="0"/>
          <c:showPercent val="0"/>
          <c:showBubbleSize val="0"/>
        </c:dLbls>
        <c:gapWidth val="100"/>
        <c:axId val="312913184"/>
        <c:axId val="312913576"/>
      </c:barChart>
      <c:catAx>
        <c:axId val="312913184"/>
        <c:scaling>
          <c:orientation val="minMax"/>
        </c:scaling>
        <c:delete val="0"/>
        <c:axPos val="l"/>
        <c:numFmt formatCode="General" sourceLinked="0"/>
        <c:majorTickMark val="none"/>
        <c:minorTickMark val="none"/>
        <c:tickLblPos val="nextTo"/>
        <c:crossAx val="312913576"/>
        <c:crosses val="autoZero"/>
        <c:auto val="1"/>
        <c:lblAlgn val="ctr"/>
        <c:lblOffset val="100"/>
        <c:noMultiLvlLbl val="0"/>
      </c:catAx>
      <c:valAx>
        <c:axId val="312913576"/>
        <c:scaling>
          <c:orientation val="minMax"/>
          <c:max val="40"/>
        </c:scaling>
        <c:delete val="1"/>
        <c:axPos val="b"/>
        <c:numFmt formatCode="0" sourceLinked="1"/>
        <c:majorTickMark val="out"/>
        <c:minorTickMark val="none"/>
        <c:tickLblPos val="nextTo"/>
        <c:crossAx val="31291318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0"/>
    </mc:Choice>
    <mc:Fallback>
      <c:style val="30"/>
    </mc:Fallback>
  </mc:AlternateContent>
  <c:chart>
    <c:autoTitleDeleted val="0"/>
    <c:plotArea>
      <c:layout/>
      <c:barChart>
        <c:barDir val="col"/>
        <c:grouping val="clustered"/>
        <c:varyColors val="0"/>
        <c:ser>
          <c:idx val="0"/>
          <c:order val="0"/>
          <c:tx>
            <c:strRef>
              <c:f>Sheet1!$B$1</c:f>
              <c:strCache>
                <c:ptCount val="1"/>
                <c:pt idx="0">
                  <c:v>Public sector</c:v>
                </c:pt>
              </c:strCache>
            </c:strRef>
          </c:tx>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Sheet1!$A$2:$A$8</c:f>
              <c:strCache>
                <c:ptCount val="7"/>
                <c:pt idx="0">
                  <c:v>Total</c:v>
                </c:pt>
                <c:pt idx="1">
                  <c:v>Female sterilization</c:v>
                </c:pt>
                <c:pt idx="2">
                  <c:v>Pill</c:v>
                </c:pt>
                <c:pt idx="3">
                  <c:v>IUD</c:v>
                </c:pt>
                <c:pt idx="4">
                  <c:v>Injectables</c:v>
                </c:pt>
                <c:pt idx="5">
                  <c:v>Implants</c:v>
                </c:pt>
                <c:pt idx="6">
                  <c:v>Condom</c:v>
                </c:pt>
              </c:strCache>
            </c:strRef>
          </c:cat>
          <c:val>
            <c:numRef>
              <c:f>Sheet1!$B$2:$B$8</c:f>
              <c:numCache>
                <c:formatCode>General</c:formatCode>
                <c:ptCount val="7"/>
                <c:pt idx="0">
                  <c:v>29</c:v>
                </c:pt>
                <c:pt idx="1">
                  <c:v>56</c:v>
                </c:pt>
                <c:pt idx="2">
                  <c:v>23</c:v>
                </c:pt>
                <c:pt idx="3">
                  <c:v>65</c:v>
                </c:pt>
                <c:pt idx="4">
                  <c:v>58</c:v>
                </c:pt>
                <c:pt idx="5">
                  <c:v>65</c:v>
                </c:pt>
                <c:pt idx="6">
                  <c:v>5</c:v>
                </c:pt>
              </c:numCache>
            </c:numRef>
          </c:val>
        </c:ser>
        <c:ser>
          <c:idx val="1"/>
          <c:order val="1"/>
          <c:tx>
            <c:strRef>
              <c:f>Sheet1!$C$1</c:f>
              <c:strCache>
                <c:ptCount val="1"/>
                <c:pt idx="0">
                  <c:v>Private medical sector</c:v>
                </c:pt>
              </c:strCache>
            </c:strRef>
          </c:tx>
          <c:spPr>
            <a:solidFill>
              <a:schemeClr val="tx2">
                <a:lumMod val="5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Sheet1!$A$2:$A$8</c:f>
              <c:strCache>
                <c:ptCount val="7"/>
                <c:pt idx="0">
                  <c:v>Total</c:v>
                </c:pt>
                <c:pt idx="1">
                  <c:v>Female sterilization</c:v>
                </c:pt>
                <c:pt idx="2">
                  <c:v>Pill</c:v>
                </c:pt>
                <c:pt idx="3">
                  <c:v>IUD</c:v>
                </c:pt>
                <c:pt idx="4">
                  <c:v>Injectables</c:v>
                </c:pt>
                <c:pt idx="5">
                  <c:v>Implants</c:v>
                </c:pt>
                <c:pt idx="6">
                  <c:v>Condom</c:v>
                </c:pt>
              </c:strCache>
            </c:strRef>
          </c:cat>
          <c:val>
            <c:numRef>
              <c:f>Sheet1!$C$2:$C$8</c:f>
              <c:numCache>
                <c:formatCode>General</c:formatCode>
                <c:ptCount val="7"/>
                <c:pt idx="0">
                  <c:v>60</c:v>
                </c:pt>
                <c:pt idx="1">
                  <c:v>40</c:v>
                </c:pt>
                <c:pt idx="2">
                  <c:v>72</c:v>
                </c:pt>
                <c:pt idx="3">
                  <c:v>34</c:v>
                </c:pt>
                <c:pt idx="4">
                  <c:v>40</c:v>
                </c:pt>
                <c:pt idx="5">
                  <c:v>34</c:v>
                </c:pt>
                <c:pt idx="6">
                  <c:v>74</c:v>
                </c:pt>
              </c:numCache>
            </c:numRef>
          </c:val>
        </c:ser>
        <c:ser>
          <c:idx val="2"/>
          <c:order val="2"/>
          <c:tx>
            <c:strRef>
              <c:f>Sheet1!$D$1</c:f>
              <c:strCache>
                <c:ptCount val="1"/>
                <c:pt idx="0">
                  <c:v>Other sources</c:v>
                </c:pt>
              </c:strCache>
            </c:strRef>
          </c:tx>
          <c:spPr>
            <a:solidFill>
              <a:schemeClr val="accent6">
                <a:lumMod val="60000"/>
                <a:lumOff val="40000"/>
              </a:schemeClr>
            </a:solidFill>
          </c:spPr>
          <c:invertIfNegative val="0"/>
          <c:dLbls>
            <c:dLbl>
              <c:idx val="0"/>
              <c:layout/>
              <c:tx>
                <c:rich>
                  <a:bodyPr/>
                  <a:lstStyle/>
                  <a:p>
                    <a:r>
                      <a:rPr lang="en-US" dirty="0" smtClean="0"/>
                      <a:t>9</a:t>
                    </a:r>
                    <a:endParaRPr lang="en-US" dirty="0"/>
                  </a:p>
                </c:rich>
              </c:tx>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Sheet1!$A$2:$A$8</c:f>
              <c:strCache>
                <c:ptCount val="7"/>
                <c:pt idx="0">
                  <c:v>Total</c:v>
                </c:pt>
                <c:pt idx="1">
                  <c:v>Female sterilization</c:v>
                </c:pt>
                <c:pt idx="2">
                  <c:v>Pill</c:v>
                </c:pt>
                <c:pt idx="3">
                  <c:v>IUD</c:v>
                </c:pt>
                <c:pt idx="4">
                  <c:v>Injectables</c:v>
                </c:pt>
                <c:pt idx="5">
                  <c:v>Implants</c:v>
                </c:pt>
                <c:pt idx="6">
                  <c:v>Condom</c:v>
                </c:pt>
              </c:strCache>
            </c:strRef>
          </c:cat>
          <c:val>
            <c:numRef>
              <c:f>Sheet1!$D$2:$D$8</c:f>
              <c:numCache>
                <c:formatCode>General</c:formatCode>
                <c:ptCount val="7"/>
                <c:pt idx="0">
                  <c:v>9</c:v>
                </c:pt>
                <c:pt idx="1">
                  <c:v>0</c:v>
                </c:pt>
                <c:pt idx="2">
                  <c:v>2</c:v>
                </c:pt>
                <c:pt idx="3">
                  <c:v>0</c:v>
                </c:pt>
                <c:pt idx="4">
                  <c:v>0</c:v>
                </c:pt>
                <c:pt idx="5">
                  <c:v>0</c:v>
                </c:pt>
                <c:pt idx="6">
                  <c:v>20</c:v>
                </c:pt>
              </c:numCache>
            </c:numRef>
          </c:val>
        </c:ser>
        <c:dLbls>
          <c:showLegendKey val="0"/>
          <c:showVal val="1"/>
          <c:showCatName val="0"/>
          <c:showSerName val="0"/>
          <c:showPercent val="0"/>
          <c:showBubbleSize val="0"/>
        </c:dLbls>
        <c:gapWidth val="150"/>
        <c:overlap val="-25"/>
        <c:axId val="312914752"/>
        <c:axId val="312207184"/>
      </c:barChart>
      <c:catAx>
        <c:axId val="312914752"/>
        <c:scaling>
          <c:orientation val="minMax"/>
        </c:scaling>
        <c:delete val="0"/>
        <c:axPos val="b"/>
        <c:numFmt formatCode="General" sourceLinked="1"/>
        <c:majorTickMark val="none"/>
        <c:minorTickMark val="none"/>
        <c:tickLblPos val="nextTo"/>
        <c:crossAx val="312207184"/>
        <c:crosses val="autoZero"/>
        <c:auto val="1"/>
        <c:lblAlgn val="ctr"/>
        <c:lblOffset val="100"/>
        <c:noMultiLvlLbl val="0"/>
      </c:catAx>
      <c:valAx>
        <c:axId val="312207184"/>
        <c:scaling>
          <c:orientation val="minMax"/>
          <c:max val="100"/>
        </c:scaling>
        <c:delete val="1"/>
        <c:axPos val="l"/>
        <c:numFmt formatCode="General" sourceLinked="1"/>
        <c:majorTickMark val="out"/>
        <c:minorTickMark val="none"/>
        <c:tickLblPos val="nextTo"/>
        <c:crossAx val="312914752"/>
        <c:crosses val="autoZero"/>
        <c:crossBetween val="between"/>
      </c:valAx>
    </c:plotArea>
    <c:legend>
      <c:legendPos val="t"/>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c:spPr>
          </c:dPt>
          <c:dPt>
            <c:idx val="2"/>
            <c:bubble3D val="0"/>
            <c:spPr>
              <a:solidFill>
                <a:schemeClr val="accent6">
                  <a:lumMod val="60000"/>
                  <a:lumOff val="40000"/>
                </a:schemeClr>
              </a:solidFill>
            </c:spPr>
          </c:dPt>
          <c:dLbls>
            <c:dLbl>
              <c:idx val="0"/>
              <c:tx>
                <c:rich>
                  <a:bodyPr/>
                  <a:lstStyle/>
                  <a:p>
                    <a:pPr>
                      <a:defRPr>
                        <a:solidFill>
                          <a:schemeClr val="bg1"/>
                        </a:solidFill>
                      </a:defRPr>
                    </a:pPr>
                    <a:r>
                      <a:rPr lang="en-US" dirty="0"/>
                      <a:t>Intend to use</a:t>
                    </a:r>
                    <a:r>
                      <a:rPr lang="en-US"/>
                      <a:t>
</a:t>
                    </a:r>
                    <a:r>
                      <a:rPr lang="en-US" smtClean="0"/>
                      <a:t>23%</a:t>
                    </a:r>
                    <a:endParaRPr lang="en-US" dirty="0"/>
                  </a:p>
                </c:rich>
              </c:tx>
              <c:spPr/>
              <c:showLegendKey val="0"/>
              <c:showVal val="0"/>
              <c:showCatName val="1"/>
              <c:showSerName val="0"/>
              <c:showPercent val="1"/>
              <c:showBubbleSize val="0"/>
              <c:extLst>
                <c:ext xmlns:c15="http://schemas.microsoft.com/office/drawing/2012/chart" uri="{CE6537A1-D6FC-4f65-9D91-7224C49458BB}"/>
              </c:extLst>
            </c:dLbl>
            <c:dLbl>
              <c:idx val="1"/>
              <c:spPr/>
              <c:txPr>
                <a:bodyPr/>
                <a:lstStyle/>
                <a:p>
                  <a:pPr>
                    <a:defRPr>
                      <a:solidFill>
                        <a:schemeClr val="tx1"/>
                      </a:solidFill>
                    </a:defRPr>
                  </a:pPr>
                  <a:endParaRPr lang="en-US"/>
                </a:p>
              </c:txPr>
              <c:showLegendKey val="0"/>
              <c:showVal val="0"/>
              <c:showCatName val="1"/>
              <c:showSerName val="0"/>
              <c:showPercent val="1"/>
              <c:showBubbleSize val="0"/>
            </c:dLbl>
            <c:dLbl>
              <c:idx val="2"/>
              <c:tx>
                <c:rich>
                  <a:bodyPr/>
                  <a:lstStyle/>
                  <a:p>
                    <a:pPr>
                      <a:defRPr>
                        <a:solidFill>
                          <a:schemeClr val="tx1"/>
                        </a:solidFill>
                      </a:defRPr>
                    </a:pPr>
                    <a:r>
                      <a:rPr lang="en-US" dirty="0" smtClean="0">
                        <a:solidFill>
                          <a:schemeClr val="tx1"/>
                        </a:solidFill>
                      </a:rPr>
                      <a:t>Does </a:t>
                    </a:r>
                    <a:r>
                      <a:rPr lang="en-US" dirty="0">
                        <a:solidFill>
                          <a:schemeClr val="tx1"/>
                        </a:solidFill>
                      </a:rPr>
                      <a:t>not intend to use
</a:t>
                    </a:r>
                    <a:r>
                      <a:rPr lang="en-US" dirty="0" smtClean="0">
                        <a:solidFill>
                          <a:schemeClr val="tx1"/>
                        </a:solidFill>
                      </a:rPr>
                      <a:t>63%</a:t>
                    </a:r>
                    <a:endParaRPr lang="en-US" dirty="0">
                      <a:solidFill>
                        <a:schemeClr val="tx1"/>
                      </a:solidFill>
                    </a:endParaRPr>
                  </a:p>
                </c:rich>
              </c:tx>
              <c:spPr/>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Sheet1!$A$2:$A$4</c:f>
              <c:strCache>
                <c:ptCount val="3"/>
                <c:pt idx="0">
                  <c:v>Intend to use</c:v>
                </c:pt>
                <c:pt idx="1">
                  <c:v>Unsure</c:v>
                </c:pt>
                <c:pt idx="2">
                  <c:v>Does not intend to use</c:v>
                </c:pt>
              </c:strCache>
            </c:strRef>
          </c:cat>
          <c:val>
            <c:numRef>
              <c:f>Sheet1!$B$2:$B$4</c:f>
              <c:numCache>
                <c:formatCode>General</c:formatCode>
                <c:ptCount val="3"/>
                <c:pt idx="0">
                  <c:v>23</c:v>
                </c:pt>
                <c:pt idx="1">
                  <c:v>10</c:v>
                </c:pt>
                <c:pt idx="2">
                  <c:v>63</c:v>
                </c:pt>
              </c:numCache>
            </c:numRef>
          </c:val>
        </c:ser>
        <c:dLbls>
          <c:showLegendKey val="0"/>
          <c:showVal val="0"/>
          <c:showCatName val="1"/>
          <c:showSerName val="0"/>
          <c:showPercent val="1"/>
          <c:showBubbleSize val="0"/>
          <c:showLeaderLines val="1"/>
        </c:dLbls>
        <c:firstSliceAng val="0"/>
      </c:pieChart>
      <c:spPr>
        <a:noFill/>
        <a:ln w="25398">
          <a:noFill/>
        </a:ln>
      </c:spPr>
    </c:plotArea>
    <c:plotVisOnly val="1"/>
    <c:dispBlanksAs val="zero"/>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1"/>
    <c:plotArea>
      <c:layout>
        <c:manualLayout>
          <c:layoutTarget val="inner"/>
          <c:xMode val="edge"/>
          <c:yMode val="edge"/>
          <c:x val="0"/>
          <c:y val="6.1274606299212588E-2"/>
          <c:w val="0.95416666666666672"/>
          <c:h val="0.7135888287401575"/>
        </c:manualLayout>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Radio</c:v>
                </c:pt>
                <c:pt idx="1">
                  <c:v>Television</c:v>
                </c:pt>
                <c:pt idx="2">
                  <c:v>Newspaper/magazine</c:v>
                </c:pt>
                <c:pt idx="3">
                  <c:v>None</c:v>
                </c:pt>
              </c:strCache>
            </c:strRef>
          </c:cat>
          <c:val>
            <c:numRef>
              <c:f>Sheet1!$B$2:$B$5</c:f>
              <c:numCache>
                <c:formatCode>General</c:formatCode>
                <c:ptCount val="4"/>
                <c:pt idx="0">
                  <c:v>33</c:v>
                </c:pt>
                <c:pt idx="1">
                  <c:v>19</c:v>
                </c:pt>
                <c:pt idx="2">
                  <c:v>7</c:v>
                </c:pt>
                <c:pt idx="3">
                  <c:v>62</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Radio</c:v>
                </c:pt>
                <c:pt idx="1">
                  <c:v>Television</c:v>
                </c:pt>
                <c:pt idx="2">
                  <c:v>Newspaper/magazine</c:v>
                </c:pt>
                <c:pt idx="3">
                  <c:v>None</c:v>
                </c:pt>
              </c:strCache>
            </c:strRef>
          </c:cat>
          <c:val>
            <c:numRef>
              <c:f>Sheet1!$C$2:$C$5</c:f>
              <c:numCache>
                <c:formatCode>General</c:formatCode>
                <c:ptCount val="4"/>
                <c:pt idx="0">
                  <c:v>48</c:v>
                </c:pt>
                <c:pt idx="1">
                  <c:v>26</c:v>
                </c:pt>
                <c:pt idx="2">
                  <c:v>14</c:v>
                </c:pt>
                <c:pt idx="3">
                  <c:v>47</c:v>
                </c:pt>
              </c:numCache>
            </c:numRef>
          </c:val>
        </c:ser>
        <c:dLbls>
          <c:showLegendKey val="0"/>
          <c:showVal val="1"/>
          <c:showCatName val="0"/>
          <c:showSerName val="0"/>
          <c:showPercent val="0"/>
          <c:showBubbleSize val="0"/>
        </c:dLbls>
        <c:gapWidth val="150"/>
        <c:overlap val="-25"/>
        <c:axId val="312208360"/>
        <c:axId val="312208752"/>
      </c:barChart>
      <c:catAx>
        <c:axId val="312208360"/>
        <c:scaling>
          <c:orientation val="minMax"/>
        </c:scaling>
        <c:delete val="0"/>
        <c:axPos val="b"/>
        <c:numFmt formatCode="General" sourceLinked="0"/>
        <c:majorTickMark val="none"/>
        <c:minorTickMark val="none"/>
        <c:tickLblPos val="nextTo"/>
        <c:crossAx val="312208752"/>
        <c:crosses val="autoZero"/>
        <c:auto val="1"/>
        <c:lblAlgn val="ctr"/>
        <c:lblOffset val="100"/>
        <c:noMultiLvlLbl val="0"/>
      </c:catAx>
      <c:valAx>
        <c:axId val="312208752"/>
        <c:scaling>
          <c:orientation val="minMax"/>
          <c:max val="100"/>
        </c:scaling>
        <c:delete val="1"/>
        <c:axPos val="l"/>
        <c:numFmt formatCode="General" sourceLinked="1"/>
        <c:majorTickMark val="out"/>
        <c:minorTickMark val="none"/>
        <c:tickLblPos val="none"/>
        <c:crossAx val="312208360"/>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2</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27812380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Knowledge of the fertile period is very low among Nigerian women. Only 20% of women correctly identified the fertile period as halfway between a</a:t>
            </a:r>
            <a:r>
              <a:rPr lang="en-US" baseline="0" dirty="0" smtClean="0"/>
              <a:t> woman’s menstrual periods. 46% of women believe that the fertile period is right after a woman’s period has ended, and 12% think there is no specific fertile time.</a:t>
            </a:r>
            <a:endParaRPr lang="en-US" dirty="0" smtClean="0"/>
          </a:p>
        </p:txBody>
      </p:sp>
      <p:sp>
        <p:nvSpPr>
          <p:cNvPr id="50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ED93A4-828F-4E0F-BDA2-F071FB74F7AA}" type="slidenum">
              <a:rPr lang="en-US"/>
              <a:pPr fontAlgn="base">
                <a:spcBef>
                  <a:spcPct val="0"/>
                </a:spcBef>
                <a:spcAft>
                  <a:spcPct val="0"/>
                </a:spcAft>
              </a:pPr>
              <a:t>11</a:t>
            </a:fld>
            <a:endParaRPr lang="en-US"/>
          </a:p>
        </p:txBody>
      </p:sp>
    </p:spTree>
    <p:extLst>
      <p:ext uri="{BB962C8B-B14F-4D97-AF65-F5344CB8AC3E}">
        <p14:creationId xmlns:p14="http://schemas.microsoft.com/office/powerpoint/2010/main" val="23768771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12</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40092925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64B2D18-90B1-4450-A09F-DE70CE8CFF8A}" type="slidenum">
              <a:rPr lang="en-US"/>
              <a:pPr fontAlgn="base">
                <a:spcBef>
                  <a:spcPct val="0"/>
                </a:spcBef>
                <a:spcAft>
                  <a:spcPct val="0"/>
                </a:spcAft>
              </a:pPr>
              <a:t>13</a:t>
            </a:fld>
            <a:endParaRPr lang="en-US"/>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Public sources, such as government hospitals and government</a:t>
            </a:r>
            <a:r>
              <a:rPr lang="en-US" baseline="0" dirty="0" smtClean="0"/>
              <a:t> health </a:t>
            </a:r>
            <a:r>
              <a:rPr lang="en-US" baseline="0" dirty="0" err="1" smtClean="0"/>
              <a:t>centres</a:t>
            </a:r>
            <a:r>
              <a:rPr lang="en-US" dirty="0" smtClean="0"/>
              <a:t>, currently provide family planning to 29% of current users, while the private medical sector provides methods to 60% of current</a:t>
            </a:r>
            <a:r>
              <a:rPr lang="en-US" baseline="0" dirty="0" smtClean="0"/>
              <a:t> users. IUDs, </a:t>
            </a:r>
            <a:r>
              <a:rPr lang="en-US" baseline="0" dirty="0" err="1" smtClean="0"/>
              <a:t>injectables</a:t>
            </a:r>
            <a:r>
              <a:rPr lang="en-US" baseline="0" dirty="0" smtClean="0"/>
              <a:t> and implants are primarily accessed at public facilities, while condoms and the pill are primarily from accessed the private sector.</a:t>
            </a:r>
            <a:endParaRPr lang="en-US" dirty="0" smtClean="0"/>
          </a:p>
        </p:txBody>
      </p:sp>
    </p:spTree>
    <p:extLst>
      <p:ext uri="{BB962C8B-B14F-4D97-AF65-F5344CB8AC3E}">
        <p14:creationId xmlns:p14="http://schemas.microsoft.com/office/powerpoint/2010/main" val="3870432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B0DCB1B-9C47-46D4-94FB-989418763AF9}" type="slidenum">
              <a:rPr lang="en-US"/>
              <a:pPr fontAlgn="base">
                <a:spcBef>
                  <a:spcPct val="0"/>
                </a:spcBef>
                <a:spcAft>
                  <a:spcPct val="0"/>
                </a:spcAft>
              </a:pPr>
              <a:t>14</a:t>
            </a:fld>
            <a:endParaRPr lang="en-US"/>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Overall, 60% of modern contraceptive users were informed by a health or family</a:t>
            </a:r>
            <a:r>
              <a:rPr lang="en-US" baseline="0" dirty="0" smtClean="0"/>
              <a:t> planning worker about potential side effects of the method they use, 54% were informed about what to do if they experienced side effects, and 64% were informed of other methods available. Users were most likely to receive information about side effects or problems from the public sector (76%). </a:t>
            </a:r>
            <a:endParaRPr lang="en-US" dirty="0" smtClean="0"/>
          </a:p>
        </p:txBody>
      </p:sp>
    </p:spTree>
    <p:extLst>
      <p:ext uri="{BB962C8B-B14F-4D97-AF65-F5344CB8AC3E}">
        <p14:creationId xmlns:p14="http://schemas.microsoft.com/office/powerpoint/2010/main" val="13679672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15</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30809820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16</a:t>
            </a:fld>
            <a:endParaRPr lang="en-US"/>
          </a:p>
        </p:txBody>
      </p:sp>
    </p:spTree>
    <p:extLst>
      <p:ext uri="{BB962C8B-B14F-4D97-AF65-F5344CB8AC3E}">
        <p14:creationId xmlns:p14="http://schemas.microsoft.com/office/powerpoint/2010/main" val="23144257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Unmet need is 16%  in Nigeria. Unmet need is highest in North Central Zone (24%) and lowest in North West (12%).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17</a:t>
            </a:fld>
            <a:endParaRPr lang="en-US"/>
          </a:p>
        </p:txBody>
      </p:sp>
    </p:spTree>
    <p:extLst>
      <p:ext uri="{BB962C8B-B14F-4D97-AF65-F5344CB8AC3E}">
        <p14:creationId xmlns:p14="http://schemas.microsoft.com/office/powerpoint/2010/main" val="37582291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18</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18932772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7D3C581-47EB-4675-AE27-180E6DFF7A0E}" type="slidenum">
              <a:rPr lang="en-US"/>
              <a:pPr fontAlgn="base">
                <a:spcBef>
                  <a:spcPct val="0"/>
                </a:spcBef>
                <a:spcAft>
                  <a:spcPct val="0"/>
                </a:spcAft>
              </a:pPr>
              <a:t>19</a:t>
            </a:fld>
            <a:endParaRPr lang="en-US"/>
          </a:p>
        </p:txBody>
      </p:sp>
      <p:sp>
        <p:nvSpPr>
          <p:cNvPr id="532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3252"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23% of currently married women who reported not using any family planning methods said that they intend to use a family planning method in the future; 63% have no intention to use contraception, and 10% are unsure. </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9776095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CEAB43-5C06-4806-B214-897F7C503D85}" type="slidenum">
              <a:rPr lang="en-US"/>
              <a:pPr fontAlgn="base">
                <a:spcBef>
                  <a:spcPct val="0"/>
                </a:spcBef>
                <a:spcAft>
                  <a:spcPct val="0"/>
                </a:spcAft>
              </a:pPr>
              <a:t>20</a:t>
            </a:fld>
            <a:endParaRPr lang="en-US"/>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Nearly two-thirds</a:t>
            </a:r>
            <a:r>
              <a:rPr lang="en-US" baseline="0" dirty="0" smtClean="0"/>
              <a:t> of women and half of men were not exposed to family planning messages through any of the three media sources. Radio is the most common source of family planning message for women and men. Newspapers and magazines are the least common media for family planning messages among women and men. Men are more likely to see or hear messages in than women. </a:t>
            </a:r>
            <a:r>
              <a:rPr lang="en-US" sz="1200" kern="1200" dirty="0" smtClean="0">
                <a:solidFill>
                  <a:schemeClr val="tx1"/>
                </a:solidFill>
                <a:effectLst/>
                <a:latin typeface="+mn-lt"/>
                <a:ea typeface="+mn-ea"/>
                <a:cs typeface="+mn-cs"/>
              </a:rPr>
              <a:t>35% of women and 38% of men in urban areas are exposed to family planning messages through television, as compared with 8% of rural women and 17% of rural</a:t>
            </a:r>
            <a:r>
              <a:rPr lang="en-US" sz="1200" kern="1200" baseline="0" dirty="0" smtClean="0">
                <a:solidFill>
                  <a:schemeClr val="tx1"/>
                </a:solidFill>
                <a:effectLst/>
                <a:latin typeface="+mn-lt"/>
                <a:ea typeface="+mn-ea"/>
                <a:cs typeface="+mn-cs"/>
              </a:rPr>
              <a:t> men</a:t>
            </a:r>
            <a:r>
              <a:rPr lang="en-US" sz="1200" kern="1200" dirty="0" smtClean="0">
                <a:solidFill>
                  <a:schemeClr val="tx1"/>
                </a:solidFill>
                <a:effectLst/>
                <a:latin typeface="+mn-lt"/>
                <a:ea typeface="+mn-ea"/>
                <a:cs typeface="+mn-cs"/>
              </a:rPr>
              <a:t>. </a:t>
            </a:r>
            <a:endParaRPr lang="en-US" dirty="0" smtClean="0"/>
          </a:p>
        </p:txBody>
      </p:sp>
    </p:spTree>
    <p:extLst>
      <p:ext uri="{BB962C8B-B14F-4D97-AF65-F5344CB8AC3E}">
        <p14:creationId xmlns:p14="http://schemas.microsoft.com/office/powerpoint/2010/main" val="12879041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B593FC0-BCA2-4E7B-B08F-24D738FD1A33}" type="slidenum">
              <a:rPr lang="en-US"/>
              <a:pPr fontAlgn="base">
                <a:spcBef>
                  <a:spcPct val="0"/>
                </a:spcBef>
                <a:spcAft>
                  <a:spcPct val="0"/>
                </a:spcAft>
              </a:pPr>
              <a:t>3</a:t>
            </a:fld>
            <a:endParaRPr lang="en-US"/>
          </a:p>
        </p:txBody>
      </p:sp>
      <p:sp>
        <p:nvSpPr>
          <p:cNvPr id="419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98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Knowledge</a:t>
            </a:r>
            <a:r>
              <a:rPr lang="en-US" baseline="0" noProof="0" dirty="0" smtClean="0"/>
              <a:t> of family planning is universal among women and men. Modern methods are more widely known than traditional methods; the majority of women know of a modern method, while 58% know of a traditional method. </a:t>
            </a:r>
            <a:endParaRPr lang="en-US" noProof="0" dirty="0" smtClean="0"/>
          </a:p>
        </p:txBody>
      </p:sp>
    </p:spTree>
    <p:extLst>
      <p:ext uri="{BB962C8B-B14F-4D97-AF65-F5344CB8AC3E}">
        <p14:creationId xmlns:p14="http://schemas.microsoft.com/office/powerpoint/2010/main" val="11432059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CEAB43-5C06-4806-B214-897F7C503D85}" type="slidenum">
              <a:rPr lang="en-US"/>
              <a:pPr fontAlgn="base">
                <a:spcBef>
                  <a:spcPct val="0"/>
                </a:spcBef>
                <a:spcAft>
                  <a:spcPct val="0"/>
                </a:spcAft>
              </a:pPr>
              <a:t>21</a:t>
            </a:fld>
            <a:endParaRPr lang="en-US"/>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Women have most often heard, seen, or read messages about “</a:t>
            </a:r>
            <a:r>
              <a:rPr lang="en-GB" sz="1200" kern="1200" dirty="0" err="1" smtClean="0">
                <a:solidFill>
                  <a:schemeClr val="tx1"/>
                </a:solidFill>
                <a:effectLst/>
                <a:latin typeface="+mn-lt"/>
                <a:ea typeface="+mn-ea"/>
                <a:cs typeface="+mn-cs"/>
              </a:rPr>
              <a:t>Unspaced</a:t>
            </a:r>
            <a:r>
              <a:rPr lang="en-GB" sz="1200" kern="1200" dirty="0" smtClean="0">
                <a:solidFill>
                  <a:schemeClr val="tx1"/>
                </a:solidFill>
                <a:effectLst/>
                <a:latin typeface="+mn-lt"/>
                <a:ea typeface="+mn-ea"/>
                <a:cs typeface="+mn-cs"/>
              </a:rPr>
              <a:t> children makes the going tough. For the love of your family, go for child spacing today” </a:t>
            </a:r>
            <a:r>
              <a:rPr lang="en-US" sz="1200" kern="1200" dirty="0" smtClean="0">
                <a:solidFill>
                  <a:schemeClr val="tx1"/>
                </a:solidFill>
                <a:effectLst/>
                <a:latin typeface="+mn-lt"/>
                <a:ea typeface="+mn-ea"/>
                <a:cs typeface="+mn-cs"/>
              </a:rPr>
              <a:t>(18%), followed by messages about “</a:t>
            </a:r>
            <a:r>
              <a:rPr lang="en-GB" sz="1200" kern="1200" dirty="0" smtClean="0">
                <a:solidFill>
                  <a:schemeClr val="tx1"/>
                </a:solidFill>
                <a:effectLst/>
                <a:latin typeface="+mn-lt"/>
                <a:ea typeface="+mn-ea"/>
                <a:cs typeface="+mn-cs"/>
              </a:rPr>
              <a:t>As for me and my partner, we </a:t>
            </a:r>
            <a:r>
              <a:rPr lang="en-GB" sz="1200" i="1" kern="1200" dirty="0" err="1" smtClean="0">
                <a:solidFill>
                  <a:schemeClr val="tx1"/>
                </a:solidFill>
                <a:effectLst/>
                <a:latin typeface="+mn-lt"/>
                <a:ea typeface="+mn-ea"/>
                <a:cs typeface="+mn-cs"/>
              </a:rPr>
              <a:t>dey</a:t>
            </a:r>
            <a:r>
              <a:rPr lang="en-GB" sz="1200" i="1" kern="1200" dirty="0" smtClean="0">
                <a:solidFill>
                  <a:schemeClr val="tx1"/>
                </a:solidFill>
                <a:effectLst/>
                <a:latin typeface="+mn-lt"/>
                <a:ea typeface="+mn-ea"/>
                <a:cs typeface="+mn-cs"/>
              </a:rPr>
              <a:t> </a:t>
            </a:r>
            <a:r>
              <a:rPr lang="en-GB" sz="1200" i="1" kern="1200" dirty="0" err="1" smtClean="0">
                <a:solidFill>
                  <a:schemeClr val="tx1"/>
                </a:solidFill>
                <a:effectLst/>
                <a:latin typeface="+mn-lt"/>
                <a:ea typeface="+mn-ea"/>
                <a:cs typeface="+mn-cs"/>
              </a:rPr>
              <a:t>kampe</a:t>
            </a:r>
            <a:r>
              <a:rPr lang="en-GB" sz="1200" kern="1200" dirty="0" smtClean="0">
                <a:solidFill>
                  <a:schemeClr val="tx1"/>
                </a:solidFill>
                <a:effectLst/>
                <a:latin typeface="+mn-lt"/>
                <a:ea typeface="+mn-ea"/>
                <a:cs typeface="+mn-cs"/>
              </a:rPr>
              <a:t> with female condom” </a:t>
            </a:r>
            <a:r>
              <a:rPr lang="en-US" sz="1200" kern="1200" dirty="0" smtClean="0">
                <a:solidFill>
                  <a:schemeClr val="tx1"/>
                </a:solidFill>
                <a:effectLst/>
                <a:latin typeface="+mn-lt"/>
                <a:ea typeface="+mn-ea"/>
                <a:cs typeface="+mn-cs"/>
              </a:rPr>
              <a:t>(13%), and “</a:t>
            </a:r>
            <a:r>
              <a:rPr lang="en-GB" sz="1200" kern="1200" dirty="0" smtClean="0">
                <a:solidFill>
                  <a:schemeClr val="tx1"/>
                </a:solidFill>
                <a:effectLst/>
                <a:latin typeface="+mn-lt"/>
                <a:ea typeface="+mn-ea"/>
                <a:cs typeface="+mn-cs"/>
              </a:rPr>
              <a:t>Well- spaced children are every parent’s joy”</a:t>
            </a:r>
            <a:r>
              <a:rPr lang="en-US" sz="1200" kern="1200" dirty="0" smtClean="0">
                <a:solidFill>
                  <a:schemeClr val="tx1"/>
                </a:solidFill>
                <a:effectLst/>
                <a:latin typeface="+mn-lt"/>
                <a:ea typeface="+mn-ea"/>
                <a:cs typeface="+mn-cs"/>
              </a:rPr>
              <a:t> (12%). The results for men differed from those for women. 22% of men heard, saw, or read messages about “</a:t>
            </a:r>
            <a:r>
              <a:rPr lang="en-GB" sz="1200" kern="1200" dirty="0" smtClean="0">
                <a:solidFill>
                  <a:schemeClr val="tx1"/>
                </a:solidFill>
                <a:effectLst/>
                <a:latin typeface="+mn-lt"/>
                <a:ea typeface="+mn-ea"/>
                <a:cs typeface="+mn-cs"/>
              </a:rPr>
              <a:t>Well- spaced children are every parent’s joy”</a:t>
            </a:r>
            <a:r>
              <a:rPr lang="en-US" sz="1200" kern="1200" dirty="0" smtClean="0">
                <a:solidFill>
                  <a:schemeClr val="tx1"/>
                </a:solidFill>
                <a:effectLst/>
                <a:latin typeface="+mn-lt"/>
                <a:ea typeface="+mn-ea"/>
                <a:cs typeface="+mn-cs"/>
              </a:rPr>
              <a:t>, 21% were exposed to messages about “</a:t>
            </a:r>
            <a:r>
              <a:rPr lang="en-GB" sz="1200" kern="1200" dirty="0" err="1" smtClean="0">
                <a:solidFill>
                  <a:schemeClr val="tx1"/>
                </a:solidFill>
                <a:effectLst/>
                <a:latin typeface="+mn-lt"/>
                <a:ea typeface="+mn-ea"/>
                <a:cs typeface="+mn-cs"/>
              </a:rPr>
              <a:t>Unspaced</a:t>
            </a:r>
            <a:r>
              <a:rPr lang="en-GB" sz="1200" kern="1200" dirty="0" smtClean="0">
                <a:solidFill>
                  <a:schemeClr val="tx1"/>
                </a:solidFill>
                <a:effectLst/>
                <a:latin typeface="+mn-lt"/>
                <a:ea typeface="+mn-ea"/>
                <a:cs typeface="+mn-cs"/>
              </a:rPr>
              <a:t> children makes the going tough. For the love of your family, go for child spacing today”</a:t>
            </a:r>
            <a:r>
              <a:rPr lang="en-US" sz="1200" kern="1200" dirty="0" smtClean="0">
                <a:solidFill>
                  <a:schemeClr val="tx1"/>
                </a:solidFill>
                <a:effectLst/>
                <a:latin typeface="+mn-lt"/>
                <a:ea typeface="+mn-ea"/>
                <a:cs typeface="+mn-cs"/>
              </a:rPr>
              <a:t>, </a:t>
            </a:r>
            <a:r>
              <a:rPr lang="en-US" sz="1200" kern="1200" baseline="0" dirty="0" smtClean="0">
                <a:solidFill>
                  <a:schemeClr val="tx1"/>
                </a:solidFill>
                <a:effectLst/>
                <a:latin typeface="+mn-lt"/>
                <a:ea typeface="+mn-ea"/>
                <a:cs typeface="+mn-cs"/>
              </a:rPr>
              <a:t>and 19% about </a:t>
            </a:r>
            <a:r>
              <a:rPr lang="en-US" sz="1200" kern="1200" dirty="0" smtClean="0">
                <a:solidFill>
                  <a:schemeClr val="tx1"/>
                </a:solidFill>
                <a:effectLst/>
                <a:latin typeface="+mn-lt"/>
                <a:ea typeface="+mn-ea"/>
                <a:cs typeface="+mn-cs"/>
              </a:rPr>
              <a:t>“</a:t>
            </a:r>
            <a:r>
              <a:rPr lang="en-GB" sz="1200" kern="1200" dirty="0" smtClean="0">
                <a:solidFill>
                  <a:schemeClr val="tx1"/>
                </a:solidFill>
                <a:effectLst/>
                <a:latin typeface="+mn-lt"/>
                <a:ea typeface="+mn-ea"/>
                <a:cs typeface="+mn-cs"/>
              </a:rPr>
              <a:t>As for me and my partner, we </a:t>
            </a:r>
            <a:r>
              <a:rPr lang="en-GB" sz="1200" i="1" kern="1200" dirty="0" err="1" smtClean="0">
                <a:solidFill>
                  <a:schemeClr val="tx1"/>
                </a:solidFill>
                <a:effectLst/>
                <a:latin typeface="+mn-lt"/>
                <a:ea typeface="+mn-ea"/>
                <a:cs typeface="+mn-cs"/>
              </a:rPr>
              <a:t>dey</a:t>
            </a:r>
            <a:r>
              <a:rPr lang="en-GB" sz="1200" i="1" kern="1200" dirty="0" smtClean="0">
                <a:solidFill>
                  <a:schemeClr val="tx1"/>
                </a:solidFill>
                <a:effectLst/>
                <a:latin typeface="+mn-lt"/>
                <a:ea typeface="+mn-ea"/>
                <a:cs typeface="+mn-cs"/>
              </a:rPr>
              <a:t> </a:t>
            </a:r>
            <a:r>
              <a:rPr lang="en-GB" sz="1200" i="1" kern="1200" dirty="0" err="1" smtClean="0">
                <a:solidFill>
                  <a:schemeClr val="tx1"/>
                </a:solidFill>
                <a:effectLst/>
                <a:latin typeface="+mn-lt"/>
                <a:ea typeface="+mn-ea"/>
                <a:cs typeface="+mn-cs"/>
              </a:rPr>
              <a:t>kampe</a:t>
            </a:r>
            <a:r>
              <a:rPr lang="en-GB" sz="1200" kern="1200" dirty="0" smtClean="0">
                <a:solidFill>
                  <a:schemeClr val="tx1"/>
                </a:solidFill>
                <a:effectLst/>
                <a:latin typeface="+mn-lt"/>
                <a:ea typeface="+mn-ea"/>
                <a:cs typeface="+mn-cs"/>
              </a:rPr>
              <a:t> with female condom” </a:t>
            </a:r>
            <a:r>
              <a:rPr lang="en-US" sz="1200" kern="1200" baseline="0" dirty="0" smtClean="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8491821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Among all women who are not currently</a:t>
            </a:r>
            <a:r>
              <a:rPr lang="en-US" baseline="0" dirty="0" smtClean="0"/>
              <a:t> using family planning, 6% were visited by a field worker who discussed family planning, and 7% of women visited a health facility where they discussed family planning. Overall, 91% of non-users did not discuss family planning with any health worker.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22</a:t>
            </a:fld>
            <a:endParaRPr lang="en-US"/>
          </a:p>
        </p:txBody>
      </p:sp>
    </p:spTree>
    <p:extLst>
      <p:ext uri="{BB962C8B-B14F-4D97-AF65-F5344CB8AC3E}">
        <p14:creationId xmlns:p14="http://schemas.microsoft.com/office/powerpoint/2010/main" val="24937103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2D6E70-5851-499A-99AF-E31A9CBFE537}" type="slidenum">
              <a:rPr lang="en-US"/>
              <a:pPr fontAlgn="base">
                <a:spcBef>
                  <a:spcPct val="0"/>
                </a:spcBef>
                <a:spcAft>
                  <a:spcPct val="0"/>
                </a:spcAft>
              </a:pPr>
              <a:t>4</a:t>
            </a:fld>
            <a:endParaRPr lang="en-US"/>
          </a:p>
        </p:txBody>
      </p:sp>
      <p:sp>
        <p:nvSpPr>
          <p:cNvPr id="430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Although knowledge of contraception is universal,</a:t>
            </a:r>
            <a:r>
              <a:rPr lang="en-US" baseline="0" noProof="0" dirty="0" smtClean="0"/>
              <a:t> current use of contraception is much lower. Just 15% of married women currently use any method of contraception and 10% currently use a modern method of contraception.</a:t>
            </a:r>
            <a:endParaRPr lang="en-US" noProof="0" dirty="0" smtClean="0"/>
          </a:p>
        </p:txBody>
      </p:sp>
    </p:spTree>
    <p:extLst>
      <p:ext uri="{BB962C8B-B14F-4D97-AF65-F5344CB8AC3E}">
        <p14:creationId xmlns:p14="http://schemas.microsoft.com/office/powerpoint/2010/main" val="1116766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67F87D5-426D-462C-8F98-B5235C1ED5BB}" type="slidenum">
              <a:rPr lang="en-US"/>
              <a:pPr fontAlgn="base">
                <a:spcBef>
                  <a:spcPct val="0"/>
                </a:spcBef>
                <a:spcAft>
                  <a:spcPct val="0"/>
                </a:spcAft>
              </a:pPr>
              <a:t>5</a:t>
            </a:fld>
            <a:endParaRPr lang="en-US"/>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The contraceptive prevalence rate (CPR) is</a:t>
            </a:r>
            <a:r>
              <a:rPr lang="en-US" baseline="0" noProof="0" dirty="0" smtClean="0"/>
              <a:t> defined as the percentage of married women using a method of contraception. Currently, the CPR for Nigeria is 15% with 10% of married women using modern methods of contraception and 5% using any traditional method of contraception. Among married women, </a:t>
            </a:r>
            <a:r>
              <a:rPr lang="en-US" baseline="0" noProof="0" dirty="0" err="1" smtClean="0"/>
              <a:t>injectables</a:t>
            </a:r>
            <a:r>
              <a:rPr lang="en-US" baseline="0" noProof="0" dirty="0" smtClean="0"/>
              <a:t>, condoms and the pill are the most popular.</a:t>
            </a:r>
          </a:p>
          <a:p>
            <a:pPr>
              <a:spcBef>
                <a:spcPct val="0"/>
              </a:spcBef>
            </a:pPr>
            <a:endParaRPr lang="en-US" baseline="0" noProof="0" dirty="0" smtClean="0"/>
          </a:p>
          <a:p>
            <a:pPr>
              <a:spcBef>
                <a:spcPct val="0"/>
              </a:spcBef>
            </a:pPr>
            <a:r>
              <a:rPr lang="en-US" baseline="0" noProof="0" dirty="0" smtClean="0"/>
              <a:t>Nearly 7 in 10 sexually active unmarried women are using a method of contraception, 55% are using a modern method. Condoms are the most popular method among sexually active unmarried women.</a:t>
            </a:r>
            <a:endParaRPr lang="en-US" noProof="0" dirty="0" smtClean="0"/>
          </a:p>
        </p:txBody>
      </p:sp>
    </p:spTree>
    <p:extLst>
      <p:ext uri="{BB962C8B-B14F-4D97-AF65-F5344CB8AC3E}">
        <p14:creationId xmlns:p14="http://schemas.microsoft.com/office/powerpoint/2010/main" val="41160847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0D97C8C-E6B3-44BC-99D0-3162C158C4C6}" type="slidenum">
              <a:rPr lang="en-US"/>
              <a:pPr fontAlgn="base">
                <a:spcBef>
                  <a:spcPct val="0"/>
                </a:spcBef>
                <a:spcAft>
                  <a:spcPct val="0"/>
                </a:spcAft>
              </a:pPr>
              <a:t>6</a:t>
            </a:fld>
            <a:endParaRPr lang="en-US"/>
          </a:p>
        </p:txBody>
      </p:sp>
      <p:sp>
        <p:nvSpPr>
          <p:cNvPr id="471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71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Use of modern methods is highest in urban areas. 17% </a:t>
            </a:r>
            <a:r>
              <a:rPr lang="en-US" baseline="0" dirty="0" smtClean="0"/>
              <a:t>of married women in urban areas use modern methods, compared with 6% of women in rural areas. </a:t>
            </a:r>
            <a:endParaRPr lang="en-US" dirty="0" smtClean="0"/>
          </a:p>
        </p:txBody>
      </p:sp>
    </p:spTree>
    <p:extLst>
      <p:ext uri="{BB962C8B-B14F-4D97-AF65-F5344CB8AC3E}">
        <p14:creationId xmlns:p14="http://schemas.microsoft.com/office/powerpoint/2010/main" val="17590240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4B44DA0-2798-4837-9F3F-7467C864A252}" type="slidenum">
              <a:rPr lang="en-US"/>
              <a:pPr fontAlgn="base">
                <a:spcBef>
                  <a:spcPct val="0"/>
                </a:spcBef>
                <a:spcAft>
                  <a:spcPct val="0"/>
                </a:spcAft>
              </a:pPr>
              <a:t>7</a:t>
            </a:fld>
            <a:endParaRPr lang="en-US"/>
          </a:p>
        </p:txBody>
      </p:sp>
      <p:sp>
        <p:nvSpPr>
          <p:cNvPr id="481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81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Modern contraceptive use increases with education; 22% of married women with more than secondary education use modern methods,</a:t>
            </a:r>
            <a:r>
              <a:rPr lang="en-US" baseline="0" noProof="0" dirty="0" smtClean="0"/>
              <a:t> compared with 2% of married women with no education. Modern method use is also highest among women from the wealthiest households.</a:t>
            </a:r>
            <a:endParaRPr lang="en-US" noProof="0" dirty="0" smtClean="0"/>
          </a:p>
        </p:txBody>
      </p:sp>
    </p:spTree>
    <p:extLst>
      <p:ext uri="{BB962C8B-B14F-4D97-AF65-F5344CB8AC3E}">
        <p14:creationId xmlns:p14="http://schemas.microsoft.com/office/powerpoint/2010/main" val="31884017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Modern contraceptive use ranges from</a:t>
            </a:r>
            <a:r>
              <a:rPr lang="en-US" sz="1200" kern="1200" baseline="0" dirty="0" smtClean="0">
                <a:solidFill>
                  <a:schemeClr val="tx1"/>
                </a:solidFill>
                <a:effectLst/>
                <a:latin typeface="+mn-lt"/>
                <a:ea typeface="+mn-ea"/>
                <a:cs typeface="+mn-cs"/>
              </a:rPr>
              <a:t> a low of 3% in North East to a high of 25% in South West Zone. </a:t>
            </a:r>
            <a:r>
              <a:rPr lang="en-US" sz="1200" kern="1200" dirty="0" smtClean="0">
                <a:solidFill>
                  <a:schemeClr val="tx1"/>
                </a:solidFill>
                <a:effectLst/>
                <a:latin typeface="+mn-lt"/>
                <a:ea typeface="+mn-ea"/>
                <a:cs typeface="+mn-cs"/>
              </a:rPr>
              <a:t>Among modern methods, the</a:t>
            </a:r>
            <a:r>
              <a:rPr lang="en-US" sz="1200" kern="1200" baseline="0" dirty="0" smtClean="0">
                <a:solidFill>
                  <a:schemeClr val="tx1"/>
                </a:solidFill>
                <a:effectLst/>
                <a:latin typeface="+mn-lt"/>
                <a:ea typeface="+mn-ea"/>
                <a:cs typeface="+mn-cs"/>
              </a:rPr>
              <a:t> male condom</a:t>
            </a:r>
            <a:r>
              <a:rPr lang="en-US" sz="1200" kern="1200" dirty="0" smtClean="0">
                <a:solidFill>
                  <a:schemeClr val="tx1"/>
                </a:solidFill>
                <a:effectLst/>
                <a:latin typeface="+mn-lt"/>
                <a:ea typeface="+mn-ea"/>
                <a:cs typeface="+mn-cs"/>
              </a:rPr>
              <a:t> is the method of choice in South East and South West Zones. </a:t>
            </a:r>
            <a:r>
              <a:rPr lang="en-US" sz="1200" kern="1200" dirty="0" err="1" smtClean="0">
                <a:solidFill>
                  <a:schemeClr val="tx1"/>
                </a:solidFill>
                <a:effectLst/>
                <a:latin typeface="+mn-lt"/>
                <a:ea typeface="+mn-ea"/>
                <a:cs typeface="+mn-cs"/>
              </a:rPr>
              <a:t>Injectables</a:t>
            </a:r>
            <a:r>
              <a:rPr lang="en-US" sz="1200" kern="1200" baseline="0" dirty="0" smtClean="0">
                <a:solidFill>
                  <a:schemeClr val="tx1"/>
                </a:solidFill>
                <a:effectLst/>
                <a:latin typeface="+mn-lt"/>
                <a:ea typeface="+mn-ea"/>
                <a:cs typeface="+mn-cs"/>
              </a:rPr>
              <a:t> are t</a:t>
            </a:r>
            <a:r>
              <a:rPr lang="en-US" sz="1200" kern="1200" dirty="0" smtClean="0">
                <a:solidFill>
                  <a:schemeClr val="tx1"/>
                </a:solidFill>
                <a:effectLst/>
                <a:latin typeface="+mn-lt"/>
                <a:ea typeface="+mn-ea"/>
                <a:cs typeface="+mn-cs"/>
              </a:rPr>
              <a:t>he most commonly reported method in the other</a:t>
            </a:r>
            <a:r>
              <a:rPr lang="en-US" sz="1200" kern="1200" baseline="0" dirty="0" smtClean="0">
                <a:solidFill>
                  <a:schemeClr val="tx1"/>
                </a:solidFill>
                <a:effectLst/>
                <a:latin typeface="+mn-lt"/>
                <a:ea typeface="+mn-ea"/>
                <a:cs typeface="+mn-cs"/>
              </a:rPr>
              <a:t> zones.</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8</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2D6E70-5851-499A-99AF-E31A9CBFE537}" type="slidenum">
              <a:rPr lang="en-US"/>
              <a:pPr fontAlgn="base">
                <a:spcBef>
                  <a:spcPct val="0"/>
                </a:spcBef>
                <a:spcAft>
                  <a:spcPct val="0"/>
                </a:spcAft>
              </a:pPr>
              <a:t>9</a:t>
            </a:fld>
            <a:endParaRPr lang="en-US"/>
          </a:p>
        </p:txBody>
      </p:sp>
      <p:sp>
        <p:nvSpPr>
          <p:cNvPr id="430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Use of family planning (any, modern, and traditional) has remained unchanged since 2003. </a:t>
            </a:r>
          </a:p>
        </p:txBody>
      </p:sp>
    </p:spTree>
    <p:extLst>
      <p:ext uri="{BB962C8B-B14F-4D97-AF65-F5344CB8AC3E}">
        <p14:creationId xmlns:p14="http://schemas.microsoft.com/office/powerpoint/2010/main" val="18783049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Modern</a:t>
            </a:r>
            <a:r>
              <a:rPr lang="en-US" baseline="0" dirty="0" smtClean="0"/>
              <a:t> method use by currently married women in Nigeria is among the lowest of countries in West Africa.</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solidFill>
                  <a:prstClr val="black"/>
                </a:solidFill>
              </a:rPr>
              <a:pPr>
                <a:defRPr/>
              </a:pPr>
              <a:t>10</a:t>
            </a:fld>
            <a:endParaRPr lang="en-US">
              <a:solidFill>
                <a:prstClr val="black"/>
              </a:solidFill>
            </a:endParaRPr>
          </a:p>
        </p:txBody>
      </p:sp>
    </p:spTree>
    <p:extLst>
      <p:ext uri="{BB962C8B-B14F-4D97-AF65-F5344CB8AC3E}">
        <p14:creationId xmlns:p14="http://schemas.microsoft.com/office/powerpoint/2010/main" val="17350608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52578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2013 Nigeria Demographic </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659636"/>
            <a:ext cx="9144000" cy="3538728"/>
          </a:xfrm>
          <a:prstGeom prst="rect">
            <a:avLst/>
          </a:prstGeom>
        </p:spPr>
      </p:pic>
    </p:spTree>
    <p:extLst>
      <p:ext uri="{BB962C8B-B14F-4D97-AF65-F5344CB8AC3E}">
        <p14:creationId xmlns:p14="http://schemas.microsoft.com/office/powerpoint/2010/main" val="70995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CB828EC-4ACA-4213-B2FE-7687DE4966D3}"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6F1369-4AC0-458D-8585-88EA1CF3D4C3}" type="slidenum">
              <a:rPr lang="en-US" smtClean="0"/>
              <a:t>‹#›</a:t>
            </a:fld>
            <a:endParaRPr lang="en-US"/>
          </a:p>
        </p:txBody>
      </p:sp>
    </p:spTree>
    <p:extLst>
      <p:ext uri="{BB962C8B-B14F-4D97-AF65-F5344CB8AC3E}">
        <p14:creationId xmlns:p14="http://schemas.microsoft.com/office/powerpoint/2010/main" val="21186173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CB828EC-4ACA-4213-B2FE-7687DE4966D3}"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6F1369-4AC0-458D-8585-88EA1CF3D4C3}" type="slidenum">
              <a:rPr lang="en-US" smtClean="0"/>
              <a:t>‹#›</a:t>
            </a:fld>
            <a:endParaRPr lang="en-US"/>
          </a:p>
        </p:txBody>
      </p:sp>
    </p:spTree>
    <p:extLst>
      <p:ext uri="{BB962C8B-B14F-4D97-AF65-F5344CB8AC3E}">
        <p14:creationId xmlns:p14="http://schemas.microsoft.com/office/powerpoint/2010/main" val="32859033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Tree>
    <p:extLst>
      <p:ext uri="{BB962C8B-B14F-4D97-AF65-F5344CB8AC3E}">
        <p14:creationId xmlns:p14="http://schemas.microsoft.com/office/powerpoint/2010/main" val="4712626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30892968"/>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FE273BF-A912-4AB8-B8E6-777F7C41E852}"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t>‹#›</a:t>
            </a:fld>
            <a:endParaRPr lang="en-US"/>
          </a:p>
        </p:txBody>
      </p:sp>
    </p:spTree>
    <p:extLst>
      <p:ext uri="{BB962C8B-B14F-4D97-AF65-F5344CB8AC3E}">
        <p14:creationId xmlns:p14="http://schemas.microsoft.com/office/powerpoint/2010/main" val="11859682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E273BF-A912-4AB8-B8E6-777F7C41E852}"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t>‹#›</a:t>
            </a:fld>
            <a:endParaRPr lang="en-US"/>
          </a:p>
        </p:txBody>
      </p:sp>
    </p:spTree>
    <p:extLst>
      <p:ext uri="{BB962C8B-B14F-4D97-AF65-F5344CB8AC3E}">
        <p14:creationId xmlns:p14="http://schemas.microsoft.com/office/powerpoint/2010/main" val="2220898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FE273BF-A912-4AB8-B8E6-777F7C41E852}"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t>‹#›</a:t>
            </a:fld>
            <a:endParaRPr lang="en-US"/>
          </a:p>
        </p:txBody>
      </p:sp>
    </p:spTree>
    <p:extLst>
      <p:ext uri="{BB962C8B-B14F-4D97-AF65-F5344CB8AC3E}">
        <p14:creationId xmlns:p14="http://schemas.microsoft.com/office/powerpoint/2010/main" val="40977429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FE273BF-A912-4AB8-B8E6-777F7C41E852}"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56BF03-1D4B-4BB4-8920-3D0B0ED7B234}" type="slidenum">
              <a:rPr lang="en-US" smtClean="0"/>
              <a:t>‹#›</a:t>
            </a:fld>
            <a:endParaRPr lang="en-US"/>
          </a:p>
        </p:txBody>
      </p:sp>
    </p:spTree>
    <p:extLst>
      <p:ext uri="{BB962C8B-B14F-4D97-AF65-F5344CB8AC3E}">
        <p14:creationId xmlns:p14="http://schemas.microsoft.com/office/powerpoint/2010/main" val="31056210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FE273BF-A912-4AB8-B8E6-777F7C41E852}"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556BF03-1D4B-4BB4-8920-3D0B0ED7B234}" type="slidenum">
              <a:rPr lang="en-US" smtClean="0"/>
              <a:t>‹#›</a:t>
            </a:fld>
            <a:endParaRPr lang="en-US"/>
          </a:p>
        </p:txBody>
      </p:sp>
    </p:spTree>
    <p:extLst>
      <p:ext uri="{BB962C8B-B14F-4D97-AF65-F5344CB8AC3E}">
        <p14:creationId xmlns:p14="http://schemas.microsoft.com/office/powerpoint/2010/main" val="2824846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CB828EC-4ACA-4213-B2FE-7687DE4966D3}"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6F1369-4AC0-458D-8585-88EA1CF3D4C3}" type="slidenum">
              <a:rPr lang="en-US" smtClean="0"/>
              <a:t>‹#›</a:t>
            </a:fld>
            <a:endParaRPr lang="en-US"/>
          </a:p>
        </p:txBody>
      </p:sp>
    </p:spTree>
    <p:extLst>
      <p:ext uri="{BB962C8B-B14F-4D97-AF65-F5344CB8AC3E}">
        <p14:creationId xmlns:p14="http://schemas.microsoft.com/office/powerpoint/2010/main" val="20281520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FE273BF-A912-4AB8-B8E6-777F7C41E852}"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556BF03-1D4B-4BB4-8920-3D0B0ED7B234}" type="slidenum">
              <a:rPr lang="en-US" smtClean="0"/>
              <a:t>‹#›</a:t>
            </a:fld>
            <a:endParaRPr lang="en-US"/>
          </a:p>
        </p:txBody>
      </p:sp>
    </p:spTree>
    <p:extLst>
      <p:ext uri="{BB962C8B-B14F-4D97-AF65-F5344CB8AC3E}">
        <p14:creationId xmlns:p14="http://schemas.microsoft.com/office/powerpoint/2010/main" val="47295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E273BF-A912-4AB8-B8E6-777F7C41E852}"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556BF03-1D4B-4BB4-8920-3D0B0ED7B234}" type="slidenum">
              <a:rPr lang="en-US" smtClean="0"/>
              <a:t>‹#›</a:t>
            </a:fld>
            <a:endParaRPr lang="en-US"/>
          </a:p>
        </p:txBody>
      </p:sp>
    </p:spTree>
    <p:extLst>
      <p:ext uri="{BB962C8B-B14F-4D97-AF65-F5344CB8AC3E}">
        <p14:creationId xmlns:p14="http://schemas.microsoft.com/office/powerpoint/2010/main" val="6058346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E273BF-A912-4AB8-B8E6-777F7C41E852}"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56BF03-1D4B-4BB4-8920-3D0B0ED7B234}" type="slidenum">
              <a:rPr lang="en-US" smtClean="0"/>
              <a:t>‹#›</a:t>
            </a:fld>
            <a:endParaRPr lang="en-US"/>
          </a:p>
        </p:txBody>
      </p:sp>
    </p:spTree>
    <p:extLst>
      <p:ext uri="{BB962C8B-B14F-4D97-AF65-F5344CB8AC3E}">
        <p14:creationId xmlns:p14="http://schemas.microsoft.com/office/powerpoint/2010/main" val="1919239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E273BF-A912-4AB8-B8E6-777F7C41E852}"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56BF03-1D4B-4BB4-8920-3D0B0ED7B234}" type="slidenum">
              <a:rPr lang="en-US" smtClean="0"/>
              <a:t>‹#›</a:t>
            </a:fld>
            <a:endParaRPr lang="en-US"/>
          </a:p>
        </p:txBody>
      </p:sp>
    </p:spTree>
    <p:extLst>
      <p:ext uri="{BB962C8B-B14F-4D97-AF65-F5344CB8AC3E}">
        <p14:creationId xmlns:p14="http://schemas.microsoft.com/office/powerpoint/2010/main" val="19690880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E273BF-A912-4AB8-B8E6-777F7C41E852}"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t>‹#›</a:t>
            </a:fld>
            <a:endParaRPr lang="en-US"/>
          </a:p>
        </p:txBody>
      </p:sp>
    </p:spTree>
    <p:extLst>
      <p:ext uri="{BB962C8B-B14F-4D97-AF65-F5344CB8AC3E}">
        <p14:creationId xmlns:p14="http://schemas.microsoft.com/office/powerpoint/2010/main" val="10883738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E273BF-A912-4AB8-B8E6-777F7C41E852}"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t>‹#›</a:t>
            </a:fld>
            <a:endParaRPr lang="en-US"/>
          </a:p>
        </p:txBody>
      </p:sp>
    </p:spTree>
    <p:extLst>
      <p:ext uri="{BB962C8B-B14F-4D97-AF65-F5344CB8AC3E}">
        <p14:creationId xmlns:p14="http://schemas.microsoft.com/office/powerpoint/2010/main" val="16806146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Tree>
    <p:extLst>
      <p:ext uri="{BB962C8B-B14F-4D97-AF65-F5344CB8AC3E}">
        <p14:creationId xmlns:p14="http://schemas.microsoft.com/office/powerpoint/2010/main" val="4712626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3089296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CB828EC-4ACA-4213-B2FE-7687DE4966D3}"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6F1369-4AC0-458D-8585-88EA1CF3D4C3}" type="slidenum">
              <a:rPr lang="en-US" smtClean="0"/>
              <a:t>‹#›</a:t>
            </a:fld>
            <a:endParaRPr lang="en-US"/>
          </a:p>
        </p:txBody>
      </p:sp>
    </p:spTree>
    <p:extLst>
      <p:ext uri="{BB962C8B-B14F-4D97-AF65-F5344CB8AC3E}">
        <p14:creationId xmlns:p14="http://schemas.microsoft.com/office/powerpoint/2010/main" val="13602217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CB828EC-4ACA-4213-B2FE-7687DE4966D3}"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6F1369-4AC0-458D-8585-88EA1CF3D4C3}" type="slidenum">
              <a:rPr lang="en-US" smtClean="0"/>
              <a:t>‹#›</a:t>
            </a:fld>
            <a:endParaRPr lang="en-US"/>
          </a:p>
        </p:txBody>
      </p:sp>
    </p:spTree>
    <p:extLst>
      <p:ext uri="{BB962C8B-B14F-4D97-AF65-F5344CB8AC3E}">
        <p14:creationId xmlns:p14="http://schemas.microsoft.com/office/powerpoint/2010/main" val="1291233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CB828EC-4ACA-4213-B2FE-7687DE4966D3}"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6F1369-4AC0-458D-8585-88EA1CF3D4C3}" type="slidenum">
              <a:rPr lang="en-US" smtClean="0"/>
              <a:t>‹#›</a:t>
            </a:fld>
            <a:endParaRPr lang="en-US"/>
          </a:p>
        </p:txBody>
      </p:sp>
    </p:spTree>
    <p:extLst>
      <p:ext uri="{BB962C8B-B14F-4D97-AF65-F5344CB8AC3E}">
        <p14:creationId xmlns:p14="http://schemas.microsoft.com/office/powerpoint/2010/main" val="1658564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CB828EC-4ACA-4213-B2FE-7687DE4966D3}"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6F1369-4AC0-458D-8585-88EA1CF3D4C3}" type="slidenum">
              <a:rPr lang="en-US" smtClean="0"/>
              <a:t>‹#›</a:t>
            </a:fld>
            <a:endParaRPr lang="en-US"/>
          </a:p>
        </p:txBody>
      </p:sp>
    </p:spTree>
    <p:extLst>
      <p:ext uri="{BB962C8B-B14F-4D97-AF65-F5344CB8AC3E}">
        <p14:creationId xmlns:p14="http://schemas.microsoft.com/office/powerpoint/2010/main" val="35095466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B828EC-4ACA-4213-B2FE-7687DE4966D3}"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6F1369-4AC0-458D-8585-88EA1CF3D4C3}" type="slidenum">
              <a:rPr lang="en-US" smtClean="0"/>
              <a:t>‹#›</a:t>
            </a:fld>
            <a:endParaRPr lang="en-US"/>
          </a:p>
        </p:txBody>
      </p:sp>
    </p:spTree>
    <p:extLst>
      <p:ext uri="{BB962C8B-B14F-4D97-AF65-F5344CB8AC3E}">
        <p14:creationId xmlns:p14="http://schemas.microsoft.com/office/powerpoint/2010/main" val="2684533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CB828EC-4ACA-4213-B2FE-7687DE4966D3}"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6F1369-4AC0-458D-8585-88EA1CF3D4C3}" type="slidenum">
              <a:rPr lang="en-US" smtClean="0"/>
              <a:t>‹#›</a:t>
            </a:fld>
            <a:endParaRPr lang="en-US"/>
          </a:p>
        </p:txBody>
      </p:sp>
    </p:spTree>
    <p:extLst>
      <p:ext uri="{BB962C8B-B14F-4D97-AF65-F5344CB8AC3E}">
        <p14:creationId xmlns:p14="http://schemas.microsoft.com/office/powerpoint/2010/main" val="4052829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CB828EC-4ACA-4213-B2FE-7687DE4966D3}"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6F1369-4AC0-458D-8585-88EA1CF3D4C3}" type="slidenum">
              <a:rPr lang="en-US" smtClean="0"/>
              <a:t>‹#›</a:t>
            </a:fld>
            <a:endParaRPr lang="en-US"/>
          </a:p>
        </p:txBody>
      </p:sp>
    </p:spTree>
    <p:extLst>
      <p:ext uri="{BB962C8B-B14F-4D97-AF65-F5344CB8AC3E}">
        <p14:creationId xmlns:p14="http://schemas.microsoft.com/office/powerpoint/2010/main" val="16691538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B828EC-4ACA-4213-B2FE-7687DE4966D3}" type="datetimeFigureOut">
              <a:rPr lang="en-US" smtClean="0"/>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6F1369-4AC0-458D-8585-88EA1CF3D4C3}" type="slidenum">
              <a:rPr lang="en-US" smtClean="0"/>
              <a:t>‹#›</a:t>
            </a:fld>
            <a:endParaRPr lang="en-US"/>
          </a:p>
        </p:txBody>
      </p:sp>
    </p:spTree>
    <p:extLst>
      <p:ext uri="{BB962C8B-B14F-4D97-AF65-F5344CB8AC3E}">
        <p14:creationId xmlns:p14="http://schemas.microsoft.com/office/powerpoint/2010/main" val="892171850"/>
      </p:ext>
    </p:extLst>
  </p:cSld>
  <p:clrMap bg1="dk1" tx1="lt1" bg2="dk2" tx2="lt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49" r:id="rId12"/>
    <p:sldLayoutId id="2147483750" r:id="rId13"/>
    <p:sldLayoutId id="2147483751"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E273BF-A912-4AB8-B8E6-777F7C41E852}" type="datetimeFigureOut">
              <a:rPr lang="en-US" smtClean="0"/>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56BF03-1D4B-4BB4-8920-3D0B0ED7B234}" type="slidenum">
              <a:rPr lang="en-US" smtClean="0"/>
              <a:t>‹#›</a:t>
            </a:fld>
            <a:endParaRPr lang="en-US"/>
          </a:p>
        </p:txBody>
      </p:sp>
    </p:spTree>
    <p:extLst>
      <p:ext uri="{BB962C8B-B14F-4D97-AF65-F5344CB8AC3E}">
        <p14:creationId xmlns:p14="http://schemas.microsoft.com/office/powerpoint/2010/main" val="1857764893"/>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52" r:id="rId12"/>
    <p:sldLayoutId id="2147483753" r:id="rId13"/>
    <p:sldLayoutId id="2147483754"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2.xml"/><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8.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8.xml"/><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35" y="3048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Family Planning</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8369995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648"/>
            <a:ext cx="9144000" cy="1166648"/>
          </a:xfrm>
        </p:spPr>
        <p:txBody>
          <a:bodyPr>
            <a:normAutofit fontScale="90000"/>
          </a:bodyPr>
          <a:lstStyle/>
          <a:p>
            <a:r>
              <a:rPr lang="en-US" dirty="0" smtClean="0"/>
              <a:t>Use of Modern Methods Regional Comparison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52053108"/>
              </p:ext>
            </p:extLst>
          </p:nvPr>
        </p:nvGraphicFramePr>
        <p:xfrm>
          <a:off x="762000" y="1022866"/>
          <a:ext cx="8229600" cy="5835134"/>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6413938" y="4648200"/>
            <a:ext cx="2743200" cy="1200329"/>
          </a:xfrm>
          <a:prstGeom prst="rect">
            <a:avLst/>
          </a:prstGeom>
          <a:noFill/>
        </p:spPr>
        <p:txBody>
          <a:bodyPr wrap="square" rtlCol="0">
            <a:spAutoFit/>
          </a:bodyPr>
          <a:lstStyle/>
          <a:p>
            <a:pPr algn="r"/>
            <a:r>
              <a:rPr lang="en-US" i="1" dirty="0" smtClean="0">
                <a:solidFill>
                  <a:srgbClr val="000000"/>
                </a:solidFill>
                <a:latin typeface="+mn-lt"/>
              </a:rPr>
              <a:t>Percent of currently married women age 15-49 using a modern method of contraception</a:t>
            </a:r>
            <a:endParaRPr lang="en-US" i="1" dirty="0">
              <a:solidFill>
                <a:srgbClr val="000000"/>
              </a:solidFill>
              <a:latin typeface="+mn-lt"/>
            </a:endParaRPr>
          </a:p>
        </p:txBody>
      </p:sp>
      <p:sp>
        <p:nvSpPr>
          <p:cNvPr id="6" name="TextBox 5"/>
          <p:cNvSpPr txBox="1"/>
          <p:nvPr/>
        </p:nvSpPr>
        <p:spPr>
          <a:xfrm>
            <a:off x="5446986" y="6488668"/>
            <a:ext cx="3697014" cy="369332"/>
          </a:xfrm>
          <a:prstGeom prst="rect">
            <a:avLst/>
          </a:prstGeom>
          <a:noFill/>
        </p:spPr>
        <p:txBody>
          <a:bodyPr wrap="square" rtlCol="0">
            <a:spAutoFit/>
          </a:bodyPr>
          <a:lstStyle/>
          <a:p>
            <a:pPr algn="r"/>
            <a:r>
              <a:rPr lang="en-US" i="1" dirty="0" smtClean="0">
                <a:solidFill>
                  <a:srgbClr val="000000"/>
                </a:solidFill>
                <a:latin typeface="+mn-lt"/>
              </a:rPr>
              <a:t>*Results from preliminary report</a:t>
            </a:r>
            <a:endParaRPr lang="en-US" i="1" dirty="0">
              <a:solidFill>
                <a:srgbClr val="000000"/>
              </a:solidFill>
              <a:latin typeface="+mn-lt"/>
            </a:endParaRPr>
          </a:p>
        </p:txBody>
      </p:sp>
    </p:spTree>
    <p:extLst>
      <p:ext uri="{BB962C8B-B14F-4D97-AF65-F5344CB8AC3E}">
        <p14:creationId xmlns:p14="http://schemas.microsoft.com/office/powerpoint/2010/main" val="25693994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sz="3600" smtClean="0"/>
              <a:t>Knowledge of the Fertile Period</a:t>
            </a:r>
          </a:p>
        </p:txBody>
      </p:sp>
      <p:sp>
        <p:nvSpPr>
          <p:cNvPr id="29699" name="Rectangle 3"/>
          <p:cNvSpPr>
            <a:spLocks noGrp="1" noChangeArrowheads="1"/>
          </p:cNvSpPr>
          <p:nvPr>
            <p:ph idx="1"/>
          </p:nvPr>
        </p:nvSpPr>
        <p:spPr>
          <a:xfrm>
            <a:off x="457200" y="2209800"/>
            <a:ext cx="8229600" cy="2057400"/>
          </a:xfrm>
        </p:spPr>
        <p:txBody>
          <a:bodyPr/>
          <a:lstStyle/>
          <a:p>
            <a:pPr marL="0" indent="0" algn="ctr">
              <a:buNone/>
            </a:pPr>
            <a:r>
              <a:rPr lang="en-US" b="1" dirty="0" smtClean="0">
                <a:solidFill>
                  <a:schemeClr val="bg2"/>
                </a:solidFill>
              </a:rPr>
              <a:t>20% </a:t>
            </a:r>
            <a:r>
              <a:rPr lang="en-US" dirty="0" smtClean="0"/>
              <a:t>of women</a:t>
            </a:r>
            <a:r>
              <a:rPr lang="en-US" b="1" dirty="0" smtClean="0"/>
              <a:t> </a:t>
            </a:r>
            <a:r>
              <a:rPr lang="en-US" b="1" dirty="0" smtClean="0">
                <a:solidFill>
                  <a:schemeClr val="bg2"/>
                </a:solidFill>
              </a:rPr>
              <a:t>correctly identified the fertile period</a:t>
            </a:r>
            <a:r>
              <a:rPr lang="en-US" dirty="0" smtClean="0"/>
              <a:t> as halfway between two menstrual periods</a:t>
            </a:r>
            <a:endParaRPr lang="en-US" dirty="0" smtClean="0">
              <a:solidFill>
                <a:schemeClr val="bg2"/>
              </a:solidFill>
            </a:endParaRPr>
          </a:p>
        </p:txBody>
      </p:sp>
    </p:spTree>
    <p:extLst>
      <p:ext uri="{BB962C8B-B14F-4D97-AF65-F5344CB8AC3E}">
        <p14:creationId xmlns:p14="http://schemas.microsoft.com/office/powerpoint/2010/main" val="4289004572"/>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Knowledge and use</a:t>
            </a:r>
          </a:p>
          <a:p>
            <a:r>
              <a:rPr lang="en-US" b="1" dirty="0" smtClean="0">
                <a:solidFill>
                  <a:schemeClr val="bg2"/>
                </a:solidFill>
              </a:rPr>
              <a:t>Source of methods</a:t>
            </a:r>
          </a:p>
          <a:p>
            <a:r>
              <a:rPr lang="en-US" dirty="0" smtClean="0">
                <a:solidFill>
                  <a:schemeClr val="tx1"/>
                </a:solidFill>
              </a:rPr>
              <a:t>Need for family planning</a:t>
            </a:r>
          </a:p>
          <a:p>
            <a:r>
              <a:rPr lang="en-US" dirty="0" smtClean="0">
                <a:solidFill>
                  <a:schemeClr val="tx1"/>
                </a:solidFill>
              </a:rPr>
              <a:t>Future use</a:t>
            </a:r>
          </a:p>
        </p:txBody>
      </p:sp>
    </p:spTree>
    <p:extLst>
      <p:ext uri="{BB962C8B-B14F-4D97-AF65-F5344CB8AC3E}">
        <p14:creationId xmlns:p14="http://schemas.microsoft.com/office/powerpoint/2010/main" val="40258632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6"/>
          <p:cNvGraphicFramePr>
            <a:graphicFrameLocks noGrp="1"/>
          </p:cNvGraphicFramePr>
          <p:nvPr>
            <p:ph/>
            <p:extLst>
              <p:ext uri="{D42A27DB-BD31-4B8C-83A1-F6EECF244321}">
                <p14:modId xmlns:p14="http://schemas.microsoft.com/office/powerpoint/2010/main" val="958375479"/>
              </p:ext>
            </p:extLst>
          </p:nvPr>
        </p:nvGraphicFramePr>
        <p:xfrm>
          <a:off x="76200" y="1371600"/>
          <a:ext cx="90678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31746" name="Rectangle 2"/>
          <p:cNvSpPr>
            <a:spLocks noGrp="1" noChangeArrowheads="1"/>
          </p:cNvSpPr>
          <p:nvPr>
            <p:ph type="title" idx="4294967295"/>
          </p:nvPr>
        </p:nvSpPr>
        <p:spPr>
          <a:xfrm>
            <a:off x="0" y="0"/>
            <a:ext cx="8229600" cy="914400"/>
          </a:xfrm>
        </p:spPr>
        <p:txBody>
          <a:bodyPr/>
          <a:lstStyle/>
          <a:p>
            <a:r>
              <a:rPr lang="en-US" sz="3600" dirty="0" smtClean="0"/>
              <a:t>Source of Contraception</a:t>
            </a:r>
          </a:p>
        </p:txBody>
      </p:sp>
      <p:sp>
        <p:nvSpPr>
          <p:cNvPr id="31747" name="Text Box 3"/>
          <p:cNvSpPr txBox="1">
            <a:spLocks noChangeArrowheads="1"/>
          </p:cNvSpPr>
          <p:nvPr/>
        </p:nvSpPr>
        <p:spPr bwMode="auto">
          <a:xfrm>
            <a:off x="76200" y="847060"/>
            <a:ext cx="82296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distribution of current users of modern contraceptive </a:t>
            </a:r>
            <a:r>
              <a:rPr lang="en-US" i="1" dirty="0" smtClean="0">
                <a:latin typeface="Calibri" pitchFamily="34" charset="0"/>
              </a:rPr>
              <a:t>methods age 15-49</a:t>
            </a:r>
            <a:endParaRPr lang="en-US" i="1" dirty="0">
              <a:latin typeface="Calibri" pitchFamily="34" charset="0"/>
            </a:endParaRPr>
          </a:p>
        </p:txBody>
      </p:sp>
    </p:spTree>
    <p:extLst>
      <p:ext uri="{BB962C8B-B14F-4D97-AF65-F5344CB8AC3E}">
        <p14:creationId xmlns:p14="http://schemas.microsoft.com/office/powerpoint/2010/main" val="2571331944"/>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normAutofit fontScale="90000"/>
          </a:bodyPr>
          <a:lstStyle/>
          <a:p>
            <a:r>
              <a:rPr lang="en-US" sz="3600" smtClean="0"/>
              <a:t>Do Family Planning Users Have </a:t>
            </a:r>
            <a:br>
              <a:rPr lang="en-US" sz="3600" smtClean="0"/>
            </a:br>
            <a:r>
              <a:rPr lang="en-US" sz="3600" smtClean="0"/>
              <a:t>Informed Choices?</a:t>
            </a:r>
          </a:p>
        </p:txBody>
      </p:sp>
      <p:sp>
        <p:nvSpPr>
          <p:cNvPr id="32771" name="Rectangle 3"/>
          <p:cNvSpPr>
            <a:spLocks noGrp="1" noChangeArrowheads="1"/>
          </p:cNvSpPr>
          <p:nvPr>
            <p:ph idx="1"/>
          </p:nvPr>
        </p:nvSpPr>
        <p:spPr>
          <a:xfrm>
            <a:off x="533400" y="1981200"/>
            <a:ext cx="8483600" cy="3581400"/>
          </a:xfrm>
        </p:spPr>
        <p:txBody>
          <a:bodyPr/>
          <a:lstStyle/>
          <a:p>
            <a:r>
              <a:rPr lang="en-US" sz="2800" b="1" dirty="0" smtClean="0">
                <a:solidFill>
                  <a:schemeClr val="bg2"/>
                </a:solidFill>
              </a:rPr>
              <a:t>60%</a:t>
            </a:r>
            <a:r>
              <a:rPr lang="en-US" sz="2800" b="1" dirty="0" smtClean="0">
                <a:solidFill>
                  <a:schemeClr val="accent1"/>
                </a:solidFill>
              </a:rPr>
              <a:t> </a:t>
            </a:r>
            <a:r>
              <a:rPr lang="en-US" sz="2800" dirty="0" smtClean="0"/>
              <a:t>of modern contraceptive users were </a:t>
            </a:r>
            <a:r>
              <a:rPr lang="en-US" sz="2800" b="1" dirty="0" smtClean="0">
                <a:solidFill>
                  <a:schemeClr val="bg2"/>
                </a:solidFill>
              </a:rPr>
              <a:t>informed of side effects or problems</a:t>
            </a:r>
            <a:r>
              <a:rPr lang="en-US" sz="2800" dirty="0" smtClean="0">
                <a:solidFill>
                  <a:schemeClr val="accent1"/>
                </a:solidFill>
              </a:rPr>
              <a:t> </a:t>
            </a:r>
            <a:r>
              <a:rPr lang="en-US" sz="2800" dirty="0" smtClean="0"/>
              <a:t>of methods they used.</a:t>
            </a:r>
          </a:p>
          <a:p>
            <a:r>
              <a:rPr lang="en-US" sz="2800" b="1" dirty="0" smtClean="0">
                <a:solidFill>
                  <a:schemeClr val="bg2"/>
                </a:solidFill>
              </a:rPr>
              <a:t>54%</a:t>
            </a:r>
            <a:r>
              <a:rPr lang="en-US" sz="2800" b="1" dirty="0" smtClean="0">
                <a:solidFill>
                  <a:schemeClr val="accent6"/>
                </a:solidFill>
              </a:rPr>
              <a:t> </a:t>
            </a:r>
            <a:r>
              <a:rPr lang="en-US" sz="2800" dirty="0" smtClean="0"/>
              <a:t>were informed about what to do if they </a:t>
            </a:r>
            <a:r>
              <a:rPr lang="en-US" sz="2800" b="1" dirty="0" smtClean="0">
                <a:solidFill>
                  <a:schemeClr val="bg2"/>
                </a:solidFill>
              </a:rPr>
              <a:t>experienced side effects</a:t>
            </a:r>
            <a:r>
              <a:rPr lang="en-US" sz="2800" dirty="0" smtClean="0"/>
              <a:t>. </a:t>
            </a:r>
          </a:p>
          <a:p>
            <a:r>
              <a:rPr lang="en-US" sz="2800" b="1" dirty="0" smtClean="0">
                <a:solidFill>
                  <a:schemeClr val="bg2"/>
                </a:solidFill>
              </a:rPr>
              <a:t>64%</a:t>
            </a:r>
            <a:r>
              <a:rPr lang="en-US" sz="2800" b="1" dirty="0" smtClean="0">
                <a:solidFill>
                  <a:schemeClr val="accent1"/>
                </a:solidFill>
              </a:rPr>
              <a:t> </a:t>
            </a:r>
            <a:r>
              <a:rPr lang="en-US" sz="2800" dirty="0" smtClean="0"/>
              <a:t>were informed of </a:t>
            </a:r>
            <a:r>
              <a:rPr lang="en-US" sz="2800" b="1" dirty="0" smtClean="0">
                <a:solidFill>
                  <a:schemeClr val="bg2"/>
                </a:solidFill>
              </a:rPr>
              <a:t>other methods </a:t>
            </a:r>
            <a:r>
              <a:rPr lang="en-US" sz="2800" dirty="0" smtClean="0"/>
              <a:t>they could use.</a:t>
            </a:r>
          </a:p>
        </p:txBody>
      </p:sp>
    </p:spTree>
    <p:extLst>
      <p:ext uri="{BB962C8B-B14F-4D97-AF65-F5344CB8AC3E}">
        <p14:creationId xmlns:p14="http://schemas.microsoft.com/office/powerpoint/2010/main" val="151694235"/>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Knowledge and use</a:t>
            </a:r>
          </a:p>
          <a:p>
            <a:r>
              <a:rPr lang="en-US" dirty="0" smtClean="0">
                <a:solidFill>
                  <a:schemeClr val="tx1"/>
                </a:solidFill>
              </a:rPr>
              <a:t>Source of methods</a:t>
            </a:r>
          </a:p>
          <a:p>
            <a:r>
              <a:rPr lang="en-US" b="1" dirty="0" smtClean="0">
                <a:solidFill>
                  <a:schemeClr val="bg2"/>
                </a:solidFill>
              </a:rPr>
              <a:t>Need for family planning</a:t>
            </a:r>
          </a:p>
          <a:p>
            <a:r>
              <a:rPr lang="en-US" dirty="0" smtClean="0">
                <a:solidFill>
                  <a:schemeClr val="tx1"/>
                </a:solidFill>
              </a:rPr>
              <a:t>Future use</a:t>
            </a:r>
          </a:p>
        </p:txBody>
      </p:sp>
    </p:spTree>
    <p:extLst>
      <p:ext uri="{BB962C8B-B14F-4D97-AF65-F5344CB8AC3E}">
        <p14:creationId xmlns:p14="http://schemas.microsoft.com/office/powerpoint/2010/main" val="40258632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139700" y="1066800"/>
            <a:ext cx="9004300" cy="1676400"/>
          </a:xfrm>
          <a:prstGeom prst="rect">
            <a:avLst/>
          </a:prstGeom>
          <a:noFill/>
        </p:spPr>
        <p:txBody>
          <a:bodyPr vert="horz" lIns="91440" tIns="45720" rIns="91440" bIns="45720" rtlCol="0" anchor="ctr">
            <a:normAutofit fontScale="97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uLnTx/>
                <a:uFillTx/>
                <a:latin typeface="+mj-lt"/>
                <a:ea typeface="+mj-ea"/>
                <a:cs typeface="+mj-cs"/>
              </a:rPr>
              <a:t>Women are considered as having an </a:t>
            </a:r>
            <a:br>
              <a:rPr kumimoji="0" lang="en-US" sz="3600" b="1" i="0" u="none" strike="noStrike" kern="1200" cap="none" spc="0" normalizeH="0" baseline="0" noProof="0" dirty="0" smtClean="0">
                <a:ln>
                  <a:noFill/>
                </a:ln>
                <a:uLnTx/>
                <a:uFillTx/>
                <a:latin typeface="+mj-lt"/>
                <a:ea typeface="+mj-ea"/>
                <a:cs typeface="+mj-cs"/>
              </a:rPr>
            </a:br>
            <a:r>
              <a:rPr kumimoji="0" lang="en-US" sz="3600" b="1" i="0" u="none" strike="noStrike" kern="1200" cap="none" spc="0" normalizeH="0" baseline="0" noProof="0" dirty="0" smtClean="0">
                <a:ln>
                  <a:noFill/>
                </a:ln>
                <a:uLnTx/>
                <a:uFillTx/>
                <a:latin typeface="+mj-lt"/>
                <a:ea typeface="+mj-ea"/>
                <a:cs typeface="+mj-cs"/>
              </a:rPr>
              <a:t>unmet need for family planning </a:t>
            </a:r>
            <a:br>
              <a:rPr kumimoji="0" lang="en-US" sz="3600" b="1" i="0" u="none" strike="noStrike" kern="1200" cap="none" spc="0" normalizeH="0" baseline="0" noProof="0" dirty="0" smtClean="0">
                <a:ln>
                  <a:noFill/>
                </a:ln>
                <a:uLnTx/>
                <a:uFillTx/>
                <a:latin typeface="+mj-lt"/>
                <a:ea typeface="+mj-ea"/>
                <a:cs typeface="+mj-cs"/>
              </a:rPr>
            </a:br>
            <a:r>
              <a:rPr kumimoji="0" lang="en-US" sz="3600" b="1" i="0" u="none" strike="noStrike" kern="1200" cap="none" spc="0" normalizeH="0" baseline="0" noProof="0" dirty="0" smtClean="0">
                <a:ln>
                  <a:noFill/>
                </a:ln>
                <a:uLnTx/>
                <a:uFillTx/>
                <a:latin typeface="+mj-lt"/>
                <a:ea typeface="+mj-ea"/>
                <a:cs typeface="+mj-cs"/>
              </a:rPr>
              <a:t>if they are fecund and wish</a:t>
            </a:r>
            <a:r>
              <a:rPr kumimoji="0" lang="en-US" sz="3600" b="1" i="0" u="none" strike="noStrike" kern="1200" cap="none" spc="0" normalizeH="0" baseline="0" noProof="0" dirty="0" smtClean="0">
                <a:ln>
                  <a:noFill/>
                </a:ln>
                <a:effectLst>
                  <a:outerShdw blurRad="38100" dist="38100" dir="2700000" algn="tl">
                    <a:srgbClr val="000000"/>
                  </a:outerShdw>
                </a:effectLst>
                <a:uLnTx/>
                <a:uFillTx/>
                <a:latin typeface="+mj-lt"/>
                <a:ea typeface="+mj-ea"/>
                <a:cs typeface="+mj-cs"/>
              </a:rPr>
              <a:t>:</a:t>
            </a:r>
            <a:endParaRPr kumimoji="0" lang="en-US" sz="3600" b="1" i="0" u="none" strike="noStrike" kern="1200" cap="none" spc="0" normalizeH="0" baseline="0" noProof="0" dirty="0">
              <a:ln>
                <a:noFill/>
              </a:ln>
              <a:effectLst>
                <a:outerShdw blurRad="38100" dist="38100" dir="2700000" algn="tl">
                  <a:srgbClr val="000000"/>
                </a:outerShdw>
              </a:effectLst>
              <a:uLnTx/>
              <a:uFillTx/>
              <a:latin typeface="+mj-lt"/>
              <a:ea typeface="+mj-ea"/>
              <a:cs typeface="+mj-cs"/>
            </a:endParaRPr>
          </a:p>
        </p:txBody>
      </p:sp>
      <p:sp>
        <p:nvSpPr>
          <p:cNvPr id="7" name="Rectangle 3"/>
          <p:cNvSpPr>
            <a:spLocks noChangeArrowheads="1"/>
          </p:cNvSpPr>
          <p:nvPr/>
        </p:nvSpPr>
        <p:spPr bwMode="auto">
          <a:xfrm>
            <a:off x="139700" y="3276600"/>
            <a:ext cx="8851899" cy="2590800"/>
          </a:xfrm>
          <a:prstGeom prst="rect">
            <a:avLst/>
          </a:prstGeom>
          <a:noFill/>
          <a:ln w="9525">
            <a:noFill/>
            <a:miter lim="800000"/>
            <a:headEnd/>
            <a:tailEnd/>
          </a:ln>
          <a:effectLst/>
        </p:spPr>
        <p:txBody>
          <a:bodyPr anchor="ctr"/>
          <a:lstStyle/>
          <a:p>
            <a:pPr algn="ctr" eaLnBrk="0" hangingPunct="0">
              <a:lnSpc>
                <a:spcPct val="85000"/>
              </a:lnSpc>
            </a:pPr>
            <a:r>
              <a:rPr lang="en-US" sz="3600" dirty="0" smtClean="0">
                <a:solidFill>
                  <a:schemeClr val="bg2"/>
                </a:solidFill>
                <a:latin typeface="+mj-lt"/>
              </a:rPr>
              <a:t>to </a:t>
            </a:r>
            <a:r>
              <a:rPr lang="en-US" sz="3600" dirty="0">
                <a:solidFill>
                  <a:schemeClr val="bg2"/>
                </a:solidFill>
                <a:latin typeface="+mj-lt"/>
              </a:rPr>
              <a:t>space their next birth </a:t>
            </a:r>
          </a:p>
          <a:p>
            <a:pPr algn="ctr" eaLnBrk="0" hangingPunct="0">
              <a:lnSpc>
                <a:spcPct val="15000"/>
              </a:lnSpc>
            </a:pPr>
            <a:endParaRPr lang="en-US" sz="3600" dirty="0">
              <a:latin typeface="+mj-lt"/>
            </a:endParaRPr>
          </a:p>
          <a:p>
            <a:pPr algn="ctr" eaLnBrk="0" hangingPunct="0">
              <a:lnSpc>
                <a:spcPct val="85000"/>
              </a:lnSpc>
            </a:pPr>
            <a:r>
              <a:rPr lang="en-US" sz="3600" dirty="0" smtClean="0">
                <a:latin typeface="+mj-lt"/>
              </a:rPr>
              <a:t>OR</a:t>
            </a:r>
            <a:endParaRPr lang="en-US" sz="3600" dirty="0">
              <a:latin typeface="+mj-lt"/>
            </a:endParaRPr>
          </a:p>
          <a:p>
            <a:pPr algn="ctr" eaLnBrk="0" hangingPunct="0">
              <a:lnSpc>
                <a:spcPct val="25000"/>
              </a:lnSpc>
            </a:pPr>
            <a:endParaRPr lang="en-US" sz="3600" dirty="0">
              <a:solidFill>
                <a:schemeClr val="bg2"/>
              </a:solidFill>
              <a:latin typeface="+mj-lt"/>
            </a:endParaRPr>
          </a:p>
          <a:p>
            <a:pPr algn="ctr" eaLnBrk="0" hangingPunct="0">
              <a:lnSpc>
                <a:spcPct val="85000"/>
              </a:lnSpc>
            </a:pPr>
            <a:r>
              <a:rPr lang="en-US" sz="3600" dirty="0" smtClean="0">
                <a:solidFill>
                  <a:schemeClr val="bg2"/>
                </a:solidFill>
                <a:latin typeface="+mj-lt"/>
              </a:rPr>
              <a:t>to </a:t>
            </a:r>
            <a:r>
              <a:rPr lang="en-US" sz="3600" dirty="0">
                <a:solidFill>
                  <a:schemeClr val="bg2"/>
                </a:solidFill>
                <a:latin typeface="+mj-lt"/>
              </a:rPr>
              <a:t>limit childbearing altogether</a:t>
            </a:r>
          </a:p>
          <a:p>
            <a:pPr algn="ctr" eaLnBrk="0" hangingPunct="0">
              <a:lnSpc>
                <a:spcPct val="35000"/>
              </a:lnSpc>
            </a:pPr>
            <a:endParaRPr lang="en-US" sz="3600" dirty="0">
              <a:latin typeface="+mj-lt"/>
            </a:endParaRPr>
          </a:p>
          <a:p>
            <a:pPr algn="ctr" eaLnBrk="0" hangingPunct="0">
              <a:lnSpc>
                <a:spcPct val="85000"/>
              </a:lnSpc>
            </a:pPr>
            <a:r>
              <a:rPr lang="en-US" sz="3600" dirty="0">
                <a:latin typeface="+mj-lt"/>
              </a:rPr>
              <a:t>BUT</a:t>
            </a:r>
          </a:p>
          <a:p>
            <a:pPr algn="ctr" eaLnBrk="0" hangingPunct="0">
              <a:lnSpc>
                <a:spcPct val="35000"/>
              </a:lnSpc>
            </a:pPr>
            <a:endParaRPr lang="en-US" sz="3600" dirty="0">
              <a:latin typeface="+mj-lt"/>
            </a:endParaRPr>
          </a:p>
          <a:p>
            <a:pPr algn="ctr" eaLnBrk="0" hangingPunct="0">
              <a:lnSpc>
                <a:spcPct val="85000"/>
              </a:lnSpc>
            </a:pPr>
            <a:r>
              <a:rPr lang="en-US" sz="3600" dirty="0" smtClean="0">
                <a:solidFill>
                  <a:schemeClr val="bg2"/>
                </a:solidFill>
                <a:latin typeface="+mj-lt"/>
              </a:rPr>
              <a:t>are </a:t>
            </a:r>
            <a:r>
              <a:rPr lang="en-US" sz="3600" dirty="0">
                <a:solidFill>
                  <a:schemeClr val="bg2"/>
                </a:solidFill>
                <a:latin typeface="+mj-lt"/>
              </a:rPr>
              <a:t>not using contraception</a:t>
            </a:r>
          </a:p>
        </p:txBody>
      </p:sp>
    </p:spTree>
    <p:extLst>
      <p:ext uri="{BB962C8B-B14F-4D97-AF65-F5344CB8AC3E}">
        <p14:creationId xmlns:p14="http://schemas.microsoft.com/office/powerpoint/2010/main" val="149504624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381000" y="0"/>
            <a:ext cx="8229600" cy="914400"/>
          </a:xfrm>
        </p:spPr>
        <p:txBody>
          <a:bodyPr/>
          <a:lstStyle/>
          <a:p>
            <a:r>
              <a:rPr lang="en-US" sz="3600" smtClean="0"/>
              <a:t>Unmet Need</a:t>
            </a:r>
            <a:endParaRPr lang="en-US" sz="3600" dirty="0" smtClean="0"/>
          </a:p>
        </p:txBody>
      </p:sp>
      <p:sp>
        <p:nvSpPr>
          <p:cNvPr id="5" name="Rectangle 2"/>
          <p:cNvSpPr>
            <a:spLocks noGrp="1" noChangeArrowheads="1"/>
          </p:cNvSpPr>
          <p:nvPr>
            <p:ph idx="1"/>
          </p:nvPr>
        </p:nvSpPr>
        <p:spPr>
          <a:noFill/>
          <a:ln/>
        </p:spPr>
        <p:txBody>
          <a:bodyPr anchor="ctr"/>
          <a:lstStyle/>
          <a:p>
            <a:pPr marL="0" indent="0" algn="ctr">
              <a:spcBef>
                <a:spcPct val="0"/>
              </a:spcBef>
              <a:buFontTx/>
              <a:buNone/>
            </a:pPr>
            <a:r>
              <a:rPr lang="en-US" sz="3400" b="1" dirty="0" smtClean="0">
                <a:solidFill>
                  <a:schemeClr val="bg2"/>
                </a:solidFill>
              </a:rPr>
              <a:t>16%</a:t>
            </a:r>
            <a:r>
              <a:rPr lang="en-US" sz="3400" b="1" dirty="0" smtClean="0"/>
              <a:t> </a:t>
            </a:r>
            <a:r>
              <a:rPr lang="en-US" sz="3400" dirty="0" smtClean="0"/>
              <a:t>of </a:t>
            </a:r>
            <a:r>
              <a:rPr lang="en-US" sz="3400" dirty="0"/>
              <a:t>currently married women have an </a:t>
            </a:r>
            <a:r>
              <a:rPr lang="en-US" sz="3400" b="1" dirty="0">
                <a:solidFill>
                  <a:schemeClr val="bg2"/>
                </a:solidFill>
              </a:rPr>
              <a:t>unmet need for family planning:</a:t>
            </a:r>
          </a:p>
          <a:p>
            <a:pPr marL="0" indent="0" algn="ctr">
              <a:spcBef>
                <a:spcPct val="0"/>
              </a:spcBef>
              <a:buFontTx/>
              <a:buNone/>
            </a:pPr>
            <a:endParaRPr lang="en-US" sz="3400" b="1" dirty="0"/>
          </a:p>
          <a:p>
            <a:pPr marL="0" lvl="1" indent="0" algn="ctr">
              <a:spcBef>
                <a:spcPct val="0"/>
              </a:spcBef>
              <a:buFontTx/>
              <a:buChar char="•"/>
            </a:pPr>
            <a:r>
              <a:rPr lang="en-US" sz="3600" b="1" dirty="0" smtClean="0"/>
              <a:t> </a:t>
            </a:r>
            <a:r>
              <a:rPr lang="en-US" sz="3600" b="1" dirty="0" smtClean="0">
                <a:solidFill>
                  <a:schemeClr val="bg2"/>
                </a:solidFill>
              </a:rPr>
              <a:t>12% </a:t>
            </a:r>
            <a:r>
              <a:rPr lang="en-US" sz="3600" b="1" dirty="0">
                <a:solidFill>
                  <a:schemeClr val="bg2"/>
                </a:solidFill>
              </a:rPr>
              <a:t>for spacing</a:t>
            </a:r>
          </a:p>
          <a:p>
            <a:pPr marL="0" lvl="1" indent="0" algn="ctr">
              <a:spcBef>
                <a:spcPct val="0"/>
              </a:spcBef>
              <a:buFontTx/>
              <a:buNone/>
            </a:pPr>
            <a:endParaRPr lang="en-US" sz="1800" b="1" dirty="0"/>
          </a:p>
          <a:p>
            <a:pPr marL="0" lvl="1" indent="0" algn="ctr">
              <a:spcBef>
                <a:spcPct val="0"/>
              </a:spcBef>
              <a:buFontTx/>
              <a:buChar char="•"/>
            </a:pPr>
            <a:r>
              <a:rPr lang="en-US" sz="3600" b="1" dirty="0"/>
              <a:t> </a:t>
            </a:r>
            <a:r>
              <a:rPr lang="en-US" sz="3600" b="1" dirty="0" smtClean="0">
                <a:solidFill>
                  <a:schemeClr val="bg2"/>
                </a:solidFill>
              </a:rPr>
              <a:t>4% </a:t>
            </a:r>
            <a:r>
              <a:rPr lang="en-US" sz="3600" b="1" dirty="0">
                <a:solidFill>
                  <a:schemeClr val="bg2"/>
                </a:solidFill>
              </a:rPr>
              <a:t>for limiting</a:t>
            </a:r>
          </a:p>
          <a:p>
            <a:pPr marL="0" lvl="1" indent="0" algn="ctr">
              <a:spcBef>
                <a:spcPct val="0"/>
              </a:spcBef>
              <a:buFontTx/>
              <a:buNone/>
            </a:pPr>
            <a:endParaRPr lang="en-US" sz="2400" b="1" dirty="0"/>
          </a:p>
        </p:txBody>
      </p:sp>
    </p:spTree>
    <p:extLst>
      <p:ext uri="{BB962C8B-B14F-4D97-AF65-F5344CB8AC3E}">
        <p14:creationId xmlns:p14="http://schemas.microsoft.com/office/powerpoint/2010/main" val="7087922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Knowledge and use</a:t>
            </a:r>
          </a:p>
          <a:p>
            <a:r>
              <a:rPr lang="en-US" dirty="0" smtClean="0">
                <a:solidFill>
                  <a:schemeClr val="tx1"/>
                </a:solidFill>
              </a:rPr>
              <a:t>Source of methods</a:t>
            </a:r>
          </a:p>
          <a:p>
            <a:r>
              <a:rPr lang="en-US" dirty="0" smtClean="0">
                <a:solidFill>
                  <a:schemeClr val="tx1"/>
                </a:solidFill>
              </a:rPr>
              <a:t>Need for family planning</a:t>
            </a:r>
          </a:p>
          <a:p>
            <a:r>
              <a:rPr lang="en-US" b="1" dirty="0" smtClean="0">
                <a:solidFill>
                  <a:schemeClr val="bg2"/>
                </a:solidFill>
              </a:rPr>
              <a:t>Future use</a:t>
            </a:r>
          </a:p>
        </p:txBody>
      </p:sp>
    </p:spTree>
    <p:extLst>
      <p:ext uri="{BB962C8B-B14F-4D97-AF65-F5344CB8AC3E}">
        <p14:creationId xmlns:p14="http://schemas.microsoft.com/office/powerpoint/2010/main" val="40258632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57200" y="0"/>
            <a:ext cx="8229600" cy="1143000"/>
          </a:xfrm>
        </p:spPr>
        <p:txBody>
          <a:bodyPr/>
          <a:lstStyle/>
          <a:p>
            <a:r>
              <a:rPr lang="en-US" sz="3600" dirty="0" smtClean="0"/>
              <a:t>Future Use of Contraception</a:t>
            </a:r>
          </a:p>
        </p:txBody>
      </p:sp>
      <p:graphicFrame>
        <p:nvGraphicFramePr>
          <p:cNvPr id="5" name="Chart Placeholder 6"/>
          <p:cNvGraphicFramePr>
            <a:graphicFrameLocks noGrp="1"/>
          </p:cNvGraphicFramePr>
          <p:nvPr>
            <p:ph type="chart" idx="1"/>
            <p:extLst>
              <p:ext uri="{D42A27DB-BD31-4B8C-83A1-F6EECF244321}">
                <p14:modId xmlns:p14="http://schemas.microsoft.com/office/powerpoint/2010/main" val="711828716"/>
              </p:ext>
            </p:extLst>
          </p:nvPr>
        </p:nvGraphicFramePr>
        <p:xfrm>
          <a:off x="685800" y="990600"/>
          <a:ext cx="8229600" cy="5638800"/>
        </p:xfrm>
        <a:graphic>
          <a:graphicData uri="http://schemas.openxmlformats.org/drawingml/2006/chart">
            <c:chart xmlns:c="http://schemas.openxmlformats.org/drawingml/2006/chart" xmlns:r="http://schemas.openxmlformats.org/officeDocument/2006/relationships" r:id="rId3"/>
          </a:graphicData>
        </a:graphic>
      </p:graphicFrame>
      <p:sp>
        <p:nvSpPr>
          <p:cNvPr id="34819" name="Text Box 3"/>
          <p:cNvSpPr txBox="1">
            <a:spLocks noChangeArrowheads="1"/>
          </p:cNvSpPr>
          <p:nvPr/>
        </p:nvSpPr>
        <p:spPr bwMode="auto">
          <a:xfrm>
            <a:off x="152400" y="914400"/>
            <a:ext cx="9372600" cy="5410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distribution of currently married </a:t>
            </a:r>
            <a:r>
              <a:rPr lang="en-US" i="1" dirty="0" smtClean="0">
                <a:latin typeface="Calibri" pitchFamily="34" charset="0"/>
              </a:rPr>
              <a:t>women </a:t>
            </a:r>
            <a:r>
              <a:rPr lang="en-US" i="1" dirty="0">
                <a:latin typeface="Calibri" pitchFamily="34" charset="0"/>
              </a:rPr>
              <a:t>age 15-49 who are </a:t>
            </a:r>
            <a:r>
              <a:rPr lang="en-US" b="1" i="1" dirty="0">
                <a:latin typeface="Calibri" pitchFamily="34" charset="0"/>
              </a:rPr>
              <a:t>not </a:t>
            </a:r>
            <a:r>
              <a:rPr lang="en-US" i="1" dirty="0">
                <a:latin typeface="Calibri" pitchFamily="34" charset="0"/>
              </a:rPr>
              <a:t>currently </a:t>
            </a:r>
          </a:p>
          <a:p>
            <a:pPr eaLnBrk="0" hangingPunct="0">
              <a:lnSpc>
                <a:spcPct val="80000"/>
              </a:lnSpc>
            </a:pPr>
            <a:r>
              <a:rPr lang="en-US" i="1" dirty="0">
                <a:latin typeface="Calibri" pitchFamily="34" charset="0"/>
              </a:rPr>
              <a:t>using contraception</a:t>
            </a:r>
          </a:p>
        </p:txBody>
      </p:sp>
    </p:spTree>
    <p:extLst>
      <p:ext uri="{BB962C8B-B14F-4D97-AF65-F5344CB8AC3E}">
        <p14:creationId xmlns:p14="http://schemas.microsoft.com/office/powerpoint/2010/main" val="3389078603"/>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b="1" dirty="0" smtClean="0">
                <a:solidFill>
                  <a:schemeClr val="bg2"/>
                </a:solidFill>
              </a:rPr>
              <a:t>Knowledge and use</a:t>
            </a:r>
          </a:p>
          <a:p>
            <a:r>
              <a:rPr lang="en-US" dirty="0" smtClean="0">
                <a:solidFill>
                  <a:schemeClr val="tx1"/>
                </a:solidFill>
              </a:rPr>
              <a:t>Source of methods</a:t>
            </a:r>
          </a:p>
          <a:p>
            <a:r>
              <a:rPr lang="en-US" dirty="0" smtClean="0">
                <a:solidFill>
                  <a:schemeClr val="tx1"/>
                </a:solidFill>
              </a:rPr>
              <a:t>Need for family planning</a:t>
            </a:r>
          </a:p>
          <a:p>
            <a:r>
              <a:rPr lang="en-US" dirty="0" smtClean="0">
                <a:solidFill>
                  <a:schemeClr val="tx1"/>
                </a:solidFill>
              </a:rPr>
              <a:t>Future use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228600" y="0"/>
            <a:ext cx="8458200" cy="1143000"/>
          </a:xfrm>
        </p:spPr>
        <p:txBody>
          <a:bodyPr/>
          <a:lstStyle/>
          <a:p>
            <a:r>
              <a:rPr lang="en-US" sz="3600" smtClean="0"/>
              <a:t>Source of Family </a:t>
            </a:r>
            <a:r>
              <a:rPr lang="en-US" sz="3600" dirty="0" smtClean="0"/>
              <a:t>Planning Messages</a:t>
            </a:r>
          </a:p>
        </p:txBody>
      </p:sp>
      <p:sp>
        <p:nvSpPr>
          <p:cNvPr id="37893" name="Text Box 15"/>
          <p:cNvSpPr txBox="1">
            <a:spLocks noChangeArrowheads="1"/>
          </p:cNvSpPr>
          <p:nvPr/>
        </p:nvSpPr>
        <p:spPr bwMode="auto">
          <a:xfrm>
            <a:off x="76200" y="1143000"/>
            <a:ext cx="8839200" cy="541046"/>
          </a:xfrm>
          <a:prstGeom prst="rect">
            <a:avLst/>
          </a:prstGeom>
          <a:noFill/>
          <a:ln w="9525" algn="ctr">
            <a:noFill/>
            <a:miter lim="800000"/>
            <a:headEnd/>
            <a:tailEnd/>
          </a:ln>
        </p:spPr>
        <p:txBody>
          <a:bodyPr wrap="square">
            <a:spAutoFit/>
          </a:bodyPr>
          <a:lstStyle/>
          <a:p>
            <a:pPr eaLnBrk="0" hangingPunct="0">
              <a:lnSpc>
                <a:spcPct val="80000"/>
              </a:lnSpc>
            </a:pPr>
            <a:r>
              <a:rPr lang="en-US" i="1" dirty="0">
                <a:latin typeface="Calibri" pitchFamily="34" charset="0"/>
              </a:rPr>
              <a:t>Percent of </a:t>
            </a:r>
            <a:r>
              <a:rPr lang="en-US" i="1" dirty="0" smtClean="0">
                <a:latin typeface="Calibri" pitchFamily="34" charset="0"/>
              </a:rPr>
              <a:t>women and men age </a:t>
            </a:r>
            <a:r>
              <a:rPr lang="en-US" i="1" dirty="0">
                <a:latin typeface="Calibri" pitchFamily="34" charset="0"/>
              </a:rPr>
              <a:t>15-49 who heard a message about family planning in the past few months</a:t>
            </a:r>
          </a:p>
        </p:txBody>
      </p:sp>
      <p:graphicFrame>
        <p:nvGraphicFramePr>
          <p:cNvPr id="7" name="Chart 6"/>
          <p:cNvGraphicFramePr/>
          <p:nvPr>
            <p:extLst>
              <p:ext uri="{D42A27DB-BD31-4B8C-83A1-F6EECF244321}">
                <p14:modId xmlns:p14="http://schemas.microsoft.com/office/powerpoint/2010/main" val="1021098732"/>
              </p:ext>
            </p:extLst>
          </p:nvPr>
        </p:nvGraphicFramePr>
        <p:xfrm>
          <a:off x="0" y="1684046"/>
          <a:ext cx="9144000" cy="4876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34309793"/>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0" y="0"/>
            <a:ext cx="9144000" cy="1143000"/>
          </a:xfrm>
        </p:spPr>
        <p:txBody>
          <a:bodyPr/>
          <a:lstStyle/>
          <a:p>
            <a:r>
              <a:rPr lang="en-US" sz="3600" dirty="0" smtClean="0"/>
              <a:t>Family Planning Messages</a:t>
            </a:r>
          </a:p>
        </p:txBody>
      </p:sp>
      <p:sp>
        <p:nvSpPr>
          <p:cNvPr id="37893" name="Text Box 15"/>
          <p:cNvSpPr txBox="1">
            <a:spLocks noChangeArrowheads="1"/>
          </p:cNvSpPr>
          <p:nvPr/>
        </p:nvSpPr>
        <p:spPr bwMode="auto">
          <a:xfrm>
            <a:off x="304800" y="1763366"/>
            <a:ext cx="8458200" cy="4031873"/>
          </a:xfrm>
          <a:prstGeom prst="rect">
            <a:avLst/>
          </a:prstGeom>
          <a:noFill/>
          <a:ln w="9525" algn="ctr">
            <a:noFill/>
            <a:miter lim="800000"/>
            <a:headEnd/>
            <a:tailEnd/>
          </a:ln>
        </p:spPr>
        <p:txBody>
          <a:bodyPr wrap="square">
            <a:spAutoFit/>
          </a:bodyPr>
          <a:lstStyle/>
          <a:p>
            <a:pPr algn="ctr" eaLnBrk="0" hangingPunct="0"/>
            <a:r>
              <a:rPr lang="en-US" sz="3200" dirty="0" smtClean="0">
                <a:latin typeface="Calibri" pitchFamily="34" charset="0"/>
              </a:rPr>
              <a:t>Women were most likely to have been exposed to the message </a:t>
            </a:r>
            <a:r>
              <a:rPr lang="en-US" sz="3200" dirty="0">
                <a:latin typeface="Calibri" pitchFamily="34" charset="0"/>
              </a:rPr>
              <a:t>“</a:t>
            </a:r>
            <a:r>
              <a:rPr lang="en-GB" sz="3200" b="1" dirty="0" err="1">
                <a:solidFill>
                  <a:schemeClr val="bg2"/>
                </a:solidFill>
                <a:latin typeface="Calibri" pitchFamily="34" charset="0"/>
              </a:rPr>
              <a:t>Unspaced</a:t>
            </a:r>
            <a:r>
              <a:rPr lang="en-GB" sz="3200" b="1" dirty="0">
                <a:solidFill>
                  <a:schemeClr val="bg2"/>
                </a:solidFill>
                <a:latin typeface="Calibri" pitchFamily="34" charset="0"/>
              </a:rPr>
              <a:t> children makes the going tough. For the love of your family, go for child spacing </a:t>
            </a:r>
            <a:r>
              <a:rPr lang="en-GB" sz="3200" b="1" dirty="0" smtClean="0">
                <a:solidFill>
                  <a:schemeClr val="bg2"/>
                </a:solidFill>
                <a:latin typeface="Calibri" pitchFamily="34" charset="0"/>
              </a:rPr>
              <a:t>today</a:t>
            </a:r>
            <a:r>
              <a:rPr lang="en-GB" sz="3200" dirty="0" smtClean="0">
                <a:latin typeface="Calibri" pitchFamily="34" charset="0"/>
              </a:rPr>
              <a:t>.” </a:t>
            </a:r>
            <a:endParaRPr lang="en-GB" sz="3200" dirty="0">
              <a:latin typeface="Calibri" pitchFamily="34" charset="0"/>
            </a:endParaRPr>
          </a:p>
          <a:p>
            <a:pPr algn="ctr" eaLnBrk="0" hangingPunct="0"/>
            <a:endParaRPr lang="en-GB" sz="3200" dirty="0">
              <a:latin typeface="Calibri" pitchFamily="34" charset="0"/>
            </a:endParaRPr>
          </a:p>
          <a:p>
            <a:pPr algn="ctr" eaLnBrk="0" hangingPunct="0"/>
            <a:r>
              <a:rPr lang="en-GB" sz="3200" dirty="0">
                <a:latin typeface="Calibri" pitchFamily="34" charset="0"/>
              </a:rPr>
              <a:t>Men were most likely to have been exposed to the message, “</a:t>
            </a:r>
            <a:r>
              <a:rPr lang="en-GB" sz="3200" b="1" dirty="0">
                <a:solidFill>
                  <a:schemeClr val="bg2"/>
                </a:solidFill>
                <a:latin typeface="Calibri" pitchFamily="34" charset="0"/>
              </a:rPr>
              <a:t>Well- spaced children are every parent’s joy</a:t>
            </a:r>
            <a:r>
              <a:rPr lang="en-GB" sz="3200" dirty="0">
                <a:latin typeface="Calibri" pitchFamily="34" charset="0"/>
              </a:rPr>
              <a:t>.”</a:t>
            </a:r>
            <a:r>
              <a:rPr lang="en-US" sz="3200" dirty="0">
                <a:latin typeface="Calibri" pitchFamily="34" charset="0"/>
              </a:rPr>
              <a:t> </a:t>
            </a:r>
          </a:p>
        </p:txBody>
      </p:sp>
    </p:spTree>
    <p:extLst>
      <p:ext uri="{BB962C8B-B14F-4D97-AF65-F5344CB8AC3E}">
        <p14:creationId xmlns:p14="http://schemas.microsoft.com/office/powerpoint/2010/main" val="1282129162"/>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US" dirty="0" smtClean="0"/>
              <a:t>Contact of Non-Users with </a:t>
            </a:r>
            <a:br>
              <a:rPr lang="en-US" dirty="0" smtClean="0"/>
            </a:br>
            <a:r>
              <a:rPr lang="en-US" dirty="0" smtClean="0"/>
              <a:t>Family Planning Providers</a:t>
            </a:r>
            <a:endParaRPr lang="en-US" dirty="0"/>
          </a:p>
        </p:txBody>
      </p:sp>
      <p:sp>
        <p:nvSpPr>
          <p:cNvPr id="3" name="Content Placeholder 2"/>
          <p:cNvSpPr>
            <a:spLocks noGrp="1"/>
          </p:cNvSpPr>
          <p:nvPr>
            <p:ph idx="1"/>
          </p:nvPr>
        </p:nvSpPr>
        <p:spPr/>
        <p:txBody>
          <a:bodyPr>
            <a:normAutofit fontScale="92500" lnSpcReduction="20000"/>
          </a:bodyPr>
          <a:lstStyle/>
          <a:p>
            <a:pPr marL="0" indent="0" algn="ctr">
              <a:buNone/>
            </a:pPr>
            <a:r>
              <a:rPr lang="en-US" b="1" dirty="0" smtClean="0">
                <a:solidFill>
                  <a:schemeClr val="bg2"/>
                </a:solidFill>
              </a:rPr>
              <a:t>6%</a:t>
            </a:r>
            <a:r>
              <a:rPr lang="en-US" dirty="0" smtClean="0">
                <a:solidFill>
                  <a:schemeClr val="accent1"/>
                </a:solidFill>
              </a:rPr>
              <a:t> </a:t>
            </a:r>
            <a:r>
              <a:rPr lang="en-US" dirty="0" smtClean="0"/>
              <a:t>of women were </a:t>
            </a:r>
            <a:r>
              <a:rPr lang="en-US" b="1" dirty="0" smtClean="0">
                <a:solidFill>
                  <a:schemeClr val="bg2"/>
                </a:solidFill>
              </a:rPr>
              <a:t>visited by a field worker </a:t>
            </a:r>
            <a:r>
              <a:rPr lang="en-US" dirty="0" smtClean="0"/>
              <a:t>who discussed family planning</a:t>
            </a:r>
          </a:p>
          <a:p>
            <a:pPr marL="0" indent="0" algn="ctr">
              <a:buNone/>
            </a:pPr>
            <a:endParaRPr lang="en-US" b="1" dirty="0" smtClean="0">
              <a:solidFill>
                <a:schemeClr val="tx2"/>
              </a:solidFill>
            </a:endParaRPr>
          </a:p>
          <a:p>
            <a:pPr marL="0" indent="0" algn="ctr">
              <a:buNone/>
            </a:pPr>
            <a:r>
              <a:rPr lang="en-US" b="1" dirty="0" smtClean="0">
                <a:solidFill>
                  <a:schemeClr val="bg2"/>
                </a:solidFill>
              </a:rPr>
              <a:t>7%</a:t>
            </a:r>
            <a:r>
              <a:rPr lang="en-US" dirty="0" smtClean="0">
                <a:solidFill>
                  <a:schemeClr val="tx2"/>
                </a:solidFill>
              </a:rPr>
              <a:t> </a:t>
            </a:r>
            <a:r>
              <a:rPr lang="en-US" dirty="0" smtClean="0"/>
              <a:t>of women who visited a health facility in the past 12 months </a:t>
            </a:r>
            <a:r>
              <a:rPr lang="en-US" b="1" dirty="0" smtClean="0">
                <a:solidFill>
                  <a:schemeClr val="bg2"/>
                </a:solidFill>
              </a:rPr>
              <a:t>discussed family planning with a health care provider</a:t>
            </a:r>
            <a:endParaRPr lang="en-US" dirty="0" smtClean="0">
              <a:solidFill>
                <a:schemeClr val="bg2"/>
              </a:solidFill>
            </a:endParaRPr>
          </a:p>
          <a:p>
            <a:pPr marL="0" indent="0" algn="ctr">
              <a:buNone/>
            </a:pPr>
            <a:endParaRPr lang="en-US" dirty="0">
              <a:solidFill>
                <a:schemeClr val="tx2"/>
              </a:solidFill>
            </a:endParaRPr>
          </a:p>
          <a:p>
            <a:pPr marL="0" indent="0" algn="ctr">
              <a:buNone/>
            </a:pPr>
            <a:r>
              <a:rPr lang="en-US" dirty="0" smtClean="0"/>
              <a:t>Overall,</a:t>
            </a:r>
            <a:r>
              <a:rPr lang="en-US" dirty="0" smtClean="0">
                <a:solidFill>
                  <a:schemeClr val="tx2"/>
                </a:solidFill>
              </a:rPr>
              <a:t> </a:t>
            </a:r>
            <a:r>
              <a:rPr lang="en-US" b="1" dirty="0" smtClean="0">
                <a:solidFill>
                  <a:schemeClr val="bg2"/>
                </a:solidFill>
              </a:rPr>
              <a:t>91%</a:t>
            </a:r>
            <a:r>
              <a:rPr lang="en-US" dirty="0" smtClean="0">
                <a:solidFill>
                  <a:schemeClr val="tx2"/>
                </a:solidFill>
              </a:rPr>
              <a:t> </a:t>
            </a:r>
            <a:r>
              <a:rPr lang="en-US" dirty="0" smtClean="0"/>
              <a:t>of non-users </a:t>
            </a:r>
            <a:r>
              <a:rPr lang="en-US" b="1" dirty="0" smtClean="0">
                <a:solidFill>
                  <a:schemeClr val="bg2"/>
                </a:solidFill>
              </a:rPr>
              <a:t>did not discuss family planning</a:t>
            </a:r>
            <a:r>
              <a:rPr lang="en-US" dirty="0" smtClean="0">
                <a:solidFill>
                  <a:schemeClr val="accent6"/>
                </a:solidFill>
              </a:rPr>
              <a:t> </a:t>
            </a:r>
            <a:r>
              <a:rPr lang="en-US" dirty="0" smtClean="0"/>
              <a:t>with any health worker in the 12 months before the survey</a:t>
            </a:r>
            <a:endParaRPr lang="en-US" dirty="0"/>
          </a:p>
        </p:txBody>
      </p:sp>
    </p:spTree>
    <p:extLst>
      <p:ext uri="{BB962C8B-B14F-4D97-AF65-F5344CB8AC3E}">
        <p14:creationId xmlns:p14="http://schemas.microsoft.com/office/powerpoint/2010/main" val="133321242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57200" y="0"/>
            <a:ext cx="8229600" cy="1143000"/>
          </a:xfrm>
        </p:spPr>
        <p:txBody>
          <a:bodyPr/>
          <a:lstStyle/>
          <a:p>
            <a:r>
              <a:rPr lang="en-US" sz="3600" smtClean="0"/>
              <a:t>Key Findings</a:t>
            </a:r>
          </a:p>
        </p:txBody>
      </p:sp>
      <p:sp>
        <p:nvSpPr>
          <p:cNvPr id="39939" name="Rectangle 3"/>
          <p:cNvSpPr>
            <a:spLocks noGrp="1" noChangeArrowheads="1"/>
          </p:cNvSpPr>
          <p:nvPr>
            <p:ph idx="1"/>
          </p:nvPr>
        </p:nvSpPr>
        <p:spPr>
          <a:xfrm>
            <a:off x="228600" y="1295400"/>
            <a:ext cx="8534400" cy="5181600"/>
          </a:xfrm>
        </p:spPr>
        <p:txBody>
          <a:bodyPr/>
          <a:lstStyle/>
          <a:p>
            <a:pPr>
              <a:lnSpc>
                <a:spcPct val="90000"/>
              </a:lnSpc>
            </a:pPr>
            <a:r>
              <a:rPr lang="en-US" sz="2800" b="1" dirty="0" smtClean="0">
                <a:solidFill>
                  <a:schemeClr val="bg2"/>
                </a:solidFill>
              </a:rPr>
              <a:t>83% </a:t>
            </a:r>
            <a:r>
              <a:rPr lang="en-US" sz="2800" dirty="0" smtClean="0"/>
              <a:t>of married women </a:t>
            </a:r>
            <a:r>
              <a:rPr lang="en-US" sz="2800" smtClean="0"/>
              <a:t>and </a:t>
            </a:r>
            <a:r>
              <a:rPr lang="en-US" sz="2800" b="1" smtClean="0">
                <a:solidFill>
                  <a:schemeClr val="bg2"/>
                </a:solidFill>
              </a:rPr>
              <a:t>96%</a:t>
            </a:r>
            <a:r>
              <a:rPr lang="en-US" sz="2800" smtClean="0">
                <a:solidFill>
                  <a:schemeClr val="accent1"/>
                </a:solidFill>
              </a:rPr>
              <a:t> </a:t>
            </a:r>
            <a:r>
              <a:rPr lang="en-US" sz="2800" dirty="0" smtClean="0"/>
              <a:t>of married men know at least one modern contraceptive method.</a:t>
            </a:r>
          </a:p>
          <a:p>
            <a:pPr>
              <a:lnSpc>
                <a:spcPct val="90000"/>
              </a:lnSpc>
            </a:pPr>
            <a:r>
              <a:rPr lang="en-US" sz="2800" dirty="0" smtClean="0"/>
              <a:t>The </a:t>
            </a:r>
            <a:r>
              <a:rPr lang="en-US" sz="2800" b="1" dirty="0" smtClean="0">
                <a:solidFill>
                  <a:schemeClr val="bg2"/>
                </a:solidFill>
              </a:rPr>
              <a:t>modern contraceptive prevalence </a:t>
            </a:r>
            <a:r>
              <a:rPr lang="en-US" sz="2800" dirty="0" smtClean="0"/>
              <a:t>rate among married women is </a:t>
            </a:r>
            <a:r>
              <a:rPr lang="en-US" sz="2800" b="1" dirty="0" smtClean="0">
                <a:solidFill>
                  <a:schemeClr val="bg2"/>
                </a:solidFill>
              </a:rPr>
              <a:t>10%;</a:t>
            </a:r>
            <a:r>
              <a:rPr lang="en-US" sz="2800" b="1" dirty="0" smtClean="0">
                <a:solidFill>
                  <a:schemeClr val="accent1"/>
                </a:solidFill>
              </a:rPr>
              <a:t> </a:t>
            </a:r>
            <a:r>
              <a:rPr lang="en-US" sz="2800" b="1" dirty="0" smtClean="0">
                <a:solidFill>
                  <a:schemeClr val="bg2"/>
                </a:solidFill>
              </a:rPr>
              <a:t>5%</a:t>
            </a:r>
            <a:r>
              <a:rPr lang="en-US" sz="2800" b="1" dirty="0" smtClean="0">
                <a:solidFill>
                  <a:schemeClr val="accent1"/>
                </a:solidFill>
              </a:rPr>
              <a:t> </a:t>
            </a:r>
            <a:r>
              <a:rPr lang="en-US" sz="2800" dirty="0" smtClean="0"/>
              <a:t>use a </a:t>
            </a:r>
            <a:r>
              <a:rPr lang="en-US" sz="2800" b="1" dirty="0" smtClean="0">
                <a:solidFill>
                  <a:schemeClr val="bg2"/>
                </a:solidFill>
              </a:rPr>
              <a:t>traditional method</a:t>
            </a:r>
            <a:r>
              <a:rPr lang="en-US" sz="2800" dirty="0" smtClean="0">
                <a:solidFill>
                  <a:schemeClr val="accent6"/>
                </a:solidFill>
              </a:rPr>
              <a:t>.</a:t>
            </a:r>
          </a:p>
          <a:p>
            <a:pPr>
              <a:lnSpc>
                <a:spcPct val="90000"/>
              </a:lnSpc>
            </a:pPr>
            <a:r>
              <a:rPr lang="en-US" sz="2800" dirty="0" smtClean="0"/>
              <a:t>The majority of </a:t>
            </a:r>
            <a:r>
              <a:rPr lang="en-US" sz="2800" b="1" dirty="0" smtClean="0">
                <a:solidFill>
                  <a:schemeClr val="bg2"/>
                </a:solidFill>
              </a:rPr>
              <a:t>IUDs, </a:t>
            </a:r>
            <a:r>
              <a:rPr lang="en-US" sz="2800" b="1" dirty="0" err="1" smtClean="0">
                <a:solidFill>
                  <a:schemeClr val="bg2"/>
                </a:solidFill>
              </a:rPr>
              <a:t>injectables</a:t>
            </a:r>
            <a:r>
              <a:rPr lang="en-US" sz="2800" b="1" dirty="0" smtClean="0">
                <a:solidFill>
                  <a:schemeClr val="bg2"/>
                </a:solidFill>
              </a:rPr>
              <a:t>, and implants </a:t>
            </a:r>
            <a:r>
              <a:rPr lang="en-US" sz="2800" dirty="0" smtClean="0"/>
              <a:t>are obtained from the</a:t>
            </a:r>
            <a:r>
              <a:rPr lang="en-US" sz="2800" dirty="0" smtClean="0">
                <a:solidFill>
                  <a:schemeClr val="bg2"/>
                </a:solidFill>
              </a:rPr>
              <a:t> </a:t>
            </a:r>
            <a:r>
              <a:rPr lang="en-US" sz="2800" b="1" dirty="0" smtClean="0">
                <a:solidFill>
                  <a:schemeClr val="bg2"/>
                </a:solidFill>
              </a:rPr>
              <a:t>public sector; condoms and the pill </a:t>
            </a:r>
            <a:r>
              <a:rPr lang="en-US" sz="2800" dirty="0" smtClean="0"/>
              <a:t>are obtained primarily from the </a:t>
            </a:r>
            <a:r>
              <a:rPr lang="en-US" sz="2800" b="1" dirty="0" smtClean="0">
                <a:solidFill>
                  <a:schemeClr val="bg2"/>
                </a:solidFill>
              </a:rPr>
              <a:t>private sector</a:t>
            </a:r>
            <a:r>
              <a:rPr lang="en-US" sz="2800" dirty="0" smtClean="0"/>
              <a:t>. </a:t>
            </a:r>
          </a:p>
          <a:p>
            <a:pPr>
              <a:lnSpc>
                <a:spcPct val="90000"/>
              </a:lnSpc>
            </a:pPr>
            <a:r>
              <a:rPr lang="en-US" sz="2800" b="1" dirty="0" smtClean="0">
                <a:solidFill>
                  <a:schemeClr val="bg2"/>
                </a:solidFill>
              </a:rPr>
              <a:t>16%</a:t>
            </a:r>
            <a:r>
              <a:rPr lang="en-US" sz="2800" b="1" dirty="0" smtClean="0">
                <a:solidFill>
                  <a:schemeClr val="accent6"/>
                </a:solidFill>
              </a:rPr>
              <a:t> </a:t>
            </a:r>
            <a:r>
              <a:rPr lang="en-US" sz="2800" dirty="0" smtClean="0"/>
              <a:t>of married women have an </a:t>
            </a:r>
            <a:r>
              <a:rPr lang="en-US" sz="2800" b="1" dirty="0" smtClean="0">
                <a:solidFill>
                  <a:schemeClr val="bg2"/>
                </a:solidFill>
              </a:rPr>
              <a:t>unmet need for family planning</a:t>
            </a:r>
            <a:r>
              <a:rPr lang="en-US" sz="2800" dirty="0" smtClean="0"/>
              <a:t>.</a:t>
            </a:r>
            <a:r>
              <a:rPr lang="en-US" sz="2800" b="1" i="1" dirty="0" smtClean="0"/>
              <a:t> </a:t>
            </a:r>
          </a:p>
        </p:txBody>
      </p:sp>
    </p:spTree>
    <p:extLst>
      <p:ext uri="{BB962C8B-B14F-4D97-AF65-F5344CB8AC3E}">
        <p14:creationId xmlns:p14="http://schemas.microsoft.com/office/powerpoint/2010/main" val="898231085"/>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title"/>
          </p:nvPr>
        </p:nvSpPr>
        <p:spPr/>
        <p:txBody>
          <a:bodyPr/>
          <a:lstStyle/>
          <a:p>
            <a:r>
              <a:rPr lang="en-US" sz="3600" dirty="0" smtClean="0"/>
              <a:t>Knowledge of Contraceptive Methods</a:t>
            </a:r>
          </a:p>
        </p:txBody>
      </p:sp>
      <p:sp>
        <p:nvSpPr>
          <p:cNvPr id="19459" name="Text Box 6"/>
          <p:cNvSpPr txBox="1">
            <a:spLocks noChangeArrowheads="1"/>
          </p:cNvSpPr>
          <p:nvPr/>
        </p:nvSpPr>
        <p:spPr bwMode="auto">
          <a:xfrm>
            <a:off x="762000" y="2286000"/>
            <a:ext cx="7696200" cy="3293209"/>
          </a:xfrm>
          <a:prstGeom prst="rect">
            <a:avLst/>
          </a:prstGeom>
          <a:noFill/>
          <a:ln w="9525">
            <a:noFill/>
            <a:miter lim="800000"/>
            <a:headEnd/>
            <a:tailEnd/>
          </a:ln>
        </p:spPr>
        <p:txBody>
          <a:bodyPr>
            <a:spAutoFit/>
          </a:bodyPr>
          <a:lstStyle/>
          <a:p>
            <a:pPr algn="ctr">
              <a:spcBef>
                <a:spcPct val="50000"/>
              </a:spcBef>
            </a:pPr>
            <a:r>
              <a:rPr lang="en-US" sz="3200" b="1" dirty="0" smtClean="0">
                <a:solidFill>
                  <a:schemeClr val="bg2"/>
                </a:solidFill>
                <a:latin typeface="Calibri" pitchFamily="34" charset="0"/>
              </a:rPr>
              <a:t>83% </a:t>
            </a:r>
            <a:r>
              <a:rPr lang="en-US" sz="3200" dirty="0">
                <a:latin typeface="Calibri" pitchFamily="34" charset="0"/>
              </a:rPr>
              <a:t>of </a:t>
            </a:r>
            <a:r>
              <a:rPr lang="en-US" sz="3200" dirty="0" smtClean="0">
                <a:latin typeface="Calibri" pitchFamily="34" charset="0"/>
              </a:rPr>
              <a:t>married </a:t>
            </a:r>
            <a:r>
              <a:rPr lang="en-US" sz="3200" dirty="0">
                <a:latin typeface="Calibri" pitchFamily="34" charset="0"/>
              </a:rPr>
              <a:t>women </a:t>
            </a:r>
            <a:r>
              <a:rPr lang="en-US" sz="3200" dirty="0" smtClean="0">
                <a:latin typeface="Calibri" pitchFamily="34" charset="0"/>
              </a:rPr>
              <a:t>and </a:t>
            </a:r>
            <a:r>
              <a:rPr lang="en-US" sz="3200" b="1" dirty="0" smtClean="0">
                <a:solidFill>
                  <a:schemeClr val="bg2"/>
                </a:solidFill>
                <a:latin typeface="Calibri" pitchFamily="34" charset="0"/>
              </a:rPr>
              <a:t>96%</a:t>
            </a:r>
            <a:r>
              <a:rPr lang="en-US" sz="3200" b="1" dirty="0" smtClean="0">
                <a:latin typeface="Calibri" pitchFamily="34" charset="0"/>
              </a:rPr>
              <a:t> </a:t>
            </a:r>
            <a:r>
              <a:rPr lang="en-US" sz="3200" dirty="0" smtClean="0">
                <a:latin typeface="Calibri" pitchFamily="34" charset="0"/>
              </a:rPr>
              <a:t>of married men know </a:t>
            </a:r>
            <a:r>
              <a:rPr lang="en-US" sz="3200" dirty="0">
                <a:latin typeface="Calibri" pitchFamily="34" charset="0"/>
              </a:rPr>
              <a:t>at least one </a:t>
            </a:r>
            <a:r>
              <a:rPr lang="en-US" sz="3200" b="1" dirty="0">
                <a:solidFill>
                  <a:schemeClr val="bg2"/>
                </a:solidFill>
                <a:latin typeface="Calibri" pitchFamily="34" charset="0"/>
              </a:rPr>
              <a:t>modern method </a:t>
            </a:r>
            <a:r>
              <a:rPr lang="en-US" sz="3200" dirty="0">
                <a:latin typeface="Calibri" pitchFamily="34" charset="0"/>
              </a:rPr>
              <a:t>of contraception.</a:t>
            </a:r>
          </a:p>
          <a:p>
            <a:pPr algn="ctr">
              <a:spcBef>
                <a:spcPct val="50000"/>
              </a:spcBef>
            </a:pPr>
            <a:r>
              <a:rPr lang="en-US" sz="3200" b="1" dirty="0" smtClean="0">
                <a:solidFill>
                  <a:schemeClr val="bg2"/>
                </a:solidFill>
                <a:latin typeface="Calibri" pitchFamily="34" charset="0"/>
              </a:rPr>
              <a:t>58%</a:t>
            </a:r>
            <a:r>
              <a:rPr lang="en-US" sz="3200" dirty="0" smtClean="0">
                <a:latin typeface="Calibri" pitchFamily="34" charset="0"/>
              </a:rPr>
              <a:t> of married </a:t>
            </a:r>
            <a:r>
              <a:rPr lang="en-US" sz="3200" dirty="0">
                <a:latin typeface="Calibri" pitchFamily="34" charset="0"/>
              </a:rPr>
              <a:t>women</a:t>
            </a:r>
            <a:r>
              <a:rPr lang="en-US" sz="3200" dirty="0" smtClean="0">
                <a:latin typeface="Calibri" pitchFamily="34" charset="0"/>
              </a:rPr>
              <a:t> and </a:t>
            </a:r>
            <a:r>
              <a:rPr lang="en-US" sz="3200" b="1" dirty="0" smtClean="0">
                <a:solidFill>
                  <a:schemeClr val="bg2"/>
                </a:solidFill>
                <a:latin typeface="Calibri" pitchFamily="34" charset="0"/>
              </a:rPr>
              <a:t>77%</a:t>
            </a:r>
            <a:r>
              <a:rPr lang="en-US" sz="3200" b="1" dirty="0" smtClean="0">
                <a:latin typeface="Calibri" pitchFamily="34" charset="0"/>
              </a:rPr>
              <a:t> </a:t>
            </a:r>
            <a:r>
              <a:rPr lang="en-US" sz="3200" dirty="0" smtClean="0">
                <a:latin typeface="Calibri" pitchFamily="34" charset="0"/>
              </a:rPr>
              <a:t>of married </a:t>
            </a:r>
            <a:r>
              <a:rPr lang="en-US" sz="3200" dirty="0">
                <a:latin typeface="Calibri" pitchFamily="34" charset="0"/>
              </a:rPr>
              <a:t>men</a:t>
            </a:r>
            <a:r>
              <a:rPr lang="en-US" sz="3200" dirty="0" smtClean="0">
                <a:latin typeface="Calibri" pitchFamily="34" charset="0"/>
              </a:rPr>
              <a:t> can </a:t>
            </a:r>
            <a:r>
              <a:rPr lang="en-US" sz="3200" dirty="0">
                <a:latin typeface="Calibri" pitchFamily="34" charset="0"/>
              </a:rPr>
              <a:t>name a </a:t>
            </a:r>
            <a:r>
              <a:rPr lang="en-US" sz="3200" b="1" dirty="0">
                <a:solidFill>
                  <a:schemeClr val="bg2"/>
                </a:solidFill>
                <a:latin typeface="Calibri" pitchFamily="34" charset="0"/>
              </a:rPr>
              <a:t>traditional method</a:t>
            </a:r>
            <a:r>
              <a:rPr lang="en-US" sz="3200" dirty="0">
                <a:latin typeface="Calibri" pitchFamily="34" charset="0"/>
              </a:rPr>
              <a:t> of contraception. </a:t>
            </a:r>
          </a:p>
        </p:txBody>
      </p:sp>
    </p:spTree>
    <p:extLst>
      <p:ext uri="{BB962C8B-B14F-4D97-AF65-F5344CB8AC3E}">
        <p14:creationId xmlns:p14="http://schemas.microsoft.com/office/powerpoint/2010/main" val="3874318474"/>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1143000"/>
          </a:xfrm>
        </p:spPr>
        <p:txBody>
          <a:bodyPr/>
          <a:lstStyle/>
          <a:p>
            <a:r>
              <a:rPr lang="en-US" sz="3600" dirty="0" smtClean="0"/>
              <a:t>Gap Between Knowledge and Use</a:t>
            </a:r>
          </a:p>
        </p:txBody>
      </p:sp>
      <p:graphicFrame>
        <p:nvGraphicFramePr>
          <p:cNvPr id="5" name="Object 4"/>
          <p:cNvGraphicFramePr>
            <a:graphicFrameLocks noGrp="1" noChangeAspect="1"/>
          </p:cNvGraphicFramePr>
          <p:nvPr>
            <p:ph type="chart" idx="1"/>
            <p:extLst>
              <p:ext uri="{D42A27DB-BD31-4B8C-83A1-F6EECF244321}">
                <p14:modId xmlns:p14="http://schemas.microsoft.com/office/powerpoint/2010/main" val="1619491045"/>
              </p:ext>
            </p:extLst>
          </p:nvPr>
        </p:nvGraphicFramePr>
        <p:xfrm>
          <a:off x="609600" y="1676400"/>
          <a:ext cx="8067675" cy="4711700"/>
        </p:xfrm>
        <a:graphic>
          <a:graphicData uri="http://schemas.openxmlformats.org/drawingml/2006/chart">
            <c:chart xmlns:c="http://schemas.openxmlformats.org/drawingml/2006/chart" xmlns:r="http://schemas.openxmlformats.org/officeDocument/2006/relationships" r:id="rId3"/>
          </a:graphicData>
        </a:graphic>
      </p:graphicFrame>
      <p:sp>
        <p:nvSpPr>
          <p:cNvPr id="21508" name="Text Box 3"/>
          <p:cNvSpPr txBox="1">
            <a:spLocks noChangeArrowheads="1"/>
          </p:cNvSpPr>
          <p:nvPr/>
        </p:nvSpPr>
        <p:spPr bwMode="auto">
          <a:xfrm>
            <a:off x="0" y="1295400"/>
            <a:ext cx="50292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a:t>
            </a:r>
            <a:r>
              <a:rPr lang="en-US" i="1" dirty="0" smtClean="0">
                <a:latin typeface="Calibri" pitchFamily="34" charset="0"/>
              </a:rPr>
              <a:t>of currently married women 15-49</a:t>
            </a:r>
            <a:endParaRPr lang="en-US" i="1" dirty="0">
              <a:latin typeface="Calibri" pitchFamily="34" charset="0"/>
            </a:endParaRPr>
          </a:p>
        </p:txBody>
      </p:sp>
    </p:spTree>
    <p:extLst>
      <p:ext uri="{BB962C8B-B14F-4D97-AF65-F5344CB8AC3E}">
        <p14:creationId xmlns:p14="http://schemas.microsoft.com/office/powerpoint/2010/main" val="397697246"/>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0"/>
            <a:ext cx="8229600" cy="1143000"/>
          </a:xfrm>
        </p:spPr>
        <p:txBody>
          <a:bodyPr/>
          <a:lstStyle/>
          <a:p>
            <a:r>
              <a:rPr lang="en-US" sz="3600" dirty="0" smtClean="0"/>
              <a:t>Current Use of Family Planning</a:t>
            </a:r>
          </a:p>
        </p:txBody>
      </p:sp>
      <p:graphicFrame>
        <p:nvGraphicFramePr>
          <p:cNvPr id="5" name="Chart Placeholder 6"/>
          <p:cNvGraphicFramePr>
            <a:graphicFrameLocks noGrp="1"/>
          </p:cNvGraphicFramePr>
          <p:nvPr>
            <p:ph type="chart" idx="1"/>
            <p:extLst>
              <p:ext uri="{D42A27DB-BD31-4B8C-83A1-F6EECF244321}">
                <p14:modId xmlns:p14="http://schemas.microsoft.com/office/powerpoint/2010/main" val="255096032"/>
              </p:ext>
            </p:extLst>
          </p:nvPr>
        </p:nvGraphicFramePr>
        <p:xfrm>
          <a:off x="0" y="1828800"/>
          <a:ext cx="8991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2531" name="Text Box 9"/>
          <p:cNvSpPr txBox="1">
            <a:spLocks noChangeArrowheads="1"/>
          </p:cNvSpPr>
          <p:nvPr/>
        </p:nvSpPr>
        <p:spPr bwMode="auto">
          <a:xfrm>
            <a:off x="0" y="1066800"/>
            <a:ext cx="5410200" cy="369888"/>
          </a:xfrm>
          <a:prstGeom prst="rect">
            <a:avLst/>
          </a:prstGeom>
          <a:noFill/>
          <a:ln w="9525">
            <a:noFill/>
            <a:miter lim="800000"/>
            <a:headEnd/>
            <a:tailEnd/>
          </a:ln>
        </p:spPr>
        <p:txBody>
          <a:bodyPr>
            <a:spAutoFit/>
          </a:bodyPr>
          <a:lstStyle/>
          <a:p>
            <a:pPr>
              <a:spcBef>
                <a:spcPct val="50000"/>
              </a:spcBef>
            </a:pPr>
            <a:r>
              <a:rPr lang="en-US" i="1" dirty="0">
                <a:latin typeface="Calibri" pitchFamily="34" charset="0"/>
              </a:rPr>
              <a:t>Percent of </a:t>
            </a:r>
            <a:r>
              <a:rPr lang="en-US" i="1" dirty="0" smtClean="0">
                <a:latin typeface="Calibri" pitchFamily="34" charset="0"/>
              </a:rPr>
              <a:t>women </a:t>
            </a:r>
            <a:r>
              <a:rPr lang="en-US" i="1" dirty="0">
                <a:latin typeface="Calibri" pitchFamily="34" charset="0"/>
              </a:rPr>
              <a:t>age 15-49</a:t>
            </a:r>
          </a:p>
        </p:txBody>
      </p:sp>
    </p:spTree>
    <p:extLst>
      <p:ext uri="{BB962C8B-B14F-4D97-AF65-F5344CB8AC3E}">
        <p14:creationId xmlns:p14="http://schemas.microsoft.com/office/powerpoint/2010/main" val="2867337516"/>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0"/>
            <a:ext cx="8229600" cy="1143000"/>
          </a:xfrm>
        </p:spPr>
        <p:txBody>
          <a:bodyPr/>
          <a:lstStyle/>
          <a:p>
            <a:r>
              <a:rPr lang="en-US" sz="3600" dirty="0" smtClean="0"/>
              <a:t>Use of Modern Methods by Residence</a:t>
            </a:r>
          </a:p>
        </p:txBody>
      </p:sp>
      <p:graphicFrame>
        <p:nvGraphicFramePr>
          <p:cNvPr id="5" name="Object 5"/>
          <p:cNvGraphicFramePr>
            <a:graphicFrameLocks noGrp="1" noChangeAspect="1"/>
          </p:cNvGraphicFramePr>
          <p:nvPr>
            <p:ph type="chart" idx="1"/>
            <p:extLst>
              <p:ext uri="{D42A27DB-BD31-4B8C-83A1-F6EECF244321}">
                <p14:modId xmlns:p14="http://schemas.microsoft.com/office/powerpoint/2010/main" val="3953436648"/>
              </p:ext>
            </p:extLst>
          </p:nvPr>
        </p:nvGraphicFramePr>
        <p:xfrm>
          <a:off x="609600" y="1828800"/>
          <a:ext cx="7739063" cy="4600575"/>
        </p:xfrm>
        <a:graphic>
          <a:graphicData uri="http://schemas.openxmlformats.org/drawingml/2006/chart">
            <c:chart xmlns:c="http://schemas.openxmlformats.org/drawingml/2006/chart" xmlns:r="http://schemas.openxmlformats.org/officeDocument/2006/relationships" r:id="rId3"/>
          </a:graphicData>
        </a:graphic>
      </p:graphicFrame>
      <p:sp>
        <p:nvSpPr>
          <p:cNvPr id="25604" name="Text Box 7"/>
          <p:cNvSpPr txBox="1">
            <a:spLocks noChangeArrowheads="1"/>
          </p:cNvSpPr>
          <p:nvPr/>
        </p:nvSpPr>
        <p:spPr bwMode="auto">
          <a:xfrm>
            <a:off x="0" y="1219200"/>
            <a:ext cx="70104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of </a:t>
            </a:r>
            <a:r>
              <a:rPr lang="en-US" i="1" dirty="0" smtClean="0">
                <a:latin typeface="Calibri" pitchFamily="34" charset="0"/>
              </a:rPr>
              <a:t>currently married </a:t>
            </a:r>
            <a:r>
              <a:rPr lang="en-US" i="1" dirty="0">
                <a:latin typeface="Calibri" pitchFamily="34" charset="0"/>
              </a:rPr>
              <a:t>women </a:t>
            </a:r>
            <a:r>
              <a:rPr lang="en-US" i="1" dirty="0" smtClean="0">
                <a:latin typeface="Calibri" pitchFamily="34" charset="0"/>
              </a:rPr>
              <a:t>age 15-49 using </a:t>
            </a:r>
            <a:r>
              <a:rPr lang="en-US" i="1" dirty="0">
                <a:latin typeface="Calibri" pitchFamily="34" charset="0"/>
              </a:rPr>
              <a:t>any modern method</a:t>
            </a:r>
          </a:p>
        </p:txBody>
      </p:sp>
    </p:spTree>
    <p:extLst>
      <p:ext uri="{BB962C8B-B14F-4D97-AF65-F5344CB8AC3E}">
        <p14:creationId xmlns:p14="http://schemas.microsoft.com/office/powerpoint/2010/main" val="967624968"/>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533400" y="19050"/>
            <a:ext cx="8440738" cy="990600"/>
          </a:xfrm>
        </p:spPr>
        <p:txBody>
          <a:bodyPr>
            <a:normAutofit fontScale="90000"/>
          </a:bodyPr>
          <a:lstStyle/>
          <a:p>
            <a:r>
              <a:rPr lang="en-US" sz="3600" dirty="0" smtClean="0"/>
              <a:t>Use of Modern Contraception </a:t>
            </a:r>
            <a:br>
              <a:rPr lang="en-US" sz="3600" dirty="0" smtClean="0"/>
            </a:br>
            <a:r>
              <a:rPr lang="en-US" sz="3600" dirty="0" smtClean="0"/>
              <a:t>by Education</a:t>
            </a:r>
          </a:p>
        </p:txBody>
      </p:sp>
      <p:graphicFrame>
        <p:nvGraphicFramePr>
          <p:cNvPr id="5" name="Object 4"/>
          <p:cNvGraphicFramePr>
            <a:graphicFrameLocks noGrp="1" noChangeAspect="1"/>
          </p:cNvGraphicFramePr>
          <p:nvPr>
            <p:ph type="chart" idx="1"/>
            <p:extLst>
              <p:ext uri="{D42A27DB-BD31-4B8C-83A1-F6EECF244321}">
                <p14:modId xmlns:p14="http://schemas.microsoft.com/office/powerpoint/2010/main" val="3367671709"/>
              </p:ext>
            </p:extLst>
          </p:nvPr>
        </p:nvGraphicFramePr>
        <p:xfrm>
          <a:off x="228600" y="1924050"/>
          <a:ext cx="8610600" cy="4687888"/>
        </p:xfrm>
        <a:graphic>
          <a:graphicData uri="http://schemas.openxmlformats.org/drawingml/2006/chart">
            <c:chart xmlns:c="http://schemas.openxmlformats.org/drawingml/2006/chart" xmlns:r="http://schemas.openxmlformats.org/officeDocument/2006/relationships" r:id="rId3"/>
          </a:graphicData>
        </a:graphic>
      </p:graphicFrame>
      <p:sp>
        <p:nvSpPr>
          <p:cNvPr id="26628" name="Text Box 3"/>
          <p:cNvSpPr txBox="1">
            <a:spLocks noChangeArrowheads="1"/>
          </p:cNvSpPr>
          <p:nvPr/>
        </p:nvSpPr>
        <p:spPr bwMode="auto">
          <a:xfrm>
            <a:off x="228600" y="1314450"/>
            <a:ext cx="75438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of </a:t>
            </a:r>
            <a:r>
              <a:rPr lang="en-US" i="1" dirty="0" smtClean="0">
                <a:latin typeface="Calibri" pitchFamily="34" charset="0"/>
              </a:rPr>
              <a:t>currently married </a:t>
            </a:r>
            <a:r>
              <a:rPr lang="en-US" i="1" dirty="0">
                <a:latin typeface="Calibri" pitchFamily="34" charset="0"/>
              </a:rPr>
              <a:t>women </a:t>
            </a:r>
            <a:r>
              <a:rPr lang="en-US" i="1" dirty="0" smtClean="0">
                <a:latin typeface="Calibri" pitchFamily="34" charset="0"/>
              </a:rPr>
              <a:t>age 15-49 using </a:t>
            </a:r>
            <a:r>
              <a:rPr lang="en-US" i="1" dirty="0">
                <a:latin typeface="Calibri" pitchFamily="34" charset="0"/>
              </a:rPr>
              <a:t>any modern method</a:t>
            </a:r>
          </a:p>
        </p:txBody>
      </p:sp>
    </p:spTree>
    <p:extLst>
      <p:ext uri="{BB962C8B-B14F-4D97-AF65-F5344CB8AC3E}">
        <p14:creationId xmlns:p14="http://schemas.microsoft.com/office/powerpoint/2010/main" val="3790668092"/>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624" y="119621"/>
            <a:ext cx="8918976" cy="1143000"/>
          </a:xfrm>
        </p:spPr>
        <p:txBody>
          <a:bodyPr/>
          <a:lstStyle/>
          <a:p>
            <a:r>
              <a:rPr lang="en-US" sz="4200" dirty="0" smtClean="0">
                <a:latin typeface="Calibri" pitchFamily="34" charset="0"/>
              </a:rPr>
              <a:t>Use of Modern Methods by Zone</a:t>
            </a:r>
            <a:endParaRPr lang="en-US" sz="4200" dirty="0">
              <a:latin typeface="Calibri" pitchFamily="34" charset="0"/>
            </a:endParaRPr>
          </a:p>
        </p:txBody>
      </p:sp>
      <p:sp>
        <p:nvSpPr>
          <p:cNvPr id="141" name="TextBox 140"/>
          <p:cNvSpPr txBox="1"/>
          <p:nvPr/>
        </p:nvSpPr>
        <p:spPr>
          <a:xfrm>
            <a:off x="4649787" y="6219825"/>
            <a:ext cx="4494213" cy="646331"/>
          </a:xfrm>
          <a:prstGeom prst="rect">
            <a:avLst/>
          </a:prstGeom>
          <a:noFill/>
        </p:spPr>
        <p:txBody>
          <a:bodyPr wrap="square" rtlCol="0">
            <a:spAutoFit/>
          </a:bodyPr>
          <a:lstStyle/>
          <a:p>
            <a:pPr algn="r"/>
            <a:r>
              <a:rPr lang="en-US" i="1" dirty="0" smtClean="0">
                <a:latin typeface="+mj-lt"/>
              </a:rPr>
              <a:t>Percent of currently married women </a:t>
            </a:r>
            <a:br>
              <a:rPr lang="en-US" i="1" dirty="0" smtClean="0">
                <a:latin typeface="+mj-lt"/>
              </a:rPr>
            </a:br>
            <a:r>
              <a:rPr lang="en-US" i="1" dirty="0" smtClean="0">
                <a:latin typeface="+mj-lt"/>
              </a:rPr>
              <a:t>age 15-49 using a modern method</a:t>
            </a:r>
            <a:endParaRPr lang="en-US" i="1" dirty="0">
              <a:latin typeface="+mj-lt"/>
            </a:endParaRPr>
          </a:p>
        </p:txBody>
      </p:sp>
      <p:sp>
        <p:nvSpPr>
          <p:cNvPr id="149" name="TextBox 148"/>
          <p:cNvSpPr txBox="1"/>
          <p:nvPr/>
        </p:nvSpPr>
        <p:spPr>
          <a:xfrm>
            <a:off x="7239000" y="4898544"/>
            <a:ext cx="1435383" cy="954107"/>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10%</a:t>
            </a:r>
            <a:endParaRPr lang="en-US" sz="2800" b="1" dirty="0">
              <a:latin typeface="+mj-lt"/>
            </a:endParaRPr>
          </a:p>
        </p:txBody>
      </p:sp>
      <p:grpSp>
        <p:nvGrpSpPr>
          <p:cNvPr id="150" name="Group 4"/>
          <p:cNvGrpSpPr>
            <a:grpSpLocks noChangeAspect="1"/>
          </p:cNvGrpSpPr>
          <p:nvPr/>
        </p:nvGrpSpPr>
        <p:grpSpPr bwMode="auto">
          <a:xfrm>
            <a:off x="1335088" y="1155700"/>
            <a:ext cx="7002462" cy="5614988"/>
            <a:chOff x="841" y="728"/>
            <a:chExt cx="4411" cy="3537"/>
          </a:xfrm>
        </p:grpSpPr>
        <p:sp>
          <p:nvSpPr>
            <p:cNvPr id="151"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tx2"/>
            </a:solidFill>
            <a:ln w="4">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tx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9"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1"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2"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33" name="TextBox 232"/>
          <p:cNvSpPr txBox="1"/>
          <p:nvPr/>
        </p:nvSpPr>
        <p:spPr>
          <a:xfrm>
            <a:off x="5980113" y="2438400"/>
            <a:ext cx="1563687" cy="830997"/>
          </a:xfrm>
          <a:prstGeom prst="rect">
            <a:avLst/>
          </a:prstGeom>
          <a:noFill/>
        </p:spPr>
        <p:txBody>
          <a:bodyPr wrap="square" rtlCol="0">
            <a:spAutoFit/>
          </a:bodyPr>
          <a:lstStyle/>
          <a:p>
            <a:pPr algn="ctr"/>
            <a:r>
              <a:rPr lang="en-US" sz="2400" b="1" dirty="0" smtClean="0">
                <a:solidFill>
                  <a:schemeClr val="bg1"/>
                </a:solidFill>
                <a:latin typeface="+mn-lt"/>
              </a:rPr>
              <a:t>North East</a:t>
            </a:r>
          </a:p>
          <a:p>
            <a:pPr algn="ctr"/>
            <a:r>
              <a:rPr lang="en-US" sz="2400" b="1" dirty="0" smtClean="0">
                <a:solidFill>
                  <a:schemeClr val="bg1"/>
                </a:solidFill>
                <a:latin typeface="+mn-lt"/>
              </a:rPr>
              <a:t>3%</a:t>
            </a:r>
            <a:endParaRPr lang="en-US" sz="2400" b="1" dirty="0">
              <a:solidFill>
                <a:schemeClr val="bg1"/>
              </a:solidFill>
              <a:latin typeface="+mn-lt"/>
            </a:endParaRPr>
          </a:p>
        </p:txBody>
      </p:sp>
      <p:sp>
        <p:nvSpPr>
          <p:cNvPr id="234" name="TextBox 233"/>
          <p:cNvSpPr txBox="1"/>
          <p:nvPr/>
        </p:nvSpPr>
        <p:spPr>
          <a:xfrm>
            <a:off x="2766411" y="3903663"/>
            <a:ext cx="1938939" cy="830997"/>
          </a:xfrm>
          <a:prstGeom prst="rect">
            <a:avLst/>
          </a:prstGeom>
          <a:noFill/>
        </p:spPr>
        <p:txBody>
          <a:bodyPr wrap="square" rtlCol="0">
            <a:spAutoFit/>
          </a:bodyPr>
          <a:lstStyle/>
          <a:p>
            <a:pPr algn="ctr"/>
            <a:r>
              <a:rPr lang="en-US" sz="2400" b="1" dirty="0" smtClean="0">
                <a:latin typeface="+mn-lt"/>
              </a:rPr>
              <a:t>North Central</a:t>
            </a:r>
          </a:p>
          <a:p>
            <a:pPr algn="ctr"/>
            <a:r>
              <a:rPr lang="en-US" sz="2400" b="1" dirty="0" smtClean="0">
                <a:latin typeface="+mn-lt"/>
              </a:rPr>
              <a:t>12%</a:t>
            </a:r>
            <a:endParaRPr lang="en-US" sz="2400" b="1" dirty="0">
              <a:latin typeface="+mn-lt"/>
            </a:endParaRPr>
          </a:p>
        </p:txBody>
      </p:sp>
      <p:sp>
        <p:nvSpPr>
          <p:cNvPr id="235" name="TextBox 234"/>
          <p:cNvSpPr txBox="1"/>
          <p:nvPr/>
        </p:nvSpPr>
        <p:spPr>
          <a:xfrm>
            <a:off x="2949575" y="1950064"/>
            <a:ext cx="2012539" cy="830997"/>
          </a:xfrm>
          <a:prstGeom prst="rect">
            <a:avLst/>
          </a:prstGeom>
          <a:noFill/>
        </p:spPr>
        <p:txBody>
          <a:bodyPr wrap="square" rtlCol="0">
            <a:spAutoFit/>
          </a:bodyPr>
          <a:lstStyle/>
          <a:p>
            <a:pPr algn="ctr"/>
            <a:r>
              <a:rPr lang="en-US" sz="2400" b="1" dirty="0" smtClean="0">
                <a:solidFill>
                  <a:schemeClr val="bg1"/>
                </a:solidFill>
                <a:latin typeface="+mn-lt"/>
              </a:rPr>
              <a:t>North West</a:t>
            </a:r>
          </a:p>
          <a:p>
            <a:pPr algn="ctr"/>
            <a:r>
              <a:rPr lang="en-US" sz="2400" b="1" dirty="0" smtClean="0">
                <a:solidFill>
                  <a:schemeClr val="bg1"/>
                </a:solidFill>
                <a:latin typeface="+mn-lt"/>
              </a:rPr>
              <a:t>4%</a:t>
            </a:r>
            <a:endParaRPr lang="en-US" sz="2400" b="1" dirty="0">
              <a:solidFill>
                <a:schemeClr val="bg1"/>
              </a:solidFill>
              <a:latin typeface="+mn-lt"/>
            </a:endParaRPr>
          </a:p>
        </p:txBody>
      </p:sp>
      <p:sp>
        <p:nvSpPr>
          <p:cNvPr id="236" name="TextBox 235"/>
          <p:cNvSpPr txBox="1"/>
          <p:nvPr/>
        </p:nvSpPr>
        <p:spPr>
          <a:xfrm>
            <a:off x="1335088" y="4656435"/>
            <a:ext cx="1805179" cy="830997"/>
          </a:xfrm>
          <a:prstGeom prst="rect">
            <a:avLst/>
          </a:prstGeom>
          <a:noFill/>
        </p:spPr>
        <p:txBody>
          <a:bodyPr wrap="square" rtlCol="0">
            <a:spAutoFit/>
          </a:bodyPr>
          <a:lstStyle/>
          <a:p>
            <a:pPr algn="ctr"/>
            <a:r>
              <a:rPr lang="en-US" sz="2400" b="1" dirty="0" smtClean="0">
                <a:latin typeface="+mn-lt"/>
              </a:rPr>
              <a:t>South West</a:t>
            </a:r>
          </a:p>
          <a:p>
            <a:pPr algn="ctr"/>
            <a:r>
              <a:rPr lang="en-US" sz="2400" b="1" dirty="0" smtClean="0">
                <a:latin typeface="+mn-lt"/>
              </a:rPr>
              <a:t>25%</a:t>
            </a:r>
            <a:endParaRPr lang="en-US" sz="2400" b="1" dirty="0">
              <a:latin typeface="+mn-lt"/>
            </a:endParaRPr>
          </a:p>
        </p:txBody>
      </p:sp>
      <p:sp>
        <p:nvSpPr>
          <p:cNvPr id="237" name="TextBox 236"/>
          <p:cNvSpPr txBox="1"/>
          <p:nvPr/>
        </p:nvSpPr>
        <p:spPr>
          <a:xfrm>
            <a:off x="3620540" y="5165552"/>
            <a:ext cx="925019"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East</a:t>
            </a:r>
          </a:p>
          <a:p>
            <a:pPr algn="ctr"/>
            <a:r>
              <a:rPr lang="en-US" sz="2400" b="1" dirty="0" smtClean="0">
                <a:latin typeface="+mn-lt"/>
              </a:rPr>
              <a:t>11%</a:t>
            </a:r>
          </a:p>
        </p:txBody>
      </p:sp>
      <p:sp>
        <p:nvSpPr>
          <p:cNvPr id="238" name="TextBox 237"/>
          <p:cNvSpPr txBox="1"/>
          <p:nvPr/>
        </p:nvSpPr>
        <p:spPr>
          <a:xfrm>
            <a:off x="2690019" y="5331764"/>
            <a:ext cx="1045862"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South</a:t>
            </a:r>
          </a:p>
          <a:p>
            <a:pPr algn="ctr"/>
            <a:r>
              <a:rPr lang="en-US" sz="2400" b="1" dirty="0" smtClean="0">
                <a:latin typeface="+mn-lt"/>
              </a:rPr>
              <a:t>16%</a:t>
            </a:r>
            <a:endParaRPr lang="en-US" sz="2400" b="1" dirty="0">
              <a:latin typeface="+mn-lt"/>
            </a:endParaRPr>
          </a:p>
        </p:txBody>
      </p:sp>
    </p:spTree>
    <p:extLst>
      <p:ext uri="{BB962C8B-B14F-4D97-AF65-F5344CB8AC3E}">
        <p14:creationId xmlns:p14="http://schemas.microsoft.com/office/powerpoint/2010/main" val="1865507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1143000"/>
          </a:xfrm>
        </p:spPr>
        <p:txBody>
          <a:bodyPr/>
          <a:lstStyle/>
          <a:p>
            <a:r>
              <a:rPr lang="en-US" sz="3600" dirty="0" smtClean="0"/>
              <a:t>Trends in Use of Family Planning</a:t>
            </a:r>
          </a:p>
        </p:txBody>
      </p:sp>
      <p:graphicFrame>
        <p:nvGraphicFramePr>
          <p:cNvPr id="5" name="Object 4"/>
          <p:cNvGraphicFramePr>
            <a:graphicFrameLocks noGrp="1" noChangeAspect="1"/>
          </p:cNvGraphicFramePr>
          <p:nvPr>
            <p:ph type="chart" idx="1"/>
            <p:extLst>
              <p:ext uri="{D42A27DB-BD31-4B8C-83A1-F6EECF244321}">
                <p14:modId xmlns:p14="http://schemas.microsoft.com/office/powerpoint/2010/main" val="2871554452"/>
              </p:ext>
            </p:extLst>
          </p:nvPr>
        </p:nvGraphicFramePr>
        <p:xfrm>
          <a:off x="381000" y="1676400"/>
          <a:ext cx="8610600" cy="4711700"/>
        </p:xfrm>
        <a:graphic>
          <a:graphicData uri="http://schemas.openxmlformats.org/drawingml/2006/chart">
            <c:chart xmlns:c="http://schemas.openxmlformats.org/drawingml/2006/chart" xmlns:r="http://schemas.openxmlformats.org/officeDocument/2006/relationships" r:id="rId3"/>
          </a:graphicData>
        </a:graphic>
      </p:graphicFrame>
      <p:sp>
        <p:nvSpPr>
          <p:cNvPr id="21508" name="Text Box 3"/>
          <p:cNvSpPr txBox="1">
            <a:spLocks noChangeArrowheads="1"/>
          </p:cNvSpPr>
          <p:nvPr/>
        </p:nvSpPr>
        <p:spPr bwMode="auto">
          <a:xfrm>
            <a:off x="0" y="1143000"/>
            <a:ext cx="46482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a:t>
            </a:r>
            <a:r>
              <a:rPr lang="en-US" i="1" dirty="0" smtClean="0">
                <a:latin typeface="Calibri" pitchFamily="34" charset="0"/>
              </a:rPr>
              <a:t>of currently married women age 15-49</a:t>
            </a:r>
            <a:endParaRPr lang="en-US" i="1" dirty="0">
              <a:latin typeface="Calibri" pitchFamily="34" charset="0"/>
            </a:endParaRPr>
          </a:p>
        </p:txBody>
      </p:sp>
    </p:spTree>
    <p:extLst>
      <p:ext uri="{BB962C8B-B14F-4D97-AF65-F5344CB8AC3E}">
        <p14:creationId xmlns:p14="http://schemas.microsoft.com/office/powerpoint/2010/main" val="2979411136"/>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3453</TotalTime>
  <Words>1543</Words>
  <Application>Microsoft Office PowerPoint</Application>
  <PresentationFormat>On-screen Show (4:3)</PresentationFormat>
  <Paragraphs>138</Paragraphs>
  <Slides>23</Slides>
  <Notes>21</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23</vt:i4>
      </vt:variant>
    </vt:vector>
  </HeadingPairs>
  <TitlesOfParts>
    <vt:vector size="27" baseType="lpstr">
      <vt:lpstr>Arial</vt:lpstr>
      <vt:lpstr>Calibri</vt:lpstr>
      <vt:lpstr>Custom Design</vt:lpstr>
      <vt:lpstr>1_Custom Design</vt:lpstr>
      <vt:lpstr>PowerPoint Presentation</vt:lpstr>
      <vt:lpstr>PowerPoint Presentation</vt:lpstr>
      <vt:lpstr>Knowledge of Contraceptive Methods</vt:lpstr>
      <vt:lpstr>Gap Between Knowledge and Use</vt:lpstr>
      <vt:lpstr>Current Use of Family Planning</vt:lpstr>
      <vt:lpstr>Use of Modern Methods by Residence</vt:lpstr>
      <vt:lpstr>Use of Modern Contraception  by Education</vt:lpstr>
      <vt:lpstr>Use of Modern Methods by Zone</vt:lpstr>
      <vt:lpstr>Trends in Use of Family Planning</vt:lpstr>
      <vt:lpstr>Use of Modern Methods Regional Comparison</vt:lpstr>
      <vt:lpstr>Knowledge of the Fertile Period</vt:lpstr>
      <vt:lpstr>PowerPoint Presentation</vt:lpstr>
      <vt:lpstr>Source of Contraception</vt:lpstr>
      <vt:lpstr>Do Family Planning Users Have  Informed Choices?</vt:lpstr>
      <vt:lpstr>PowerPoint Presentation</vt:lpstr>
      <vt:lpstr>PowerPoint Presentation</vt:lpstr>
      <vt:lpstr>Unmet Need</vt:lpstr>
      <vt:lpstr>PowerPoint Presentation</vt:lpstr>
      <vt:lpstr>Future Use of Contraception</vt:lpstr>
      <vt:lpstr>Source of Family Planning Messages</vt:lpstr>
      <vt:lpstr>Family Planning Messages</vt:lpstr>
      <vt:lpstr>Contact of Non-Users with  Family Planning Providers</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316</cp:revision>
  <dcterms:created xsi:type="dcterms:W3CDTF">2008-02-29T16:41:57Z</dcterms:created>
  <dcterms:modified xsi:type="dcterms:W3CDTF">2014-08-25T18:53:24Z</dcterms:modified>
</cp:coreProperties>
</file>