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3"/>
  </p:notesMasterIdLst>
  <p:handoutMasterIdLst>
    <p:handoutMasterId r:id="rId34"/>
  </p:handoutMasterIdLst>
  <p:sldIdLst>
    <p:sldId id="448" r:id="rId3"/>
    <p:sldId id="460" r:id="rId4"/>
    <p:sldId id="444" r:id="rId5"/>
    <p:sldId id="412" r:id="rId6"/>
    <p:sldId id="463" r:id="rId7"/>
    <p:sldId id="413" r:id="rId8"/>
    <p:sldId id="470" r:id="rId9"/>
    <p:sldId id="415" r:id="rId10"/>
    <p:sldId id="417" r:id="rId11"/>
    <p:sldId id="464" r:id="rId12"/>
    <p:sldId id="418" r:id="rId13"/>
    <p:sldId id="465" r:id="rId14"/>
    <p:sldId id="446" r:id="rId15"/>
    <p:sldId id="419" r:id="rId16"/>
    <p:sldId id="466" r:id="rId17"/>
    <p:sldId id="452" r:id="rId18"/>
    <p:sldId id="461" r:id="rId19"/>
    <p:sldId id="423" r:id="rId20"/>
    <p:sldId id="453" r:id="rId21"/>
    <p:sldId id="472" r:id="rId22"/>
    <p:sldId id="467" r:id="rId23"/>
    <p:sldId id="471" r:id="rId24"/>
    <p:sldId id="454" r:id="rId25"/>
    <p:sldId id="455" r:id="rId26"/>
    <p:sldId id="462" r:id="rId27"/>
    <p:sldId id="456" r:id="rId28"/>
    <p:sldId id="457" r:id="rId29"/>
    <p:sldId id="458" r:id="rId30"/>
    <p:sldId id="459" r:id="rId31"/>
    <p:sldId id="433"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82064" autoAdjust="0"/>
  </p:normalViewPr>
  <p:slideViewPr>
    <p:cSldViewPr>
      <p:cViewPr varScale="1">
        <p:scale>
          <a:sx n="72" d="100"/>
          <a:sy n="72" d="100"/>
        </p:scale>
        <p:origin x="1530"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804597701149427E-2"/>
          <c:y val="0.1337193951502334"/>
          <c:w val="0.96839080459770166"/>
          <c:h val="0.71235848317467765"/>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Sheet1!$B$2:$B$7</c:f>
              <c:numCache>
                <c:formatCode>General</c:formatCode>
                <c:ptCount val="6"/>
                <c:pt idx="0">
                  <c:v>86</c:v>
                </c:pt>
                <c:pt idx="1">
                  <c:v>93</c:v>
                </c:pt>
                <c:pt idx="2">
                  <c:v>98</c:v>
                </c:pt>
                <c:pt idx="3">
                  <c:v>99</c:v>
                </c:pt>
                <c:pt idx="5">
                  <c:v>93</c:v>
                </c:pt>
              </c:numCache>
            </c:numRef>
          </c:val>
        </c:ser>
        <c:ser>
          <c:idx val="1"/>
          <c:order val="1"/>
          <c:tx>
            <c:strRef>
              <c:f>Sheet1!$C$1</c:f>
              <c:strCache>
                <c:ptCount val="1"/>
                <c:pt idx="0">
                  <c:v>Men</c:v>
                </c:pt>
              </c:strCache>
            </c:strRef>
          </c:tx>
          <c:spPr>
            <a:solidFill>
              <a:srgbClr val="FFE278"/>
            </a:solidFill>
          </c:spPr>
          <c:invertIfNegative val="0"/>
          <c:dLbls>
            <c:dLbl>
              <c:idx val="3"/>
              <c:tx>
                <c:rich>
                  <a:bodyPr/>
                  <a:lstStyle/>
                  <a:p>
                    <a:r>
                      <a:rPr lang="en-US" smtClean="0"/>
                      <a:t>&gt;99</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 education</c:v>
                </c:pt>
                <c:pt idx="1">
                  <c:v>Primary</c:v>
                </c:pt>
                <c:pt idx="2">
                  <c:v>Secondary</c:v>
                </c:pt>
                <c:pt idx="3">
                  <c:v>More than secondary</c:v>
                </c:pt>
                <c:pt idx="5">
                  <c:v>Total</c:v>
                </c:pt>
              </c:strCache>
            </c:strRef>
          </c:cat>
          <c:val>
            <c:numRef>
              <c:f>Sheet1!$C$2:$C$7</c:f>
              <c:numCache>
                <c:formatCode>General</c:formatCode>
                <c:ptCount val="6"/>
                <c:pt idx="0">
                  <c:v>89</c:v>
                </c:pt>
                <c:pt idx="1">
                  <c:v>95</c:v>
                </c:pt>
                <c:pt idx="2">
                  <c:v>98</c:v>
                </c:pt>
                <c:pt idx="3">
                  <c:v>99</c:v>
                </c:pt>
                <c:pt idx="5">
                  <c:v>96</c:v>
                </c:pt>
              </c:numCache>
            </c:numRef>
          </c:val>
        </c:ser>
        <c:dLbls>
          <c:showLegendKey val="0"/>
          <c:showVal val="1"/>
          <c:showCatName val="0"/>
          <c:showSerName val="0"/>
          <c:showPercent val="0"/>
          <c:showBubbleSize val="0"/>
        </c:dLbls>
        <c:gapWidth val="150"/>
        <c:overlap val="-25"/>
        <c:axId val="377300368"/>
        <c:axId val="377300760"/>
      </c:barChart>
      <c:catAx>
        <c:axId val="377300368"/>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377300760"/>
        <c:crosses val="autoZero"/>
        <c:auto val="1"/>
        <c:lblAlgn val="ctr"/>
        <c:lblOffset val="100"/>
        <c:noMultiLvlLbl val="0"/>
      </c:catAx>
      <c:valAx>
        <c:axId val="377300760"/>
        <c:scaling>
          <c:orientation val="minMax"/>
          <c:max val="100"/>
          <c:min val="0"/>
        </c:scaling>
        <c:delete val="1"/>
        <c:axPos val="l"/>
        <c:numFmt formatCode="General" sourceLinked="1"/>
        <c:majorTickMark val="out"/>
        <c:minorTickMark val="none"/>
        <c:tickLblPos val="none"/>
        <c:crossAx val="37730036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958896193021837"/>
          <c:y val="1.2707390868008933E-2"/>
          <c:w val="0.41139336367357748"/>
          <c:h val="0.94393119390234659"/>
        </c:manualLayout>
      </c:layout>
      <c:barChart>
        <c:barDir val="bar"/>
        <c:grouping val="clustered"/>
        <c:varyColors val="0"/>
        <c:ser>
          <c:idx val="0"/>
          <c:order val="0"/>
          <c:tx>
            <c:strRef>
              <c:f>Sheet1!$B$1</c:f>
              <c:strCache>
                <c:ptCount val="1"/>
                <c:pt idx="0">
                  <c:v>South West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6</c:v>
                </c:pt>
                <c:pt idx="1">
                  <c:v>43</c:v>
                </c:pt>
                <c:pt idx="2">
                  <c:v>47</c:v>
                </c:pt>
                <c:pt idx="3">
                  <c:v>39</c:v>
                </c:pt>
                <c:pt idx="4">
                  <c:v>47</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0</c:formatCode>
                <c:ptCount val="5"/>
                <c:pt idx="0">
                  <c:v>12</c:v>
                </c:pt>
                <c:pt idx="1">
                  <c:v>36</c:v>
                </c:pt>
                <c:pt idx="2">
                  <c:v>58</c:v>
                </c:pt>
                <c:pt idx="3">
                  <c:v>49</c:v>
                </c:pt>
                <c:pt idx="4">
                  <c:v>69</c:v>
                </c:pt>
              </c:numCache>
            </c:numRef>
          </c:val>
        </c:ser>
        <c:dLbls>
          <c:showLegendKey val="0"/>
          <c:showVal val="1"/>
          <c:showCatName val="0"/>
          <c:showSerName val="0"/>
          <c:showPercent val="0"/>
          <c:showBubbleSize val="0"/>
        </c:dLbls>
        <c:gapWidth val="75"/>
        <c:overlap val="-5"/>
        <c:axId val="519996208"/>
        <c:axId val="519996600"/>
      </c:barChart>
      <c:catAx>
        <c:axId val="519996208"/>
        <c:scaling>
          <c:orientation val="minMax"/>
        </c:scaling>
        <c:delete val="0"/>
        <c:axPos val="l"/>
        <c:numFmt formatCode="General" sourceLinked="1"/>
        <c:majorTickMark val="none"/>
        <c:minorTickMark val="none"/>
        <c:tickLblPos val="nextTo"/>
        <c:crossAx val="519996600"/>
        <c:crosses val="autoZero"/>
        <c:auto val="1"/>
        <c:lblAlgn val="ctr"/>
        <c:lblOffset val="100"/>
        <c:noMultiLvlLbl val="0"/>
      </c:catAx>
      <c:valAx>
        <c:axId val="519996600"/>
        <c:scaling>
          <c:orientation val="minMax"/>
          <c:max val="100"/>
        </c:scaling>
        <c:delete val="1"/>
        <c:axPos val="b"/>
        <c:numFmt formatCode="General" sourceLinked="1"/>
        <c:majorTickMark val="out"/>
        <c:minorTickMark val="none"/>
        <c:tickLblPos val="none"/>
        <c:crossAx val="519996208"/>
        <c:crosses val="autoZero"/>
        <c:crossBetween val="between"/>
      </c:valAx>
    </c:plotArea>
    <c:legend>
      <c:legendPos val="r"/>
      <c:layout>
        <c:manualLayout>
          <c:xMode val="edge"/>
          <c:yMode val="edge"/>
          <c:x val="0.79788569433408074"/>
          <c:y val="0.42926350191635332"/>
          <c:w val="0.19293999373931484"/>
          <c:h val="0.2434160793054533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347275397914783"/>
          <c:y val="1.2707390868008933E-2"/>
          <c:w val="0.40441294035493303"/>
          <c:h val="1"/>
        </c:manualLayout>
      </c:layout>
      <c:barChart>
        <c:barDir val="bar"/>
        <c:grouping val="clustered"/>
        <c:varyColors val="0"/>
        <c:ser>
          <c:idx val="0"/>
          <c:order val="0"/>
          <c:tx>
            <c:strRef>
              <c:f>Sheet1!$B$1</c:f>
              <c:strCache>
                <c:ptCount val="1"/>
                <c:pt idx="0">
                  <c:v>South West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Sheet1!$B$2:$B$6</c:f>
              <c:numCache>
                <c:formatCode>General</c:formatCode>
                <c:ptCount val="5"/>
                <c:pt idx="0">
                  <c:v>12</c:v>
                </c:pt>
                <c:pt idx="1">
                  <c:v>45</c:v>
                </c:pt>
                <c:pt idx="2">
                  <c:v>52</c:v>
                </c:pt>
                <c:pt idx="3">
                  <c:v>48</c:v>
                </c:pt>
                <c:pt idx="4">
                  <c:v>50</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Acceptance on all 4 indicators</c:v>
                </c:pt>
                <c:pt idx="1">
                  <c:v>Would not want to keep secret that a family member is HIV-positive</c:v>
                </c:pt>
                <c:pt idx="2">
                  <c:v>A female teacher with HIV who is not sick should be allowed to continue teaching</c:v>
                </c:pt>
                <c:pt idx="3">
                  <c:v>Would buy fresh vegetables from shopkeeper who has HIV</c:v>
                </c:pt>
                <c:pt idx="4">
                  <c:v>Willing to care for a family member with HIV or AIDS in  respondent's home</c:v>
                </c:pt>
              </c:strCache>
            </c:strRef>
          </c:cat>
          <c:val>
            <c:numRef>
              <c:f>Sheet1!$C$2:$C$6</c:f>
              <c:numCache>
                <c:formatCode>General</c:formatCode>
                <c:ptCount val="5"/>
                <c:pt idx="0">
                  <c:v>13</c:v>
                </c:pt>
                <c:pt idx="1">
                  <c:v>47</c:v>
                </c:pt>
                <c:pt idx="2">
                  <c:v>55</c:v>
                </c:pt>
                <c:pt idx="3">
                  <c:v>54</c:v>
                </c:pt>
                <c:pt idx="4">
                  <c:v>68</c:v>
                </c:pt>
              </c:numCache>
            </c:numRef>
          </c:val>
        </c:ser>
        <c:dLbls>
          <c:showLegendKey val="0"/>
          <c:showVal val="1"/>
          <c:showCatName val="0"/>
          <c:showSerName val="0"/>
          <c:showPercent val="0"/>
          <c:showBubbleSize val="0"/>
        </c:dLbls>
        <c:gapWidth val="75"/>
        <c:overlap val="-5"/>
        <c:axId val="526808712"/>
        <c:axId val="526809104"/>
      </c:barChart>
      <c:catAx>
        <c:axId val="526808712"/>
        <c:scaling>
          <c:orientation val="minMax"/>
        </c:scaling>
        <c:delete val="0"/>
        <c:axPos val="l"/>
        <c:numFmt formatCode="General" sourceLinked="1"/>
        <c:majorTickMark val="none"/>
        <c:minorTickMark val="none"/>
        <c:tickLblPos val="nextTo"/>
        <c:crossAx val="526809104"/>
        <c:crosses val="autoZero"/>
        <c:auto val="1"/>
        <c:lblAlgn val="ctr"/>
        <c:lblOffset val="100"/>
        <c:noMultiLvlLbl val="0"/>
      </c:catAx>
      <c:valAx>
        <c:axId val="526809104"/>
        <c:scaling>
          <c:orientation val="minMax"/>
          <c:max val="100"/>
        </c:scaling>
        <c:delete val="1"/>
        <c:axPos val="b"/>
        <c:numFmt formatCode="General" sourceLinked="1"/>
        <c:majorTickMark val="out"/>
        <c:minorTickMark val="none"/>
        <c:tickLblPos val="none"/>
        <c:crossAx val="526808712"/>
        <c:crosses val="autoZero"/>
        <c:crossBetween val="between"/>
      </c:valAx>
    </c:plotArea>
    <c:legend>
      <c:legendPos val="r"/>
      <c:layout>
        <c:manualLayout>
          <c:xMode val="edge"/>
          <c:yMode val="edge"/>
          <c:x val="0.79788569433408074"/>
          <c:y val="0.42926350191635332"/>
          <c:w val="0.19293999373931484"/>
          <c:h val="0.22812458673336589"/>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9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Sheet1!$B$2:$B$6</c:f>
              <c:numCache>
                <c:formatCode>General</c:formatCode>
                <c:ptCount val="5"/>
                <c:pt idx="0">
                  <c:v>1</c:v>
                </c:pt>
                <c:pt idx="2">
                  <c:v>29</c:v>
                </c:pt>
                <c:pt idx="4">
                  <c:v>1.5</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 partners in the past 12 months</c:v>
                </c:pt>
                <c:pt idx="2">
                  <c:v>Reported using a condom at last sexual intercourse</c:v>
                </c:pt>
                <c:pt idx="4">
                  <c:v>Mean number of sexual partners in lifetime</c:v>
                </c:pt>
              </c:strCache>
            </c:strRef>
          </c:cat>
          <c:val>
            <c:numRef>
              <c:f>Sheet1!$C$2:$C$6</c:f>
              <c:numCache>
                <c:formatCode>General</c:formatCode>
                <c:ptCount val="5"/>
                <c:pt idx="0">
                  <c:v>13</c:v>
                </c:pt>
                <c:pt idx="2">
                  <c:v>20</c:v>
                </c:pt>
                <c:pt idx="4">
                  <c:v>4.0999999999999996</c:v>
                </c:pt>
              </c:numCache>
            </c:numRef>
          </c:val>
        </c:ser>
        <c:dLbls>
          <c:showLegendKey val="0"/>
          <c:showVal val="1"/>
          <c:showCatName val="0"/>
          <c:showSerName val="0"/>
          <c:showPercent val="0"/>
          <c:showBubbleSize val="0"/>
        </c:dLbls>
        <c:gapWidth val="50"/>
        <c:axId val="526809888"/>
        <c:axId val="384607128"/>
      </c:barChart>
      <c:catAx>
        <c:axId val="526809888"/>
        <c:scaling>
          <c:orientation val="minMax"/>
        </c:scaling>
        <c:delete val="0"/>
        <c:axPos val="b"/>
        <c:numFmt formatCode="General" sourceLinked="1"/>
        <c:majorTickMark val="none"/>
        <c:minorTickMark val="none"/>
        <c:tickLblPos val="nextTo"/>
        <c:crossAx val="384607128"/>
        <c:crosses val="autoZero"/>
        <c:auto val="1"/>
        <c:lblAlgn val="ctr"/>
        <c:lblOffset val="100"/>
        <c:noMultiLvlLbl val="0"/>
      </c:catAx>
      <c:valAx>
        <c:axId val="384607128"/>
        <c:scaling>
          <c:orientation val="minMax"/>
          <c:max val="50"/>
        </c:scaling>
        <c:delete val="1"/>
        <c:axPos val="l"/>
        <c:numFmt formatCode="General" sourceLinked="1"/>
        <c:majorTickMark val="out"/>
        <c:minorTickMark val="none"/>
        <c:tickLblPos val="none"/>
        <c:crossAx val="526809888"/>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25</c:v>
                </c:pt>
                <c:pt idx="1">
                  <c:v>10</c:v>
                </c:pt>
              </c:numCache>
            </c:numRef>
          </c:val>
        </c:ser>
        <c:ser>
          <c:idx val="1"/>
          <c:order val="1"/>
          <c:tx>
            <c:strRef>
              <c:f>Sheet1!$C$1</c:f>
              <c:strCache>
                <c:ptCount val="1"/>
                <c:pt idx="0">
                  <c:v>South West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34</c:v>
                </c:pt>
                <c:pt idx="1">
                  <c:v>12</c:v>
                </c:pt>
              </c:numCache>
            </c:numRef>
          </c:val>
        </c:ser>
        <c:dLbls>
          <c:showLegendKey val="0"/>
          <c:showVal val="0"/>
          <c:showCatName val="0"/>
          <c:showSerName val="0"/>
          <c:showPercent val="0"/>
          <c:showBubbleSize val="0"/>
        </c:dLbls>
        <c:gapWidth val="70"/>
        <c:axId val="384607912"/>
        <c:axId val="384608304"/>
      </c:barChart>
      <c:catAx>
        <c:axId val="384607912"/>
        <c:scaling>
          <c:orientation val="minMax"/>
        </c:scaling>
        <c:delete val="0"/>
        <c:axPos val="b"/>
        <c:numFmt formatCode="General" sourceLinked="1"/>
        <c:majorTickMark val="none"/>
        <c:minorTickMark val="none"/>
        <c:tickLblPos val="nextTo"/>
        <c:crossAx val="384608304"/>
        <c:crosses val="autoZero"/>
        <c:auto val="1"/>
        <c:lblAlgn val="ctr"/>
        <c:lblOffset val="100"/>
        <c:noMultiLvlLbl val="0"/>
      </c:catAx>
      <c:valAx>
        <c:axId val="384608304"/>
        <c:scaling>
          <c:orientation val="minMax"/>
          <c:max val="100"/>
        </c:scaling>
        <c:delete val="1"/>
        <c:axPos val="l"/>
        <c:numFmt formatCode="General" sourceLinked="1"/>
        <c:majorTickMark val="out"/>
        <c:minorTickMark val="none"/>
        <c:tickLblPos val="none"/>
        <c:crossAx val="384607912"/>
        <c:crosses val="autoZero"/>
        <c:crossBetween val="between"/>
      </c:valAx>
      <c:spPr>
        <a:noFill/>
        <a:ln w="25402">
          <a:noFill/>
        </a:ln>
      </c:spPr>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20</c:v>
                </c:pt>
                <c:pt idx="1">
                  <c:v>10</c:v>
                </c:pt>
              </c:numCache>
            </c:numRef>
          </c:val>
        </c:ser>
        <c:ser>
          <c:idx val="1"/>
          <c:order val="1"/>
          <c:tx>
            <c:strRef>
              <c:f>Sheet1!$C$1</c:f>
              <c:strCache>
                <c:ptCount val="1"/>
                <c:pt idx="0">
                  <c:v>South West</c:v>
                </c:pt>
              </c:strCache>
            </c:strRef>
          </c:tx>
          <c:spPr>
            <a:solidFill>
              <a:srgbClr val="FFE278"/>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25</c:v>
                </c:pt>
                <c:pt idx="1">
                  <c:v>10</c:v>
                </c:pt>
              </c:numCache>
            </c:numRef>
          </c:val>
        </c:ser>
        <c:dLbls>
          <c:showLegendKey val="0"/>
          <c:showVal val="1"/>
          <c:showCatName val="0"/>
          <c:showSerName val="0"/>
          <c:showPercent val="0"/>
          <c:showBubbleSize val="0"/>
        </c:dLbls>
        <c:gapWidth val="70"/>
        <c:axId val="385470480"/>
        <c:axId val="385470872"/>
      </c:barChart>
      <c:catAx>
        <c:axId val="385470480"/>
        <c:scaling>
          <c:orientation val="minMax"/>
        </c:scaling>
        <c:delete val="0"/>
        <c:axPos val="b"/>
        <c:numFmt formatCode="General" sourceLinked="1"/>
        <c:majorTickMark val="none"/>
        <c:minorTickMark val="none"/>
        <c:tickLblPos val="nextTo"/>
        <c:crossAx val="385470872"/>
        <c:crosses val="autoZero"/>
        <c:auto val="1"/>
        <c:lblAlgn val="ctr"/>
        <c:lblOffset val="100"/>
        <c:noMultiLvlLbl val="0"/>
      </c:catAx>
      <c:valAx>
        <c:axId val="385470872"/>
        <c:scaling>
          <c:orientation val="minMax"/>
          <c:max val="100"/>
        </c:scaling>
        <c:delete val="1"/>
        <c:axPos val="l"/>
        <c:numFmt formatCode="General" sourceLinked="1"/>
        <c:majorTickMark val="out"/>
        <c:minorTickMark val="none"/>
        <c:tickLblPos val="none"/>
        <c:crossAx val="385470480"/>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Sheet1!$B$2:$B$3</c:f>
              <c:numCache>
                <c:formatCode>General</c:formatCode>
                <c:ptCount val="2"/>
                <c:pt idx="0">
                  <c:v>7</c:v>
                </c:pt>
                <c:pt idx="1">
                  <c:v>7</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c:v>
                </c:pt>
                <c:pt idx="1">
                  <c:v>Men</c:v>
                </c:pt>
              </c:strCache>
            </c:strRef>
          </c:cat>
          <c:val>
            <c:numRef>
              <c:f>Sheet1!$C$2:$C$3</c:f>
              <c:numCache>
                <c:formatCode>General</c:formatCode>
                <c:ptCount val="2"/>
                <c:pt idx="0">
                  <c:v>10</c:v>
                </c:pt>
                <c:pt idx="1">
                  <c:v>10</c:v>
                </c:pt>
              </c:numCache>
            </c:numRef>
          </c:val>
        </c:ser>
        <c:dLbls>
          <c:showLegendKey val="0"/>
          <c:showVal val="1"/>
          <c:showCatName val="0"/>
          <c:showSerName val="0"/>
          <c:showPercent val="0"/>
          <c:showBubbleSize val="0"/>
        </c:dLbls>
        <c:gapWidth val="70"/>
        <c:axId val="385472048"/>
        <c:axId val="519051848"/>
      </c:barChart>
      <c:catAx>
        <c:axId val="385472048"/>
        <c:scaling>
          <c:orientation val="minMax"/>
        </c:scaling>
        <c:delete val="0"/>
        <c:axPos val="b"/>
        <c:numFmt formatCode="General" sourceLinked="1"/>
        <c:majorTickMark val="none"/>
        <c:minorTickMark val="none"/>
        <c:tickLblPos val="nextTo"/>
        <c:crossAx val="519051848"/>
        <c:crosses val="autoZero"/>
        <c:auto val="1"/>
        <c:lblAlgn val="ctr"/>
        <c:lblOffset val="100"/>
        <c:noMultiLvlLbl val="0"/>
      </c:catAx>
      <c:valAx>
        <c:axId val="519051848"/>
        <c:scaling>
          <c:orientation val="minMax"/>
          <c:max val="100"/>
        </c:scaling>
        <c:delete val="1"/>
        <c:axPos val="l"/>
        <c:numFmt formatCode="General" sourceLinked="1"/>
        <c:majorTickMark val="out"/>
        <c:minorTickMark val="none"/>
        <c:tickLblPos val="none"/>
        <c:crossAx val="385472048"/>
        <c:crosses val="autoZero"/>
        <c:crossBetween val="between"/>
      </c:valAx>
      <c:spPr>
        <a:noFill/>
        <a:ln w="25397">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West</c:v>
                </c:pt>
              </c:strCache>
            </c:strRef>
          </c:cat>
          <c:val>
            <c:numRef>
              <c:f>Sheet1!$B$2:$C$2</c:f>
              <c:numCache>
                <c:formatCode>General</c:formatCode>
                <c:ptCount val="2"/>
                <c:pt idx="0">
                  <c:v>24</c:v>
                </c:pt>
                <c:pt idx="1">
                  <c:v>28</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West</c:v>
                </c:pt>
              </c:strCache>
            </c:strRef>
          </c:cat>
          <c:val>
            <c:numRef>
              <c:f>Sheet1!$B$3:$C$3</c:f>
              <c:numCache>
                <c:formatCode>General</c:formatCode>
                <c:ptCount val="2"/>
                <c:pt idx="0">
                  <c:v>34</c:v>
                </c:pt>
                <c:pt idx="1">
                  <c:v>31</c:v>
                </c:pt>
              </c:numCache>
            </c:numRef>
          </c:val>
        </c:ser>
        <c:dLbls>
          <c:showLegendKey val="0"/>
          <c:showVal val="1"/>
          <c:showCatName val="0"/>
          <c:showSerName val="0"/>
          <c:showPercent val="0"/>
          <c:showBubbleSize val="0"/>
        </c:dLbls>
        <c:gapWidth val="70"/>
        <c:axId val="519053024"/>
        <c:axId val="519053416"/>
      </c:barChart>
      <c:catAx>
        <c:axId val="519053024"/>
        <c:scaling>
          <c:orientation val="minMax"/>
        </c:scaling>
        <c:delete val="0"/>
        <c:axPos val="b"/>
        <c:numFmt formatCode="General" sourceLinked="1"/>
        <c:majorTickMark val="none"/>
        <c:minorTickMark val="none"/>
        <c:tickLblPos val="nextTo"/>
        <c:crossAx val="519053416"/>
        <c:crosses val="autoZero"/>
        <c:auto val="1"/>
        <c:lblAlgn val="ctr"/>
        <c:lblOffset val="100"/>
        <c:noMultiLvlLbl val="0"/>
      </c:catAx>
      <c:valAx>
        <c:axId val="519053416"/>
        <c:scaling>
          <c:orientation val="minMax"/>
          <c:max val="100"/>
        </c:scaling>
        <c:delete val="1"/>
        <c:axPos val="l"/>
        <c:numFmt formatCode="General" sourceLinked="1"/>
        <c:majorTickMark val="out"/>
        <c:minorTickMark val="none"/>
        <c:tickLblPos val="none"/>
        <c:crossAx val="519053024"/>
        <c:crosses val="autoZero"/>
        <c:crossBetween val="between"/>
      </c:valAx>
      <c:spPr>
        <a:noFill/>
        <a:ln w="25379">
          <a:noFill/>
        </a:ln>
      </c:spPr>
    </c:plotArea>
    <c:legend>
      <c:legendPos val="t"/>
      <c:overlay val="0"/>
    </c:legend>
    <c:plotVisOnly val="1"/>
    <c:dispBlanksAs val="gap"/>
    <c:showDLblsOverMax val="0"/>
  </c:chart>
  <c:txPr>
    <a:bodyPr/>
    <a:lstStyle/>
    <a:p>
      <a:pPr>
        <a:defRPr sz="1799"/>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9E-2"/>
          <c:y val="0.14220951547723232"/>
          <c:w val="0.96604938271604934"/>
          <c:h val="0.75223055451401999"/>
        </c:manualLayout>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West</c:v>
                </c:pt>
              </c:strCache>
            </c:strRef>
          </c:cat>
          <c:val>
            <c:numRef>
              <c:f>Sheet1!$B$2:$C$2</c:f>
              <c:numCache>
                <c:formatCode>General</c:formatCode>
                <c:ptCount val="2"/>
                <c:pt idx="0">
                  <c:v>46</c:v>
                </c:pt>
                <c:pt idx="1">
                  <c:v>72</c:v>
                </c:pt>
              </c:numCache>
            </c:numRef>
          </c:val>
        </c:ser>
        <c:ser>
          <c:idx val="1"/>
          <c:order val="1"/>
          <c:tx>
            <c:strRef>
              <c:f>Sheet1!$A$3</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Nigeria</c:v>
                </c:pt>
                <c:pt idx="1">
                  <c:v>South West</c:v>
                </c:pt>
              </c:strCache>
            </c:strRef>
          </c:cat>
          <c:val>
            <c:numRef>
              <c:f>Sheet1!$B$3:$C$3</c:f>
              <c:numCache>
                <c:formatCode>General</c:formatCode>
                <c:ptCount val="2"/>
                <c:pt idx="0">
                  <c:v>68</c:v>
                </c:pt>
                <c:pt idx="1">
                  <c:v>84</c:v>
                </c:pt>
              </c:numCache>
            </c:numRef>
          </c:val>
        </c:ser>
        <c:dLbls>
          <c:showLegendKey val="0"/>
          <c:showVal val="1"/>
          <c:showCatName val="0"/>
          <c:showSerName val="0"/>
          <c:showPercent val="0"/>
          <c:showBubbleSize val="0"/>
        </c:dLbls>
        <c:gapWidth val="70"/>
        <c:axId val="523591616"/>
        <c:axId val="523592008"/>
      </c:barChart>
      <c:catAx>
        <c:axId val="523591616"/>
        <c:scaling>
          <c:orientation val="minMax"/>
        </c:scaling>
        <c:delete val="0"/>
        <c:axPos val="b"/>
        <c:numFmt formatCode="General" sourceLinked="1"/>
        <c:majorTickMark val="none"/>
        <c:minorTickMark val="none"/>
        <c:tickLblPos val="nextTo"/>
        <c:crossAx val="523592008"/>
        <c:crosses val="autoZero"/>
        <c:auto val="1"/>
        <c:lblAlgn val="ctr"/>
        <c:lblOffset val="100"/>
        <c:noMultiLvlLbl val="0"/>
      </c:catAx>
      <c:valAx>
        <c:axId val="523592008"/>
        <c:scaling>
          <c:orientation val="minMax"/>
          <c:max val="100"/>
        </c:scaling>
        <c:delete val="1"/>
        <c:axPos val="l"/>
        <c:numFmt formatCode="General" sourceLinked="1"/>
        <c:majorTickMark val="out"/>
        <c:minorTickMark val="none"/>
        <c:tickLblPos val="none"/>
        <c:crossAx val="523591616"/>
        <c:crosses val="autoZero"/>
        <c:crossBetween val="between"/>
      </c:valAx>
      <c:spPr>
        <a:noFill/>
        <a:ln w="25403">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6975308641975339E-2"/>
          <c:y val="0.27210908295553965"/>
          <c:w val="0.96604938271604934"/>
          <c:h val="0.46065159468702777"/>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Sheet1!$B$2:$B$5</c:f>
              <c:numCache>
                <c:formatCode>General</c:formatCode>
                <c:ptCount val="4"/>
                <c:pt idx="0">
                  <c:v>68</c:v>
                </c:pt>
                <c:pt idx="1">
                  <c:v>26</c:v>
                </c:pt>
                <c:pt idx="3">
                  <c:v>44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Never had sexual intercourse</c:v>
                </c:pt>
                <c:pt idx="1">
                  <c:v>Had sexual intercourse in the past 12 months</c:v>
                </c:pt>
                <c:pt idx="3">
                  <c:v>Used a condom at last sexual intercourse</c:v>
                </c:pt>
              </c:strCache>
            </c:strRef>
          </c:cat>
          <c:val>
            <c:numRef>
              <c:f>Sheet1!$C$2:$C$5</c:f>
              <c:numCache>
                <c:formatCode>General</c:formatCode>
                <c:ptCount val="4"/>
                <c:pt idx="0">
                  <c:v>72</c:v>
                </c:pt>
                <c:pt idx="1">
                  <c:v>22</c:v>
                </c:pt>
                <c:pt idx="3">
                  <c:v>58</c:v>
                </c:pt>
              </c:numCache>
            </c:numRef>
          </c:val>
        </c:ser>
        <c:dLbls>
          <c:showLegendKey val="0"/>
          <c:showVal val="1"/>
          <c:showCatName val="0"/>
          <c:showSerName val="0"/>
          <c:showPercent val="0"/>
          <c:showBubbleSize val="0"/>
        </c:dLbls>
        <c:gapWidth val="50"/>
        <c:axId val="523592792"/>
        <c:axId val="315871296"/>
      </c:barChart>
      <c:catAx>
        <c:axId val="523592792"/>
        <c:scaling>
          <c:orientation val="minMax"/>
        </c:scaling>
        <c:delete val="0"/>
        <c:axPos val="b"/>
        <c:numFmt formatCode="General" sourceLinked="1"/>
        <c:majorTickMark val="none"/>
        <c:minorTickMark val="none"/>
        <c:tickLblPos val="nextTo"/>
        <c:crossAx val="315871296"/>
        <c:crosses val="autoZero"/>
        <c:auto val="1"/>
        <c:lblAlgn val="ctr"/>
        <c:lblOffset val="100"/>
        <c:noMultiLvlLbl val="0"/>
      </c:catAx>
      <c:valAx>
        <c:axId val="315871296"/>
        <c:scaling>
          <c:orientation val="minMax"/>
          <c:max val="100"/>
        </c:scaling>
        <c:delete val="1"/>
        <c:axPos val="l"/>
        <c:numFmt formatCode="General" sourceLinked="1"/>
        <c:majorTickMark val="out"/>
        <c:minorTickMark val="none"/>
        <c:tickLblPos val="none"/>
        <c:crossAx val="523592792"/>
        <c:crosses val="autoZero"/>
        <c:crossBetween val="between"/>
      </c:valAx>
      <c:spPr>
        <a:noFill/>
        <a:ln w="25402">
          <a:noFill/>
        </a:ln>
      </c:spPr>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71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58</c:v>
                </c:pt>
                <c:pt idx="1">
                  <c:v>78</c:v>
                </c:pt>
                <c:pt idx="2">
                  <c:v>54</c:v>
                </c:pt>
              </c:numCache>
            </c:numRef>
          </c:val>
        </c:ser>
        <c:ser>
          <c:idx val="1"/>
          <c:order val="1"/>
          <c:tx>
            <c:strRef>
              <c:f>Sheet1!$C$1</c:f>
              <c:strCache>
                <c:ptCount val="1"/>
                <c:pt idx="0">
                  <c:v>South West</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0</c:formatCode>
                <c:ptCount val="3"/>
                <c:pt idx="0">
                  <c:v>70</c:v>
                </c:pt>
                <c:pt idx="1">
                  <c:v>80</c:v>
                </c:pt>
                <c:pt idx="2">
                  <c:v>65</c:v>
                </c:pt>
              </c:numCache>
            </c:numRef>
          </c:val>
        </c:ser>
        <c:dLbls>
          <c:showLegendKey val="0"/>
          <c:showVal val="1"/>
          <c:showCatName val="0"/>
          <c:showSerName val="0"/>
          <c:showPercent val="0"/>
          <c:showBubbleSize val="0"/>
        </c:dLbls>
        <c:gapWidth val="75"/>
        <c:overlap val="-5"/>
        <c:axId val="309704192"/>
        <c:axId val="309704584"/>
      </c:barChart>
      <c:catAx>
        <c:axId val="30970419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09704584"/>
        <c:crosses val="autoZero"/>
        <c:auto val="1"/>
        <c:lblAlgn val="ctr"/>
        <c:lblOffset val="100"/>
        <c:noMultiLvlLbl val="0"/>
      </c:catAx>
      <c:valAx>
        <c:axId val="309704584"/>
        <c:scaling>
          <c:orientation val="minMax"/>
          <c:max val="100"/>
          <c:min val="0"/>
        </c:scaling>
        <c:delete val="1"/>
        <c:axPos val="l"/>
        <c:numFmt formatCode="0" sourceLinked="1"/>
        <c:majorTickMark val="out"/>
        <c:minorTickMark val="none"/>
        <c:tickLblPos val="none"/>
        <c:crossAx val="30970419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71E-2"/>
          <c:y val="0.13762865071842925"/>
          <c:w val="0.96604938271604934"/>
          <c:h val="0.67976343539234063"/>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Sheet1!$B$2:$B$4</c:f>
              <c:numCache>
                <c:formatCode>0</c:formatCode>
                <c:ptCount val="3"/>
                <c:pt idx="0">
                  <c:v>74</c:v>
                </c:pt>
                <c:pt idx="1">
                  <c:v>85</c:v>
                </c:pt>
                <c:pt idx="2">
                  <c:v>70</c:v>
                </c:pt>
              </c:numCache>
            </c:numRef>
          </c:val>
        </c:ser>
        <c:ser>
          <c:idx val="1"/>
          <c:order val="1"/>
          <c:tx>
            <c:strRef>
              <c:f>Sheet1!$C$1</c:f>
              <c:strCache>
                <c:ptCount val="1"/>
                <c:pt idx="0">
                  <c:v>South West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partner</c:v>
                </c:pt>
                <c:pt idx="2">
                  <c:v>Using condoms AND limit sex to 1 partner</c:v>
                </c:pt>
              </c:strCache>
            </c:strRef>
          </c:cat>
          <c:val>
            <c:numRef>
              <c:f>Sheet1!$C$2:$C$4</c:f>
              <c:numCache>
                <c:formatCode>General</c:formatCode>
                <c:ptCount val="3"/>
                <c:pt idx="0">
                  <c:v>76</c:v>
                </c:pt>
                <c:pt idx="1">
                  <c:v>82</c:v>
                </c:pt>
                <c:pt idx="2">
                  <c:v>70</c:v>
                </c:pt>
              </c:numCache>
            </c:numRef>
          </c:val>
        </c:ser>
        <c:dLbls>
          <c:showLegendKey val="0"/>
          <c:showVal val="1"/>
          <c:showCatName val="0"/>
          <c:showSerName val="0"/>
          <c:showPercent val="0"/>
          <c:showBubbleSize val="0"/>
        </c:dLbls>
        <c:gapWidth val="75"/>
        <c:overlap val="-5"/>
        <c:axId val="309705368"/>
        <c:axId val="381871776"/>
      </c:barChart>
      <c:catAx>
        <c:axId val="30970536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81871776"/>
        <c:crosses val="autoZero"/>
        <c:auto val="1"/>
        <c:lblAlgn val="ctr"/>
        <c:lblOffset val="100"/>
        <c:noMultiLvlLbl val="0"/>
      </c:catAx>
      <c:valAx>
        <c:axId val="381871776"/>
        <c:scaling>
          <c:orientation val="minMax"/>
          <c:max val="100"/>
          <c:min val="0"/>
        </c:scaling>
        <c:delete val="1"/>
        <c:axPos val="l"/>
        <c:numFmt formatCode="0" sourceLinked="1"/>
        <c:majorTickMark val="out"/>
        <c:minorTickMark val="none"/>
        <c:tickLblPos val="none"/>
        <c:crossAx val="30970536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Sheet1!$B$2:$B$6</c:f>
              <c:numCache>
                <c:formatCode>General</c:formatCode>
                <c:ptCount val="5"/>
                <c:pt idx="0">
                  <c:v>38</c:v>
                </c:pt>
                <c:pt idx="1">
                  <c:v>57</c:v>
                </c:pt>
                <c:pt idx="2">
                  <c:v>65</c:v>
                </c:pt>
                <c:pt idx="3">
                  <c:v>77</c:v>
                </c:pt>
                <c:pt idx="4">
                  <c:v>54</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 education</c:v>
                </c:pt>
                <c:pt idx="1">
                  <c:v>Primary</c:v>
                </c:pt>
                <c:pt idx="2">
                  <c:v>Secondary</c:v>
                </c:pt>
                <c:pt idx="3">
                  <c:v>More than secondary</c:v>
                </c:pt>
                <c:pt idx="4">
                  <c:v>Total</c:v>
                </c:pt>
              </c:strCache>
            </c:strRef>
          </c:cat>
          <c:val>
            <c:numRef>
              <c:f>Sheet1!$C$2:$C$6</c:f>
              <c:numCache>
                <c:formatCode>General</c:formatCode>
                <c:ptCount val="5"/>
                <c:pt idx="0">
                  <c:v>52</c:v>
                </c:pt>
                <c:pt idx="1">
                  <c:v>69</c:v>
                </c:pt>
                <c:pt idx="2">
                  <c:v>75</c:v>
                </c:pt>
                <c:pt idx="3">
                  <c:v>84</c:v>
                </c:pt>
                <c:pt idx="4">
                  <c:v>70</c:v>
                </c:pt>
              </c:numCache>
            </c:numRef>
          </c:val>
        </c:ser>
        <c:dLbls>
          <c:showLegendKey val="0"/>
          <c:showVal val="1"/>
          <c:showCatName val="0"/>
          <c:showSerName val="0"/>
          <c:showPercent val="0"/>
          <c:showBubbleSize val="0"/>
        </c:dLbls>
        <c:gapWidth val="150"/>
        <c:overlap val="-25"/>
        <c:axId val="381872952"/>
        <c:axId val="381873344"/>
      </c:barChart>
      <c:catAx>
        <c:axId val="38187295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81873344"/>
        <c:crosses val="autoZero"/>
        <c:auto val="1"/>
        <c:lblAlgn val="ctr"/>
        <c:lblOffset val="100"/>
        <c:noMultiLvlLbl val="0"/>
      </c:catAx>
      <c:valAx>
        <c:axId val="381873344"/>
        <c:scaling>
          <c:orientation val="minMax"/>
          <c:max val="100"/>
        </c:scaling>
        <c:delete val="1"/>
        <c:axPos val="l"/>
        <c:numFmt formatCode="General" sourceLinked="1"/>
        <c:majorTickMark val="out"/>
        <c:minorTickMark val="none"/>
        <c:tickLblPos val="none"/>
        <c:crossAx val="38187295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1.6975308641975329E-2"/>
          <c:y val="0.18494251941520531"/>
          <c:w val="0.96604938271604934"/>
          <c:h val="0.5937357419846333"/>
        </c:manualLayout>
      </c:layout>
      <c:barChart>
        <c:barDir val="col"/>
        <c:grouping val="clustered"/>
        <c:varyColors val="0"/>
        <c:ser>
          <c:idx val="0"/>
          <c:order val="0"/>
          <c:tx>
            <c:strRef>
              <c:f>Sheet1!$B$1</c:f>
              <c:strCache>
                <c:ptCount val="1"/>
                <c:pt idx="0">
                  <c:v>2008 NDHS</c:v>
                </c:pt>
              </c:strCache>
            </c:strRef>
          </c:tx>
          <c:spPr>
            <a:solidFill>
              <a:schemeClr val="accent1"/>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Sheet1!$B$2:$B$4</c:f>
              <c:numCache>
                <c:formatCode>General</c:formatCode>
                <c:ptCount val="3"/>
                <c:pt idx="0">
                  <c:v>53</c:v>
                </c:pt>
                <c:pt idx="1">
                  <c:v>68</c:v>
                </c:pt>
                <c:pt idx="2">
                  <c:v>48</c:v>
                </c:pt>
              </c:numCache>
            </c:numRef>
          </c:val>
        </c:ser>
        <c:ser>
          <c:idx val="1"/>
          <c:order val="1"/>
          <c:tx>
            <c:strRef>
              <c:f>Sheet1!$C$1</c:f>
              <c:strCache>
                <c:ptCount val="1"/>
                <c:pt idx="0">
                  <c:v>2013 NDHS</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Using condoms</c:v>
                </c:pt>
                <c:pt idx="1">
                  <c:v>Limiting sex to one uninfected parter</c:v>
                </c:pt>
                <c:pt idx="2">
                  <c:v>Using condoms AND limiting sex to one uninfected partner</c:v>
                </c:pt>
              </c:strCache>
            </c:strRef>
          </c:cat>
          <c:val>
            <c:numRef>
              <c:f>Sheet1!$C$2:$C$4</c:f>
              <c:numCache>
                <c:formatCode>General</c:formatCode>
                <c:ptCount val="3"/>
                <c:pt idx="0">
                  <c:v>58</c:v>
                </c:pt>
                <c:pt idx="1">
                  <c:v>78</c:v>
                </c:pt>
                <c:pt idx="2">
                  <c:v>54</c:v>
                </c:pt>
              </c:numCache>
            </c:numRef>
          </c:val>
        </c:ser>
        <c:dLbls>
          <c:showLegendKey val="0"/>
          <c:showVal val="1"/>
          <c:showCatName val="0"/>
          <c:showSerName val="0"/>
          <c:showPercent val="0"/>
          <c:showBubbleSize val="0"/>
        </c:dLbls>
        <c:gapWidth val="150"/>
        <c:overlap val="-25"/>
        <c:axId val="523585864"/>
        <c:axId val="523586256"/>
      </c:barChart>
      <c:catAx>
        <c:axId val="523585864"/>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523586256"/>
        <c:crosses val="autoZero"/>
        <c:auto val="1"/>
        <c:lblAlgn val="ctr"/>
        <c:lblOffset val="100"/>
        <c:noMultiLvlLbl val="0"/>
      </c:catAx>
      <c:valAx>
        <c:axId val="523586256"/>
        <c:scaling>
          <c:orientation val="minMax"/>
          <c:max val="100"/>
        </c:scaling>
        <c:delete val="1"/>
        <c:axPos val="l"/>
        <c:numFmt formatCode="General" sourceLinked="1"/>
        <c:majorTickMark val="out"/>
        <c:minorTickMark val="none"/>
        <c:tickLblPos val="none"/>
        <c:crossAx val="523585864"/>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63524979636173"/>
          <c:y val="2.8205128205128206E-2"/>
          <c:w val="0.49976423205719972"/>
          <c:h val="0.94358974358974368"/>
        </c:manualLayout>
      </c:layout>
      <c:barChart>
        <c:barDir val="bar"/>
        <c:grouping val="clustered"/>
        <c:varyColors val="0"/>
        <c:ser>
          <c:idx val="0"/>
          <c:order val="0"/>
          <c:tx>
            <c:strRef>
              <c:f>Sheet1!$B$1</c:f>
              <c:strCache>
                <c:ptCount val="1"/>
                <c:pt idx="0">
                  <c:v>South West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32</c:v>
                </c:pt>
                <c:pt idx="1">
                  <c:v>77</c:v>
                </c:pt>
                <c:pt idx="2">
                  <c:v>63</c:v>
                </c:pt>
                <c:pt idx="3">
                  <c:v>76</c:v>
                </c:pt>
                <c:pt idx="4">
                  <c:v>69</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0</c:formatCode>
                <c:ptCount val="5"/>
                <c:pt idx="0">
                  <c:v>26</c:v>
                </c:pt>
                <c:pt idx="1">
                  <c:v>75</c:v>
                </c:pt>
                <c:pt idx="2">
                  <c:v>67</c:v>
                </c:pt>
                <c:pt idx="3">
                  <c:v>67</c:v>
                </c:pt>
                <c:pt idx="4">
                  <c:v>64</c:v>
                </c:pt>
              </c:numCache>
            </c:numRef>
          </c:val>
        </c:ser>
        <c:dLbls>
          <c:showLegendKey val="0"/>
          <c:showVal val="1"/>
          <c:showCatName val="0"/>
          <c:showSerName val="0"/>
          <c:showPercent val="0"/>
          <c:showBubbleSize val="0"/>
        </c:dLbls>
        <c:gapWidth val="75"/>
        <c:overlap val="-5"/>
        <c:axId val="638696864"/>
        <c:axId val="638697256"/>
      </c:barChart>
      <c:catAx>
        <c:axId val="638696864"/>
        <c:scaling>
          <c:orientation val="minMax"/>
        </c:scaling>
        <c:delete val="0"/>
        <c:axPos val="l"/>
        <c:numFmt formatCode="General" sourceLinked="0"/>
        <c:majorTickMark val="none"/>
        <c:minorTickMark val="none"/>
        <c:tickLblPos val="nextTo"/>
        <c:crossAx val="638697256"/>
        <c:crosses val="autoZero"/>
        <c:auto val="1"/>
        <c:lblAlgn val="ctr"/>
        <c:lblOffset val="100"/>
        <c:noMultiLvlLbl val="0"/>
      </c:catAx>
      <c:valAx>
        <c:axId val="638697256"/>
        <c:scaling>
          <c:orientation val="minMax"/>
          <c:max val="100"/>
          <c:min val="0"/>
        </c:scaling>
        <c:delete val="1"/>
        <c:axPos val="b"/>
        <c:numFmt formatCode="General" sourceLinked="1"/>
        <c:majorTickMark val="out"/>
        <c:minorTickMark val="none"/>
        <c:tickLblPos val="none"/>
        <c:crossAx val="638696864"/>
        <c:crosses val="autoZero"/>
        <c:crossBetween val="between"/>
      </c:valAx>
    </c:plotArea>
    <c:legend>
      <c:legendPos val="r"/>
      <c:layout>
        <c:manualLayout>
          <c:xMode val="edge"/>
          <c:yMode val="edge"/>
          <c:x val="0.78853052312426397"/>
          <c:y val="0.34678154653745202"/>
          <c:w val="0.21146947687573564"/>
          <c:h val="0.23977024025842938"/>
        </c:manualLayout>
      </c:layout>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South West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Sheet1!$B$2:$B$6</c:f>
              <c:numCache>
                <c:formatCode>General</c:formatCode>
                <c:ptCount val="5"/>
                <c:pt idx="0">
                  <c:v>33</c:v>
                </c:pt>
                <c:pt idx="1">
                  <c:v>76</c:v>
                </c:pt>
                <c:pt idx="2">
                  <c:v>57</c:v>
                </c:pt>
                <c:pt idx="3">
                  <c:v>75</c:v>
                </c:pt>
                <c:pt idx="4">
                  <c:v>75</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Comprehensive Knowledge*</c:v>
                </c:pt>
                <c:pt idx="1">
                  <c:v>A person cannot contract HIV by sharing food with a person who has HIV</c:v>
                </c:pt>
                <c:pt idx="2">
                  <c:v>HIV cannot be tranmitted by mosquito bites</c:v>
                </c:pt>
                <c:pt idx="3">
                  <c:v>A healthy-looking person can have HIV</c:v>
                </c:pt>
                <c:pt idx="4">
                  <c:v>HIV cannot be transmitted by supernatural means</c:v>
                </c:pt>
              </c:strCache>
            </c:strRef>
          </c:cat>
          <c:val>
            <c:numRef>
              <c:f>Sheet1!$C$2:$C$6</c:f>
              <c:numCache>
                <c:formatCode>General</c:formatCode>
                <c:ptCount val="5"/>
                <c:pt idx="0">
                  <c:v>37</c:v>
                </c:pt>
                <c:pt idx="1">
                  <c:v>78</c:v>
                </c:pt>
                <c:pt idx="2">
                  <c:v>66</c:v>
                </c:pt>
                <c:pt idx="3">
                  <c:v>75</c:v>
                </c:pt>
                <c:pt idx="4">
                  <c:v>66</c:v>
                </c:pt>
              </c:numCache>
            </c:numRef>
          </c:val>
        </c:ser>
        <c:dLbls>
          <c:showLegendKey val="0"/>
          <c:showVal val="1"/>
          <c:showCatName val="0"/>
          <c:showSerName val="0"/>
          <c:showPercent val="0"/>
          <c:showBubbleSize val="0"/>
        </c:dLbls>
        <c:gapWidth val="75"/>
        <c:overlap val="-5"/>
        <c:axId val="638698432"/>
        <c:axId val="642270360"/>
      </c:barChart>
      <c:catAx>
        <c:axId val="638698432"/>
        <c:scaling>
          <c:orientation val="minMax"/>
        </c:scaling>
        <c:delete val="0"/>
        <c:axPos val="l"/>
        <c:numFmt formatCode="General" sourceLinked="0"/>
        <c:majorTickMark val="none"/>
        <c:minorTickMark val="none"/>
        <c:tickLblPos val="nextTo"/>
        <c:crossAx val="642270360"/>
        <c:crosses val="autoZero"/>
        <c:auto val="1"/>
        <c:lblAlgn val="ctr"/>
        <c:lblOffset val="100"/>
        <c:noMultiLvlLbl val="0"/>
      </c:catAx>
      <c:valAx>
        <c:axId val="642270360"/>
        <c:scaling>
          <c:orientation val="minMax"/>
          <c:max val="100"/>
          <c:min val="0"/>
        </c:scaling>
        <c:delete val="1"/>
        <c:axPos val="b"/>
        <c:numFmt formatCode="General" sourceLinked="1"/>
        <c:majorTickMark val="out"/>
        <c:minorTickMark val="none"/>
        <c:tickLblPos val="none"/>
        <c:crossAx val="638698432"/>
        <c:crosses val="autoZero"/>
        <c:crossBetween val="between"/>
      </c:valAx>
    </c:plotArea>
    <c:legend>
      <c:legendPos val="r"/>
      <c:overlay val="0"/>
    </c:legend>
    <c:plotVisOnly val="1"/>
    <c:dispBlanksAs val="gap"/>
    <c:showDLblsOverMax val="0"/>
  </c:chart>
  <c:txPr>
    <a:bodyPr/>
    <a:lstStyle/>
    <a:p>
      <a:pPr>
        <a:defRPr sz="1800">
          <a:solidFill>
            <a:schemeClr val="tx1"/>
          </a:solidFill>
          <a:latin typeface="Calibri"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2663888297746616"/>
          <c:y val="2.8205128205128206E-2"/>
          <c:w val="0.57336111702253434"/>
          <c:h val="0.94358974358974368"/>
        </c:manualLayout>
      </c:layout>
      <c:barChart>
        <c:barDir val="bar"/>
        <c:grouping val="clustered"/>
        <c:varyColors val="0"/>
        <c:ser>
          <c:idx val="0"/>
          <c:order val="0"/>
          <c:tx>
            <c:strRef>
              <c:f>Sheet1!$B$1</c:f>
              <c:strCache>
                <c:ptCount val="1"/>
                <c:pt idx="0">
                  <c:v>South West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49</c:v>
                </c:pt>
                <c:pt idx="1">
                  <c:v>52</c:v>
                </c:pt>
                <c:pt idx="2">
                  <c:v>72</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0</c:formatCode>
                <c:ptCount val="3"/>
                <c:pt idx="0">
                  <c:v>49</c:v>
                </c:pt>
                <c:pt idx="1">
                  <c:v>52</c:v>
                </c:pt>
                <c:pt idx="2">
                  <c:v>65</c:v>
                </c:pt>
              </c:numCache>
            </c:numRef>
          </c:val>
        </c:ser>
        <c:dLbls>
          <c:showLegendKey val="0"/>
          <c:showVal val="1"/>
          <c:showCatName val="0"/>
          <c:showSerName val="0"/>
          <c:showPercent val="0"/>
          <c:showBubbleSize val="0"/>
        </c:dLbls>
        <c:gapWidth val="75"/>
        <c:overlap val="-5"/>
        <c:axId val="642271144"/>
        <c:axId val="642271536"/>
      </c:barChart>
      <c:catAx>
        <c:axId val="642271144"/>
        <c:scaling>
          <c:orientation val="minMax"/>
        </c:scaling>
        <c:delete val="0"/>
        <c:axPos val="l"/>
        <c:numFmt formatCode="General" sourceLinked="0"/>
        <c:majorTickMark val="none"/>
        <c:minorTickMark val="none"/>
        <c:tickLblPos val="nextTo"/>
        <c:crossAx val="642271536"/>
        <c:crosses val="autoZero"/>
        <c:auto val="1"/>
        <c:lblAlgn val="ctr"/>
        <c:lblOffset val="100"/>
        <c:noMultiLvlLbl val="0"/>
      </c:catAx>
      <c:valAx>
        <c:axId val="642271536"/>
        <c:scaling>
          <c:orientation val="minMax"/>
          <c:max val="100"/>
          <c:min val="0"/>
        </c:scaling>
        <c:delete val="1"/>
        <c:axPos val="b"/>
        <c:numFmt formatCode="General" sourceLinked="1"/>
        <c:majorTickMark val="out"/>
        <c:minorTickMark val="none"/>
        <c:tickLblPos val="none"/>
        <c:crossAx val="642271144"/>
        <c:crosses val="autoZero"/>
        <c:crossBetween val="between"/>
      </c:valAx>
    </c:plotArea>
    <c:legend>
      <c:legendPos val="r"/>
      <c:layout>
        <c:manualLayout>
          <c:xMode val="edge"/>
          <c:yMode val="edge"/>
          <c:x val="0.81053640254427661"/>
          <c:y val="0.42883282858873412"/>
          <c:w val="0.18045458844671444"/>
          <c:h val="0.26284716333535257"/>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824927595257487"/>
          <c:y val="2.8205128205128206E-2"/>
          <c:w val="0.59175072404742457"/>
          <c:h val="0.94358974358974368"/>
        </c:manualLayout>
      </c:layout>
      <c:barChart>
        <c:barDir val="bar"/>
        <c:grouping val="clustered"/>
        <c:varyColors val="0"/>
        <c:ser>
          <c:idx val="0"/>
          <c:order val="0"/>
          <c:tx>
            <c:strRef>
              <c:f>Sheet1!$B$1</c:f>
              <c:strCache>
                <c:ptCount val="1"/>
                <c:pt idx="0">
                  <c:v>South West Zone</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Sheet1!$B$2:$B$4</c:f>
              <c:numCache>
                <c:formatCode>General</c:formatCode>
                <c:ptCount val="3"/>
                <c:pt idx="0">
                  <c:v>29</c:v>
                </c:pt>
                <c:pt idx="1">
                  <c:v>41</c:v>
                </c:pt>
                <c:pt idx="2">
                  <c:v>53</c:v>
                </c:pt>
              </c:numCache>
            </c:numRef>
          </c:val>
        </c:ser>
        <c:ser>
          <c:idx val="1"/>
          <c:order val="1"/>
          <c:tx>
            <c:strRef>
              <c:f>Sheet1!$C$1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HIV can be transmitted by breastfeeding AND transmission can be reduced by mother taking special drugs during pregnancy</c:v>
                </c:pt>
                <c:pt idx="1">
                  <c:v>HIV transmission can be reduced by mother taking drugs during pregnancy</c:v>
                </c:pt>
                <c:pt idx="2">
                  <c:v>HIV can be transmitted by breastfeeding</c:v>
                </c:pt>
              </c:strCache>
            </c:strRef>
          </c:cat>
          <c:val>
            <c:numRef>
              <c:f>Sheet1!$C$2:$C$4</c:f>
              <c:numCache>
                <c:formatCode>General</c:formatCode>
                <c:ptCount val="3"/>
                <c:pt idx="0">
                  <c:v>45</c:v>
                </c:pt>
                <c:pt idx="1">
                  <c:v>53</c:v>
                </c:pt>
                <c:pt idx="2">
                  <c:v>62</c:v>
                </c:pt>
              </c:numCache>
            </c:numRef>
          </c:val>
        </c:ser>
        <c:dLbls>
          <c:showLegendKey val="0"/>
          <c:showVal val="1"/>
          <c:showCatName val="0"/>
          <c:showSerName val="0"/>
          <c:showPercent val="0"/>
          <c:showBubbleSize val="0"/>
        </c:dLbls>
        <c:gapWidth val="75"/>
        <c:overlap val="-5"/>
        <c:axId val="519995032"/>
        <c:axId val="519995424"/>
      </c:barChart>
      <c:catAx>
        <c:axId val="519995032"/>
        <c:scaling>
          <c:orientation val="minMax"/>
        </c:scaling>
        <c:delete val="0"/>
        <c:axPos val="l"/>
        <c:numFmt formatCode="General" sourceLinked="0"/>
        <c:majorTickMark val="none"/>
        <c:minorTickMark val="none"/>
        <c:tickLblPos val="nextTo"/>
        <c:crossAx val="519995424"/>
        <c:crosses val="autoZero"/>
        <c:auto val="1"/>
        <c:lblAlgn val="ctr"/>
        <c:lblOffset val="100"/>
        <c:noMultiLvlLbl val="0"/>
      </c:catAx>
      <c:valAx>
        <c:axId val="519995424"/>
        <c:scaling>
          <c:orientation val="minMax"/>
          <c:max val="100"/>
          <c:min val="0"/>
        </c:scaling>
        <c:delete val="1"/>
        <c:axPos val="b"/>
        <c:numFmt formatCode="General" sourceLinked="1"/>
        <c:majorTickMark val="out"/>
        <c:minorTickMark val="none"/>
        <c:tickLblPos val="none"/>
        <c:crossAx val="519995032"/>
        <c:crosses val="autoZero"/>
        <c:crossBetween val="between"/>
      </c:valAx>
    </c:plotArea>
    <c:legend>
      <c:legendPos val="r"/>
      <c:layout>
        <c:manualLayout>
          <c:xMode val="edge"/>
          <c:yMode val="edge"/>
          <c:x val="0.78350937551724897"/>
          <c:y val="0.42883282858873412"/>
          <c:w val="0.20748161547374147"/>
          <c:h val="0.24746254795073694"/>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of HIV/AIDS is nearly universal in Nigeria. Knowledge also increases with education.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936114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and 62% of men know that HIV can be transmitted by breastfeeding. Fewer women (52%) and</a:t>
            </a:r>
            <a:r>
              <a:rPr lang="en-US" baseline="0" dirty="0" smtClean="0"/>
              <a:t> men (53%) 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12</a:t>
            </a:fld>
            <a:endParaRPr lang="en-US"/>
          </a:p>
        </p:txBody>
      </p:sp>
    </p:spTree>
    <p:extLst>
      <p:ext uri="{BB962C8B-B14F-4D97-AF65-F5344CB8AC3E}">
        <p14:creationId xmlns:p14="http://schemas.microsoft.com/office/powerpoint/2010/main" val="1896317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are indicators that relate to stigma toward people living with HIV/AIDS. Nigerian women are not yet accepting of people living with HIV/AIDS.  More than two-thirds of Nigerian women and 47% of women in South West Zone are willing to care for a family member with HIV/AIDS in their home. Nearly half of women and men would buy fresh vegetables from a shopkeeper who has HIV. Just 12% of women in Nigeria and 6% of women in South West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14</a:t>
            </a:fld>
            <a:endParaRPr lang="en-US"/>
          </a:p>
        </p:txBody>
      </p:sp>
    </p:spTree>
    <p:extLst>
      <p:ext uri="{BB962C8B-B14F-4D97-AF65-F5344CB8AC3E}">
        <p14:creationId xmlns:p14="http://schemas.microsoft.com/office/powerpoint/2010/main" val="742757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Nigerian men are not yet accepting of people living with HIV/AIDS.  More than two-thirds of men in Nigeria and half of men in South West Zone are willing to care for a family member with HIV/AIDS in their home. Nearly half of women and men would buy fresh vegetables from a shopkeeper who has HIV. Just 13% men in Nigeria and 12% of men in South West Zone accept all 4 indicators.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15</a:t>
            </a:fld>
            <a:endParaRPr lang="en-US"/>
          </a:p>
        </p:txBody>
      </p:sp>
    </p:spTree>
    <p:extLst>
      <p:ext uri="{BB962C8B-B14F-4D97-AF65-F5344CB8AC3E}">
        <p14:creationId xmlns:p14="http://schemas.microsoft.com/office/powerpoint/2010/main" val="2250321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Men are much more likely than women to report having multiple partners in the past 12 months.  13% men have had 2 or more partners compared to only 1% of women.</a:t>
            </a:r>
          </a:p>
          <a:p>
            <a:endParaRPr lang="en-US" dirty="0" smtClean="0"/>
          </a:p>
          <a:p>
            <a:r>
              <a:rPr lang="en-US" dirty="0" smtClean="0"/>
              <a:t>Among both men and women with multiple partners in the past year, only 29% of women and 20% of men</a:t>
            </a:r>
            <a:r>
              <a:rPr lang="en-US" baseline="0" dirty="0" smtClean="0"/>
              <a:t> </a:t>
            </a:r>
            <a:r>
              <a:rPr lang="en-US" dirty="0" smtClean="0"/>
              <a:t>say they used a condom at last intercourse. Condom use is higher among never-married women and men. Condom use is also higher among urban women and</a:t>
            </a:r>
            <a:r>
              <a:rPr lang="en-US" baseline="0" dirty="0" smtClean="0"/>
              <a:t> </a:t>
            </a:r>
            <a:r>
              <a:rPr lang="en-US" dirty="0" smtClean="0"/>
              <a:t>men and increases with education and wealth.</a:t>
            </a:r>
          </a:p>
          <a:p>
            <a:endParaRPr lang="en-US" dirty="0" smtClean="0"/>
          </a:p>
          <a:p>
            <a:r>
              <a:rPr lang="en-US" dirty="0" smtClean="0"/>
              <a:t>Men report having more lifetime sexual partners than women—6.6 on average vs. 2.3 for women.</a:t>
            </a:r>
          </a:p>
          <a:p>
            <a:endParaRPr lang="en-US" dirty="0"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CFBB6AD-6B51-4D0E-AE5E-76C6909A1566}" type="slidenum">
              <a:rPr lang="en-US" smtClean="0"/>
              <a:pPr eaLnBrk="1" hangingPunct="1"/>
              <a:t>16</a:t>
            </a:fld>
            <a:endParaRPr lang="en-US" smtClean="0"/>
          </a:p>
        </p:txBody>
      </p:sp>
    </p:spTree>
    <p:extLst>
      <p:ext uri="{BB962C8B-B14F-4D97-AF65-F5344CB8AC3E}">
        <p14:creationId xmlns:p14="http://schemas.microsoft.com/office/powerpoint/2010/main" val="2149134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Nigeria, men are more likely than women to know where</a:t>
            </a:r>
            <a:r>
              <a:rPr lang="en-US" baseline="0" dirty="0" smtClean="0"/>
              <a:t> to get an HIV test. Urban residents are more likely than rural resident to know where one can get an HIV test; 77% of urban women and 81% of urban men know of a testing facility compared with only 48% of rural women and 64% of rural men.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412199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One-quarter of women nationwide and 34% in South West Zone have been tested at some time and received the results.  In the 12 months before the survey, 10% of women and 12% of women in South West </a:t>
            </a:r>
            <a:r>
              <a:rPr lang="en-US" baseline="0" dirty="0" smtClean="0"/>
              <a:t>Zone </a:t>
            </a:r>
            <a:r>
              <a:rPr lang="en-US" dirty="0" smtClean="0"/>
              <a:t>have been tested and received the results.  </a:t>
            </a:r>
          </a:p>
          <a:p>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19</a:t>
            </a:fld>
            <a:endParaRPr lang="en-US" smtClean="0"/>
          </a:p>
        </p:txBody>
      </p:sp>
    </p:spTree>
    <p:extLst>
      <p:ext uri="{BB962C8B-B14F-4D97-AF65-F5344CB8AC3E}">
        <p14:creationId xmlns:p14="http://schemas.microsoft.com/office/powerpoint/2010/main" val="3601154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HIV</a:t>
            </a:r>
            <a:r>
              <a:rPr lang="en-US" baseline="0" dirty="0" smtClean="0"/>
              <a:t> testing in the last 12 months and receiving results among women in highest in Lagos at 17% and lowest in </a:t>
            </a:r>
            <a:r>
              <a:rPr lang="en-US" baseline="0" dirty="0" err="1" smtClean="0"/>
              <a:t>Ekiti</a:t>
            </a:r>
            <a:r>
              <a:rPr lang="en-US" baseline="0" dirty="0" smtClean="0"/>
              <a:t> at 8%.</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0465909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20% of men in Nigeria and 25% of men in South West Zone have ever been tested for HIV and received their results. A smaller percentage have been tested for HIV and</a:t>
            </a:r>
            <a:r>
              <a:rPr lang="en-US" baseline="0" dirty="0" smtClean="0"/>
              <a:t> received their results in the last 12 months.</a:t>
            </a:r>
            <a:endParaRPr 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B2DA50E-ACEC-4FBA-80C0-0E1AD9C8A19C}" type="slidenum">
              <a:rPr lang="en-US" smtClean="0"/>
              <a:pPr eaLnBrk="1" hangingPunct="1"/>
              <a:t>21</a:t>
            </a:fld>
            <a:endParaRPr lang="en-US" smtClean="0"/>
          </a:p>
        </p:txBody>
      </p:sp>
    </p:spTree>
    <p:extLst>
      <p:ext uri="{BB962C8B-B14F-4D97-AF65-F5344CB8AC3E}">
        <p14:creationId xmlns:p14="http://schemas.microsoft.com/office/powerpoint/2010/main" val="3030700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HIV</a:t>
            </a:r>
            <a:r>
              <a:rPr lang="en-US" baseline="0" dirty="0" smtClean="0"/>
              <a:t> testing in the last year and receiving results among men is highest in Lagos at 13% and lowest in  </a:t>
            </a:r>
            <a:r>
              <a:rPr lang="en-US" baseline="0" dirty="0" err="1" smtClean="0"/>
              <a:t>Ogun</a:t>
            </a:r>
            <a:r>
              <a:rPr lang="en-US" baseline="0" dirty="0" smtClean="0"/>
              <a:t> at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926832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HIV testing has slightly increased since 2008 among both men and women.</a:t>
            </a:r>
            <a:r>
              <a:rPr lang="en-US" baseline="0" dirty="0" smtClean="0"/>
              <a:t> </a:t>
            </a:r>
            <a:r>
              <a:rPr lang="en-US" dirty="0" smtClean="0"/>
              <a:t>This is encouraging news. However, 33% women and 50% of men have never been tested.</a:t>
            </a: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B49E71B-2859-49ED-819F-9B3115C0E60F}" type="slidenum">
              <a:rPr lang="en-US" smtClean="0"/>
              <a:pPr eaLnBrk="1" hangingPunct="1"/>
              <a:t>23</a:t>
            </a:fld>
            <a:endParaRPr lang="en-US" smtClean="0"/>
          </a:p>
        </p:txBody>
      </p:sp>
    </p:spTree>
    <p:extLst>
      <p:ext uri="{BB962C8B-B14F-4D97-AF65-F5344CB8AC3E}">
        <p14:creationId xmlns:p14="http://schemas.microsoft.com/office/powerpoint/2010/main" val="4168656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measures is much lower than HIV awareness. Over half of women in Nigeria and South West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4</a:t>
            </a:fld>
            <a:endParaRPr lang="en-US"/>
          </a:p>
        </p:txBody>
      </p:sp>
    </p:spTree>
    <p:extLst>
      <p:ext uri="{BB962C8B-B14F-4D97-AF65-F5344CB8AC3E}">
        <p14:creationId xmlns:p14="http://schemas.microsoft.com/office/powerpoint/2010/main" val="1942083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Testing during pregnancy helps prevent mother to child transmission of the virus. Among women who gave birth in the past 2 years only 23% were </a:t>
            </a:r>
            <a:r>
              <a:rPr lang="en-US" dirty="0" err="1" smtClean="0"/>
              <a:t>counselled</a:t>
            </a:r>
            <a:r>
              <a:rPr lang="en-US" dirty="0" smtClean="0"/>
              <a:t>, tested and received their results. Failure to counsel and test pregnant women  represents a missed opportunity to prevent mother to child transmission.</a:t>
            </a:r>
          </a:p>
          <a:p>
            <a:endParaRPr lang="en-US" dirty="0" smtClean="0"/>
          </a:p>
          <a:p>
            <a:endParaRPr lang="en-US" dirty="0" smtClean="0"/>
          </a:p>
          <a:p>
            <a:endParaRPr lang="en-US" dirty="0"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C3166F-CF48-41D8-B6AB-174D6444AEAB}" type="slidenum">
              <a:rPr lang="en-US" smtClean="0"/>
              <a:pPr eaLnBrk="1" hangingPunct="1"/>
              <a:t>24</a:t>
            </a:fld>
            <a:endParaRPr lang="en-US" smtClean="0"/>
          </a:p>
        </p:txBody>
      </p:sp>
    </p:spTree>
    <p:extLst>
      <p:ext uri="{BB962C8B-B14F-4D97-AF65-F5344CB8AC3E}">
        <p14:creationId xmlns:p14="http://schemas.microsoft.com/office/powerpoint/2010/main" val="3620827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Comprehensive knowledge is an indicator that measures how much young people know about transmission and prevention of HIV.  Comprehensive knowledge includes knowing that condoms and monogamy prevent HIV transmission, that a healthy looking person can have HIV infection, and rejects the two most common local misconceptions about HIV transmission.</a:t>
            </a:r>
          </a:p>
          <a:p>
            <a:endParaRPr lang="en-US" dirty="0" smtClean="0"/>
          </a:p>
          <a:p>
            <a:r>
              <a:rPr lang="en-US" dirty="0" smtClean="0"/>
              <a:t>Women in Nigeria are less</a:t>
            </a:r>
            <a:r>
              <a:rPr lang="en-US" baseline="0" dirty="0" smtClean="0"/>
              <a:t> informed than men. This is true in South West Zone: more young men have comprehensive knowledge of HIV than young women.</a:t>
            </a:r>
            <a:endParaRPr lang="en-US" dirty="0"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393197A-C8EC-40B4-A217-067D782D0C0E}" type="slidenum">
              <a:rPr lang="en-US" smtClean="0"/>
              <a:pPr eaLnBrk="1" hangingPunct="1"/>
              <a:t>26</a:t>
            </a:fld>
            <a:endParaRPr lang="en-US" smtClean="0"/>
          </a:p>
        </p:txBody>
      </p:sp>
    </p:spTree>
    <p:extLst>
      <p:ext uri="{BB962C8B-B14F-4D97-AF65-F5344CB8AC3E}">
        <p14:creationId xmlns:p14="http://schemas.microsoft.com/office/powerpoint/2010/main" val="240867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men are more likely to know where to get condoms than young women—68% of men vs. 46% of women. This same pattern is true in South West Zone.</a:t>
            </a: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64EED1-4112-46AB-8B3D-F76D9D7046D8}" type="slidenum">
              <a:rPr lang="en-US" smtClean="0"/>
              <a:pPr eaLnBrk="1" hangingPunct="1"/>
              <a:t>27</a:t>
            </a:fld>
            <a:endParaRPr lang="en-US" smtClean="0"/>
          </a:p>
        </p:txBody>
      </p:sp>
    </p:spTree>
    <p:extLst>
      <p:ext uri="{BB962C8B-B14F-4D97-AF65-F5344CB8AC3E}">
        <p14:creationId xmlns:p14="http://schemas.microsoft.com/office/powerpoint/2010/main" val="3896348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Young people who start having intercourse very young are at greater risk of exposure to HIV infection.  </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7F4C75-8512-471F-B776-0EF81C7BFE07}" type="slidenum">
              <a:rPr lang="en-US" smtClean="0"/>
              <a:pPr eaLnBrk="1" hangingPunct="1"/>
              <a:t>28</a:t>
            </a:fld>
            <a:endParaRPr lang="en-US" smtClean="0"/>
          </a:p>
        </p:txBody>
      </p:sp>
    </p:spTree>
    <p:extLst>
      <p:ext uri="{BB962C8B-B14F-4D97-AF65-F5344CB8AC3E}">
        <p14:creationId xmlns:p14="http://schemas.microsoft.com/office/powerpoint/2010/main" val="34028026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a complicated slide.  On the left, the slide shows that 68% of young women and 72% of young men have never had sexual intercourse; 26% of women and 22% of men had intercourse in the last 12 months.</a:t>
            </a:r>
          </a:p>
          <a:p>
            <a:endParaRPr lang="en-US" dirty="0" smtClean="0"/>
          </a:p>
          <a:p>
            <a:r>
              <a:rPr lang="en-US" dirty="0" smtClean="0"/>
              <a:t>The right side of the slide shows that among the young people who had been sexually active in the previous year, 44% of women and 58% of men used a condom the last time they had sex.  For both young women and young men, condom use increases with education and is more common among urban than rural dwellers.</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BB2EBC-BE0F-4198-AC28-DE655EB74996}" type="slidenum">
              <a:rPr lang="en-US" smtClean="0"/>
              <a:pPr eaLnBrk="1" hangingPunct="1"/>
              <a:t>29</a:t>
            </a:fld>
            <a:endParaRPr lang="en-US" smtClean="0"/>
          </a:p>
        </p:txBody>
      </p:sp>
    </p:spTree>
    <p:extLst>
      <p:ext uri="{BB962C8B-B14F-4D97-AF65-F5344CB8AC3E}">
        <p14:creationId xmlns:p14="http://schemas.microsoft.com/office/powerpoint/2010/main" val="42610810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30</a:t>
            </a:fld>
            <a:endParaRPr lang="en-US"/>
          </a:p>
        </p:txBody>
      </p:sp>
    </p:spTree>
    <p:extLst>
      <p:ext uri="{BB962C8B-B14F-4D97-AF65-F5344CB8AC3E}">
        <p14:creationId xmlns:p14="http://schemas.microsoft.com/office/powerpoint/2010/main" val="3656952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70% of men in Nigeria and 70% of men in South West Zone know that the risk of getting HIV can be reduced by using condoms and limiting sex to one faithful, uninfected partner.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5</a:t>
            </a:fld>
            <a:endParaRPr lang="en-US"/>
          </a:p>
        </p:txBody>
      </p:sp>
    </p:spTree>
    <p:extLst>
      <p:ext uri="{BB962C8B-B14F-4D97-AF65-F5344CB8AC3E}">
        <p14:creationId xmlns:p14="http://schemas.microsoft.com/office/powerpoint/2010/main" val="2007704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Knowledge</a:t>
            </a:r>
            <a:r>
              <a:rPr lang="en-US" baseline="0" dirty="0" smtClean="0"/>
              <a:t> of HIV prevention increases with education. 77% of women and 84% of men with more than secondary education know these 2 prevention methods compared to only 38% of women and 52% of men with no education.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6</a:t>
            </a:fld>
            <a:endParaRPr lang="en-US"/>
          </a:p>
        </p:txBody>
      </p:sp>
    </p:spTree>
    <p:extLst>
      <p:ext uri="{BB962C8B-B14F-4D97-AF65-F5344CB8AC3E}">
        <p14:creationId xmlns:p14="http://schemas.microsoft.com/office/powerpoint/2010/main" val="2704730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Women’s knowledge of HIV prevention varies</a:t>
            </a:r>
            <a:r>
              <a:rPr lang="en-US" baseline="0" dirty="0" smtClean="0"/>
              <a:t> by state. HIV prevention knowledge ranges from a low of 33% of women in </a:t>
            </a:r>
            <a:r>
              <a:rPr lang="en-US" baseline="0" dirty="0" err="1" smtClean="0"/>
              <a:t>Ondo</a:t>
            </a:r>
            <a:r>
              <a:rPr lang="en-US" baseline="0" dirty="0" smtClean="0"/>
              <a:t> to 89% of women in </a:t>
            </a:r>
            <a:r>
              <a:rPr lang="en-US" baseline="0" dirty="0" err="1" smtClean="0"/>
              <a:t>Osun</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391361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women, HIV</a:t>
            </a:r>
            <a:r>
              <a:rPr lang="en-US" baseline="0" dirty="0" smtClean="0"/>
              <a:t> prevention knowledge has increased slightly since 2008.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810143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Many Nigerian women lack accurate knowledge about the ways through which HIV can and cannot be transmitted. Only 26% of women in Nigeria and 32% in South West</a:t>
            </a:r>
            <a:r>
              <a:rPr lang="en-US" sz="1200" kern="1200" baseline="0" dirty="0" smtClean="0">
                <a:solidFill>
                  <a:schemeClr val="tx1"/>
                </a:solidFill>
                <a:effectLst/>
                <a:latin typeface="+mn-lt"/>
                <a:ea typeface="+mn-ea"/>
                <a:cs typeface="+mn-cs"/>
              </a:rPr>
              <a:t> Zone </a:t>
            </a:r>
            <a:r>
              <a:rPr lang="en-US" sz="1200" kern="1200" dirty="0" smtClean="0">
                <a:solidFill>
                  <a:schemeClr val="tx1"/>
                </a:solidFill>
                <a:effectLst/>
                <a:latin typeface="+mn-lt"/>
                <a:ea typeface="+mn-ea"/>
                <a:cs typeface="+mn-cs"/>
              </a:rPr>
              <a:t>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9</a:t>
            </a:fld>
            <a:endParaRPr lang="en-US"/>
          </a:p>
        </p:txBody>
      </p:sp>
    </p:spTree>
    <p:extLst>
      <p:ext uri="{BB962C8B-B14F-4D97-AF65-F5344CB8AC3E}">
        <p14:creationId xmlns:p14="http://schemas.microsoft.com/office/powerpoint/2010/main" val="1335098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Only 37% of men in Nigeria and 33% of men in South West Zone have comprehensive knowledge about</a:t>
            </a:r>
            <a:r>
              <a:rPr lang="en-US" sz="1200" kern="1200" baseline="0" dirty="0" smtClean="0">
                <a:solidFill>
                  <a:schemeClr val="tx1"/>
                </a:solidFill>
                <a:effectLst/>
                <a:latin typeface="+mn-lt"/>
                <a:ea typeface="+mn-ea"/>
                <a:cs typeface="+mn-cs"/>
              </a:rPr>
              <a:t> HIV/AIDS.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10</a:t>
            </a:fld>
            <a:endParaRPr lang="en-US"/>
          </a:p>
        </p:txBody>
      </p:sp>
    </p:spTree>
    <p:extLst>
      <p:ext uri="{BB962C8B-B14F-4D97-AF65-F5344CB8AC3E}">
        <p14:creationId xmlns:p14="http://schemas.microsoft.com/office/powerpoint/2010/main" val="3021328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65% of women in Nigeria and 72% in South West Zone know that HIV can be transmitted by breastfeeding. Fewer women </a:t>
            </a:r>
            <a:r>
              <a:rPr lang="en-US" baseline="0" dirty="0" smtClean="0"/>
              <a:t>know that the risk of mother-to-child transmission can be reduced by taking drugs during pregnancy. Even fewer women and men know both, HIV can be transmitted by breastfeeding AND  transmission can be reduced by mother taking special drugs during pregnancy. </a:t>
            </a:r>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11</a:t>
            </a:fld>
            <a:endParaRPr lang="en-US"/>
          </a:p>
        </p:txBody>
      </p:sp>
    </p:spTree>
    <p:extLst>
      <p:ext uri="{BB962C8B-B14F-4D97-AF65-F5344CB8AC3E}">
        <p14:creationId xmlns:p14="http://schemas.microsoft.com/office/powerpoint/2010/main" val="33838712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530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27277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03470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2081024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21170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372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2665112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2DB69-6896-49EA-B0C2-AAF1F68C5BA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227038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2DB69-6896-49EA-B0C2-AAF1F68C5BA1}"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090991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2DB69-6896-49EA-B0C2-AAF1F68C5BA1}"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717277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2DB69-6896-49EA-B0C2-AAF1F68C5BA1}"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7362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889796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65330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2DB69-6896-49EA-B0C2-AAF1F68C5BA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38115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38164262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2DB69-6896-49EA-B0C2-AAF1F68C5BA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93018-4E11-4A39-A546-CC2EE1C5789A}" type="slidenum">
              <a:rPr lang="en-US" smtClean="0"/>
              <a:pPr/>
              <a:t>‹#›</a:t>
            </a:fld>
            <a:endParaRPr lang="en-US"/>
          </a:p>
        </p:txBody>
      </p:sp>
    </p:spTree>
    <p:extLst>
      <p:ext uri="{BB962C8B-B14F-4D97-AF65-F5344CB8AC3E}">
        <p14:creationId xmlns:p14="http://schemas.microsoft.com/office/powerpoint/2010/main" val="15801538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4046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A4227F-EB7D-4ED1-9100-0FEB164DA141}"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835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A4227F-EB7D-4ED1-9100-0FEB164DA14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3475055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A4227F-EB7D-4ED1-9100-0FEB164DA141}"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343875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A4227F-EB7D-4ED1-9100-0FEB164DA141}"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06066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A4227F-EB7D-4ED1-9100-0FEB164DA141}"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560987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4291416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4227F-EB7D-4ED1-9100-0FEB164DA141}"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415479-7B35-4AE8-98D5-FD4087953056}" type="slidenum">
              <a:rPr lang="en-US" smtClean="0"/>
              <a:pPr/>
              <a:t>‹#›</a:t>
            </a:fld>
            <a:endParaRPr lang="en-US"/>
          </a:p>
        </p:txBody>
      </p:sp>
    </p:spTree>
    <p:extLst>
      <p:ext uri="{BB962C8B-B14F-4D97-AF65-F5344CB8AC3E}">
        <p14:creationId xmlns:p14="http://schemas.microsoft.com/office/powerpoint/2010/main" val="190539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A4227F-EB7D-4ED1-9100-0FEB164DA141}"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15479-7B35-4AE8-98D5-FD4087953056}" type="slidenum">
              <a:rPr lang="en-US" smtClean="0"/>
              <a:pPr/>
              <a:t>‹#›</a:t>
            </a:fld>
            <a:endParaRPr lang="en-US"/>
          </a:p>
        </p:txBody>
      </p:sp>
    </p:spTree>
    <p:extLst>
      <p:ext uri="{BB962C8B-B14F-4D97-AF65-F5344CB8AC3E}">
        <p14:creationId xmlns:p14="http://schemas.microsoft.com/office/powerpoint/2010/main" val="411124083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2DB69-6896-49EA-B0C2-AAF1F68C5BA1}"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93018-4E11-4A39-A546-CC2EE1C5789A}" type="slidenum">
              <a:rPr lang="en-US" smtClean="0"/>
              <a:pPr/>
              <a:t>‹#›</a:t>
            </a:fld>
            <a:endParaRPr lang="en-US"/>
          </a:p>
        </p:txBody>
      </p:sp>
    </p:spTree>
    <p:extLst>
      <p:ext uri="{BB962C8B-B14F-4D97-AF65-F5344CB8AC3E}">
        <p14:creationId xmlns:p14="http://schemas.microsoft.com/office/powerpoint/2010/main" val="1970573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1836" y="0"/>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HIV Knowledge, Attitudes, and </a:t>
            </a:r>
            <a:r>
              <a:rPr lang="en-US" sz="4400" b="1" dirty="0" err="1" smtClean="0">
                <a:solidFill>
                  <a:schemeClr val="bg1"/>
                </a:solidFill>
                <a:latin typeface="Calibri" pitchFamily="34" charset="0"/>
              </a:rPr>
              <a:t>Behaviours</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664040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81935807"/>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50506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037370667"/>
              </p:ext>
            </p:extLst>
          </p:nvPr>
        </p:nvGraphicFramePr>
        <p:xfrm>
          <a:off x="381000" y="1600200"/>
          <a:ext cx="8458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women age 15-49 who know that:</a:t>
            </a:r>
            <a:endParaRPr lang="en-US" i="1" dirty="0">
              <a:latin typeface="Calibri" pitchFamily="34" charset="0"/>
            </a:endParaRPr>
          </a:p>
        </p:txBody>
      </p:sp>
    </p:spTree>
    <p:extLst>
      <p:ext uri="{BB962C8B-B14F-4D97-AF65-F5344CB8AC3E}">
        <p14:creationId xmlns:p14="http://schemas.microsoft.com/office/powerpoint/2010/main" val="935749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fontScale="90000"/>
          </a:bodyPr>
          <a:lstStyle/>
          <a:p>
            <a:r>
              <a:rPr lang="en-US" sz="3600" dirty="0" smtClean="0">
                <a:latin typeface="Calibri" pitchFamily="34" charset="0"/>
              </a:rPr>
              <a:t>Knowledge of Mother to Child Transmission (MTCT) of HIV/AIDS: 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157049136"/>
              </p:ext>
            </p:extLst>
          </p:nvPr>
        </p:nvGraphicFramePr>
        <p:xfrm>
          <a:off x="0" y="1600200"/>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154668"/>
            <a:ext cx="6629400" cy="369332"/>
          </a:xfrm>
          <a:prstGeom prst="rect">
            <a:avLst/>
          </a:prstGeom>
          <a:noFill/>
        </p:spPr>
        <p:txBody>
          <a:bodyPr wrap="square" rtlCol="0">
            <a:spAutoFit/>
          </a:bodyPr>
          <a:lstStyle/>
          <a:p>
            <a:r>
              <a:rPr lang="en-US" i="1" dirty="0" smtClean="0">
                <a:latin typeface="Calibri" pitchFamily="34" charset="0"/>
              </a:rPr>
              <a:t>Percent of men age 15-49 who know that:</a:t>
            </a:r>
            <a:endParaRPr lang="en-US" i="1" dirty="0">
              <a:latin typeface="Calibri" pitchFamily="34" charset="0"/>
            </a:endParaRPr>
          </a:p>
        </p:txBody>
      </p:sp>
    </p:spTree>
    <p:extLst>
      <p:ext uri="{BB962C8B-B14F-4D97-AF65-F5344CB8AC3E}">
        <p14:creationId xmlns:p14="http://schemas.microsoft.com/office/powerpoint/2010/main" val="4171664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b="1" dirty="0" smtClean="0">
                <a:solidFill>
                  <a:schemeClr val="bg2"/>
                </a:solidFill>
                <a:latin typeface="Calibri" pitchFamily="34" charset="0"/>
              </a:rPr>
              <a:t>HIV-related Attitudes &amp; </a:t>
            </a:r>
            <a:r>
              <a:rPr lang="en-US" sz="3200" b="1" dirty="0" err="1" smtClean="0">
                <a:solidFill>
                  <a:schemeClr val="bg2"/>
                </a:solidFill>
                <a:latin typeface="Calibri" pitchFamily="34" charset="0"/>
              </a:rPr>
              <a:t>Behaviour</a:t>
            </a:r>
            <a:endParaRPr lang="en-US" sz="3200" b="1" dirty="0" smtClean="0">
              <a:solidFill>
                <a:schemeClr val="bg2"/>
              </a:solidFill>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7624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Women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1033954216"/>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219200" y="6220221"/>
            <a:ext cx="7772400" cy="584775"/>
          </a:xfrm>
          <a:prstGeom prst="rect">
            <a:avLst/>
          </a:prstGeom>
          <a:noFill/>
        </p:spPr>
        <p:txBody>
          <a:bodyPr wrap="square" rtlCol="0">
            <a:spAutoFit/>
          </a:bodyPr>
          <a:lstStyle/>
          <a:p>
            <a:pPr algn="r"/>
            <a:r>
              <a:rPr lang="en-US" sz="1600" i="1" dirty="0" smtClean="0">
                <a:latin typeface="Calibri" pitchFamily="34" charset="0"/>
              </a:rPr>
              <a:t>Among women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1292263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143000"/>
          </a:xfrm>
        </p:spPr>
        <p:txBody>
          <a:bodyPr>
            <a:normAutofit/>
          </a:bodyPr>
          <a:lstStyle/>
          <a:p>
            <a:r>
              <a:rPr lang="en-US" sz="3200" dirty="0" smtClean="0">
                <a:latin typeface="Calibri" pitchFamily="34" charset="0"/>
              </a:rPr>
              <a:t>Accepting Attitudes Towards Those Living With HIV: Men</a:t>
            </a:r>
            <a:endParaRPr lang="en-US" sz="3200" dirty="0">
              <a:latin typeface="Calibri" pitchFamily="34" charset="0"/>
            </a:endParaRPr>
          </a:p>
        </p:txBody>
      </p:sp>
      <p:graphicFrame>
        <p:nvGraphicFramePr>
          <p:cNvPr id="6" name="Content Placeholder 8"/>
          <p:cNvGraphicFramePr>
            <a:graphicFrameLocks noGrp="1"/>
          </p:cNvGraphicFramePr>
          <p:nvPr>
            <p:ph sz="half" idx="1"/>
            <p:extLst>
              <p:ext uri="{D42A27DB-BD31-4B8C-83A1-F6EECF244321}">
                <p14:modId xmlns:p14="http://schemas.microsoft.com/office/powerpoint/2010/main" val="2685138730"/>
              </p:ext>
            </p:extLst>
          </p:nvPr>
        </p:nvGraphicFramePr>
        <p:xfrm>
          <a:off x="381000" y="1066800"/>
          <a:ext cx="83058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447800" y="6197025"/>
            <a:ext cx="7543800" cy="584775"/>
          </a:xfrm>
          <a:prstGeom prst="rect">
            <a:avLst/>
          </a:prstGeom>
          <a:noFill/>
        </p:spPr>
        <p:txBody>
          <a:bodyPr wrap="square" rtlCol="0">
            <a:spAutoFit/>
          </a:bodyPr>
          <a:lstStyle/>
          <a:p>
            <a:pPr algn="r"/>
            <a:r>
              <a:rPr lang="en-US" sz="1600" i="1" dirty="0" smtClean="0">
                <a:latin typeface="Calibri" pitchFamily="34" charset="0"/>
              </a:rPr>
              <a:t>Among men age 15-49 who have heard of HIV/AIDS, percentage expressing specific attitudes towards people living with HIV/AIDS</a:t>
            </a:r>
            <a:endParaRPr lang="en-US" sz="1600" i="1" dirty="0">
              <a:latin typeface="Calibri" pitchFamily="34" charset="0"/>
            </a:endParaRPr>
          </a:p>
        </p:txBody>
      </p:sp>
    </p:spTree>
    <p:extLst>
      <p:ext uri="{BB962C8B-B14F-4D97-AF65-F5344CB8AC3E}">
        <p14:creationId xmlns:p14="http://schemas.microsoft.com/office/powerpoint/2010/main" val="26520984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457200" y="0"/>
            <a:ext cx="8229600" cy="1143000"/>
          </a:xfrm>
        </p:spPr>
        <p:txBody>
          <a:bodyPr/>
          <a:lstStyle/>
          <a:p>
            <a:pPr eaLnBrk="1" hangingPunct="1"/>
            <a:r>
              <a:rPr lang="en-US" smtClean="0"/>
              <a:t>Multiple Sexual Partners</a:t>
            </a:r>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2249418228"/>
              </p:ext>
            </p:extLst>
          </p:nvPr>
        </p:nvGraphicFramePr>
        <p:xfrm>
          <a:off x="457200" y="1143000"/>
          <a:ext cx="82296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478088"/>
            <a:ext cx="2667000" cy="646112"/>
          </a:xfrm>
          <a:prstGeom prst="rect">
            <a:avLst/>
          </a:prstGeom>
          <a:noFill/>
        </p:spPr>
        <p:txBody>
          <a:bodyPr>
            <a:spAutoFit/>
          </a:bodyPr>
          <a:lstStyle/>
          <a:p>
            <a:pPr algn="ctr">
              <a:defRPr/>
            </a:pPr>
            <a:r>
              <a:rPr lang="en-US" dirty="0">
                <a:latin typeface="+mn-lt"/>
              </a:rPr>
              <a:t>Percent of women and men age 15-49 who had:</a:t>
            </a:r>
          </a:p>
        </p:txBody>
      </p:sp>
      <p:sp>
        <p:nvSpPr>
          <p:cNvPr id="8" name="TextBox 7"/>
          <p:cNvSpPr txBox="1"/>
          <p:nvPr/>
        </p:nvSpPr>
        <p:spPr>
          <a:xfrm>
            <a:off x="3198813" y="1924050"/>
            <a:ext cx="2667000" cy="1200150"/>
          </a:xfrm>
          <a:prstGeom prst="rect">
            <a:avLst/>
          </a:prstGeom>
          <a:noFill/>
        </p:spPr>
        <p:txBody>
          <a:bodyPr>
            <a:spAutoFit/>
          </a:bodyPr>
          <a:lstStyle/>
          <a:p>
            <a:pPr algn="ctr">
              <a:defRPr/>
            </a:pPr>
            <a:r>
              <a:rPr lang="en-US" dirty="0">
                <a:latin typeface="+mn-lt"/>
              </a:rPr>
              <a:t>Among women and men age 15-49 who had 2+ sexual partners in the past 12 months, percent who:</a:t>
            </a:r>
          </a:p>
        </p:txBody>
      </p:sp>
      <p:sp>
        <p:nvSpPr>
          <p:cNvPr id="9" name="TextBox 8"/>
          <p:cNvSpPr txBox="1"/>
          <p:nvPr/>
        </p:nvSpPr>
        <p:spPr>
          <a:xfrm>
            <a:off x="6248400" y="2200275"/>
            <a:ext cx="2667000" cy="923925"/>
          </a:xfrm>
          <a:prstGeom prst="rect">
            <a:avLst/>
          </a:prstGeom>
          <a:noFill/>
        </p:spPr>
        <p:txBody>
          <a:bodyPr>
            <a:spAutoFit/>
          </a:bodyPr>
          <a:lstStyle/>
          <a:p>
            <a:pPr algn="ctr">
              <a:defRPr/>
            </a:pPr>
            <a:r>
              <a:rPr lang="en-US" dirty="0">
                <a:latin typeface="+mn-lt"/>
              </a:rPr>
              <a:t>Among women and men age 15-49 who have ever had sexual intercourse</a:t>
            </a:r>
          </a:p>
        </p:txBody>
      </p:sp>
      <p:cxnSp>
        <p:nvCxnSpPr>
          <p:cNvPr id="10" name="Straight Connector 9"/>
          <p:cNvCxnSpPr/>
          <p:nvPr/>
        </p:nvCxnSpPr>
        <p:spPr>
          <a:xfrm>
            <a:off x="150813" y="3124200"/>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198813" y="3122613"/>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248400" y="3121025"/>
            <a:ext cx="2667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00375"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096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109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b="1" dirty="0" smtClean="0">
                <a:solidFill>
                  <a:schemeClr val="bg2"/>
                </a:solidFill>
              </a:rPr>
              <a:t>HIV Testing</a:t>
            </a:r>
          </a:p>
          <a:p>
            <a:r>
              <a:rPr lang="en-US" sz="3200" dirty="0"/>
              <a:t>HIV and Youth</a:t>
            </a:r>
          </a:p>
        </p:txBody>
      </p:sp>
    </p:spTree>
    <p:extLst>
      <p:ext uri="{BB962C8B-B14F-4D97-AF65-F5344CB8AC3E}">
        <p14:creationId xmlns:p14="http://schemas.microsoft.com/office/powerpoint/2010/main" val="2059825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762000"/>
            <a:ext cx="8153400" cy="5715000"/>
          </a:xfrm>
        </p:spPr>
        <p:txBody>
          <a:bodyPr>
            <a:normAutofit/>
          </a:bodyPr>
          <a:lstStyle/>
          <a:p>
            <a:r>
              <a:rPr lang="en-US" sz="4800" b="1" dirty="0" smtClean="0">
                <a:solidFill>
                  <a:schemeClr val="bg2"/>
                </a:solidFill>
                <a:latin typeface="Calibri" pitchFamily="34" charset="0"/>
              </a:rPr>
              <a:t>60%</a:t>
            </a:r>
            <a:r>
              <a:rPr lang="en-US" sz="4800" b="1" dirty="0" smtClean="0">
                <a:solidFill>
                  <a:schemeClr val="accent1"/>
                </a:solidFill>
                <a:latin typeface="Calibri" pitchFamily="34" charset="0"/>
              </a:rPr>
              <a:t> </a:t>
            </a:r>
            <a:r>
              <a:rPr lang="en-US" sz="4800" dirty="0" smtClean="0">
                <a:latin typeface="Calibri" pitchFamily="34" charset="0"/>
              </a:rPr>
              <a:t>of women and </a:t>
            </a:r>
            <a:r>
              <a:rPr lang="en-US" sz="4800" b="1" dirty="0" smtClean="0">
                <a:solidFill>
                  <a:schemeClr val="bg2"/>
                </a:solidFill>
                <a:latin typeface="Calibri" pitchFamily="34" charset="0"/>
              </a:rPr>
              <a:t>71%</a:t>
            </a:r>
            <a:r>
              <a:rPr lang="en-US" sz="4800" dirty="0" smtClean="0">
                <a:latin typeface="Calibri" pitchFamily="34" charset="0"/>
              </a:rPr>
              <a:t> of men </a:t>
            </a:r>
            <a:r>
              <a:rPr lang="en-US" sz="4800" b="1" i="1" dirty="0" smtClean="0">
                <a:solidFill>
                  <a:schemeClr val="bg2"/>
                </a:solidFill>
                <a:latin typeface="Calibri" pitchFamily="34" charset="0"/>
              </a:rPr>
              <a:t>know where to get an HIV test</a:t>
            </a:r>
            <a:r>
              <a:rPr lang="en-US" sz="4800" i="1" dirty="0" smtClean="0">
                <a:latin typeface="Calibri" pitchFamily="34" charset="0"/>
              </a:rPr>
              <a:t>.</a:t>
            </a:r>
            <a:br>
              <a:rPr lang="en-US" sz="4800" i="1" dirty="0" smtClean="0">
                <a:latin typeface="Calibri" pitchFamily="34" charset="0"/>
              </a:rPr>
            </a:br>
            <a:r>
              <a:rPr lang="en-US" sz="4800" i="1" dirty="0">
                <a:latin typeface="Calibri" pitchFamily="34" charset="0"/>
              </a:rPr>
              <a:t/>
            </a:r>
            <a:br>
              <a:rPr lang="en-US" sz="4800" i="1" dirty="0">
                <a:latin typeface="Calibri" pitchFamily="34" charset="0"/>
              </a:rPr>
            </a:br>
            <a:r>
              <a:rPr lang="en-US" b="1" dirty="0" smtClean="0">
                <a:solidFill>
                  <a:schemeClr val="accent4"/>
                </a:solidFill>
                <a:latin typeface="Calibri" pitchFamily="34" charset="0"/>
              </a:rPr>
              <a:t>80%</a:t>
            </a:r>
            <a:r>
              <a:rPr lang="en-US" b="1" dirty="0" smtClean="0">
                <a:solidFill>
                  <a:schemeClr val="accent1"/>
                </a:solidFill>
                <a:latin typeface="Calibri" pitchFamily="34" charset="0"/>
              </a:rPr>
              <a:t> </a:t>
            </a:r>
            <a:r>
              <a:rPr lang="en-US" dirty="0">
                <a:latin typeface="Calibri" pitchFamily="34" charset="0"/>
              </a:rPr>
              <a:t>of women and </a:t>
            </a:r>
            <a:r>
              <a:rPr lang="en-US" b="1" dirty="0" smtClean="0">
                <a:solidFill>
                  <a:schemeClr val="accent4"/>
                </a:solidFill>
                <a:latin typeface="Calibri" pitchFamily="34" charset="0"/>
              </a:rPr>
              <a:t>77%</a:t>
            </a:r>
            <a:r>
              <a:rPr lang="en-US" dirty="0" smtClean="0">
                <a:latin typeface="Calibri" pitchFamily="34" charset="0"/>
              </a:rPr>
              <a:t> </a:t>
            </a:r>
            <a:r>
              <a:rPr lang="en-US" dirty="0">
                <a:latin typeface="Calibri" pitchFamily="34" charset="0"/>
              </a:rPr>
              <a:t>of </a:t>
            </a:r>
            <a:r>
              <a:rPr lang="en-US" dirty="0" smtClean="0">
                <a:latin typeface="Calibri" pitchFamily="34" charset="0"/>
              </a:rPr>
              <a:t>men in </a:t>
            </a:r>
            <a:r>
              <a:rPr lang="en-US" b="1" dirty="0" smtClean="0">
                <a:solidFill>
                  <a:schemeClr val="accent4"/>
                </a:solidFill>
                <a:latin typeface="Calibri" pitchFamily="34" charset="0"/>
              </a:rPr>
              <a:t>South West Zone </a:t>
            </a:r>
            <a:r>
              <a:rPr lang="en-US" b="1" i="1" dirty="0">
                <a:solidFill>
                  <a:schemeClr val="accent4"/>
                </a:solidFill>
                <a:latin typeface="Calibri" pitchFamily="34" charset="0"/>
              </a:rPr>
              <a:t>know where to get an HIV test</a:t>
            </a:r>
            <a:r>
              <a:rPr lang="en-US" i="1" dirty="0">
                <a:latin typeface="Calibri" pitchFamily="34" charset="0"/>
              </a:rPr>
              <a:t>.</a:t>
            </a:r>
            <a:r>
              <a:rPr lang="en-US" dirty="0" smtClean="0">
                <a:latin typeface="Calibri" pitchFamily="34" charset="0"/>
              </a:rPr>
              <a:t/>
            </a:r>
            <a:br>
              <a:rPr lang="en-US" dirty="0" smtClean="0">
                <a:latin typeface="Calibri" pitchFamily="34" charset="0"/>
              </a:rPr>
            </a:br>
            <a:r>
              <a:rPr lang="en-US" dirty="0" smtClean="0">
                <a:latin typeface="Calibri" pitchFamily="34" charset="0"/>
              </a:rPr>
              <a:t/>
            </a:r>
            <a:br>
              <a:rPr lang="en-US" dirty="0" smtClean="0">
                <a:latin typeface="Calibri" pitchFamily="34" charset="0"/>
              </a:rPr>
            </a:br>
            <a:endParaRPr lang="en-US" b="1" dirty="0">
              <a:latin typeface="Calibri" pitchFamily="34" charset="0"/>
            </a:endParaRPr>
          </a:p>
        </p:txBody>
      </p:sp>
    </p:spTree>
    <p:extLst>
      <p:ext uri="{BB962C8B-B14F-4D97-AF65-F5344CB8AC3E}">
        <p14:creationId xmlns:p14="http://schemas.microsoft.com/office/powerpoint/2010/main" val="1539590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Women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2351586499"/>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women </a:t>
            </a:r>
            <a:r>
              <a:rPr lang="en-US" i="1" dirty="0" smtClean="0">
                <a:latin typeface="+mn-lt"/>
              </a:rPr>
              <a:t>age </a:t>
            </a:r>
            <a:r>
              <a:rPr lang="en-US" i="1" dirty="0">
                <a:latin typeface="+mn-lt"/>
              </a:rPr>
              <a:t>15-49</a:t>
            </a:r>
          </a:p>
        </p:txBody>
      </p:sp>
    </p:spTree>
    <p:extLst>
      <p:ext uri="{BB962C8B-B14F-4D97-AF65-F5344CB8AC3E}">
        <p14:creationId xmlns:p14="http://schemas.microsoft.com/office/powerpoint/2010/main" val="1268294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b="1" dirty="0" smtClean="0">
                <a:solidFill>
                  <a:schemeClr val="bg2"/>
                </a:solidFill>
              </a:rPr>
              <a:t>HIV Knowledge </a:t>
            </a:r>
            <a:endParaRPr lang="en-US" sz="3200" b="1" dirty="0">
              <a:solidFill>
                <a:schemeClr val="bg2"/>
              </a:solidFill>
            </a:endParaRPr>
          </a:p>
          <a:p>
            <a:r>
              <a:rPr lang="en-US" sz="3200" dirty="0" smtClean="0">
                <a:latin typeface="Calibri" pitchFamily="34" charset="0"/>
              </a:rPr>
              <a:t>HIV-related Attitudes &amp; </a:t>
            </a:r>
            <a:r>
              <a:rPr lang="en-US" sz="3200" dirty="0" err="1" smtClean="0">
                <a:latin typeface="Calibri" pitchFamily="34" charset="0"/>
              </a:rPr>
              <a:t>Behaviours</a:t>
            </a:r>
            <a:endParaRPr lang="en-US" sz="3200" dirty="0" smtClean="0">
              <a:latin typeface="Calibri" pitchFamily="34" charset="0"/>
            </a:endParaRPr>
          </a:p>
          <a:p>
            <a:r>
              <a:rPr lang="en-US" sz="3200" dirty="0" smtClean="0"/>
              <a:t>HIV Testing</a:t>
            </a:r>
          </a:p>
          <a:p>
            <a:r>
              <a:rPr lang="en-US" sz="3200" dirty="0"/>
              <a:t>HIV and Youth</a:t>
            </a:r>
          </a:p>
        </p:txBody>
      </p:sp>
    </p:spTree>
    <p:extLst>
      <p:ext uri="{BB962C8B-B14F-4D97-AF65-F5344CB8AC3E}">
        <p14:creationId xmlns:p14="http://schemas.microsoft.com/office/powerpoint/2010/main" val="2438772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1284606"/>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0" y="59900"/>
            <a:ext cx="9144000" cy="920066"/>
          </a:xfrm>
        </p:spPr>
        <p:txBody>
          <a:bodyPr>
            <a:noAutofit/>
          </a:bodyPr>
          <a:lstStyle/>
          <a:p>
            <a:r>
              <a:rPr lang="en-US" dirty="0" smtClean="0">
                <a:latin typeface="Calibri" pitchFamily="34" charset="0"/>
              </a:rPr>
              <a:t>Women’s HIV Testing by State</a:t>
            </a:r>
            <a:endParaRPr lang="en-US" dirty="0">
              <a:solidFill>
                <a:schemeClr val="tx1"/>
              </a:solidFill>
            </a:endParaRPr>
          </a:p>
        </p:txBody>
      </p:sp>
      <p:sp>
        <p:nvSpPr>
          <p:cNvPr id="85" name="TextBox 84"/>
          <p:cNvSpPr txBox="1"/>
          <p:nvPr/>
        </p:nvSpPr>
        <p:spPr>
          <a:xfrm>
            <a:off x="2384182" y="2880401"/>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10%</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8%</a:t>
            </a:r>
            <a:endParaRPr lang="en-US" sz="2400" b="1" dirty="0">
              <a:latin typeface="+mn-lt"/>
            </a:endParaRPr>
          </a:p>
        </p:txBody>
      </p:sp>
      <p:sp>
        <p:nvSpPr>
          <p:cNvPr id="30" name="TextBox 29"/>
          <p:cNvSpPr txBox="1"/>
          <p:nvPr/>
        </p:nvSpPr>
        <p:spPr>
          <a:xfrm>
            <a:off x="5872397" y="3405447"/>
            <a:ext cx="1142999"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8%</a:t>
            </a:r>
            <a:endParaRPr lang="en-US" sz="2400" b="1" dirty="0">
              <a:latin typeface="+mn-lt"/>
            </a:endParaRPr>
          </a:p>
        </p:txBody>
      </p:sp>
      <p:sp>
        <p:nvSpPr>
          <p:cNvPr id="31" name="TextBox 30"/>
          <p:cNvSpPr txBox="1"/>
          <p:nvPr/>
        </p:nvSpPr>
        <p:spPr>
          <a:xfrm>
            <a:off x="5242337" y="4739859"/>
            <a:ext cx="990599"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15%</a:t>
            </a:r>
            <a:endParaRPr lang="en-US" sz="2400" b="1" dirty="0">
              <a:latin typeface="+mn-lt"/>
            </a:endParaRPr>
          </a:p>
        </p:txBody>
      </p:sp>
      <p:sp>
        <p:nvSpPr>
          <p:cNvPr id="32" name="TextBox 31"/>
          <p:cNvSpPr txBox="1"/>
          <p:nvPr/>
        </p:nvSpPr>
        <p:spPr>
          <a:xfrm>
            <a:off x="1992576" y="4465611"/>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8%</a:t>
            </a:r>
            <a:endParaRPr lang="en-US" sz="2400" b="1" dirty="0">
              <a:latin typeface="+mn-lt"/>
            </a:endParaRPr>
          </a:p>
        </p:txBody>
      </p:sp>
      <p:sp>
        <p:nvSpPr>
          <p:cNvPr id="33" name="TextBox 32"/>
          <p:cNvSpPr txBox="1"/>
          <p:nvPr/>
        </p:nvSpPr>
        <p:spPr>
          <a:xfrm>
            <a:off x="1981200" y="6027003"/>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17%</a:t>
            </a:r>
            <a:endParaRPr lang="en-US" sz="2400" b="1" dirty="0">
              <a:latin typeface="+mn-lt"/>
            </a:endParaRPr>
          </a:p>
        </p:txBody>
      </p:sp>
      <p:sp>
        <p:nvSpPr>
          <p:cNvPr id="21" name="TextBox 20"/>
          <p:cNvSpPr txBox="1"/>
          <p:nvPr/>
        </p:nvSpPr>
        <p:spPr>
          <a:xfrm>
            <a:off x="-106458" y="4494661"/>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South West</a:t>
            </a:r>
            <a:br>
              <a:rPr lang="en-US" sz="2800" b="1" dirty="0" smtClean="0">
                <a:latin typeface="+mj-lt"/>
              </a:rPr>
            </a:br>
            <a:r>
              <a:rPr lang="en-US" sz="2800" b="1" dirty="0" smtClean="0">
                <a:latin typeface="+mj-lt"/>
              </a:rPr>
              <a:t>12%</a:t>
            </a:r>
            <a:endParaRPr lang="en-US" sz="2800" b="1" dirty="0">
              <a:latin typeface="+mj-lt"/>
            </a:endParaRPr>
          </a:p>
        </p:txBody>
      </p:sp>
      <p:sp>
        <p:nvSpPr>
          <p:cNvPr id="20" name="TextBox 19"/>
          <p:cNvSpPr txBox="1"/>
          <p:nvPr/>
        </p:nvSpPr>
        <p:spPr>
          <a:xfrm>
            <a:off x="0" y="802099"/>
            <a:ext cx="6721064" cy="646331"/>
          </a:xfrm>
          <a:prstGeom prst="rect">
            <a:avLst/>
          </a:prstGeom>
          <a:noFill/>
        </p:spPr>
        <p:txBody>
          <a:bodyPr wrap="square" rtlCol="0">
            <a:spAutoFit/>
          </a:bodyPr>
          <a:lstStyle/>
          <a:p>
            <a:pPr fontAlgn="base">
              <a:spcBef>
                <a:spcPct val="0"/>
              </a:spcBef>
              <a:spcAft>
                <a:spcPct val="0"/>
              </a:spcAft>
            </a:pPr>
            <a:r>
              <a:rPr lang="en-US" i="1" dirty="0" smtClean="0">
                <a:solidFill>
                  <a:srgbClr val="000000"/>
                </a:solidFill>
                <a:latin typeface="Calibri" pitchFamily="34" charset="0"/>
              </a:rPr>
              <a:t>Percent of women age 15-49 who have been tested for HIV in the last 12 months and received their results</a:t>
            </a:r>
            <a:endParaRPr lang="en-US" i="1" dirty="0">
              <a:solidFill>
                <a:srgbClr val="000000"/>
              </a:solidFill>
              <a:latin typeface="Calibri" pitchFamily="34" charset="0"/>
            </a:endParaRPr>
          </a:p>
        </p:txBody>
      </p:sp>
      <p:cxnSp>
        <p:nvCxnSpPr>
          <p:cNvPr id="22" name="Straight Connector 21"/>
          <p:cNvCxnSpPr/>
          <p:nvPr/>
        </p:nvCxnSpPr>
        <p:spPr>
          <a:xfrm flipV="1">
            <a:off x="3352800" y="5764698"/>
            <a:ext cx="209961" cy="4075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457200" y="19050"/>
            <a:ext cx="8229600" cy="1143000"/>
          </a:xfrm>
        </p:spPr>
        <p:txBody>
          <a:bodyPr/>
          <a:lstStyle/>
          <a:p>
            <a:pPr eaLnBrk="1" hangingPunct="1"/>
            <a:r>
              <a:rPr lang="en-US" dirty="0" smtClean="0"/>
              <a:t>HIV Testing: Men</a:t>
            </a:r>
          </a:p>
        </p:txBody>
      </p:sp>
      <p:graphicFrame>
        <p:nvGraphicFramePr>
          <p:cNvPr id="3" name="Content Placeholder 4"/>
          <p:cNvGraphicFramePr>
            <a:graphicFrameLocks noGrp="1"/>
          </p:cNvGraphicFramePr>
          <p:nvPr>
            <p:ph idx="1"/>
            <p:extLst>
              <p:ext uri="{D42A27DB-BD31-4B8C-83A1-F6EECF244321}">
                <p14:modId xmlns:p14="http://schemas.microsoft.com/office/powerpoint/2010/main" val="1902241979"/>
              </p:ext>
            </p:extLst>
          </p:nvPr>
        </p:nvGraphicFramePr>
        <p:xfrm>
          <a:off x="457200" y="18288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52400" y="1219200"/>
            <a:ext cx="6781800" cy="381000"/>
          </a:xfrm>
          <a:prstGeom prst="rect">
            <a:avLst/>
          </a:prstGeom>
          <a:noFill/>
        </p:spPr>
        <p:txBody>
          <a:bodyPr>
            <a:spAutoFit/>
          </a:bodyPr>
          <a:lstStyle/>
          <a:p>
            <a:pPr>
              <a:defRPr/>
            </a:pPr>
            <a:r>
              <a:rPr lang="en-US" i="1" dirty="0">
                <a:latin typeface="+mn-lt"/>
              </a:rPr>
              <a:t>Percent of </a:t>
            </a:r>
            <a:r>
              <a:rPr lang="en-US" i="1" dirty="0" smtClean="0">
                <a:latin typeface="+mn-lt"/>
              </a:rPr>
              <a:t>men </a:t>
            </a:r>
            <a:r>
              <a:rPr lang="en-US" i="1" dirty="0">
                <a:latin typeface="+mn-lt"/>
              </a:rPr>
              <a:t>age 15-49</a:t>
            </a:r>
          </a:p>
        </p:txBody>
      </p:sp>
    </p:spTree>
    <p:extLst>
      <p:ext uri="{BB962C8B-B14F-4D97-AF65-F5344CB8AC3E}">
        <p14:creationId xmlns:p14="http://schemas.microsoft.com/office/powerpoint/2010/main" val="620004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1284606"/>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381000" y="7206"/>
            <a:ext cx="8215312" cy="920066"/>
          </a:xfrm>
        </p:spPr>
        <p:txBody>
          <a:bodyPr/>
          <a:lstStyle/>
          <a:p>
            <a:r>
              <a:rPr lang="en-US" dirty="0" smtClean="0">
                <a:latin typeface="Calibri" pitchFamily="34" charset="0"/>
              </a:rPr>
              <a:t>Men’s HIV Testing by State</a:t>
            </a:r>
            <a:endParaRPr lang="en-US" dirty="0">
              <a:solidFill>
                <a:schemeClr val="tx1"/>
              </a:solidFill>
            </a:endParaRPr>
          </a:p>
        </p:txBody>
      </p:sp>
      <p:sp>
        <p:nvSpPr>
          <p:cNvPr id="85" name="TextBox 84"/>
          <p:cNvSpPr txBox="1"/>
          <p:nvPr/>
        </p:nvSpPr>
        <p:spPr>
          <a:xfrm>
            <a:off x="2384182" y="2880401"/>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8%</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10%</a:t>
            </a:r>
            <a:endParaRPr lang="en-US" sz="2400" b="1" dirty="0">
              <a:latin typeface="+mn-lt"/>
            </a:endParaRPr>
          </a:p>
        </p:txBody>
      </p:sp>
      <p:sp>
        <p:nvSpPr>
          <p:cNvPr id="30" name="TextBox 29"/>
          <p:cNvSpPr txBox="1"/>
          <p:nvPr/>
        </p:nvSpPr>
        <p:spPr>
          <a:xfrm>
            <a:off x="5732873" y="3363070"/>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9%</a:t>
            </a:r>
            <a:endParaRPr lang="en-US" sz="2400" b="1" dirty="0">
              <a:latin typeface="+mn-lt"/>
            </a:endParaRPr>
          </a:p>
        </p:txBody>
      </p:sp>
      <p:sp>
        <p:nvSpPr>
          <p:cNvPr id="31" name="TextBox 30"/>
          <p:cNvSpPr txBox="1"/>
          <p:nvPr/>
        </p:nvSpPr>
        <p:spPr>
          <a:xfrm>
            <a:off x="5121856" y="4767901"/>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12%</a:t>
            </a:r>
            <a:endParaRPr lang="en-US" sz="2400" b="1" dirty="0">
              <a:latin typeface="+mn-lt"/>
            </a:endParaRPr>
          </a:p>
        </p:txBody>
      </p:sp>
      <p:sp>
        <p:nvSpPr>
          <p:cNvPr id="32" name="TextBox 31"/>
          <p:cNvSpPr txBox="1"/>
          <p:nvPr/>
        </p:nvSpPr>
        <p:spPr>
          <a:xfrm>
            <a:off x="2010426" y="4537502"/>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5%</a:t>
            </a:r>
            <a:endParaRPr lang="en-US" sz="2400" b="1" dirty="0">
              <a:latin typeface="+mn-lt"/>
            </a:endParaRPr>
          </a:p>
        </p:txBody>
      </p:sp>
      <p:sp>
        <p:nvSpPr>
          <p:cNvPr id="33" name="TextBox 32"/>
          <p:cNvSpPr txBox="1"/>
          <p:nvPr/>
        </p:nvSpPr>
        <p:spPr>
          <a:xfrm>
            <a:off x="2614052" y="5943601"/>
            <a:ext cx="2012539" cy="830997"/>
          </a:xfrm>
          <a:prstGeom prst="rect">
            <a:avLst/>
          </a:prstGeom>
          <a:solidFill>
            <a:schemeClr val="bg1">
              <a:lumMod val="95000"/>
            </a:schemeClr>
          </a:solidFill>
        </p:spPr>
        <p:txBody>
          <a:bodyPr wrap="square" rtlCol="0">
            <a:spAutoFit/>
          </a:bodyPr>
          <a:lstStyle/>
          <a:p>
            <a:pPr algn="ctr"/>
            <a:r>
              <a:rPr lang="en-US" sz="2400" b="1" dirty="0" smtClean="0">
                <a:latin typeface="+mn-lt"/>
              </a:rPr>
              <a:t>Lagos </a:t>
            </a:r>
          </a:p>
          <a:p>
            <a:pPr algn="ctr"/>
            <a:r>
              <a:rPr lang="en-US" sz="2400" b="1" dirty="0" smtClean="0">
                <a:latin typeface="+mn-lt"/>
              </a:rPr>
              <a:t>13%</a:t>
            </a:r>
            <a:endParaRPr lang="en-US" sz="2400" b="1" dirty="0">
              <a:latin typeface="+mn-lt"/>
            </a:endParaRPr>
          </a:p>
        </p:txBody>
      </p:sp>
      <p:sp>
        <p:nvSpPr>
          <p:cNvPr id="21" name="TextBox 20"/>
          <p:cNvSpPr txBox="1"/>
          <p:nvPr/>
        </p:nvSpPr>
        <p:spPr>
          <a:xfrm>
            <a:off x="0" y="4267200"/>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South West</a:t>
            </a:r>
            <a:br>
              <a:rPr lang="en-US" sz="2800" b="1" dirty="0" smtClean="0">
                <a:latin typeface="+mj-lt"/>
              </a:rPr>
            </a:br>
            <a:r>
              <a:rPr lang="en-US" sz="2800" b="1" dirty="0" smtClean="0">
                <a:latin typeface="+mj-lt"/>
              </a:rPr>
              <a:t>10%</a:t>
            </a:r>
            <a:endParaRPr lang="en-US" sz="2800" b="1" dirty="0">
              <a:latin typeface="+mj-lt"/>
            </a:endParaRPr>
          </a:p>
        </p:txBody>
      </p:sp>
      <p:sp>
        <p:nvSpPr>
          <p:cNvPr id="20" name="TextBox 19"/>
          <p:cNvSpPr txBox="1"/>
          <p:nvPr/>
        </p:nvSpPr>
        <p:spPr>
          <a:xfrm>
            <a:off x="-33648" y="709167"/>
            <a:ext cx="6721064" cy="646331"/>
          </a:xfrm>
          <a:prstGeom prst="rect">
            <a:avLst/>
          </a:prstGeom>
          <a:noFill/>
        </p:spPr>
        <p:txBody>
          <a:bodyPr wrap="square" rtlCol="0">
            <a:spAutoFit/>
          </a:bodyPr>
          <a:lstStyle/>
          <a:p>
            <a:r>
              <a:rPr lang="en-US" i="1" dirty="0">
                <a:solidFill>
                  <a:srgbClr val="000000"/>
                </a:solidFill>
                <a:latin typeface="Calibri" pitchFamily="34" charset="0"/>
              </a:rPr>
              <a:t>Percent of </a:t>
            </a:r>
            <a:r>
              <a:rPr lang="en-US" i="1" dirty="0" smtClean="0">
                <a:solidFill>
                  <a:srgbClr val="000000"/>
                </a:solidFill>
                <a:latin typeface="Calibri" pitchFamily="34" charset="0"/>
              </a:rPr>
              <a:t>men </a:t>
            </a:r>
            <a:r>
              <a:rPr lang="en-US" i="1" dirty="0">
                <a:solidFill>
                  <a:srgbClr val="000000"/>
                </a:solidFill>
                <a:latin typeface="Calibri" pitchFamily="34" charset="0"/>
              </a:rPr>
              <a:t>age 15-49 who have been tested </a:t>
            </a:r>
            <a:br>
              <a:rPr lang="en-US" i="1" dirty="0">
                <a:solidFill>
                  <a:srgbClr val="000000"/>
                </a:solidFill>
                <a:latin typeface="Calibri" pitchFamily="34" charset="0"/>
              </a:rPr>
            </a:br>
            <a:r>
              <a:rPr lang="en-US" i="1" dirty="0">
                <a:solidFill>
                  <a:srgbClr val="000000"/>
                </a:solidFill>
                <a:latin typeface="Calibri" pitchFamily="34" charset="0"/>
              </a:rPr>
              <a:t>for HIV in the last 12 months and received their results</a:t>
            </a:r>
          </a:p>
        </p:txBody>
      </p:sp>
      <p:cxnSp>
        <p:nvCxnSpPr>
          <p:cNvPr id="22" name="Straight Connector 21"/>
          <p:cNvCxnSpPr/>
          <p:nvPr/>
        </p:nvCxnSpPr>
        <p:spPr>
          <a:xfrm flipV="1">
            <a:off x="3505200" y="5730874"/>
            <a:ext cx="182880" cy="3651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762000" y="3175"/>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000">
                <a:latin typeface="Calibri" pitchFamily="34" charset="0"/>
              </a:rPr>
              <a:t>Trends in HIV Testing</a:t>
            </a:r>
          </a:p>
        </p:txBody>
      </p:sp>
      <p:sp>
        <p:nvSpPr>
          <p:cNvPr id="6" name="TextBox 5"/>
          <p:cNvSpPr txBox="1"/>
          <p:nvPr/>
        </p:nvSpPr>
        <p:spPr>
          <a:xfrm>
            <a:off x="0" y="1319213"/>
            <a:ext cx="9144000" cy="646112"/>
          </a:xfrm>
          <a:prstGeom prst="rect">
            <a:avLst/>
          </a:prstGeom>
          <a:noFill/>
        </p:spPr>
        <p:txBody>
          <a:bodyPr>
            <a:spAutoFit/>
          </a:bodyPr>
          <a:lstStyle/>
          <a:p>
            <a:pPr>
              <a:defRPr/>
            </a:pPr>
            <a:r>
              <a:rPr lang="en-US" i="1" dirty="0">
                <a:latin typeface="+mn-lt"/>
              </a:rPr>
              <a:t>Percent of women and men age 15-49 who have ever been tested for HIV in the last 12 months and received the results</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794305231"/>
              </p:ext>
            </p:extLst>
          </p:nvPr>
        </p:nvGraphicFramePr>
        <p:xfrm>
          <a:off x="457200" y="1905000"/>
          <a:ext cx="8229600" cy="48847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84524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981200"/>
            <a:ext cx="8229600" cy="3962400"/>
          </a:xfrm>
        </p:spPr>
        <p:txBody>
          <a:bodyPr>
            <a:normAutofit fontScale="92500" lnSpcReduction="20000"/>
          </a:bodyPr>
          <a:lstStyle/>
          <a:p>
            <a:pPr marL="0" indent="0" algn="ctr" eaLnBrk="1" hangingPunct="1">
              <a:buFont typeface="Arial" charset="0"/>
              <a:buNone/>
            </a:pPr>
            <a:r>
              <a:rPr lang="en-US" dirty="0" smtClean="0"/>
              <a:t>Among women who gave birth in the two years before the survey, </a:t>
            </a:r>
            <a:r>
              <a:rPr lang="en-US" b="1" dirty="0" smtClean="0">
                <a:solidFill>
                  <a:schemeClr val="bg2"/>
                </a:solidFill>
              </a:rPr>
              <a:t>23%</a:t>
            </a:r>
            <a:r>
              <a:rPr lang="en-US" dirty="0" smtClean="0"/>
              <a:t> were </a:t>
            </a:r>
            <a:r>
              <a:rPr lang="en-US" b="1" dirty="0" smtClean="0">
                <a:solidFill>
                  <a:schemeClr val="bg2"/>
                </a:solidFill>
              </a:rPr>
              <a:t>counselled and</a:t>
            </a:r>
            <a:r>
              <a:rPr lang="en-US" dirty="0" smtClean="0">
                <a:solidFill>
                  <a:schemeClr val="bg2"/>
                </a:solidFill>
              </a:rPr>
              <a:t> </a:t>
            </a:r>
            <a:r>
              <a:rPr lang="en-US" b="1" dirty="0" smtClean="0">
                <a:solidFill>
                  <a:schemeClr val="bg2"/>
                </a:solidFill>
              </a:rPr>
              <a:t>tested for HIV</a:t>
            </a:r>
            <a:r>
              <a:rPr lang="en-US" b="1" dirty="0" smtClean="0">
                <a:solidFill>
                  <a:schemeClr val="tx2"/>
                </a:solidFill>
              </a:rPr>
              <a:t> </a:t>
            </a:r>
            <a:r>
              <a:rPr lang="en-US" dirty="0" smtClean="0"/>
              <a:t>during antenatal care and </a:t>
            </a:r>
            <a:r>
              <a:rPr lang="en-US" b="1" dirty="0" smtClean="0">
                <a:solidFill>
                  <a:schemeClr val="bg2"/>
                </a:solidFill>
              </a:rPr>
              <a:t>received the results</a:t>
            </a:r>
            <a:r>
              <a:rPr lang="en-US" dirty="0" smtClean="0"/>
              <a:t>.</a:t>
            </a:r>
          </a:p>
          <a:p>
            <a:pPr marL="0" indent="0" algn="ctr" eaLnBrk="1" hangingPunct="1">
              <a:buFont typeface="Arial" charset="0"/>
              <a:buNone/>
            </a:pPr>
            <a:endParaRPr lang="en-US" dirty="0"/>
          </a:p>
          <a:p>
            <a:pPr marL="0" indent="0" algn="ctr">
              <a:buNone/>
            </a:pPr>
            <a:r>
              <a:rPr lang="en-US" dirty="0"/>
              <a:t>Among women who gave birth in the two years before the </a:t>
            </a:r>
            <a:r>
              <a:rPr lang="en-US" dirty="0" smtClean="0"/>
              <a:t>survey in </a:t>
            </a:r>
            <a:r>
              <a:rPr lang="en-US" b="1" dirty="0" smtClean="0">
                <a:solidFill>
                  <a:schemeClr val="accent4"/>
                </a:solidFill>
              </a:rPr>
              <a:t>South West Zone</a:t>
            </a:r>
            <a:r>
              <a:rPr lang="en-US" dirty="0" smtClean="0"/>
              <a:t>, </a:t>
            </a:r>
            <a:r>
              <a:rPr lang="en-US" b="1" dirty="0" smtClean="0">
                <a:solidFill>
                  <a:schemeClr val="accent4"/>
                </a:solidFill>
              </a:rPr>
              <a:t>39%</a:t>
            </a:r>
            <a:r>
              <a:rPr lang="en-US" dirty="0" smtClean="0">
                <a:solidFill>
                  <a:schemeClr val="accent4"/>
                </a:solidFill>
              </a:rPr>
              <a:t> </a:t>
            </a:r>
            <a:r>
              <a:rPr lang="en-US" dirty="0"/>
              <a:t>were </a:t>
            </a:r>
            <a:r>
              <a:rPr lang="en-US" b="1" dirty="0">
                <a:solidFill>
                  <a:schemeClr val="accent4"/>
                </a:solidFill>
              </a:rPr>
              <a:t>counselled and</a:t>
            </a:r>
            <a:r>
              <a:rPr lang="en-US" dirty="0">
                <a:solidFill>
                  <a:schemeClr val="accent4"/>
                </a:solidFill>
              </a:rPr>
              <a:t> </a:t>
            </a:r>
            <a:r>
              <a:rPr lang="en-US" b="1" dirty="0">
                <a:solidFill>
                  <a:schemeClr val="accent4"/>
                </a:solidFill>
              </a:rPr>
              <a:t>tested for HIV </a:t>
            </a:r>
            <a:r>
              <a:rPr lang="en-US" dirty="0"/>
              <a:t>during antenatal care and </a:t>
            </a:r>
            <a:r>
              <a:rPr lang="en-US" b="1" dirty="0">
                <a:solidFill>
                  <a:schemeClr val="accent4"/>
                </a:solidFill>
              </a:rPr>
              <a:t>received the results</a:t>
            </a:r>
            <a:r>
              <a:rPr lang="en-US" dirty="0"/>
              <a:t>.</a:t>
            </a:r>
          </a:p>
          <a:p>
            <a:pPr marL="0" indent="0" algn="ctr" eaLnBrk="1" hangingPunct="1">
              <a:buFont typeface="Arial" charset="0"/>
              <a:buNone/>
            </a:pPr>
            <a:endParaRPr lang="en-US" dirty="0" smtClean="0"/>
          </a:p>
        </p:txBody>
      </p:sp>
      <p:sp>
        <p:nvSpPr>
          <p:cNvPr id="21507" name="Title 1"/>
          <p:cNvSpPr>
            <a:spLocks noGrp="1"/>
          </p:cNvSpPr>
          <p:nvPr>
            <p:ph type="title"/>
          </p:nvPr>
        </p:nvSpPr>
        <p:spPr>
          <a:xfrm>
            <a:off x="457200" y="0"/>
            <a:ext cx="8229600" cy="1143000"/>
          </a:xfrm>
        </p:spPr>
        <p:txBody>
          <a:bodyPr/>
          <a:lstStyle/>
          <a:p>
            <a:pPr eaLnBrk="1" hangingPunct="1"/>
            <a:r>
              <a:rPr lang="en-US" smtClean="0"/>
              <a:t>HIV Testing During Pregnancy</a:t>
            </a:r>
          </a:p>
        </p:txBody>
      </p:sp>
    </p:spTree>
    <p:extLst>
      <p:ext uri="{BB962C8B-B14F-4D97-AF65-F5344CB8AC3E}">
        <p14:creationId xmlns:p14="http://schemas.microsoft.com/office/powerpoint/2010/main" val="3537473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sz="half" idx="1"/>
          </p:nvPr>
        </p:nvSpPr>
        <p:spPr>
          <a:xfrm>
            <a:off x="228600" y="1219200"/>
            <a:ext cx="5943600" cy="1752600"/>
          </a:xfrm>
        </p:spPr>
        <p:txBody>
          <a:bodyPr>
            <a:noAutofit/>
          </a:bodyPr>
          <a:lstStyle/>
          <a:p>
            <a:r>
              <a:rPr lang="en-US" sz="3200" dirty="0" smtClean="0"/>
              <a:t>HIV Knowledge </a:t>
            </a:r>
            <a:endParaRPr lang="en-US" sz="3200" dirty="0"/>
          </a:p>
          <a:p>
            <a:r>
              <a:rPr lang="en-US" sz="3200" dirty="0" smtClean="0">
                <a:latin typeface="Calibri" pitchFamily="34" charset="0"/>
              </a:rPr>
              <a:t>HIV-related Attitudes &amp; </a:t>
            </a:r>
            <a:r>
              <a:rPr lang="en-US" sz="3200" dirty="0" err="1" smtClean="0">
                <a:latin typeface="Calibri" pitchFamily="34" charset="0"/>
              </a:rPr>
              <a:t>Behaviour</a:t>
            </a:r>
            <a:endParaRPr lang="en-US" sz="3200" dirty="0" smtClean="0">
              <a:latin typeface="Calibri" pitchFamily="34" charset="0"/>
            </a:endParaRPr>
          </a:p>
          <a:p>
            <a:r>
              <a:rPr lang="en-US" sz="3200" dirty="0" smtClean="0"/>
              <a:t>HIV Testing</a:t>
            </a:r>
          </a:p>
          <a:p>
            <a:r>
              <a:rPr lang="en-US" sz="3200" b="1" dirty="0">
                <a:solidFill>
                  <a:schemeClr val="bg2"/>
                </a:solidFill>
              </a:rPr>
              <a:t>HIV and Youth</a:t>
            </a:r>
          </a:p>
        </p:txBody>
      </p:sp>
    </p:spTree>
    <p:extLst>
      <p:ext uri="{BB962C8B-B14F-4D97-AF65-F5344CB8AC3E}">
        <p14:creationId xmlns:p14="http://schemas.microsoft.com/office/powerpoint/2010/main" val="24508687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175"/>
            <a:ext cx="9144000" cy="1143000"/>
          </a:xfrm>
        </p:spPr>
        <p:txBody>
          <a:bodyPr>
            <a:normAutofit fontScale="90000"/>
          </a:bodyPr>
          <a:lstStyle/>
          <a:p>
            <a:pPr eaLnBrk="1" hangingPunct="1"/>
            <a:r>
              <a:rPr lang="en-US" dirty="0" smtClean="0"/>
              <a:t>Comprehensive Knowledge of HIV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888851960"/>
              </p:ext>
            </p:extLst>
          </p:nvPr>
        </p:nvGraphicFramePr>
        <p:xfrm>
          <a:off x="457200" y="1752600"/>
          <a:ext cx="8229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6119813"/>
            <a:ext cx="9144000" cy="738187"/>
          </a:xfrm>
          <a:prstGeom prst="rect">
            <a:avLst/>
          </a:prstGeom>
          <a:noFill/>
        </p:spPr>
        <p:txBody>
          <a:bodyPr>
            <a:spAutoFit/>
          </a:bodyPr>
          <a:lstStyle/>
          <a:p>
            <a:pPr>
              <a:defRPr/>
            </a:pPr>
            <a:r>
              <a:rPr lang="en-US" sz="1400" dirty="0">
                <a:latin typeface="+mn-lt"/>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p>
        </p:txBody>
      </p:sp>
      <p:sp>
        <p:nvSpPr>
          <p:cNvPr id="6" name="TextBox 5"/>
          <p:cNvSpPr txBox="1"/>
          <p:nvPr/>
        </p:nvSpPr>
        <p:spPr>
          <a:xfrm>
            <a:off x="0" y="1273175"/>
            <a:ext cx="9144000" cy="369888"/>
          </a:xfrm>
          <a:prstGeom prst="rect">
            <a:avLst/>
          </a:prstGeom>
          <a:noFill/>
        </p:spPr>
        <p:txBody>
          <a:bodyPr>
            <a:spAutoFit/>
          </a:bodyPr>
          <a:lstStyle/>
          <a:p>
            <a:pPr>
              <a:defRPr/>
            </a:pPr>
            <a:r>
              <a:rPr lang="en-US" i="1" dirty="0">
                <a:latin typeface="+mn-lt"/>
              </a:rPr>
              <a:t>Percent of women </a:t>
            </a:r>
            <a:r>
              <a:rPr lang="en-US" i="1" dirty="0" smtClean="0">
                <a:latin typeface="+mn-lt"/>
              </a:rPr>
              <a:t>and men age </a:t>
            </a:r>
            <a:r>
              <a:rPr lang="en-US" i="1" dirty="0">
                <a:latin typeface="+mn-lt"/>
              </a:rPr>
              <a:t>15-24 with comprehensive knowledge* of HIV</a:t>
            </a:r>
          </a:p>
        </p:txBody>
      </p:sp>
    </p:spTree>
    <p:extLst>
      <p:ext uri="{BB962C8B-B14F-4D97-AF65-F5344CB8AC3E}">
        <p14:creationId xmlns:p14="http://schemas.microsoft.com/office/powerpoint/2010/main" val="1638529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3175"/>
            <a:ext cx="9144000" cy="1143000"/>
          </a:xfrm>
        </p:spPr>
        <p:txBody>
          <a:bodyPr>
            <a:normAutofit fontScale="90000"/>
          </a:bodyPr>
          <a:lstStyle/>
          <a:p>
            <a:pPr eaLnBrk="1" hangingPunct="1"/>
            <a:r>
              <a:rPr lang="en-US" smtClean="0"/>
              <a:t>Knowledge of a Condom Source among Youth by Residence</a:t>
            </a:r>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1780468591"/>
              </p:ext>
            </p:extLst>
          </p:nvPr>
        </p:nvGraphicFramePr>
        <p:xfrm>
          <a:off x="457200" y="2057400"/>
          <a:ext cx="82296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457325"/>
            <a:ext cx="9144000" cy="369888"/>
          </a:xfrm>
          <a:prstGeom prst="rect">
            <a:avLst/>
          </a:prstGeom>
          <a:noFill/>
        </p:spPr>
        <p:txBody>
          <a:bodyPr>
            <a:spAutoFit/>
          </a:bodyPr>
          <a:lstStyle/>
          <a:p>
            <a:pPr>
              <a:defRPr/>
            </a:pPr>
            <a:r>
              <a:rPr lang="en-US" i="1" dirty="0">
                <a:latin typeface="+mn-lt"/>
              </a:rPr>
              <a:t>Percent of women and men age 15-24 who know a condom source</a:t>
            </a:r>
          </a:p>
        </p:txBody>
      </p:sp>
    </p:spTree>
    <p:extLst>
      <p:ext uri="{BB962C8B-B14F-4D97-AF65-F5344CB8AC3E}">
        <p14:creationId xmlns:p14="http://schemas.microsoft.com/office/powerpoint/2010/main" val="3521236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685800" y="1295400"/>
            <a:ext cx="7543800" cy="4830763"/>
          </a:xfrm>
        </p:spPr>
        <p:txBody>
          <a:bodyPr rtlCol="0">
            <a:normAutofit fontScale="85000" lnSpcReduction="10000"/>
          </a:bodyPr>
          <a:lstStyle/>
          <a:p>
            <a:pPr eaLnBrk="1" fontAlgn="auto" hangingPunct="1">
              <a:spcAft>
                <a:spcPts val="0"/>
              </a:spcAft>
              <a:buFont typeface="Arial" pitchFamily="34" charset="0"/>
              <a:buChar char="•"/>
              <a:defRPr/>
            </a:pPr>
            <a:r>
              <a:rPr lang="en-US" b="1" dirty="0" smtClean="0">
                <a:solidFill>
                  <a:schemeClr val="bg2"/>
                </a:solidFill>
              </a:rPr>
              <a:t>17%</a:t>
            </a:r>
            <a:r>
              <a:rPr lang="en-US" dirty="0" smtClean="0"/>
              <a:t> of young women and </a:t>
            </a:r>
            <a:r>
              <a:rPr lang="en-US" b="1" dirty="0" smtClean="0">
                <a:solidFill>
                  <a:schemeClr val="bg2"/>
                </a:solidFill>
              </a:rPr>
              <a:t>3%</a:t>
            </a:r>
            <a:r>
              <a:rPr lang="en-US" dirty="0" smtClean="0"/>
              <a:t> of young men age 15-24 had sexual intercourse </a:t>
            </a:r>
            <a:r>
              <a:rPr lang="en-US" b="1" dirty="0" smtClean="0">
                <a:solidFill>
                  <a:schemeClr val="bg2"/>
                </a:solidFill>
              </a:rPr>
              <a:t>before age 15</a:t>
            </a:r>
            <a:r>
              <a:rPr lang="en-US" dirty="0" smtClean="0"/>
              <a:t>.</a:t>
            </a:r>
          </a:p>
          <a:p>
            <a:pPr lvl="1">
              <a:defRPr/>
            </a:pPr>
            <a:r>
              <a:rPr lang="en-US" b="1" dirty="0" smtClean="0">
                <a:solidFill>
                  <a:schemeClr val="accent4"/>
                </a:solidFill>
              </a:rPr>
              <a:t>7%</a:t>
            </a:r>
            <a:r>
              <a:rPr lang="en-US" dirty="0" smtClean="0">
                <a:solidFill>
                  <a:schemeClr val="accent4"/>
                </a:solidFill>
              </a:rPr>
              <a:t> </a:t>
            </a:r>
            <a:r>
              <a:rPr lang="en-US" dirty="0"/>
              <a:t>of young women and </a:t>
            </a:r>
            <a:r>
              <a:rPr lang="en-US" b="1" dirty="0" smtClean="0">
                <a:solidFill>
                  <a:schemeClr val="accent4"/>
                </a:solidFill>
              </a:rPr>
              <a:t>6%</a:t>
            </a:r>
            <a:r>
              <a:rPr lang="en-US" dirty="0" smtClean="0">
                <a:solidFill>
                  <a:schemeClr val="accent4"/>
                </a:solidFill>
              </a:rPr>
              <a:t> </a:t>
            </a:r>
            <a:r>
              <a:rPr lang="en-US" dirty="0"/>
              <a:t>of young men age 15-24 </a:t>
            </a:r>
            <a:r>
              <a:rPr lang="en-US" dirty="0" smtClean="0"/>
              <a:t>in </a:t>
            </a:r>
            <a:r>
              <a:rPr lang="en-US" b="1" dirty="0">
                <a:solidFill>
                  <a:schemeClr val="accent4"/>
                </a:solidFill>
              </a:rPr>
              <a:t>S</a:t>
            </a:r>
            <a:r>
              <a:rPr lang="en-US" b="1" dirty="0" smtClean="0">
                <a:solidFill>
                  <a:schemeClr val="accent4"/>
                </a:solidFill>
              </a:rPr>
              <a:t>outh West Zone </a:t>
            </a:r>
            <a:r>
              <a:rPr lang="en-US" dirty="0" smtClean="0"/>
              <a:t>had </a:t>
            </a:r>
            <a:r>
              <a:rPr lang="en-US" dirty="0"/>
              <a:t>sexual intercourse </a:t>
            </a:r>
            <a:r>
              <a:rPr lang="en-US" b="1" dirty="0">
                <a:solidFill>
                  <a:schemeClr val="accent4"/>
                </a:solidFill>
              </a:rPr>
              <a:t>before age 15</a:t>
            </a:r>
            <a:r>
              <a:rPr lang="en-US" dirty="0"/>
              <a:t>.</a:t>
            </a:r>
          </a:p>
          <a:p>
            <a:pPr marL="0" indent="0"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Char char="•"/>
              <a:defRPr/>
            </a:pPr>
            <a:r>
              <a:rPr lang="en-US" b="1" dirty="0" smtClean="0">
                <a:solidFill>
                  <a:schemeClr val="bg2"/>
                </a:solidFill>
              </a:rPr>
              <a:t>52%</a:t>
            </a:r>
            <a:r>
              <a:rPr lang="en-US" dirty="0" smtClean="0"/>
              <a:t> </a:t>
            </a:r>
            <a:r>
              <a:rPr lang="en-US" dirty="0"/>
              <a:t>of young women and </a:t>
            </a:r>
            <a:r>
              <a:rPr lang="en-US" b="1" dirty="0" smtClean="0">
                <a:solidFill>
                  <a:schemeClr val="bg2"/>
                </a:solidFill>
              </a:rPr>
              <a:t>19%</a:t>
            </a:r>
            <a:r>
              <a:rPr lang="en-US" dirty="0" smtClean="0"/>
              <a:t> </a:t>
            </a:r>
            <a:r>
              <a:rPr lang="en-US" dirty="0"/>
              <a:t>of young men age </a:t>
            </a:r>
            <a:r>
              <a:rPr lang="en-US" dirty="0" smtClean="0"/>
              <a:t>18-24 </a:t>
            </a:r>
            <a:r>
              <a:rPr lang="en-US" dirty="0"/>
              <a:t>had sexual intercourse </a:t>
            </a:r>
            <a:r>
              <a:rPr lang="en-US" b="1" dirty="0">
                <a:solidFill>
                  <a:schemeClr val="bg2"/>
                </a:solidFill>
              </a:rPr>
              <a:t>before age </a:t>
            </a:r>
            <a:r>
              <a:rPr lang="en-US" b="1" dirty="0" smtClean="0">
                <a:solidFill>
                  <a:schemeClr val="bg2"/>
                </a:solidFill>
              </a:rPr>
              <a:t>18</a:t>
            </a:r>
            <a:r>
              <a:rPr lang="en-US" dirty="0" smtClean="0"/>
              <a:t>.</a:t>
            </a:r>
          </a:p>
          <a:p>
            <a:pPr lvl="1">
              <a:defRPr/>
            </a:pPr>
            <a:r>
              <a:rPr lang="en-US" b="1" dirty="0" smtClean="0">
                <a:solidFill>
                  <a:schemeClr val="accent4"/>
                </a:solidFill>
              </a:rPr>
              <a:t>34%</a:t>
            </a:r>
            <a:r>
              <a:rPr lang="en-US" dirty="0" smtClean="0"/>
              <a:t> </a:t>
            </a:r>
            <a:r>
              <a:rPr lang="en-US" dirty="0"/>
              <a:t>of young women </a:t>
            </a:r>
            <a:r>
              <a:rPr lang="en-US" dirty="0" smtClean="0"/>
              <a:t>and </a:t>
            </a:r>
            <a:r>
              <a:rPr lang="en-US" b="1" dirty="0" smtClean="0">
                <a:solidFill>
                  <a:schemeClr val="accent4"/>
                </a:solidFill>
              </a:rPr>
              <a:t>26% </a:t>
            </a:r>
            <a:r>
              <a:rPr lang="en-US" dirty="0"/>
              <a:t>of young men age 18-24 in </a:t>
            </a:r>
            <a:r>
              <a:rPr lang="en-US" b="1" dirty="0" smtClean="0">
                <a:solidFill>
                  <a:schemeClr val="accent4"/>
                </a:solidFill>
              </a:rPr>
              <a:t>South West Zone </a:t>
            </a:r>
            <a:r>
              <a:rPr lang="en-US" dirty="0" smtClean="0"/>
              <a:t>had </a:t>
            </a:r>
            <a:r>
              <a:rPr lang="en-US" dirty="0"/>
              <a:t>sexual intercourse </a:t>
            </a:r>
            <a:r>
              <a:rPr lang="en-US" b="1" dirty="0">
                <a:solidFill>
                  <a:schemeClr val="accent4"/>
                </a:solidFill>
              </a:rPr>
              <a:t>before age 18</a:t>
            </a:r>
            <a:r>
              <a:rPr lang="en-US" dirty="0" smtClean="0">
                <a:solidFill>
                  <a:schemeClr val="accent4"/>
                </a:solidFill>
              </a:rPr>
              <a:t>.</a:t>
            </a:r>
            <a:endParaRPr lang="en-US" dirty="0">
              <a:solidFill>
                <a:schemeClr val="accent4"/>
              </a:solidFill>
            </a:endParaRPr>
          </a:p>
        </p:txBody>
      </p:sp>
      <p:sp>
        <p:nvSpPr>
          <p:cNvPr id="21507" name="Title 1"/>
          <p:cNvSpPr>
            <a:spLocks noGrp="1"/>
          </p:cNvSpPr>
          <p:nvPr>
            <p:ph type="title"/>
          </p:nvPr>
        </p:nvSpPr>
        <p:spPr>
          <a:xfrm>
            <a:off x="457200" y="0"/>
            <a:ext cx="8229600" cy="1143000"/>
          </a:xfrm>
        </p:spPr>
        <p:txBody>
          <a:bodyPr/>
          <a:lstStyle/>
          <a:p>
            <a:pPr eaLnBrk="1" hangingPunct="1"/>
            <a:r>
              <a:rPr lang="en-US" smtClean="0"/>
              <a:t>Age at First Sexual Intercourse</a:t>
            </a:r>
          </a:p>
        </p:txBody>
      </p:sp>
    </p:spTree>
    <p:extLst>
      <p:ext uri="{BB962C8B-B14F-4D97-AF65-F5344CB8AC3E}">
        <p14:creationId xmlns:p14="http://schemas.microsoft.com/office/powerpoint/2010/main" val="4227234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914400"/>
          </a:xfrm>
        </p:spPr>
        <p:txBody>
          <a:bodyPr rtlCol="0">
            <a:normAutofit fontScale="90000"/>
          </a:bodyPr>
          <a:lstStyle/>
          <a:p>
            <a:pPr eaLnBrk="1" fontAlgn="auto" hangingPunct="1">
              <a:spcAft>
                <a:spcPts val="0"/>
              </a:spcAft>
              <a:defRPr/>
            </a:pPr>
            <a:r>
              <a:rPr lang="en-US" dirty="0" smtClean="0"/>
              <a:t>Premarital Sexual Intercourse </a:t>
            </a:r>
            <a:br>
              <a:rPr lang="en-US" dirty="0" smtClean="0"/>
            </a:br>
            <a:r>
              <a:rPr lang="en-US" dirty="0" smtClean="0"/>
              <a:t>and Condom Use</a:t>
            </a:r>
            <a:endParaRPr lang="en-US" dirty="0"/>
          </a:p>
        </p:txBody>
      </p:sp>
      <p:graphicFrame>
        <p:nvGraphicFramePr>
          <p:cNvPr id="2" name="Content Placeholder 2"/>
          <p:cNvGraphicFramePr>
            <a:graphicFrameLocks noGrp="1"/>
          </p:cNvGraphicFramePr>
          <p:nvPr>
            <p:ph idx="1"/>
            <p:extLst>
              <p:ext uri="{D42A27DB-BD31-4B8C-83A1-F6EECF244321}">
                <p14:modId xmlns:p14="http://schemas.microsoft.com/office/powerpoint/2010/main" val="4081013282"/>
              </p:ext>
            </p:extLst>
          </p:nvPr>
        </p:nvGraphicFramePr>
        <p:xfrm>
          <a:off x="0" y="1143000"/>
          <a:ext cx="91440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50813" y="2133600"/>
            <a:ext cx="5259387" cy="646112"/>
          </a:xfrm>
          <a:prstGeom prst="rect">
            <a:avLst/>
          </a:prstGeom>
          <a:noFill/>
        </p:spPr>
        <p:txBody>
          <a:bodyPr>
            <a:spAutoFit/>
          </a:bodyPr>
          <a:lstStyle/>
          <a:p>
            <a:pPr algn="ctr">
              <a:defRPr/>
            </a:pPr>
            <a:r>
              <a:rPr lang="en-US" dirty="0">
                <a:latin typeface="+mn-lt"/>
              </a:rPr>
              <a:t>Percent of never-married women and men age 15-24 who:</a:t>
            </a:r>
          </a:p>
        </p:txBody>
      </p:sp>
      <p:sp>
        <p:nvSpPr>
          <p:cNvPr id="9" name="TextBox 8"/>
          <p:cNvSpPr txBox="1"/>
          <p:nvPr/>
        </p:nvSpPr>
        <p:spPr>
          <a:xfrm>
            <a:off x="6019800" y="1646238"/>
            <a:ext cx="2971800" cy="1477962"/>
          </a:xfrm>
          <a:prstGeom prst="rect">
            <a:avLst/>
          </a:prstGeom>
          <a:noFill/>
        </p:spPr>
        <p:txBody>
          <a:bodyPr>
            <a:spAutoFit/>
          </a:bodyPr>
          <a:lstStyle/>
          <a:p>
            <a:pPr algn="ctr">
              <a:defRPr/>
            </a:pPr>
            <a:r>
              <a:rPr lang="en-US" dirty="0">
                <a:latin typeface="+mn-lt"/>
              </a:rPr>
              <a:t>Among never-married women and men age 15-24 who had sexual intercourse in the past 12 months, percent who:</a:t>
            </a:r>
          </a:p>
        </p:txBody>
      </p:sp>
      <p:cxnSp>
        <p:nvCxnSpPr>
          <p:cNvPr id="10" name="Straight Connector 9"/>
          <p:cNvCxnSpPr/>
          <p:nvPr/>
        </p:nvCxnSpPr>
        <p:spPr>
          <a:xfrm>
            <a:off x="381000" y="2779712"/>
            <a:ext cx="5029200" cy="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19800" y="3121025"/>
            <a:ext cx="2895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715000" y="3505200"/>
            <a:ext cx="0" cy="1828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796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0510"/>
            <a:ext cx="8229600" cy="1143000"/>
          </a:xfrm>
        </p:spPr>
        <p:txBody>
          <a:bodyPr>
            <a:normAutofit/>
          </a:bodyPr>
          <a:lstStyle/>
          <a:p>
            <a:r>
              <a:rPr lang="en-US" sz="3600" dirty="0" smtClean="0"/>
              <a:t>Awareness of HIV/AIDS</a:t>
            </a:r>
            <a:endParaRPr lang="en-US" sz="3600" dirty="0"/>
          </a:p>
        </p:txBody>
      </p:sp>
      <p:graphicFrame>
        <p:nvGraphicFramePr>
          <p:cNvPr id="2" name="Chart 1"/>
          <p:cNvGraphicFramePr/>
          <p:nvPr>
            <p:extLst>
              <p:ext uri="{D42A27DB-BD31-4B8C-83A1-F6EECF244321}">
                <p14:modId xmlns:p14="http://schemas.microsoft.com/office/powerpoint/2010/main" val="2655883476"/>
              </p:ext>
            </p:extLst>
          </p:nvPr>
        </p:nvGraphicFramePr>
        <p:xfrm>
          <a:off x="152400" y="1600200"/>
          <a:ext cx="88392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49621" y="914400"/>
            <a:ext cx="8534400" cy="369332"/>
          </a:xfrm>
          <a:prstGeom prst="rect">
            <a:avLst/>
          </a:prstGeom>
          <a:noFill/>
        </p:spPr>
        <p:txBody>
          <a:bodyPr wrap="square" rtlCol="0">
            <a:spAutoFit/>
          </a:bodyPr>
          <a:lstStyle/>
          <a:p>
            <a:r>
              <a:rPr lang="en-US" i="1" dirty="0" smtClean="0">
                <a:latin typeface="+mn-lt"/>
              </a:rPr>
              <a:t>Percent of  women and men age 15-49 who have heard of AIDS</a:t>
            </a:r>
            <a:endParaRPr lang="en-US" i="1" dirty="0">
              <a:latin typeface="+mn-lt"/>
            </a:endParaRPr>
          </a:p>
        </p:txBody>
      </p:sp>
    </p:spTree>
    <p:extLst>
      <p:ext uri="{BB962C8B-B14F-4D97-AF65-F5344CB8AC3E}">
        <p14:creationId xmlns:p14="http://schemas.microsoft.com/office/powerpoint/2010/main" val="796586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r>
              <a:rPr lang="en-US" sz="3600" dirty="0" smtClean="0">
                <a:latin typeface="Calibri" pitchFamily="34" charset="0"/>
              </a:rPr>
              <a:t>Key Findings</a:t>
            </a:r>
            <a:endParaRPr lang="en-US" sz="3600" dirty="0">
              <a:latin typeface="Calibri" pitchFamily="34" charset="0"/>
            </a:endParaRPr>
          </a:p>
        </p:txBody>
      </p:sp>
      <p:sp>
        <p:nvSpPr>
          <p:cNvPr id="3" name="Content Placeholder 2"/>
          <p:cNvSpPr>
            <a:spLocks noGrp="1"/>
          </p:cNvSpPr>
          <p:nvPr>
            <p:ph idx="1"/>
          </p:nvPr>
        </p:nvSpPr>
        <p:spPr>
          <a:xfrm>
            <a:off x="457200" y="1417637"/>
            <a:ext cx="8229600" cy="4830763"/>
          </a:xfrm>
        </p:spPr>
        <p:txBody>
          <a:bodyPr>
            <a:normAutofit fontScale="92500" lnSpcReduction="10000"/>
          </a:bodyPr>
          <a:lstStyle/>
          <a:p>
            <a:r>
              <a:rPr lang="en-US" sz="2800" b="1" dirty="0" smtClean="0">
                <a:solidFill>
                  <a:schemeClr val="bg2"/>
                </a:solidFill>
                <a:latin typeface="Calibri" pitchFamily="34" charset="0"/>
              </a:rPr>
              <a:t>54%</a:t>
            </a:r>
            <a:r>
              <a:rPr lang="en-US" sz="2800" dirty="0" smtClean="0">
                <a:solidFill>
                  <a:schemeClr val="accent1"/>
                </a:solidFill>
                <a:latin typeface="Calibri" pitchFamily="34" charset="0"/>
              </a:rPr>
              <a:t> </a:t>
            </a:r>
            <a:r>
              <a:rPr lang="en-US" sz="2800" dirty="0" smtClean="0">
                <a:latin typeface="Calibri" pitchFamily="34" charset="0"/>
              </a:rPr>
              <a:t>of women and </a:t>
            </a:r>
            <a:r>
              <a:rPr lang="en-US" sz="2800" b="1" dirty="0" smtClean="0">
                <a:solidFill>
                  <a:schemeClr val="bg2"/>
                </a:solidFill>
                <a:latin typeface="Calibri" pitchFamily="34" charset="0"/>
              </a:rPr>
              <a:t>70%</a:t>
            </a:r>
            <a:r>
              <a:rPr lang="en-US" sz="2800" dirty="0" smtClean="0">
                <a:latin typeface="Calibri" pitchFamily="34" charset="0"/>
              </a:rPr>
              <a:t> of men know that the risk of getting HIV can be reduced by </a:t>
            </a:r>
            <a:r>
              <a:rPr lang="en-US" sz="2800" b="1" dirty="0" smtClean="0">
                <a:solidFill>
                  <a:schemeClr val="bg2"/>
                </a:solidFill>
                <a:latin typeface="Calibri" pitchFamily="34" charset="0"/>
              </a:rPr>
              <a:t>using condoms and limiting sex to one uninfected partner</a:t>
            </a:r>
            <a:r>
              <a:rPr lang="en-US" sz="2800" dirty="0" smtClean="0">
                <a:latin typeface="Calibri" pitchFamily="34" charset="0"/>
              </a:rPr>
              <a:t>.</a:t>
            </a:r>
          </a:p>
          <a:p>
            <a:pPr lvl="1"/>
            <a:r>
              <a:rPr lang="en-US" sz="2400" b="1" dirty="0" smtClean="0">
                <a:solidFill>
                  <a:schemeClr val="accent4"/>
                </a:solidFill>
                <a:latin typeface="Calibri" pitchFamily="34" charset="0"/>
              </a:rPr>
              <a:t>65%</a:t>
            </a:r>
            <a:r>
              <a:rPr lang="en-US" sz="2400" dirty="0" smtClean="0">
                <a:solidFill>
                  <a:schemeClr val="accent4"/>
                </a:solidFill>
                <a:latin typeface="Calibri" pitchFamily="34" charset="0"/>
              </a:rPr>
              <a:t> </a:t>
            </a:r>
            <a:r>
              <a:rPr lang="en-US" sz="2400" dirty="0">
                <a:latin typeface="Calibri" pitchFamily="34" charset="0"/>
              </a:rPr>
              <a:t>of women and </a:t>
            </a:r>
            <a:r>
              <a:rPr lang="en-US" sz="2400" b="1" dirty="0" smtClean="0">
                <a:solidFill>
                  <a:schemeClr val="accent4"/>
                </a:solidFill>
                <a:latin typeface="Calibri" pitchFamily="34" charset="0"/>
              </a:rPr>
              <a:t>70%</a:t>
            </a:r>
            <a:r>
              <a:rPr lang="en-US" sz="2400" dirty="0" smtClean="0">
                <a:latin typeface="Calibri" pitchFamily="34" charset="0"/>
              </a:rPr>
              <a:t> </a:t>
            </a:r>
            <a:r>
              <a:rPr lang="en-US" sz="2400" dirty="0">
                <a:latin typeface="Calibri" pitchFamily="34" charset="0"/>
              </a:rPr>
              <a:t>of men </a:t>
            </a:r>
            <a:r>
              <a:rPr lang="en-US" sz="2400" dirty="0" smtClean="0">
                <a:latin typeface="Calibri" pitchFamily="34" charset="0"/>
              </a:rPr>
              <a:t>in </a:t>
            </a:r>
            <a:r>
              <a:rPr lang="en-US" sz="2400" b="1" dirty="0">
                <a:solidFill>
                  <a:schemeClr val="accent4"/>
                </a:solidFill>
                <a:latin typeface="Calibri" pitchFamily="34" charset="0"/>
              </a:rPr>
              <a:t>S</a:t>
            </a:r>
            <a:r>
              <a:rPr lang="en-US" sz="2400" b="1" dirty="0" smtClean="0">
                <a:solidFill>
                  <a:schemeClr val="accent4"/>
                </a:solidFill>
                <a:latin typeface="Calibri" pitchFamily="34" charset="0"/>
              </a:rPr>
              <a:t>outh West Zone </a:t>
            </a:r>
            <a:r>
              <a:rPr lang="en-US" sz="2400" dirty="0" smtClean="0">
                <a:latin typeface="Calibri" pitchFamily="34" charset="0"/>
              </a:rPr>
              <a:t>know </a:t>
            </a:r>
            <a:r>
              <a:rPr lang="en-US" sz="2400" dirty="0">
                <a:latin typeface="Calibri" pitchFamily="34" charset="0"/>
              </a:rPr>
              <a:t>that the risk of getting HIV can be reduced by </a:t>
            </a:r>
            <a:r>
              <a:rPr lang="en-US" sz="2400" b="1" dirty="0">
                <a:solidFill>
                  <a:schemeClr val="accent4"/>
                </a:solidFill>
                <a:latin typeface="Calibri" pitchFamily="34" charset="0"/>
              </a:rPr>
              <a:t>using condoms and limiting sex to one uninfected partner</a:t>
            </a:r>
            <a:r>
              <a:rPr lang="en-US" sz="2400" dirty="0">
                <a:latin typeface="Calibri" pitchFamily="34" charset="0"/>
              </a:rPr>
              <a:t>.</a:t>
            </a:r>
          </a:p>
          <a:p>
            <a:r>
              <a:rPr lang="en-US" sz="2800" b="1" dirty="0" smtClean="0">
                <a:solidFill>
                  <a:schemeClr val="bg2"/>
                </a:solidFill>
                <a:latin typeface="Calibri" pitchFamily="34" charset="0"/>
              </a:rPr>
              <a:t>10%</a:t>
            </a:r>
            <a:r>
              <a:rPr lang="en-US" sz="2800" b="1" dirty="0" smtClean="0">
                <a:solidFill>
                  <a:schemeClr val="accent1"/>
                </a:solidFill>
                <a:latin typeface="Calibri" pitchFamily="34" charset="0"/>
              </a:rPr>
              <a:t> </a:t>
            </a:r>
            <a:r>
              <a:rPr lang="en-US" sz="2800" dirty="0" smtClean="0">
                <a:latin typeface="Calibri" pitchFamily="34" charset="0"/>
              </a:rPr>
              <a:t>of women and men</a:t>
            </a:r>
            <a:r>
              <a:rPr lang="en-US" sz="2800" dirty="0" smtClean="0">
                <a:solidFill>
                  <a:schemeClr val="accent1"/>
                </a:solidFill>
                <a:latin typeface="Calibri" pitchFamily="34" charset="0"/>
              </a:rPr>
              <a:t> </a:t>
            </a:r>
            <a:r>
              <a:rPr lang="en-US" sz="2800" b="1" dirty="0" smtClean="0">
                <a:solidFill>
                  <a:schemeClr val="bg2"/>
                </a:solidFill>
                <a:latin typeface="Calibri" pitchFamily="34" charset="0"/>
              </a:rPr>
              <a:t>were tested for HIV in the last 12 months and received the results of the test</a:t>
            </a:r>
            <a:r>
              <a:rPr lang="en-US" sz="2800" i="1" dirty="0" smtClean="0">
                <a:latin typeface="Calibri" pitchFamily="34" charset="0"/>
              </a:rPr>
              <a:t>.</a:t>
            </a:r>
          </a:p>
          <a:p>
            <a:pPr lvl="1"/>
            <a:r>
              <a:rPr lang="en-US" sz="2400" b="1" dirty="0" smtClean="0">
                <a:solidFill>
                  <a:schemeClr val="accent4"/>
                </a:solidFill>
                <a:latin typeface="Calibri" pitchFamily="34" charset="0"/>
              </a:rPr>
              <a:t>12% </a:t>
            </a:r>
            <a:r>
              <a:rPr lang="en-US" sz="2400" dirty="0">
                <a:latin typeface="Calibri" pitchFamily="34" charset="0"/>
              </a:rPr>
              <a:t>of women and </a:t>
            </a:r>
            <a:r>
              <a:rPr lang="en-US" sz="2400" b="1" dirty="0" smtClean="0">
                <a:solidFill>
                  <a:schemeClr val="accent4"/>
                </a:solidFill>
                <a:latin typeface="Calibri" pitchFamily="34" charset="0"/>
              </a:rPr>
              <a:t>10%</a:t>
            </a:r>
            <a:r>
              <a:rPr lang="en-US" sz="2400" dirty="0" smtClean="0">
                <a:latin typeface="Calibri" pitchFamily="34" charset="0"/>
              </a:rPr>
              <a:t> of men in</a:t>
            </a:r>
            <a:r>
              <a:rPr lang="en-US" sz="2400" b="1" dirty="0">
                <a:solidFill>
                  <a:schemeClr val="accent4"/>
                </a:solidFill>
                <a:latin typeface="Calibri" pitchFamily="34" charset="0"/>
              </a:rPr>
              <a:t> S</a:t>
            </a:r>
            <a:r>
              <a:rPr lang="en-US" sz="2400" b="1" dirty="0" smtClean="0">
                <a:solidFill>
                  <a:schemeClr val="accent4"/>
                </a:solidFill>
                <a:latin typeface="Calibri" pitchFamily="34" charset="0"/>
              </a:rPr>
              <a:t>outh </a:t>
            </a:r>
            <a:r>
              <a:rPr lang="en-US" sz="2400" b="1" dirty="0">
                <a:solidFill>
                  <a:schemeClr val="accent4"/>
                </a:solidFill>
                <a:latin typeface="Calibri" pitchFamily="34" charset="0"/>
              </a:rPr>
              <a:t>W</a:t>
            </a:r>
            <a:r>
              <a:rPr lang="en-US" sz="2400" b="1" dirty="0" smtClean="0">
                <a:solidFill>
                  <a:schemeClr val="accent4"/>
                </a:solidFill>
                <a:latin typeface="Calibri" pitchFamily="34" charset="0"/>
              </a:rPr>
              <a:t>est Zone</a:t>
            </a:r>
            <a:r>
              <a:rPr lang="en-US" sz="2400" dirty="0" smtClean="0">
                <a:latin typeface="Calibri" pitchFamily="34" charset="0"/>
              </a:rPr>
              <a:t> </a:t>
            </a:r>
            <a:r>
              <a:rPr lang="en-US" sz="2400" dirty="0" smtClean="0">
                <a:solidFill>
                  <a:schemeClr val="accent1"/>
                </a:solidFill>
                <a:latin typeface="Calibri" pitchFamily="34" charset="0"/>
              </a:rPr>
              <a:t> </a:t>
            </a:r>
            <a:r>
              <a:rPr lang="en-US" sz="2400" b="1" dirty="0">
                <a:solidFill>
                  <a:schemeClr val="accent4"/>
                </a:solidFill>
                <a:latin typeface="Calibri" pitchFamily="34" charset="0"/>
              </a:rPr>
              <a:t>were tested for HIV in the last 12 months and received the results of the test</a:t>
            </a:r>
            <a:r>
              <a:rPr lang="en-US" sz="2400" i="1" dirty="0">
                <a:latin typeface="Calibri" pitchFamily="34" charset="0"/>
              </a:rPr>
              <a:t>.</a:t>
            </a:r>
          </a:p>
          <a:p>
            <a:r>
              <a:rPr lang="en-US" sz="2800" b="1" dirty="0" smtClean="0">
                <a:solidFill>
                  <a:schemeClr val="bg2"/>
                </a:solidFill>
              </a:rPr>
              <a:t>17</a:t>
            </a:r>
            <a:r>
              <a:rPr lang="en-US" sz="2800" b="1" dirty="0">
                <a:solidFill>
                  <a:schemeClr val="bg2"/>
                </a:solidFill>
              </a:rPr>
              <a:t>%</a:t>
            </a:r>
            <a:r>
              <a:rPr lang="en-US" sz="2800" dirty="0"/>
              <a:t> of young women and </a:t>
            </a:r>
            <a:r>
              <a:rPr lang="en-US" sz="2800" b="1" dirty="0">
                <a:solidFill>
                  <a:schemeClr val="bg2"/>
                </a:solidFill>
              </a:rPr>
              <a:t>3%</a:t>
            </a:r>
            <a:r>
              <a:rPr lang="en-US" sz="2800" dirty="0"/>
              <a:t> of young men age 15-24 had sexual intercourse </a:t>
            </a:r>
            <a:r>
              <a:rPr lang="en-US" sz="2800" b="1" dirty="0">
                <a:solidFill>
                  <a:schemeClr val="bg2"/>
                </a:solidFill>
              </a:rPr>
              <a:t>before age 15</a:t>
            </a:r>
            <a:r>
              <a:rPr lang="en-US" sz="2800" dirty="0" smtClean="0"/>
              <a:t>.</a:t>
            </a:r>
            <a:endParaRPr lang="en-US" sz="2800" dirty="0"/>
          </a:p>
        </p:txBody>
      </p:sp>
    </p:spTree>
    <p:extLst>
      <p:ext uri="{BB962C8B-B14F-4D97-AF65-F5344CB8AC3E}">
        <p14:creationId xmlns:p14="http://schemas.microsoft.com/office/powerpoint/2010/main" val="336939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Women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69705879"/>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women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003859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3600" dirty="0" smtClean="0">
                <a:latin typeface="Calibri" pitchFamily="34" charset="0"/>
              </a:rPr>
              <a:t>Knowledge of HIV Prevention Methods: Men</a:t>
            </a:r>
            <a:endParaRPr lang="en-US" sz="36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09650887"/>
              </p:ext>
            </p:extLst>
          </p:nvPr>
        </p:nvGraphicFramePr>
        <p:xfrm>
          <a:off x="457200" y="1371600"/>
          <a:ext cx="8229600" cy="49831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76200" y="986135"/>
            <a:ext cx="8915400" cy="369332"/>
          </a:xfrm>
          <a:prstGeom prst="rect">
            <a:avLst/>
          </a:prstGeom>
          <a:noFill/>
        </p:spPr>
        <p:txBody>
          <a:bodyPr wrap="square" rtlCol="0">
            <a:spAutoFit/>
          </a:bodyPr>
          <a:lstStyle/>
          <a:p>
            <a:r>
              <a:rPr lang="en-US" i="1" dirty="0" smtClean="0">
                <a:latin typeface="Calibri" pitchFamily="34" charset="0"/>
              </a:rPr>
              <a:t>Percent of d men age 15-49 who know HIV can be prevented by:</a:t>
            </a:r>
            <a:endParaRPr lang="en-US" i="1" dirty="0">
              <a:latin typeface="Calibri" pitchFamily="34" charset="0"/>
            </a:endParaRPr>
          </a:p>
        </p:txBody>
      </p:sp>
    </p:spTree>
    <p:extLst>
      <p:ext uri="{BB962C8B-B14F-4D97-AF65-F5344CB8AC3E}">
        <p14:creationId xmlns:p14="http://schemas.microsoft.com/office/powerpoint/2010/main" val="1620960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600" dirty="0" smtClean="0">
                <a:latin typeface="Calibri" pitchFamily="34" charset="0"/>
              </a:rPr>
              <a:t>Knowledge of HIV Prevention by Education</a:t>
            </a:r>
            <a:endParaRPr lang="en-US" sz="3600" dirty="0">
              <a:latin typeface="Calibri"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71555933"/>
              </p:ext>
            </p:extLst>
          </p:nvPr>
        </p:nvGraphicFramePr>
        <p:xfrm>
          <a:off x="533400" y="1905000"/>
          <a:ext cx="8229600" cy="489138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r>
              <a:rPr lang="en-US" i="1" dirty="0" smtClean="0">
                <a:latin typeface="Calibri" pitchFamily="34" charset="0"/>
              </a:rPr>
              <a:t>Percent of women and men age 15-49 who know that HIV can be prevented by using condoms AND limiting sex to one HIV-negative partner</a:t>
            </a:r>
            <a:endParaRPr lang="en-US" i="1" dirty="0">
              <a:latin typeface="Calibri" pitchFamily="34" charset="0"/>
            </a:endParaRPr>
          </a:p>
        </p:txBody>
      </p:sp>
    </p:spTree>
    <p:extLst>
      <p:ext uri="{BB962C8B-B14F-4D97-AF65-F5344CB8AC3E}">
        <p14:creationId xmlns:p14="http://schemas.microsoft.com/office/powerpoint/2010/main" val="1194352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990600"/>
            <a:ext cx="5567362" cy="5486400"/>
            <a:chOff x="1101" y="816"/>
            <a:chExt cx="3507" cy="3456"/>
          </a:xfrm>
        </p:grpSpPr>
        <p:sp>
          <p:nvSpPr>
            <p:cNvPr id="25"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lumMod val="40000"/>
                <a:lumOff val="60000"/>
              </a:schemeClr>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125911" y="299134"/>
            <a:ext cx="9018089" cy="539066"/>
          </a:xfrm>
        </p:spPr>
        <p:txBody>
          <a:bodyPr>
            <a:noAutofit/>
          </a:bodyPr>
          <a:lstStyle/>
          <a:p>
            <a:r>
              <a:rPr lang="en-US" sz="3600" dirty="0" smtClean="0">
                <a:latin typeface="Calibri" pitchFamily="34" charset="0"/>
              </a:rPr>
              <a:t>Women’s HIV Prevention Knowledge by State</a:t>
            </a:r>
            <a:endParaRPr lang="en-US" sz="3600" dirty="0">
              <a:solidFill>
                <a:schemeClr val="tx1"/>
              </a:solidFill>
            </a:endParaRPr>
          </a:p>
        </p:txBody>
      </p:sp>
      <p:sp>
        <p:nvSpPr>
          <p:cNvPr id="85" name="TextBox 84"/>
          <p:cNvSpPr txBox="1"/>
          <p:nvPr/>
        </p:nvSpPr>
        <p:spPr>
          <a:xfrm>
            <a:off x="2456478" y="2162602"/>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59%</a:t>
            </a:r>
            <a:endParaRPr lang="en-US" sz="2400" b="1" dirty="0">
              <a:latin typeface="+mn-lt"/>
            </a:endParaRPr>
          </a:p>
        </p:txBody>
      </p:sp>
      <p:sp>
        <p:nvSpPr>
          <p:cNvPr id="29" name="TextBox 28"/>
          <p:cNvSpPr txBox="1"/>
          <p:nvPr/>
        </p:nvSpPr>
        <p:spPr>
          <a:xfrm>
            <a:off x="4130256" y="3402975"/>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89%</a:t>
            </a:r>
            <a:endParaRPr lang="en-US" sz="2400" b="1" dirty="0">
              <a:latin typeface="+mn-lt"/>
            </a:endParaRPr>
          </a:p>
        </p:txBody>
      </p:sp>
      <p:sp>
        <p:nvSpPr>
          <p:cNvPr id="30" name="TextBox 29"/>
          <p:cNvSpPr txBox="1"/>
          <p:nvPr/>
        </p:nvSpPr>
        <p:spPr>
          <a:xfrm>
            <a:off x="5943600" y="3048000"/>
            <a:ext cx="914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60%</a:t>
            </a:r>
            <a:endParaRPr lang="en-US" sz="2400" b="1" dirty="0">
              <a:latin typeface="+mn-lt"/>
            </a:endParaRPr>
          </a:p>
        </p:txBody>
      </p:sp>
      <p:sp>
        <p:nvSpPr>
          <p:cNvPr id="31" name="TextBox 30"/>
          <p:cNvSpPr txBox="1"/>
          <p:nvPr/>
        </p:nvSpPr>
        <p:spPr>
          <a:xfrm>
            <a:off x="5126858" y="4354435"/>
            <a:ext cx="1295400" cy="830997"/>
          </a:xfrm>
          <a:prstGeom prst="rect">
            <a:avLst/>
          </a:prstGeom>
          <a:noFill/>
        </p:spPr>
        <p:txBody>
          <a:bodyPr wrap="square" rtlCol="0">
            <a:spAutoFit/>
          </a:bodyPr>
          <a:lstStyle/>
          <a:p>
            <a:pPr algn="ctr"/>
            <a:r>
              <a:rPr lang="en-US" sz="2400" b="1" dirty="0" err="1" smtClean="0">
                <a:solidFill>
                  <a:schemeClr val="bg1"/>
                </a:solidFill>
                <a:latin typeface="+mn-lt"/>
              </a:rPr>
              <a:t>Ondo</a:t>
            </a:r>
            <a:r>
              <a:rPr lang="en-US" sz="2400" b="1" dirty="0" smtClean="0">
                <a:solidFill>
                  <a:schemeClr val="bg1"/>
                </a:solidFill>
                <a:latin typeface="+mn-lt"/>
              </a:rPr>
              <a:t> 33%</a:t>
            </a:r>
            <a:endParaRPr lang="en-US" sz="2400" b="1" dirty="0">
              <a:solidFill>
                <a:schemeClr val="bg1"/>
              </a:solidFill>
              <a:latin typeface="+mn-lt"/>
            </a:endParaRPr>
          </a:p>
        </p:txBody>
      </p:sp>
      <p:sp>
        <p:nvSpPr>
          <p:cNvPr id="32" name="TextBox 31"/>
          <p:cNvSpPr txBox="1"/>
          <p:nvPr/>
        </p:nvSpPr>
        <p:spPr>
          <a:xfrm>
            <a:off x="1973525" y="4267944"/>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a:latin typeface="+mn-lt"/>
              </a:rPr>
              <a:t>7</a:t>
            </a:r>
            <a:r>
              <a:rPr lang="en-US" sz="2400" b="1" dirty="0" smtClean="0">
                <a:latin typeface="+mn-lt"/>
              </a:rPr>
              <a:t>1%</a:t>
            </a:r>
            <a:endParaRPr lang="en-US" sz="2400" b="1" dirty="0">
              <a:latin typeface="+mn-lt"/>
            </a:endParaRPr>
          </a:p>
        </p:txBody>
      </p:sp>
      <p:sp>
        <p:nvSpPr>
          <p:cNvPr id="33" name="TextBox 32"/>
          <p:cNvSpPr txBox="1"/>
          <p:nvPr/>
        </p:nvSpPr>
        <p:spPr>
          <a:xfrm>
            <a:off x="1964531" y="5500210"/>
            <a:ext cx="1905000" cy="830997"/>
          </a:xfrm>
          <a:prstGeom prst="rect">
            <a:avLst/>
          </a:prstGeom>
          <a:noFill/>
          <a:ln>
            <a:noFill/>
          </a:ln>
        </p:spPr>
        <p:txBody>
          <a:bodyPr wrap="square" rtlCol="0">
            <a:spAutoFit/>
          </a:bodyPr>
          <a:lstStyle/>
          <a:p>
            <a:pPr algn="ctr"/>
            <a:r>
              <a:rPr lang="en-US" sz="2400" b="1" dirty="0" smtClean="0">
                <a:latin typeface="+mn-lt"/>
              </a:rPr>
              <a:t>Lagos </a:t>
            </a:r>
          </a:p>
          <a:p>
            <a:pPr algn="ctr"/>
            <a:r>
              <a:rPr lang="en-US" sz="2400" b="1" dirty="0" smtClean="0">
                <a:latin typeface="+mn-lt"/>
              </a:rPr>
              <a:t>72%</a:t>
            </a:r>
            <a:endParaRPr lang="en-US" sz="2400" b="1" dirty="0">
              <a:latin typeface="+mn-lt"/>
            </a:endParaRPr>
          </a:p>
        </p:txBody>
      </p:sp>
      <p:sp>
        <p:nvSpPr>
          <p:cNvPr id="18" name="Title 1"/>
          <p:cNvSpPr txBox="1">
            <a:spLocks/>
          </p:cNvSpPr>
          <p:nvPr/>
        </p:nvSpPr>
        <p:spPr>
          <a:xfrm>
            <a:off x="623888" y="1295400"/>
            <a:ext cx="7986712" cy="533400"/>
          </a:xfrm>
          <a:prstGeom prst="rect">
            <a:avLst/>
          </a:prstGeom>
        </p:spPr>
        <p:txBody>
          <a:bodyPr vert="horz" lIns="91440" tIns="45720" rIns="91440" bIns="45720" rtlCol="0" anchor="ctr">
            <a:normAutofit/>
          </a:bodyPr>
          <a:lstStyle/>
          <a:p>
            <a:endParaRPr lang="en-US" sz="1400" i="1" dirty="0">
              <a:solidFill>
                <a:schemeClr val="bg1"/>
              </a:solidFill>
            </a:endParaRPr>
          </a:p>
        </p:txBody>
      </p:sp>
      <p:sp>
        <p:nvSpPr>
          <p:cNvPr id="21" name="TextBox 20"/>
          <p:cNvSpPr txBox="1"/>
          <p:nvPr/>
        </p:nvSpPr>
        <p:spPr>
          <a:xfrm>
            <a:off x="-9390" y="4218892"/>
            <a:ext cx="2160089"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54%</a:t>
            </a:r>
          </a:p>
          <a:p>
            <a:pPr algn="ctr"/>
            <a:r>
              <a:rPr lang="en-US" sz="2800" b="1" dirty="0" smtClean="0">
                <a:latin typeface="+mj-lt"/>
              </a:rPr>
              <a:t>South West</a:t>
            </a:r>
            <a:br>
              <a:rPr lang="en-US" sz="2800" b="1" dirty="0" smtClean="0">
                <a:latin typeface="+mj-lt"/>
              </a:rPr>
            </a:br>
            <a:r>
              <a:rPr lang="en-US" sz="2800" b="1" dirty="0" smtClean="0">
                <a:latin typeface="+mj-lt"/>
              </a:rPr>
              <a:t>65%</a:t>
            </a:r>
            <a:endParaRPr lang="en-US" sz="2800" b="1" dirty="0">
              <a:latin typeface="+mj-lt"/>
            </a:endParaRPr>
          </a:p>
        </p:txBody>
      </p:sp>
      <p:sp>
        <p:nvSpPr>
          <p:cNvPr id="24" name="TextBox 23"/>
          <p:cNvSpPr txBox="1"/>
          <p:nvPr/>
        </p:nvSpPr>
        <p:spPr>
          <a:xfrm>
            <a:off x="0" y="6273225"/>
            <a:ext cx="6721064" cy="584775"/>
          </a:xfrm>
          <a:prstGeom prst="rect">
            <a:avLst/>
          </a:prstGeom>
          <a:noFill/>
        </p:spPr>
        <p:txBody>
          <a:bodyPr wrap="square" rtlCol="0">
            <a:spAutoFit/>
          </a:bodyPr>
          <a:lstStyle/>
          <a:p>
            <a:pPr fontAlgn="base">
              <a:spcBef>
                <a:spcPct val="0"/>
              </a:spcBef>
              <a:spcAft>
                <a:spcPct val="0"/>
              </a:spcAft>
            </a:pPr>
            <a:r>
              <a:rPr lang="en-US" sz="1600" i="1" dirty="0" smtClean="0">
                <a:solidFill>
                  <a:srgbClr val="000000"/>
                </a:solidFill>
                <a:latin typeface="Calibri" pitchFamily="34" charset="0"/>
              </a:rPr>
              <a:t>Percent of women age 15-49 who know that HIV can </a:t>
            </a:r>
            <a:br>
              <a:rPr lang="en-US" sz="1600" i="1" dirty="0" smtClean="0">
                <a:solidFill>
                  <a:srgbClr val="000000"/>
                </a:solidFill>
                <a:latin typeface="Calibri" pitchFamily="34" charset="0"/>
              </a:rPr>
            </a:br>
            <a:r>
              <a:rPr lang="en-US" sz="1600" i="1" dirty="0" smtClean="0">
                <a:solidFill>
                  <a:srgbClr val="000000"/>
                </a:solidFill>
                <a:latin typeface="Calibri" pitchFamily="34" charset="0"/>
              </a:rPr>
              <a:t>be prevented by using condoms AND limiting sex to one HIV-negative partner</a:t>
            </a:r>
            <a:endParaRPr lang="en-US" sz="1600" i="1" dirty="0">
              <a:solidFill>
                <a:srgbClr val="000000"/>
              </a:solidFill>
              <a:latin typeface="Calibri" pitchFamily="34" charset="0"/>
            </a:endParaRPr>
          </a:p>
        </p:txBody>
      </p:sp>
      <p:cxnSp>
        <p:nvCxnSpPr>
          <p:cNvPr id="22" name="Straight Connector 21"/>
          <p:cNvCxnSpPr/>
          <p:nvPr/>
        </p:nvCxnSpPr>
        <p:spPr>
          <a:xfrm flipV="1">
            <a:off x="3581400" y="5334000"/>
            <a:ext cx="30480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75"/>
            <a:ext cx="8229600" cy="1143000"/>
          </a:xfrm>
        </p:spPr>
        <p:txBody>
          <a:bodyPr/>
          <a:lstStyle/>
          <a:p>
            <a:r>
              <a:rPr lang="en-US" dirty="0" smtClean="0">
                <a:latin typeface="Calibri" pitchFamily="34" charset="0"/>
              </a:rPr>
              <a:t>Trends in Women’s HIV Knowledge</a:t>
            </a:r>
            <a:endParaRPr lang="en-US"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424438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066800"/>
            <a:ext cx="8686800" cy="369332"/>
          </a:xfrm>
          <a:prstGeom prst="rect">
            <a:avLst/>
          </a:prstGeom>
          <a:noFill/>
        </p:spPr>
        <p:txBody>
          <a:bodyPr wrap="square" rtlCol="0">
            <a:spAutoFit/>
          </a:bodyPr>
          <a:lstStyle/>
          <a:p>
            <a:r>
              <a:rPr lang="en-US" i="1" dirty="0" smtClean="0">
                <a:latin typeface="Calibri" pitchFamily="34" charset="0"/>
              </a:rPr>
              <a:t>Percent of women age 15-49 who know that HIV can be prevented by: </a:t>
            </a:r>
            <a:endParaRPr lang="en-US" i="1" dirty="0">
              <a:latin typeface="Calibri" pitchFamily="34" charset="0"/>
            </a:endParaRPr>
          </a:p>
        </p:txBody>
      </p:sp>
    </p:spTree>
    <p:extLst>
      <p:ext uri="{BB962C8B-B14F-4D97-AF65-F5344CB8AC3E}">
        <p14:creationId xmlns:p14="http://schemas.microsoft.com/office/powerpoint/2010/main" val="3838330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3600" dirty="0" smtClean="0">
                <a:latin typeface="Calibri" pitchFamily="34" charset="0"/>
              </a:rPr>
              <a:t>Beliefs About HIV/AIDS: Women</a:t>
            </a:r>
            <a:endParaRPr lang="en-US" sz="3600" dirty="0">
              <a:latin typeface="Calibri" pitchFamily="34" charset="0"/>
            </a:endParaRP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635674593"/>
              </p:ext>
            </p:extLst>
          </p:nvPr>
        </p:nvGraphicFramePr>
        <p:xfrm>
          <a:off x="152400" y="1178741"/>
          <a:ext cx="88392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6705600" cy="369332"/>
          </a:xfrm>
          <a:prstGeom prst="rect">
            <a:avLst/>
          </a:prstGeom>
          <a:noFill/>
        </p:spPr>
        <p:txBody>
          <a:bodyPr wrap="square" rtlCol="0">
            <a:spAutoFit/>
          </a:bodyPr>
          <a:lstStyle/>
          <a:p>
            <a:r>
              <a:rPr lang="en-US" i="1" dirty="0" smtClean="0">
                <a:latin typeface="Calibri" pitchFamily="34" charset="0"/>
              </a:rPr>
              <a:t>Percent of women age 15-49 who say that:</a:t>
            </a:r>
            <a:endParaRPr lang="en-US" i="1" dirty="0">
              <a:latin typeface="Calibri" pitchFamily="34" charset="0"/>
            </a:endParaRPr>
          </a:p>
        </p:txBody>
      </p:sp>
      <p:sp>
        <p:nvSpPr>
          <p:cNvPr id="5" name="TextBox 4"/>
          <p:cNvSpPr txBox="1"/>
          <p:nvPr/>
        </p:nvSpPr>
        <p:spPr>
          <a:xfrm>
            <a:off x="152400" y="6119336"/>
            <a:ext cx="8534400" cy="738664"/>
          </a:xfrm>
          <a:prstGeom prst="rect">
            <a:avLst/>
          </a:prstGeom>
          <a:noFill/>
        </p:spPr>
        <p:txBody>
          <a:bodyPr wrap="square" rtlCol="0">
            <a:spAutoFit/>
          </a:bodyPr>
          <a:lstStyle/>
          <a:p>
            <a:r>
              <a:rPr lang="en-US" sz="1400" dirty="0" smtClean="0">
                <a:latin typeface="Calibri" pitchFamily="34" charset="0"/>
              </a:rPr>
              <a:t>*Comprehensive knowledge means knowing that the risk of getting HIV can be reduced by using condoms and limiting sex to one uninfected partner, knowing that a healthy looking person can have HIV, and rejecting the two most common local misconceptions about HIV prevention and transmission.</a:t>
            </a:r>
            <a:endParaRPr lang="en-US" sz="1400" dirty="0">
              <a:latin typeface="Calibri" pitchFamily="34" charset="0"/>
            </a:endParaRPr>
          </a:p>
        </p:txBody>
      </p:sp>
    </p:spTree>
    <p:extLst>
      <p:ext uri="{BB962C8B-B14F-4D97-AF65-F5344CB8AC3E}">
        <p14:creationId xmlns:p14="http://schemas.microsoft.com/office/powerpoint/2010/main" val="964580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5457</TotalTime>
  <Words>2273</Words>
  <Application>Microsoft Office PowerPoint</Application>
  <PresentationFormat>On-screen Show (4:3)</PresentationFormat>
  <Paragraphs>183</Paragraphs>
  <Slides>30</Slides>
  <Notes>25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30</vt:i4>
      </vt:variant>
    </vt:vector>
  </HeadingPairs>
  <TitlesOfParts>
    <vt:vector size="34" baseType="lpstr">
      <vt:lpstr>Arial</vt:lpstr>
      <vt:lpstr>Calibri</vt:lpstr>
      <vt:lpstr>Custom Design</vt:lpstr>
      <vt:lpstr>1_Custom Design</vt:lpstr>
      <vt:lpstr>PowerPoint Presentation</vt:lpstr>
      <vt:lpstr>PowerPoint Presentation</vt:lpstr>
      <vt:lpstr>Awareness of HIV/AIDS</vt:lpstr>
      <vt:lpstr>Knowledge of HIV Prevention Methods: Women</vt:lpstr>
      <vt:lpstr>Knowledge of HIV Prevention Methods: Men</vt:lpstr>
      <vt:lpstr>Knowledge of HIV Prevention by Education</vt:lpstr>
      <vt:lpstr>Women’s HIV Prevention Knowledge by State</vt:lpstr>
      <vt:lpstr>Trends in Women’s HIV Knowledge</vt:lpstr>
      <vt:lpstr>Beliefs About HIV/AIDS: Women</vt:lpstr>
      <vt:lpstr>Beliefs About HIV/AIDS: Men</vt:lpstr>
      <vt:lpstr>Knowledge of Mother to Child Transmission (MTCT) of HIV/AIDS: Women</vt:lpstr>
      <vt:lpstr>Knowledge of Mother to Child Transmission (MTCT) of HIV/AIDS: Men</vt:lpstr>
      <vt:lpstr>PowerPoint Presentation</vt:lpstr>
      <vt:lpstr>Accepting Attitudes Towards Those Living With HIV: Women</vt:lpstr>
      <vt:lpstr>Accepting Attitudes Towards Those Living With HIV: Men</vt:lpstr>
      <vt:lpstr>Multiple Sexual Partners</vt:lpstr>
      <vt:lpstr>PowerPoint Presentation</vt:lpstr>
      <vt:lpstr>60% of women and 71% of men know where to get an HIV test.  80% of women and 77% of men in South West Zone know where to get an HIV test.  </vt:lpstr>
      <vt:lpstr>HIV Testing: Women</vt:lpstr>
      <vt:lpstr>Women’s HIV Testing by State</vt:lpstr>
      <vt:lpstr>HIV Testing: Men</vt:lpstr>
      <vt:lpstr>Men’s HIV Testing by State</vt:lpstr>
      <vt:lpstr>PowerPoint Presentation</vt:lpstr>
      <vt:lpstr>HIV Testing During Pregnancy</vt:lpstr>
      <vt:lpstr>PowerPoint Presentation</vt:lpstr>
      <vt:lpstr>Comprehensive Knowledge of HIV among Youth by Residence</vt:lpstr>
      <vt:lpstr>Knowledge of a Condom Source among Youth by Residence</vt:lpstr>
      <vt:lpstr>Age at First Sexual Intercourse</vt:lpstr>
      <vt:lpstr>Premarital Sexual Intercourse  and Condom Use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390</cp:revision>
  <dcterms:created xsi:type="dcterms:W3CDTF">2008-02-29T16:41:57Z</dcterms:created>
  <dcterms:modified xsi:type="dcterms:W3CDTF">2014-08-26T14:56:30Z</dcterms:modified>
</cp:coreProperties>
</file>