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7.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8.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9.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0.xml" ContentType="application/vnd.openxmlformats-officedocument.drawingml.chart+xml"/>
  <Override PartName="/ppt/notesSlides/notesSlide22.xml" ContentType="application/vnd.openxmlformats-officedocument.presentationml.notesSlide+xml"/>
  <Override PartName="/ppt/charts/chart11.xml" ContentType="application/vnd.openxmlformats-officedocument.drawingml.chart+xml"/>
  <Override PartName="/ppt/notesSlides/notesSlide23.xml" ContentType="application/vnd.openxmlformats-officedocument.presentationml.notesSlide+xml"/>
  <Override PartName="/ppt/charts/chart12.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 id="2147483737" r:id="rId2"/>
  </p:sldMasterIdLst>
  <p:notesMasterIdLst>
    <p:notesMasterId r:id="rId30"/>
  </p:notesMasterIdLst>
  <p:handoutMasterIdLst>
    <p:handoutMasterId r:id="rId31"/>
  </p:handoutMasterIdLst>
  <p:sldIdLst>
    <p:sldId id="356" r:id="rId3"/>
    <p:sldId id="258" r:id="rId4"/>
    <p:sldId id="327" r:id="rId5"/>
    <p:sldId id="328" r:id="rId6"/>
    <p:sldId id="329" r:id="rId7"/>
    <p:sldId id="330" r:id="rId8"/>
    <p:sldId id="331" r:id="rId9"/>
    <p:sldId id="333" r:id="rId10"/>
    <p:sldId id="357" r:id="rId11"/>
    <p:sldId id="355" r:id="rId12"/>
    <p:sldId id="362" r:id="rId13"/>
    <p:sldId id="361" r:id="rId14"/>
    <p:sldId id="334" r:id="rId15"/>
    <p:sldId id="349" r:id="rId16"/>
    <p:sldId id="336" r:id="rId17"/>
    <p:sldId id="337" r:id="rId18"/>
    <p:sldId id="350" r:id="rId19"/>
    <p:sldId id="340" r:id="rId20"/>
    <p:sldId id="341" r:id="rId21"/>
    <p:sldId id="359" r:id="rId22"/>
    <p:sldId id="351" r:id="rId23"/>
    <p:sldId id="344" r:id="rId24"/>
    <p:sldId id="345" r:id="rId25"/>
    <p:sldId id="360" r:id="rId26"/>
    <p:sldId id="353" r:id="rId27"/>
    <p:sldId id="348" r:id="rId28"/>
    <p:sldId id="346"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278"/>
    <a:srgbClr val="5673B8"/>
    <a:srgbClr val="C85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68" autoAdjust="0"/>
    <p:restoredTop sz="80817" autoAdjust="0"/>
  </p:normalViewPr>
  <p:slideViewPr>
    <p:cSldViewPr>
      <p:cViewPr varScale="1">
        <p:scale>
          <a:sx n="71" d="100"/>
          <a:sy n="71" d="100"/>
        </p:scale>
        <p:origin x="1326" y="6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2.7285129604366445E-3"/>
          <c:y val="0.18181818181818582"/>
          <c:w val="0.931787175989086"/>
          <c:h val="0.6404958677686089"/>
        </c:manualLayout>
      </c:layout>
      <c:barChart>
        <c:barDir val="col"/>
        <c:grouping val="clustered"/>
        <c:varyColors val="0"/>
        <c:ser>
          <c:idx val="0"/>
          <c:order val="0"/>
          <c:tx>
            <c:strRef>
              <c:f>Sheet1!$B$1</c:f>
              <c:strCache>
                <c:ptCount val="1"/>
                <c:pt idx="0">
                  <c:v>Knowledge</c:v>
                </c:pt>
              </c:strCache>
            </c:strRef>
          </c:tx>
          <c:spPr>
            <a:solidFill>
              <a:schemeClr val="accent6"/>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2"/>
                <c:pt idx="0">
                  <c:v>Any method</c:v>
                </c:pt>
                <c:pt idx="1">
                  <c:v>Modern method</c:v>
                </c:pt>
              </c:strCache>
            </c:strRef>
          </c:cat>
          <c:val>
            <c:numRef>
              <c:f>Sheet1!$B$2:$B$4</c:f>
              <c:numCache>
                <c:formatCode>0</c:formatCode>
                <c:ptCount val="2"/>
                <c:pt idx="0">
                  <c:v>85</c:v>
                </c:pt>
                <c:pt idx="1">
                  <c:v>83</c:v>
                </c:pt>
              </c:numCache>
            </c:numRef>
          </c:val>
        </c:ser>
        <c:ser>
          <c:idx val="2"/>
          <c:order val="1"/>
          <c:tx>
            <c:strRef>
              <c:f>Sheet1!$C$1</c:f>
              <c:strCache>
                <c:ptCount val="1"/>
                <c:pt idx="0">
                  <c:v>Current use</c:v>
                </c:pt>
              </c:strCache>
            </c:strRef>
          </c:tx>
          <c:spPr>
            <a:solidFill>
              <a:schemeClr val="accent2"/>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2"/>
                <c:pt idx="0">
                  <c:v>Any method</c:v>
                </c:pt>
                <c:pt idx="1">
                  <c:v>Modern method</c:v>
                </c:pt>
              </c:strCache>
            </c:strRef>
          </c:cat>
          <c:val>
            <c:numRef>
              <c:f>Sheet1!$C$2:$C$4</c:f>
              <c:numCache>
                <c:formatCode>0</c:formatCode>
                <c:ptCount val="2"/>
                <c:pt idx="0">
                  <c:v>15</c:v>
                </c:pt>
                <c:pt idx="1">
                  <c:v>10</c:v>
                </c:pt>
              </c:numCache>
            </c:numRef>
          </c:val>
        </c:ser>
        <c:dLbls>
          <c:showLegendKey val="0"/>
          <c:showVal val="0"/>
          <c:showCatName val="0"/>
          <c:showSerName val="0"/>
          <c:showPercent val="0"/>
          <c:showBubbleSize val="0"/>
        </c:dLbls>
        <c:gapWidth val="75"/>
        <c:overlap val="-5"/>
        <c:axId val="527506736"/>
        <c:axId val="527507128"/>
      </c:barChart>
      <c:catAx>
        <c:axId val="527506736"/>
        <c:scaling>
          <c:orientation val="minMax"/>
        </c:scaling>
        <c:delete val="0"/>
        <c:axPos val="b"/>
        <c:numFmt formatCode="General" sourceLinked="1"/>
        <c:majorTickMark val="none"/>
        <c:minorTickMark val="none"/>
        <c:tickLblPos val="nextTo"/>
        <c:txPr>
          <a:bodyPr rot="0" vert="horz"/>
          <a:lstStyle/>
          <a:p>
            <a:pPr>
              <a:defRPr/>
            </a:pPr>
            <a:endParaRPr lang="en-US"/>
          </a:p>
        </c:txPr>
        <c:crossAx val="527507128"/>
        <c:crosses val="autoZero"/>
        <c:auto val="1"/>
        <c:lblAlgn val="ctr"/>
        <c:lblOffset val="100"/>
        <c:tickLblSkip val="1"/>
        <c:tickMarkSkip val="1"/>
        <c:noMultiLvlLbl val="0"/>
      </c:catAx>
      <c:valAx>
        <c:axId val="527507128"/>
        <c:scaling>
          <c:orientation val="minMax"/>
          <c:max val="100"/>
          <c:min val="0"/>
        </c:scaling>
        <c:delete val="1"/>
        <c:axPos val="l"/>
        <c:numFmt formatCode="0" sourceLinked="1"/>
        <c:majorTickMark val="out"/>
        <c:minorTickMark val="none"/>
        <c:tickLblPos val="none"/>
        <c:crossAx val="527506736"/>
        <c:crosses val="autoZero"/>
        <c:crossBetween val="between"/>
        <c:majorUnit val="10"/>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accent6">
                  <a:lumMod val="60000"/>
                  <a:lumOff val="40000"/>
                </a:schemeClr>
              </a:solidFill>
            </c:spPr>
          </c:dPt>
          <c:dLbls>
            <c:dLbl>
              <c:idx val="0"/>
              <c:tx>
                <c:rich>
                  <a:bodyPr/>
                  <a:lstStyle/>
                  <a:p>
                    <a:pPr>
                      <a:defRPr>
                        <a:solidFill>
                          <a:schemeClr val="bg1"/>
                        </a:solidFill>
                      </a:defRPr>
                    </a:pPr>
                    <a:r>
                      <a:rPr lang="en-US" dirty="0"/>
                      <a:t>Intend to use</a:t>
                    </a:r>
                    <a:r>
                      <a:rPr lang="en-US"/>
                      <a:t>
</a:t>
                    </a:r>
                    <a:r>
                      <a:rPr lang="en-US" smtClean="0"/>
                      <a:t>23%</a:t>
                    </a:r>
                    <a:endParaRPr lang="en-US" dirty="0"/>
                  </a:p>
                </c:rich>
              </c:tx>
              <c:spPr/>
              <c:showLegendKey val="0"/>
              <c:showVal val="0"/>
              <c:showCatName val="1"/>
              <c:showSerName val="0"/>
              <c:showPercent val="1"/>
              <c:showBubbleSize val="0"/>
              <c:extLst>
                <c:ext xmlns:c15="http://schemas.microsoft.com/office/drawing/2012/chart" uri="{CE6537A1-D6FC-4f65-9D91-7224C49458BB}"/>
              </c:extLst>
            </c:dLbl>
            <c:dLbl>
              <c:idx val="1"/>
              <c:spPr/>
              <c:txPr>
                <a:bodyPr/>
                <a:lstStyle/>
                <a:p>
                  <a:pPr>
                    <a:defRPr>
                      <a:solidFill>
                        <a:schemeClr val="tx1"/>
                      </a:solidFill>
                    </a:defRPr>
                  </a:pPr>
                  <a:endParaRPr lang="en-US"/>
                </a:p>
              </c:txPr>
              <c:showLegendKey val="0"/>
              <c:showVal val="0"/>
              <c:showCatName val="1"/>
              <c:showSerName val="0"/>
              <c:showPercent val="1"/>
              <c:showBubbleSize val="0"/>
            </c:dLbl>
            <c:dLbl>
              <c:idx val="2"/>
              <c:tx>
                <c:rich>
                  <a:bodyPr/>
                  <a:lstStyle/>
                  <a:p>
                    <a:pPr>
                      <a:defRPr>
                        <a:solidFill>
                          <a:schemeClr val="tx1"/>
                        </a:solidFill>
                      </a:defRPr>
                    </a:pPr>
                    <a:r>
                      <a:rPr lang="en-US" dirty="0" smtClean="0">
                        <a:solidFill>
                          <a:schemeClr val="tx1"/>
                        </a:solidFill>
                      </a:rPr>
                      <a:t>Does </a:t>
                    </a:r>
                    <a:r>
                      <a:rPr lang="en-US" dirty="0">
                        <a:solidFill>
                          <a:schemeClr val="tx1"/>
                        </a:solidFill>
                      </a:rPr>
                      <a:t>not intend to use
</a:t>
                    </a:r>
                    <a:r>
                      <a:rPr lang="en-US" dirty="0" smtClean="0">
                        <a:solidFill>
                          <a:schemeClr val="tx1"/>
                        </a:solidFill>
                      </a:rPr>
                      <a:t>63%</a:t>
                    </a:r>
                    <a:endParaRPr lang="en-US" dirty="0">
                      <a:solidFill>
                        <a:schemeClr val="tx1"/>
                      </a:solidFill>
                    </a:endParaRPr>
                  </a:p>
                </c:rich>
              </c:tx>
              <c:spPr/>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Intend to use</c:v>
                </c:pt>
                <c:pt idx="1">
                  <c:v>Unsure</c:v>
                </c:pt>
                <c:pt idx="2">
                  <c:v>Does not intend to use</c:v>
                </c:pt>
              </c:strCache>
            </c:strRef>
          </c:cat>
          <c:val>
            <c:numRef>
              <c:f>Sheet1!$B$2:$B$4</c:f>
              <c:numCache>
                <c:formatCode>General</c:formatCode>
                <c:ptCount val="3"/>
                <c:pt idx="0">
                  <c:v>23</c:v>
                </c:pt>
                <c:pt idx="1">
                  <c:v>10</c:v>
                </c:pt>
                <c:pt idx="2">
                  <c:v>63</c:v>
                </c:pt>
              </c:numCache>
            </c:numRef>
          </c:val>
        </c:ser>
        <c:dLbls>
          <c:showLegendKey val="0"/>
          <c:showVal val="0"/>
          <c:showCatName val="1"/>
          <c:showSerName val="0"/>
          <c:showPercent val="1"/>
          <c:showBubbleSize val="0"/>
          <c:showLeaderLines val="1"/>
        </c:dLbls>
        <c:firstSliceAng val="0"/>
      </c:pieChart>
      <c:spPr>
        <a:noFill/>
        <a:ln w="25398">
          <a:noFill/>
        </a:ln>
      </c:spPr>
    </c:plotArea>
    <c:plotVisOnly val="1"/>
    <c:dispBlanksAs val="zero"/>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0"/>
          <c:y val="6.1274606299212567E-2"/>
          <c:w val="0.9541666666666665"/>
          <c:h val="0.7135888287401575"/>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Sheet1!$B$2:$B$5</c:f>
              <c:numCache>
                <c:formatCode>General</c:formatCode>
                <c:ptCount val="4"/>
                <c:pt idx="0">
                  <c:v>33</c:v>
                </c:pt>
                <c:pt idx="1">
                  <c:v>19</c:v>
                </c:pt>
                <c:pt idx="2">
                  <c:v>7</c:v>
                </c:pt>
                <c:pt idx="3">
                  <c:v>62</c:v>
                </c:pt>
              </c:numCache>
            </c:numRef>
          </c:val>
        </c:ser>
        <c:ser>
          <c:idx val="1"/>
          <c:order val="1"/>
          <c:tx>
            <c:strRef>
              <c:f>Sheet1!$C$1</c:f>
              <c:strCache>
                <c:ptCount val="1"/>
                <c:pt idx="0">
                  <c:v>South West</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Sheet1!$C$2:$C$5</c:f>
              <c:numCache>
                <c:formatCode>General</c:formatCode>
                <c:ptCount val="4"/>
                <c:pt idx="0">
                  <c:v>65</c:v>
                </c:pt>
                <c:pt idx="1">
                  <c:v>49</c:v>
                </c:pt>
                <c:pt idx="2">
                  <c:v>12</c:v>
                </c:pt>
                <c:pt idx="3">
                  <c:v>29</c:v>
                </c:pt>
              </c:numCache>
            </c:numRef>
          </c:val>
        </c:ser>
        <c:dLbls>
          <c:showLegendKey val="0"/>
          <c:showVal val="1"/>
          <c:showCatName val="0"/>
          <c:showSerName val="0"/>
          <c:showPercent val="0"/>
          <c:showBubbleSize val="0"/>
        </c:dLbls>
        <c:gapWidth val="150"/>
        <c:overlap val="-25"/>
        <c:axId val="533016448"/>
        <c:axId val="533016840"/>
      </c:barChart>
      <c:catAx>
        <c:axId val="533016448"/>
        <c:scaling>
          <c:orientation val="minMax"/>
        </c:scaling>
        <c:delete val="0"/>
        <c:axPos val="b"/>
        <c:numFmt formatCode="General" sourceLinked="0"/>
        <c:majorTickMark val="none"/>
        <c:minorTickMark val="none"/>
        <c:tickLblPos val="nextTo"/>
        <c:crossAx val="533016840"/>
        <c:crosses val="autoZero"/>
        <c:auto val="1"/>
        <c:lblAlgn val="ctr"/>
        <c:lblOffset val="100"/>
        <c:noMultiLvlLbl val="0"/>
      </c:catAx>
      <c:valAx>
        <c:axId val="533016840"/>
        <c:scaling>
          <c:orientation val="minMax"/>
          <c:max val="100"/>
        </c:scaling>
        <c:delete val="1"/>
        <c:axPos val="l"/>
        <c:numFmt formatCode="General" sourceLinked="1"/>
        <c:majorTickMark val="out"/>
        <c:minorTickMark val="none"/>
        <c:tickLblPos val="none"/>
        <c:crossAx val="533016448"/>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1"/>
    <c:plotArea>
      <c:layout>
        <c:manualLayout>
          <c:layoutTarget val="inner"/>
          <c:xMode val="edge"/>
          <c:yMode val="edge"/>
          <c:x val="0"/>
          <c:y val="6.1274606299212567E-2"/>
          <c:w val="0.9541666666666665"/>
          <c:h val="0.7135888287401575"/>
        </c:manualLayout>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Sheet1!$B$2:$B$5</c:f>
              <c:numCache>
                <c:formatCode>General</c:formatCode>
                <c:ptCount val="4"/>
                <c:pt idx="0">
                  <c:v>48</c:v>
                </c:pt>
                <c:pt idx="1">
                  <c:v>26</c:v>
                </c:pt>
                <c:pt idx="2">
                  <c:v>14</c:v>
                </c:pt>
                <c:pt idx="3">
                  <c:v>47</c:v>
                </c:pt>
              </c:numCache>
            </c:numRef>
          </c:val>
        </c:ser>
        <c:ser>
          <c:idx val="1"/>
          <c:order val="1"/>
          <c:tx>
            <c:strRef>
              <c:f>Sheet1!$C$1</c:f>
              <c:strCache>
                <c:ptCount val="1"/>
                <c:pt idx="0">
                  <c:v>South West</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Radio</c:v>
                </c:pt>
                <c:pt idx="1">
                  <c:v>Television</c:v>
                </c:pt>
                <c:pt idx="2">
                  <c:v>Newspaper/magazine</c:v>
                </c:pt>
                <c:pt idx="3">
                  <c:v>None</c:v>
                </c:pt>
              </c:strCache>
            </c:strRef>
          </c:cat>
          <c:val>
            <c:numRef>
              <c:f>Sheet1!$C$2:$C$5</c:f>
              <c:numCache>
                <c:formatCode>General</c:formatCode>
                <c:ptCount val="4"/>
                <c:pt idx="0">
                  <c:v>64</c:v>
                </c:pt>
                <c:pt idx="1">
                  <c:v>45</c:v>
                </c:pt>
                <c:pt idx="2">
                  <c:v>20</c:v>
                </c:pt>
                <c:pt idx="3">
                  <c:v>30</c:v>
                </c:pt>
              </c:numCache>
            </c:numRef>
          </c:val>
        </c:ser>
        <c:dLbls>
          <c:showLegendKey val="0"/>
          <c:showVal val="1"/>
          <c:showCatName val="0"/>
          <c:showSerName val="0"/>
          <c:showPercent val="0"/>
          <c:showBubbleSize val="0"/>
        </c:dLbls>
        <c:gapWidth val="150"/>
        <c:overlap val="-25"/>
        <c:axId val="533017624"/>
        <c:axId val="642118752"/>
      </c:barChart>
      <c:catAx>
        <c:axId val="533017624"/>
        <c:scaling>
          <c:orientation val="minMax"/>
        </c:scaling>
        <c:delete val="0"/>
        <c:axPos val="b"/>
        <c:numFmt formatCode="General" sourceLinked="0"/>
        <c:majorTickMark val="none"/>
        <c:minorTickMark val="none"/>
        <c:tickLblPos val="nextTo"/>
        <c:crossAx val="642118752"/>
        <c:crosses val="autoZero"/>
        <c:auto val="1"/>
        <c:lblAlgn val="ctr"/>
        <c:lblOffset val="100"/>
        <c:noMultiLvlLbl val="0"/>
      </c:catAx>
      <c:valAx>
        <c:axId val="642118752"/>
        <c:scaling>
          <c:orientation val="minMax"/>
          <c:max val="100"/>
        </c:scaling>
        <c:delete val="1"/>
        <c:axPos val="l"/>
        <c:numFmt formatCode="General" sourceLinked="1"/>
        <c:majorTickMark val="out"/>
        <c:minorTickMark val="none"/>
        <c:tickLblPos val="none"/>
        <c:crossAx val="533017624"/>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Currently married women</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Sheet1!$B$2:$B$8</c:f>
              <c:numCache>
                <c:formatCode>General</c:formatCode>
                <c:ptCount val="7"/>
                <c:pt idx="0">
                  <c:v>15</c:v>
                </c:pt>
                <c:pt idx="1">
                  <c:v>10</c:v>
                </c:pt>
                <c:pt idx="2">
                  <c:v>2</c:v>
                </c:pt>
                <c:pt idx="3">
                  <c:v>3</c:v>
                </c:pt>
                <c:pt idx="4">
                  <c:v>1</c:v>
                </c:pt>
                <c:pt idx="5">
                  <c:v>2</c:v>
                </c:pt>
                <c:pt idx="6">
                  <c:v>5</c:v>
                </c:pt>
              </c:numCache>
            </c:numRef>
          </c:val>
        </c:ser>
        <c:ser>
          <c:idx val="1"/>
          <c:order val="1"/>
          <c:tx>
            <c:strRef>
              <c:f>Sheet1!$C$1</c:f>
              <c:strCache>
                <c:ptCount val="1"/>
                <c:pt idx="0">
                  <c:v>Sexually active unmarried women</c:v>
                </c:pt>
              </c:strCache>
            </c:strRef>
          </c:tx>
          <c:spPr>
            <a:solidFill>
              <a:schemeClr val="accent4">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Sheet1!$C$2:$C$8</c:f>
              <c:numCache>
                <c:formatCode>General</c:formatCode>
                <c:ptCount val="7"/>
                <c:pt idx="0">
                  <c:v>68</c:v>
                </c:pt>
                <c:pt idx="1">
                  <c:v>55</c:v>
                </c:pt>
                <c:pt idx="2">
                  <c:v>40</c:v>
                </c:pt>
                <c:pt idx="3">
                  <c:v>3</c:v>
                </c:pt>
                <c:pt idx="4">
                  <c:v>1</c:v>
                </c:pt>
                <c:pt idx="5">
                  <c:v>8</c:v>
                </c:pt>
                <c:pt idx="6">
                  <c:v>13</c:v>
                </c:pt>
              </c:numCache>
            </c:numRef>
          </c:val>
        </c:ser>
        <c:dLbls>
          <c:showLegendKey val="0"/>
          <c:showVal val="1"/>
          <c:showCatName val="0"/>
          <c:showSerName val="0"/>
          <c:showPercent val="0"/>
          <c:showBubbleSize val="0"/>
        </c:dLbls>
        <c:gapWidth val="150"/>
        <c:overlap val="-25"/>
        <c:axId val="527507912"/>
        <c:axId val="527508304"/>
      </c:barChart>
      <c:catAx>
        <c:axId val="527507912"/>
        <c:scaling>
          <c:orientation val="minMax"/>
        </c:scaling>
        <c:delete val="0"/>
        <c:axPos val="b"/>
        <c:numFmt formatCode="General" sourceLinked="1"/>
        <c:majorTickMark val="none"/>
        <c:minorTickMark val="none"/>
        <c:tickLblPos val="nextTo"/>
        <c:crossAx val="527508304"/>
        <c:crosses val="autoZero"/>
        <c:auto val="1"/>
        <c:lblAlgn val="ctr"/>
        <c:lblOffset val="100"/>
        <c:noMultiLvlLbl val="0"/>
      </c:catAx>
      <c:valAx>
        <c:axId val="527508304"/>
        <c:scaling>
          <c:orientation val="minMax"/>
          <c:max val="75"/>
        </c:scaling>
        <c:delete val="1"/>
        <c:axPos val="l"/>
        <c:numFmt formatCode="General" sourceLinked="1"/>
        <c:majorTickMark val="none"/>
        <c:minorTickMark val="none"/>
        <c:tickLblPos val="none"/>
        <c:crossAx val="527507912"/>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3.2670454545454551E-2"/>
          <c:y val="0.14053420992278878"/>
          <c:w val="0.96732954545454564"/>
          <c:h val="0.69930474224702499"/>
        </c:manualLayout>
      </c:layout>
      <c:barChart>
        <c:barDir val="col"/>
        <c:grouping val="clustered"/>
        <c:varyColors val="0"/>
        <c:ser>
          <c:idx val="0"/>
          <c:order val="0"/>
          <c:tx>
            <c:strRef>
              <c:f>Sheet1!$B$1</c:f>
              <c:strCache>
                <c:ptCount val="1"/>
                <c:pt idx="0">
                  <c:v>All women</c:v>
                </c:pt>
              </c:strCache>
            </c:strRef>
          </c:tx>
          <c:spPr>
            <a:solidFill>
              <a:schemeClr val="tx2"/>
            </a:solidFill>
          </c:spPr>
          <c:invertIfNegative val="0"/>
          <c:dPt>
            <c:idx val="1"/>
            <c:invertIfNegative val="0"/>
            <c:bubble3D val="0"/>
            <c:spPr>
              <a:solidFill>
                <a:srgbClr val="5673B8"/>
              </a:solidFill>
            </c:spPr>
          </c:dPt>
          <c:dPt>
            <c:idx val="2"/>
            <c:invertIfNegative val="0"/>
            <c:bubble3D val="0"/>
            <c:spPr>
              <a:solidFill>
                <a:srgbClr val="C85725"/>
              </a:solidFill>
            </c:spPr>
          </c:dPt>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Sheet1!$B$2:$B$4</c:f>
              <c:numCache>
                <c:formatCode>0</c:formatCode>
                <c:ptCount val="3"/>
                <c:pt idx="0">
                  <c:v>10</c:v>
                </c:pt>
                <c:pt idx="1">
                  <c:v>17</c:v>
                </c:pt>
                <c:pt idx="2">
                  <c:v>6</c:v>
                </c:pt>
              </c:numCache>
            </c:numRef>
          </c:val>
        </c:ser>
        <c:dLbls>
          <c:showLegendKey val="0"/>
          <c:showVal val="0"/>
          <c:showCatName val="0"/>
          <c:showSerName val="0"/>
          <c:showPercent val="0"/>
          <c:showBubbleSize val="0"/>
        </c:dLbls>
        <c:gapWidth val="75"/>
        <c:axId val="533022680"/>
        <c:axId val="533023072"/>
      </c:barChart>
      <c:catAx>
        <c:axId val="533022680"/>
        <c:scaling>
          <c:orientation val="minMax"/>
        </c:scaling>
        <c:delete val="0"/>
        <c:axPos val="b"/>
        <c:numFmt formatCode="General" sourceLinked="1"/>
        <c:majorTickMark val="none"/>
        <c:minorTickMark val="none"/>
        <c:tickLblPos val="nextTo"/>
        <c:txPr>
          <a:bodyPr rot="0" vert="horz"/>
          <a:lstStyle/>
          <a:p>
            <a:pPr>
              <a:defRPr/>
            </a:pPr>
            <a:endParaRPr lang="en-US"/>
          </a:p>
        </c:txPr>
        <c:crossAx val="533023072"/>
        <c:crosses val="autoZero"/>
        <c:auto val="1"/>
        <c:lblAlgn val="ctr"/>
        <c:lblOffset val="100"/>
        <c:tickLblSkip val="1"/>
        <c:tickMarkSkip val="1"/>
        <c:noMultiLvlLbl val="0"/>
      </c:catAx>
      <c:valAx>
        <c:axId val="533023072"/>
        <c:scaling>
          <c:orientation val="minMax"/>
          <c:max val="75"/>
          <c:min val="0"/>
        </c:scaling>
        <c:delete val="1"/>
        <c:axPos val="l"/>
        <c:numFmt formatCode="0" sourceLinked="1"/>
        <c:majorTickMark val="out"/>
        <c:minorTickMark val="none"/>
        <c:tickLblPos val="none"/>
        <c:crossAx val="533022680"/>
        <c:crosses val="autoZero"/>
        <c:crossBetween val="between"/>
      </c:valAx>
      <c:spPr>
        <a:noFill/>
        <a:ln w="25387">
          <a:noFill/>
        </a:ln>
      </c:spPr>
    </c:plotArea>
    <c:plotVisOnly val="1"/>
    <c:dispBlanksAs val="gap"/>
    <c:showDLblsOverMax val="0"/>
  </c:chart>
  <c:txPr>
    <a:bodyPr/>
    <a:lstStyle/>
    <a:p>
      <a:pPr>
        <a:defRPr sz="1799">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0"/>
    <c:plotArea>
      <c:layout>
        <c:manualLayout>
          <c:layoutTarget val="inner"/>
          <c:xMode val="edge"/>
          <c:yMode val="edge"/>
          <c:x val="4.9955242439780362E-2"/>
          <c:y val="1.9896471274424316E-2"/>
          <c:w val="0.93473265230120062"/>
          <c:h val="0.82129872654808911"/>
        </c:manualLayout>
      </c:layout>
      <c:barChart>
        <c:barDir val="col"/>
        <c:grouping val="clustered"/>
        <c:varyColors val="0"/>
        <c:ser>
          <c:idx val="0"/>
          <c:order val="0"/>
          <c:spPr>
            <a:solidFill>
              <a:schemeClr val="accent4"/>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Sheet1!$A$1:$A$4</c:f>
              <c:strCache>
                <c:ptCount val="4"/>
                <c:pt idx="0">
                  <c:v>No education</c:v>
                </c:pt>
                <c:pt idx="1">
                  <c:v>Primary</c:v>
                </c:pt>
                <c:pt idx="2">
                  <c:v>Secondary</c:v>
                </c:pt>
                <c:pt idx="3">
                  <c:v>More than secondary</c:v>
                </c:pt>
              </c:strCache>
            </c:strRef>
          </c:cat>
          <c:val>
            <c:numRef>
              <c:f>Sheet1!$B$1:$B$4</c:f>
              <c:numCache>
                <c:formatCode>0</c:formatCode>
                <c:ptCount val="4"/>
                <c:pt idx="0">
                  <c:v>2</c:v>
                </c:pt>
                <c:pt idx="1">
                  <c:v>14</c:v>
                </c:pt>
                <c:pt idx="2">
                  <c:v>19</c:v>
                </c:pt>
                <c:pt idx="3">
                  <c:v>22</c:v>
                </c:pt>
              </c:numCache>
            </c:numRef>
          </c:val>
        </c:ser>
        <c:dLbls>
          <c:showLegendKey val="0"/>
          <c:showVal val="0"/>
          <c:showCatName val="0"/>
          <c:showSerName val="0"/>
          <c:showPercent val="0"/>
          <c:showBubbleSize val="0"/>
        </c:dLbls>
        <c:gapWidth val="75"/>
        <c:axId val="533023856"/>
        <c:axId val="528013032"/>
      </c:barChart>
      <c:catAx>
        <c:axId val="533023856"/>
        <c:scaling>
          <c:orientation val="minMax"/>
        </c:scaling>
        <c:delete val="0"/>
        <c:axPos val="b"/>
        <c:numFmt formatCode="General" sourceLinked="1"/>
        <c:majorTickMark val="none"/>
        <c:minorTickMark val="none"/>
        <c:tickLblPos val="nextTo"/>
        <c:txPr>
          <a:bodyPr rot="0" vert="horz"/>
          <a:lstStyle/>
          <a:p>
            <a:pPr>
              <a:defRPr/>
            </a:pPr>
            <a:endParaRPr lang="en-US"/>
          </a:p>
        </c:txPr>
        <c:crossAx val="528013032"/>
        <c:crosses val="autoZero"/>
        <c:auto val="1"/>
        <c:lblAlgn val="ctr"/>
        <c:lblOffset val="100"/>
        <c:tickLblSkip val="1"/>
        <c:tickMarkSkip val="1"/>
        <c:noMultiLvlLbl val="0"/>
      </c:catAx>
      <c:valAx>
        <c:axId val="528013032"/>
        <c:scaling>
          <c:orientation val="minMax"/>
          <c:max val="75"/>
          <c:min val="0"/>
        </c:scaling>
        <c:delete val="1"/>
        <c:axPos val="l"/>
        <c:numFmt formatCode="0" sourceLinked="1"/>
        <c:majorTickMark val="out"/>
        <c:minorTickMark val="none"/>
        <c:tickLblPos val="none"/>
        <c:crossAx val="53302385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Sheet1!$A$3</c:f>
              <c:strCache>
                <c:ptCount val="1"/>
                <c:pt idx="0">
                  <c:v>2003 NDHS</c:v>
                </c:pt>
              </c:strCache>
            </c:strRef>
          </c:tx>
          <c:spPr>
            <a:solidFill>
              <a:schemeClr val="accent2"/>
            </a:solidFill>
          </c:spPr>
          <c:invertIfNegative val="0"/>
          <c:dLbls>
            <c:dLbl>
              <c:idx val="4"/>
              <c:tx>
                <c:rich>
                  <a:bodyPr/>
                  <a:lstStyle/>
                  <a:p>
                    <a:r>
                      <a:rPr lang="en-US" b="1" smtClean="0">
                        <a:solidFill>
                          <a:schemeClr val="bg1"/>
                        </a:solidFill>
                      </a:rPr>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Sheet1!$B$3:$D$3</c:f>
              <c:numCache>
                <c:formatCode>0</c:formatCode>
                <c:ptCount val="3"/>
                <c:pt idx="0">
                  <c:v>13</c:v>
                </c:pt>
                <c:pt idx="1">
                  <c:v>8</c:v>
                </c:pt>
                <c:pt idx="2" formatCode="General">
                  <c:v>4</c:v>
                </c:pt>
              </c:numCache>
            </c:numRef>
          </c:val>
        </c:ser>
        <c:ser>
          <c:idx val="2"/>
          <c:order val="1"/>
          <c:tx>
            <c:strRef>
              <c:f>Sheet1!$A$4</c:f>
              <c:strCache>
                <c:ptCount val="1"/>
                <c:pt idx="0">
                  <c:v>2008 NDHS</c:v>
                </c:pt>
              </c:strCache>
            </c:strRef>
          </c:tx>
          <c:spPr>
            <a:solidFill>
              <a:schemeClr val="accent1"/>
            </a:solidFill>
          </c:spPr>
          <c:invertIfNegative val="0"/>
          <c:dLbls>
            <c:numFmt formatCode="0" sourceLinked="0"/>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Sheet1!$B$4:$D$4</c:f>
              <c:numCache>
                <c:formatCode>0</c:formatCode>
                <c:ptCount val="3"/>
                <c:pt idx="0">
                  <c:v>15</c:v>
                </c:pt>
                <c:pt idx="1">
                  <c:v>10</c:v>
                </c:pt>
                <c:pt idx="2" formatCode="General">
                  <c:v>5</c:v>
                </c:pt>
              </c:numCache>
            </c:numRef>
          </c:val>
        </c:ser>
        <c:ser>
          <c:idx val="1"/>
          <c:order val="2"/>
          <c:tx>
            <c:strRef>
              <c:f>Sheet1!$A$5</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Sheet1!$B$1:$D$2</c:f>
              <c:strCache>
                <c:ptCount val="3"/>
                <c:pt idx="0">
                  <c:v>Any method</c:v>
                </c:pt>
                <c:pt idx="1">
                  <c:v>Any modern method</c:v>
                </c:pt>
                <c:pt idx="2">
                  <c:v>Traditional method</c:v>
                </c:pt>
              </c:strCache>
            </c:strRef>
          </c:cat>
          <c:val>
            <c:numRef>
              <c:f>Sheet1!$B$5:$D$5</c:f>
              <c:numCache>
                <c:formatCode>General</c:formatCode>
                <c:ptCount val="3"/>
                <c:pt idx="0">
                  <c:v>15</c:v>
                </c:pt>
                <c:pt idx="1">
                  <c:v>10</c:v>
                </c:pt>
                <c:pt idx="2">
                  <c:v>5</c:v>
                </c:pt>
              </c:numCache>
            </c:numRef>
          </c:val>
        </c:ser>
        <c:dLbls>
          <c:showLegendKey val="0"/>
          <c:showVal val="1"/>
          <c:showCatName val="0"/>
          <c:showSerName val="0"/>
          <c:showPercent val="0"/>
          <c:showBubbleSize val="0"/>
        </c:dLbls>
        <c:gapWidth val="150"/>
        <c:overlap val="-25"/>
        <c:axId val="528013816"/>
        <c:axId val="528014208"/>
      </c:barChart>
      <c:catAx>
        <c:axId val="528013816"/>
        <c:scaling>
          <c:orientation val="minMax"/>
        </c:scaling>
        <c:delete val="0"/>
        <c:axPos val="b"/>
        <c:numFmt formatCode="General" sourceLinked="1"/>
        <c:majorTickMark val="none"/>
        <c:minorTickMark val="none"/>
        <c:tickLblPos val="nextTo"/>
        <c:txPr>
          <a:bodyPr rot="0" vert="horz"/>
          <a:lstStyle/>
          <a:p>
            <a:pPr>
              <a:defRPr/>
            </a:pPr>
            <a:endParaRPr lang="en-US"/>
          </a:p>
        </c:txPr>
        <c:crossAx val="528014208"/>
        <c:crosses val="autoZero"/>
        <c:auto val="1"/>
        <c:lblAlgn val="ctr"/>
        <c:lblOffset val="100"/>
        <c:tickLblSkip val="1"/>
        <c:tickMarkSkip val="1"/>
        <c:noMultiLvlLbl val="0"/>
      </c:catAx>
      <c:valAx>
        <c:axId val="528014208"/>
        <c:scaling>
          <c:orientation val="minMax"/>
          <c:max val="75"/>
          <c:min val="0"/>
        </c:scaling>
        <c:delete val="1"/>
        <c:axPos val="l"/>
        <c:numFmt formatCode="0" sourceLinked="1"/>
        <c:majorTickMark val="out"/>
        <c:minorTickMark val="none"/>
        <c:tickLblPos val="none"/>
        <c:crossAx val="528013816"/>
        <c:crosses val="autoZero"/>
        <c:crossBetween val="between"/>
        <c:majorUnit val="10"/>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2"/>
            <c:invertIfNegative val="0"/>
            <c:bubble3D val="0"/>
            <c:spPr>
              <a:solidFill>
                <a:schemeClr val="tx2"/>
              </a:solidFill>
            </c:spPr>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Mali 2006</c:v>
                </c:pt>
                <c:pt idx="1">
                  <c:v>Benin 2011-12</c:v>
                </c:pt>
                <c:pt idx="2">
                  <c:v>Nigeria 2013</c:v>
                </c:pt>
                <c:pt idx="3">
                  <c:v>Senegal 2010-11</c:v>
                </c:pt>
                <c:pt idx="4">
                  <c:v>Niger 2012</c:v>
                </c:pt>
                <c:pt idx="5">
                  <c:v>Cote d'Ivoire 2011-12</c:v>
                </c:pt>
                <c:pt idx="6">
                  <c:v>Burkina Faso 2010</c:v>
                </c:pt>
                <c:pt idx="7">
                  <c:v>Sierra Leone 2013*</c:v>
                </c:pt>
                <c:pt idx="8">
                  <c:v>Ghana 2008</c:v>
                </c:pt>
                <c:pt idx="9">
                  <c:v>Liberia 2013*</c:v>
                </c:pt>
              </c:strCache>
            </c:strRef>
          </c:cat>
          <c:val>
            <c:numRef>
              <c:f>Sheet1!$B$2:$B$11</c:f>
              <c:numCache>
                <c:formatCode>0</c:formatCode>
                <c:ptCount val="10"/>
                <c:pt idx="0">
                  <c:v>7</c:v>
                </c:pt>
                <c:pt idx="1">
                  <c:v>8</c:v>
                </c:pt>
                <c:pt idx="2">
                  <c:v>10</c:v>
                </c:pt>
                <c:pt idx="3">
                  <c:v>12</c:v>
                </c:pt>
                <c:pt idx="4">
                  <c:v>12</c:v>
                </c:pt>
                <c:pt idx="5">
                  <c:v>13</c:v>
                </c:pt>
                <c:pt idx="6">
                  <c:v>15</c:v>
                </c:pt>
                <c:pt idx="7">
                  <c:v>16</c:v>
                </c:pt>
                <c:pt idx="8">
                  <c:v>17</c:v>
                </c:pt>
                <c:pt idx="9">
                  <c:v>19</c:v>
                </c:pt>
              </c:numCache>
            </c:numRef>
          </c:val>
        </c:ser>
        <c:dLbls>
          <c:showLegendKey val="0"/>
          <c:showVal val="1"/>
          <c:showCatName val="0"/>
          <c:showSerName val="0"/>
          <c:showPercent val="0"/>
          <c:showBubbleSize val="0"/>
        </c:dLbls>
        <c:gapWidth val="100"/>
        <c:axId val="521883848"/>
        <c:axId val="521884240"/>
      </c:barChart>
      <c:catAx>
        <c:axId val="521883848"/>
        <c:scaling>
          <c:orientation val="minMax"/>
        </c:scaling>
        <c:delete val="0"/>
        <c:axPos val="l"/>
        <c:numFmt formatCode="General" sourceLinked="0"/>
        <c:majorTickMark val="none"/>
        <c:minorTickMark val="none"/>
        <c:tickLblPos val="nextTo"/>
        <c:crossAx val="521884240"/>
        <c:crosses val="autoZero"/>
        <c:auto val="1"/>
        <c:lblAlgn val="ctr"/>
        <c:lblOffset val="100"/>
        <c:noMultiLvlLbl val="0"/>
      </c:catAx>
      <c:valAx>
        <c:axId val="521884240"/>
        <c:scaling>
          <c:orientation val="minMax"/>
          <c:max val="40"/>
        </c:scaling>
        <c:delete val="1"/>
        <c:axPos val="b"/>
        <c:numFmt formatCode="0" sourceLinked="1"/>
        <c:majorTickMark val="out"/>
        <c:minorTickMark val="none"/>
        <c:tickLblPos val="none"/>
        <c:crossAx val="52188384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Currently married women</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Any method</c:v>
                </c:pt>
                <c:pt idx="1">
                  <c:v>Any modern method</c:v>
                </c:pt>
                <c:pt idx="2">
                  <c:v>Condom</c:v>
                </c:pt>
                <c:pt idx="3">
                  <c:v>Injectables</c:v>
                </c:pt>
                <c:pt idx="4">
                  <c:v>IUD</c:v>
                </c:pt>
                <c:pt idx="5">
                  <c:v>Pill</c:v>
                </c:pt>
                <c:pt idx="6">
                  <c:v>Any traditional method</c:v>
                </c:pt>
              </c:strCache>
            </c:strRef>
          </c:cat>
          <c:val>
            <c:numRef>
              <c:f>Sheet1!$B$2:$B$8</c:f>
              <c:numCache>
                <c:formatCode>General</c:formatCode>
                <c:ptCount val="7"/>
                <c:pt idx="0">
                  <c:v>38</c:v>
                </c:pt>
                <c:pt idx="1">
                  <c:v>25</c:v>
                </c:pt>
                <c:pt idx="2">
                  <c:v>8</c:v>
                </c:pt>
                <c:pt idx="3">
                  <c:v>6</c:v>
                </c:pt>
                <c:pt idx="4">
                  <c:v>4</c:v>
                </c:pt>
                <c:pt idx="5">
                  <c:v>5</c:v>
                </c:pt>
                <c:pt idx="6">
                  <c:v>13</c:v>
                </c:pt>
              </c:numCache>
            </c:numRef>
          </c:val>
        </c:ser>
        <c:dLbls>
          <c:showLegendKey val="0"/>
          <c:showVal val="1"/>
          <c:showCatName val="0"/>
          <c:showSerName val="0"/>
          <c:showPercent val="0"/>
          <c:showBubbleSize val="0"/>
        </c:dLbls>
        <c:gapWidth val="150"/>
        <c:overlap val="-25"/>
        <c:axId val="638844704"/>
        <c:axId val="638845096"/>
      </c:barChart>
      <c:catAx>
        <c:axId val="638844704"/>
        <c:scaling>
          <c:orientation val="minMax"/>
        </c:scaling>
        <c:delete val="0"/>
        <c:axPos val="b"/>
        <c:numFmt formatCode="General" sourceLinked="1"/>
        <c:majorTickMark val="none"/>
        <c:minorTickMark val="none"/>
        <c:tickLblPos val="nextTo"/>
        <c:crossAx val="638845096"/>
        <c:crosses val="autoZero"/>
        <c:auto val="1"/>
        <c:lblAlgn val="ctr"/>
        <c:lblOffset val="100"/>
        <c:noMultiLvlLbl val="0"/>
      </c:catAx>
      <c:valAx>
        <c:axId val="638845096"/>
        <c:scaling>
          <c:orientation val="minMax"/>
          <c:max val="75"/>
        </c:scaling>
        <c:delete val="1"/>
        <c:axPos val="l"/>
        <c:numFmt formatCode="General" sourceLinked="1"/>
        <c:majorTickMark val="none"/>
        <c:minorTickMark val="none"/>
        <c:tickLblPos val="none"/>
        <c:crossAx val="63884470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0"/>
    <c:plotArea>
      <c:layout/>
      <c:barChart>
        <c:barDir val="col"/>
        <c:grouping val="clustered"/>
        <c:varyColors val="0"/>
        <c:ser>
          <c:idx val="0"/>
          <c:order val="0"/>
          <c:tx>
            <c:strRef>
              <c:f>Sheet1!$B$1</c:f>
              <c:strCache>
                <c:ptCount val="1"/>
                <c:pt idx="0">
                  <c:v>Public sector</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Sheet1!$B$2:$B$8</c:f>
              <c:numCache>
                <c:formatCode>General</c:formatCode>
                <c:ptCount val="7"/>
                <c:pt idx="0">
                  <c:v>29</c:v>
                </c:pt>
                <c:pt idx="1">
                  <c:v>56</c:v>
                </c:pt>
                <c:pt idx="2">
                  <c:v>23</c:v>
                </c:pt>
                <c:pt idx="3">
                  <c:v>65</c:v>
                </c:pt>
                <c:pt idx="4">
                  <c:v>58</c:v>
                </c:pt>
                <c:pt idx="5">
                  <c:v>65</c:v>
                </c:pt>
                <c:pt idx="6">
                  <c:v>5</c:v>
                </c:pt>
              </c:numCache>
            </c:numRef>
          </c:val>
        </c:ser>
        <c:ser>
          <c:idx val="1"/>
          <c:order val="1"/>
          <c:tx>
            <c:strRef>
              <c:f>Sheet1!$C$1</c:f>
              <c:strCache>
                <c:ptCount val="1"/>
                <c:pt idx="0">
                  <c:v>Private medical sector</c:v>
                </c:pt>
              </c:strCache>
            </c:strRef>
          </c:tx>
          <c:spPr>
            <a:solidFill>
              <a:schemeClr val="tx2">
                <a:lumMod val="5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Sheet1!$C$2:$C$8</c:f>
              <c:numCache>
                <c:formatCode>General</c:formatCode>
                <c:ptCount val="7"/>
                <c:pt idx="0">
                  <c:v>60</c:v>
                </c:pt>
                <c:pt idx="1">
                  <c:v>40</c:v>
                </c:pt>
                <c:pt idx="2">
                  <c:v>72</c:v>
                </c:pt>
                <c:pt idx="3">
                  <c:v>34</c:v>
                </c:pt>
                <c:pt idx="4">
                  <c:v>40</c:v>
                </c:pt>
                <c:pt idx="5">
                  <c:v>34</c:v>
                </c:pt>
                <c:pt idx="6">
                  <c:v>74</c:v>
                </c:pt>
              </c:numCache>
            </c:numRef>
          </c:val>
        </c:ser>
        <c:ser>
          <c:idx val="2"/>
          <c:order val="2"/>
          <c:tx>
            <c:strRef>
              <c:f>Sheet1!$D$1</c:f>
              <c:strCache>
                <c:ptCount val="1"/>
                <c:pt idx="0">
                  <c:v>Other sources</c:v>
                </c:pt>
              </c:strCache>
            </c:strRef>
          </c:tx>
          <c:spPr>
            <a:solidFill>
              <a:schemeClr val="accent6">
                <a:lumMod val="60000"/>
                <a:lumOff val="40000"/>
              </a:schemeClr>
            </a:solidFill>
          </c:spPr>
          <c:invertIfNegative val="0"/>
          <c:dLbls>
            <c:dLbl>
              <c:idx val="0"/>
              <c:tx>
                <c:rich>
                  <a:bodyPr/>
                  <a:lstStyle/>
                  <a:p>
                    <a:r>
                      <a:rPr lang="en-US" dirty="0" smtClean="0"/>
                      <a:t>9</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Total</c:v>
                </c:pt>
                <c:pt idx="1">
                  <c:v>Female sterilization</c:v>
                </c:pt>
                <c:pt idx="2">
                  <c:v>Pill</c:v>
                </c:pt>
                <c:pt idx="3">
                  <c:v>IUD</c:v>
                </c:pt>
                <c:pt idx="4">
                  <c:v>Injectables</c:v>
                </c:pt>
                <c:pt idx="5">
                  <c:v>Implants</c:v>
                </c:pt>
                <c:pt idx="6">
                  <c:v>Condom</c:v>
                </c:pt>
              </c:strCache>
            </c:strRef>
          </c:cat>
          <c:val>
            <c:numRef>
              <c:f>Sheet1!$D$2:$D$8</c:f>
              <c:numCache>
                <c:formatCode>General</c:formatCode>
                <c:ptCount val="7"/>
                <c:pt idx="0">
                  <c:v>9</c:v>
                </c:pt>
                <c:pt idx="1">
                  <c:v>0</c:v>
                </c:pt>
                <c:pt idx="2">
                  <c:v>2</c:v>
                </c:pt>
                <c:pt idx="3">
                  <c:v>0</c:v>
                </c:pt>
                <c:pt idx="4">
                  <c:v>0</c:v>
                </c:pt>
                <c:pt idx="5">
                  <c:v>0</c:v>
                </c:pt>
                <c:pt idx="6">
                  <c:v>20</c:v>
                </c:pt>
              </c:numCache>
            </c:numRef>
          </c:val>
        </c:ser>
        <c:dLbls>
          <c:showLegendKey val="0"/>
          <c:showVal val="1"/>
          <c:showCatName val="0"/>
          <c:showSerName val="0"/>
          <c:showPercent val="0"/>
          <c:showBubbleSize val="0"/>
        </c:dLbls>
        <c:gapWidth val="150"/>
        <c:overlap val="-25"/>
        <c:axId val="379892136"/>
        <c:axId val="379892528"/>
      </c:barChart>
      <c:catAx>
        <c:axId val="379892136"/>
        <c:scaling>
          <c:orientation val="minMax"/>
        </c:scaling>
        <c:delete val="0"/>
        <c:axPos val="b"/>
        <c:numFmt formatCode="General" sourceLinked="1"/>
        <c:majorTickMark val="none"/>
        <c:minorTickMark val="none"/>
        <c:tickLblPos val="nextTo"/>
        <c:crossAx val="379892528"/>
        <c:crosses val="autoZero"/>
        <c:auto val="1"/>
        <c:lblAlgn val="ctr"/>
        <c:lblOffset val="100"/>
        <c:noMultiLvlLbl val="0"/>
      </c:catAx>
      <c:valAx>
        <c:axId val="379892528"/>
        <c:scaling>
          <c:orientation val="minMax"/>
          <c:max val="100"/>
        </c:scaling>
        <c:delete val="1"/>
        <c:axPos val="l"/>
        <c:numFmt formatCode="General" sourceLinked="1"/>
        <c:majorTickMark val="out"/>
        <c:minorTickMark val="none"/>
        <c:tickLblPos val="none"/>
        <c:crossAx val="379892136"/>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Sheet1!$A$2</c:f>
              <c:strCache>
                <c:ptCount val="1"/>
                <c:pt idx="0">
                  <c:v>Women </c:v>
                </c:pt>
              </c:strCache>
            </c:strRef>
          </c:tx>
          <c:spPr>
            <a:solidFill>
              <a:schemeClr val="bg2"/>
            </a:solidFill>
          </c:spPr>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chemeClr val="accent1"/>
              </a:solidFill>
            </c:spPr>
          </c:dPt>
          <c:dPt>
            <c:idx val="3"/>
            <c:invertIfNegative val="0"/>
            <c:bubble3D val="0"/>
            <c:spPr>
              <a:solidFill>
                <a:schemeClr val="accent1"/>
              </a:solidFill>
            </c:spPr>
          </c:dPt>
          <c:dPt>
            <c:idx val="4"/>
            <c:invertIfNegative val="0"/>
            <c:bubble3D val="0"/>
            <c:spPr>
              <a:solidFill>
                <a:schemeClr val="accent1"/>
              </a:solidFill>
            </c:spPr>
          </c:dPt>
          <c:dPt>
            <c:idx val="5"/>
            <c:invertIfNegative val="0"/>
            <c:bubble3D val="0"/>
            <c:spPr>
              <a:solidFill>
                <a:schemeClr val="accent1"/>
              </a:solidFill>
            </c:spPr>
          </c:dPt>
          <c:dPt>
            <c:idx val="6"/>
            <c:invertIfNegative val="0"/>
            <c:bubble3D val="0"/>
            <c:spPr>
              <a:solidFill>
                <a:schemeClr val="accent1"/>
              </a:solidFill>
            </c:spPr>
          </c:dPt>
          <c:dPt>
            <c:idx val="7"/>
            <c:invertIfNegative val="0"/>
            <c:bubble3D val="0"/>
            <c:spPr>
              <a:solidFill>
                <a:schemeClr val="accent1"/>
              </a:solidFill>
            </c:spPr>
          </c:dPt>
          <c:dPt>
            <c:idx val="8"/>
            <c:invertIfNegative val="0"/>
            <c:bubble3D val="0"/>
            <c:spPr>
              <a:solidFill>
                <a:schemeClr val="accent1"/>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Nigeria</c:v>
                </c:pt>
                <c:pt idx="1">
                  <c:v>South West</c:v>
                </c:pt>
                <c:pt idx="2">
                  <c:v>Ekiti</c:v>
                </c:pt>
                <c:pt idx="3">
                  <c:v>Lagos</c:v>
                </c:pt>
                <c:pt idx="4">
                  <c:v>Ogun</c:v>
                </c:pt>
                <c:pt idx="5">
                  <c:v>Ondo</c:v>
                </c:pt>
                <c:pt idx="6">
                  <c:v>Osun</c:v>
                </c:pt>
                <c:pt idx="7">
                  <c:v>Oyo</c:v>
                </c:pt>
              </c:strCache>
            </c:strRef>
          </c:cat>
          <c:val>
            <c:numRef>
              <c:f>Sheet1!$B$2:$I$2</c:f>
              <c:numCache>
                <c:formatCode>0</c:formatCode>
                <c:ptCount val="8"/>
                <c:pt idx="0">
                  <c:v>16</c:v>
                </c:pt>
                <c:pt idx="1">
                  <c:v>15</c:v>
                </c:pt>
                <c:pt idx="2">
                  <c:v>19</c:v>
                </c:pt>
                <c:pt idx="3">
                  <c:v>12</c:v>
                </c:pt>
                <c:pt idx="4">
                  <c:v>23</c:v>
                </c:pt>
                <c:pt idx="5">
                  <c:v>17</c:v>
                </c:pt>
                <c:pt idx="6">
                  <c:v>17</c:v>
                </c:pt>
                <c:pt idx="7">
                  <c:v>13</c:v>
                </c:pt>
              </c:numCache>
            </c:numRef>
          </c:val>
        </c:ser>
        <c:dLbls>
          <c:showLegendKey val="0"/>
          <c:showVal val="1"/>
          <c:showCatName val="0"/>
          <c:showSerName val="0"/>
          <c:showPercent val="0"/>
          <c:showBubbleSize val="0"/>
        </c:dLbls>
        <c:gapWidth val="70"/>
        <c:overlap val="-25"/>
        <c:axId val="379892920"/>
        <c:axId val="379893312"/>
      </c:barChart>
      <c:catAx>
        <c:axId val="379892920"/>
        <c:scaling>
          <c:orientation val="minMax"/>
        </c:scaling>
        <c:delete val="0"/>
        <c:axPos val="b"/>
        <c:numFmt formatCode="General" sourceLinked="0"/>
        <c:majorTickMark val="none"/>
        <c:minorTickMark val="none"/>
        <c:tickLblPos val="nextTo"/>
        <c:crossAx val="379893312"/>
        <c:crosses val="autoZero"/>
        <c:auto val="1"/>
        <c:lblAlgn val="ctr"/>
        <c:lblOffset val="100"/>
        <c:noMultiLvlLbl val="0"/>
      </c:catAx>
      <c:valAx>
        <c:axId val="379893312"/>
        <c:scaling>
          <c:orientation val="minMax"/>
          <c:max val="75"/>
        </c:scaling>
        <c:delete val="1"/>
        <c:axPos val="l"/>
        <c:numFmt formatCode="0" sourceLinked="1"/>
        <c:majorTickMark val="out"/>
        <c:minorTickMark val="none"/>
        <c:tickLblPos val="none"/>
        <c:crossAx val="37989292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8/26/2014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2690120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11</a:t>
            </a:fld>
            <a:endParaRPr lang="en-US"/>
          </a:p>
        </p:txBody>
      </p:sp>
    </p:spTree>
    <p:extLst>
      <p:ext uri="{BB962C8B-B14F-4D97-AF65-F5344CB8AC3E}">
        <p14:creationId xmlns:p14="http://schemas.microsoft.com/office/powerpoint/2010/main" val="1378026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7F87D5-426D-462C-8F98-B5235C1ED5BB}" type="slidenum">
              <a:rPr lang="en-US"/>
              <a:pPr fontAlgn="base">
                <a:spcBef>
                  <a:spcPct val="0"/>
                </a:spcBef>
                <a:spcAft>
                  <a:spcPct val="0"/>
                </a:spcAft>
              </a:pPr>
              <a:t>12</a:t>
            </a:fld>
            <a:endParaRPr lang="en-US"/>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The contraceptive prevalence rate (CPR) in South West Zone</a:t>
            </a:r>
            <a:r>
              <a:rPr lang="en-US" baseline="0" noProof="0" dirty="0" smtClean="0"/>
              <a:t> is 38%, with 25% using modern methods and 13% using any traditional method.</a:t>
            </a:r>
            <a:endParaRPr lang="en-US" noProof="0" dirty="0" smtClean="0"/>
          </a:p>
        </p:txBody>
      </p:sp>
    </p:spTree>
    <p:extLst>
      <p:ext uri="{BB962C8B-B14F-4D97-AF65-F5344CB8AC3E}">
        <p14:creationId xmlns:p14="http://schemas.microsoft.com/office/powerpoint/2010/main" val="13179791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Knowledge of the fertile period is very low among Nigerian women. Only 20% of women correctly identified the fertile period as halfway between a</a:t>
            </a:r>
            <a:r>
              <a:rPr lang="en-US" baseline="0" dirty="0" smtClean="0"/>
              <a:t> woman’s menstrual periods. 46% of women believe that the fertile period is right after a woman’s period has ended, and 12% think there is no specific fertile time.</a:t>
            </a:r>
            <a:endParaRPr lang="en-US" dirty="0"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ED93A4-828F-4E0F-BDA2-F071FB74F7AA}" type="slidenum">
              <a:rPr lang="en-US"/>
              <a:pPr fontAlgn="base">
                <a:spcBef>
                  <a:spcPct val="0"/>
                </a:spcBef>
                <a:spcAft>
                  <a:spcPct val="0"/>
                </a:spcAft>
              </a:pPr>
              <a:t>13</a:t>
            </a:fld>
            <a:endParaRPr lang="en-US"/>
          </a:p>
        </p:txBody>
      </p:sp>
    </p:spTree>
    <p:extLst>
      <p:ext uri="{BB962C8B-B14F-4D97-AF65-F5344CB8AC3E}">
        <p14:creationId xmlns:p14="http://schemas.microsoft.com/office/powerpoint/2010/main" val="1211037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14</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20459270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64B2D18-90B1-4450-A09F-DE70CE8CFF8A}" type="slidenum">
              <a:rPr lang="en-US"/>
              <a:pPr fontAlgn="base">
                <a:spcBef>
                  <a:spcPct val="0"/>
                </a:spcBef>
                <a:spcAft>
                  <a:spcPct val="0"/>
                </a:spcAft>
              </a:pPr>
              <a:t>15</a:t>
            </a:fld>
            <a:endParaRPr lang="en-US"/>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Public sources, such as government hospitals and government</a:t>
            </a:r>
            <a:r>
              <a:rPr lang="en-US" baseline="0" dirty="0" smtClean="0"/>
              <a:t> health </a:t>
            </a:r>
            <a:r>
              <a:rPr lang="en-US" baseline="0" dirty="0" err="1" smtClean="0"/>
              <a:t>centres</a:t>
            </a:r>
            <a:r>
              <a:rPr lang="en-US" dirty="0" smtClean="0"/>
              <a:t>, currently provide family planning to 29% of current users, while the private medical sector provides methods to 60% of current</a:t>
            </a:r>
            <a:r>
              <a:rPr lang="en-US" baseline="0" dirty="0" smtClean="0"/>
              <a:t> users. IUDs, </a:t>
            </a:r>
            <a:r>
              <a:rPr lang="en-US" baseline="0" dirty="0" err="1" smtClean="0"/>
              <a:t>injectables</a:t>
            </a:r>
            <a:r>
              <a:rPr lang="en-US" baseline="0" dirty="0" smtClean="0"/>
              <a:t> and implants are primarily accessed at public facilities, while condoms and the pill are primarily from accessed the private sector.</a:t>
            </a:r>
            <a:endParaRPr lang="en-US" dirty="0" smtClean="0"/>
          </a:p>
        </p:txBody>
      </p:sp>
    </p:spTree>
    <p:extLst>
      <p:ext uri="{BB962C8B-B14F-4D97-AF65-F5344CB8AC3E}">
        <p14:creationId xmlns:p14="http://schemas.microsoft.com/office/powerpoint/2010/main" val="31379939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0DCB1B-9C47-46D4-94FB-989418763AF9}" type="slidenum">
              <a:rPr lang="en-US"/>
              <a:pPr fontAlgn="base">
                <a:spcBef>
                  <a:spcPct val="0"/>
                </a:spcBef>
                <a:spcAft>
                  <a:spcPct val="0"/>
                </a:spcAft>
              </a:pPr>
              <a:t>16</a:t>
            </a:fld>
            <a:endParaRPr lang="en-US"/>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Overall, 60% of modern contraceptive users were informed by a health or family</a:t>
            </a:r>
            <a:r>
              <a:rPr lang="en-US" baseline="0" dirty="0" smtClean="0"/>
              <a:t> planning worker about potential side effects of the method they use, 54% were informed about what to do if they experienced side effects, and 64% were informed of other methods available. Users were most likely to receive information about side effects or problems from the public sector (76%). </a:t>
            </a:r>
            <a:endParaRPr lang="en-US" dirty="0" smtClean="0"/>
          </a:p>
        </p:txBody>
      </p:sp>
    </p:spTree>
    <p:extLst>
      <p:ext uri="{BB962C8B-B14F-4D97-AF65-F5344CB8AC3E}">
        <p14:creationId xmlns:p14="http://schemas.microsoft.com/office/powerpoint/2010/main" val="36087565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17</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16927064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23144257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Unmet need is 16%  in Nigeria. Unmet need is highest in North Central Zone (24%) and lowest in North West (12%).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37582291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in </a:t>
            </a:r>
            <a:r>
              <a:rPr lang="en-US" dirty="0" err="1" smtClean="0"/>
              <a:t>Ogun</a:t>
            </a:r>
            <a:r>
              <a:rPr lang="en-US" dirty="0" smtClean="0"/>
              <a:t> have the highest unmet need at 23% compared to 12% in Lagos.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593FC0-BCA2-4E7B-B08F-24D738FD1A33}" type="slidenum">
              <a:rPr lang="en-US"/>
              <a:pPr fontAlgn="base">
                <a:spcBef>
                  <a:spcPct val="0"/>
                </a:spcBef>
                <a:spcAft>
                  <a:spcPct val="0"/>
                </a:spcAft>
              </a:pPr>
              <a:t>3</a:t>
            </a:fld>
            <a:endParaRPr lang="en-US"/>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Knowledge</a:t>
            </a:r>
            <a:r>
              <a:rPr lang="en-US" baseline="0" noProof="0" dirty="0" smtClean="0"/>
              <a:t> of family planning is universal among women and men. Modern methods are more widely known than traditional methods; the majority of women know of a modern method, while 58% know of a traditional method. </a:t>
            </a:r>
            <a:endParaRPr lang="en-US" noProof="0" dirty="0" smtClean="0"/>
          </a:p>
        </p:txBody>
      </p:sp>
    </p:spTree>
    <p:extLst>
      <p:ext uri="{BB962C8B-B14F-4D97-AF65-F5344CB8AC3E}">
        <p14:creationId xmlns:p14="http://schemas.microsoft.com/office/powerpoint/2010/main" val="16994459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21</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31582137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7D3C581-47EB-4675-AE27-180E6DFF7A0E}" type="slidenum">
              <a:rPr lang="en-US"/>
              <a:pPr fontAlgn="base">
                <a:spcBef>
                  <a:spcPct val="0"/>
                </a:spcBef>
                <a:spcAft>
                  <a:spcPct val="0"/>
                </a:spcAft>
              </a:pPr>
              <a:t>22</a:t>
            </a:fld>
            <a:endParaRPr lang="en-US"/>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252"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23% of currently married women who reported not using any family planning methods said that they intend to use a family planning method in the future; 63% have no intention to use contraception, and 10% are unsure. </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1082278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23</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Nearly two-thirds</a:t>
            </a:r>
            <a:r>
              <a:rPr lang="en-US" baseline="0" dirty="0" smtClean="0"/>
              <a:t> of women in Nigeria and one-third in South West were not exposed to family planning messages through any of the three media sources. Radio is the most common source of family planning message for women in Nigeria and South West Zone. </a:t>
            </a:r>
            <a:endParaRPr lang="en-US" dirty="0" smtClean="0"/>
          </a:p>
        </p:txBody>
      </p:sp>
    </p:spTree>
    <p:extLst>
      <p:ext uri="{BB962C8B-B14F-4D97-AF65-F5344CB8AC3E}">
        <p14:creationId xmlns:p14="http://schemas.microsoft.com/office/powerpoint/2010/main" val="32524662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24</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Nearly </a:t>
            </a:r>
            <a:r>
              <a:rPr lang="en-US" baseline="0" dirty="0" smtClean="0"/>
              <a:t>half of men in Nigeria and one – third in South West Zone were not exposed to family planning messages through any of the three media sources. Radio is the most common source of family planning message for men. Newspapers and magazines are the least common media for family planning messages among men. </a:t>
            </a:r>
            <a:endParaRPr lang="en-US" dirty="0" smtClean="0"/>
          </a:p>
        </p:txBody>
      </p:sp>
    </p:spTree>
    <p:extLst>
      <p:ext uri="{BB962C8B-B14F-4D97-AF65-F5344CB8AC3E}">
        <p14:creationId xmlns:p14="http://schemas.microsoft.com/office/powerpoint/2010/main" val="9143966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CEAB43-5C06-4806-B214-897F7C503D85}" type="slidenum">
              <a:rPr lang="en-US"/>
              <a:pPr fontAlgn="base">
                <a:spcBef>
                  <a:spcPct val="0"/>
                </a:spcBef>
                <a:spcAft>
                  <a:spcPct val="0"/>
                </a:spcAft>
              </a:pPr>
              <a:t>25</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Women have most often heard, seen, or read messages about “</a:t>
            </a:r>
            <a:r>
              <a:rPr lang="en-GB" sz="1200" kern="1200" dirty="0" err="1" smtClean="0">
                <a:solidFill>
                  <a:schemeClr val="tx1"/>
                </a:solidFill>
                <a:effectLst/>
                <a:latin typeface="+mn-lt"/>
                <a:ea typeface="+mn-ea"/>
                <a:cs typeface="+mn-cs"/>
              </a:rPr>
              <a:t>Unspaced</a:t>
            </a:r>
            <a:r>
              <a:rPr lang="en-GB" sz="1200" kern="1200" dirty="0" smtClean="0">
                <a:solidFill>
                  <a:schemeClr val="tx1"/>
                </a:solidFill>
                <a:effectLst/>
                <a:latin typeface="+mn-lt"/>
                <a:ea typeface="+mn-ea"/>
                <a:cs typeface="+mn-cs"/>
              </a:rPr>
              <a:t> children makes the going tough. For the love of your family, go for child spacing today” </a:t>
            </a:r>
            <a:r>
              <a:rPr lang="en-US" sz="1200" kern="1200" dirty="0" smtClean="0">
                <a:solidFill>
                  <a:schemeClr val="tx1"/>
                </a:solidFill>
                <a:effectLst/>
                <a:latin typeface="+mn-lt"/>
                <a:ea typeface="+mn-ea"/>
                <a:cs typeface="+mn-cs"/>
              </a:rPr>
              <a:t>(18%), followed by messages about “</a:t>
            </a:r>
            <a:r>
              <a:rPr lang="en-GB" sz="1200" kern="1200" dirty="0" smtClean="0">
                <a:solidFill>
                  <a:schemeClr val="tx1"/>
                </a:solidFill>
                <a:effectLst/>
                <a:latin typeface="+mn-lt"/>
                <a:ea typeface="+mn-ea"/>
                <a:cs typeface="+mn-cs"/>
              </a:rPr>
              <a:t>As for me and my partner, we </a:t>
            </a:r>
            <a:r>
              <a:rPr lang="en-GB" sz="1200" i="1" kern="1200" dirty="0" err="1" smtClean="0">
                <a:solidFill>
                  <a:schemeClr val="tx1"/>
                </a:solidFill>
                <a:effectLst/>
                <a:latin typeface="+mn-lt"/>
                <a:ea typeface="+mn-ea"/>
                <a:cs typeface="+mn-cs"/>
              </a:rPr>
              <a:t>dey</a:t>
            </a:r>
            <a:r>
              <a:rPr lang="en-GB" sz="1200" i="1" kern="1200" dirty="0" smtClean="0">
                <a:solidFill>
                  <a:schemeClr val="tx1"/>
                </a:solidFill>
                <a:effectLst/>
                <a:latin typeface="+mn-lt"/>
                <a:ea typeface="+mn-ea"/>
                <a:cs typeface="+mn-cs"/>
              </a:rPr>
              <a:t> </a:t>
            </a:r>
            <a:r>
              <a:rPr lang="en-GB" sz="1200" i="1" kern="1200" dirty="0" err="1" smtClean="0">
                <a:solidFill>
                  <a:schemeClr val="tx1"/>
                </a:solidFill>
                <a:effectLst/>
                <a:latin typeface="+mn-lt"/>
                <a:ea typeface="+mn-ea"/>
                <a:cs typeface="+mn-cs"/>
              </a:rPr>
              <a:t>kampe</a:t>
            </a:r>
            <a:r>
              <a:rPr lang="en-GB" sz="1200" kern="1200" dirty="0" smtClean="0">
                <a:solidFill>
                  <a:schemeClr val="tx1"/>
                </a:solidFill>
                <a:effectLst/>
                <a:latin typeface="+mn-lt"/>
                <a:ea typeface="+mn-ea"/>
                <a:cs typeface="+mn-cs"/>
              </a:rPr>
              <a:t> with female condom” </a:t>
            </a:r>
            <a:r>
              <a:rPr lang="en-US" sz="1200" kern="1200" dirty="0" smtClean="0">
                <a:solidFill>
                  <a:schemeClr val="tx1"/>
                </a:solidFill>
                <a:effectLst/>
                <a:latin typeface="+mn-lt"/>
                <a:ea typeface="+mn-ea"/>
                <a:cs typeface="+mn-cs"/>
              </a:rPr>
              <a:t>(13%), and “</a:t>
            </a:r>
            <a:r>
              <a:rPr lang="en-GB" sz="1200" kern="1200" dirty="0" smtClean="0">
                <a:solidFill>
                  <a:schemeClr val="tx1"/>
                </a:solidFill>
                <a:effectLst/>
                <a:latin typeface="+mn-lt"/>
                <a:ea typeface="+mn-ea"/>
                <a:cs typeface="+mn-cs"/>
              </a:rPr>
              <a:t>Well- spaced children are every parent’s joy”</a:t>
            </a:r>
            <a:r>
              <a:rPr lang="en-US" sz="1200" kern="1200" dirty="0" smtClean="0">
                <a:solidFill>
                  <a:schemeClr val="tx1"/>
                </a:solidFill>
                <a:effectLst/>
                <a:latin typeface="+mn-lt"/>
                <a:ea typeface="+mn-ea"/>
                <a:cs typeface="+mn-cs"/>
              </a:rPr>
              <a:t> (12%). The results for men differed from those for women. 22% of men heard, saw, or read messages about “</a:t>
            </a:r>
            <a:r>
              <a:rPr lang="en-GB" sz="1200" kern="1200" dirty="0" smtClean="0">
                <a:solidFill>
                  <a:schemeClr val="tx1"/>
                </a:solidFill>
                <a:effectLst/>
                <a:latin typeface="+mn-lt"/>
                <a:ea typeface="+mn-ea"/>
                <a:cs typeface="+mn-cs"/>
              </a:rPr>
              <a:t>Well- spaced children are every parent’s joy”</a:t>
            </a:r>
            <a:r>
              <a:rPr lang="en-US" sz="1200" kern="1200" dirty="0" smtClean="0">
                <a:solidFill>
                  <a:schemeClr val="tx1"/>
                </a:solidFill>
                <a:effectLst/>
                <a:latin typeface="+mn-lt"/>
                <a:ea typeface="+mn-ea"/>
                <a:cs typeface="+mn-cs"/>
              </a:rPr>
              <a:t>, 21% were exposed to messages about “</a:t>
            </a:r>
            <a:r>
              <a:rPr lang="en-GB" sz="1200" kern="1200" dirty="0" err="1" smtClean="0">
                <a:solidFill>
                  <a:schemeClr val="tx1"/>
                </a:solidFill>
                <a:effectLst/>
                <a:latin typeface="+mn-lt"/>
                <a:ea typeface="+mn-ea"/>
                <a:cs typeface="+mn-cs"/>
              </a:rPr>
              <a:t>Unspaced</a:t>
            </a:r>
            <a:r>
              <a:rPr lang="en-GB" sz="1200" kern="1200" dirty="0" smtClean="0">
                <a:solidFill>
                  <a:schemeClr val="tx1"/>
                </a:solidFill>
                <a:effectLst/>
                <a:latin typeface="+mn-lt"/>
                <a:ea typeface="+mn-ea"/>
                <a:cs typeface="+mn-cs"/>
              </a:rPr>
              <a:t> children makes the going tough. For the love of your family, go for child spacing today”</a:t>
            </a:r>
            <a:r>
              <a:rPr lang="en-US" sz="1200" kern="1200" dirty="0" smtClean="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and 19% about </a:t>
            </a:r>
            <a:r>
              <a:rPr lang="en-US" sz="1200" kern="1200" dirty="0" smtClean="0">
                <a:solidFill>
                  <a:schemeClr val="tx1"/>
                </a:solidFill>
                <a:effectLst/>
                <a:latin typeface="+mn-lt"/>
                <a:ea typeface="+mn-ea"/>
                <a:cs typeface="+mn-cs"/>
              </a:rPr>
              <a:t>“</a:t>
            </a:r>
            <a:r>
              <a:rPr lang="en-GB" sz="1200" kern="1200" dirty="0" smtClean="0">
                <a:solidFill>
                  <a:schemeClr val="tx1"/>
                </a:solidFill>
                <a:effectLst/>
                <a:latin typeface="+mn-lt"/>
                <a:ea typeface="+mn-ea"/>
                <a:cs typeface="+mn-cs"/>
              </a:rPr>
              <a:t>As for me and my partner, we </a:t>
            </a:r>
            <a:r>
              <a:rPr lang="en-GB" sz="1200" i="1" kern="1200" dirty="0" err="1" smtClean="0">
                <a:solidFill>
                  <a:schemeClr val="tx1"/>
                </a:solidFill>
                <a:effectLst/>
                <a:latin typeface="+mn-lt"/>
                <a:ea typeface="+mn-ea"/>
                <a:cs typeface="+mn-cs"/>
              </a:rPr>
              <a:t>dey</a:t>
            </a:r>
            <a:r>
              <a:rPr lang="en-GB" sz="1200" i="1" kern="1200" dirty="0" smtClean="0">
                <a:solidFill>
                  <a:schemeClr val="tx1"/>
                </a:solidFill>
                <a:effectLst/>
                <a:latin typeface="+mn-lt"/>
                <a:ea typeface="+mn-ea"/>
                <a:cs typeface="+mn-cs"/>
              </a:rPr>
              <a:t> </a:t>
            </a:r>
            <a:r>
              <a:rPr lang="en-GB" sz="1200" i="1" kern="1200" dirty="0" err="1" smtClean="0">
                <a:solidFill>
                  <a:schemeClr val="tx1"/>
                </a:solidFill>
                <a:effectLst/>
                <a:latin typeface="+mn-lt"/>
                <a:ea typeface="+mn-ea"/>
                <a:cs typeface="+mn-cs"/>
              </a:rPr>
              <a:t>kampe</a:t>
            </a:r>
            <a:r>
              <a:rPr lang="en-GB" sz="1200" kern="1200" dirty="0" smtClean="0">
                <a:solidFill>
                  <a:schemeClr val="tx1"/>
                </a:solidFill>
                <a:effectLst/>
                <a:latin typeface="+mn-lt"/>
                <a:ea typeface="+mn-ea"/>
                <a:cs typeface="+mn-cs"/>
              </a:rPr>
              <a:t> with female condom” </a:t>
            </a:r>
            <a:r>
              <a:rPr lang="en-US" sz="1200" kern="1200" baseline="0" dirty="0" smtClean="0">
                <a:solidFill>
                  <a:schemeClr val="tx1"/>
                </a:solidFill>
                <a:effectLst/>
                <a:latin typeface="+mn-lt"/>
                <a:ea typeface="+mn-ea"/>
                <a:cs typeface="+mn-cs"/>
              </a:rPr>
              <a:t>. </a:t>
            </a:r>
          </a:p>
          <a:p>
            <a:pPr algn="l" eaLnBrk="0" hangingPunct="0"/>
            <a:r>
              <a:rPr lang="en-US" sz="1200" kern="1200" baseline="0" dirty="0" smtClean="0">
                <a:solidFill>
                  <a:schemeClr val="tx1"/>
                </a:solidFill>
                <a:effectLst/>
                <a:latin typeface="+mn-lt"/>
                <a:ea typeface="+mn-ea"/>
                <a:cs typeface="+mn-cs"/>
              </a:rPr>
              <a:t>Men in South West zone were more likely to have been exposed to </a:t>
            </a:r>
            <a:r>
              <a:rPr lang="en-GB" sz="1200" dirty="0" smtClean="0">
                <a:latin typeface="Calibri" pitchFamily="34" charset="0"/>
              </a:rPr>
              <a:t>“</a:t>
            </a:r>
            <a:r>
              <a:rPr lang="en-GB" sz="1200" b="0" dirty="0" smtClean="0">
                <a:solidFill>
                  <a:schemeClr val="bg2"/>
                </a:solidFill>
                <a:latin typeface="Calibri" pitchFamily="34" charset="0"/>
              </a:rPr>
              <a:t>Well- spaced children are every parent’s joy</a:t>
            </a:r>
            <a:r>
              <a:rPr lang="en-GB" sz="1200" b="0" dirty="0" smtClean="0">
                <a:latin typeface="Calibri" pitchFamily="34" charset="0"/>
              </a:rPr>
              <a:t>.”</a:t>
            </a:r>
            <a:endParaRPr lang="en-US" sz="1200" b="0" dirty="0">
              <a:solidFill>
                <a:schemeClr val="accent4"/>
              </a:solidFill>
              <a:latin typeface="Calibri" pitchFamily="34" charset="0"/>
            </a:endParaRPr>
          </a:p>
        </p:txBody>
      </p:sp>
    </p:spTree>
    <p:extLst>
      <p:ext uri="{BB962C8B-B14F-4D97-AF65-F5344CB8AC3E}">
        <p14:creationId xmlns:p14="http://schemas.microsoft.com/office/powerpoint/2010/main" val="1598708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Among all women who are not currently</a:t>
            </a:r>
            <a:r>
              <a:rPr lang="en-US" baseline="0" dirty="0" smtClean="0"/>
              <a:t> using family planning, 6% were visited by a field worker who discussed family planning, and 7% of women visited a health facility where they discussed family planning. Overall, 91% of non-users did not discuss family planning with any health worker.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26</a:t>
            </a:fld>
            <a:endParaRPr lang="en-US"/>
          </a:p>
        </p:txBody>
      </p:sp>
    </p:spTree>
    <p:extLst>
      <p:ext uri="{BB962C8B-B14F-4D97-AF65-F5344CB8AC3E}">
        <p14:creationId xmlns:p14="http://schemas.microsoft.com/office/powerpoint/2010/main" val="24937103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27</a:t>
            </a:fld>
            <a:endParaRPr lang="en-US"/>
          </a:p>
        </p:txBody>
      </p:sp>
    </p:spTree>
    <p:extLst>
      <p:ext uri="{BB962C8B-B14F-4D97-AF65-F5344CB8AC3E}">
        <p14:creationId xmlns:p14="http://schemas.microsoft.com/office/powerpoint/2010/main" val="2178060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D6E70-5851-499A-99AF-E31A9CBFE537}" type="slidenum">
              <a:rPr lang="en-US"/>
              <a:pPr fontAlgn="base">
                <a:spcBef>
                  <a:spcPct val="0"/>
                </a:spcBef>
                <a:spcAft>
                  <a:spcPct val="0"/>
                </a:spcAft>
              </a:pPr>
              <a:t>4</a:t>
            </a:fld>
            <a:endParaRPr lang="en-US"/>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Although knowledge of contraception is universal,</a:t>
            </a:r>
            <a:r>
              <a:rPr lang="en-US" baseline="0" noProof="0" dirty="0" smtClean="0"/>
              <a:t> current use of contraception is much lower. Just 15% of married women currently use any method of contraception and 10% currently use a modern method of contraception.</a:t>
            </a:r>
            <a:endParaRPr lang="en-US" noProof="0" dirty="0" smtClean="0"/>
          </a:p>
        </p:txBody>
      </p:sp>
    </p:spTree>
    <p:extLst>
      <p:ext uri="{BB962C8B-B14F-4D97-AF65-F5344CB8AC3E}">
        <p14:creationId xmlns:p14="http://schemas.microsoft.com/office/powerpoint/2010/main" val="2889952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7F87D5-426D-462C-8F98-B5235C1ED5BB}" type="slidenum">
              <a:rPr lang="en-US"/>
              <a:pPr fontAlgn="base">
                <a:spcBef>
                  <a:spcPct val="0"/>
                </a:spcBef>
                <a:spcAft>
                  <a:spcPct val="0"/>
                </a:spcAft>
              </a:pPr>
              <a:t>5</a:t>
            </a:fld>
            <a:endParaRPr lang="en-US"/>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The contraceptive prevalence rate (CPR) is</a:t>
            </a:r>
            <a:r>
              <a:rPr lang="en-US" baseline="0" noProof="0" dirty="0" smtClean="0"/>
              <a:t> defined as the percentage of married women using a method of contraception. Currently, the CPR for Nigeria is 15% with 10% of married women using modern methods of contraception and 5% using any traditional method of contraception. Among married women, </a:t>
            </a:r>
            <a:r>
              <a:rPr lang="en-US" baseline="0" noProof="0" dirty="0" err="1" smtClean="0"/>
              <a:t>injectables</a:t>
            </a:r>
            <a:r>
              <a:rPr lang="en-US" baseline="0" noProof="0" dirty="0" smtClean="0"/>
              <a:t>, condoms and the pill are the most popular.</a:t>
            </a:r>
          </a:p>
          <a:p>
            <a:pPr>
              <a:spcBef>
                <a:spcPct val="0"/>
              </a:spcBef>
            </a:pPr>
            <a:endParaRPr lang="en-US" baseline="0" noProof="0" dirty="0" smtClean="0"/>
          </a:p>
          <a:p>
            <a:pPr>
              <a:spcBef>
                <a:spcPct val="0"/>
              </a:spcBef>
            </a:pPr>
            <a:r>
              <a:rPr lang="en-US" baseline="0" noProof="0" dirty="0" smtClean="0"/>
              <a:t>Nearly 7 in 10 sexually active unmarried women are using a method of contraception, 55% are using a modern method. Condoms are the most popular method among sexually active unmarried women.</a:t>
            </a:r>
            <a:endParaRPr lang="en-US" noProof="0" dirty="0" smtClean="0"/>
          </a:p>
        </p:txBody>
      </p:sp>
    </p:spTree>
    <p:extLst>
      <p:ext uri="{BB962C8B-B14F-4D97-AF65-F5344CB8AC3E}">
        <p14:creationId xmlns:p14="http://schemas.microsoft.com/office/powerpoint/2010/main" val="722408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D97C8C-E6B3-44BC-99D0-3162C158C4C6}" type="slidenum">
              <a:rPr lang="en-US"/>
              <a:pPr fontAlgn="base">
                <a:spcBef>
                  <a:spcPct val="0"/>
                </a:spcBef>
                <a:spcAft>
                  <a:spcPct val="0"/>
                </a:spcAft>
              </a:pPr>
              <a:t>6</a:t>
            </a:fld>
            <a:endParaRPr lang="en-US"/>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Use of modern methods is highest in urban areas. 17% </a:t>
            </a:r>
            <a:r>
              <a:rPr lang="en-US" baseline="0" dirty="0" smtClean="0"/>
              <a:t>of married women in urban areas use modern methods, compared with 6% of women in rural areas. </a:t>
            </a:r>
            <a:endParaRPr lang="en-US" dirty="0" smtClean="0"/>
          </a:p>
        </p:txBody>
      </p:sp>
    </p:spTree>
    <p:extLst>
      <p:ext uri="{BB962C8B-B14F-4D97-AF65-F5344CB8AC3E}">
        <p14:creationId xmlns:p14="http://schemas.microsoft.com/office/powerpoint/2010/main" val="28445748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4B44DA0-2798-4837-9F3F-7467C864A252}" type="slidenum">
              <a:rPr lang="en-US"/>
              <a:pPr fontAlgn="base">
                <a:spcBef>
                  <a:spcPct val="0"/>
                </a:spcBef>
                <a:spcAft>
                  <a:spcPct val="0"/>
                </a:spcAft>
              </a:pPr>
              <a:t>7</a:t>
            </a:fld>
            <a:endParaRPr lang="en-US"/>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Modern contraceptive use increases with education; 22% of married women with more than secondary education use modern methods,</a:t>
            </a:r>
            <a:r>
              <a:rPr lang="en-US" baseline="0" noProof="0" dirty="0" smtClean="0"/>
              <a:t> compared with 2% of married women with no education. Modern method use is also highest among women from the wealthiest households.</a:t>
            </a:r>
            <a:endParaRPr lang="en-US" noProof="0" dirty="0" smtClean="0"/>
          </a:p>
        </p:txBody>
      </p:sp>
    </p:spTree>
    <p:extLst>
      <p:ext uri="{BB962C8B-B14F-4D97-AF65-F5344CB8AC3E}">
        <p14:creationId xmlns:p14="http://schemas.microsoft.com/office/powerpoint/2010/main" val="2717502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D6E70-5851-499A-99AF-E31A9CBFE537}" type="slidenum">
              <a:rPr lang="en-US"/>
              <a:pPr fontAlgn="base">
                <a:spcBef>
                  <a:spcPct val="0"/>
                </a:spcBef>
                <a:spcAft>
                  <a:spcPct val="0"/>
                </a:spcAft>
              </a:pPr>
              <a:t>8</a:t>
            </a:fld>
            <a:endParaRPr lang="en-US"/>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noProof="0" dirty="0" smtClean="0"/>
              <a:t>Use of family planning (any, modern, and traditional) has remained unchanged since 2003. </a:t>
            </a:r>
          </a:p>
        </p:txBody>
      </p:sp>
    </p:spTree>
    <p:extLst>
      <p:ext uri="{BB962C8B-B14F-4D97-AF65-F5344CB8AC3E}">
        <p14:creationId xmlns:p14="http://schemas.microsoft.com/office/powerpoint/2010/main" val="19102580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Modern</a:t>
            </a:r>
            <a:r>
              <a:rPr lang="en-US" baseline="0" dirty="0" smtClean="0"/>
              <a:t> method use by currently married women in Nigeria is among the lowest of countries in West Africa.</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solidFill>
                  <a:prstClr val="black"/>
                </a:solidFill>
              </a:rPr>
              <a:pPr>
                <a:defRPr/>
              </a:pPr>
              <a:t>9</a:t>
            </a:fld>
            <a:endParaRPr lang="en-US">
              <a:solidFill>
                <a:prstClr val="black"/>
              </a:solidFill>
            </a:endParaRPr>
          </a:p>
        </p:txBody>
      </p:sp>
    </p:spTree>
    <p:extLst>
      <p:ext uri="{BB962C8B-B14F-4D97-AF65-F5344CB8AC3E}">
        <p14:creationId xmlns:p14="http://schemas.microsoft.com/office/powerpoint/2010/main" val="1735060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Modern contraceptive use ranges from</a:t>
            </a:r>
            <a:r>
              <a:rPr lang="en-US" sz="1200" kern="1200" baseline="0" dirty="0" smtClean="0">
                <a:solidFill>
                  <a:schemeClr val="tx1"/>
                </a:solidFill>
                <a:effectLst/>
                <a:latin typeface="+mn-lt"/>
                <a:ea typeface="+mn-ea"/>
                <a:cs typeface="+mn-cs"/>
              </a:rPr>
              <a:t> a low of 3% in North East to a high of 25% in South West Zone. </a:t>
            </a:r>
            <a:r>
              <a:rPr lang="en-US" sz="1200" kern="1200" dirty="0" smtClean="0">
                <a:solidFill>
                  <a:schemeClr val="tx1"/>
                </a:solidFill>
                <a:effectLst/>
                <a:latin typeface="+mn-lt"/>
                <a:ea typeface="+mn-ea"/>
                <a:cs typeface="+mn-cs"/>
              </a:rPr>
              <a:t>Among modern methods, the</a:t>
            </a:r>
            <a:r>
              <a:rPr lang="en-US" sz="1200" kern="1200" baseline="0" dirty="0" smtClean="0">
                <a:solidFill>
                  <a:schemeClr val="tx1"/>
                </a:solidFill>
                <a:effectLst/>
                <a:latin typeface="+mn-lt"/>
                <a:ea typeface="+mn-ea"/>
                <a:cs typeface="+mn-cs"/>
              </a:rPr>
              <a:t> male condom</a:t>
            </a:r>
            <a:r>
              <a:rPr lang="en-US" sz="1200" kern="1200" dirty="0" smtClean="0">
                <a:solidFill>
                  <a:schemeClr val="tx1"/>
                </a:solidFill>
                <a:effectLst/>
                <a:latin typeface="+mn-lt"/>
                <a:ea typeface="+mn-ea"/>
                <a:cs typeface="+mn-cs"/>
              </a:rPr>
              <a:t> is the method of choice in South East and South West Zones. </a:t>
            </a:r>
            <a:r>
              <a:rPr lang="en-US" sz="1200" kern="1200" dirty="0" err="1" smtClean="0">
                <a:solidFill>
                  <a:schemeClr val="tx1"/>
                </a:solidFill>
                <a:effectLst/>
                <a:latin typeface="+mn-lt"/>
                <a:ea typeface="+mn-ea"/>
                <a:cs typeface="+mn-cs"/>
              </a:rPr>
              <a:t>Injectables</a:t>
            </a:r>
            <a:r>
              <a:rPr lang="en-US" sz="1200" kern="1200" baseline="0" dirty="0" smtClean="0">
                <a:solidFill>
                  <a:schemeClr val="tx1"/>
                </a:solidFill>
                <a:effectLst/>
                <a:latin typeface="+mn-lt"/>
                <a:ea typeface="+mn-ea"/>
                <a:cs typeface="+mn-cs"/>
              </a:rPr>
              <a:t> are t</a:t>
            </a:r>
            <a:r>
              <a:rPr lang="en-US" sz="1200" kern="1200" dirty="0" smtClean="0">
                <a:solidFill>
                  <a:schemeClr val="tx1"/>
                </a:solidFill>
                <a:effectLst/>
                <a:latin typeface="+mn-lt"/>
                <a:ea typeface="+mn-ea"/>
                <a:cs typeface="+mn-cs"/>
              </a:rPr>
              <a:t>he most commonly reported method in the other</a:t>
            </a:r>
            <a:r>
              <a:rPr lang="en-US" sz="1200" kern="1200" baseline="0" dirty="0" smtClean="0">
                <a:solidFill>
                  <a:schemeClr val="tx1"/>
                </a:solidFill>
                <a:effectLst/>
                <a:latin typeface="+mn-lt"/>
                <a:ea typeface="+mn-ea"/>
                <a:cs typeface="+mn-cs"/>
              </a:rPr>
              <a:t> zones.</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8973238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394308" y="4993963"/>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p>
          <a:p>
            <a:pPr algn="ctr"/>
            <a:r>
              <a:rPr lang="en-US" sz="4000" dirty="0" smtClean="0">
                <a:solidFill>
                  <a:schemeClr val="bg1"/>
                </a:solidFill>
                <a:latin typeface="Calibri" pitchFamily="34" charset="0"/>
              </a:rPr>
              <a:t>South West </a:t>
            </a:r>
            <a:r>
              <a:rPr lang="en-US" sz="4000" baseline="0" dirty="0" smtClean="0">
                <a:solidFill>
                  <a:schemeClr val="bg1"/>
                </a:solidFill>
                <a:latin typeface="Calibri" pitchFamily="34" charset="0"/>
              </a:rPr>
              <a:t>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7099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2118617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32859033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0892968"/>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1859682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2220898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E273BF-A912-4AB8-B8E6-777F7C41E852}"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40977429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FE273BF-A912-4AB8-B8E6-777F7C41E852}"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31056210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FE273BF-A912-4AB8-B8E6-777F7C41E852}"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2824846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B828EC-4ACA-4213-B2FE-7687DE4966D3}"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20281520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FE273BF-A912-4AB8-B8E6-777F7C41E852}"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47295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E273BF-A912-4AB8-B8E6-777F7C41E852}"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6058346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E273BF-A912-4AB8-B8E6-777F7C41E852}"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919239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E273BF-A912-4AB8-B8E6-777F7C41E852}"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9690880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0883738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E273BF-A912-4AB8-B8E6-777F7C41E852}"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56BF03-1D4B-4BB4-8920-3D0B0ED7B234}" type="slidenum">
              <a:rPr lang="en-US" smtClean="0"/>
              <a:pPr/>
              <a:t>‹#›</a:t>
            </a:fld>
            <a:endParaRPr lang="en-US"/>
          </a:p>
        </p:txBody>
      </p:sp>
    </p:spTree>
    <p:extLst>
      <p:ext uri="{BB962C8B-B14F-4D97-AF65-F5344CB8AC3E}">
        <p14:creationId xmlns:p14="http://schemas.microsoft.com/office/powerpoint/2010/main" val="16806146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089296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CB828EC-4ACA-4213-B2FE-7687DE4966D3}"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3602217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CB828EC-4ACA-4213-B2FE-7687DE4966D3}"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291233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CB828EC-4ACA-4213-B2FE-7687DE4966D3}"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65856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CB828EC-4ACA-4213-B2FE-7687DE4966D3}"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3509546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B828EC-4ACA-4213-B2FE-7687DE4966D3}"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268453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B828EC-4ACA-4213-B2FE-7687DE4966D3}"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4052829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B828EC-4ACA-4213-B2FE-7687DE4966D3}"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F1369-4AC0-458D-8585-88EA1CF3D4C3}" type="slidenum">
              <a:rPr lang="en-US" smtClean="0"/>
              <a:pPr/>
              <a:t>‹#›</a:t>
            </a:fld>
            <a:endParaRPr lang="en-US"/>
          </a:p>
        </p:txBody>
      </p:sp>
    </p:spTree>
    <p:extLst>
      <p:ext uri="{BB962C8B-B14F-4D97-AF65-F5344CB8AC3E}">
        <p14:creationId xmlns:p14="http://schemas.microsoft.com/office/powerpoint/2010/main" val="16691538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B828EC-4ACA-4213-B2FE-7687DE4966D3}"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6F1369-4AC0-458D-8585-88EA1CF3D4C3}" type="slidenum">
              <a:rPr lang="en-US" smtClean="0"/>
              <a:pPr/>
              <a:t>‹#›</a:t>
            </a:fld>
            <a:endParaRPr lang="en-US"/>
          </a:p>
        </p:txBody>
      </p:sp>
    </p:spTree>
    <p:extLst>
      <p:ext uri="{BB962C8B-B14F-4D97-AF65-F5344CB8AC3E}">
        <p14:creationId xmlns:p14="http://schemas.microsoft.com/office/powerpoint/2010/main" val="892171850"/>
      </p:ext>
    </p:extLst>
  </p:cSld>
  <p:clrMap bg1="dk1" tx1="lt1" bg2="dk2" tx2="lt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49" r:id="rId12"/>
    <p:sldLayoutId id="2147483750" r:id="rId13"/>
    <p:sldLayoutId id="2147483751"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E273BF-A912-4AB8-B8E6-777F7C41E852}"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56BF03-1D4B-4BB4-8920-3D0B0ED7B234}" type="slidenum">
              <a:rPr lang="en-US" smtClean="0"/>
              <a:pPr/>
              <a:t>‹#›</a:t>
            </a:fld>
            <a:endParaRPr lang="en-US"/>
          </a:p>
        </p:txBody>
      </p:sp>
    </p:spTree>
    <p:extLst>
      <p:ext uri="{BB962C8B-B14F-4D97-AF65-F5344CB8AC3E}">
        <p14:creationId xmlns:p14="http://schemas.microsoft.com/office/powerpoint/2010/main" val="1857764893"/>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52" r:id="rId12"/>
    <p:sldLayoutId id="2147483753" r:id="rId13"/>
    <p:sldLayoutId id="2147483754"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4.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35"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Family Planning</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8369995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24" y="119621"/>
            <a:ext cx="8918976" cy="1143000"/>
          </a:xfrm>
        </p:spPr>
        <p:txBody>
          <a:bodyPr/>
          <a:lstStyle/>
          <a:p>
            <a:r>
              <a:rPr lang="en-US" sz="4200" dirty="0" smtClean="0">
                <a:latin typeface="Calibri" pitchFamily="34" charset="0"/>
              </a:rPr>
              <a:t>Use of Modern Methods by Zone</a:t>
            </a:r>
            <a:endParaRPr lang="en-US" sz="4200" dirty="0">
              <a:latin typeface="Calibri" pitchFamily="34" charset="0"/>
            </a:endParaRPr>
          </a:p>
        </p:txBody>
      </p:sp>
      <p:sp>
        <p:nvSpPr>
          <p:cNvPr id="141" name="TextBox 140"/>
          <p:cNvSpPr txBox="1"/>
          <p:nvPr/>
        </p:nvSpPr>
        <p:spPr>
          <a:xfrm>
            <a:off x="4649787" y="6219825"/>
            <a:ext cx="4494213" cy="646331"/>
          </a:xfrm>
          <a:prstGeom prst="rect">
            <a:avLst/>
          </a:prstGeom>
          <a:noFill/>
        </p:spPr>
        <p:txBody>
          <a:bodyPr wrap="square" rtlCol="0">
            <a:spAutoFit/>
          </a:bodyPr>
          <a:lstStyle/>
          <a:p>
            <a:pPr algn="r"/>
            <a:r>
              <a:rPr lang="en-US" i="1" dirty="0" smtClean="0">
                <a:latin typeface="+mj-lt"/>
              </a:rPr>
              <a:t>Percent of currently married women </a:t>
            </a:r>
            <a:br>
              <a:rPr lang="en-US" i="1" dirty="0" smtClean="0">
                <a:latin typeface="+mj-lt"/>
              </a:rPr>
            </a:br>
            <a:r>
              <a:rPr lang="en-US" i="1" dirty="0" smtClean="0">
                <a:latin typeface="+mj-lt"/>
              </a:rPr>
              <a:t>age 15-49 using a modern method</a:t>
            </a:r>
            <a:endParaRPr lang="en-US" i="1" dirty="0">
              <a:latin typeface="+mj-lt"/>
            </a:endParaRPr>
          </a:p>
        </p:txBody>
      </p:sp>
      <p:sp>
        <p:nvSpPr>
          <p:cNvPr id="149" name="TextBox 148"/>
          <p:cNvSpPr txBox="1"/>
          <p:nvPr/>
        </p:nvSpPr>
        <p:spPr>
          <a:xfrm>
            <a:off x="7239000" y="4898544"/>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10%</a:t>
            </a:r>
            <a:endParaRPr lang="en-US" sz="2800" b="1" dirty="0">
              <a:latin typeface="+mj-lt"/>
            </a:endParaRPr>
          </a:p>
        </p:txBody>
      </p:sp>
      <p:grpSp>
        <p:nvGrpSpPr>
          <p:cNvPr id="150" name="Group 4"/>
          <p:cNvGrpSpPr>
            <a:grpSpLocks noChangeAspect="1"/>
          </p:cNvGrpSpPr>
          <p:nvPr/>
        </p:nvGrpSpPr>
        <p:grpSpPr bwMode="auto">
          <a:xfrm>
            <a:off x="1335088" y="1155700"/>
            <a:ext cx="7002462" cy="5614988"/>
            <a:chOff x="841" y="728"/>
            <a:chExt cx="4411" cy="3537"/>
          </a:xfrm>
        </p:grpSpPr>
        <p:sp>
          <p:nvSpPr>
            <p:cNvPr id="151"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3" name="TextBox 232"/>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3%</a:t>
            </a:r>
            <a:endParaRPr lang="en-US" sz="2400" b="1" dirty="0">
              <a:solidFill>
                <a:schemeClr val="bg1"/>
              </a:solidFill>
              <a:latin typeface="+mn-lt"/>
            </a:endParaRPr>
          </a:p>
        </p:txBody>
      </p:sp>
      <p:sp>
        <p:nvSpPr>
          <p:cNvPr id="234" name="TextBox 233"/>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12%</a:t>
            </a:r>
            <a:endParaRPr lang="en-US" sz="2400" b="1" dirty="0">
              <a:latin typeface="+mn-lt"/>
            </a:endParaRPr>
          </a:p>
        </p:txBody>
      </p:sp>
      <p:sp>
        <p:nvSpPr>
          <p:cNvPr id="235" name="TextBox 234"/>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4%</a:t>
            </a:r>
            <a:endParaRPr lang="en-US" sz="2400" b="1" dirty="0">
              <a:solidFill>
                <a:schemeClr val="bg1"/>
              </a:solidFill>
              <a:latin typeface="+mn-lt"/>
            </a:endParaRPr>
          </a:p>
        </p:txBody>
      </p:sp>
      <p:sp>
        <p:nvSpPr>
          <p:cNvPr id="236" name="TextBox 235"/>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25%</a:t>
            </a:r>
            <a:endParaRPr lang="en-US" sz="2400" b="1" dirty="0">
              <a:latin typeface="+mn-lt"/>
            </a:endParaRPr>
          </a:p>
        </p:txBody>
      </p:sp>
      <p:sp>
        <p:nvSpPr>
          <p:cNvPr id="237" name="TextBox 236"/>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11%</a:t>
            </a:r>
          </a:p>
        </p:txBody>
      </p:sp>
      <p:sp>
        <p:nvSpPr>
          <p:cNvPr id="238" name="TextBox 237"/>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16%</a:t>
            </a:r>
            <a:endParaRPr lang="en-US" sz="2400" b="1" dirty="0">
              <a:latin typeface="+mn-lt"/>
            </a:endParaRPr>
          </a:p>
        </p:txBody>
      </p:sp>
    </p:spTree>
    <p:extLst>
      <p:ext uri="{BB962C8B-B14F-4D97-AF65-F5344CB8AC3E}">
        <p14:creationId xmlns:p14="http://schemas.microsoft.com/office/powerpoint/2010/main" val="1865507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5"/>
          <p:cNvGrpSpPr>
            <a:grpSpLocks noChangeAspect="1"/>
          </p:cNvGrpSpPr>
          <p:nvPr/>
        </p:nvGrpSpPr>
        <p:grpSpPr bwMode="auto">
          <a:xfrm>
            <a:off x="2032411" y="1284606"/>
            <a:ext cx="5567362" cy="5486400"/>
            <a:chOff x="1101" y="816"/>
            <a:chExt cx="3507" cy="3456"/>
          </a:xfrm>
        </p:grpSpPr>
        <p:sp>
          <p:nvSpPr>
            <p:cNvPr id="24" name="AutoShape 4"/>
            <p:cNvSpPr>
              <a:spLocks noChangeAspect="1" noChangeArrowheads="1" noTextEdit="1"/>
            </p:cNvSpPr>
            <p:nvPr/>
          </p:nvSpPr>
          <p:spPr bwMode="auto">
            <a:xfrm>
              <a:off x="1101" y="816"/>
              <a:ext cx="3507"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6"/>
            <p:cNvSpPr>
              <a:spLocks/>
            </p:cNvSpPr>
            <p:nvPr/>
          </p:nvSpPr>
          <p:spPr bwMode="auto">
            <a:xfrm>
              <a:off x="1104" y="819"/>
              <a:ext cx="1987" cy="2215"/>
            </a:xfrm>
            <a:custGeom>
              <a:avLst/>
              <a:gdLst>
                <a:gd name="T0" fmla="*/ 32 w 1987"/>
                <a:gd name="T1" fmla="*/ 1208 h 2215"/>
                <a:gd name="T2" fmla="*/ 44 w 1987"/>
                <a:gd name="T3" fmla="*/ 1132 h 2215"/>
                <a:gd name="T4" fmla="*/ 65 w 1987"/>
                <a:gd name="T5" fmla="*/ 1062 h 2215"/>
                <a:gd name="T6" fmla="*/ 49 w 1987"/>
                <a:gd name="T7" fmla="*/ 980 h 2215"/>
                <a:gd name="T8" fmla="*/ 27 w 1987"/>
                <a:gd name="T9" fmla="*/ 905 h 2215"/>
                <a:gd name="T10" fmla="*/ 38 w 1987"/>
                <a:gd name="T11" fmla="*/ 829 h 2215"/>
                <a:gd name="T12" fmla="*/ 70 w 1987"/>
                <a:gd name="T13" fmla="*/ 758 h 2215"/>
                <a:gd name="T14" fmla="*/ 70 w 1987"/>
                <a:gd name="T15" fmla="*/ 677 h 2215"/>
                <a:gd name="T16" fmla="*/ 385 w 1987"/>
                <a:gd name="T17" fmla="*/ 482 h 2215"/>
                <a:gd name="T18" fmla="*/ 1053 w 1987"/>
                <a:gd name="T19" fmla="*/ 200 h 2215"/>
                <a:gd name="T20" fmla="*/ 1400 w 1987"/>
                <a:gd name="T21" fmla="*/ 158 h 2215"/>
                <a:gd name="T22" fmla="*/ 1617 w 1987"/>
                <a:gd name="T23" fmla="*/ 341 h 2215"/>
                <a:gd name="T24" fmla="*/ 1888 w 1987"/>
                <a:gd name="T25" fmla="*/ 1018 h 2215"/>
                <a:gd name="T26" fmla="*/ 1975 w 1987"/>
                <a:gd name="T27" fmla="*/ 1203 h 2215"/>
                <a:gd name="T28" fmla="*/ 1920 w 1987"/>
                <a:gd name="T29" fmla="*/ 1300 h 2215"/>
                <a:gd name="T30" fmla="*/ 1829 w 1987"/>
                <a:gd name="T31" fmla="*/ 1365 h 2215"/>
                <a:gd name="T32" fmla="*/ 1775 w 1987"/>
                <a:gd name="T33" fmla="*/ 1403 h 2215"/>
                <a:gd name="T34" fmla="*/ 1667 w 1987"/>
                <a:gd name="T35" fmla="*/ 1277 h 2215"/>
                <a:gd name="T36" fmla="*/ 1600 w 1987"/>
                <a:gd name="T37" fmla="*/ 1376 h 2215"/>
                <a:gd name="T38" fmla="*/ 1465 w 1987"/>
                <a:gd name="T39" fmla="*/ 1430 h 2215"/>
                <a:gd name="T40" fmla="*/ 1471 w 1987"/>
                <a:gd name="T41" fmla="*/ 1554 h 2215"/>
                <a:gd name="T42" fmla="*/ 1541 w 1987"/>
                <a:gd name="T43" fmla="*/ 1700 h 2215"/>
                <a:gd name="T44" fmla="*/ 1541 w 1987"/>
                <a:gd name="T45" fmla="*/ 1830 h 2215"/>
                <a:gd name="T46" fmla="*/ 1520 w 1987"/>
                <a:gd name="T47" fmla="*/ 1998 h 2215"/>
                <a:gd name="T48" fmla="*/ 1482 w 1987"/>
                <a:gd name="T49" fmla="*/ 2074 h 2215"/>
                <a:gd name="T50" fmla="*/ 1476 w 1987"/>
                <a:gd name="T51" fmla="*/ 2139 h 2215"/>
                <a:gd name="T52" fmla="*/ 1449 w 1987"/>
                <a:gd name="T53" fmla="*/ 2154 h 2215"/>
                <a:gd name="T54" fmla="*/ 1297 w 1987"/>
                <a:gd name="T55" fmla="*/ 2209 h 2215"/>
                <a:gd name="T56" fmla="*/ 1124 w 1987"/>
                <a:gd name="T57" fmla="*/ 2187 h 2215"/>
                <a:gd name="T58" fmla="*/ 1139 w 1987"/>
                <a:gd name="T59" fmla="*/ 2057 h 2215"/>
                <a:gd name="T60" fmla="*/ 1112 w 1987"/>
                <a:gd name="T61" fmla="*/ 1982 h 2215"/>
                <a:gd name="T62" fmla="*/ 1091 w 1987"/>
                <a:gd name="T63" fmla="*/ 1922 h 2215"/>
                <a:gd name="T64" fmla="*/ 1074 w 1987"/>
                <a:gd name="T65" fmla="*/ 1851 h 2215"/>
                <a:gd name="T66" fmla="*/ 1009 w 1987"/>
                <a:gd name="T67" fmla="*/ 1836 h 2215"/>
                <a:gd name="T68" fmla="*/ 901 w 1987"/>
                <a:gd name="T69" fmla="*/ 1841 h 2215"/>
                <a:gd name="T70" fmla="*/ 852 w 1987"/>
                <a:gd name="T71" fmla="*/ 1884 h 2215"/>
                <a:gd name="T72" fmla="*/ 836 w 1987"/>
                <a:gd name="T73" fmla="*/ 1847 h 2215"/>
                <a:gd name="T74" fmla="*/ 808 w 1987"/>
                <a:gd name="T75" fmla="*/ 1781 h 2215"/>
                <a:gd name="T76" fmla="*/ 754 w 1987"/>
                <a:gd name="T77" fmla="*/ 1830 h 2215"/>
                <a:gd name="T78" fmla="*/ 733 w 1987"/>
                <a:gd name="T79" fmla="*/ 1889 h 2215"/>
                <a:gd name="T80" fmla="*/ 684 w 1987"/>
                <a:gd name="T81" fmla="*/ 1954 h 2215"/>
                <a:gd name="T82" fmla="*/ 602 w 1987"/>
                <a:gd name="T83" fmla="*/ 1916 h 2215"/>
                <a:gd name="T84" fmla="*/ 493 w 1987"/>
                <a:gd name="T85" fmla="*/ 1895 h 2215"/>
                <a:gd name="T86" fmla="*/ 434 w 1987"/>
                <a:gd name="T87" fmla="*/ 1841 h 2215"/>
                <a:gd name="T88" fmla="*/ 412 w 1987"/>
                <a:gd name="T89" fmla="*/ 1781 h 2215"/>
                <a:gd name="T90" fmla="*/ 364 w 1987"/>
                <a:gd name="T91" fmla="*/ 1716 h 2215"/>
                <a:gd name="T92" fmla="*/ 309 w 1987"/>
                <a:gd name="T93" fmla="*/ 1674 h 2215"/>
                <a:gd name="T94" fmla="*/ 326 w 1987"/>
                <a:gd name="T95" fmla="*/ 1603 h 2215"/>
                <a:gd name="T96" fmla="*/ 337 w 1987"/>
                <a:gd name="T97" fmla="*/ 1559 h 2215"/>
                <a:gd name="T98" fmla="*/ 358 w 1987"/>
                <a:gd name="T99" fmla="*/ 1500 h 2215"/>
                <a:gd name="T100" fmla="*/ 341 w 1987"/>
                <a:gd name="T101" fmla="*/ 1430 h 2215"/>
                <a:gd name="T102" fmla="*/ 309 w 1987"/>
                <a:gd name="T103" fmla="*/ 1424 h 2215"/>
                <a:gd name="T104" fmla="*/ 266 w 1987"/>
                <a:gd name="T105" fmla="*/ 1494 h 2215"/>
                <a:gd name="T106" fmla="*/ 232 w 1987"/>
                <a:gd name="T107" fmla="*/ 1456 h 2215"/>
                <a:gd name="T108" fmla="*/ 211 w 1987"/>
                <a:gd name="T109" fmla="*/ 1408 h 2215"/>
                <a:gd name="T110" fmla="*/ 228 w 1987"/>
                <a:gd name="T111" fmla="*/ 1344 h 2215"/>
                <a:gd name="T112" fmla="*/ 190 w 1987"/>
                <a:gd name="T113" fmla="*/ 1327 h 2215"/>
                <a:gd name="T114" fmla="*/ 130 w 1987"/>
                <a:gd name="T115" fmla="*/ 1300 h 2215"/>
                <a:gd name="T116" fmla="*/ 76 w 1987"/>
                <a:gd name="T117" fmla="*/ 1353 h 2215"/>
                <a:gd name="T118" fmla="*/ 0 w 1987"/>
                <a:gd name="T119" fmla="*/ 1359 h 2215"/>
                <a:gd name="T120" fmla="*/ 21 w 1987"/>
                <a:gd name="T121" fmla="*/ 1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7" h="2215">
                  <a:moveTo>
                    <a:pt x="21" y="1294"/>
                  </a:moveTo>
                  <a:lnTo>
                    <a:pt x="21" y="1283"/>
                  </a:lnTo>
                  <a:lnTo>
                    <a:pt x="21" y="1277"/>
                  </a:lnTo>
                  <a:lnTo>
                    <a:pt x="21" y="1273"/>
                  </a:lnTo>
                  <a:lnTo>
                    <a:pt x="21" y="1267"/>
                  </a:lnTo>
                  <a:lnTo>
                    <a:pt x="21" y="1256"/>
                  </a:lnTo>
                  <a:lnTo>
                    <a:pt x="21" y="1251"/>
                  </a:lnTo>
                  <a:lnTo>
                    <a:pt x="27" y="1245"/>
                  </a:lnTo>
                  <a:lnTo>
                    <a:pt x="27" y="1241"/>
                  </a:lnTo>
                  <a:lnTo>
                    <a:pt x="27" y="1235"/>
                  </a:lnTo>
                  <a:lnTo>
                    <a:pt x="27" y="1229"/>
                  </a:lnTo>
                  <a:lnTo>
                    <a:pt x="27" y="1218"/>
                  </a:lnTo>
                  <a:lnTo>
                    <a:pt x="32" y="1212"/>
                  </a:lnTo>
                  <a:lnTo>
                    <a:pt x="32" y="1208"/>
                  </a:lnTo>
                  <a:lnTo>
                    <a:pt x="32" y="1203"/>
                  </a:lnTo>
                  <a:lnTo>
                    <a:pt x="32" y="1197"/>
                  </a:lnTo>
                  <a:lnTo>
                    <a:pt x="32" y="1191"/>
                  </a:lnTo>
                  <a:lnTo>
                    <a:pt x="38" y="1191"/>
                  </a:lnTo>
                  <a:lnTo>
                    <a:pt x="38" y="1186"/>
                  </a:lnTo>
                  <a:lnTo>
                    <a:pt x="38" y="1180"/>
                  </a:lnTo>
                  <a:lnTo>
                    <a:pt x="38" y="1176"/>
                  </a:lnTo>
                  <a:lnTo>
                    <a:pt x="38" y="1170"/>
                  </a:lnTo>
                  <a:lnTo>
                    <a:pt x="44" y="1165"/>
                  </a:lnTo>
                  <a:lnTo>
                    <a:pt x="44" y="1159"/>
                  </a:lnTo>
                  <a:lnTo>
                    <a:pt x="44" y="1153"/>
                  </a:lnTo>
                  <a:lnTo>
                    <a:pt x="44" y="1148"/>
                  </a:lnTo>
                  <a:lnTo>
                    <a:pt x="44" y="1142"/>
                  </a:lnTo>
                  <a:lnTo>
                    <a:pt x="44" y="1132"/>
                  </a:lnTo>
                  <a:lnTo>
                    <a:pt x="44" y="1126"/>
                  </a:lnTo>
                  <a:lnTo>
                    <a:pt x="44" y="1121"/>
                  </a:lnTo>
                  <a:lnTo>
                    <a:pt x="44" y="1115"/>
                  </a:lnTo>
                  <a:lnTo>
                    <a:pt x="44" y="1110"/>
                  </a:lnTo>
                  <a:lnTo>
                    <a:pt x="44" y="1100"/>
                  </a:lnTo>
                  <a:lnTo>
                    <a:pt x="44" y="1094"/>
                  </a:lnTo>
                  <a:lnTo>
                    <a:pt x="49" y="1094"/>
                  </a:lnTo>
                  <a:lnTo>
                    <a:pt x="49" y="1088"/>
                  </a:lnTo>
                  <a:lnTo>
                    <a:pt x="53" y="1088"/>
                  </a:lnTo>
                  <a:lnTo>
                    <a:pt x="59" y="1083"/>
                  </a:lnTo>
                  <a:lnTo>
                    <a:pt x="59" y="1077"/>
                  </a:lnTo>
                  <a:lnTo>
                    <a:pt x="59" y="1073"/>
                  </a:lnTo>
                  <a:lnTo>
                    <a:pt x="65" y="1067"/>
                  </a:lnTo>
                  <a:lnTo>
                    <a:pt x="65" y="1062"/>
                  </a:lnTo>
                  <a:lnTo>
                    <a:pt x="65" y="1050"/>
                  </a:lnTo>
                  <a:lnTo>
                    <a:pt x="70" y="1045"/>
                  </a:lnTo>
                  <a:lnTo>
                    <a:pt x="70" y="1040"/>
                  </a:lnTo>
                  <a:lnTo>
                    <a:pt x="70" y="1035"/>
                  </a:lnTo>
                  <a:lnTo>
                    <a:pt x="70" y="1029"/>
                  </a:lnTo>
                  <a:lnTo>
                    <a:pt x="70" y="1024"/>
                  </a:lnTo>
                  <a:lnTo>
                    <a:pt x="70" y="1018"/>
                  </a:lnTo>
                  <a:lnTo>
                    <a:pt x="70" y="1012"/>
                  </a:lnTo>
                  <a:lnTo>
                    <a:pt x="65" y="1007"/>
                  </a:lnTo>
                  <a:lnTo>
                    <a:pt x="65" y="1002"/>
                  </a:lnTo>
                  <a:lnTo>
                    <a:pt x="59" y="997"/>
                  </a:lnTo>
                  <a:lnTo>
                    <a:pt x="53" y="991"/>
                  </a:lnTo>
                  <a:lnTo>
                    <a:pt x="49" y="985"/>
                  </a:lnTo>
                  <a:lnTo>
                    <a:pt x="49" y="980"/>
                  </a:lnTo>
                  <a:lnTo>
                    <a:pt x="44" y="980"/>
                  </a:lnTo>
                  <a:lnTo>
                    <a:pt x="44" y="970"/>
                  </a:lnTo>
                  <a:lnTo>
                    <a:pt x="44" y="964"/>
                  </a:lnTo>
                  <a:lnTo>
                    <a:pt x="44" y="959"/>
                  </a:lnTo>
                  <a:lnTo>
                    <a:pt x="44" y="953"/>
                  </a:lnTo>
                  <a:lnTo>
                    <a:pt x="38" y="947"/>
                  </a:lnTo>
                  <a:lnTo>
                    <a:pt x="38" y="942"/>
                  </a:lnTo>
                  <a:lnTo>
                    <a:pt x="38" y="938"/>
                  </a:lnTo>
                  <a:lnTo>
                    <a:pt x="32" y="932"/>
                  </a:lnTo>
                  <a:lnTo>
                    <a:pt x="32" y="926"/>
                  </a:lnTo>
                  <a:lnTo>
                    <a:pt x="32" y="921"/>
                  </a:lnTo>
                  <a:lnTo>
                    <a:pt x="32" y="915"/>
                  </a:lnTo>
                  <a:lnTo>
                    <a:pt x="27" y="909"/>
                  </a:lnTo>
                  <a:lnTo>
                    <a:pt x="27" y="905"/>
                  </a:lnTo>
                  <a:lnTo>
                    <a:pt x="27" y="899"/>
                  </a:lnTo>
                  <a:lnTo>
                    <a:pt x="27" y="894"/>
                  </a:lnTo>
                  <a:lnTo>
                    <a:pt x="27" y="883"/>
                  </a:lnTo>
                  <a:lnTo>
                    <a:pt x="27" y="877"/>
                  </a:lnTo>
                  <a:lnTo>
                    <a:pt x="27" y="873"/>
                  </a:lnTo>
                  <a:lnTo>
                    <a:pt x="27" y="867"/>
                  </a:lnTo>
                  <a:lnTo>
                    <a:pt x="32" y="867"/>
                  </a:lnTo>
                  <a:lnTo>
                    <a:pt x="32" y="861"/>
                  </a:lnTo>
                  <a:lnTo>
                    <a:pt x="32" y="856"/>
                  </a:lnTo>
                  <a:lnTo>
                    <a:pt x="38" y="850"/>
                  </a:lnTo>
                  <a:lnTo>
                    <a:pt x="38" y="844"/>
                  </a:lnTo>
                  <a:lnTo>
                    <a:pt x="38" y="839"/>
                  </a:lnTo>
                  <a:lnTo>
                    <a:pt x="44" y="835"/>
                  </a:lnTo>
                  <a:lnTo>
                    <a:pt x="38" y="829"/>
                  </a:lnTo>
                  <a:lnTo>
                    <a:pt x="38" y="818"/>
                  </a:lnTo>
                  <a:lnTo>
                    <a:pt x="38" y="812"/>
                  </a:lnTo>
                  <a:lnTo>
                    <a:pt x="38" y="806"/>
                  </a:lnTo>
                  <a:lnTo>
                    <a:pt x="38" y="802"/>
                  </a:lnTo>
                  <a:lnTo>
                    <a:pt x="38" y="797"/>
                  </a:lnTo>
                  <a:lnTo>
                    <a:pt x="44" y="791"/>
                  </a:lnTo>
                  <a:lnTo>
                    <a:pt x="49" y="785"/>
                  </a:lnTo>
                  <a:lnTo>
                    <a:pt x="53" y="780"/>
                  </a:lnTo>
                  <a:lnTo>
                    <a:pt x="59" y="780"/>
                  </a:lnTo>
                  <a:lnTo>
                    <a:pt x="65" y="774"/>
                  </a:lnTo>
                  <a:lnTo>
                    <a:pt x="65" y="770"/>
                  </a:lnTo>
                  <a:lnTo>
                    <a:pt x="70" y="770"/>
                  </a:lnTo>
                  <a:lnTo>
                    <a:pt x="70" y="764"/>
                  </a:lnTo>
                  <a:lnTo>
                    <a:pt x="70" y="758"/>
                  </a:lnTo>
                  <a:lnTo>
                    <a:pt x="70" y="747"/>
                  </a:lnTo>
                  <a:lnTo>
                    <a:pt x="70" y="742"/>
                  </a:lnTo>
                  <a:lnTo>
                    <a:pt x="76" y="737"/>
                  </a:lnTo>
                  <a:lnTo>
                    <a:pt x="76" y="732"/>
                  </a:lnTo>
                  <a:lnTo>
                    <a:pt x="76" y="726"/>
                  </a:lnTo>
                  <a:lnTo>
                    <a:pt x="76" y="720"/>
                  </a:lnTo>
                  <a:lnTo>
                    <a:pt x="82" y="715"/>
                  </a:lnTo>
                  <a:lnTo>
                    <a:pt x="82" y="709"/>
                  </a:lnTo>
                  <a:lnTo>
                    <a:pt x="82" y="703"/>
                  </a:lnTo>
                  <a:lnTo>
                    <a:pt x="82" y="699"/>
                  </a:lnTo>
                  <a:lnTo>
                    <a:pt x="82" y="694"/>
                  </a:lnTo>
                  <a:lnTo>
                    <a:pt x="76" y="688"/>
                  </a:lnTo>
                  <a:lnTo>
                    <a:pt x="70" y="682"/>
                  </a:lnTo>
                  <a:lnTo>
                    <a:pt x="70" y="677"/>
                  </a:lnTo>
                  <a:lnTo>
                    <a:pt x="76" y="671"/>
                  </a:lnTo>
                  <a:lnTo>
                    <a:pt x="76" y="667"/>
                  </a:lnTo>
                  <a:lnTo>
                    <a:pt x="76" y="656"/>
                  </a:lnTo>
                  <a:lnTo>
                    <a:pt x="76" y="650"/>
                  </a:lnTo>
                  <a:lnTo>
                    <a:pt x="76" y="644"/>
                  </a:lnTo>
                  <a:lnTo>
                    <a:pt x="76" y="634"/>
                  </a:lnTo>
                  <a:lnTo>
                    <a:pt x="97" y="629"/>
                  </a:lnTo>
                  <a:lnTo>
                    <a:pt x="124" y="606"/>
                  </a:lnTo>
                  <a:lnTo>
                    <a:pt x="162" y="606"/>
                  </a:lnTo>
                  <a:lnTo>
                    <a:pt x="217" y="606"/>
                  </a:lnTo>
                  <a:lnTo>
                    <a:pt x="249" y="606"/>
                  </a:lnTo>
                  <a:lnTo>
                    <a:pt x="271" y="574"/>
                  </a:lnTo>
                  <a:lnTo>
                    <a:pt x="347" y="499"/>
                  </a:lnTo>
                  <a:lnTo>
                    <a:pt x="385" y="482"/>
                  </a:lnTo>
                  <a:lnTo>
                    <a:pt x="440" y="461"/>
                  </a:lnTo>
                  <a:lnTo>
                    <a:pt x="472" y="428"/>
                  </a:lnTo>
                  <a:lnTo>
                    <a:pt x="505" y="396"/>
                  </a:lnTo>
                  <a:lnTo>
                    <a:pt x="526" y="396"/>
                  </a:lnTo>
                  <a:lnTo>
                    <a:pt x="543" y="412"/>
                  </a:lnTo>
                  <a:lnTo>
                    <a:pt x="581" y="423"/>
                  </a:lnTo>
                  <a:lnTo>
                    <a:pt x="629" y="402"/>
                  </a:lnTo>
                  <a:lnTo>
                    <a:pt x="689" y="379"/>
                  </a:lnTo>
                  <a:lnTo>
                    <a:pt x="743" y="364"/>
                  </a:lnTo>
                  <a:lnTo>
                    <a:pt x="771" y="341"/>
                  </a:lnTo>
                  <a:lnTo>
                    <a:pt x="884" y="271"/>
                  </a:lnTo>
                  <a:lnTo>
                    <a:pt x="971" y="238"/>
                  </a:lnTo>
                  <a:lnTo>
                    <a:pt x="1025" y="217"/>
                  </a:lnTo>
                  <a:lnTo>
                    <a:pt x="1053" y="200"/>
                  </a:lnTo>
                  <a:lnTo>
                    <a:pt x="1091" y="185"/>
                  </a:lnTo>
                  <a:lnTo>
                    <a:pt x="1118" y="146"/>
                  </a:lnTo>
                  <a:lnTo>
                    <a:pt x="1124" y="103"/>
                  </a:lnTo>
                  <a:lnTo>
                    <a:pt x="1129" y="70"/>
                  </a:lnTo>
                  <a:lnTo>
                    <a:pt x="1145" y="44"/>
                  </a:lnTo>
                  <a:lnTo>
                    <a:pt x="1172" y="22"/>
                  </a:lnTo>
                  <a:lnTo>
                    <a:pt x="1189" y="17"/>
                  </a:lnTo>
                  <a:lnTo>
                    <a:pt x="1204" y="5"/>
                  </a:lnTo>
                  <a:lnTo>
                    <a:pt x="1242" y="0"/>
                  </a:lnTo>
                  <a:lnTo>
                    <a:pt x="1303" y="17"/>
                  </a:lnTo>
                  <a:lnTo>
                    <a:pt x="1330" y="38"/>
                  </a:lnTo>
                  <a:lnTo>
                    <a:pt x="1356" y="114"/>
                  </a:lnTo>
                  <a:lnTo>
                    <a:pt x="1379" y="146"/>
                  </a:lnTo>
                  <a:lnTo>
                    <a:pt x="1400" y="158"/>
                  </a:lnTo>
                  <a:lnTo>
                    <a:pt x="1459" y="179"/>
                  </a:lnTo>
                  <a:lnTo>
                    <a:pt x="1526" y="200"/>
                  </a:lnTo>
                  <a:lnTo>
                    <a:pt x="1606" y="228"/>
                  </a:lnTo>
                  <a:lnTo>
                    <a:pt x="1655" y="233"/>
                  </a:lnTo>
                  <a:lnTo>
                    <a:pt x="1676" y="217"/>
                  </a:lnTo>
                  <a:lnTo>
                    <a:pt x="1693" y="206"/>
                  </a:lnTo>
                  <a:lnTo>
                    <a:pt x="1720" y="200"/>
                  </a:lnTo>
                  <a:lnTo>
                    <a:pt x="1731" y="200"/>
                  </a:lnTo>
                  <a:lnTo>
                    <a:pt x="1731" y="206"/>
                  </a:lnTo>
                  <a:lnTo>
                    <a:pt x="1741" y="217"/>
                  </a:lnTo>
                  <a:lnTo>
                    <a:pt x="1741" y="238"/>
                  </a:lnTo>
                  <a:lnTo>
                    <a:pt x="1726" y="255"/>
                  </a:lnTo>
                  <a:lnTo>
                    <a:pt x="1661" y="299"/>
                  </a:lnTo>
                  <a:lnTo>
                    <a:pt x="1617" y="341"/>
                  </a:lnTo>
                  <a:lnTo>
                    <a:pt x="1590" y="390"/>
                  </a:lnTo>
                  <a:lnTo>
                    <a:pt x="1585" y="455"/>
                  </a:lnTo>
                  <a:lnTo>
                    <a:pt x="1600" y="493"/>
                  </a:lnTo>
                  <a:lnTo>
                    <a:pt x="1606" y="509"/>
                  </a:lnTo>
                  <a:lnTo>
                    <a:pt x="1606" y="520"/>
                  </a:lnTo>
                  <a:lnTo>
                    <a:pt x="1612" y="531"/>
                  </a:lnTo>
                  <a:lnTo>
                    <a:pt x="1606" y="531"/>
                  </a:lnTo>
                  <a:lnTo>
                    <a:pt x="1661" y="644"/>
                  </a:lnTo>
                  <a:lnTo>
                    <a:pt x="1753" y="835"/>
                  </a:lnTo>
                  <a:lnTo>
                    <a:pt x="1802" y="926"/>
                  </a:lnTo>
                  <a:lnTo>
                    <a:pt x="1829" y="959"/>
                  </a:lnTo>
                  <a:lnTo>
                    <a:pt x="1850" y="980"/>
                  </a:lnTo>
                  <a:lnTo>
                    <a:pt x="1872" y="1002"/>
                  </a:lnTo>
                  <a:lnTo>
                    <a:pt x="1888" y="1018"/>
                  </a:lnTo>
                  <a:lnTo>
                    <a:pt x="1894" y="1035"/>
                  </a:lnTo>
                  <a:lnTo>
                    <a:pt x="1905" y="1056"/>
                  </a:lnTo>
                  <a:lnTo>
                    <a:pt x="1905" y="1073"/>
                  </a:lnTo>
                  <a:lnTo>
                    <a:pt x="1905" y="1088"/>
                  </a:lnTo>
                  <a:lnTo>
                    <a:pt x="1905" y="1110"/>
                  </a:lnTo>
                  <a:lnTo>
                    <a:pt x="1911" y="1121"/>
                  </a:lnTo>
                  <a:lnTo>
                    <a:pt x="1911" y="1126"/>
                  </a:lnTo>
                  <a:lnTo>
                    <a:pt x="1920" y="1153"/>
                  </a:lnTo>
                  <a:lnTo>
                    <a:pt x="1949" y="1176"/>
                  </a:lnTo>
                  <a:lnTo>
                    <a:pt x="1975" y="1186"/>
                  </a:lnTo>
                  <a:lnTo>
                    <a:pt x="1987" y="1191"/>
                  </a:lnTo>
                  <a:lnTo>
                    <a:pt x="1975" y="1191"/>
                  </a:lnTo>
                  <a:lnTo>
                    <a:pt x="1975" y="1197"/>
                  </a:lnTo>
                  <a:lnTo>
                    <a:pt x="1975" y="1203"/>
                  </a:lnTo>
                  <a:lnTo>
                    <a:pt x="1981" y="1212"/>
                  </a:lnTo>
                  <a:lnTo>
                    <a:pt x="1981" y="1224"/>
                  </a:lnTo>
                  <a:lnTo>
                    <a:pt x="1981" y="1229"/>
                  </a:lnTo>
                  <a:lnTo>
                    <a:pt x="1981" y="1241"/>
                  </a:lnTo>
                  <a:lnTo>
                    <a:pt x="1975" y="1256"/>
                  </a:lnTo>
                  <a:lnTo>
                    <a:pt x="1975" y="1267"/>
                  </a:lnTo>
                  <a:lnTo>
                    <a:pt x="1964" y="1277"/>
                  </a:lnTo>
                  <a:lnTo>
                    <a:pt x="1959" y="1283"/>
                  </a:lnTo>
                  <a:lnTo>
                    <a:pt x="1954" y="1289"/>
                  </a:lnTo>
                  <a:lnTo>
                    <a:pt x="1943" y="1289"/>
                  </a:lnTo>
                  <a:lnTo>
                    <a:pt x="1943" y="1294"/>
                  </a:lnTo>
                  <a:lnTo>
                    <a:pt x="1937" y="1294"/>
                  </a:lnTo>
                  <a:lnTo>
                    <a:pt x="1926" y="1294"/>
                  </a:lnTo>
                  <a:lnTo>
                    <a:pt x="1920" y="1300"/>
                  </a:lnTo>
                  <a:lnTo>
                    <a:pt x="1916" y="1306"/>
                  </a:lnTo>
                  <a:lnTo>
                    <a:pt x="1911" y="1306"/>
                  </a:lnTo>
                  <a:lnTo>
                    <a:pt x="1894" y="1310"/>
                  </a:lnTo>
                  <a:lnTo>
                    <a:pt x="1884" y="1310"/>
                  </a:lnTo>
                  <a:lnTo>
                    <a:pt x="1867" y="1310"/>
                  </a:lnTo>
                  <a:lnTo>
                    <a:pt x="1861" y="1310"/>
                  </a:lnTo>
                  <a:lnTo>
                    <a:pt x="1850" y="1321"/>
                  </a:lnTo>
                  <a:lnTo>
                    <a:pt x="1850" y="1338"/>
                  </a:lnTo>
                  <a:lnTo>
                    <a:pt x="1850" y="1348"/>
                  </a:lnTo>
                  <a:lnTo>
                    <a:pt x="1846" y="1353"/>
                  </a:lnTo>
                  <a:lnTo>
                    <a:pt x="1846" y="1359"/>
                  </a:lnTo>
                  <a:lnTo>
                    <a:pt x="1840" y="1365"/>
                  </a:lnTo>
                  <a:lnTo>
                    <a:pt x="1834" y="1365"/>
                  </a:lnTo>
                  <a:lnTo>
                    <a:pt x="1829" y="1365"/>
                  </a:lnTo>
                  <a:lnTo>
                    <a:pt x="1823" y="1359"/>
                  </a:lnTo>
                  <a:lnTo>
                    <a:pt x="1817" y="1353"/>
                  </a:lnTo>
                  <a:lnTo>
                    <a:pt x="1808" y="1353"/>
                  </a:lnTo>
                  <a:lnTo>
                    <a:pt x="1808" y="1359"/>
                  </a:lnTo>
                  <a:lnTo>
                    <a:pt x="1802" y="1365"/>
                  </a:lnTo>
                  <a:lnTo>
                    <a:pt x="1802" y="1370"/>
                  </a:lnTo>
                  <a:lnTo>
                    <a:pt x="1796" y="1376"/>
                  </a:lnTo>
                  <a:lnTo>
                    <a:pt x="1791" y="1386"/>
                  </a:lnTo>
                  <a:lnTo>
                    <a:pt x="1785" y="1392"/>
                  </a:lnTo>
                  <a:lnTo>
                    <a:pt x="1785" y="1403"/>
                  </a:lnTo>
                  <a:lnTo>
                    <a:pt x="1779" y="1403"/>
                  </a:lnTo>
                  <a:lnTo>
                    <a:pt x="1779" y="1408"/>
                  </a:lnTo>
                  <a:lnTo>
                    <a:pt x="1775" y="1408"/>
                  </a:lnTo>
                  <a:lnTo>
                    <a:pt x="1775" y="1403"/>
                  </a:lnTo>
                  <a:lnTo>
                    <a:pt x="1775" y="1397"/>
                  </a:lnTo>
                  <a:lnTo>
                    <a:pt x="1770" y="1380"/>
                  </a:lnTo>
                  <a:lnTo>
                    <a:pt x="1764" y="1370"/>
                  </a:lnTo>
                  <a:lnTo>
                    <a:pt x="1758" y="1359"/>
                  </a:lnTo>
                  <a:lnTo>
                    <a:pt x="1753" y="1348"/>
                  </a:lnTo>
                  <a:lnTo>
                    <a:pt x="1741" y="1338"/>
                  </a:lnTo>
                  <a:lnTo>
                    <a:pt x="1741" y="1327"/>
                  </a:lnTo>
                  <a:lnTo>
                    <a:pt x="1731" y="1315"/>
                  </a:lnTo>
                  <a:lnTo>
                    <a:pt x="1720" y="1306"/>
                  </a:lnTo>
                  <a:lnTo>
                    <a:pt x="1709" y="1306"/>
                  </a:lnTo>
                  <a:lnTo>
                    <a:pt x="1699" y="1294"/>
                  </a:lnTo>
                  <a:lnTo>
                    <a:pt x="1688" y="1283"/>
                  </a:lnTo>
                  <a:lnTo>
                    <a:pt x="1676" y="1277"/>
                  </a:lnTo>
                  <a:lnTo>
                    <a:pt x="1667" y="1277"/>
                  </a:lnTo>
                  <a:lnTo>
                    <a:pt x="1650" y="1283"/>
                  </a:lnTo>
                  <a:lnTo>
                    <a:pt x="1633" y="1294"/>
                  </a:lnTo>
                  <a:lnTo>
                    <a:pt x="1633" y="1300"/>
                  </a:lnTo>
                  <a:lnTo>
                    <a:pt x="1633" y="1310"/>
                  </a:lnTo>
                  <a:lnTo>
                    <a:pt x="1633" y="1321"/>
                  </a:lnTo>
                  <a:lnTo>
                    <a:pt x="1629" y="1321"/>
                  </a:lnTo>
                  <a:lnTo>
                    <a:pt x="1623" y="1327"/>
                  </a:lnTo>
                  <a:lnTo>
                    <a:pt x="1612" y="1332"/>
                  </a:lnTo>
                  <a:lnTo>
                    <a:pt x="1606" y="1332"/>
                  </a:lnTo>
                  <a:lnTo>
                    <a:pt x="1596" y="1338"/>
                  </a:lnTo>
                  <a:lnTo>
                    <a:pt x="1590" y="1344"/>
                  </a:lnTo>
                  <a:lnTo>
                    <a:pt x="1590" y="1353"/>
                  </a:lnTo>
                  <a:lnTo>
                    <a:pt x="1596" y="1365"/>
                  </a:lnTo>
                  <a:lnTo>
                    <a:pt x="1600" y="1376"/>
                  </a:lnTo>
                  <a:lnTo>
                    <a:pt x="1600" y="1386"/>
                  </a:lnTo>
                  <a:lnTo>
                    <a:pt x="1596" y="1392"/>
                  </a:lnTo>
                  <a:lnTo>
                    <a:pt x="1585" y="1392"/>
                  </a:lnTo>
                  <a:lnTo>
                    <a:pt x="1568" y="1392"/>
                  </a:lnTo>
                  <a:lnTo>
                    <a:pt x="1558" y="1403"/>
                  </a:lnTo>
                  <a:lnTo>
                    <a:pt x="1541" y="1408"/>
                  </a:lnTo>
                  <a:lnTo>
                    <a:pt x="1526" y="1408"/>
                  </a:lnTo>
                  <a:lnTo>
                    <a:pt x="1509" y="1408"/>
                  </a:lnTo>
                  <a:lnTo>
                    <a:pt x="1503" y="1397"/>
                  </a:lnTo>
                  <a:lnTo>
                    <a:pt x="1492" y="1392"/>
                  </a:lnTo>
                  <a:lnTo>
                    <a:pt x="1482" y="1386"/>
                  </a:lnTo>
                  <a:lnTo>
                    <a:pt x="1482" y="1392"/>
                  </a:lnTo>
                  <a:lnTo>
                    <a:pt x="1482" y="1408"/>
                  </a:lnTo>
                  <a:lnTo>
                    <a:pt x="1465" y="1430"/>
                  </a:lnTo>
                  <a:lnTo>
                    <a:pt x="1465" y="1451"/>
                  </a:lnTo>
                  <a:lnTo>
                    <a:pt x="1459" y="1456"/>
                  </a:lnTo>
                  <a:lnTo>
                    <a:pt x="1465" y="1462"/>
                  </a:lnTo>
                  <a:lnTo>
                    <a:pt x="1459" y="1473"/>
                  </a:lnTo>
                  <a:lnTo>
                    <a:pt x="1459" y="1489"/>
                  </a:lnTo>
                  <a:lnTo>
                    <a:pt x="1459" y="1500"/>
                  </a:lnTo>
                  <a:lnTo>
                    <a:pt x="1454" y="1506"/>
                  </a:lnTo>
                  <a:lnTo>
                    <a:pt x="1449" y="1506"/>
                  </a:lnTo>
                  <a:lnTo>
                    <a:pt x="1454" y="1511"/>
                  </a:lnTo>
                  <a:lnTo>
                    <a:pt x="1459" y="1521"/>
                  </a:lnTo>
                  <a:lnTo>
                    <a:pt x="1465" y="1527"/>
                  </a:lnTo>
                  <a:lnTo>
                    <a:pt x="1465" y="1533"/>
                  </a:lnTo>
                  <a:lnTo>
                    <a:pt x="1465" y="1544"/>
                  </a:lnTo>
                  <a:lnTo>
                    <a:pt x="1471" y="1554"/>
                  </a:lnTo>
                  <a:lnTo>
                    <a:pt x="1465" y="1576"/>
                  </a:lnTo>
                  <a:lnTo>
                    <a:pt x="1465" y="1581"/>
                  </a:lnTo>
                  <a:lnTo>
                    <a:pt x="1449" y="1586"/>
                  </a:lnTo>
                  <a:lnTo>
                    <a:pt x="1444" y="1592"/>
                  </a:lnTo>
                  <a:lnTo>
                    <a:pt x="1459" y="1597"/>
                  </a:lnTo>
                  <a:lnTo>
                    <a:pt x="1471" y="1619"/>
                  </a:lnTo>
                  <a:lnTo>
                    <a:pt x="1482" y="1636"/>
                  </a:lnTo>
                  <a:lnTo>
                    <a:pt x="1488" y="1647"/>
                  </a:lnTo>
                  <a:lnTo>
                    <a:pt x="1503" y="1657"/>
                  </a:lnTo>
                  <a:lnTo>
                    <a:pt x="1514" y="1657"/>
                  </a:lnTo>
                  <a:lnTo>
                    <a:pt x="1530" y="1668"/>
                  </a:lnTo>
                  <a:lnTo>
                    <a:pt x="1541" y="1683"/>
                  </a:lnTo>
                  <a:lnTo>
                    <a:pt x="1541" y="1689"/>
                  </a:lnTo>
                  <a:lnTo>
                    <a:pt x="1541" y="1700"/>
                  </a:lnTo>
                  <a:lnTo>
                    <a:pt x="1547" y="1700"/>
                  </a:lnTo>
                  <a:lnTo>
                    <a:pt x="1547" y="1706"/>
                  </a:lnTo>
                  <a:lnTo>
                    <a:pt x="1547" y="1712"/>
                  </a:lnTo>
                  <a:lnTo>
                    <a:pt x="1547" y="1722"/>
                  </a:lnTo>
                  <a:lnTo>
                    <a:pt x="1547" y="1733"/>
                  </a:lnTo>
                  <a:lnTo>
                    <a:pt x="1552" y="1738"/>
                  </a:lnTo>
                  <a:lnTo>
                    <a:pt x="1558" y="1748"/>
                  </a:lnTo>
                  <a:lnTo>
                    <a:pt x="1558" y="1760"/>
                  </a:lnTo>
                  <a:lnTo>
                    <a:pt x="1562" y="1765"/>
                  </a:lnTo>
                  <a:lnTo>
                    <a:pt x="1558" y="1781"/>
                  </a:lnTo>
                  <a:lnTo>
                    <a:pt x="1552" y="1798"/>
                  </a:lnTo>
                  <a:lnTo>
                    <a:pt x="1547" y="1815"/>
                  </a:lnTo>
                  <a:lnTo>
                    <a:pt x="1541" y="1819"/>
                  </a:lnTo>
                  <a:lnTo>
                    <a:pt x="1541" y="1830"/>
                  </a:lnTo>
                  <a:lnTo>
                    <a:pt x="1535" y="1836"/>
                  </a:lnTo>
                  <a:lnTo>
                    <a:pt x="1530" y="1857"/>
                  </a:lnTo>
                  <a:lnTo>
                    <a:pt x="1530" y="1874"/>
                  </a:lnTo>
                  <a:lnTo>
                    <a:pt x="1530" y="1889"/>
                  </a:lnTo>
                  <a:lnTo>
                    <a:pt x="1530" y="1906"/>
                  </a:lnTo>
                  <a:lnTo>
                    <a:pt x="1530" y="1912"/>
                  </a:lnTo>
                  <a:lnTo>
                    <a:pt x="1530" y="1916"/>
                  </a:lnTo>
                  <a:lnTo>
                    <a:pt x="1530" y="1927"/>
                  </a:lnTo>
                  <a:lnTo>
                    <a:pt x="1530" y="1950"/>
                  </a:lnTo>
                  <a:lnTo>
                    <a:pt x="1526" y="1971"/>
                  </a:lnTo>
                  <a:lnTo>
                    <a:pt x="1526" y="1977"/>
                  </a:lnTo>
                  <a:lnTo>
                    <a:pt x="1526" y="1982"/>
                  </a:lnTo>
                  <a:lnTo>
                    <a:pt x="1526" y="1992"/>
                  </a:lnTo>
                  <a:lnTo>
                    <a:pt x="1520" y="1998"/>
                  </a:lnTo>
                  <a:lnTo>
                    <a:pt x="1526" y="2004"/>
                  </a:lnTo>
                  <a:lnTo>
                    <a:pt x="1526" y="2009"/>
                  </a:lnTo>
                  <a:lnTo>
                    <a:pt x="1520" y="2015"/>
                  </a:lnTo>
                  <a:lnTo>
                    <a:pt x="1520" y="2019"/>
                  </a:lnTo>
                  <a:lnTo>
                    <a:pt x="1520" y="2030"/>
                  </a:lnTo>
                  <a:lnTo>
                    <a:pt x="1503" y="2036"/>
                  </a:lnTo>
                  <a:lnTo>
                    <a:pt x="1497" y="2042"/>
                  </a:lnTo>
                  <a:lnTo>
                    <a:pt x="1497" y="2051"/>
                  </a:lnTo>
                  <a:lnTo>
                    <a:pt x="1492" y="2051"/>
                  </a:lnTo>
                  <a:lnTo>
                    <a:pt x="1492" y="2057"/>
                  </a:lnTo>
                  <a:lnTo>
                    <a:pt x="1488" y="2057"/>
                  </a:lnTo>
                  <a:lnTo>
                    <a:pt x="1482" y="2063"/>
                  </a:lnTo>
                  <a:lnTo>
                    <a:pt x="1482" y="2068"/>
                  </a:lnTo>
                  <a:lnTo>
                    <a:pt x="1482" y="2074"/>
                  </a:lnTo>
                  <a:lnTo>
                    <a:pt x="1476" y="2074"/>
                  </a:lnTo>
                  <a:lnTo>
                    <a:pt x="1476" y="2080"/>
                  </a:lnTo>
                  <a:lnTo>
                    <a:pt x="1476" y="2084"/>
                  </a:lnTo>
                  <a:lnTo>
                    <a:pt x="1471" y="2090"/>
                  </a:lnTo>
                  <a:lnTo>
                    <a:pt x="1471" y="2095"/>
                  </a:lnTo>
                  <a:lnTo>
                    <a:pt x="1471" y="2101"/>
                  </a:lnTo>
                  <a:lnTo>
                    <a:pt x="1471" y="2106"/>
                  </a:lnTo>
                  <a:lnTo>
                    <a:pt x="1471" y="2112"/>
                  </a:lnTo>
                  <a:lnTo>
                    <a:pt x="1465" y="2118"/>
                  </a:lnTo>
                  <a:lnTo>
                    <a:pt x="1465" y="2122"/>
                  </a:lnTo>
                  <a:lnTo>
                    <a:pt x="1459" y="2128"/>
                  </a:lnTo>
                  <a:lnTo>
                    <a:pt x="1465" y="2133"/>
                  </a:lnTo>
                  <a:lnTo>
                    <a:pt x="1471" y="2133"/>
                  </a:lnTo>
                  <a:lnTo>
                    <a:pt x="1476" y="2139"/>
                  </a:lnTo>
                  <a:lnTo>
                    <a:pt x="1476" y="2145"/>
                  </a:lnTo>
                  <a:lnTo>
                    <a:pt x="1471" y="2145"/>
                  </a:lnTo>
                  <a:lnTo>
                    <a:pt x="1465" y="2145"/>
                  </a:lnTo>
                  <a:lnTo>
                    <a:pt x="1459" y="2150"/>
                  </a:lnTo>
                  <a:lnTo>
                    <a:pt x="1459" y="2154"/>
                  </a:lnTo>
                  <a:lnTo>
                    <a:pt x="1465" y="2154"/>
                  </a:lnTo>
                  <a:lnTo>
                    <a:pt x="1471" y="2154"/>
                  </a:lnTo>
                  <a:lnTo>
                    <a:pt x="1471" y="2150"/>
                  </a:lnTo>
                  <a:lnTo>
                    <a:pt x="1476" y="2150"/>
                  </a:lnTo>
                  <a:lnTo>
                    <a:pt x="1482" y="2154"/>
                  </a:lnTo>
                  <a:lnTo>
                    <a:pt x="1482" y="2160"/>
                  </a:lnTo>
                  <a:lnTo>
                    <a:pt x="1476" y="2160"/>
                  </a:lnTo>
                  <a:lnTo>
                    <a:pt x="1459" y="2160"/>
                  </a:lnTo>
                  <a:lnTo>
                    <a:pt x="1449" y="2154"/>
                  </a:lnTo>
                  <a:lnTo>
                    <a:pt x="1433" y="2154"/>
                  </a:lnTo>
                  <a:lnTo>
                    <a:pt x="1417" y="2166"/>
                  </a:lnTo>
                  <a:lnTo>
                    <a:pt x="1406" y="2166"/>
                  </a:lnTo>
                  <a:lnTo>
                    <a:pt x="1400" y="2166"/>
                  </a:lnTo>
                  <a:lnTo>
                    <a:pt x="1394" y="2166"/>
                  </a:lnTo>
                  <a:lnTo>
                    <a:pt x="1383" y="2166"/>
                  </a:lnTo>
                  <a:lnTo>
                    <a:pt x="1362" y="2177"/>
                  </a:lnTo>
                  <a:lnTo>
                    <a:pt x="1356" y="2183"/>
                  </a:lnTo>
                  <a:lnTo>
                    <a:pt x="1351" y="2183"/>
                  </a:lnTo>
                  <a:lnTo>
                    <a:pt x="1345" y="2198"/>
                  </a:lnTo>
                  <a:lnTo>
                    <a:pt x="1345" y="2204"/>
                  </a:lnTo>
                  <a:lnTo>
                    <a:pt x="1335" y="2209"/>
                  </a:lnTo>
                  <a:lnTo>
                    <a:pt x="1324" y="2209"/>
                  </a:lnTo>
                  <a:lnTo>
                    <a:pt x="1297" y="2209"/>
                  </a:lnTo>
                  <a:lnTo>
                    <a:pt x="1270" y="2209"/>
                  </a:lnTo>
                  <a:lnTo>
                    <a:pt x="1253" y="2209"/>
                  </a:lnTo>
                  <a:lnTo>
                    <a:pt x="1200" y="2215"/>
                  </a:lnTo>
                  <a:lnTo>
                    <a:pt x="1194" y="2215"/>
                  </a:lnTo>
                  <a:lnTo>
                    <a:pt x="1172" y="2215"/>
                  </a:lnTo>
                  <a:lnTo>
                    <a:pt x="1156" y="2215"/>
                  </a:lnTo>
                  <a:lnTo>
                    <a:pt x="1134" y="2215"/>
                  </a:lnTo>
                  <a:lnTo>
                    <a:pt x="1112" y="2215"/>
                  </a:lnTo>
                  <a:lnTo>
                    <a:pt x="1101" y="2215"/>
                  </a:lnTo>
                  <a:lnTo>
                    <a:pt x="1101" y="2209"/>
                  </a:lnTo>
                  <a:lnTo>
                    <a:pt x="1095" y="2209"/>
                  </a:lnTo>
                  <a:lnTo>
                    <a:pt x="1101" y="2198"/>
                  </a:lnTo>
                  <a:lnTo>
                    <a:pt x="1112" y="2192"/>
                  </a:lnTo>
                  <a:lnTo>
                    <a:pt x="1124" y="2187"/>
                  </a:lnTo>
                  <a:lnTo>
                    <a:pt x="1156" y="2171"/>
                  </a:lnTo>
                  <a:lnTo>
                    <a:pt x="1166" y="2160"/>
                  </a:lnTo>
                  <a:lnTo>
                    <a:pt x="1172" y="2154"/>
                  </a:lnTo>
                  <a:lnTo>
                    <a:pt x="1166" y="2150"/>
                  </a:lnTo>
                  <a:lnTo>
                    <a:pt x="1166" y="2145"/>
                  </a:lnTo>
                  <a:lnTo>
                    <a:pt x="1166" y="2139"/>
                  </a:lnTo>
                  <a:lnTo>
                    <a:pt x="1162" y="2128"/>
                  </a:lnTo>
                  <a:lnTo>
                    <a:pt x="1156" y="2118"/>
                  </a:lnTo>
                  <a:lnTo>
                    <a:pt x="1150" y="2112"/>
                  </a:lnTo>
                  <a:lnTo>
                    <a:pt x="1150" y="2095"/>
                  </a:lnTo>
                  <a:lnTo>
                    <a:pt x="1156" y="2084"/>
                  </a:lnTo>
                  <a:lnTo>
                    <a:pt x="1150" y="2080"/>
                  </a:lnTo>
                  <a:lnTo>
                    <a:pt x="1145" y="2063"/>
                  </a:lnTo>
                  <a:lnTo>
                    <a:pt x="1139" y="2057"/>
                  </a:lnTo>
                  <a:lnTo>
                    <a:pt x="1134" y="2047"/>
                  </a:lnTo>
                  <a:lnTo>
                    <a:pt x="1134" y="2042"/>
                  </a:lnTo>
                  <a:lnTo>
                    <a:pt x="1134" y="2030"/>
                  </a:lnTo>
                  <a:lnTo>
                    <a:pt x="1134" y="2019"/>
                  </a:lnTo>
                  <a:lnTo>
                    <a:pt x="1134" y="2015"/>
                  </a:lnTo>
                  <a:lnTo>
                    <a:pt x="1134" y="2009"/>
                  </a:lnTo>
                  <a:lnTo>
                    <a:pt x="1134" y="2004"/>
                  </a:lnTo>
                  <a:lnTo>
                    <a:pt x="1134" y="1992"/>
                  </a:lnTo>
                  <a:lnTo>
                    <a:pt x="1134" y="1987"/>
                  </a:lnTo>
                  <a:lnTo>
                    <a:pt x="1134" y="1982"/>
                  </a:lnTo>
                  <a:lnTo>
                    <a:pt x="1129" y="1982"/>
                  </a:lnTo>
                  <a:lnTo>
                    <a:pt x="1124" y="1982"/>
                  </a:lnTo>
                  <a:lnTo>
                    <a:pt x="1118" y="1982"/>
                  </a:lnTo>
                  <a:lnTo>
                    <a:pt x="1112" y="1982"/>
                  </a:lnTo>
                  <a:lnTo>
                    <a:pt x="1107" y="1982"/>
                  </a:lnTo>
                  <a:lnTo>
                    <a:pt x="1101" y="1982"/>
                  </a:lnTo>
                  <a:lnTo>
                    <a:pt x="1095" y="1982"/>
                  </a:lnTo>
                  <a:lnTo>
                    <a:pt x="1091" y="1982"/>
                  </a:lnTo>
                  <a:lnTo>
                    <a:pt x="1086" y="1982"/>
                  </a:lnTo>
                  <a:lnTo>
                    <a:pt x="1086" y="1977"/>
                  </a:lnTo>
                  <a:lnTo>
                    <a:pt x="1086" y="1971"/>
                  </a:lnTo>
                  <a:lnTo>
                    <a:pt x="1086" y="1965"/>
                  </a:lnTo>
                  <a:lnTo>
                    <a:pt x="1091" y="1954"/>
                  </a:lnTo>
                  <a:lnTo>
                    <a:pt x="1091" y="1950"/>
                  </a:lnTo>
                  <a:lnTo>
                    <a:pt x="1091" y="1944"/>
                  </a:lnTo>
                  <a:lnTo>
                    <a:pt x="1091" y="1939"/>
                  </a:lnTo>
                  <a:lnTo>
                    <a:pt x="1091" y="1927"/>
                  </a:lnTo>
                  <a:lnTo>
                    <a:pt x="1091" y="1922"/>
                  </a:lnTo>
                  <a:lnTo>
                    <a:pt x="1091" y="1916"/>
                  </a:lnTo>
                  <a:lnTo>
                    <a:pt x="1091" y="1906"/>
                  </a:lnTo>
                  <a:lnTo>
                    <a:pt x="1091" y="1901"/>
                  </a:lnTo>
                  <a:lnTo>
                    <a:pt x="1091" y="1895"/>
                  </a:lnTo>
                  <a:lnTo>
                    <a:pt x="1091" y="1889"/>
                  </a:lnTo>
                  <a:lnTo>
                    <a:pt x="1086" y="1889"/>
                  </a:lnTo>
                  <a:lnTo>
                    <a:pt x="1080" y="1889"/>
                  </a:lnTo>
                  <a:lnTo>
                    <a:pt x="1074" y="1884"/>
                  </a:lnTo>
                  <a:lnTo>
                    <a:pt x="1074" y="1879"/>
                  </a:lnTo>
                  <a:lnTo>
                    <a:pt x="1074" y="1874"/>
                  </a:lnTo>
                  <a:lnTo>
                    <a:pt x="1080" y="1868"/>
                  </a:lnTo>
                  <a:lnTo>
                    <a:pt x="1080" y="1863"/>
                  </a:lnTo>
                  <a:lnTo>
                    <a:pt x="1080" y="1857"/>
                  </a:lnTo>
                  <a:lnTo>
                    <a:pt x="1074" y="1851"/>
                  </a:lnTo>
                  <a:lnTo>
                    <a:pt x="1080" y="1847"/>
                  </a:lnTo>
                  <a:lnTo>
                    <a:pt x="1080" y="1841"/>
                  </a:lnTo>
                  <a:lnTo>
                    <a:pt x="1080" y="1836"/>
                  </a:lnTo>
                  <a:lnTo>
                    <a:pt x="1080" y="1830"/>
                  </a:lnTo>
                  <a:lnTo>
                    <a:pt x="1074" y="1830"/>
                  </a:lnTo>
                  <a:lnTo>
                    <a:pt x="1069" y="1830"/>
                  </a:lnTo>
                  <a:lnTo>
                    <a:pt x="1063" y="1830"/>
                  </a:lnTo>
                  <a:lnTo>
                    <a:pt x="1057" y="1830"/>
                  </a:lnTo>
                  <a:lnTo>
                    <a:pt x="1053" y="1830"/>
                  </a:lnTo>
                  <a:lnTo>
                    <a:pt x="1042" y="1830"/>
                  </a:lnTo>
                  <a:lnTo>
                    <a:pt x="1031" y="1830"/>
                  </a:lnTo>
                  <a:lnTo>
                    <a:pt x="1025" y="1836"/>
                  </a:lnTo>
                  <a:lnTo>
                    <a:pt x="1015" y="1836"/>
                  </a:lnTo>
                  <a:lnTo>
                    <a:pt x="1009" y="1836"/>
                  </a:lnTo>
                  <a:lnTo>
                    <a:pt x="998" y="1836"/>
                  </a:lnTo>
                  <a:lnTo>
                    <a:pt x="983" y="1836"/>
                  </a:lnTo>
                  <a:lnTo>
                    <a:pt x="977" y="1836"/>
                  </a:lnTo>
                  <a:lnTo>
                    <a:pt x="971" y="1836"/>
                  </a:lnTo>
                  <a:lnTo>
                    <a:pt x="966" y="1836"/>
                  </a:lnTo>
                  <a:lnTo>
                    <a:pt x="954" y="1836"/>
                  </a:lnTo>
                  <a:lnTo>
                    <a:pt x="950" y="1836"/>
                  </a:lnTo>
                  <a:lnTo>
                    <a:pt x="945" y="1836"/>
                  </a:lnTo>
                  <a:lnTo>
                    <a:pt x="933" y="1836"/>
                  </a:lnTo>
                  <a:lnTo>
                    <a:pt x="916" y="1836"/>
                  </a:lnTo>
                  <a:lnTo>
                    <a:pt x="912" y="1836"/>
                  </a:lnTo>
                  <a:lnTo>
                    <a:pt x="907" y="1836"/>
                  </a:lnTo>
                  <a:lnTo>
                    <a:pt x="901" y="1836"/>
                  </a:lnTo>
                  <a:lnTo>
                    <a:pt x="901" y="1841"/>
                  </a:lnTo>
                  <a:lnTo>
                    <a:pt x="895" y="1847"/>
                  </a:lnTo>
                  <a:lnTo>
                    <a:pt x="895" y="1851"/>
                  </a:lnTo>
                  <a:lnTo>
                    <a:pt x="890" y="1851"/>
                  </a:lnTo>
                  <a:lnTo>
                    <a:pt x="884" y="1857"/>
                  </a:lnTo>
                  <a:lnTo>
                    <a:pt x="884" y="1863"/>
                  </a:lnTo>
                  <a:lnTo>
                    <a:pt x="878" y="1863"/>
                  </a:lnTo>
                  <a:lnTo>
                    <a:pt x="878" y="1868"/>
                  </a:lnTo>
                  <a:lnTo>
                    <a:pt x="874" y="1868"/>
                  </a:lnTo>
                  <a:lnTo>
                    <a:pt x="874" y="1874"/>
                  </a:lnTo>
                  <a:lnTo>
                    <a:pt x="868" y="1874"/>
                  </a:lnTo>
                  <a:lnTo>
                    <a:pt x="868" y="1879"/>
                  </a:lnTo>
                  <a:lnTo>
                    <a:pt x="863" y="1879"/>
                  </a:lnTo>
                  <a:lnTo>
                    <a:pt x="857" y="1884"/>
                  </a:lnTo>
                  <a:lnTo>
                    <a:pt x="852" y="1884"/>
                  </a:lnTo>
                  <a:lnTo>
                    <a:pt x="846" y="1884"/>
                  </a:lnTo>
                  <a:lnTo>
                    <a:pt x="842" y="1884"/>
                  </a:lnTo>
                  <a:lnTo>
                    <a:pt x="842" y="1889"/>
                  </a:lnTo>
                  <a:lnTo>
                    <a:pt x="836" y="1889"/>
                  </a:lnTo>
                  <a:lnTo>
                    <a:pt x="830" y="1889"/>
                  </a:lnTo>
                  <a:lnTo>
                    <a:pt x="830" y="1884"/>
                  </a:lnTo>
                  <a:lnTo>
                    <a:pt x="836" y="1879"/>
                  </a:lnTo>
                  <a:lnTo>
                    <a:pt x="836" y="1874"/>
                  </a:lnTo>
                  <a:lnTo>
                    <a:pt x="842" y="1874"/>
                  </a:lnTo>
                  <a:lnTo>
                    <a:pt x="842" y="1868"/>
                  </a:lnTo>
                  <a:lnTo>
                    <a:pt x="842" y="1863"/>
                  </a:lnTo>
                  <a:lnTo>
                    <a:pt x="842" y="1857"/>
                  </a:lnTo>
                  <a:lnTo>
                    <a:pt x="836" y="1851"/>
                  </a:lnTo>
                  <a:lnTo>
                    <a:pt x="836" y="1847"/>
                  </a:lnTo>
                  <a:lnTo>
                    <a:pt x="830" y="1841"/>
                  </a:lnTo>
                  <a:lnTo>
                    <a:pt x="830" y="1836"/>
                  </a:lnTo>
                  <a:lnTo>
                    <a:pt x="825" y="1836"/>
                  </a:lnTo>
                  <a:lnTo>
                    <a:pt x="813" y="1824"/>
                  </a:lnTo>
                  <a:lnTo>
                    <a:pt x="819" y="1824"/>
                  </a:lnTo>
                  <a:lnTo>
                    <a:pt x="819" y="1819"/>
                  </a:lnTo>
                  <a:lnTo>
                    <a:pt x="819" y="1815"/>
                  </a:lnTo>
                  <a:lnTo>
                    <a:pt x="825" y="1809"/>
                  </a:lnTo>
                  <a:lnTo>
                    <a:pt x="825" y="1803"/>
                  </a:lnTo>
                  <a:lnTo>
                    <a:pt x="819" y="1798"/>
                  </a:lnTo>
                  <a:lnTo>
                    <a:pt x="813" y="1798"/>
                  </a:lnTo>
                  <a:lnTo>
                    <a:pt x="813" y="1792"/>
                  </a:lnTo>
                  <a:lnTo>
                    <a:pt x="808" y="1786"/>
                  </a:lnTo>
                  <a:lnTo>
                    <a:pt x="808" y="1781"/>
                  </a:lnTo>
                  <a:lnTo>
                    <a:pt x="804" y="1781"/>
                  </a:lnTo>
                  <a:lnTo>
                    <a:pt x="798" y="1781"/>
                  </a:lnTo>
                  <a:lnTo>
                    <a:pt x="798" y="1786"/>
                  </a:lnTo>
                  <a:lnTo>
                    <a:pt x="787" y="1792"/>
                  </a:lnTo>
                  <a:lnTo>
                    <a:pt x="781" y="1792"/>
                  </a:lnTo>
                  <a:lnTo>
                    <a:pt x="775" y="1798"/>
                  </a:lnTo>
                  <a:lnTo>
                    <a:pt x="771" y="1803"/>
                  </a:lnTo>
                  <a:lnTo>
                    <a:pt x="766" y="1803"/>
                  </a:lnTo>
                  <a:lnTo>
                    <a:pt x="760" y="1809"/>
                  </a:lnTo>
                  <a:lnTo>
                    <a:pt x="754" y="1815"/>
                  </a:lnTo>
                  <a:lnTo>
                    <a:pt x="749" y="1815"/>
                  </a:lnTo>
                  <a:lnTo>
                    <a:pt x="749" y="1819"/>
                  </a:lnTo>
                  <a:lnTo>
                    <a:pt x="754" y="1824"/>
                  </a:lnTo>
                  <a:lnTo>
                    <a:pt x="754" y="1830"/>
                  </a:lnTo>
                  <a:lnTo>
                    <a:pt x="749" y="1836"/>
                  </a:lnTo>
                  <a:lnTo>
                    <a:pt x="743" y="1841"/>
                  </a:lnTo>
                  <a:lnTo>
                    <a:pt x="737" y="1841"/>
                  </a:lnTo>
                  <a:lnTo>
                    <a:pt x="737" y="1847"/>
                  </a:lnTo>
                  <a:lnTo>
                    <a:pt x="733" y="1847"/>
                  </a:lnTo>
                  <a:lnTo>
                    <a:pt x="733" y="1851"/>
                  </a:lnTo>
                  <a:lnTo>
                    <a:pt x="737" y="1851"/>
                  </a:lnTo>
                  <a:lnTo>
                    <a:pt x="737" y="1857"/>
                  </a:lnTo>
                  <a:lnTo>
                    <a:pt x="733" y="1863"/>
                  </a:lnTo>
                  <a:lnTo>
                    <a:pt x="737" y="1863"/>
                  </a:lnTo>
                  <a:lnTo>
                    <a:pt x="737" y="1874"/>
                  </a:lnTo>
                  <a:lnTo>
                    <a:pt x="737" y="1879"/>
                  </a:lnTo>
                  <a:lnTo>
                    <a:pt x="733" y="1884"/>
                  </a:lnTo>
                  <a:lnTo>
                    <a:pt x="733" y="1889"/>
                  </a:lnTo>
                  <a:lnTo>
                    <a:pt x="727" y="1895"/>
                  </a:lnTo>
                  <a:lnTo>
                    <a:pt x="722" y="1895"/>
                  </a:lnTo>
                  <a:lnTo>
                    <a:pt x="716" y="1901"/>
                  </a:lnTo>
                  <a:lnTo>
                    <a:pt x="711" y="1906"/>
                  </a:lnTo>
                  <a:lnTo>
                    <a:pt x="711" y="1912"/>
                  </a:lnTo>
                  <a:lnTo>
                    <a:pt x="705" y="1912"/>
                  </a:lnTo>
                  <a:lnTo>
                    <a:pt x="699" y="1916"/>
                  </a:lnTo>
                  <a:lnTo>
                    <a:pt x="699" y="1922"/>
                  </a:lnTo>
                  <a:lnTo>
                    <a:pt x="695" y="1927"/>
                  </a:lnTo>
                  <a:lnTo>
                    <a:pt x="695" y="1933"/>
                  </a:lnTo>
                  <a:lnTo>
                    <a:pt x="689" y="1939"/>
                  </a:lnTo>
                  <a:lnTo>
                    <a:pt x="684" y="1944"/>
                  </a:lnTo>
                  <a:lnTo>
                    <a:pt x="684" y="1950"/>
                  </a:lnTo>
                  <a:lnTo>
                    <a:pt x="684" y="1954"/>
                  </a:lnTo>
                  <a:lnTo>
                    <a:pt x="678" y="1954"/>
                  </a:lnTo>
                  <a:lnTo>
                    <a:pt x="678" y="1960"/>
                  </a:lnTo>
                  <a:lnTo>
                    <a:pt x="672" y="1965"/>
                  </a:lnTo>
                  <a:lnTo>
                    <a:pt x="667" y="1971"/>
                  </a:lnTo>
                  <a:lnTo>
                    <a:pt x="663" y="1971"/>
                  </a:lnTo>
                  <a:lnTo>
                    <a:pt x="657" y="1971"/>
                  </a:lnTo>
                  <a:lnTo>
                    <a:pt x="646" y="1965"/>
                  </a:lnTo>
                  <a:lnTo>
                    <a:pt x="640" y="1960"/>
                  </a:lnTo>
                  <a:lnTo>
                    <a:pt x="634" y="1960"/>
                  </a:lnTo>
                  <a:lnTo>
                    <a:pt x="629" y="1944"/>
                  </a:lnTo>
                  <a:lnTo>
                    <a:pt x="613" y="1927"/>
                  </a:lnTo>
                  <a:lnTo>
                    <a:pt x="608" y="1922"/>
                  </a:lnTo>
                  <a:lnTo>
                    <a:pt x="602" y="1922"/>
                  </a:lnTo>
                  <a:lnTo>
                    <a:pt x="602" y="1916"/>
                  </a:lnTo>
                  <a:lnTo>
                    <a:pt x="596" y="1912"/>
                  </a:lnTo>
                  <a:lnTo>
                    <a:pt x="581" y="1912"/>
                  </a:lnTo>
                  <a:lnTo>
                    <a:pt x="575" y="1912"/>
                  </a:lnTo>
                  <a:lnTo>
                    <a:pt x="564" y="1912"/>
                  </a:lnTo>
                  <a:lnTo>
                    <a:pt x="558" y="1912"/>
                  </a:lnTo>
                  <a:lnTo>
                    <a:pt x="548" y="1912"/>
                  </a:lnTo>
                  <a:lnTo>
                    <a:pt x="543" y="1912"/>
                  </a:lnTo>
                  <a:lnTo>
                    <a:pt x="526" y="1912"/>
                  </a:lnTo>
                  <a:lnTo>
                    <a:pt x="520" y="1912"/>
                  </a:lnTo>
                  <a:lnTo>
                    <a:pt x="516" y="1906"/>
                  </a:lnTo>
                  <a:lnTo>
                    <a:pt x="510" y="1906"/>
                  </a:lnTo>
                  <a:lnTo>
                    <a:pt x="505" y="1906"/>
                  </a:lnTo>
                  <a:lnTo>
                    <a:pt x="493" y="1901"/>
                  </a:lnTo>
                  <a:lnTo>
                    <a:pt x="493" y="1895"/>
                  </a:lnTo>
                  <a:lnTo>
                    <a:pt x="488" y="1895"/>
                  </a:lnTo>
                  <a:lnTo>
                    <a:pt x="488" y="1889"/>
                  </a:lnTo>
                  <a:lnTo>
                    <a:pt x="483" y="1889"/>
                  </a:lnTo>
                  <a:lnTo>
                    <a:pt x="483" y="1884"/>
                  </a:lnTo>
                  <a:lnTo>
                    <a:pt x="478" y="1879"/>
                  </a:lnTo>
                  <a:lnTo>
                    <a:pt x="472" y="1879"/>
                  </a:lnTo>
                  <a:lnTo>
                    <a:pt x="467" y="1879"/>
                  </a:lnTo>
                  <a:lnTo>
                    <a:pt x="461" y="1874"/>
                  </a:lnTo>
                  <a:lnTo>
                    <a:pt x="455" y="1868"/>
                  </a:lnTo>
                  <a:lnTo>
                    <a:pt x="450" y="1868"/>
                  </a:lnTo>
                  <a:lnTo>
                    <a:pt x="445" y="1863"/>
                  </a:lnTo>
                  <a:lnTo>
                    <a:pt x="440" y="1857"/>
                  </a:lnTo>
                  <a:lnTo>
                    <a:pt x="434" y="1847"/>
                  </a:lnTo>
                  <a:lnTo>
                    <a:pt x="434" y="1841"/>
                  </a:lnTo>
                  <a:lnTo>
                    <a:pt x="428" y="1841"/>
                  </a:lnTo>
                  <a:lnTo>
                    <a:pt x="423" y="1841"/>
                  </a:lnTo>
                  <a:lnTo>
                    <a:pt x="417" y="1836"/>
                  </a:lnTo>
                  <a:lnTo>
                    <a:pt x="417" y="1830"/>
                  </a:lnTo>
                  <a:lnTo>
                    <a:pt x="412" y="1830"/>
                  </a:lnTo>
                  <a:lnTo>
                    <a:pt x="412" y="1824"/>
                  </a:lnTo>
                  <a:lnTo>
                    <a:pt x="412" y="1819"/>
                  </a:lnTo>
                  <a:lnTo>
                    <a:pt x="407" y="1815"/>
                  </a:lnTo>
                  <a:lnTo>
                    <a:pt x="407" y="1809"/>
                  </a:lnTo>
                  <a:lnTo>
                    <a:pt x="407" y="1803"/>
                  </a:lnTo>
                  <a:lnTo>
                    <a:pt x="407" y="1798"/>
                  </a:lnTo>
                  <a:lnTo>
                    <a:pt x="412" y="1792"/>
                  </a:lnTo>
                  <a:lnTo>
                    <a:pt x="412" y="1786"/>
                  </a:lnTo>
                  <a:lnTo>
                    <a:pt x="412" y="1781"/>
                  </a:lnTo>
                  <a:lnTo>
                    <a:pt x="412" y="1777"/>
                  </a:lnTo>
                  <a:lnTo>
                    <a:pt x="412" y="1771"/>
                  </a:lnTo>
                  <a:lnTo>
                    <a:pt x="407" y="1765"/>
                  </a:lnTo>
                  <a:lnTo>
                    <a:pt x="402" y="1760"/>
                  </a:lnTo>
                  <a:lnTo>
                    <a:pt x="402" y="1754"/>
                  </a:lnTo>
                  <a:lnTo>
                    <a:pt x="396" y="1748"/>
                  </a:lnTo>
                  <a:lnTo>
                    <a:pt x="396" y="1744"/>
                  </a:lnTo>
                  <a:lnTo>
                    <a:pt x="390" y="1744"/>
                  </a:lnTo>
                  <a:lnTo>
                    <a:pt x="385" y="1744"/>
                  </a:lnTo>
                  <a:lnTo>
                    <a:pt x="379" y="1738"/>
                  </a:lnTo>
                  <a:lnTo>
                    <a:pt x="379" y="1733"/>
                  </a:lnTo>
                  <a:lnTo>
                    <a:pt x="369" y="1727"/>
                  </a:lnTo>
                  <a:lnTo>
                    <a:pt x="369" y="1722"/>
                  </a:lnTo>
                  <a:lnTo>
                    <a:pt x="364" y="1716"/>
                  </a:lnTo>
                  <a:lnTo>
                    <a:pt x="358" y="1716"/>
                  </a:lnTo>
                  <a:lnTo>
                    <a:pt x="352" y="1716"/>
                  </a:lnTo>
                  <a:lnTo>
                    <a:pt x="347" y="1716"/>
                  </a:lnTo>
                  <a:lnTo>
                    <a:pt x="341" y="1716"/>
                  </a:lnTo>
                  <a:lnTo>
                    <a:pt x="337" y="1706"/>
                  </a:lnTo>
                  <a:lnTo>
                    <a:pt x="331" y="1706"/>
                  </a:lnTo>
                  <a:lnTo>
                    <a:pt x="331" y="1700"/>
                  </a:lnTo>
                  <a:lnTo>
                    <a:pt x="326" y="1695"/>
                  </a:lnTo>
                  <a:lnTo>
                    <a:pt x="320" y="1695"/>
                  </a:lnTo>
                  <a:lnTo>
                    <a:pt x="320" y="1689"/>
                  </a:lnTo>
                  <a:lnTo>
                    <a:pt x="314" y="1683"/>
                  </a:lnTo>
                  <a:lnTo>
                    <a:pt x="309" y="1683"/>
                  </a:lnTo>
                  <a:lnTo>
                    <a:pt x="309" y="1679"/>
                  </a:lnTo>
                  <a:lnTo>
                    <a:pt x="309" y="1674"/>
                  </a:lnTo>
                  <a:lnTo>
                    <a:pt x="309" y="1668"/>
                  </a:lnTo>
                  <a:lnTo>
                    <a:pt x="303" y="1662"/>
                  </a:lnTo>
                  <a:lnTo>
                    <a:pt x="303" y="1657"/>
                  </a:lnTo>
                  <a:lnTo>
                    <a:pt x="303" y="1651"/>
                  </a:lnTo>
                  <a:lnTo>
                    <a:pt x="303" y="1647"/>
                  </a:lnTo>
                  <a:lnTo>
                    <a:pt x="309" y="1647"/>
                  </a:lnTo>
                  <a:lnTo>
                    <a:pt x="314" y="1641"/>
                  </a:lnTo>
                  <a:lnTo>
                    <a:pt x="320" y="1636"/>
                  </a:lnTo>
                  <a:lnTo>
                    <a:pt x="320" y="1630"/>
                  </a:lnTo>
                  <a:lnTo>
                    <a:pt x="326" y="1630"/>
                  </a:lnTo>
                  <a:lnTo>
                    <a:pt x="326" y="1624"/>
                  </a:lnTo>
                  <a:lnTo>
                    <a:pt x="331" y="1613"/>
                  </a:lnTo>
                  <a:lnTo>
                    <a:pt x="331" y="1609"/>
                  </a:lnTo>
                  <a:lnTo>
                    <a:pt x="326" y="1603"/>
                  </a:lnTo>
                  <a:lnTo>
                    <a:pt x="326" y="1597"/>
                  </a:lnTo>
                  <a:lnTo>
                    <a:pt x="331" y="1597"/>
                  </a:lnTo>
                  <a:lnTo>
                    <a:pt x="337" y="1592"/>
                  </a:lnTo>
                  <a:lnTo>
                    <a:pt x="331" y="1586"/>
                  </a:lnTo>
                  <a:lnTo>
                    <a:pt x="326" y="1586"/>
                  </a:lnTo>
                  <a:lnTo>
                    <a:pt x="320" y="1586"/>
                  </a:lnTo>
                  <a:lnTo>
                    <a:pt x="326" y="1581"/>
                  </a:lnTo>
                  <a:lnTo>
                    <a:pt x="326" y="1576"/>
                  </a:lnTo>
                  <a:lnTo>
                    <a:pt x="331" y="1576"/>
                  </a:lnTo>
                  <a:lnTo>
                    <a:pt x="337" y="1576"/>
                  </a:lnTo>
                  <a:lnTo>
                    <a:pt x="337" y="1571"/>
                  </a:lnTo>
                  <a:lnTo>
                    <a:pt x="331" y="1571"/>
                  </a:lnTo>
                  <a:lnTo>
                    <a:pt x="331" y="1565"/>
                  </a:lnTo>
                  <a:lnTo>
                    <a:pt x="337" y="1559"/>
                  </a:lnTo>
                  <a:lnTo>
                    <a:pt x="341" y="1565"/>
                  </a:lnTo>
                  <a:lnTo>
                    <a:pt x="347" y="1565"/>
                  </a:lnTo>
                  <a:lnTo>
                    <a:pt x="347" y="1559"/>
                  </a:lnTo>
                  <a:lnTo>
                    <a:pt x="341" y="1554"/>
                  </a:lnTo>
                  <a:lnTo>
                    <a:pt x="337" y="1548"/>
                  </a:lnTo>
                  <a:lnTo>
                    <a:pt x="341" y="1544"/>
                  </a:lnTo>
                  <a:lnTo>
                    <a:pt x="347" y="1538"/>
                  </a:lnTo>
                  <a:lnTo>
                    <a:pt x="347" y="1533"/>
                  </a:lnTo>
                  <a:lnTo>
                    <a:pt x="347" y="1527"/>
                  </a:lnTo>
                  <a:lnTo>
                    <a:pt x="352" y="1521"/>
                  </a:lnTo>
                  <a:lnTo>
                    <a:pt x="352" y="1516"/>
                  </a:lnTo>
                  <a:lnTo>
                    <a:pt x="358" y="1511"/>
                  </a:lnTo>
                  <a:lnTo>
                    <a:pt x="358" y="1506"/>
                  </a:lnTo>
                  <a:lnTo>
                    <a:pt x="358" y="1500"/>
                  </a:lnTo>
                  <a:lnTo>
                    <a:pt x="352" y="1494"/>
                  </a:lnTo>
                  <a:lnTo>
                    <a:pt x="352" y="1489"/>
                  </a:lnTo>
                  <a:lnTo>
                    <a:pt x="358" y="1483"/>
                  </a:lnTo>
                  <a:lnTo>
                    <a:pt x="352" y="1478"/>
                  </a:lnTo>
                  <a:lnTo>
                    <a:pt x="352" y="1473"/>
                  </a:lnTo>
                  <a:lnTo>
                    <a:pt x="352" y="1468"/>
                  </a:lnTo>
                  <a:lnTo>
                    <a:pt x="358" y="1468"/>
                  </a:lnTo>
                  <a:lnTo>
                    <a:pt x="358" y="1462"/>
                  </a:lnTo>
                  <a:lnTo>
                    <a:pt x="352" y="1456"/>
                  </a:lnTo>
                  <a:lnTo>
                    <a:pt x="352" y="1451"/>
                  </a:lnTo>
                  <a:lnTo>
                    <a:pt x="347" y="1445"/>
                  </a:lnTo>
                  <a:lnTo>
                    <a:pt x="347" y="1441"/>
                  </a:lnTo>
                  <a:lnTo>
                    <a:pt x="347" y="1435"/>
                  </a:lnTo>
                  <a:lnTo>
                    <a:pt x="341" y="1430"/>
                  </a:lnTo>
                  <a:lnTo>
                    <a:pt x="341" y="1424"/>
                  </a:lnTo>
                  <a:lnTo>
                    <a:pt x="337" y="1424"/>
                  </a:lnTo>
                  <a:lnTo>
                    <a:pt x="331" y="1418"/>
                  </a:lnTo>
                  <a:lnTo>
                    <a:pt x="326" y="1413"/>
                  </a:lnTo>
                  <a:lnTo>
                    <a:pt x="326" y="1408"/>
                  </a:lnTo>
                  <a:lnTo>
                    <a:pt x="326" y="1403"/>
                  </a:lnTo>
                  <a:lnTo>
                    <a:pt x="320" y="1403"/>
                  </a:lnTo>
                  <a:lnTo>
                    <a:pt x="320" y="1397"/>
                  </a:lnTo>
                  <a:lnTo>
                    <a:pt x="314" y="1397"/>
                  </a:lnTo>
                  <a:lnTo>
                    <a:pt x="309" y="1403"/>
                  </a:lnTo>
                  <a:lnTo>
                    <a:pt x="309" y="1408"/>
                  </a:lnTo>
                  <a:lnTo>
                    <a:pt x="309" y="1413"/>
                  </a:lnTo>
                  <a:lnTo>
                    <a:pt x="309" y="1418"/>
                  </a:lnTo>
                  <a:lnTo>
                    <a:pt x="309" y="1424"/>
                  </a:lnTo>
                  <a:lnTo>
                    <a:pt x="309" y="1430"/>
                  </a:lnTo>
                  <a:lnTo>
                    <a:pt x="303" y="1435"/>
                  </a:lnTo>
                  <a:lnTo>
                    <a:pt x="303" y="1441"/>
                  </a:lnTo>
                  <a:lnTo>
                    <a:pt x="303" y="1445"/>
                  </a:lnTo>
                  <a:lnTo>
                    <a:pt x="299" y="1451"/>
                  </a:lnTo>
                  <a:lnTo>
                    <a:pt x="299" y="1456"/>
                  </a:lnTo>
                  <a:lnTo>
                    <a:pt x="293" y="1462"/>
                  </a:lnTo>
                  <a:lnTo>
                    <a:pt x="287" y="1468"/>
                  </a:lnTo>
                  <a:lnTo>
                    <a:pt x="287" y="1473"/>
                  </a:lnTo>
                  <a:lnTo>
                    <a:pt x="282" y="1478"/>
                  </a:lnTo>
                  <a:lnTo>
                    <a:pt x="282" y="1483"/>
                  </a:lnTo>
                  <a:lnTo>
                    <a:pt x="276" y="1483"/>
                  </a:lnTo>
                  <a:lnTo>
                    <a:pt x="271" y="1489"/>
                  </a:lnTo>
                  <a:lnTo>
                    <a:pt x="266" y="1494"/>
                  </a:lnTo>
                  <a:lnTo>
                    <a:pt x="261" y="1500"/>
                  </a:lnTo>
                  <a:lnTo>
                    <a:pt x="255" y="1506"/>
                  </a:lnTo>
                  <a:lnTo>
                    <a:pt x="249" y="1506"/>
                  </a:lnTo>
                  <a:lnTo>
                    <a:pt x="244" y="1511"/>
                  </a:lnTo>
                  <a:lnTo>
                    <a:pt x="238" y="1506"/>
                  </a:lnTo>
                  <a:lnTo>
                    <a:pt x="238" y="1500"/>
                  </a:lnTo>
                  <a:lnTo>
                    <a:pt x="238" y="1494"/>
                  </a:lnTo>
                  <a:lnTo>
                    <a:pt x="244" y="1489"/>
                  </a:lnTo>
                  <a:lnTo>
                    <a:pt x="244" y="1483"/>
                  </a:lnTo>
                  <a:lnTo>
                    <a:pt x="244" y="1478"/>
                  </a:lnTo>
                  <a:lnTo>
                    <a:pt x="244" y="1473"/>
                  </a:lnTo>
                  <a:lnTo>
                    <a:pt x="238" y="1468"/>
                  </a:lnTo>
                  <a:lnTo>
                    <a:pt x="238" y="1462"/>
                  </a:lnTo>
                  <a:lnTo>
                    <a:pt x="232" y="1456"/>
                  </a:lnTo>
                  <a:lnTo>
                    <a:pt x="228" y="1456"/>
                  </a:lnTo>
                  <a:lnTo>
                    <a:pt x="223" y="1456"/>
                  </a:lnTo>
                  <a:lnTo>
                    <a:pt x="223" y="1451"/>
                  </a:lnTo>
                  <a:lnTo>
                    <a:pt x="217" y="1451"/>
                  </a:lnTo>
                  <a:lnTo>
                    <a:pt x="211" y="1451"/>
                  </a:lnTo>
                  <a:lnTo>
                    <a:pt x="211" y="1445"/>
                  </a:lnTo>
                  <a:lnTo>
                    <a:pt x="206" y="1445"/>
                  </a:lnTo>
                  <a:lnTo>
                    <a:pt x="206" y="1441"/>
                  </a:lnTo>
                  <a:lnTo>
                    <a:pt x="206" y="1435"/>
                  </a:lnTo>
                  <a:lnTo>
                    <a:pt x="206" y="1430"/>
                  </a:lnTo>
                  <a:lnTo>
                    <a:pt x="206" y="1424"/>
                  </a:lnTo>
                  <a:lnTo>
                    <a:pt x="206" y="1418"/>
                  </a:lnTo>
                  <a:lnTo>
                    <a:pt x="206" y="1413"/>
                  </a:lnTo>
                  <a:lnTo>
                    <a:pt x="211" y="1408"/>
                  </a:lnTo>
                  <a:lnTo>
                    <a:pt x="206" y="1403"/>
                  </a:lnTo>
                  <a:lnTo>
                    <a:pt x="206" y="1397"/>
                  </a:lnTo>
                  <a:lnTo>
                    <a:pt x="206" y="1392"/>
                  </a:lnTo>
                  <a:lnTo>
                    <a:pt x="206" y="1386"/>
                  </a:lnTo>
                  <a:lnTo>
                    <a:pt x="211" y="1386"/>
                  </a:lnTo>
                  <a:lnTo>
                    <a:pt x="211" y="1380"/>
                  </a:lnTo>
                  <a:lnTo>
                    <a:pt x="211" y="1376"/>
                  </a:lnTo>
                  <a:lnTo>
                    <a:pt x="211" y="1370"/>
                  </a:lnTo>
                  <a:lnTo>
                    <a:pt x="217" y="1365"/>
                  </a:lnTo>
                  <a:lnTo>
                    <a:pt x="217" y="1359"/>
                  </a:lnTo>
                  <a:lnTo>
                    <a:pt x="217" y="1353"/>
                  </a:lnTo>
                  <a:lnTo>
                    <a:pt x="223" y="1348"/>
                  </a:lnTo>
                  <a:lnTo>
                    <a:pt x="223" y="1344"/>
                  </a:lnTo>
                  <a:lnTo>
                    <a:pt x="228" y="1344"/>
                  </a:lnTo>
                  <a:lnTo>
                    <a:pt x="232" y="1338"/>
                  </a:lnTo>
                  <a:lnTo>
                    <a:pt x="238" y="1332"/>
                  </a:lnTo>
                  <a:lnTo>
                    <a:pt x="244" y="1332"/>
                  </a:lnTo>
                  <a:lnTo>
                    <a:pt x="249" y="1327"/>
                  </a:lnTo>
                  <a:lnTo>
                    <a:pt x="244" y="1327"/>
                  </a:lnTo>
                  <a:lnTo>
                    <a:pt x="238" y="1327"/>
                  </a:lnTo>
                  <a:lnTo>
                    <a:pt x="232" y="1327"/>
                  </a:lnTo>
                  <a:lnTo>
                    <a:pt x="228" y="1327"/>
                  </a:lnTo>
                  <a:lnTo>
                    <a:pt x="223" y="1327"/>
                  </a:lnTo>
                  <a:lnTo>
                    <a:pt x="217" y="1327"/>
                  </a:lnTo>
                  <a:lnTo>
                    <a:pt x="211" y="1327"/>
                  </a:lnTo>
                  <a:lnTo>
                    <a:pt x="206" y="1327"/>
                  </a:lnTo>
                  <a:lnTo>
                    <a:pt x="196" y="1327"/>
                  </a:lnTo>
                  <a:lnTo>
                    <a:pt x="190" y="1327"/>
                  </a:lnTo>
                  <a:lnTo>
                    <a:pt x="190" y="1321"/>
                  </a:lnTo>
                  <a:lnTo>
                    <a:pt x="185" y="1321"/>
                  </a:lnTo>
                  <a:lnTo>
                    <a:pt x="179" y="1321"/>
                  </a:lnTo>
                  <a:lnTo>
                    <a:pt x="173" y="1321"/>
                  </a:lnTo>
                  <a:lnTo>
                    <a:pt x="168" y="1321"/>
                  </a:lnTo>
                  <a:lnTo>
                    <a:pt x="162" y="1321"/>
                  </a:lnTo>
                  <a:lnTo>
                    <a:pt x="158" y="1321"/>
                  </a:lnTo>
                  <a:lnTo>
                    <a:pt x="158" y="1315"/>
                  </a:lnTo>
                  <a:lnTo>
                    <a:pt x="152" y="1315"/>
                  </a:lnTo>
                  <a:lnTo>
                    <a:pt x="146" y="1315"/>
                  </a:lnTo>
                  <a:lnTo>
                    <a:pt x="146" y="1310"/>
                  </a:lnTo>
                  <a:lnTo>
                    <a:pt x="141" y="1306"/>
                  </a:lnTo>
                  <a:lnTo>
                    <a:pt x="135" y="1300"/>
                  </a:lnTo>
                  <a:lnTo>
                    <a:pt x="130" y="1300"/>
                  </a:lnTo>
                  <a:lnTo>
                    <a:pt x="124" y="1300"/>
                  </a:lnTo>
                  <a:lnTo>
                    <a:pt x="120" y="1300"/>
                  </a:lnTo>
                  <a:lnTo>
                    <a:pt x="114" y="1300"/>
                  </a:lnTo>
                  <a:lnTo>
                    <a:pt x="103" y="1300"/>
                  </a:lnTo>
                  <a:lnTo>
                    <a:pt x="103" y="1306"/>
                  </a:lnTo>
                  <a:lnTo>
                    <a:pt x="97" y="1306"/>
                  </a:lnTo>
                  <a:lnTo>
                    <a:pt x="97" y="1310"/>
                  </a:lnTo>
                  <a:lnTo>
                    <a:pt x="91" y="1315"/>
                  </a:lnTo>
                  <a:lnTo>
                    <a:pt x="91" y="1321"/>
                  </a:lnTo>
                  <a:lnTo>
                    <a:pt x="91" y="1327"/>
                  </a:lnTo>
                  <a:lnTo>
                    <a:pt x="91" y="1332"/>
                  </a:lnTo>
                  <a:lnTo>
                    <a:pt x="87" y="1344"/>
                  </a:lnTo>
                  <a:lnTo>
                    <a:pt x="82" y="1348"/>
                  </a:lnTo>
                  <a:lnTo>
                    <a:pt x="76" y="1353"/>
                  </a:lnTo>
                  <a:lnTo>
                    <a:pt x="70" y="1353"/>
                  </a:lnTo>
                  <a:lnTo>
                    <a:pt x="70" y="1359"/>
                  </a:lnTo>
                  <a:lnTo>
                    <a:pt x="65" y="1359"/>
                  </a:lnTo>
                  <a:lnTo>
                    <a:pt x="59" y="1359"/>
                  </a:lnTo>
                  <a:lnTo>
                    <a:pt x="59" y="1365"/>
                  </a:lnTo>
                  <a:lnTo>
                    <a:pt x="49" y="1365"/>
                  </a:lnTo>
                  <a:lnTo>
                    <a:pt x="49" y="1370"/>
                  </a:lnTo>
                  <a:lnTo>
                    <a:pt x="44" y="1376"/>
                  </a:lnTo>
                  <a:lnTo>
                    <a:pt x="38" y="1376"/>
                  </a:lnTo>
                  <a:lnTo>
                    <a:pt x="15" y="1380"/>
                  </a:lnTo>
                  <a:lnTo>
                    <a:pt x="11" y="1376"/>
                  </a:lnTo>
                  <a:lnTo>
                    <a:pt x="11" y="1370"/>
                  </a:lnTo>
                  <a:lnTo>
                    <a:pt x="5" y="1370"/>
                  </a:lnTo>
                  <a:lnTo>
                    <a:pt x="0" y="1359"/>
                  </a:lnTo>
                  <a:lnTo>
                    <a:pt x="0" y="1353"/>
                  </a:lnTo>
                  <a:lnTo>
                    <a:pt x="5" y="1353"/>
                  </a:lnTo>
                  <a:lnTo>
                    <a:pt x="5" y="1348"/>
                  </a:lnTo>
                  <a:lnTo>
                    <a:pt x="11" y="1348"/>
                  </a:lnTo>
                  <a:lnTo>
                    <a:pt x="11" y="1344"/>
                  </a:lnTo>
                  <a:lnTo>
                    <a:pt x="11" y="1338"/>
                  </a:lnTo>
                  <a:lnTo>
                    <a:pt x="15" y="1332"/>
                  </a:lnTo>
                  <a:lnTo>
                    <a:pt x="15" y="1327"/>
                  </a:lnTo>
                  <a:lnTo>
                    <a:pt x="21" y="1321"/>
                  </a:lnTo>
                  <a:lnTo>
                    <a:pt x="21" y="1315"/>
                  </a:lnTo>
                  <a:lnTo>
                    <a:pt x="21" y="1306"/>
                  </a:lnTo>
                  <a:lnTo>
                    <a:pt x="21" y="1300"/>
                  </a:lnTo>
                  <a:lnTo>
                    <a:pt x="21" y="1294"/>
                  </a:lnTo>
                  <a:lnTo>
                    <a:pt x="21" y="129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
            <p:cNvSpPr>
              <a:spLocks/>
            </p:cNvSpPr>
            <p:nvPr/>
          </p:nvSpPr>
          <p:spPr bwMode="auto">
            <a:xfrm>
              <a:off x="2548" y="1967"/>
              <a:ext cx="1057" cy="1170"/>
            </a:xfrm>
            <a:custGeom>
              <a:avLst/>
              <a:gdLst>
                <a:gd name="T0" fmla="*/ 998 w 1057"/>
                <a:gd name="T1" fmla="*/ 741 h 1170"/>
                <a:gd name="T2" fmla="*/ 954 w 1057"/>
                <a:gd name="T3" fmla="*/ 758 h 1170"/>
                <a:gd name="T4" fmla="*/ 895 w 1057"/>
                <a:gd name="T5" fmla="*/ 758 h 1170"/>
                <a:gd name="T6" fmla="*/ 830 w 1057"/>
                <a:gd name="T7" fmla="*/ 758 h 1170"/>
                <a:gd name="T8" fmla="*/ 764 w 1057"/>
                <a:gd name="T9" fmla="*/ 774 h 1170"/>
                <a:gd name="T10" fmla="*/ 737 w 1057"/>
                <a:gd name="T11" fmla="*/ 834 h 1170"/>
                <a:gd name="T12" fmla="*/ 732 w 1057"/>
                <a:gd name="T13" fmla="*/ 899 h 1170"/>
                <a:gd name="T14" fmla="*/ 699 w 1057"/>
                <a:gd name="T15" fmla="*/ 964 h 1170"/>
                <a:gd name="T16" fmla="*/ 661 w 1057"/>
                <a:gd name="T17" fmla="*/ 974 h 1170"/>
                <a:gd name="T18" fmla="*/ 646 w 1057"/>
                <a:gd name="T19" fmla="*/ 1006 h 1170"/>
                <a:gd name="T20" fmla="*/ 602 w 1057"/>
                <a:gd name="T21" fmla="*/ 1039 h 1170"/>
                <a:gd name="T22" fmla="*/ 585 w 1057"/>
                <a:gd name="T23" fmla="*/ 1099 h 1170"/>
                <a:gd name="T24" fmla="*/ 515 w 1057"/>
                <a:gd name="T25" fmla="*/ 1132 h 1170"/>
                <a:gd name="T26" fmla="*/ 428 w 1057"/>
                <a:gd name="T27" fmla="*/ 1159 h 1170"/>
                <a:gd name="T28" fmla="*/ 347 w 1057"/>
                <a:gd name="T29" fmla="*/ 1159 h 1170"/>
                <a:gd name="T30" fmla="*/ 335 w 1057"/>
                <a:gd name="T31" fmla="*/ 1115 h 1170"/>
                <a:gd name="T32" fmla="*/ 314 w 1057"/>
                <a:gd name="T33" fmla="*/ 1083 h 1170"/>
                <a:gd name="T34" fmla="*/ 232 w 1057"/>
                <a:gd name="T35" fmla="*/ 1056 h 1170"/>
                <a:gd name="T36" fmla="*/ 194 w 1057"/>
                <a:gd name="T37" fmla="*/ 1083 h 1170"/>
                <a:gd name="T38" fmla="*/ 146 w 1057"/>
                <a:gd name="T39" fmla="*/ 1094 h 1170"/>
                <a:gd name="T40" fmla="*/ 118 w 1057"/>
                <a:gd name="T41" fmla="*/ 970 h 1170"/>
                <a:gd name="T42" fmla="*/ 27 w 1057"/>
                <a:gd name="T43" fmla="*/ 1002 h 1170"/>
                <a:gd name="T44" fmla="*/ 27 w 1057"/>
                <a:gd name="T45" fmla="*/ 985 h 1170"/>
                <a:gd name="T46" fmla="*/ 27 w 1057"/>
                <a:gd name="T47" fmla="*/ 942 h 1170"/>
                <a:gd name="T48" fmla="*/ 48 w 1057"/>
                <a:gd name="T49" fmla="*/ 903 h 1170"/>
                <a:gd name="T50" fmla="*/ 76 w 1057"/>
                <a:gd name="T51" fmla="*/ 850 h 1170"/>
                <a:gd name="T52" fmla="*/ 86 w 1057"/>
                <a:gd name="T53" fmla="*/ 758 h 1170"/>
                <a:gd name="T54" fmla="*/ 114 w 1057"/>
                <a:gd name="T55" fmla="*/ 633 h 1170"/>
                <a:gd name="T56" fmla="*/ 103 w 1057"/>
                <a:gd name="T57" fmla="*/ 552 h 1170"/>
                <a:gd name="T58" fmla="*/ 27 w 1057"/>
                <a:gd name="T59" fmla="*/ 471 h 1170"/>
                <a:gd name="T60" fmla="*/ 21 w 1057"/>
                <a:gd name="T61" fmla="*/ 379 h 1170"/>
                <a:gd name="T62" fmla="*/ 15 w 1057"/>
                <a:gd name="T63" fmla="*/ 308 h 1170"/>
                <a:gd name="T64" fmla="*/ 82 w 1057"/>
                <a:gd name="T65" fmla="*/ 260 h 1170"/>
                <a:gd name="T66" fmla="*/ 146 w 1057"/>
                <a:gd name="T67" fmla="*/ 205 h 1170"/>
                <a:gd name="T68" fmla="*/ 189 w 1057"/>
                <a:gd name="T69" fmla="*/ 152 h 1170"/>
                <a:gd name="T70" fmla="*/ 287 w 1057"/>
                <a:gd name="T71" fmla="*/ 167 h 1170"/>
                <a:gd name="T72" fmla="*/ 331 w 1057"/>
                <a:gd name="T73" fmla="*/ 260 h 1170"/>
                <a:gd name="T74" fmla="*/ 364 w 1057"/>
                <a:gd name="T75" fmla="*/ 211 h 1170"/>
                <a:gd name="T76" fmla="*/ 406 w 1057"/>
                <a:gd name="T77" fmla="*/ 200 h 1170"/>
                <a:gd name="T78" fmla="*/ 476 w 1057"/>
                <a:gd name="T79" fmla="*/ 152 h 1170"/>
                <a:gd name="T80" fmla="*/ 531 w 1057"/>
                <a:gd name="T81" fmla="*/ 108 h 1170"/>
                <a:gd name="T82" fmla="*/ 553 w 1057"/>
                <a:gd name="T83" fmla="*/ 38 h 1170"/>
                <a:gd name="T84" fmla="*/ 613 w 1057"/>
                <a:gd name="T85" fmla="*/ 38 h 1170"/>
                <a:gd name="T86" fmla="*/ 657 w 1057"/>
                <a:gd name="T87" fmla="*/ 43 h 1170"/>
                <a:gd name="T88" fmla="*/ 705 w 1057"/>
                <a:gd name="T89" fmla="*/ 32 h 1170"/>
                <a:gd name="T90" fmla="*/ 787 w 1057"/>
                <a:gd name="T91" fmla="*/ 32 h 1170"/>
                <a:gd name="T92" fmla="*/ 846 w 1057"/>
                <a:gd name="T93" fmla="*/ 11 h 1170"/>
                <a:gd name="T94" fmla="*/ 933 w 1057"/>
                <a:gd name="T95" fmla="*/ 28 h 1170"/>
                <a:gd name="T96" fmla="*/ 966 w 1057"/>
                <a:gd name="T97" fmla="*/ 81 h 1170"/>
                <a:gd name="T98" fmla="*/ 1015 w 1057"/>
                <a:gd name="T99" fmla="*/ 43 h 1170"/>
                <a:gd name="T100" fmla="*/ 1052 w 1057"/>
                <a:gd name="T101" fmla="*/ 49 h 1170"/>
                <a:gd name="T102" fmla="*/ 1031 w 1057"/>
                <a:gd name="T103" fmla="*/ 125 h 1170"/>
                <a:gd name="T104" fmla="*/ 945 w 1057"/>
                <a:gd name="T105" fmla="*/ 200 h 1170"/>
                <a:gd name="T106" fmla="*/ 907 w 1057"/>
                <a:gd name="T107" fmla="*/ 255 h 1170"/>
                <a:gd name="T108" fmla="*/ 901 w 1057"/>
                <a:gd name="T109" fmla="*/ 346 h 1170"/>
                <a:gd name="T110" fmla="*/ 878 w 1057"/>
                <a:gd name="T111" fmla="*/ 423 h 1170"/>
                <a:gd name="T112" fmla="*/ 884 w 1057"/>
                <a:gd name="T113" fmla="*/ 526 h 1170"/>
                <a:gd name="T114" fmla="*/ 945 w 1057"/>
                <a:gd name="T115" fmla="*/ 682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7" h="1170">
                  <a:moveTo>
                    <a:pt x="981" y="709"/>
                  </a:moveTo>
                  <a:lnTo>
                    <a:pt x="993" y="715"/>
                  </a:lnTo>
                  <a:lnTo>
                    <a:pt x="1004" y="715"/>
                  </a:lnTo>
                  <a:lnTo>
                    <a:pt x="1004" y="720"/>
                  </a:lnTo>
                  <a:lnTo>
                    <a:pt x="1004" y="726"/>
                  </a:lnTo>
                  <a:lnTo>
                    <a:pt x="1004" y="731"/>
                  </a:lnTo>
                  <a:lnTo>
                    <a:pt x="1004" y="736"/>
                  </a:lnTo>
                  <a:lnTo>
                    <a:pt x="1004" y="741"/>
                  </a:lnTo>
                  <a:lnTo>
                    <a:pt x="998" y="741"/>
                  </a:lnTo>
                  <a:lnTo>
                    <a:pt x="998" y="747"/>
                  </a:lnTo>
                  <a:lnTo>
                    <a:pt x="993" y="747"/>
                  </a:lnTo>
                  <a:lnTo>
                    <a:pt x="987" y="753"/>
                  </a:lnTo>
                  <a:lnTo>
                    <a:pt x="981" y="753"/>
                  </a:lnTo>
                  <a:lnTo>
                    <a:pt x="977" y="758"/>
                  </a:lnTo>
                  <a:lnTo>
                    <a:pt x="971" y="758"/>
                  </a:lnTo>
                  <a:lnTo>
                    <a:pt x="966" y="758"/>
                  </a:lnTo>
                  <a:lnTo>
                    <a:pt x="960" y="758"/>
                  </a:lnTo>
                  <a:lnTo>
                    <a:pt x="954" y="758"/>
                  </a:lnTo>
                  <a:lnTo>
                    <a:pt x="949" y="758"/>
                  </a:lnTo>
                  <a:lnTo>
                    <a:pt x="945" y="764"/>
                  </a:lnTo>
                  <a:lnTo>
                    <a:pt x="939" y="764"/>
                  </a:lnTo>
                  <a:lnTo>
                    <a:pt x="928" y="764"/>
                  </a:lnTo>
                  <a:lnTo>
                    <a:pt x="922" y="758"/>
                  </a:lnTo>
                  <a:lnTo>
                    <a:pt x="911" y="758"/>
                  </a:lnTo>
                  <a:lnTo>
                    <a:pt x="907" y="758"/>
                  </a:lnTo>
                  <a:lnTo>
                    <a:pt x="901" y="758"/>
                  </a:lnTo>
                  <a:lnTo>
                    <a:pt x="895" y="758"/>
                  </a:lnTo>
                  <a:lnTo>
                    <a:pt x="890" y="758"/>
                  </a:lnTo>
                  <a:lnTo>
                    <a:pt x="884" y="753"/>
                  </a:lnTo>
                  <a:lnTo>
                    <a:pt x="878" y="753"/>
                  </a:lnTo>
                  <a:lnTo>
                    <a:pt x="868" y="753"/>
                  </a:lnTo>
                  <a:lnTo>
                    <a:pt x="863" y="753"/>
                  </a:lnTo>
                  <a:lnTo>
                    <a:pt x="852" y="753"/>
                  </a:lnTo>
                  <a:lnTo>
                    <a:pt x="840" y="753"/>
                  </a:lnTo>
                  <a:lnTo>
                    <a:pt x="836" y="758"/>
                  </a:lnTo>
                  <a:lnTo>
                    <a:pt x="830" y="758"/>
                  </a:lnTo>
                  <a:lnTo>
                    <a:pt x="825" y="758"/>
                  </a:lnTo>
                  <a:lnTo>
                    <a:pt x="819" y="758"/>
                  </a:lnTo>
                  <a:lnTo>
                    <a:pt x="808" y="758"/>
                  </a:lnTo>
                  <a:lnTo>
                    <a:pt x="802" y="758"/>
                  </a:lnTo>
                  <a:lnTo>
                    <a:pt x="792" y="764"/>
                  </a:lnTo>
                  <a:lnTo>
                    <a:pt x="787" y="764"/>
                  </a:lnTo>
                  <a:lnTo>
                    <a:pt x="781" y="768"/>
                  </a:lnTo>
                  <a:lnTo>
                    <a:pt x="770" y="774"/>
                  </a:lnTo>
                  <a:lnTo>
                    <a:pt x="764" y="774"/>
                  </a:lnTo>
                  <a:lnTo>
                    <a:pt x="754" y="779"/>
                  </a:lnTo>
                  <a:lnTo>
                    <a:pt x="754" y="785"/>
                  </a:lnTo>
                  <a:lnTo>
                    <a:pt x="754" y="791"/>
                  </a:lnTo>
                  <a:lnTo>
                    <a:pt x="754" y="796"/>
                  </a:lnTo>
                  <a:lnTo>
                    <a:pt x="754" y="806"/>
                  </a:lnTo>
                  <a:lnTo>
                    <a:pt x="749" y="812"/>
                  </a:lnTo>
                  <a:lnTo>
                    <a:pt x="743" y="823"/>
                  </a:lnTo>
                  <a:lnTo>
                    <a:pt x="743" y="829"/>
                  </a:lnTo>
                  <a:lnTo>
                    <a:pt x="737" y="834"/>
                  </a:lnTo>
                  <a:lnTo>
                    <a:pt x="743" y="850"/>
                  </a:lnTo>
                  <a:lnTo>
                    <a:pt x="743" y="856"/>
                  </a:lnTo>
                  <a:lnTo>
                    <a:pt x="743" y="861"/>
                  </a:lnTo>
                  <a:lnTo>
                    <a:pt x="737" y="871"/>
                  </a:lnTo>
                  <a:lnTo>
                    <a:pt x="737" y="877"/>
                  </a:lnTo>
                  <a:lnTo>
                    <a:pt x="737" y="882"/>
                  </a:lnTo>
                  <a:lnTo>
                    <a:pt x="737" y="888"/>
                  </a:lnTo>
                  <a:lnTo>
                    <a:pt x="732" y="894"/>
                  </a:lnTo>
                  <a:lnTo>
                    <a:pt x="732" y="899"/>
                  </a:lnTo>
                  <a:lnTo>
                    <a:pt x="732" y="909"/>
                  </a:lnTo>
                  <a:lnTo>
                    <a:pt x="732" y="915"/>
                  </a:lnTo>
                  <a:lnTo>
                    <a:pt x="727" y="920"/>
                  </a:lnTo>
                  <a:lnTo>
                    <a:pt x="727" y="926"/>
                  </a:lnTo>
                  <a:lnTo>
                    <a:pt x="722" y="932"/>
                  </a:lnTo>
                  <a:lnTo>
                    <a:pt x="711" y="942"/>
                  </a:lnTo>
                  <a:lnTo>
                    <a:pt x="705" y="947"/>
                  </a:lnTo>
                  <a:lnTo>
                    <a:pt x="699" y="953"/>
                  </a:lnTo>
                  <a:lnTo>
                    <a:pt x="699" y="964"/>
                  </a:lnTo>
                  <a:lnTo>
                    <a:pt x="699" y="970"/>
                  </a:lnTo>
                  <a:lnTo>
                    <a:pt x="694" y="970"/>
                  </a:lnTo>
                  <a:lnTo>
                    <a:pt x="694" y="974"/>
                  </a:lnTo>
                  <a:lnTo>
                    <a:pt x="689" y="980"/>
                  </a:lnTo>
                  <a:lnTo>
                    <a:pt x="684" y="980"/>
                  </a:lnTo>
                  <a:lnTo>
                    <a:pt x="678" y="980"/>
                  </a:lnTo>
                  <a:lnTo>
                    <a:pt x="672" y="980"/>
                  </a:lnTo>
                  <a:lnTo>
                    <a:pt x="667" y="974"/>
                  </a:lnTo>
                  <a:lnTo>
                    <a:pt x="661" y="974"/>
                  </a:lnTo>
                  <a:lnTo>
                    <a:pt x="657" y="974"/>
                  </a:lnTo>
                  <a:lnTo>
                    <a:pt x="651" y="974"/>
                  </a:lnTo>
                  <a:lnTo>
                    <a:pt x="646" y="980"/>
                  </a:lnTo>
                  <a:lnTo>
                    <a:pt x="646" y="985"/>
                  </a:lnTo>
                  <a:lnTo>
                    <a:pt x="651" y="991"/>
                  </a:lnTo>
                  <a:lnTo>
                    <a:pt x="651" y="997"/>
                  </a:lnTo>
                  <a:lnTo>
                    <a:pt x="657" y="1002"/>
                  </a:lnTo>
                  <a:lnTo>
                    <a:pt x="651" y="1002"/>
                  </a:lnTo>
                  <a:lnTo>
                    <a:pt x="646" y="1006"/>
                  </a:lnTo>
                  <a:lnTo>
                    <a:pt x="646" y="1012"/>
                  </a:lnTo>
                  <a:lnTo>
                    <a:pt x="640" y="1012"/>
                  </a:lnTo>
                  <a:lnTo>
                    <a:pt x="634" y="1018"/>
                  </a:lnTo>
                  <a:lnTo>
                    <a:pt x="629" y="1018"/>
                  </a:lnTo>
                  <a:lnTo>
                    <a:pt x="623" y="1023"/>
                  </a:lnTo>
                  <a:lnTo>
                    <a:pt x="619" y="1029"/>
                  </a:lnTo>
                  <a:lnTo>
                    <a:pt x="613" y="1035"/>
                  </a:lnTo>
                  <a:lnTo>
                    <a:pt x="608" y="1039"/>
                  </a:lnTo>
                  <a:lnTo>
                    <a:pt x="602" y="1039"/>
                  </a:lnTo>
                  <a:lnTo>
                    <a:pt x="602" y="1044"/>
                  </a:lnTo>
                  <a:lnTo>
                    <a:pt x="596" y="1056"/>
                  </a:lnTo>
                  <a:lnTo>
                    <a:pt x="591" y="1061"/>
                  </a:lnTo>
                  <a:lnTo>
                    <a:pt x="591" y="1067"/>
                  </a:lnTo>
                  <a:lnTo>
                    <a:pt x="591" y="1071"/>
                  </a:lnTo>
                  <a:lnTo>
                    <a:pt x="591" y="1077"/>
                  </a:lnTo>
                  <a:lnTo>
                    <a:pt x="591" y="1083"/>
                  </a:lnTo>
                  <a:lnTo>
                    <a:pt x="591" y="1088"/>
                  </a:lnTo>
                  <a:lnTo>
                    <a:pt x="585" y="1099"/>
                  </a:lnTo>
                  <a:lnTo>
                    <a:pt x="585" y="1104"/>
                  </a:lnTo>
                  <a:lnTo>
                    <a:pt x="585" y="1109"/>
                  </a:lnTo>
                  <a:lnTo>
                    <a:pt x="585" y="1115"/>
                  </a:lnTo>
                  <a:lnTo>
                    <a:pt x="585" y="1121"/>
                  </a:lnTo>
                  <a:lnTo>
                    <a:pt x="581" y="1121"/>
                  </a:lnTo>
                  <a:lnTo>
                    <a:pt x="569" y="1121"/>
                  </a:lnTo>
                  <a:lnTo>
                    <a:pt x="553" y="1126"/>
                  </a:lnTo>
                  <a:lnTo>
                    <a:pt x="531" y="1126"/>
                  </a:lnTo>
                  <a:lnTo>
                    <a:pt x="515" y="1132"/>
                  </a:lnTo>
                  <a:lnTo>
                    <a:pt x="505" y="1126"/>
                  </a:lnTo>
                  <a:lnTo>
                    <a:pt x="499" y="1126"/>
                  </a:lnTo>
                  <a:lnTo>
                    <a:pt x="493" y="1126"/>
                  </a:lnTo>
                  <a:lnTo>
                    <a:pt x="488" y="1126"/>
                  </a:lnTo>
                  <a:lnTo>
                    <a:pt x="476" y="1138"/>
                  </a:lnTo>
                  <a:lnTo>
                    <a:pt x="467" y="1147"/>
                  </a:lnTo>
                  <a:lnTo>
                    <a:pt x="455" y="1159"/>
                  </a:lnTo>
                  <a:lnTo>
                    <a:pt x="450" y="1159"/>
                  </a:lnTo>
                  <a:lnTo>
                    <a:pt x="428" y="1159"/>
                  </a:lnTo>
                  <a:lnTo>
                    <a:pt x="423" y="1147"/>
                  </a:lnTo>
                  <a:lnTo>
                    <a:pt x="406" y="1147"/>
                  </a:lnTo>
                  <a:lnTo>
                    <a:pt x="390" y="1147"/>
                  </a:lnTo>
                  <a:lnTo>
                    <a:pt x="379" y="1159"/>
                  </a:lnTo>
                  <a:lnTo>
                    <a:pt x="373" y="1164"/>
                  </a:lnTo>
                  <a:lnTo>
                    <a:pt x="364" y="1170"/>
                  </a:lnTo>
                  <a:lnTo>
                    <a:pt x="352" y="1170"/>
                  </a:lnTo>
                  <a:lnTo>
                    <a:pt x="352" y="1164"/>
                  </a:lnTo>
                  <a:lnTo>
                    <a:pt x="347" y="1159"/>
                  </a:lnTo>
                  <a:lnTo>
                    <a:pt x="341" y="1159"/>
                  </a:lnTo>
                  <a:lnTo>
                    <a:pt x="335" y="1153"/>
                  </a:lnTo>
                  <a:lnTo>
                    <a:pt x="335" y="1147"/>
                  </a:lnTo>
                  <a:lnTo>
                    <a:pt x="335" y="1142"/>
                  </a:lnTo>
                  <a:lnTo>
                    <a:pt x="335" y="1138"/>
                  </a:lnTo>
                  <a:lnTo>
                    <a:pt x="335" y="1132"/>
                  </a:lnTo>
                  <a:lnTo>
                    <a:pt x="341" y="1126"/>
                  </a:lnTo>
                  <a:lnTo>
                    <a:pt x="341" y="1121"/>
                  </a:lnTo>
                  <a:lnTo>
                    <a:pt x="335" y="1115"/>
                  </a:lnTo>
                  <a:lnTo>
                    <a:pt x="331" y="1115"/>
                  </a:lnTo>
                  <a:lnTo>
                    <a:pt x="331" y="1109"/>
                  </a:lnTo>
                  <a:lnTo>
                    <a:pt x="331" y="1104"/>
                  </a:lnTo>
                  <a:lnTo>
                    <a:pt x="331" y="1099"/>
                  </a:lnTo>
                  <a:lnTo>
                    <a:pt x="331" y="1094"/>
                  </a:lnTo>
                  <a:lnTo>
                    <a:pt x="331" y="1088"/>
                  </a:lnTo>
                  <a:lnTo>
                    <a:pt x="326" y="1088"/>
                  </a:lnTo>
                  <a:lnTo>
                    <a:pt x="320" y="1083"/>
                  </a:lnTo>
                  <a:lnTo>
                    <a:pt x="314" y="1083"/>
                  </a:lnTo>
                  <a:lnTo>
                    <a:pt x="309" y="1083"/>
                  </a:lnTo>
                  <a:lnTo>
                    <a:pt x="303" y="1077"/>
                  </a:lnTo>
                  <a:lnTo>
                    <a:pt x="293" y="1077"/>
                  </a:lnTo>
                  <a:lnTo>
                    <a:pt x="276" y="1067"/>
                  </a:lnTo>
                  <a:lnTo>
                    <a:pt x="271" y="1061"/>
                  </a:lnTo>
                  <a:lnTo>
                    <a:pt x="255" y="1056"/>
                  </a:lnTo>
                  <a:lnTo>
                    <a:pt x="249" y="1056"/>
                  </a:lnTo>
                  <a:lnTo>
                    <a:pt x="244" y="1056"/>
                  </a:lnTo>
                  <a:lnTo>
                    <a:pt x="232" y="1056"/>
                  </a:lnTo>
                  <a:lnTo>
                    <a:pt x="227" y="1056"/>
                  </a:lnTo>
                  <a:lnTo>
                    <a:pt x="223" y="1061"/>
                  </a:lnTo>
                  <a:lnTo>
                    <a:pt x="217" y="1061"/>
                  </a:lnTo>
                  <a:lnTo>
                    <a:pt x="211" y="1067"/>
                  </a:lnTo>
                  <a:lnTo>
                    <a:pt x="211" y="1071"/>
                  </a:lnTo>
                  <a:lnTo>
                    <a:pt x="206" y="1071"/>
                  </a:lnTo>
                  <a:lnTo>
                    <a:pt x="206" y="1077"/>
                  </a:lnTo>
                  <a:lnTo>
                    <a:pt x="200" y="1077"/>
                  </a:lnTo>
                  <a:lnTo>
                    <a:pt x="194" y="1083"/>
                  </a:lnTo>
                  <a:lnTo>
                    <a:pt x="189" y="1088"/>
                  </a:lnTo>
                  <a:lnTo>
                    <a:pt x="185" y="1094"/>
                  </a:lnTo>
                  <a:lnTo>
                    <a:pt x="179" y="1094"/>
                  </a:lnTo>
                  <a:lnTo>
                    <a:pt x="173" y="1099"/>
                  </a:lnTo>
                  <a:lnTo>
                    <a:pt x="168" y="1104"/>
                  </a:lnTo>
                  <a:lnTo>
                    <a:pt x="162" y="1104"/>
                  </a:lnTo>
                  <a:lnTo>
                    <a:pt x="156" y="1104"/>
                  </a:lnTo>
                  <a:lnTo>
                    <a:pt x="152" y="1099"/>
                  </a:lnTo>
                  <a:lnTo>
                    <a:pt x="146" y="1094"/>
                  </a:lnTo>
                  <a:lnTo>
                    <a:pt x="146" y="1088"/>
                  </a:lnTo>
                  <a:lnTo>
                    <a:pt x="141" y="1077"/>
                  </a:lnTo>
                  <a:lnTo>
                    <a:pt x="141" y="1061"/>
                  </a:lnTo>
                  <a:lnTo>
                    <a:pt x="135" y="1035"/>
                  </a:lnTo>
                  <a:lnTo>
                    <a:pt x="130" y="1012"/>
                  </a:lnTo>
                  <a:lnTo>
                    <a:pt x="124" y="985"/>
                  </a:lnTo>
                  <a:lnTo>
                    <a:pt x="124" y="980"/>
                  </a:lnTo>
                  <a:lnTo>
                    <a:pt x="124" y="970"/>
                  </a:lnTo>
                  <a:lnTo>
                    <a:pt x="118" y="970"/>
                  </a:lnTo>
                  <a:lnTo>
                    <a:pt x="114" y="970"/>
                  </a:lnTo>
                  <a:lnTo>
                    <a:pt x="108" y="980"/>
                  </a:lnTo>
                  <a:lnTo>
                    <a:pt x="91" y="985"/>
                  </a:lnTo>
                  <a:lnTo>
                    <a:pt x="65" y="997"/>
                  </a:lnTo>
                  <a:lnTo>
                    <a:pt x="44" y="1006"/>
                  </a:lnTo>
                  <a:lnTo>
                    <a:pt x="38" y="1012"/>
                  </a:lnTo>
                  <a:lnTo>
                    <a:pt x="38" y="1006"/>
                  </a:lnTo>
                  <a:lnTo>
                    <a:pt x="32" y="1002"/>
                  </a:lnTo>
                  <a:lnTo>
                    <a:pt x="27" y="1002"/>
                  </a:lnTo>
                  <a:lnTo>
                    <a:pt x="27" y="1006"/>
                  </a:lnTo>
                  <a:lnTo>
                    <a:pt x="21" y="1006"/>
                  </a:lnTo>
                  <a:lnTo>
                    <a:pt x="15" y="1006"/>
                  </a:lnTo>
                  <a:lnTo>
                    <a:pt x="15" y="1002"/>
                  </a:lnTo>
                  <a:lnTo>
                    <a:pt x="21" y="997"/>
                  </a:lnTo>
                  <a:lnTo>
                    <a:pt x="27" y="997"/>
                  </a:lnTo>
                  <a:lnTo>
                    <a:pt x="32" y="997"/>
                  </a:lnTo>
                  <a:lnTo>
                    <a:pt x="32" y="991"/>
                  </a:lnTo>
                  <a:lnTo>
                    <a:pt x="27" y="985"/>
                  </a:lnTo>
                  <a:lnTo>
                    <a:pt x="21" y="985"/>
                  </a:lnTo>
                  <a:lnTo>
                    <a:pt x="15" y="980"/>
                  </a:lnTo>
                  <a:lnTo>
                    <a:pt x="21" y="974"/>
                  </a:lnTo>
                  <a:lnTo>
                    <a:pt x="21" y="970"/>
                  </a:lnTo>
                  <a:lnTo>
                    <a:pt x="27" y="964"/>
                  </a:lnTo>
                  <a:lnTo>
                    <a:pt x="27" y="958"/>
                  </a:lnTo>
                  <a:lnTo>
                    <a:pt x="27" y="953"/>
                  </a:lnTo>
                  <a:lnTo>
                    <a:pt x="27" y="947"/>
                  </a:lnTo>
                  <a:lnTo>
                    <a:pt x="27" y="942"/>
                  </a:lnTo>
                  <a:lnTo>
                    <a:pt x="32" y="936"/>
                  </a:lnTo>
                  <a:lnTo>
                    <a:pt x="32" y="932"/>
                  </a:lnTo>
                  <a:lnTo>
                    <a:pt x="32" y="926"/>
                  </a:lnTo>
                  <a:lnTo>
                    <a:pt x="38" y="926"/>
                  </a:lnTo>
                  <a:lnTo>
                    <a:pt x="38" y="920"/>
                  </a:lnTo>
                  <a:lnTo>
                    <a:pt x="38" y="915"/>
                  </a:lnTo>
                  <a:lnTo>
                    <a:pt x="44" y="909"/>
                  </a:lnTo>
                  <a:lnTo>
                    <a:pt x="48" y="909"/>
                  </a:lnTo>
                  <a:lnTo>
                    <a:pt x="48" y="903"/>
                  </a:lnTo>
                  <a:lnTo>
                    <a:pt x="53" y="903"/>
                  </a:lnTo>
                  <a:lnTo>
                    <a:pt x="53" y="894"/>
                  </a:lnTo>
                  <a:lnTo>
                    <a:pt x="59" y="888"/>
                  </a:lnTo>
                  <a:lnTo>
                    <a:pt x="76" y="882"/>
                  </a:lnTo>
                  <a:lnTo>
                    <a:pt x="76" y="871"/>
                  </a:lnTo>
                  <a:lnTo>
                    <a:pt x="76" y="867"/>
                  </a:lnTo>
                  <a:lnTo>
                    <a:pt x="82" y="861"/>
                  </a:lnTo>
                  <a:lnTo>
                    <a:pt x="82" y="856"/>
                  </a:lnTo>
                  <a:lnTo>
                    <a:pt x="76" y="850"/>
                  </a:lnTo>
                  <a:lnTo>
                    <a:pt x="82" y="844"/>
                  </a:lnTo>
                  <a:lnTo>
                    <a:pt x="82" y="834"/>
                  </a:lnTo>
                  <a:lnTo>
                    <a:pt x="82" y="829"/>
                  </a:lnTo>
                  <a:lnTo>
                    <a:pt x="82" y="823"/>
                  </a:lnTo>
                  <a:lnTo>
                    <a:pt x="86" y="802"/>
                  </a:lnTo>
                  <a:lnTo>
                    <a:pt x="86" y="779"/>
                  </a:lnTo>
                  <a:lnTo>
                    <a:pt x="86" y="768"/>
                  </a:lnTo>
                  <a:lnTo>
                    <a:pt x="86" y="764"/>
                  </a:lnTo>
                  <a:lnTo>
                    <a:pt x="86" y="758"/>
                  </a:lnTo>
                  <a:lnTo>
                    <a:pt x="86" y="741"/>
                  </a:lnTo>
                  <a:lnTo>
                    <a:pt x="86" y="726"/>
                  </a:lnTo>
                  <a:lnTo>
                    <a:pt x="86" y="709"/>
                  </a:lnTo>
                  <a:lnTo>
                    <a:pt x="91" y="688"/>
                  </a:lnTo>
                  <a:lnTo>
                    <a:pt x="97" y="682"/>
                  </a:lnTo>
                  <a:lnTo>
                    <a:pt x="97" y="671"/>
                  </a:lnTo>
                  <a:lnTo>
                    <a:pt x="103" y="667"/>
                  </a:lnTo>
                  <a:lnTo>
                    <a:pt x="108" y="650"/>
                  </a:lnTo>
                  <a:lnTo>
                    <a:pt x="114" y="633"/>
                  </a:lnTo>
                  <a:lnTo>
                    <a:pt x="118" y="617"/>
                  </a:lnTo>
                  <a:lnTo>
                    <a:pt x="114" y="612"/>
                  </a:lnTo>
                  <a:lnTo>
                    <a:pt x="114" y="600"/>
                  </a:lnTo>
                  <a:lnTo>
                    <a:pt x="108" y="590"/>
                  </a:lnTo>
                  <a:lnTo>
                    <a:pt x="103" y="585"/>
                  </a:lnTo>
                  <a:lnTo>
                    <a:pt x="103" y="574"/>
                  </a:lnTo>
                  <a:lnTo>
                    <a:pt x="103" y="564"/>
                  </a:lnTo>
                  <a:lnTo>
                    <a:pt x="103" y="558"/>
                  </a:lnTo>
                  <a:lnTo>
                    <a:pt x="103" y="552"/>
                  </a:lnTo>
                  <a:lnTo>
                    <a:pt x="97" y="552"/>
                  </a:lnTo>
                  <a:lnTo>
                    <a:pt x="97" y="541"/>
                  </a:lnTo>
                  <a:lnTo>
                    <a:pt x="97" y="535"/>
                  </a:lnTo>
                  <a:lnTo>
                    <a:pt x="86" y="520"/>
                  </a:lnTo>
                  <a:lnTo>
                    <a:pt x="70" y="509"/>
                  </a:lnTo>
                  <a:lnTo>
                    <a:pt x="59" y="509"/>
                  </a:lnTo>
                  <a:lnTo>
                    <a:pt x="44" y="499"/>
                  </a:lnTo>
                  <a:lnTo>
                    <a:pt x="38" y="488"/>
                  </a:lnTo>
                  <a:lnTo>
                    <a:pt x="27" y="471"/>
                  </a:lnTo>
                  <a:lnTo>
                    <a:pt x="15" y="449"/>
                  </a:lnTo>
                  <a:lnTo>
                    <a:pt x="0" y="444"/>
                  </a:lnTo>
                  <a:lnTo>
                    <a:pt x="5" y="438"/>
                  </a:lnTo>
                  <a:lnTo>
                    <a:pt x="21" y="433"/>
                  </a:lnTo>
                  <a:lnTo>
                    <a:pt x="21" y="428"/>
                  </a:lnTo>
                  <a:lnTo>
                    <a:pt x="27" y="406"/>
                  </a:lnTo>
                  <a:lnTo>
                    <a:pt x="21" y="396"/>
                  </a:lnTo>
                  <a:lnTo>
                    <a:pt x="21" y="385"/>
                  </a:lnTo>
                  <a:lnTo>
                    <a:pt x="21" y="379"/>
                  </a:lnTo>
                  <a:lnTo>
                    <a:pt x="15" y="373"/>
                  </a:lnTo>
                  <a:lnTo>
                    <a:pt x="10" y="363"/>
                  </a:lnTo>
                  <a:lnTo>
                    <a:pt x="5" y="358"/>
                  </a:lnTo>
                  <a:lnTo>
                    <a:pt x="10" y="358"/>
                  </a:lnTo>
                  <a:lnTo>
                    <a:pt x="15" y="352"/>
                  </a:lnTo>
                  <a:lnTo>
                    <a:pt x="15" y="341"/>
                  </a:lnTo>
                  <a:lnTo>
                    <a:pt x="15" y="325"/>
                  </a:lnTo>
                  <a:lnTo>
                    <a:pt x="21" y="314"/>
                  </a:lnTo>
                  <a:lnTo>
                    <a:pt x="15" y="308"/>
                  </a:lnTo>
                  <a:lnTo>
                    <a:pt x="21" y="303"/>
                  </a:lnTo>
                  <a:lnTo>
                    <a:pt x="21" y="282"/>
                  </a:lnTo>
                  <a:lnTo>
                    <a:pt x="38" y="260"/>
                  </a:lnTo>
                  <a:lnTo>
                    <a:pt x="38" y="244"/>
                  </a:lnTo>
                  <a:lnTo>
                    <a:pt x="38" y="238"/>
                  </a:lnTo>
                  <a:lnTo>
                    <a:pt x="48" y="244"/>
                  </a:lnTo>
                  <a:lnTo>
                    <a:pt x="59" y="249"/>
                  </a:lnTo>
                  <a:lnTo>
                    <a:pt x="65" y="260"/>
                  </a:lnTo>
                  <a:lnTo>
                    <a:pt x="82" y="260"/>
                  </a:lnTo>
                  <a:lnTo>
                    <a:pt x="97" y="260"/>
                  </a:lnTo>
                  <a:lnTo>
                    <a:pt x="114" y="255"/>
                  </a:lnTo>
                  <a:lnTo>
                    <a:pt x="124" y="244"/>
                  </a:lnTo>
                  <a:lnTo>
                    <a:pt x="141" y="244"/>
                  </a:lnTo>
                  <a:lnTo>
                    <a:pt x="152" y="244"/>
                  </a:lnTo>
                  <a:lnTo>
                    <a:pt x="156" y="238"/>
                  </a:lnTo>
                  <a:lnTo>
                    <a:pt x="156" y="228"/>
                  </a:lnTo>
                  <a:lnTo>
                    <a:pt x="152" y="217"/>
                  </a:lnTo>
                  <a:lnTo>
                    <a:pt x="146" y="205"/>
                  </a:lnTo>
                  <a:lnTo>
                    <a:pt x="146" y="196"/>
                  </a:lnTo>
                  <a:lnTo>
                    <a:pt x="152" y="190"/>
                  </a:lnTo>
                  <a:lnTo>
                    <a:pt x="162" y="184"/>
                  </a:lnTo>
                  <a:lnTo>
                    <a:pt x="168" y="184"/>
                  </a:lnTo>
                  <a:lnTo>
                    <a:pt x="179" y="179"/>
                  </a:lnTo>
                  <a:lnTo>
                    <a:pt x="185" y="173"/>
                  </a:lnTo>
                  <a:lnTo>
                    <a:pt x="189" y="173"/>
                  </a:lnTo>
                  <a:lnTo>
                    <a:pt x="189" y="162"/>
                  </a:lnTo>
                  <a:lnTo>
                    <a:pt x="189" y="152"/>
                  </a:lnTo>
                  <a:lnTo>
                    <a:pt x="189" y="146"/>
                  </a:lnTo>
                  <a:lnTo>
                    <a:pt x="206" y="135"/>
                  </a:lnTo>
                  <a:lnTo>
                    <a:pt x="223" y="129"/>
                  </a:lnTo>
                  <a:lnTo>
                    <a:pt x="232" y="129"/>
                  </a:lnTo>
                  <a:lnTo>
                    <a:pt x="244" y="135"/>
                  </a:lnTo>
                  <a:lnTo>
                    <a:pt x="255" y="146"/>
                  </a:lnTo>
                  <a:lnTo>
                    <a:pt x="265" y="158"/>
                  </a:lnTo>
                  <a:lnTo>
                    <a:pt x="276" y="158"/>
                  </a:lnTo>
                  <a:lnTo>
                    <a:pt x="287" y="167"/>
                  </a:lnTo>
                  <a:lnTo>
                    <a:pt x="297" y="179"/>
                  </a:lnTo>
                  <a:lnTo>
                    <a:pt x="297" y="190"/>
                  </a:lnTo>
                  <a:lnTo>
                    <a:pt x="309" y="200"/>
                  </a:lnTo>
                  <a:lnTo>
                    <a:pt x="314" y="211"/>
                  </a:lnTo>
                  <a:lnTo>
                    <a:pt x="320" y="222"/>
                  </a:lnTo>
                  <a:lnTo>
                    <a:pt x="326" y="232"/>
                  </a:lnTo>
                  <a:lnTo>
                    <a:pt x="331" y="249"/>
                  </a:lnTo>
                  <a:lnTo>
                    <a:pt x="331" y="255"/>
                  </a:lnTo>
                  <a:lnTo>
                    <a:pt x="331" y="260"/>
                  </a:lnTo>
                  <a:lnTo>
                    <a:pt x="335" y="260"/>
                  </a:lnTo>
                  <a:lnTo>
                    <a:pt x="335" y="255"/>
                  </a:lnTo>
                  <a:lnTo>
                    <a:pt x="341" y="255"/>
                  </a:lnTo>
                  <a:lnTo>
                    <a:pt x="341" y="244"/>
                  </a:lnTo>
                  <a:lnTo>
                    <a:pt x="347" y="238"/>
                  </a:lnTo>
                  <a:lnTo>
                    <a:pt x="352" y="228"/>
                  </a:lnTo>
                  <a:lnTo>
                    <a:pt x="358" y="222"/>
                  </a:lnTo>
                  <a:lnTo>
                    <a:pt x="358" y="217"/>
                  </a:lnTo>
                  <a:lnTo>
                    <a:pt x="364" y="211"/>
                  </a:lnTo>
                  <a:lnTo>
                    <a:pt x="364" y="205"/>
                  </a:lnTo>
                  <a:lnTo>
                    <a:pt x="373" y="205"/>
                  </a:lnTo>
                  <a:lnTo>
                    <a:pt x="379" y="211"/>
                  </a:lnTo>
                  <a:lnTo>
                    <a:pt x="385" y="217"/>
                  </a:lnTo>
                  <a:lnTo>
                    <a:pt x="390" y="217"/>
                  </a:lnTo>
                  <a:lnTo>
                    <a:pt x="396" y="217"/>
                  </a:lnTo>
                  <a:lnTo>
                    <a:pt x="402" y="211"/>
                  </a:lnTo>
                  <a:lnTo>
                    <a:pt x="402" y="205"/>
                  </a:lnTo>
                  <a:lnTo>
                    <a:pt x="406" y="200"/>
                  </a:lnTo>
                  <a:lnTo>
                    <a:pt x="406" y="190"/>
                  </a:lnTo>
                  <a:lnTo>
                    <a:pt x="406" y="173"/>
                  </a:lnTo>
                  <a:lnTo>
                    <a:pt x="417" y="162"/>
                  </a:lnTo>
                  <a:lnTo>
                    <a:pt x="423" y="162"/>
                  </a:lnTo>
                  <a:lnTo>
                    <a:pt x="440" y="162"/>
                  </a:lnTo>
                  <a:lnTo>
                    <a:pt x="450" y="162"/>
                  </a:lnTo>
                  <a:lnTo>
                    <a:pt x="467" y="158"/>
                  </a:lnTo>
                  <a:lnTo>
                    <a:pt x="472" y="158"/>
                  </a:lnTo>
                  <a:lnTo>
                    <a:pt x="476" y="152"/>
                  </a:lnTo>
                  <a:lnTo>
                    <a:pt x="482" y="146"/>
                  </a:lnTo>
                  <a:lnTo>
                    <a:pt x="493" y="146"/>
                  </a:lnTo>
                  <a:lnTo>
                    <a:pt x="499" y="146"/>
                  </a:lnTo>
                  <a:lnTo>
                    <a:pt x="499" y="141"/>
                  </a:lnTo>
                  <a:lnTo>
                    <a:pt x="510" y="141"/>
                  </a:lnTo>
                  <a:lnTo>
                    <a:pt x="515" y="135"/>
                  </a:lnTo>
                  <a:lnTo>
                    <a:pt x="520" y="129"/>
                  </a:lnTo>
                  <a:lnTo>
                    <a:pt x="531" y="119"/>
                  </a:lnTo>
                  <a:lnTo>
                    <a:pt x="531" y="108"/>
                  </a:lnTo>
                  <a:lnTo>
                    <a:pt x="537" y="93"/>
                  </a:lnTo>
                  <a:lnTo>
                    <a:pt x="537" y="81"/>
                  </a:lnTo>
                  <a:lnTo>
                    <a:pt x="537" y="76"/>
                  </a:lnTo>
                  <a:lnTo>
                    <a:pt x="537" y="64"/>
                  </a:lnTo>
                  <a:lnTo>
                    <a:pt x="531" y="55"/>
                  </a:lnTo>
                  <a:lnTo>
                    <a:pt x="531" y="49"/>
                  </a:lnTo>
                  <a:lnTo>
                    <a:pt x="531" y="43"/>
                  </a:lnTo>
                  <a:lnTo>
                    <a:pt x="543" y="43"/>
                  </a:lnTo>
                  <a:lnTo>
                    <a:pt x="553" y="38"/>
                  </a:lnTo>
                  <a:lnTo>
                    <a:pt x="564" y="32"/>
                  </a:lnTo>
                  <a:lnTo>
                    <a:pt x="575" y="32"/>
                  </a:lnTo>
                  <a:lnTo>
                    <a:pt x="581" y="28"/>
                  </a:lnTo>
                  <a:lnTo>
                    <a:pt x="591" y="22"/>
                  </a:lnTo>
                  <a:lnTo>
                    <a:pt x="596" y="22"/>
                  </a:lnTo>
                  <a:lnTo>
                    <a:pt x="608" y="22"/>
                  </a:lnTo>
                  <a:lnTo>
                    <a:pt x="613" y="28"/>
                  </a:lnTo>
                  <a:lnTo>
                    <a:pt x="608" y="38"/>
                  </a:lnTo>
                  <a:lnTo>
                    <a:pt x="613" y="38"/>
                  </a:lnTo>
                  <a:lnTo>
                    <a:pt x="613" y="43"/>
                  </a:lnTo>
                  <a:lnTo>
                    <a:pt x="619" y="43"/>
                  </a:lnTo>
                  <a:lnTo>
                    <a:pt x="623" y="43"/>
                  </a:lnTo>
                  <a:lnTo>
                    <a:pt x="629" y="49"/>
                  </a:lnTo>
                  <a:lnTo>
                    <a:pt x="640" y="55"/>
                  </a:lnTo>
                  <a:lnTo>
                    <a:pt x="646" y="55"/>
                  </a:lnTo>
                  <a:lnTo>
                    <a:pt x="651" y="49"/>
                  </a:lnTo>
                  <a:lnTo>
                    <a:pt x="657" y="49"/>
                  </a:lnTo>
                  <a:lnTo>
                    <a:pt x="657" y="43"/>
                  </a:lnTo>
                  <a:lnTo>
                    <a:pt x="661" y="43"/>
                  </a:lnTo>
                  <a:lnTo>
                    <a:pt x="667" y="38"/>
                  </a:lnTo>
                  <a:lnTo>
                    <a:pt x="672" y="38"/>
                  </a:lnTo>
                  <a:lnTo>
                    <a:pt x="678" y="43"/>
                  </a:lnTo>
                  <a:lnTo>
                    <a:pt x="678" y="49"/>
                  </a:lnTo>
                  <a:lnTo>
                    <a:pt x="684" y="49"/>
                  </a:lnTo>
                  <a:lnTo>
                    <a:pt x="689" y="43"/>
                  </a:lnTo>
                  <a:lnTo>
                    <a:pt x="694" y="38"/>
                  </a:lnTo>
                  <a:lnTo>
                    <a:pt x="705" y="32"/>
                  </a:lnTo>
                  <a:lnTo>
                    <a:pt x="716" y="32"/>
                  </a:lnTo>
                  <a:lnTo>
                    <a:pt x="727" y="32"/>
                  </a:lnTo>
                  <a:lnTo>
                    <a:pt x="737" y="32"/>
                  </a:lnTo>
                  <a:lnTo>
                    <a:pt x="749" y="28"/>
                  </a:lnTo>
                  <a:lnTo>
                    <a:pt x="760" y="28"/>
                  </a:lnTo>
                  <a:lnTo>
                    <a:pt x="764" y="28"/>
                  </a:lnTo>
                  <a:lnTo>
                    <a:pt x="770" y="28"/>
                  </a:lnTo>
                  <a:lnTo>
                    <a:pt x="775" y="28"/>
                  </a:lnTo>
                  <a:lnTo>
                    <a:pt x="787" y="32"/>
                  </a:lnTo>
                  <a:lnTo>
                    <a:pt x="792" y="32"/>
                  </a:lnTo>
                  <a:lnTo>
                    <a:pt x="798" y="38"/>
                  </a:lnTo>
                  <a:lnTo>
                    <a:pt x="802" y="43"/>
                  </a:lnTo>
                  <a:lnTo>
                    <a:pt x="819" y="43"/>
                  </a:lnTo>
                  <a:lnTo>
                    <a:pt x="830" y="32"/>
                  </a:lnTo>
                  <a:lnTo>
                    <a:pt x="840" y="28"/>
                  </a:lnTo>
                  <a:lnTo>
                    <a:pt x="846" y="22"/>
                  </a:lnTo>
                  <a:lnTo>
                    <a:pt x="846" y="17"/>
                  </a:lnTo>
                  <a:lnTo>
                    <a:pt x="846" y="11"/>
                  </a:lnTo>
                  <a:lnTo>
                    <a:pt x="840" y="5"/>
                  </a:lnTo>
                  <a:lnTo>
                    <a:pt x="840" y="0"/>
                  </a:lnTo>
                  <a:lnTo>
                    <a:pt x="852" y="0"/>
                  </a:lnTo>
                  <a:lnTo>
                    <a:pt x="868" y="5"/>
                  </a:lnTo>
                  <a:lnTo>
                    <a:pt x="878" y="5"/>
                  </a:lnTo>
                  <a:lnTo>
                    <a:pt x="884" y="5"/>
                  </a:lnTo>
                  <a:lnTo>
                    <a:pt x="907" y="11"/>
                  </a:lnTo>
                  <a:lnTo>
                    <a:pt x="922" y="17"/>
                  </a:lnTo>
                  <a:lnTo>
                    <a:pt x="933" y="28"/>
                  </a:lnTo>
                  <a:lnTo>
                    <a:pt x="939" y="38"/>
                  </a:lnTo>
                  <a:lnTo>
                    <a:pt x="945" y="43"/>
                  </a:lnTo>
                  <a:lnTo>
                    <a:pt x="954" y="43"/>
                  </a:lnTo>
                  <a:lnTo>
                    <a:pt x="960" y="49"/>
                  </a:lnTo>
                  <a:lnTo>
                    <a:pt x="966" y="60"/>
                  </a:lnTo>
                  <a:lnTo>
                    <a:pt x="966" y="64"/>
                  </a:lnTo>
                  <a:lnTo>
                    <a:pt x="966" y="76"/>
                  </a:lnTo>
                  <a:lnTo>
                    <a:pt x="960" y="81"/>
                  </a:lnTo>
                  <a:lnTo>
                    <a:pt x="966" y="81"/>
                  </a:lnTo>
                  <a:lnTo>
                    <a:pt x="971" y="81"/>
                  </a:lnTo>
                  <a:lnTo>
                    <a:pt x="977" y="70"/>
                  </a:lnTo>
                  <a:lnTo>
                    <a:pt x="981" y="64"/>
                  </a:lnTo>
                  <a:lnTo>
                    <a:pt x="987" y="64"/>
                  </a:lnTo>
                  <a:lnTo>
                    <a:pt x="993" y="64"/>
                  </a:lnTo>
                  <a:lnTo>
                    <a:pt x="998" y="64"/>
                  </a:lnTo>
                  <a:lnTo>
                    <a:pt x="1004" y="55"/>
                  </a:lnTo>
                  <a:lnTo>
                    <a:pt x="1009" y="49"/>
                  </a:lnTo>
                  <a:lnTo>
                    <a:pt x="1015" y="43"/>
                  </a:lnTo>
                  <a:lnTo>
                    <a:pt x="1019" y="38"/>
                  </a:lnTo>
                  <a:lnTo>
                    <a:pt x="1025" y="32"/>
                  </a:lnTo>
                  <a:lnTo>
                    <a:pt x="1031" y="28"/>
                  </a:lnTo>
                  <a:lnTo>
                    <a:pt x="1036" y="28"/>
                  </a:lnTo>
                  <a:lnTo>
                    <a:pt x="1036" y="22"/>
                  </a:lnTo>
                  <a:lnTo>
                    <a:pt x="1042" y="28"/>
                  </a:lnTo>
                  <a:lnTo>
                    <a:pt x="1048" y="32"/>
                  </a:lnTo>
                  <a:lnTo>
                    <a:pt x="1052" y="38"/>
                  </a:lnTo>
                  <a:lnTo>
                    <a:pt x="1052" y="49"/>
                  </a:lnTo>
                  <a:lnTo>
                    <a:pt x="1057" y="60"/>
                  </a:lnTo>
                  <a:lnTo>
                    <a:pt x="1057" y="64"/>
                  </a:lnTo>
                  <a:lnTo>
                    <a:pt x="1052" y="76"/>
                  </a:lnTo>
                  <a:lnTo>
                    <a:pt x="1036" y="87"/>
                  </a:lnTo>
                  <a:lnTo>
                    <a:pt x="1036" y="93"/>
                  </a:lnTo>
                  <a:lnTo>
                    <a:pt x="1031" y="103"/>
                  </a:lnTo>
                  <a:lnTo>
                    <a:pt x="1031" y="108"/>
                  </a:lnTo>
                  <a:lnTo>
                    <a:pt x="1031" y="119"/>
                  </a:lnTo>
                  <a:lnTo>
                    <a:pt x="1031" y="125"/>
                  </a:lnTo>
                  <a:lnTo>
                    <a:pt x="1019" y="141"/>
                  </a:lnTo>
                  <a:lnTo>
                    <a:pt x="1015" y="146"/>
                  </a:lnTo>
                  <a:lnTo>
                    <a:pt x="1004" y="152"/>
                  </a:lnTo>
                  <a:lnTo>
                    <a:pt x="998" y="158"/>
                  </a:lnTo>
                  <a:lnTo>
                    <a:pt x="993" y="162"/>
                  </a:lnTo>
                  <a:lnTo>
                    <a:pt x="987" y="173"/>
                  </a:lnTo>
                  <a:lnTo>
                    <a:pt x="977" y="179"/>
                  </a:lnTo>
                  <a:lnTo>
                    <a:pt x="960" y="190"/>
                  </a:lnTo>
                  <a:lnTo>
                    <a:pt x="945" y="200"/>
                  </a:lnTo>
                  <a:lnTo>
                    <a:pt x="933" y="205"/>
                  </a:lnTo>
                  <a:lnTo>
                    <a:pt x="933" y="217"/>
                  </a:lnTo>
                  <a:lnTo>
                    <a:pt x="928" y="222"/>
                  </a:lnTo>
                  <a:lnTo>
                    <a:pt x="922" y="228"/>
                  </a:lnTo>
                  <a:lnTo>
                    <a:pt x="916" y="232"/>
                  </a:lnTo>
                  <a:lnTo>
                    <a:pt x="916" y="238"/>
                  </a:lnTo>
                  <a:lnTo>
                    <a:pt x="916" y="244"/>
                  </a:lnTo>
                  <a:lnTo>
                    <a:pt x="907" y="249"/>
                  </a:lnTo>
                  <a:lnTo>
                    <a:pt x="907" y="255"/>
                  </a:lnTo>
                  <a:lnTo>
                    <a:pt x="901" y="260"/>
                  </a:lnTo>
                  <a:lnTo>
                    <a:pt x="901" y="265"/>
                  </a:lnTo>
                  <a:lnTo>
                    <a:pt x="901" y="276"/>
                  </a:lnTo>
                  <a:lnTo>
                    <a:pt x="907" y="287"/>
                  </a:lnTo>
                  <a:lnTo>
                    <a:pt x="907" y="297"/>
                  </a:lnTo>
                  <a:lnTo>
                    <a:pt x="907" y="314"/>
                  </a:lnTo>
                  <a:lnTo>
                    <a:pt x="907" y="320"/>
                  </a:lnTo>
                  <a:lnTo>
                    <a:pt x="907" y="330"/>
                  </a:lnTo>
                  <a:lnTo>
                    <a:pt x="901" y="346"/>
                  </a:lnTo>
                  <a:lnTo>
                    <a:pt x="895" y="358"/>
                  </a:lnTo>
                  <a:lnTo>
                    <a:pt x="895" y="363"/>
                  </a:lnTo>
                  <a:lnTo>
                    <a:pt x="890" y="373"/>
                  </a:lnTo>
                  <a:lnTo>
                    <a:pt x="884" y="379"/>
                  </a:lnTo>
                  <a:lnTo>
                    <a:pt x="884" y="385"/>
                  </a:lnTo>
                  <a:lnTo>
                    <a:pt x="884" y="396"/>
                  </a:lnTo>
                  <a:lnTo>
                    <a:pt x="884" y="400"/>
                  </a:lnTo>
                  <a:lnTo>
                    <a:pt x="884" y="406"/>
                  </a:lnTo>
                  <a:lnTo>
                    <a:pt x="878" y="423"/>
                  </a:lnTo>
                  <a:lnTo>
                    <a:pt x="873" y="438"/>
                  </a:lnTo>
                  <a:lnTo>
                    <a:pt x="873" y="449"/>
                  </a:lnTo>
                  <a:lnTo>
                    <a:pt x="863" y="465"/>
                  </a:lnTo>
                  <a:lnTo>
                    <a:pt x="857" y="482"/>
                  </a:lnTo>
                  <a:lnTo>
                    <a:pt x="852" y="499"/>
                  </a:lnTo>
                  <a:lnTo>
                    <a:pt x="857" y="503"/>
                  </a:lnTo>
                  <a:lnTo>
                    <a:pt x="873" y="509"/>
                  </a:lnTo>
                  <a:lnTo>
                    <a:pt x="878" y="514"/>
                  </a:lnTo>
                  <a:lnTo>
                    <a:pt x="884" y="526"/>
                  </a:lnTo>
                  <a:lnTo>
                    <a:pt x="895" y="547"/>
                  </a:lnTo>
                  <a:lnTo>
                    <a:pt x="901" y="558"/>
                  </a:lnTo>
                  <a:lnTo>
                    <a:pt x="901" y="568"/>
                  </a:lnTo>
                  <a:lnTo>
                    <a:pt x="911" y="596"/>
                  </a:lnTo>
                  <a:lnTo>
                    <a:pt x="911" y="606"/>
                  </a:lnTo>
                  <a:lnTo>
                    <a:pt x="916" y="623"/>
                  </a:lnTo>
                  <a:lnTo>
                    <a:pt x="933" y="650"/>
                  </a:lnTo>
                  <a:lnTo>
                    <a:pt x="945" y="671"/>
                  </a:lnTo>
                  <a:lnTo>
                    <a:pt x="945" y="682"/>
                  </a:lnTo>
                  <a:lnTo>
                    <a:pt x="960" y="688"/>
                  </a:lnTo>
                  <a:lnTo>
                    <a:pt x="971" y="693"/>
                  </a:lnTo>
                  <a:lnTo>
                    <a:pt x="981" y="703"/>
                  </a:lnTo>
                  <a:lnTo>
                    <a:pt x="981" y="709"/>
                  </a:lnTo>
                  <a:lnTo>
                    <a:pt x="981" y="709"/>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
            <p:cNvSpPr>
              <a:spLocks/>
            </p:cNvSpPr>
            <p:nvPr/>
          </p:nvSpPr>
          <p:spPr bwMode="auto">
            <a:xfrm>
              <a:off x="3400" y="1951"/>
              <a:ext cx="977" cy="872"/>
            </a:xfrm>
            <a:custGeom>
              <a:avLst/>
              <a:gdLst>
                <a:gd name="T0" fmla="*/ 238 w 977"/>
                <a:gd name="T1" fmla="*/ 80 h 872"/>
                <a:gd name="T2" fmla="*/ 293 w 977"/>
                <a:gd name="T3" fmla="*/ 48 h 872"/>
                <a:gd name="T4" fmla="*/ 337 w 977"/>
                <a:gd name="T5" fmla="*/ 76 h 872"/>
                <a:gd name="T6" fmla="*/ 390 w 977"/>
                <a:gd name="T7" fmla="*/ 92 h 872"/>
                <a:gd name="T8" fmla="*/ 461 w 977"/>
                <a:gd name="T9" fmla="*/ 109 h 872"/>
                <a:gd name="T10" fmla="*/ 521 w 977"/>
                <a:gd name="T11" fmla="*/ 80 h 872"/>
                <a:gd name="T12" fmla="*/ 521 w 977"/>
                <a:gd name="T13" fmla="*/ 38 h 872"/>
                <a:gd name="T14" fmla="*/ 592 w 977"/>
                <a:gd name="T15" fmla="*/ 6 h 872"/>
                <a:gd name="T16" fmla="*/ 689 w 977"/>
                <a:gd name="T17" fmla="*/ 6 h 872"/>
                <a:gd name="T18" fmla="*/ 678 w 977"/>
                <a:gd name="T19" fmla="*/ 71 h 872"/>
                <a:gd name="T20" fmla="*/ 683 w 977"/>
                <a:gd name="T21" fmla="*/ 97 h 872"/>
                <a:gd name="T22" fmla="*/ 727 w 977"/>
                <a:gd name="T23" fmla="*/ 65 h 872"/>
                <a:gd name="T24" fmla="*/ 803 w 977"/>
                <a:gd name="T25" fmla="*/ 38 h 872"/>
                <a:gd name="T26" fmla="*/ 836 w 977"/>
                <a:gd name="T27" fmla="*/ 48 h 872"/>
                <a:gd name="T28" fmla="*/ 830 w 977"/>
                <a:gd name="T29" fmla="*/ 80 h 872"/>
                <a:gd name="T30" fmla="*/ 847 w 977"/>
                <a:gd name="T31" fmla="*/ 113 h 872"/>
                <a:gd name="T32" fmla="*/ 824 w 977"/>
                <a:gd name="T33" fmla="*/ 151 h 872"/>
                <a:gd name="T34" fmla="*/ 781 w 977"/>
                <a:gd name="T35" fmla="*/ 151 h 872"/>
                <a:gd name="T36" fmla="*/ 792 w 977"/>
                <a:gd name="T37" fmla="*/ 244 h 872"/>
                <a:gd name="T38" fmla="*/ 841 w 977"/>
                <a:gd name="T39" fmla="*/ 298 h 872"/>
                <a:gd name="T40" fmla="*/ 927 w 977"/>
                <a:gd name="T41" fmla="*/ 313 h 872"/>
                <a:gd name="T42" fmla="*/ 954 w 977"/>
                <a:gd name="T43" fmla="*/ 389 h 872"/>
                <a:gd name="T44" fmla="*/ 884 w 977"/>
                <a:gd name="T45" fmla="*/ 449 h 872"/>
                <a:gd name="T46" fmla="*/ 874 w 977"/>
                <a:gd name="T47" fmla="*/ 498 h 872"/>
                <a:gd name="T48" fmla="*/ 836 w 977"/>
                <a:gd name="T49" fmla="*/ 509 h 872"/>
                <a:gd name="T50" fmla="*/ 813 w 977"/>
                <a:gd name="T51" fmla="*/ 536 h 872"/>
                <a:gd name="T52" fmla="*/ 798 w 977"/>
                <a:gd name="T53" fmla="*/ 574 h 872"/>
                <a:gd name="T54" fmla="*/ 792 w 977"/>
                <a:gd name="T55" fmla="*/ 633 h 872"/>
                <a:gd name="T56" fmla="*/ 775 w 977"/>
                <a:gd name="T57" fmla="*/ 687 h 872"/>
                <a:gd name="T58" fmla="*/ 748 w 977"/>
                <a:gd name="T59" fmla="*/ 725 h 872"/>
                <a:gd name="T60" fmla="*/ 722 w 977"/>
                <a:gd name="T61" fmla="*/ 774 h 872"/>
                <a:gd name="T62" fmla="*/ 695 w 977"/>
                <a:gd name="T63" fmla="*/ 818 h 872"/>
                <a:gd name="T64" fmla="*/ 645 w 977"/>
                <a:gd name="T65" fmla="*/ 850 h 872"/>
                <a:gd name="T66" fmla="*/ 607 w 977"/>
                <a:gd name="T67" fmla="*/ 855 h 872"/>
                <a:gd name="T68" fmla="*/ 564 w 977"/>
                <a:gd name="T69" fmla="*/ 866 h 872"/>
                <a:gd name="T70" fmla="*/ 526 w 977"/>
                <a:gd name="T71" fmla="*/ 860 h 872"/>
                <a:gd name="T72" fmla="*/ 521 w 977"/>
                <a:gd name="T73" fmla="*/ 828 h 872"/>
                <a:gd name="T74" fmla="*/ 516 w 977"/>
                <a:gd name="T75" fmla="*/ 784 h 872"/>
                <a:gd name="T76" fmla="*/ 504 w 977"/>
                <a:gd name="T77" fmla="*/ 752 h 872"/>
                <a:gd name="T78" fmla="*/ 487 w 977"/>
                <a:gd name="T79" fmla="*/ 715 h 872"/>
                <a:gd name="T80" fmla="*/ 466 w 977"/>
                <a:gd name="T81" fmla="*/ 704 h 872"/>
                <a:gd name="T82" fmla="*/ 417 w 977"/>
                <a:gd name="T83" fmla="*/ 709 h 872"/>
                <a:gd name="T84" fmla="*/ 375 w 977"/>
                <a:gd name="T85" fmla="*/ 709 h 872"/>
                <a:gd name="T86" fmla="*/ 325 w 977"/>
                <a:gd name="T87" fmla="*/ 704 h 872"/>
                <a:gd name="T88" fmla="*/ 282 w 977"/>
                <a:gd name="T89" fmla="*/ 698 h 872"/>
                <a:gd name="T90" fmla="*/ 243 w 977"/>
                <a:gd name="T91" fmla="*/ 692 h 872"/>
                <a:gd name="T92" fmla="*/ 205 w 977"/>
                <a:gd name="T93" fmla="*/ 683 h 872"/>
                <a:gd name="T94" fmla="*/ 179 w 977"/>
                <a:gd name="T95" fmla="*/ 698 h 872"/>
                <a:gd name="T96" fmla="*/ 157 w 977"/>
                <a:gd name="T97" fmla="*/ 725 h 872"/>
                <a:gd name="T98" fmla="*/ 119 w 977"/>
                <a:gd name="T99" fmla="*/ 709 h 872"/>
                <a:gd name="T100" fmla="*/ 59 w 977"/>
                <a:gd name="T101" fmla="*/ 622 h 872"/>
                <a:gd name="T102" fmla="*/ 26 w 977"/>
                <a:gd name="T103" fmla="*/ 530 h 872"/>
                <a:gd name="T104" fmla="*/ 21 w 977"/>
                <a:gd name="T105" fmla="*/ 465 h 872"/>
                <a:gd name="T106" fmla="*/ 32 w 977"/>
                <a:gd name="T107" fmla="*/ 401 h 872"/>
                <a:gd name="T108" fmla="*/ 55 w 977"/>
                <a:gd name="T109" fmla="*/ 346 h 872"/>
                <a:gd name="T110" fmla="*/ 49 w 977"/>
                <a:gd name="T111" fmla="*/ 281 h 872"/>
                <a:gd name="T112" fmla="*/ 64 w 977"/>
                <a:gd name="T113" fmla="*/ 248 h 872"/>
                <a:gd name="T114" fmla="*/ 93 w 977"/>
                <a:gd name="T115" fmla="*/ 216 h 872"/>
                <a:gd name="T116" fmla="*/ 152 w 977"/>
                <a:gd name="T117" fmla="*/ 168 h 872"/>
                <a:gd name="T118" fmla="*/ 179 w 977"/>
                <a:gd name="T119" fmla="*/ 119 h 872"/>
                <a:gd name="T120" fmla="*/ 211 w 977"/>
                <a:gd name="T121" fmla="*/ 7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72">
                  <a:moveTo>
                    <a:pt x="211" y="76"/>
                  </a:moveTo>
                  <a:lnTo>
                    <a:pt x="222" y="80"/>
                  </a:lnTo>
                  <a:lnTo>
                    <a:pt x="222" y="92"/>
                  </a:lnTo>
                  <a:lnTo>
                    <a:pt x="234" y="92"/>
                  </a:lnTo>
                  <a:lnTo>
                    <a:pt x="238" y="86"/>
                  </a:lnTo>
                  <a:lnTo>
                    <a:pt x="238" y="80"/>
                  </a:lnTo>
                  <a:lnTo>
                    <a:pt x="249" y="76"/>
                  </a:lnTo>
                  <a:lnTo>
                    <a:pt x="255" y="65"/>
                  </a:lnTo>
                  <a:lnTo>
                    <a:pt x="266" y="54"/>
                  </a:lnTo>
                  <a:lnTo>
                    <a:pt x="272" y="48"/>
                  </a:lnTo>
                  <a:lnTo>
                    <a:pt x="282" y="48"/>
                  </a:lnTo>
                  <a:lnTo>
                    <a:pt x="293" y="48"/>
                  </a:lnTo>
                  <a:lnTo>
                    <a:pt x="304" y="59"/>
                  </a:lnTo>
                  <a:lnTo>
                    <a:pt x="308" y="59"/>
                  </a:lnTo>
                  <a:lnTo>
                    <a:pt x="314" y="65"/>
                  </a:lnTo>
                  <a:lnTo>
                    <a:pt x="320" y="65"/>
                  </a:lnTo>
                  <a:lnTo>
                    <a:pt x="331" y="76"/>
                  </a:lnTo>
                  <a:lnTo>
                    <a:pt x="337" y="76"/>
                  </a:lnTo>
                  <a:lnTo>
                    <a:pt x="342" y="86"/>
                  </a:lnTo>
                  <a:lnTo>
                    <a:pt x="346" y="92"/>
                  </a:lnTo>
                  <a:lnTo>
                    <a:pt x="352" y="97"/>
                  </a:lnTo>
                  <a:lnTo>
                    <a:pt x="358" y="97"/>
                  </a:lnTo>
                  <a:lnTo>
                    <a:pt x="375" y="92"/>
                  </a:lnTo>
                  <a:lnTo>
                    <a:pt x="390" y="92"/>
                  </a:lnTo>
                  <a:lnTo>
                    <a:pt x="401" y="92"/>
                  </a:lnTo>
                  <a:lnTo>
                    <a:pt x="417" y="97"/>
                  </a:lnTo>
                  <a:lnTo>
                    <a:pt x="423" y="103"/>
                  </a:lnTo>
                  <a:lnTo>
                    <a:pt x="428" y="103"/>
                  </a:lnTo>
                  <a:lnTo>
                    <a:pt x="445" y="109"/>
                  </a:lnTo>
                  <a:lnTo>
                    <a:pt x="461" y="109"/>
                  </a:lnTo>
                  <a:lnTo>
                    <a:pt x="478" y="109"/>
                  </a:lnTo>
                  <a:lnTo>
                    <a:pt x="493" y="109"/>
                  </a:lnTo>
                  <a:lnTo>
                    <a:pt x="504" y="97"/>
                  </a:lnTo>
                  <a:lnTo>
                    <a:pt x="510" y="97"/>
                  </a:lnTo>
                  <a:lnTo>
                    <a:pt x="516" y="86"/>
                  </a:lnTo>
                  <a:lnTo>
                    <a:pt x="521" y="80"/>
                  </a:lnTo>
                  <a:lnTo>
                    <a:pt x="521" y="76"/>
                  </a:lnTo>
                  <a:lnTo>
                    <a:pt x="526" y="76"/>
                  </a:lnTo>
                  <a:lnTo>
                    <a:pt x="526" y="71"/>
                  </a:lnTo>
                  <a:lnTo>
                    <a:pt x="526" y="59"/>
                  </a:lnTo>
                  <a:lnTo>
                    <a:pt x="521" y="48"/>
                  </a:lnTo>
                  <a:lnTo>
                    <a:pt x="521" y="38"/>
                  </a:lnTo>
                  <a:lnTo>
                    <a:pt x="526" y="27"/>
                  </a:lnTo>
                  <a:lnTo>
                    <a:pt x="526" y="21"/>
                  </a:lnTo>
                  <a:lnTo>
                    <a:pt x="537" y="16"/>
                  </a:lnTo>
                  <a:lnTo>
                    <a:pt x="554" y="10"/>
                  </a:lnTo>
                  <a:lnTo>
                    <a:pt x="564" y="6"/>
                  </a:lnTo>
                  <a:lnTo>
                    <a:pt x="592" y="6"/>
                  </a:lnTo>
                  <a:lnTo>
                    <a:pt x="619" y="6"/>
                  </a:lnTo>
                  <a:lnTo>
                    <a:pt x="645" y="0"/>
                  </a:lnTo>
                  <a:lnTo>
                    <a:pt x="667" y="0"/>
                  </a:lnTo>
                  <a:lnTo>
                    <a:pt x="678" y="0"/>
                  </a:lnTo>
                  <a:lnTo>
                    <a:pt x="689" y="0"/>
                  </a:lnTo>
                  <a:lnTo>
                    <a:pt x="689" y="6"/>
                  </a:lnTo>
                  <a:lnTo>
                    <a:pt x="689" y="16"/>
                  </a:lnTo>
                  <a:lnTo>
                    <a:pt x="683" y="21"/>
                  </a:lnTo>
                  <a:lnTo>
                    <a:pt x="683" y="27"/>
                  </a:lnTo>
                  <a:lnTo>
                    <a:pt x="683" y="38"/>
                  </a:lnTo>
                  <a:lnTo>
                    <a:pt x="683" y="44"/>
                  </a:lnTo>
                  <a:lnTo>
                    <a:pt x="678" y="71"/>
                  </a:lnTo>
                  <a:lnTo>
                    <a:pt x="678" y="76"/>
                  </a:lnTo>
                  <a:lnTo>
                    <a:pt x="678" y="80"/>
                  </a:lnTo>
                  <a:lnTo>
                    <a:pt x="678" y="86"/>
                  </a:lnTo>
                  <a:lnTo>
                    <a:pt x="678" y="92"/>
                  </a:lnTo>
                  <a:lnTo>
                    <a:pt x="678" y="97"/>
                  </a:lnTo>
                  <a:lnTo>
                    <a:pt x="683" y="97"/>
                  </a:lnTo>
                  <a:lnTo>
                    <a:pt x="689" y="92"/>
                  </a:lnTo>
                  <a:lnTo>
                    <a:pt x="700" y="80"/>
                  </a:lnTo>
                  <a:lnTo>
                    <a:pt x="705" y="80"/>
                  </a:lnTo>
                  <a:lnTo>
                    <a:pt x="710" y="76"/>
                  </a:lnTo>
                  <a:lnTo>
                    <a:pt x="722" y="71"/>
                  </a:lnTo>
                  <a:lnTo>
                    <a:pt x="727" y="65"/>
                  </a:lnTo>
                  <a:lnTo>
                    <a:pt x="733" y="59"/>
                  </a:lnTo>
                  <a:lnTo>
                    <a:pt x="733" y="54"/>
                  </a:lnTo>
                  <a:lnTo>
                    <a:pt x="748" y="44"/>
                  </a:lnTo>
                  <a:lnTo>
                    <a:pt x="754" y="44"/>
                  </a:lnTo>
                  <a:lnTo>
                    <a:pt x="775" y="38"/>
                  </a:lnTo>
                  <a:lnTo>
                    <a:pt x="803" y="38"/>
                  </a:lnTo>
                  <a:lnTo>
                    <a:pt x="819" y="38"/>
                  </a:lnTo>
                  <a:lnTo>
                    <a:pt x="824" y="38"/>
                  </a:lnTo>
                  <a:lnTo>
                    <a:pt x="830" y="38"/>
                  </a:lnTo>
                  <a:lnTo>
                    <a:pt x="836" y="38"/>
                  </a:lnTo>
                  <a:lnTo>
                    <a:pt x="841" y="44"/>
                  </a:lnTo>
                  <a:lnTo>
                    <a:pt x="836" y="48"/>
                  </a:lnTo>
                  <a:lnTo>
                    <a:pt x="824" y="54"/>
                  </a:lnTo>
                  <a:lnTo>
                    <a:pt x="824" y="54"/>
                  </a:lnTo>
                  <a:lnTo>
                    <a:pt x="819" y="59"/>
                  </a:lnTo>
                  <a:lnTo>
                    <a:pt x="824" y="65"/>
                  </a:lnTo>
                  <a:lnTo>
                    <a:pt x="824" y="71"/>
                  </a:lnTo>
                  <a:lnTo>
                    <a:pt x="830" y="80"/>
                  </a:lnTo>
                  <a:lnTo>
                    <a:pt x="830" y="92"/>
                  </a:lnTo>
                  <a:lnTo>
                    <a:pt x="836" y="97"/>
                  </a:lnTo>
                  <a:lnTo>
                    <a:pt x="841" y="97"/>
                  </a:lnTo>
                  <a:lnTo>
                    <a:pt x="847" y="109"/>
                  </a:lnTo>
                  <a:lnTo>
                    <a:pt x="847" y="113"/>
                  </a:lnTo>
                  <a:lnTo>
                    <a:pt x="847" y="113"/>
                  </a:lnTo>
                  <a:lnTo>
                    <a:pt x="836" y="124"/>
                  </a:lnTo>
                  <a:lnTo>
                    <a:pt x="830" y="124"/>
                  </a:lnTo>
                  <a:lnTo>
                    <a:pt x="830" y="130"/>
                  </a:lnTo>
                  <a:lnTo>
                    <a:pt x="824" y="130"/>
                  </a:lnTo>
                  <a:lnTo>
                    <a:pt x="824" y="141"/>
                  </a:lnTo>
                  <a:lnTo>
                    <a:pt x="824" y="151"/>
                  </a:lnTo>
                  <a:lnTo>
                    <a:pt x="824" y="157"/>
                  </a:lnTo>
                  <a:lnTo>
                    <a:pt x="813" y="157"/>
                  </a:lnTo>
                  <a:lnTo>
                    <a:pt x="803" y="162"/>
                  </a:lnTo>
                  <a:lnTo>
                    <a:pt x="792" y="157"/>
                  </a:lnTo>
                  <a:lnTo>
                    <a:pt x="786" y="151"/>
                  </a:lnTo>
                  <a:lnTo>
                    <a:pt x="781" y="151"/>
                  </a:lnTo>
                  <a:lnTo>
                    <a:pt x="775" y="157"/>
                  </a:lnTo>
                  <a:lnTo>
                    <a:pt x="775" y="168"/>
                  </a:lnTo>
                  <a:lnTo>
                    <a:pt x="781" y="178"/>
                  </a:lnTo>
                  <a:lnTo>
                    <a:pt x="781" y="195"/>
                  </a:lnTo>
                  <a:lnTo>
                    <a:pt x="786" y="212"/>
                  </a:lnTo>
                  <a:lnTo>
                    <a:pt x="792" y="244"/>
                  </a:lnTo>
                  <a:lnTo>
                    <a:pt x="792" y="260"/>
                  </a:lnTo>
                  <a:lnTo>
                    <a:pt x="803" y="281"/>
                  </a:lnTo>
                  <a:lnTo>
                    <a:pt x="809" y="286"/>
                  </a:lnTo>
                  <a:lnTo>
                    <a:pt x="824" y="298"/>
                  </a:lnTo>
                  <a:lnTo>
                    <a:pt x="836" y="298"/>
                  </a:lnTo>
                  <a:lnTo>
                    <a:pt x="841" y="298"/>
                  </a:lnTo>
                  <a:lnTo>
                    <a:pt x="851" y="298"/>
                  </a:lnTo>
                  <a:lnTo>
                    <a:pt x="868" y="292"/>
                  </a:lnTo>
                  <a:lnTo>
                    <a:pt x="895" y="292"/>
                  </a:lnTo>
                  <a:lnTo>
                    <a:pt x="912" y="298"/>
                  </a:lnTo>
                  <a:lnTo>
                    <a:pt x="922" y="303"/>
                  </a:lnTo>
                  <a:lnTo>
                    <a:pt x="927" y="313"/>
                  </a:lnTo>
                  <a:lnTo>
                    <a:pt x="933" y="319"/>
                  </a:lnTo>
                  <a:lnTo>
                    <a:pt x="944" y="330"/>
                  </a:lnTo>
                  <a:lnTo>
                    <a:pt x="954" y="341"/>
                  </a:lnTo>
                  <a:lnTo>
                    <a:pt x="977" y="346"/>
                  </a:lnTo>
                  <a:lnTo>
                    <a:pt x="960" y="379"/>
                  </a:lnTo>
                  <a:lnTo>
                    <a:pt x="954" y="389"/>
                  </a:lnTo>
                  <a:lnTo>
                    <a:pt x="944" y="401"/>
                  </a:lnTo>
                  <a:lnTo>
                    <a:pt x="927" y="412"/>
                  </a:lnTo>
                  <a:lnTo>
                    <a:pt x="912" y="422"/>
                  </a:lnTo>
                  <a:lnTo>
                    <a:pt x="901" y="427"/>
                  </a:lnTo>
                  <a:lnTo>
                    <a:pt x="889" y="444"/>
                  </a:lnTo>
                  <a:lnTo>
                    <a:pt x="884" y="449"/>
                  </a:lnTo>
                  <a:lnTo>
                    <a:pt x="879" y="460"/>
                  </a:lnTo>
                  <a:lnTo>
                    <a:pt x="879" y="471"/>
                  </a:lnTo>
                  <a:lnTo>
                    <a:pt x="874" y="477"/>
                  </a:lnTo>
                  <a:lnTo>
                    <a:pt x="874" y="481"/>
                  </a:lnTo>
                  <a:lnTo>
                    <a:pt x="874" y="492"/>
                  </a:lnTo>
                  <a:lnTo>
                    <a:pt x="874" y="498"/>
                  </a:lnTo>
                  <a:lnTo>
                    <a:pt x="868" y="504"/>
                  </a:lnTo>
                  <a:lnTo>
                    <a:pt x="863" y="509"/>
                  </a:lnTo>
                  <a:lnTo>
                    <a:pt x="857" y="509"/>
                  </a:lnTo>
                  <a:lnTo>
                    <a:pt x="851" y="509"/>
                  </a:lnTo>
                  <a:lnTo>
                    <a:pt x="841" y="504"/>
                  </a:lnTo>
                  <a:lnTo>
                    <a:pt x="836" y="509"/>
                  </a:lnTo>
                  <a:lnTo>
                    <a:pt x="836" y="509"/>
                  </a:lnTo>
                  <a:lnTo>
                    <a:pt x="824" y="519"/>
                  </a:lnTo>
                  <a:lnTo>
                    <a:pt x="824" y="525"/>
                  </a:lnTo>
                  <a:lnTo>
                    <a:pt x="819" y="525"/>
                  </a:lnTo>
                  <a:lnTo>
                    <a:pt x="819" y="530"/>
                  </a:lnTo>
                  <a:lnTo>
                    <a:pt x="813" y="536"/>
                  </a:lnTo>
                  <a:lnTo>
                    <a:pt x="809" y="547"/>
                  </a:lnTo>
                  <a:lnTo>
                    <a:pt x="809" y="547"/>
                  </a:lnTo>
                  <a:lnTo>
                    <a:pt x="803" y="557"/>
                  </a:lnTo>
                  <a:lnTo>
                    <a:pt x="798" y="563"/>
                  </a:lnTo>
                  <a:lnTo>
                    <a:pt x="798" y="568"/>
                  </a:lnTo>
                  <a:lnTo>
                    <a:pt x="798" y="574"/>
                  </a:lnTo>
                  <a:lnTo>
                    <a:pt x="792" y="584"/>
                  </a:lnTo>
                  <a:lnTo>
                    <a:pt x="792" y="595"/>
                  </a:lnTo>
                  <a:lnTo>
                    <a:pt x="792" y="601"/>
                  </a:lnTo>
                  <a:lnTo>
                    <a:pt x="792" y="612"/>
                  </a:lnTo>
                  <a:lnTo>
                    <a:pt x="792" y="622"/>
                  </a:lnTo>
                  <a:lnTo>
                    <a:pt x="792" y="633"/>
                  </a:lnTo>
                  <a:lnTo>
                    <a:pt x="792" y="639"/>
                  </a:lnTo>
                  <a:lnTo>
                    <a:pt x="786" y="649"/>
                  </a:lnTo>
                  <a:lnTo>
                    <a:pt x="786" y="660"/>
                  </a:lnTo>
                  <a:lnTo>
                    <a:pt x="786" y="660"/>
                  </a:lnTo>
                  <a:lnTo>
                    <a:pt x="781" y="677"/>
                  </a:lnTo>
                  <a:lnTo>
                    <a:pt x="775" y="687"/>
                  </a:lnTo>
                  <a:lnTo>
                    <a:pt x="775" y="692"/>
                  </a:lnTo>
                  <a:lnTo>
                    <a:pt x="771" y="704"/>
                  </a:lnTo>
                  <a:lnTo>
                    <a:pt x="765" y="715"/>
                  </a:lnTo>
                  <a:lnTo>
                    <a:pt x="760" y="719"/>
                  </a:lnTo>
                  <a:lnTo>
                    <a:pt x="760" y="719"/>
                  </a:lnTo>
                  <a:lnTo>
                    <a:pt x="748" y="725"/>
                  </a:lnTo>
                  <a:lnTo>
                    <a:pt x="748" y="736"/>
                  </a:lnTo>
                  <a:lnTo>
                    <a:pt x="743" y="742"/>
                  </a:lnTo>
                  <a:lnTo>
                    <a:pt x="738" y="752"/>
                  </a:lnTo>
                  <a:lnTo>
                    <a:pt x="733" y="757"/>
                  </a:lnTo>
                  <a:lnTo>
                    <a:pt x="727" y="769"/>
                  </a:lnTo>
                  <a:lnTo>
                    <a:pt x="722" y="774"/>
                  </a:lnTo>
                  <a:lnTo>
                    <a:pt x="716" y="780"/>
                  </a:lnTo>
                  <a:lnTo>
                    <a:pt x="710" y="790"/>
                  </a:lnTo>
                  <a:lnTo>
                    <a:pt x="705" y="795"/>
                  </a:lnTo>
                  <a:lnTo>
                    <a:pt x="705" y="801"/>
                  </a:lnTo>
                  <a:lnTo>
                    <a:pt x="700" y="812"/>
                  </a:lnTo>
                  <a:lnTo>
                    <a:pt x="695" y="818"/>
                  </a:lnTo>
                  <a:lnTo>
                    <a:pt x="678" y="833"/>
                  </a:lnTo>
                  <a:lnTo>
                    <a:pt x="678" y="833"/>
                  </a:lnTo>
                  <a:lnTo>
                    <a:pt x="667" y="839"/>
                  </a:lnTo>
                  <a:lnTo>
                    <a:pt x="662" y="845"/>
                  </a:lnTo>
                  <a:lnTo>
                    <a:pt x="651" y="845"/>
                  </a:lnTo>
                  <a:lnTo>
                    <a:pt x="645" y="850"/>
                  </a:lnTo>
                  <a:lnTo>
                    <a:pt x="634" y="850"/>
                  </a:lnTo>
                  <a:lnTo>
                    <a:pt x="630" y="850"/>
                  </a:lnTo>
                  <a:lnTo>
                    <a:pt x="624" y="850"/>
                  </a:lnTo>
                  <a:lnTo>
                    <a:pt x="619" y="850"/>
                  </a:lnTo>
                  <a:lnTo>
                    <a:pt x="613" y="855"/>
                  </a:lnTo>
                  <a:lnTo>
                    <a:pt x="607" y="855"/>
                  </a:lnTo>
                  <a:lnTo>
                    <a:pt x="602" y="855"/>
                  </a:lnTo>
                  <a:lnTo>
                    <a:pt x="596" y="860"/>
                  </a:lnTo>
                  <a:lnTo>
                    <a:pt x="586" y="860"/>
                  </a:lnTo>
                  <a:lnTo>
                    <a:pt x="581" y="860"/>
                  </a:lnTo>
                  <a:lnTo>
                    <a:pt x="569" y="860"/>
                  </a:lnTo>
                  <a:lnTo>
                    <a:pt x="564" y="866"/>
                  </a:lnTo>
                  <a:lnTo>
                    <a:pt x="554" y="872"/>
                  </a:lnTo>
                  <a:lnTo>
                    <a:pt x="548" y="866"/>
                  </a:lnTo>
                  <a:lnTo>
                    <a:pt x="542" y="866"/>
                  </a:lnTo>
                  <a:lnTo>
                    <a:pt x="537" y="860"/>
                  </a:lnTo>
                  <a:lnTo>
                    <a:pt x="531" y="860"/>
                  </a:lnTo>
                  <a:lnTo>
                    <a:pt x="526" y="860"/>
                  </a:lnTo>
                  <a:lnTo>
                    <a:pt x="521" y="855"/>
                  </a:lnTo>
                  <a:lnTo>
                    <a:pt x="521" y="850"/>
                  </a:lnTo>
                  <a:lnTo>
                    <a:pt x="521" y="845"/>
                  </a:lnTo>
                  <a:lnTo>
                    <a:pt x="521" y="839"/>
                  </a:lnTo>
                  <a:lnTo>
                    <a:pt x="521" y="833"/>
                  </a:lnTo>
                  <a:lnTo>
                    <a:pt x="521" y="828"/>
                  </a:lnTo>
                  <a:lnTo>
                    <a:pt x="521" y="822"/>
                  </a:lnTo>
                  <a:lnTo>
                    <a:pt x="521" y="818"/>
                  </a:lnTo>
                  <a:lnTo>
                    <a:pt x="521" y="807"/>
                  </a:lnTo>
                  <a:lnTo>
                    <a:pt x="516" y="801"/>
                  </a:lnTo>
                  <a:lnTo>
                    <a:pt x="516" y="790"/>
                  </a:lnTo>
                  <a:lnTo>
                    <a:pt x="516" y="784"/>
                  </a:lnTo>
                  <a:lnTo>
                    <a:pt x="516" y="780"/>
                  </a:lnTo>
                  <a:lnTo>
                    <a:pt x="510" y="774"/>
                  </a:lnTo>
                  <a:lnTo>
                    <a:pt x="510" y="769"/>
                  </a:lnTo>
                  <a:lnTo>
                    <a:pt x="510" y="763"/>
                  </a:lnTo>
                  <a:lnTo>
                    <a:pt x="504" y="757"/>
                  </a:lnTo>
                  <a:lnTo>
                    <a:pt x="504" y="752"/>
                  </a:lnTo>
                  <a:lnTo>
                    <a:pt x="499" y="742"/>
                  </a:lnTo>
                  <a:lnTo>
                    <a:pt x="493" y="736"/>
                  </a:lnTo>
                  <a:lnTo>
                    <a:pt x="493" y="731"/>
                  </a:lnTo>
                  <a:lnTo>
                    <a:pt x="493" y="731"/>
                  </a:lnTo>
                  <a:lnTo>
                    <a:pt x="487" y="719"/>
                  </a:lnTo>
                  <a:lnTo>
                    <a:pt x="487" y="715"/>
                  </a:lnTo>
                  <a:lnTo>
                    <a:pt x="483" y="709"/>
                  </a:lnTo>
                  <a:lnTo>
                    <a:pt x="483" y="704"/>
                  </a:lnTo>
                  <a:lnTo>
                    <a:pt x="478" y="704"/>
                  </a:lnTo>
                  <a:lnTo>
                    <a:pt x="472" y="704"/>
                  </a:lnTo>
                  <a:lnTo>
                    <a:pt x="472" y="704"/>
                  </a:lnTo>
                  <a:lnTo>
                    <a:pt x="466" y="704"/>
                  </a:lnTo>
                  <a:lnTo>
                    <a:pt x="461" y="704"/>
                  </a:lnTo>
                  <a:lnTo>
                    <a:pt x="455" y="709"/>
                  </a:lnTo>
                  <a:lnTo>
                    <a:pt x="445" y="709"/>
                  </a:lnTo>
                  <a:lnTo>
                    <a:pt x="439" y="709"/>
                  </a:lnTo>
                  <a:lnTo>
                    <a:pt x="428" y="709"/>
                  </a:lnTo>
                  <a:lnTo>
                    <a:pt x="417" y="709"/>
                  </a:lnTo>
                  <a:lnTo>
                    <a:pt x="413" y="709"/>
                  </a:lnTo>
                  <a:lnTo>
                    <a:pt x="401" y="709"/>
                  </a:lnTo>
                  <a:lnTo>
                    <a:pt x="396" y="709"/>
                  </a:lnTo>
                  <a:lnTo>
                    <a:pt x="379" y="709"/>
                  </a:lnTo>
                  <a:lnTo>
                    <a:pt x="375" y="709"/>
                  </a:lnTo>
                  <a:lnTo>
                    <a:pt x="375" y="709"/>
                  </a:lnTo>
                  <a:lnTo>
                    <a:pt x="363" y="709"/>
                  </a:lnTo>
                  <a:lnTo>
                    <a:pt x="358" y="709"/>
                  </a:lnTo>
                  <a:lnTo>
                    <a:pt x="346" y="709"/>
                  </a:lnTo>
                  <a:lnTo>
                    <a:pt x="342" y="704"/>
                  </a:lnTo>
                  <a:lnTo>
                    <a:pt x="337" y="704"/>
                  </a:lnTo>
                  <a:lnTo>
                    <a:pt x="325" y="704"/>
                  </a:lnTo>
                  <a:lnTo>
                    <a:pt x="320" y="704"/>
                  </a:lnTo>
                  <a:lnTo>
                    <a:pt x="314" y="704"/>
                  </a:lnTo>
                  <a:lnTo>
                    <a:pt x="304" y="704"/>
                  </a:lnTo>
                  <a:lnTo>
                    <a:pt x="298" y="704"/>
                  </a:lnTo>
                  <a:lnTo>
                    <a:pt x="293" y="698"/>
                  </a:lnTo>
                  <a:lnTo>
                    <a:pt x="282" y="698"/>
                  </a:lnTo>
                  <a:lnTo>
                    <a:pt x="276" y="698"/>
                  </a:lnTo>
                  <a:lnTo>
                    <a:pt x="272" y="698"/>
                  </a:lnTo>
                  <a:lnTo>
                    <a:pt x="266" y="698"/>
                  </a:lnTo>
                  <a:lnTo>
                    <a:pt x="260" y="692"/>
                  </a:lnTo>
                  <a:lnTo>
                    <a:pt x="255" y="692"/>
                  </a:lnTo>
                  <a:lnTo>
                    <a:pt x="243" y="692"/>
                  </a:lnTo>
                  <a:lnTo>
                    <a:pt x="238" y="687"/>
                  </a:lnTo>
                  <a:lnTo>
                    <a:pt x="234" y="687"/>
                  </a:lnTo>
                  <a:lnTo>
                    <a:pt x="228" y="683"/>
                  </a:lnTo>
                  <a:lnTo>
                    <a:pt x="217" y="683"/>
                  </a:lnTo>
                  <a:lnTo>
                    <a:pt x="211" y="683"/>
                  </a:lnTo>
                  <a:lnTo>
                    <a:pt x="205" y="683"/>
                  </a:lnTo>
                  <a:lnTo>
                    <a:pt x="200" y="687"/>
                  </a:lnTo>
                  <a:lnTo>
                    <a:pt x="196" y="687"/>
                  </a:lnTo>
                  <a:lnTo>
                    <a:pt x="196" y="687"/>
                  </a:lnTo>
                  <a:lnTo>
                    <a:pt x="190" y="692"/>
                  </a:lnTo>
                  <a:lnTo>
                    <a:pt x="184" y="698"/>
                  </a:lnTo>
                  <a:lnTo>
                    <a:pt x="179" y="698"/>
                  </a:lnTo>
                  <a:lnTo>
                    <a:pt x="167" y="709"/>
                  </a:lnTo>
                  <a:lnTo>
                    <a:pt x="167" y="715"/>
                  </a:lnTo>
                  <a:lnTo>
                    <a:pt x="163" y="715"/>
                  </a:lnTo>
                  <a:lnTo>
                    <a:pt x="163" y="715"/>
                  </a:lnTo>
                  <a:lnTo>
                    <a:pt x="157" y="719"/>
                  </a:lnTo>
                  <a:lnTo>
                    <a:pt x="157" y="725"/>
                  </a:lnTo>
                  <a:lnTo>
                    <a:pt x="152" y="731"/>
                  </a:lnTo>
                  <a:lnTo>
                    <a:pt x="152" y="731"/>
                  </a:lnTo>
                  <a:lnTo>
                    <a:pt x="141" y="731"/>
                  </a:lnTo>
                  <a:lnTo>
                    <a:pt x="129" y="725"/>
                  </a:lnTo>
                  <a:lnTo>
                    <a:pt x="129" y="719"/>
                  </a:lnTo>
                  <a:lnTo>
                    <a:pt x="119" y="709"/>
                  </a:lnTo>
                  <a:lnTo>
                    <a:pt x="108" y="704"/>
                  </a:lnTo>
                  <a:lnTo>
                    <a:pt x="93" y="698"/>
                  </a:lnTo>
                  <a:lnTo>
                    <a:pt x="93" y="687"/>
                  </a:lnTo>
                  <a:lnTo>
                    <a:pt x="81" y="666"/>
                  </a:lnTo>
                  <a:lnTo>
                    <a:pt x="64" y="639"/>
                  </a:lnTo>
                  <a:lnTo>
                    <a:pt x="59" y="622"/>
                  </a:lnTo>
                  <a:lnTo>
                    <a:pt x="59" y="612"/>
                  </a:lnTo>
                  <a:lnTo>
                    <a:pt x="49" y="584"/>
                  </a:lnTo>
                  <a:lnTo>
                    <a:pt x="49" y="574"/>
                  </a:lnTo>
                  <a:lnTo>
                    <a:pt x="43" y="563"/>
                  </a:lnTo>
                  <a:lnTo>
                    <a:pt x="32" y="542"/>
                  </a:lnTo>
                  <a:lnTo>
                    <a:pt x="26" y="530"/>
                  </a:lnTo>
                  <a:lnTo>
                    <a:pt x="21" y="525"/>
                  </a:lnTo>
                  <a:lnTo>
                    <a:pt x="5" y="519"/>
                  </a:lnTo>
                  <a:lnTo>
                    <a:pt x="0" y="515"/>
                  </a:lnTo>
                  <a:lnTo>
                    <a:pt x="5" y="498"/>
                  </a:lnTo>
                  <a:lnTo>
                    <a:pt x="11" y="481"/>
                  </a:lnTo>
                  <a:lnTo>
                    <a:pt x="21" y="465"/>
                  </a:lnTo>
                  <a:lnTo>
                    <a:pt x="21" y="454"/>
                  </a:lnTo>
                  <a:lnTo>
                    <a:pt x="26" y="439"/>
                  </a:lnTo>
                  <a:lnTo>
                    <a:pt x="32" y="422"/>
                  </a:lnTo>
                  <a:lnTo>
                    <a:pt x="32" y="416"/>
                  </a:lnTo>
                  <a:lnTo>
                    <a:pt x="32" y="412"/>
                  </a:lnTo>
                  <a:lnTo>
                    <a:pt x="32" y="401"/>
                  </a:lnTo>
                  <a:lnTo>
                    <a:pt x="32" y="395"/>
                  </a:lnTo>
                  <a:lnTo>
                    <a:pt x="38" y="389"/>
                  </a:lnTo>
                  <a:lnTo>
                    <a:pt x="43" y="379"/>
                  </a:lnTo>
                  <a:lnTo>
                    <a:pt x="43" y="374"/>
                  </a:lnTo>
                  <a:lnTo>
                    <a:pt x="49" y="362"/>
                  </a:lnTo>
                  <a:lnTo>
                    <a:pt x="55" y="346"/>
                  </a:lnTo>
                  <a:lnTo>
                    <a:pt x="55" y="336"/>
                  </a:lnTo>
                  <a:lnTo>
                    <a:pt x="55" y="330"/>
                  </a:lnTo>
                  <a:lnTo>
                    <a:pt x="55" y="313"/>
                  </a:lnTo>
                  <a:lnTo>
                    <a:pt x="55" y="303"/>
                  </a:lnTo>
                  <a:lnTo>
                    <a:pt x="49" y="292"/>
                  </a:lnTo>
                  <a:lnTo>
                    <a:pt x="49" y="281"/>
                  </a:lnTo>
                  <a:lnTo>
                    <a:pt x="49" y="276"/>
                  </a:lnTo>
                  <a:lnTo>
                    <a:pt x="55" y="271"/>
                  </a:lnTo>
                  <a:lnTo>
                    <a:pt x="55" y="265"/>
                  </a:lnTo>
                  <a:lnTo>
                    <a:pt x="64" y="260"/>
                  </a:lnTo>
                  <a:lnTo>
                    <a:pt x="64" y="254"/>
                  </a:lnTo>
                  <a:lnTo>
                    <a:pt x="64" y="248"/>
                  </a:lnTo>
                  <a:lnTo>
                    <a:pt x="70" y="244"/>
                  </a:lnTo>
                  <a:lnTo>
                    <a:pt x="76" y="238"/>
                  </a:lnTo>
                  <a:lnTo>
                    <a:pt x="81" y="233"/>
                  </a:lnTo>
                  <a:lnTo>
                    <a:pt x="81" y="221"/>
                  </a:lnTo>
                  <a:lnTo>
                    <a:pt x="81" y="221"/>
                  </a:lnTo>
                  <a:lnTo>
                    <a:pt x="93" y="216"/>
                  </a:lnTo>
                  <a:lnTo>
                    <a:pt x="108" y="206"/>
                  </a:lnTo>
                  <a:lnTo>
                    <a:pt x="125" y="195"/>
                  </a:lnTo>
                  <a:lnTo>
                    <a:pt x="135" y="189"/>
                  </a:lnTo>
                  <a:lnTo>
                    <a:pt x="141" y="178"/>
                  </a:lnTo>
                  <a:lnTo>
                    <a:pt x="146" y="174"/>
                  </a:lnTo>
                  <a:lnTo>
                    <a:pt x="152" y="168"/>
                  </a:lnTo>
                  <a:lnTo>
                    <a:pt x="163" y="162"/>
                  </a:lnTo>
                  <a:lnTo>
                    <a:pt x="167" y="157"/>
                  </a:lnTo>
                  <a:lnTo>
                    <a:pt x="179" y="141"/>
                  </a:lnTo>
                  <a:lnTo>
                    <a:pt x="179" y="135"/>
                  </a:lnTo>
                  <a:lnTo>
                    <a:pt x="179" y="124"/>
                  </a:lnTo>
                  <a:lnTo>
                    <a:pt x="179" y="119"/>
                  </a:lnTo>
                  <a:lnTo>
                    <a:pt x="184" y="109"/>
                  </a:lnTo>
                  <a:lnTo>
                    <a:pt x="184" y="103"/>
                  </a:lnTo>
                  <a:lnTo>
                    <a:pt x="200" y="92"/>
                  </a:lnTo>
                  <a:lnTo>
                    <a:pt x="205" y="80"/>
                  </a:lnTo>
                  <a:lnTo>
                    <a:pt x="205" y="76"/>
                  </a:lnTo>
                  <a:lnTo>
                    <a:pt x="211" y="76"/>
                  </a:lnTo>
                  <a:lnTo>
                    <a:pt x="211" y="76"/>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9"/>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lnTo>
                    <a:pt x="619" y="193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0"/>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11"/>
            <p:cNvSpPr>
              <a:spLocks noEditPoints="1"/>
            </p:cNvSpPr>
            <p:nvPr/>
          </p:nvSpPr>
          <p:spPr bwMode="auto">
            <a:xfrm>
              <a:off x="1142" y="3440"/>
              <a:ext cx="1720" cy="340"/>
            </a:xfrm>
            <a:custGeom>
              <a:avLst/>
              <a:gdLst>
                <a:gd name="T0" fmla="*/ 743 w 1720"/>
                <a:gd name="T1" fmla="*/ 265 h 340"/>
                <a:gd name="T2" fmla="*/ 716 w 1720"/>
                <a:gd name="T3" fmla="*/ 248 h 340"/>
                <a:gd name="T4" fmla="*/ 907 w 1720"/>
                <a:gd name="T5" fmla="*/ 189 h 340"/>
                <a:gd name="T6" fmla="*/ 634 w 1720"/>
                <a:gd name="T7" fmla="*/ 27 h 340"/>
                <a:gd name="T8" fmla="*/ 770 w 1720"/>
                <a:gd name="T9" fmla="*/ 37 h 340"/>
                <a:gd name="T10" fmla="*/ 1259 w 1720"/>
                <a:gd name="T11" fmla="*/ 16 h 340"/>
                <a:gd name="T12" fmla="*/ 1450 w 1720"/>
                <a:gd name="T13" fmla="*/ 42 h 340"/>
                <a:gd name="T14" fmla="*/ 1400 w 1720"/>
                <a:gd name="T15" fmla="*/ 81 h 340"/>
                <a:gd name="T16" fmla="*/ 1421 w 1720"/>
                <a:gd name="T17" fmla="*/ 140 h 340"/>
                <a:gd name="T18" fmla="*/ 1476 w 1720"/>
                <a:gd name="T19" fmla="*/ 135 h 340"/>
                <a:gd name="T20" fmla="*/ 1562 w 1720"/>
                <a:gd name="T21" fmla="*/ 113 h 340"/>
                <a:gd name="T22" fmla="*/ 1562 w 1720"/>
                <a:gd name="T23" fmla="*/ 178 h 340"/>
                <a:gd name="T24" fmla="*/ 1524 w 1720"/>
                <a:gd name="T25" fmla="*/ 233 h 340"/>
                <a:gd name="T26" fmla="*/ 1591 w 1720"/>
                <a:gd name="T27" fmla="*/ 260 h 340"/>
                <a:gd name="T28" fmla="*/ 1655 w 1720"/>
                <a:gd name="T29" fmla="*/ 271 h 340"/>
                <a:gd name="T30" fmla="*/ 1720 w 1720"/>
                <a:gd name="T31" fmla="*/ 340 h 340"/>
                <a:gd name="T32" fmla="*/ 1600 w 1720"/>
                <a:gd name="T33" fmla="*/ 324 h 340"/>
                <a:gd name="T34" fmla="*/ 1524 w 1720"/>
                <a:gd name="T35" fmla="*/ 313 h 340"/>
                <a:gd name="T36" fmla="*/ 1438 w 1720"/>
                <a:gd name="T37" fmla="*/ 298 h 340"/>
                <a:gd name="T38" fmla="*/ 1351 w 1720"/>
                <a:gd name="T39" fmla="*/ 286 h 340"/>
                <a:gd name="T40" fmla="*/ 1259 w 1720"/>
                <a:gd name="T41" fmla="*/ 275 h 340"/>
                <a:gd name="T42" fmla="*/ 1101 w 1720"/>
                <a:gd name="T43" fmla="*/ 275 h 340"/>
                <a:gd name="T44" fmla="*/ 1010 w 1720"/>
                <a:gd name="T45" fmla="*/ 286 h 340"/>
                <a:gd name="T46" fmla="*/ 825 w 1720"/>
                <a:gd name="T47" fmla="*/ 286 h 340"/>
                <a:gd name="T48" fmla="*/ 749 w 1720"/>
                <a:gd name="T49" fmla="*/ 286 h 340"/>
                <a:gd name="T50" fmla="*/ 722 w 1720"/>
                <a:gd name="T51" fmla="*/ 271 h 340"/>
                <a:gd name="T52" fmla="*/ 787 w 1720"/>
                <a:gd name="T53" fmla="*/ 248 h 340"/>
                <a:gd name="T54" fmla="*/ 857 w 1720"/>
                <a:gd name="T55" fmla="*/ 248 h 340"/>
                <a:gd name="T56" fmla="*/ 907 w 1720"/>
                <a:gd name="T57" fmla="*/ 195 h 340"/>
                <a:gd name="T58" fmla="*/ 960 w 1720"/>
                <a:gd name="T59" fmla="*/ 189 h 340"/>
                <a:gd name="T60" fmla="*/ 1019 w 1720"/>
                <a:gd name="T61" fmla="*/ 168 h 340"/>
                <a:gd name="T62" fmla="*/ 1086 w 1720"/>
                <a:gd name="T63" fmla="*/ 140 h 340"/>
                <a:gd name="T64" fmla="*/ 1166 w 1720"/>
                <a:gd name="T65" fmla="*/ 103 h 340"/>
                <a:gd name="T66" fmla="*/ 1177 w 1720"/>
                <a:gd name="T67" fmla="*/ 81 h 340"/>
                <a:gd name="T68" fmla="*/ 1091 w 1720"/>
                <a:gd name="T69" fmla="*/ 81 h 340"/>
                <a:gd name="T70" fmla="*/ 1010 w 1720"/>
                <a:gd name="T71" fmla="*/ 113 h 340"/>
                <a:gd name="T72" fmla="*/ 916 w 1720"/>
                <a:gd name="T73" fmla="*/ 140 h 340"/>
                <a:gd name="T74" fmla="*/ 840 w 1720"/>
                <a:gd name="T75" fmla="*/ 172 h 340"/>
                <a:gd name="T76" fmla="*/ 804 w 1720"/>
                <a:gd name="T77" fmla="*/ 119 h 340"/>
                <a:gd name="T78" fmla="*/ 781 w 1720"/>
                <a:gd name="T79" fmla="*/ 97 h 340"/>
                <a:gd name="T80" fmla="*/ 749 w 1720"/>
                <a:gd name="T81" fmla="*/ 140 h 340"/>
                <a:gd name="T82" fmla="*/ 716 w 1720"/>
                <a:gd name="T83" fmla="*/ 168 h 340"/>
                <a:gd name="T84" fmla="*/ 689 w 1720"/>
                <a:gd name="T85" fmla="*/ 237 h 340"/>
                <a:gd name="T86" fmla="*/ 678 w 1720"/>
                <a:gd name="T87" fmla="*/ 281 h 340"/>
                <a:gd name="T88" fmla="*/ 695 w 1720"/>
                <a:gd name="T89" fmla="*/ 298 h 340"/>
                <a:gd name="T90" fmla="*/ 716 w 1720"/>
                <a:gd name="T91" fmla="*/ 308 h 340"/>
                <a:gd name="T92" fmla="*/ 646 w 1720"/>
                <a:gd name="T93" fmla="*/ 308 h 340"/>
                <a:gd name="T94" fmla="*/ 417 w 1720"/>
                <a:gd name="T95" fmla="*/ 308 h 340"/>
                <a:gd name="T96" fmla="*/ 244 w 1720"/>
                <a:gd name="T97" fmla="*/ 313 h 340"/>
                <a:gd name="T98" fmla="*/ 70 w 1720"/>
                <a:gd name="T99" fmla="*/ 324 h 340"/>
                <a:gd name="T100" fmla="*/ 0 w 1720"/>
                <a:gd name="T101" fmla="*/ 303 h 340"/>
                <a:gd name="T102" fmla="*/ 59 w 1720"/>
                <a:gd name="T103" fmla="*/ 254 h 340"/>
                <a:gd name="T104" fmla="*/ 147 w 1720"/>
                <a:gd name="T105" fmla="*/ 248 h 340"/>
                <a:gd name="T106" fmla="*/ 194 w 1720"/>
                <a:gd name="T107" fmla="*/ 200 h 340"/>
                <a:gd name="T108" fmla="*/ 271 w 1720"/>
                <a:gd name="T109" fmla="*/ 200 h 340"/>
                <a:gd name="T110" fmla="*/ 364 w 1720"/>
                <a:gd name="T111" fmla="*/ 205 h 340"/>
                <a:gd name="T112" fmla="*/ 445 w 1720"/>
                <a:gd name="T113" fmla="*/ 200 h 340"/>
                <a:gd name="T114" fmla="*/ 510 w 1720"/>
                <a:gd name="T115" fmla="*/ 168 h 340"/>
                <a:gd name="T116" fmla="*/ 548 w 1720"/>
                <a:gd name="T117" fmla="*/ 81 h 340"/>
                <a:gd name="T118" fmla="*/ 570 w 1720"/>
                <a:gd name="T11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0" h="340">
                  <a:moveTo>
                    <a:pt x="754" y="237"/>
                  </a:moveTo>
                  <a:lnTo>
                    <a:pt x="760" y="243"/>
                  </a:lnTo>
                  <a:lnTo>
                    <a:pt x="766" y="243"/>
                  </a:lnTo>
                  <a:lnTo>
                    <a:pt x="766" y="248"/>
                  </a:lnTo>
                  <a:lnTo>
                    <a:pt x="770" y="248"/>
                  </a:lnTo>
                  <a:lnTo>
                    <a:pt x="770" y="254"/>
                  </a:lnTo>
                  <a:lnTo>
                    <a:pt x="770" y="260"/>
                  </a:lnTo>
                  <a:lnTo>
                    <a:pt x="770" y="265"/>
                  </a:lnTo>
                  <a:lnTo>
                    <a:pt x="770" y="271"/>
                  </a:lnTo>
                  <a:lnTo>
                    <a:pt x="766" y="271"/>
                  </a:lnTo>
                  <a:lnTo>
                    <a:pt x="760" y="271"/>
                  </a:lnTo>
                  <a:lnTo>
                    <a:pt x="760" y="265"/>
                  </a:lnTo>
                  <a:lnTo>
                    <a:pt x="754" y="265"/>
                  </a:lnTo>
                  <a:lnTo>
                    <a:pt x="749" y="265"/>
                  </a:lnTo>
                  <a:lnTo>
                    <a:pt x="743" y="265"/>
                  </a:lnTo>
                  <a:lnTo>
                    <a:pt x="737" y="271"/>
                  </a:lnTo>
                  <a:lnTo>
                    <a:pt x="733" y="271"/>
                  </a:lnTo>
                  <a:lnTo>
                    <a:pt x="733" y="265"/>
                  </a:lnTo>
                  <a:lnTo>
                    <a:pt x="728" y="265"/>
                  </a:lnTo>
                  <a:lnTo>
                    <a:pt x="722" y="265"/>
                  </a:lnTo>
                  <a:lnTo>
                    <a:pt x="716" y="265"/>
                  </a:lnTo>
                  <a:lnTo>
                    <a:pt x="711" y="260"/>
                  </a:lnTo>
                  <a:lnTo>
                    <a:pt x="705" y="260"/>
                  </a:lnTo>
                  <a:lnTo>
                    <a:pt x="695" y="248"/>
                  </a:lnTo>
                  <a:lnTo>
                    <a:pt x="695" y="243"/>
                  </a:lnTo>
                  <a:lnTo>
                    <a:pt x="699" y="243"/>
                  </a:lnTo>
                  <a:lnTo>
                    <a:pt x="705" y="237"/>
                  </a:lnTo>
                  <a:lnTo>
                    <a:pt x="711" y="237"/>
                  </a:lnTo>
                  <a:lnTo>
                    <a:pt x="711" y="248"/>
                  </a:lnTo>
                  <a:lnTo>
                    <a:pt x="716" y="248"/>
                  </a:lnTo>
                  <a:lnTo>
                    <a:pt x="722" y="248"/>
                  </a:lnTo>
                  <a:lnTo>
                    <a:pt x="728" y="254"/>
                  </a:lnTo>
                  <a:lnTo>
                    <a:pt x="733" y="254"/>
                  </a:lnTo>
                  <a:lnTo>
                    <a:pt x="733" y="248"/>
                  </a:lnTo>
                  <a:lnTo>
                    <a:pt x="737" y="248"/>
                  </a:lnTo>
                  <a:lnTo>
                    <a:pt x="737" y="254"/>
                  </a:lnTo>
                  <a:lnTo>
                    <a:pt x="743" y="248"/>
                  </a:lnTo>
                  <a:lnTo>
                    <a:pt x="743" y="243"/>
                  </a:lnTo>
                  <a:lnTo>
                    <a:pt x="749" y="243"/>
                  </a:lnTo>
                  <a:lnTo>
                    <a:pt x="749" y="237"/>
                  </a:lnTo>
                  <a:lnTo>
                    <a:pt x="754" y="237"/>
                  </a:lnTo>
                  <a:lnTo>
                    <a:pt x="754" y="237"/>
                  </a:lnTo>
                  <a:close/>
                  <a:moveTo>
                    <a:pt x="901" y="195"/>
                  </a:moveTo>
                  <a:lnTo>
                    <a:pt x="901" y="189"/>
                  </a:lnTo>
                  <a:lnTo>
                    <a:pt x="907" y="189"/>
                  </a:lnTo>
                  <a:lnTo>
                    <a:pt x="901" y="195"/>
                  </a:lnTo>
                  <a:lnTo>
                    <a:pt x="901" y="195"/>
                  </a:lnTo>
                  <a:close/>
                  <a:moveTo>
                    <a:pt x="884" y="178"/>
                  </a:moveTo>
                  <a:lnTo>
                    <a:pt x="878" y="178"/>
                  </a:lnTo>
                  <a:lnTo>
                    <a:pt x="878" y="172"/>
                  </a:lnTo>
                  <a:lnTo>
                    <a:pt x="884" y="178"/>
                  </a:lnTo>
                  <a:lnTo>
                    <a:pt x="884" y="178"/>
                  </a:lnTo>
                  <a:close/>
                  <a:moveTo>
                    <a:pt x="878" y="172"/>
                  </a:moveTo>
                  <a:lnTo>
                    <a:pt x="874" y="172"/>
                  </a:lnTo>
                  <a:lnTo>
                    <a:pt x="874" y="168"/>
                  </a:lnTo>
                  <a:lnTo>
                    <a:pt x="878" y="168"/>
                  </a:lnTo>
                  <a:lnTo>
                    <a:pt x="878" y="172"/>
                  </a:lnTo>
                  <a:lnTo>
                    <a:pt x="878" y="172"/>
                  </a:lnTo>
                  <a:close/>
                  <a:moveTo>
                    <a:pt x="629" y="27"/>
                  </a:moveTo>
                  <a:lnTo>
                    <a:pt x="634" y="27"/>
                  </a:lnTo>
                  <a:lnTo>
                    <a:pt x="640" y="27"/>
                  </a:lnTo>
                  <a:lnTo>
                    <a:pt x="646" y="27"/>
                  </a:lnTo>
                  <a:lnTo>
                    <a:pt x="651" y="27"/>
                  </a:lnTo>
                  <a:lnTo>
                    <a:pt x="657" y="33"/>
                  </a:lnTo>
                  <a:lnTo>
                    <a:pt x="667" y="37"/>
                  </a:lnTo>
                  <a:lnTo>
                    <a:pt x="667" y="42"/>
                  </a:lnTo>
                  <a:lnTo>
                    <a:pt x="684" y="54"/>
                  </a:lnTo>
                  <a:lnTo>
                    <a:pt x="684" y="59"/>
                  </a:lnTo>
                  <a:lnTo>
                    <a:pt x="689" y="59"/>
                  </a:lnTo>
                  <a:lnTo>
                    <a:pt x="754" y="59"/>
                  </a:lnTo>
                  <a:lnTo>
                    <a:pt x="766" y="54"/>
                  </a:lnTo>
                  <a:lnTo>
                    <a:pt x="775" y="59"/>
                  </a:lnTo>
                  <a:lnTo>
                    <a:pt x="775" y="54"/>
                  </a:lnTo>
                  <a:lnTo>
                    <a:pt x="770" y="42"/>
                  </a:lnTo>
                  <a:lnTo>
                    <a:pt x="770" y="37"/>
                  </a:lnTo>
                  <a:lnTo>
                    <a:pt x="766" y="33"/>
                  </a:lnTo>
                  <a:lnTo>
                    <a:pt x="766" y="27"/>
                  </a:lnTo>
                  <a:lnTo>
                    <a:pt x="770" y="27"/>
                  </a:lnTo>
                  <a:lnTo>
                    <a:pt x="770" y="21"/>
                  </a:lnTo>
                  <a:lnTo>
                    <a:pt x="775" y="33"/>
                  </a:lnTo>
                  <a:lnTo>
                    <a:pt x="787" y="33"/>
                  </a:lnTo>
                  <a:lnTo>
                    <a:pt x="781" y="21"/>
                  </a:lnTo>
                  <a:lnTo>
                    <a:pt x="787" y="21"/>
                  </a:lnTo>
                  <a:lnTo>
                    <a:pt x="787" y="16"/>
                  </a:lnTo>
                  <a:lnTo>
                    <a:pt x="781" y="10"/>
                  </a:lnTo>
                  <a:lnTo>
                    <a:pt x="922" y="10"/>
                  </a:lnTo>
                  <a:lnTo>
                    <a:pt x="1031" y="10"/>
                  </a:lnTo>
                  <a:lnTo>
                    <a:pt x="1042" y="10"/>
                  </a:lnTo>
                  <a:lnTo>
                    <a:pt x="1156" y="10"/>
                  </a:lnTo>
                  <a:lnTo>
                    <a:pt x="1259" y="16"/>
                  </a:lnTo>
                  <a:lnTo>
                    <a:pt x="1265" y="16"/>
                  </a:lnTo>
                  <a:lnTo>
                    <a:pt x="1318" y="16"/>
                  </a:lnTo>
                  <a:lnTo>
                    <a:pt x="1400" y="16"/>
                  </a:lnTo>
                  <a:lnTo>
                    <a:pt x="1427" y="16"/>
                  </a:lnTo>
                  <a:lnTo>
                    <a:pt x="1433" y="16"/>
                  </a:lnTo>
                  <a:lnTo>
                    <a:pt x="1444" y="16"/>
                  </a:lnTo>
                  <a:lnTo>
                    <a:pt x="1444" y="21"/>
                  </a:lnTo>
                  <a:lnTo>
                    <a:pt x="1450" y="21"/>
                  </a:lnTo>
                  <a:lnTo>
                    <a:pt x="1450" y="27"/>
                  </a:lnTo>
                  <a:lnTo>
                    <a:pt x="1444" y="27"/>
                  </a:lnTo>
                  <a:lnTo>
                    <a:pt x="1444" y="33"/>
                  </a:lnTo>
                  <a:lnTo>
                    <a:pt x="1444" y="37"/>
                  </a:lnTo>
                  <a:lnTo>
                    <a:pt x="1450" y="37"/>
                  </a:lnTo>
                  <a:lnTo>
                    <a:pt x="1444" y="37"/>
                  </a:lnTo>
                  <a:lnTo>
                    <a:pt x="1450" y="42"/>
                  </a:lnTo>
                  <a:lnTo>
                    <a:pt x="1444" y="42"/>
                  </a:lnTo>
                  <a:lnTo>
                    <a:pt x="1444" y="48"/>
                  </a:lnTo>
                  <a:lnTo>
                    <a:pt x="1444" y="54"/>
                  </a:lnTo>
                  <a:lnTo>
                    <a:pt x="1438" y="54"/>
                  </a:lnTo>
                  <a:lnTo>
                    <a:pt x="1438" y="59"/>
                  </a:lnTo>
                  <a:lnTo>
                    <a:pt x="1433" y="59"/>
                  </a:lnTo>
                  <a:lnTo>
                    <a:pt x="1427" y="59"/>
                  </a:lnTo>
                  <a:lnTo>
                    <a:pt x="1421" y="65"/>
                  </a:lnTo>
                  <a:lnTo>
                    <a:pt x="1416" y="65"/>
                  </a:lnTo>
                  <a:lnTo>
                    <a:pt x="1416" y="59"/>
                  </a:lnTo>
                  <a:lnTo>
                    <a:pt x="1411" y="59"/>
                  </a:lnTo>
                  <a:lnTo>
                    <a:pt x="1411" y="65"/>
                  </a:lnTo>
                  <a:lnTo>
                    <a:pt x="1411" y="69"/>
                  </a:lnTo>
                  <a:lnTo>
                    <a:pt x="1406" y="75"/>
                  </a:lnTo>
                  <a:lnTo>
                    <a:pt x="1400" y="81"/>
                  </a:lnTo>
                  <a:lnTo>
                    <a:pt x="1406" y="86"/>
                  </a:lnTo>
                  <a:lnTo>
                    <a:pt x="1406" y="92"/>
                  </a:lnTo>
                  <a:lnTo>
                    <a:pt x="1406" y="97"/>
                  </a:lnTo>
                  <a:lnTo>
                    <a:pt x="1411" y="97"/>
                  </a:lnTo>
                  <a:lnTo>
                    <a:pt x="1411" y="103"/>
                  </a:lnTo>
                  <a:lnTo>
                    <a:pt x="1411" y="113"/>
                  </a:lnTo>
                  <a:lnTo>
                    <a:pt x="1416" y="113"/>
                  </a:lnTo>
                  <a:lnTo>
                    <a:pt x="1416" y="119"/>
                  </a:lnTo>
                  <a:lnTo>
                    <a:pt x="1416" y="124"/>
                  </a:lnTo>
                  <a:lnTo>
                    <a:pt x="1416" y="130"/>
                  </a:lnTo>
                  <a:lnTo>
                    <a:pt x="1421" y="130"/>
                  </a:lnTo>
                  <a:lnTo>
                    <a:pt x="1416" y="135"/>
                  </a:lnTo>
                  <a:lnTo>
                    <a:pt x="1416" y="140"/>
                  </a:lnTo>
                  <a:lnTo>
                    <a:pt x="1421" y="135"/>
                  </a:lnTo>
                  <a:lnTo>
                    <a:pt x="1421" y="140"/>
                  </a:lnTo>
                  <a:lnTo>
                    <a:pt x="1427" y="140"/>
                  </a:lnTo>
                  <a:lnTo>
                    <a:pt x="1433" y="140"/>
                  </a:lnTo>
                  <a:lnTo>
                    <a:pt x="1438" y="140"/>
                  </a:lnTo>
                  <a:lnTo>
                    <a:pt x="1444" y="140"/>
                  </a:lnTo>
                  <a:lnTo>
                    <a:pt x="1444" y="145"/>
                  </a:lnTo>
                  <a:lnTo>
                    <a:pt x="1450" y="151"/>
                  </a:lnTo>
                  <a:lnTo>
                    <a:pt x="1450" y="157"/>
                  </a:lnTo>
                  <a:lnTo>
                    <a:pt x="1454" y="157"/>
                  </a:lnTo>
                  <a:lnTo>
                    <a:pt x="1459" y="157"/>
                  </a:lnTo>
                  <a:lnTo>
                    <a:pt x="1465" y="157"/>
                  </a:lnTo>
                  <a:lnTo>
                    <a:pt x="1465" y="151"/>
                  </a:lnTo>
                  <a:lnTo>
                    <a:pt x="1465" y="145"/>
                  </a:lnTo>
                  <a:lnTo>
                    <a:pt x="1465" y="140"/>
                  </a:lnTo>
                  <a:lnTo>
                    <a:pt x="1471" y="135"/>
                  </a:lnTo>
                  <a:lnTo>
                    <a:pt x="1476" y="135"/>
                  </a:lnTo>
                  <a:lnTo>
                    <a:pt x="1482" y="130"/>
                  </a:lnTo>
                  <a:lnTo>
                    <a:pt x="1488" y="130"/>
                  </a:lnTo>
                  <a:lnTo>
                    <a:pt x="1492" y="130"/>
                  </a:lnTo>
                  <a:lnTo>
                    <a:pt x="1497" y="124"/>
                  </a:lnTo>
                  <a:lnTo>
                    <a:pt x="1503" y="124"/>
                  </a:lnTo>
                  <a:lnTo>
                    <a:pt x="1509" y="119"/>
                  </a:lnTo>
                  <a:lnTo>
                    <a:pt x="1514" y="113"/>
                  </a:lnTo>
                  <a:lnTo>
                    <a:pt x="1520" y="107"/>
                  </a:lnTo>
                  <a:lnTo>
                    <a:pt x="1524" y="107"/>
                  </a:lnTo>
                  <a:lnTo>
                    <a:pt x="1530" y="107"/>
                  </a:lnTo>
                  <a:lnTo>
                    <a:pt x="1536" y="113"/>
                  </a:lnTo>
                  <a:lnTo>
                    <a:pt x="1547" y="113"/>
                  </a:lnTo>
                  <a:lnTo>
                    <a:pt x="1552" y="113"/>
                  </a:lnTo>
                  <a:lnTo>
                    <a:pt x="1558" y="113"/>
                  </a:lnTo>
                  <a:lnTo>
                    <a:pt x="1562" y="113"/>
                  </a:lnTo>
                  <a:lnTo>
                    <a:pt x="1568" y="113"/>
                  </a:lnTo>
                  <a:lnTo>
                    <a:pt x="1574" y="119"/>
                  </a:lnTo>
                  <a:lnTo>
                    <a:pt x="1574" y="124"/>
                  </a:lnTo>
                  <a:lnTo>
                    <a:pt x="1579" y="130"/>
                  </a:lnTo>
                  <a:lnTo>
                    <a:pt x="1579" y="135"/>
                  </a:lnTo>
                  <a:lnTo>
                    <a:pt x="1585" y="135"/>
                  </a:lnTo>
                  <a:lnTo>
                    <a:pt x="1585" y="140"/>
                  </a:lnTo>
                  <a:lnTo>
                    <a:pt x="1591" y="145"/>
                  </a:lnTo>
                  <a:lnTo>
                    <a:pt x="1585" y="145"/>
                  </a:lnTo>
                  <a:lnTo>
                    <a:pt x="1591" y="151"/>
                  </a:lnTo>
                  <a:lnTo>
                    <a:pt x="1585" y="157"/>
                  </a:lnTo>
                  <a:lnTo>
                    <a:pt x="1585" y="162"/>
                  </a:lnTo>
                  <a:lnTo>
                    <a:pt x="1574" y="172"/>
                  </a:lnTo>
                  <a:lnTo>
                    <a:pt x="1568" y="178"/>
                  </a:lnTo>
                  <a:lnTo>
                    <a:pt x="1562" y="178"/>
                  </a:lnTo>
                  <a:lnTo>
                    <a:pt x="1558" y="178"/>
                  </a:lnTo>
                  <a:lnTo>
                    <a:pt x="1552" y="183"/>
                  </a:lnTo>
                  <a:lnTo>
                    <a:pt x="1541" y="183"/>
                  </a:lnTo>
                  <a:lnTo>
                    <a:pt x="1541" y="189"/>
                  </a:lnTo>
                  <a:lnTo>
                    <a:pt x="1536" y="189"/>
                  </a:lnTo>
                  <a:lnTo>
                    <a:pt x="1530" y="195"/>
                  </a:lnTo>
                  <a:lnTo>
                    <a:pt x="1524" y="200"/>
                  </a:lnTo>
                  <a:lnTo>
                    <a:pt x="1520" y="205"/>
                  </a:lnTo>
                  <a:lnTo>
                    <a:pt x="1514" y="205"/>
                  </a:lnTo>
                  <a:lnTo>
                    <a:pt x="1514" y="210"/>
                  </a:lnTo>
                  <a:lnTo>
                    <a:pt x="1514" y="216"/>
                  </a:lnTo>
                  <a:lnTo>
                    <a:pt x="1520" y="222"/>
                  </a:lnTo>
                  <a:lnTo>
                    <a:pt x="1520" y="227"/>
                  </a:lnTo>
                  <a:lnTo>
                    <a:pt x="1520" y="233"/>
                  </a:lnTo>
                  <a:lnTo>
                    <a:pt x="1524" y="233"/>
                  </a:lnTo>
                  <a:lnTo>
                    <a:pt x="1530" y="233"/>
                  </a:lnTo>
                  <a:lnTo>
                    <a:pt x="1536" y="237"/>
                  </a:lnTo>
                  <a:lnTo>
                    <a:pt x="1541" y="237"/>
                  </a:lnTo>
                  <a:lnTo>
                    <a:pt x="1547" y="237"/>
                  </a:lnTo>
                  <a:lnTo>
                    <a:pt x="1552" y="237"/>
                  </a:lnTo>
                  <a:lnTo>
                    <a:pt x="1552" y="243"/>
                  </a:lnTo>
                  <a:lnTo>
                    <a:pt x="1558" y="243"/>
                  </a:lnTo>
                  <a:lnTo>
                    <a:pt x="1562" y="243"/>
                  </a:lnTo>
                  <a:lnTo>
                    <a:pt x="1568" y="243"/>
                  </a:lnTo>
                  <a:lnTo>
                    <a:pt x="1574" y="243"/>
                  </a:lnTo>
                  <a:lnTo>
                    <a:pt x="1579" y="243"/>
                  </a:lnTo>
                  <a:lnTo>
                    <a:pt x="1579" y="248"/>
                  </a:lnTo>
                  <a:lnTo>
                    <a:pt x="1585" y="254"/>
                  </a:lnTo>
                  <a:lnTo>
                    <a:pt x="1585" y="260"/>
                  </a:lnTo>
                  <a:lnTo>
                    <a:pt x="1591" y="260"/>
                  </a:lnTo>
                  <a:lnTo>
                    <a:pt x="1595" y="260"/>
                  </a:lnTo>
                  <a:lnTo>
                    <a:pt x="1600" y="265"/>
                  </a:lnTo>
                  <a:lnTo>
                    <a:pt x="1600" y="271"/>
                  </a:lnTo>
                  <a:lnTo>
                    <a:pt x="1606" y="271"/>
                  </a:lnTo>
                  <a:lnTo>
                    <a:pt x="1612" y="275"/>
                  </a:lnTo>
                  <a:lnTo>
                    <a:pt x="1617" y="275"/>
                  </a:lnTo>
                  <a:lnTo>
                    <a:pt x="1617" y="271"/>
                  </a:lnTo>
                  <a:lnTo>
                    <a:pt x="1617" y="265"/>
                  </a:lnTo>
                  <a:lnTo>
                    <a:pt x="1623" y="265"/>
                  </a:lnTo>
                  <a:lnTo>
                    <a:pt x="1629" y="265"/>
                  </a:lnTo>
                  <a:lnTo>
                    <a:pt x="1633" y="265"/>
                  </a:lnTo>
                  <a:lnTo>
                    <a:pt x="1638" y="265"/>
                  </a:lnTo>
                  <a:lnTo>
                    <a:pt x="1644" y="271"/>
                  </a:lnTo>
                  <a:lnTo>
                    <a:pt x="1650" y="271"/>
                  </a:lnTo>
                  <a:lnTo>
                    <a:pt x="1655" y="271"/>
                  </a:lnTo>
                  <a:lnTo>
                    <a:pt x="1661" y="271"/>
                  </a:lnTo>
                  <a:lnTo>
                    <a:pt x="1667" y="271"/>
                  </a:lnTo>
                  <a:lnTo>
                    <a:pt x="1671" y="271"/>
                  </a:lnTo>
                  <a:lnTo>
                    <a:pt x="1677" y="271"/>
                  </a:lnTo>
                  <a:lnTo>
                    <a:pt x="1682" y="271"/>
                  </a:lnTo>
                  <a:lnTo>
                    <a:pt x="1688" y="271"/>
                  </a:lnTo>
                  <a:lnTo>
                    <a:pt x="1699" y="265"/>
                  </a:lnTo>
                  <a:lnTo>
                    <a:pt x="1703" y="265"/>
                  </a:lnTo>
                  <a:lnTo>
                    <a:pt x="1709" y="271"/>
                  </a:lnTo>
                  <a:lnTo>
                    <a:pt x="1709" y="275"/>
                  </a:lnTo>
                  <a:lnTo>
                    <a:pt x="1715" y="275"/>
                  </a:lnTo>
                  <a:lnTo>
                    <a:pt x="1720" y="281"/>
                  </a:lnTo>
                  <a:lnTo>
                    <a:pt x="1720" y="286"/>
                  </a:lnTo>
                  <a:lnTo>
                    <a:pt x="1720" y="292"/>
                  </a:lnTo>
                  <a:lnTo>
                    <a:pt x="1720" y="340"/>
                  </a:lnTo>
                  <a:lnTo>
                    <a:pt x="1715" y="340"/>
                  </a:lnTo>
                  <a:lnTo>
                    <a:pt x="1715" y="336"/>
                  </a:lnTo>
                  <a:lnTo>
                    <a:pt x="1703" y="336"/>
                  </a:lnTo>
                  <a:lnTo>
                    <a:pt x="1699" y="336"/>
                  </a:lnTo>
                  <a:lnTo>
                    <a:pt x="1693" y="336"/>
                  </a:lnTo>
                  <a:lnTo>
                    <a:pt x="1688" y="336"/>
                  </a:lnTo>
                  <a:lnTo>
                    <a:pt x="1677" y="336"/>
                  </a:lnTo>
                  <a:lnTo>
                    <a:pt x="1671" y="336"/>
                  </a:lnTo>
                  <a:lnTo>
                    <a:pt x="1655" y="336"/>
                  </a:lnTo>
                  <a:lnTo>
                    <a:pt x="1644" y="336"/>
                  </a:lnTo>
                  <a:lnTo>
                    <a:pt x="1644" y="330"/>
                  </a:lnTo>
                  <a:lnTo>
                    <a:pt x="1633" y="330"/>
                  </a:lnTo>
                  <a:lnTo>
                    <a:pt x="1612" y="330"/>
                  </a:lnTo>
                  <a:lnTo>
                    <a:pt x="1600" y="330"/>
                  </a:lnTo>
                  <a:lnTo>
                    <a:pt x="1600" y="324"/>
                  </a:lnTo>
                  <a:lnTo>
                    <a:pt x="1595" y="324"/>
                  </a:lnTo>
                  <a:lnTo>
                    <a:pt x="1591" y="324"/>
                  </a:lnTo>
                  <a:lnTo>
                    <a:pt x="1585" y="324"/>
                  </a:lnTo>
                  <a:lnTo>
                    <a:pt x="1579" y="324"/>
                  </a:lnTo>
                  <a:lnTo>
                    <a:pt x="1574" y="324"/>
                  </a:lnTo>
                  <a:lnTo>
                    <a:pt x="1562" y="324"/>
                  </a:lnTo>
                  <a:lnTo>
                    <a:pt x="1558" y="324"/>
                  </a:lnTo>
                  <a:lnTo>
                    <a:pt x="1552" y="324"/>
                  </a:lnTo>
                  <a:lnTo>
                    <a:pt x="1552" y="319"/>
                  </a:lnTo>
                  <a:lnTo>
                    <a:pt x="1547" y="319"/>
                  </a:lnTo>
                  <a:lnTo>
                    <a:pt x="1541" y="319"/>
                  </a:lnTo>
                  <a:lnTo>
                    <a:pt x="1536" y="319"/>
                  </a:lnTo>
                  <a:lnTo>
                    <a:pt x="1530" y="319"/>
                  </a:lnTo>
                  <a:lnTo>
                    <a:pt x="1530" y="313"/>
                  </a:lnTo>
                  <a:lnTo>
                    <a:pt x="1524" y="313"/>
                  </a:lnTo>
                  <a:lnTo>
                    <a:pt x="1520" y="313"/>
                  </a:lnTo>
                  <a:lnTo>
                    <a:pt x="1514" y="313"/>
                  </a:lnTo>
                  <a:lnTo>
                    <a:pt x="1503" y="313"/>
                  </a:lnTo>
                  <a:lnTo>
                    <a:pt x="1497" y="313"/>
                  </a:lnTo>
                  <a:lnTo>
                    <a:pt x="1497" y="308"/>
                  </a:lnTo>
                  <a:lnTo>
                    <a:pt x="1492" y="308"/>
                  </a:lnTo>
                  <a:lnTo>
                    <a:pt x="1488" y="308"/>
                  </a:lnTo>
                  <a:lnTo>
                    <a:pt x="1482" y="308"/>
                  </a:lnTo>
                  <a:lnTo>
                    <a:pt x="1476" y="308"/>
                  </a:lnTo>
                  <a:lnTo>
                    <a:pt x="1471" y="303"/>
                  </a:lnTo>
                  <a:lnTo>
                    <a:pt x="1465" y="303"/>
                  </a:lnTo>
                  <a:lnTo>
                    <a:pt x="1459" y="303"/>
                  </a:lnTo>
                  <a:lnTo>
                    <a:pt x="1444" y="303"/>
                  </a:lnTo>
                  <a:lnTo>
                    <a:pt x="1444" y="298"/>
                  </a:lnTo>
                  <a:lnTo>
                    <a:pt x="1438" y="298"/>
                  </a:lnTo>
                  <a:lnTo>
                    <a:pt x="1433" y="298"/>
                  </a:lnTo>
                  <a:lnTo>
                    <a:pt x="1427" y="298"/>
                  </a:lnTo>
                  <a:lnTo>
                    <a:pt x="1421" y="298"/>
                  </a:lnTo>
                  <a:lnTo>
                    <a:pt x="1416" y="298"/>
                  </a:lnTo>
                  <a:lnTo>
                    <a:pt x="1416" y="292"/>
                  </a:lnTo>
                  <a:lnTo>
                    <a:pt x="1411" y="292"/>
                  </a:lnTo>
                  <a:lnTo>
                    <a:pt x="1406" y="292"/>
                  </a:lnTo>
                  <a:lnTo>
                    <a:pt x="1395" y="292"/>
                  </a:lnTo>
                  <a:lnTo>
                    <a:pt x="1389" y="292"/>
                  </a:lnTo>
                  <a:lnTo>
                    <a:pt x="1379" y="292"/>
                  </a:lnTo>
                  <a:lnTo>
                    <a:pt x="1379" y="286"/>
                  </a:lnTo>
                  <a:lnTo>
                    <a:pt x="1368" y="286"/>
                  </a:lnTo>
                  <a:lnTo>
                    <a:pt x="1362" y="286"/>
                  </a:lnTo>
                  <a:lnTo>
                    <a:pt x="1356" y="286"/>
                  </a:lnTo>
                  <a:lnTo>
                    <a:pt x="1351" y="286"/>
                  </a:lnTo>
                  <a:lnTo>
                    <a:pt x="1345" y="286"/>
                  </a:lnTo>
                  <a:lnTo>
                    <a:pt x="1345" y="281"/>
                  </a:lnTo>
                  <a:lnTo>
                    <a:pt x="1341" y="281"/>
                  </a:lnTo>
                  <a:lnTo>
                    <a:pt x="1335" y="281"/>
                  </a:lnTo>
                  <a:lnTo>
                    <a:pt x="1330" y="281"/>
                  </a:lnTo>
                  <a:lnTo>
                    <a:pt x="1324" y="281"/>
                  </a:lnTo>
                  <a:lnTo>
                    <a:pt x="1318" y="281"/>
                  </a:lnTo>
                  <a:lnTo>
                    <a:pt x="1313" y="281"/>
                  </a:lnTo>
                  <a:lnTo>
                    <a:pt x="1313" y="275"/>
                  </a:lnTo>
                  <a:lnTo>
                    <a:pt x="1297" y="275"/>
                  </a:lnTo>
                  <a:lnTo>
                    <a:pt x="1292" y="275"/>
                  </a:lnTo>
                  <a:lnTo>
                    <a:pt x="1286" y="275"/>
                  </a:lnTo>
                  <a:lnTo>
                    <a:pt x="1280" y="275"/>
                  </a:lnTo>
                  <a:lnTo>
                    <a:pt x="1265" y="275"/>
                  </a:lnTo>
                  <a:lnTo>
                    <a:pt x="1259" y="275"/>
                  </a:lnTo>
                  <a:lnTo>
                    <a:pt x="1254" y="275"/>
                  </a:lnTo>
                  <a:lnTo>
                    <a:pt x="1254" y="271"/>
                  </a:lnTo>
                  <a:lnTo>
                    <a:pt x="1248" y="271"/>
                  </a:lnTo>
                  <a:lnTo>
                    <a:pt x="1227" y="271"/>
                  </a:lnTo>
                  <a:lnTo>
                    <a:pt x="1221" y="271"/>
                  </a:lnTo>
                  <a:lnTo>
                    <a:pt x="1215" y="271"/>
                  </a:lnTo>
                  <a:lnTo>
                    <a:pt x="1204" y="271"/>
                  </a:lnTo>
                  <a:lnTo>
                    <a:pt x="1183" y="271"/>
                  </a:lnTo>
                  <a:lnTo>
                    <a:pt x="1145" y="271"/>
                  </a:lnTo>
                  <a:lnTo>
                    <a:pt x="1139" y="271"/>
                  </a:lnTo>
                  <a:lnTo>
                    <a:pt x="1128" y="271"/>
                  </a:lnTo>
                  <a:lnTo>
                    <a:pt x="1124" y="271"/>
                  </a:lnTo>
                  <a:lnTo>
                    <a:pt x="1118" y="271"/>
                  </a:lnTo>
                  <a:lnTo>
                    <a:pt x="1107" y="275"/>
                  </a:lnTo>
                  <a:lnTo>
                    <a:pt x="1101" y="275"/>
                  </a:lnTo>
                  <a:lnTo>
                    <a:pt x="1091" y="275"/>
                  </a:lnTo>
                  <a:lnTo>
                    <a:pt x="1086" y="275"/>
                  </a:lnTo>
                  <a:lnTo>
                    <a:pt x="1080" y="281"/>
                  </a:lnTo>
                  <a:lnTo>
                    <a:pt x="1063" y="281"/>
                  </a:lnTo>
                  <a:lnTo>
                    <a:pt x="1057" y="281"/>
                  </a:lnTo>
                  <a:lnTo>
                    <a:pt x="1053" y="281"/>
                  </a:lnTo>
                  <a:lnTo>
                    <a:pt x="1048" y="281"/>
                  </a:lnTo>
                  <a:lnTo>
                    <a:pt x="1036" y="281"/>
                  </a:lnTo>
                  <a:lnTo>
                    <a:pt x="1031" y="281"/>
                  </a:lnTo>
                  <a:lnTo>
                    <a:pt x="1025" y="281"/>
                  </a:lnTo>
                  <a:lnTo>
                    <a:pt x="1015" y="281"/>
                  </a:lnTo>
                  <a:lnTo>
                    <a:pt x="1015" y="286"/>
                  </a:lnTo>
                  <a:lnTo>
                    <a:pt x="1010" y="286"/>
                  </a:lnTo>
                  <a:lnTo>
                    <a:pt x="1010" y="281"/>
                  </a:lnTo>
                  <a:lnTo>
                    <a:pt x="1010" y="286"/>
                  </a:lnTo>
                  <a:lnTo>
                    <a:pt x="993" y="286"/>
                  </a:lnTo>
                  <a:lnTo>
                    <a:pt x="987" y="281"/>
                  </a:lnTo>
                  <a:lnTo>
                    <a:pt x="983" y="281"/>
                  </a:lnTo>
                  <a:lnTo>
                    <a:pt x="983" y="286"/>
                  </a:lnTo>
                  <a:lnTo>
                    <a:pt x="977" y="286"/>
                  </a:lnTo>
                  <a:lnTo>
                    <a:pt x="966" y="286"/>
                  </a:lnTo>
                  <a:lnTo>
                    <a:pt x="960" y="286"/>
                  </a:lnTo>
                  <a:lnTo>
                    <a:pt x="949" y="286"/>
                  </a:lnTo>
                  <a:lnTo>
                    <a:pt x="945" y="286"/>
                  </a:lnTo>
                  <a:lnTo>
                    <a:pt x="922" y="286"/>
                  </a:lnTo>
                  <a:lnTo>
                    <a:pt x="907" y="286"/>
                  </a:lnTo>
                  <a:lnTo>
                    <a:pt x="895" y="286"/>
                  </a:lnTo>
                  <a:lnTo>
                    <a:pt x="890" y="286"/>
                  </a:lnTo>
                  <a:lnTo>
                    <a:pt x="863" y="286"/>
                  </a:lnTo>
                  <a:lnTo>
                    <a:pt x="825" y="286"/>
                  </a:lnTo>
                  <a:lnTo>
                    <a:pt x="819" y="286"/>
                  </a:lnTo>
                  <a:lnTo>
                    <a:pt x="819" y="292"/>
                  </a:lnTo>
                  <a:lnTo>
                    <a:pt x="808" y="292"/>
                  </a:lnTo>
                  <a:lnTo>
                    <a:pt x="798" y="292"/>
                  </a:lnTo>
                  <a:lnTo>
                    <a:pt x="792" y="292"/>
                  </a:lnTo>
                  <a:lnTo>
                    <a:pt x="787" y="286"/>
                  </a:lnTo>
                  <a:lnTo>
                    <a:pt x="781" y="286"/>
                  </a:lnTo>
                  <a:lnTo>
                    <a:pt x="775" y="286"/>
                  </a:lnTo>
                  <a:lnTo>
                    <a:pt x="770" y="286"/>
                  </a:lnTo>
                  <a:lnTo>
                    <a:pt x="770" y="292"/>
                  </a:lnTo>
                  <a:lnTo>
                    <a:pt x="766" y="292"/>
                  </a:lnTo>
                  <a:lnTo>
                    <a:pt x="760" y="286"/>
                  </a:lnTo>
                  <a:lnTo>
                    <a:pt x="754" y="286"/>
                  </a:lnTo>
                  <a:lnTo>
                    <a:pt x="754" y="281"/>
                  </a:lnTo>
                  <a:lnTo>
                    <a:pt x="749" y="286"/>
                  </a:lnTo>
                  <a:lnTo>
                    <a:pt x="737" y="286"/>
                  </a:lnTo>
                  <a:lnTo>
                    <a:pt x="733" y="292"/>
                  </a:lnTo>
                  <a:lnTo>
                    <a:pt x="728" y="292"/>
                  </a:lnTo>
                  <a:lnTo>
                    <a:pt x="722" y="298"/>
                  </a:lnTo>
                  <a:lnTo>
                    <a:pt x="722" y="303"/>
                  </a:lnTo>
                  <a:lnTo>
                    <a:pt x="722" y="313"/>
                  </a:lnTo>
                  <a:lnTo>
                    <a:pt x="716" y="313"/>
                  </a:lnTo>
                  <a:lnTo>
                    <a:pt x="716" y="308"/>
                  </a:lnTo>
                  <a:lnTo>
                    <a:pt x="716" y="303"/>
                  </a:lnTo>
                  <a:lnTo>
                    <a:pt x="722" y="298"/>
                  </a:lnTo>
                  <a:lnTo>
                    <a:pt x="722" y="292"/>
                  </a:lnTo>
                  <a:lnTo>
                    <a:pt x="722" y="286"/>
                  </a:lnTo>
                  <a:lnTo>
                    <a:pt x="722" y="281"/>
                  </a:lnTo>
                  <a:lnTo>
                    <a:pt x="722" y="275"/>
                  </a:lnTo>
                  <a:lnTo>
                    <a:pt x="722" y="271"/>
                  </a:lnTo>
                  <a:lnTo>
                    <a:pt x="728" y="271"/>
                  </a:lnTo>
                  <a:lnTo>
                    <a:pt x="733" y="271"/>
                  </a:lnTo>
                  <a:lnTo>
                    <a:pt x="737" y="271"/>
                  </a:lnTo>
                  <a:lnTo>
                    <a:pt x="749" y="271"/>
                  </a:lnTo>
                  <a:lnTo>
                    <a:pt x="754" y="265"/>
                  </a:lnTo>
                  <a:lnTo>
                    <a:pt x="760" y="271"/>
                  </a:lnTo>
                  <a:lnTo>
                    <a:pt x="760" y="275"/>
                  </a:lnTo>
                  <a:lnTo>
                    <a:pt x="766" y="275"/>
                  </a:lnTo>
                  <a:lnTo>
                    <a:pt x="770" y="271"/>
                  </a:lnTo>
                  <a:lnTo>
                    <a:pt x="775" y="265"/>
                  </a:lnTo>
                  <a:lnTo>
                    <a:pt x="775" y="260"/>
                  </a:lnTo>
                  <a:lnTo>
                    <a:pt x="781" y="260"/>
                  </a:lnTo>
                  <a:lnTo>
                    <a:pt x="787" y="260"/>
                  </a:lnTo>
                  <a:lnTo>
                    <a:pt x="787" y="254"/>
                  </a:lnTo>
                  <a:lnTo>
                    <a:pt x="787" y="248"/>
                  </a:lnTo>
                  <a:lnTo>
                    <a:pt x="792" y="248"/>
                  </a:lnTo>
                  <a:lnTo>
                    <a:pt x="798" y="248"/>
                  </a:lnTo>
                  <a:lnTo>
                    <a:pt x="804" y="254"/>
                  </a:lnTo>
                  <a:lnTo>
                    <a:pt x="808" y="254"/>
                  </a:lnTo>
                  <a:lnTo>
                    <a:pt x="814" y="260"/>
                  </a:lnTo>
                  <a:lnTo>
                    <a:pt x="819" y="260"/>
                  </a:lnTo>
                  <a:lnTo>
                    <a:pt x="819" y="254"/>
                  </a:lnTo>
                  <a:lnTo>
                    <a:pt x="825" y="248"/>
                  </a:lnTo>
                  <a:lnTo>
                    <a:pt x="830" y="248"/>
                  </a:lnTo>
                  <a:lnTo>
                    <a:pt x="836" y="243"/>
                  </a:lnTo>
                  <a:lnTo>
                    <a:pt x="836" y="237"/>
                  </a:lnTo>
                  <a:lnTo>
                    <a:pt x="840" y="237"/>
                  </a:lnTo>
                  <a:lnTo>
                    <a:pt x="846" y="243"/>
                  </a:lnTo>
                  <a:lnTo>
                    <a:pt x="852" y="248"/>
                  </a:lnTo>
                  <a:lnTo>
                    <a:pt x="857" y="248"/>
                  </a:lnTo>
                  <a:lnTo>
                    <a:pt x="857" y="243"/>
                  </a:lnTo>
                  <a:lnTo>
                    <a:pt x="852" y="243"/>
                  </a:lnTo>
                  <a:lnTo>
                    <a:pt x="857" y="237"/>
                  </a:lnTo>
                  <a:lnTo>
                    <a:pt x="863" y="237"/>
                  </a:lnTo>
                  <a:lnTo>
                    <a:pt x="869" y="237"/>
                  </a:lnTo>
                  <a:lnTo>
                    <a:pt x="874" y="243"/>
                  </a:lnTo>
                  <a:lnTo>
                    <a:pt x="878" y="233"/>
                  </a:lnTo>
                  <a:lnTo>
                    <a:pt x="890" y="227"/>
                  </a:lnTo>
                  <a:lnTo>
                    <a:pt x="895" y="222"/>
                  </a:lnTo>
                  <a:lnTo>
                    <a:pt x="901" y="216"/>
                  </a:lnTo>
                  <a:lnTo>
                    <a:pt x="907" y="216"/>
                  </a:lnTo>
                  <a:lnTo>
                    <a:pt x="907" y="210"/>
                  </a:lnTo>
                  <a:lnTo>
                    <a:pt x="907" y="205"/>
                  </a:lnTo>
                  <a:lnTo>
                    <a:pt x="901" y="200"/>
                  </a:lnTo>
                  <a:lnTo>
                    <a:pt x="907" y="195"/>
                  </a:lnTo>
                  <a:lnTo>
                    <a:pt x="907" y="189"/>
                  </a:lnTo>
                  <a:lnTo>
                    <a:pt x="912" y="189"/>
                  </a:lnTo>
                  <a:lnTo>
                    <a:pt x="916" y="189"/>
                  </a:lnTo>
                  <a:lnTo>
                    <a:pt x="922" y="189"/>
                  </a:lnTo>
                  <a:lnTo>
                    <a:pt x="928" y="189"/>
                  </a:lnTo>
                  <a:lnTo>
                    <a:pt x="933" y="189"/>
                  </a:lnTo>
                  <a:lnTo>
                    <a:pt x="939" y="189"/>
                  </a:lnTo>
                  <a:lnTo>
                    <a:pt x="945" y="189"/>
                  </a:lnTo>
                  <a:lnTo>
                    <a:pt x="949" y="195"/>
                  </a:lnTo>
                  <a:lnTo>
                    <a:pt x="955" y="200"/>
                  </a:lnTo>
                  <a:lnTo>
                    <a:pt x="955" y="205"/>
                  </a:lnTo>
                  <a:lnTo>
                    <a:pt x="955" y="200"/>
                  </a:lnTo>
                  <a:lnTo>
                    <a:pt x="955" y="195"/>
                  </a:lnTo>
                  <a:lnTo>
                    <a:pt x="955" y="189"/>
                  </a:lnTo>
                  <a:lnTo>
                    <a:pt x="960" y="189"/>
                  </a:lnTo>
                  <a:lnTo>
                    <a:pt x="960" y="195"/>
                  </a:lnTo>
                  <a:lnTo>
                    <a:pt x="960" y="189"/>
                  </a:lnTo>
                  <a:lnTo>
                    <a:pt x="966" y="189"/>
                  </a:lnTo>
                  <a:lnTo>
                    <a:pt x="971" y="189"/>
                  </a:lnTo>
                  <a:lnTo>
                    <a:pt x="977" y="189"/>
                  </a:lnTo>
                  <a:lnTo>
                    <a:pt x="983" y="189"/>
                  </a:lnTo>
                  <a:lnTo>
                    <a:pt x="987" y="183"/>
                  </a:lnTo>
                  <a:lnTo>
                    <a:pt x="993" y="183"/>
                  </a:lnTo>
                  <a:lnTo>
                    <a:pt x="998" y="183"/>
                  </a:lnTo>
                  <a:lnTo>
                    <a:pt x="1004" y="183"/>
                  </a:lnTo>
                  <a:lnTo>
                    <a:pt x="1010" y="178"/>
                  </a:lnTo>
                  <a:lnTo>
                    <a:pt x="1010" y="172"/>
                  </a:lnTo>
                  <a:lnTo>
                    <a:pt x="1015" y="172"/>
                  </a:lnTo>
                  <a:lnTo>
                    <a:pt x="1019" y="172"/>
                  </a:lnTo>
                  <a:lnTo>
                    <a:pt x="1019" y="168"/>
                  </a:lnTo>
                  <a:lnTo>
                    <a:pt x="1025" y="168"/>
                  </a:lnTo>
                  <a:lnTo>
                    <a:pt x="1031" y="172"/>
                  </a:lnTo>
                  <a:lnTo>
                    <a:pt x="1036" y="172"/>
                  </a:lnTo>
                  <a:lnTo>
                    <a:pt x="1042" y="172"/>
                  </a:lnTo>
                  <a:lnTo>
                    <a:pt x="1053" y="172"/>
                  </a:lnTo>
                  <a:lnTo>
                    <a:pt x="1057" y="172"/>
                  </a:lnTo>
                  <a:lnTo>
                    <a:pt x="1057" y="168"/>
                  </a:lnTo>
                  <a:lnTo>
                    <a:pt x="1063" y="168"/>
                  </a:lnTo>
                  <a:lnTo>
                    <a:pt x="1069" y="168"/>
                  </a:lnTo>
                  <a:lnTo>
                    <a:pt x="1069" y="162"/>
                  </a:lnTo>
                  <a:lnTo>
                    <a:pt x="1069" y="157"/>
                  </a:lnTo>
                  <a:lnTo>
                    <a:pt x="1074" y="151"/>
                  </a:lnTo>
                  <a:lnTo>
                    <a:pt x="1080" y="151"/>
                  </a:lnTo>
                  <a:lnTo>
                    <a:pt x="1080" y="145"/>
                  </a:lnTo>
                  <a:lnTo>
                    <a:pt x="1086" y="140"/>
                  </a:lnTo>
                  <a:lnTo>
                    <a:pt x="1086" y="135"/>
                  </a:lnTo>
                  <a:lnTo>
                    <a:pt x="1086" y="130"/>
                  </a:lnTo>
                  <a:lnTo>
                    <a:pt x="1091" y="124"/>
                  </a:lnTo>
                  <a:lnTo>
                    <a:pt x="1091" y="119"/>
                  </a:lnTo>
                  <a:lnTo>
                    <a:pt x="1091" y="113"/>
                  </a:lnTo>
                  <a:lnTo>
                    <a:pt x="1096" y="107"/>
                  </a:lnTo>
                  <a:lnTo>
                    <a:pt x="1101" y="107"/>
                  </a:lnTo>
                  <a:lnTo>
                    <a:pt x="1107" y="103"/>
                  </a:lnTo>
                  <a:lnTo>
                    <a:pt x="1112" y="103"/>
                  </a:lnTo>
                  <a:lnTo>
                    <a:pt x="1124" y="103"/>
                  </a:lnTo>
                  <a:lnTo>
                    <a:pt x="1128" y="103"/>
                  </a:lnTo>
                  <a:lnTo>
                    <a:pt x="1134" y="103"/>
                  </a:lnTo>
                  <a:lnTo>
                    <a:pt x="1139" y="103"/>
                  </a:lnTo>
                  <a:lnTo>
                    <a:pt x="1151" y="103"/>
                  </a:lnTo>
                  <a:lnTo>
                    <a:pt x="1166" y="103"/>
                  </a:lnTo>
                  <a:lnTo>
                    <a:pt x="1172" y="103"/>
                  </a:lnTo>
                  <a:lnTo>
                    <a:pt x="1177" y="97"/>
                  </a:lnTo>
                  <a:lnTo>
                    <a:pt x="1183" y="97"/>
                  </a:lnTo>
                  <a:lnTo>
                    <a:pt x="1183" y="103"/>
                  </a:lnTo>
                  <a:lnTo>
                    <a:pt x="1194" y="103"/>
                  </a:lnTo>
                  <a:lnTo>
                    <a:pt x="1194" y="97"/>
                  </a:lnTo>
                  <a:lnTo>
                    <a:pt x="1204" y="97"/>
                  </a:lnTo>
                  <a:lnTo>
                    <a:pt x="1210" y="92"/>
                  </a:lnTo>
                  <a:lnTo>
                    <a:pt x="1215" y="86"/>
                  </a:lnTo>
                  <a:lnTo>
                    <a:pt x="1215" y="81"/>
                  </a:lnTo>
                  <a:lnTo>
                    <a:pt x="1210" y="81"/>
                  </a:lnTo>
                  <a:lnTo>
                    <a:pt x="1204" y="81"/>
                  </a:lnTo>
                  <a:lnTo>
                    <a:pt x="1200" y="81"/>
                  </a:lnTo>
                  <a:lnTo>
                    <a:pt x="1194" y="86"/>
                  </a:lnTo>
                  <a:lnTo>
                    <a:pt x="1177" y="81"/>
                  </a:lnTo>
                  <a:lnTo>
                    <a:pt x="1172" y="81"/>
                  </a:lnTo>
                  <a:lnTo>
                    <a:pt x="1166" y="75"/>
                  </a:lnTo>
                  <a:lnTo>
                    <a:pt x="1162" y="75"/>
                  </a:lnTo>
                  <a:lnTo>
                    <a:pt x="1151" y="75"/>
                  </a:lnTo>
                  <a:lnTo>
                    <a:pt x="1151" y="81"/>
                  </a:lnTo>
                  <a:lnTo>
                    <a:pt x="1145" y="81"/>
                  </a:lnTo>
                  <a:lnTo>
                    <a:pt x="1134" y="81"/>
                  </a:lnTo>
                  <a:lnTo>
                    <a:pt x="1128" y="81"/>
                  </a:lnTo>
                  <a:lnTo>
                    <a:pt x="1124" y="81"/>
                  </a:lnTo>
                  <a:lnTo>
                    <a:pt x="1118" y="81"/>
                  </a:lnTo>
                  <a:lnTo>
                    <a:pt x="1112" y="81"/>
                  </a:lnTo>
                  <a:lnTo>
                    <a:pt x="1107" y="81"/>
                  </a:lnTo>
                  <a:lnTo>
                    <a:pt x="1101" y="81"/>
                  </a:lnTo>
                  <a:lnTo>
                    <a:pt x="1096" y="81"/>
                  </a:lnTo>
                  <a:lnTo>
                    <a:pt x="1091" y="81"/>
                  </a:lnTo>
                  <a:lnTo>
                    <a:pt x="1086" y="86"/>
                  </a:lnTo>
                  <a:lnTo>
                    <a:pt x="1080" y="81"/>
                  </a:lnTo>
                  <a:lnTo>
                    <a:pt x="1069" y="81"/>
                  </a:lnTo>
                  <a:lnTo>
                    <a:pt x="1063" y="81"/>
                  </a:lnTo>
                  <a:lnTo>
                    <a:pt x="1057" y="81"/>
                  </a:lnTo>
                  <a:lnTo>
                    <a:pt x="1057" y="75"/>
                  </a:lnTo>
                  <a:lnTo>
                    <a:pt x="1053" y="75"/>
                  </a:lnTo>
                  <a:lnTo>
                    <a:pt x="1048" y="81"/>
                  </a:lnTo>
                  <a:lnTo>
                    <a:pt x="1048" y="86"/>
                  </a:lnTo>
                  <a:lnTo>
                    <a:pt x="1042" y="86"/>
                  </a:lnTo>
                  <a:lnTo>
                    <a:pt x="1036" y="92"/>
                  </a:lnTo>
                  <a:lnTo>
                    <a:pt x="1025" y="97"/>
                  </a:lnTo>
                  <a:lnTo>
                    <a:pt x="1019" y="103"/>
                  </a:lnTo>
                  <a:lnTo>
                    <a:pt x="1010" y="107"/>
                  </a:lnTo>
                  <a:lnTo>
                    <a:pt x="1010" y="113"/>
                  </a:lnTo>
                  <a:lnTo>
                    <a:pt x="1004" y="113"/>
                  </a:lnTo>
                  <a:lnTo>
                    <a:pt x="998" y="124"/>
                  </a:lnTo>
                  <a:lnTo>
                    <a:pt x="993" y="130"/>
                  </a:lnTo>
                  <a:lnTo>
                    <a:pt x="983" y="135"/>
                  </a:lnTo>
                  <a:lnTo>
                    <a:pt x="977" y="135"/>
                  </a:lnTo>
                  <a:lnTo>
                    <a:pt x="971" y="140"/>
                  </a:lnTo>
                  <a:lnTo>
                    <a:pt x="966" y="145"/>
                  </a:lnTo>
                  <a:lnTo>
                    <a:pt x="966" y="151"/>
                  </a:lnTo>
                  <a:lnTo>
                    <a:pt x="960" y="151"/>
                  </a:lnTo>
                  <a:lnTo>
                    <a:pt x="949" y="140"/>
                  </a:lnTo>
                  <a:lnTo>
                    <a:pt x="945" y="140"/>
                  </a:lnTo>
                  <a:lnTo>
                    <a:pt x="939" y="140"/>
                  </a:lnTo>
                  <a:lnTo>
                    <a:pt x="933" y="140"/>
                  </a:lnTo>
                  <a:lnTo>
                    <a:pt x="922" y="140"/>
                  </a:lnTo>
                  <a:lnTo>
                    <a:pt x="916" y="140"/>
                  </a:lnTo>
                  <a:lnTo>
                    <a:pt x="912" y="140"/>
                  </a:lnTo>
                  <a:lnTo>
                    <a:pt x="907" y="140"/>
                  </a:lnTo>
                  <a:lnTo>
                    <a:pt x="901" y="151"/>
                  </a:lnTo>
                  <a:lnTo>
                    <a:pt x="895" y="157"/>
                  </a:lnTo>
                  <a:lnTo>
                    <a:pt x="890" y="162"/>
                  </a:lnTo>
                  <a:lnTo>
                    <a:pt x="884" y="168"/>
                  </a:lnTo>
                  <a:lnTo>
                    <a:pt x="878" y="168"/>
                  </a:lnTo>
                  <a:lnTo>
                    <a:pt x="874" y="168"/>
                  </a:lnTo>
                  <a:lnTo>
                    <a:pt x="869" y="168"/>
                  </a:lnTo>
                  <a:lnTo>
                    <a:pt x="869" y="162"/>
                  </a:lnTo>
                  <a:lnTo>
                    <a:pt x="863" y="162"/>
                  </a:lnTo>
                  <a:lnTo>
                    <a:pt x="857" y="168"/>
                  </a:lnTo>
                  <a:lnTo>
                    <a:pt x="852" y="172"/>
                  </a:lnTo>
                  <a:lnTo>
                    <a:pt x="846" y="172"/>
                  </a:lnTo>
                  <a:lnTo>
                    <a:pt x="840" y="172"/>
                  </a:lnTo>
                  <a:lnTo>
                    <a:pt x="836" y="168"/>
                  </a:lnTo>
                  <a:lnTo>
                    <a:pt x="830" y="168"/>
                  </a:lnTo>
                  <a:lnTo>
                    <a:pt x="825" y="162"/>
                  </a:lnTo>
                  <a:lnTo>
                    <a:pt x="819" y="168"/>
                  </a:lnTo>
                  <a:lnTo>
                    <a:pt x="814" y="168"/>
                  </a:lnTo>
                  <a:lnTo>
                    <a:pt x="808" y="168"/>
                  </a:lnTo>
                  <a:lnTo>
                    <a:pt x="804" y="162"/>
                  </a:lnTo>
                  <a:lnTo>
                    <a:pt x="798" y="157"/>
                  </a:lnTo>
                  <a:lnTo>
                    <a:pt x="798" y="151"/>
                  </a:lnTo>
                  <a:lnTo>
                    <a:pt x="792" y="151"/>
                  </a:lnTo>
                  <a:lnTo>
                    <a:pt x="787" y="145"/>
                  </a:lnTo>
                  <a:lnTo>
                    <a:pt x="787" y="140"/>
                  </a:lnTo>
                  <a:lnTo>
                    <a:pt x="792" y="135"/>
                  </a:lnTo>
                  <a:lnTo>
                    <a:pt x="798" y="130"/>
                  </a:lnTo>
                  <a:lnTo>
                    <a:pt x="804" y="119"/>
                  </a:lnTo>
                  <a:lnTo>
                    <a:pt x="804" y="113"/>
                  </a:lnTo>
                  <a:lnTo>
                    <a:pt x="808" y="107"/>
                  </a:lnTo>
                  <a:lnTo>
                    <a:pt x="808" y="103"/>
                  </a:lnTo>
                  <a:lnTo>
                    <a:pt x="808" y="97"/>
                  </a:lnTo>
                  <a:lnTo>
                    <a:pt x="804" y="97"/>
                  </a:lnTo>
                  <a:lnTo>
                    <a:pt x="804" y="92"/>
                  </a:lnTo>
                  <a:lnTo>
                    <a:pt x="804" y="86"/>
                  </a:lnTo>
                  <a:lnTo>
                    <a:pt x="798" y="86"/>
                  </a:lnTo>
                  <a:lnTo>
                    <a:pt x="798" y="92"/>
                  </a:lnTo>
                  <a:lnTo>
                    <a:pt x="798" y="97"/>
                  </a:lnTo>
                  <a:lnTo>
                    <a:pt x="792" y="97"/>
                  </a:lnTo>
                  <a:lnTo>
                    <a:pt x="787" y="97"/>
                  </a:lnTo>
                  <a:lnTo>
                    <a:pt x="781" y="97"/>
                  </a:lnTo>
                  <a:lnTo>
                    <a:pt x="781" y="103"/>
                  </a:lnTo>
                  <a:lnTo>
                    <a:pt x="781" y="97"/>
                  </a:lnTo>
                  <a:lnTo>
                    <a:pt x="787" y="103"/>
                  </a:lnTo>
                  <a:lnTo>
                    <a:pt x="781" y="103"/>
                  </a:lnTo>
                  <a:lnTo>
                    <a:pt x="781" y="107"/>
                  </a:lnTo>
                  <a:lnTo>
                    <a:pt x="775" y="107"/>
                  </a:lnTo>
                  <a:lnTo>
                    <a:pt x="770" y="113"/>
                  </a:lnTo>
                  <a:lnTo>
                    <a:pt x="766" y="113"/>
                  </a:lnTo>
                  <a:lnTo>
                    <a:pt x="766" y="107"/>
                  </a:lnTo>
                  <a:lnTo>
                    <a:pt x="760" y="119"/>
                  </a:lnTo>
                  <a:lnTo>
                    <a:pt x="760" y="124"/>
                  </a:lnTo>
                  <a:lnTo>
                    <a:pt x="754" y="119"/>
                  </a:lnTo>
                  <a:lnTo>
                    <a:pt x="754" y="124"/>
                  </a:lnTo>
                  <a:lnTo>
                    <a:pt x="754" y="130"/>
                  </a:lnTo>
                  <a:lnTo>
                    <a:pt x="754" y="135"/>
                  </a:lnTo>
                  <a:lnTo>
                    <a:pt x="749" y="135"/>
                  </a:lnTo>
                  <a:lnTo>
                    <a:pt x="749" y="140"/>
                  </a:lnTo>
                  <a:lnTo>
                    <a:pt x="749" y="145"/>
                  </a:lnTo>
                  <a:lnTo>
                    <a:pt x="743" y="145"/>
                  </a:lnTo>
                  <a:lnTo>
                    <a:pt x="737" y="140"/>
                  </a:lnTo>
                  <a:lnTo>
                    <a:pt x="733" y="135"/>
                  </a:lnTo>
                  <a:lnTo>
                    <a:pt x="733" y="140"/>
                  </a:lnTo>
                  <a:lnTo>
                    <a:pt x="728" y="140"/>
                  </a:lnTo>
                  <a:lnTo>
                    <a:pt x="722" y="135"/>
                  </a:lnTo>
                  <a:lnTo>
                    <a:pt x="722" y="140"/>
                  </a:lnTo>
                  <a:lnTo>
                    <a:pt x="722" y="145"/>
                  </a:lnTo>
                  <a:lnTo>
                    <a:pt x="728" y="151"/>
                  </a:lnTo>
                  <a:lnTo>
                    <a:pt x="728" y="162"/>
                  </a:lnTo>
                  <a:lnTo>
                    <a:pt x="722" y="162"/>
                  </a:lnTo>
                  <a:lnTo>
                    <a:pt x="722" y="168"/>
                  </a:lnTo>
                  <a:lnTo>
                    <a:pt x="722" y="172"/>
                  </a:lnTo>
                  <a:lnTo>
                    <a:pt x="716" y="168"/>
                  </a:lnTo>
                  <a:lnTo>
                    <a:pt x="716" y="183"/>
                  </a:lnTo>
                  <a:lnTo>
                    <a:pt x="722" y="189"/>
                  </a:lnTo>
                  <a:lnTo>
                    <a:pt x="722" y="195"/>
                  </a:lnTo>
                  <a:lnTo>
                    <a:pt x="716" y="195"/>
                  </a:lnTo>
                  <a:lnTo>
                    <a:pt x="716" y="205"/>
                  </a:lnTo>
                  <a:lnTo>
                    <a:pt x="711" y="205"/>
                  </a:lnTo>
                  <a:lnTo>
                    <a:pt x="705" y="205"/>
                  </a:lnTo>
                  <a:lnTo>
                    <a:pt x="705" y="210"/>
                  </a:lnTo>
                  <a:lnTo>
                    <a:pt x="705" y="216"/>
                  </a:lnTo>
                  <a:lnTo>
                    <a:pt x="705" y="227"/>
                  </a:lnTo>
                  <a:lnTo>
                    <a:pt x="705" y="233"/>
                  </a:lnTo>
                  <a:lnTo>
                    <a:pt x="699" y="233"/>
                  </a:lnTo>
                  <a:lnTo>
                    <a:pt x="699" y="237"/>
                  </a:lnTo>
                  <a:lnTo>
                    <a:pt x="695" y="243"/>
                  </a:lnTo>
                  <a:lnTo>
                    <a:pt x="689" y="237"/>
                  </a:lnTo>
                  <a:lnTo>
                    <a:pt x="684" y="237"/>
                  </a:lnTo>
                  <a:lnTo>
                    <a:pt x="684" y="243"/>
                  </a:lnTo>
                  <a:lnTo>
                    <a:pt x="689" y="248"/>
                  </a:lnTo>
                  <a:lnTo>
                    <a:pt x="689" y="254"/>
                  </a:lnTo>
                  <a:lnTo>
                    <a:pt x="689" y="260"/>
                  </a:lnTo>
                  <a:lnTo>
                    <a:pt x="695" y="260"/>
                  </a:lnTo>
                  <a:lnTo>
                    <a:pt x="705" y="265"/>
                  </a:lnTo>
                  <a:lnTo>
                    <a:pt x="705" y="271"/>
                  </a:lnTo>
                  <a:lnTo>
                    <a:pt x="699" y="271"/>
                  </a:lnTo>
                  <a:lnTo>
                    <a:pt x="695" y="271"/>
                  </a:lnTo>
                  <a:lnTo>
                    <a:pt x="689" y="275"/>
                  </a:lnTo>
                  <a:lnTo>
                    <a:pt x="684" y="275"/>
                  </a:lnTo>
                  <a:lnTo>
                    <a:pt x="678" y="275"/>
                  </a:lnTo>
                  <a:lnTo>
                    <a:pt x="673" y="281"/>
                  </a:lnTo>
                  <a:lnTo>
                    <a:pt x="678" y="281"/>
                  </a:lnTo>
                  <a:lnTo>
                    <a:pt x="684" y="281"/>
                  </a:lnTo>
                  <a:lnTo>
                    <a:pt x="689" y="275"/>
                  </a:lnTo>
                  <a:lnTo>
                    <a:pt x="695" y="275"/>
                  </a:lnTo>
                  <a:lnTo>
                    <a:pt x="699" y="275"/>
                  </a:lnTo>
                  <a:lnTo>
                    <a:pt x="699" y="281"/>
                  </a:lnTo>
                  <a:lnTo>
                    <a:pt x="699" y="275"/>
                  </a:lnTo>
                  <a:lnTo>
                    <a:pt x="705" y="275"/>
                  </a:lnTo>
                  <a:lnTo>
                    <a:pt x="711" y="275"/>
                  </a:lnTo>
                  <a:lnTo>
                    <a:pt x="705" y="281"/>
                  </a:lnTo>
                  <a:lnTo>
                    <a:pt x="711" y="281"/>
                  </a:lnTo>
                  <a:lnTo>
                    <a:pt x="711" y="286"/>
                  </a:lnTo>
                  <a:lnTo>
                    <a:pt x="705" y="286"/>
                  </a:lnTo>
                  <a:lnTo>
                    <a:pt x="695" y="298"/>
                  </a:lnTo>
                  <a:lnTo>
                    <a:pt x="695" y="303"/>
                  </a:lnTo>
                  <a:lnTo>
                    <a:pt x="695" y="298"/>
                  </a:lnTo>
                  <a:lnTo>
                    <a:pt x="699" y="298"/>
                  </a:lnTo>
                  <a:lnTo>
                    <a:pt x="705" y="298"/>
                  </a:lnTo>
                  <a:lnTo>
                    <a:pt x="705" y="292"/>
                  </a:lnTo>
                  <a:lnTo>
                    <a:pt x="711" y="286"/>
                  </a:lnTo>
                  <a:lnTo>
                    <a:pt x="711" y="281"/>
                  </a:lnTo>
                  <a:lnTo>
                    <a:pt x="711" y="275"/>
                  </a:lnTo>
                  <a:lnTo>
                    <a:pt x="716" y="275"/>
                  </a:lnTo>
                  <a:lnTo>
                    <a:pt x="716" y="281"/>
                  </a:lnTo>
                  <a:lnTo>
                    <a:pt x="716" y="286"/>
                  </a:lnTo>
                  <a:lnTo>
                    <a:pt x="711" y="292"/>
                  </a:lnTo>
                  <a:lnTo>
                    <a:pt x="716" y="298"/>
                  </a:lnTo>
                  <a:lnTo>
                    <a:pt x="711" y="298"/>
                  </a:lnTo>
                  <a:lnTo>
                    <a:pt x="711" y="303"/>
                  </a:lnTo>
                  <a:lnTo>
                    <a:pt x="716" y="303"/>
                  </a:lnTo>
                  <a:lnTo>
                    <a:pt x="716" y="308"/>
                  </a:lnTo>
                  <a:lnTo>
                    <a:pt x="711" y="308"/>
                  </a:lnTo>
                  <a:lnTo>
                    <a:pt x="716" y="313"/>
                  </a:lnTo>
                  <a:lnTo>
                    <a:pt x="716" y="319"/>
                  </a:lnTo>
                  <a:lnTo>
                    <a:pt x="711" y="313"/>
                  </a:lnTo>
                  <a:lnTo>
                    <a:pt x="705" y="313"/>
                  </a:lnTo>
                  <a:lnTo>
                    <a:pt x="699" y="313"/>
                  </a:lnTo>
                  <a:lnTo>
                    <a:pt x="695" y="313"/>
                  </a:lnTo>
                  <a:lnTo>
                    <a:pt x="689" y="313"/>
                  </a:lnTo>
                  <a:lnTo>
                    <a:pt x="684" y="308"/>
                  </a:lnTo>
                  <a:lnTo>
                    <a:pt x="673" y="308"/>
                  </a:lnTo>
                  <a:lnTo>
                    <a:pt x="667" y="308"/>
                  </a:lnTo>
                  <a:lnTo>
                    <a:pt x="661" y="308"/>
                  </a:lnTo>
                  <a:lnTo>
                    <a:pt x="657" y="308"/>
                  </a:lnTo>
                  <a:lnTo>
                    <a:pt x="651" y="308"/>
                  </a:lnTo>
                  <a:lnTo>
                    <a:pt x="646" y="308"/>
                  </a:lnTo>
                  <a:lnTo>
                    <a:pt x="629" y="308"/>
                  </a:lnTo>
                  <a:lnTo>
                    <a:pt x="629" y="303"/>
                  </a:lnTo>
                  <a:lnTo>
                    <a:pt x="613" y="303"/>
                  </a:lnTo>
                  <a:lnTo>
                    <a:pt x="613" y="308"/>
                  </a:lnTo>
                  <a:lnTo>
                    <a:pt x="591" y="308"/>
                  </a:lnTo>
                  <a:lnTo>
                    <a:pt x="591" y="303"/>
                  </a:lnTo>
                  <a:lnTo>
                    <a:pt x="548" y="303"/>
                  </a:lnTo>
                  <a:lnTo>
                    <a:pt x="543" y="308"/>
                  </a:lnTo>
                  <a:lnTo>
                    <a:pt x="493" y="308"/>
                  </a:lnTo>
                  <a:lnTo>
                    <a:pt x="482" y="308"/>
                  </a:lnTo>
                  <a:lnTo>
                    <a:pt x="478" y="308"/>
                  </a:lnTo>
                  <a:lnTo>
                    <a:pt x="472" y="308"/>
                  </a:lnTo>
                  <a:lnTo>
                    <a:pt x="467" y="308"/>
                  </a:lnTo>
                  <a:lnTo>
                    <a:pt x="429" y="308"/>
                  </a:lnTo>
                  <a:lnTo>
                    <a:pt x="417" y="308"/>
                  </a:lnTo>
                  <a:lnTo>
                    <a:pt x="407" y="308"/>
                  </a:lnTo>
                  <a:lnTo>
                    <a:pt x="369" y="308"/>
                  </a:lnTo>
                  <a:lnTo>
                    <a:pt x="347" y="308"/>
                  </a:lnTo>
                  <a:lnTo>
                    <a:pt x="347" y="313"/>
                  </a:lnTo>
                  <a:lnTo>
                    <a:pt x="341" y="313"/>
                  </a:lnTo>
                  <a:lnTo>
                    <a:pt x="331" y="313"/>
                  </a:lnTo>
                  <a:lnTo>
                    <a:pt x="314" y="313"/>
                  </a:lnTo>
                  <a:lnTo>
                    <a:pt x="309" y="313"/>
                  </a:lnTo>
                  <a:lnTo>
                    <a:pt x="303" y="313"/>
                  </a:lnTo>
                  <a:lnTo>
                    <a:pt x="299" y="313"/>
                  </a:lnTo>
                  <a:lnTo>
                    <a:pt x="293" y="313"/>
                  </a:lnTo>
                  <a:lnTo>
                    <a:pt x="265" y="313"/>
                  </a:lnTo>
                  <a:lnTo>
                    <a:pt x="261" y="313"/>
                  </a:lnTo>
                  <a:lnTo>
                    <a:pt x="255" y="313"/>
                  </a:lnTo>
                  <a:lnTo>
                    <a:pt x="244" y="313"/>
                  </a:lnTo>
                  <a:lnTo>
                    <a:pt x="211" y="313"/>
                  </a:lnTo>
                  <a:lnTo>
                    <a:pt x="206" y="313"/>
                  </a:lnTo>
                  <a:lnTo>
                    <a:pt x="194" y="313"/>
                  </a:lnTo>
                  <a:lnTo>
                    <a:pt x="194" y="319"/>
                  </a:lnTo>
                  <a:lnTo>
                    <a:pt x="168" y="319"/>
                  </a:lnTo>
                  <a:lnTo>
                    <a:pt x="152" y="319"/>
                  </a:lnTo>
                  <a:lnTo>
                    <a:pt x="120" y="319"/>
                  </a:lnTo>
                  <a:lnTo>
                    <a:pt x="114" y="319"/>
                  </a:lnTo>
                  <a:lnTo>
                    <a:pt x="108" y="319"/>
                  </a:lnTo>
                  <a:lnTo>
                    <a:pt x="103" y="319"/>
                  </a:lnTo>
                  <a:lnTo>
                    <a:pt x="92" y="324"/>
                  </a:lnTo>
                  <a:lnTo>
                    <a:pt x="86" y="324"/>
                  </a:lnTo>
                  <a:lnTo>
                    <a:pt x="82" y="324"/>
                  </a:lnTo>
                  <a:lnTo>
                    <a:pt x="76" y="324"/>
                  </a:lnTo>
                  <a:lnTo>
                    <a:pt x="70" y="324"/>
                  </a:lnTo>
                  <a:lnTo>
                    <a:pt x="65" y="324"/>
                  </a:lnTo>
                  <a:lnTo>
                    <a:pt x="65" y="330"/>
                  </a:lnTo>
                  <a:lnTo>
                    <a:pt x="59" y="330"/>
                  </a:lnTo>
                  <a:lnTo>
                    <a:pt x="53" y="330"/>
                  </a:lnTo>
                  <a:lnTo>
                    <a:pt x="49" y="330"/>
                  </a:lnTo>
                  <a:lnTo>
                    <a:pt x="38" y="330"/>
                  </a:lnTo>
                  <a:lnTo>
                    <a:pt x="32" y="330"/>
                  </a:lnTo>
                  <a:lnTo>
                    <a:pt x="27" y="330"/>
                  </a:lnTo>
                  <a:lnTo>
                    <a:pt x="21" y="336"/>
                  </a:lnTo>
                  <a:lnTo>
                    <a:pt x="11" y="336"/>
                  </a:lnTo>
                  <a:lnTo>
                    <a:pt x="6" y="336"/>
                  </a:lnTo>
                  <a:lnTo>
                    <a:pt x="0" y="336"/>
                  </a:lnTo>
                  <a:lnTo>
                    <a:pt x="0" y="330"/>
                  </a:lnTo>
                  <a:lnTo>
                    <a:pt x="0" y="308"/>
                  </a:lnTo>
                  <a:lnTo>
                    <a:pt x="0" y="303"/>
                  </a:lnTo>
                  <a:lnTo>
                    <a:pt x="0" y="292"/>
                  </a:lnTo>
                  <a:lnTo>
                    <a:pt x="0" y="275"/>
                  </a:lnTo>
                  <a:lnTo>
                    <a:pt x="0" y="254"/>
                  </a:lnTo>
                  <a:lnTo>
                    <a:pt x="0" y="248"/>
                  </a:lnTo>
                  <a:lnTo>
                    <a:pt x="0" y="243"/>
                  </a:lnTo>
                  <a:lnTo>
                    <a:pt x="0" y="237"/>
                  </a:lnTo>
                  <a:lnTo>
                    <a:pt x="6" y="237"/>
                  </a:lnTo>
                  <a:lnTo>
                    <a:pt x="6" y="233"/>
                  </a:lnTo>
                  <a:lnTo>
                    <a:pt x="27" y="260"/>
                  </a:lnTo>
                  <a:lnTo>
                    <a:pt x="32" y="254"/>
                  </a:lnTo>
                  <a:lnTo>
                    <a:pt x="38" y="254"/>
                  </a:lnTo>
                  <a:lnTo>
                    <a:pt x="44" y="254"/>
                  </a:lnTo>
                  <a:lnTo>
                    <a:pt x="49" y="254"/>
                  </a:lnTo>
                  <a:lnTo>
                    <a:pt x="53" y="254"/>
                  </a:lnTo>
                  <a:lnTo>
                    <a:pt x="59" y="254"/>
                  </a:lnTo>
                  <a:lnTo>
                    <a:pt x="65" y="254"/>
                  </a:lnTo>
                  <a:lnTo>
                    <a:pt x="70" y="248"/>
                  </a:lnTo>
                  <a:lnTo>
                    <a:pt x="76" y="248"/>
                  </a:lnTo>
                  <a:lnTo>
                    <a:pt x="82" y="243"/>
                  </a:lnTo>
                  <a:lnTo>
                    <a:pt x="92" y="248"/>
                  </a:lnTo>
                  <a:lnTo>
                    <a:pt x="97" y="248"/>
                  </a:lnTo>
                  <a:lnTo>
                    <a:pt x="103" y="254"/>
                  </a:lnTo>
                  <a:lnTo>
                    <a:pt x="108" y="254"/>
                  </a:lnTo>
                  <a:lnTo>
                    <a:pt x="114" y="260"/>
                  </a:lnTo>
                  <a:lnTo>
                    <a:pt x="120" y="260"/>
                  </a:lnTo>
                  <a:lnTo>
                    <a:pt x="120" y="265"/>
                  </a:lnTo>
                  <a:lnTo>
                    <a:pt x="130" y="265"/>
                  </a:lnTo>
                  <a:lnTo>
                    <a:pt x="141" y="254"/>
                  </a:lnTo>
                  <a:lnTo>
                    <a:pt x="141" y="248"/>
                  </a:lnTo>
                  <a:lnTo>
                    <a:pt x="147" y="248"/>
                  </a:lnTo>
                  <a:lnTo>
                    <a:pt x="147" y="237"/>
                  </a:lnTo>
                  <a:lnTo>
                    <a:pt x="152" y="233"/>
                  </a:lnTo>
                  <a:lnTo>
                    <a:pt x="158" y="233"/>
                  </a:lnTo>
                  <a:lnTo>
                    <a:pt x="162" y="233"/>
                  </a:lnTo>
                  <a:lnTo>
                    <a:pt x="168" y="237"/>
                  </a:lnTo>
                  <a:lnTo>
                    <a:pt x="173" y="233"/>
                  </a:lnTo>
                  <a:lnTo>
                    <a:pt x="179" y="227"/>
                  </a:lnTo>
                  <a:lnTo>
                    <a:pt x="185" y="222"/>
                  </a:lnTo>
                  <a:lnTo>
                    <a:pt x="185" y="216"/>
                  </a:lnTo>
                  <a:lnTo>
                    <a:pt x="185" y="210"/>
                  </a:lnTo>
                  <a:lnTo>
                    <a:pt x="185" y="205"/>
                  </a:lnTo>
                  <a:lnTo>
                    <a:pt x="179" y="200"/>
                  </a:lnTo>
                  <a:lnTo>
                    <a:pt x="185" y="200"/>
                  </a:lnTo>
                  <a:lnTo>
                    <a:pt x="190" y="200"/>
                  </a:lnTo>
                  <a:lnTo>
                    <a:pt x="194" y="200"/>
                  </a:lnTo>
                  <a:lnTo>
                    <a:pt x="200" y="200"/>
                  </a:lnTo>
                  <a:lnTo>
                    <a:pt x="206" y="200"/>
                  </a:lnTo>
                  <a:lnTo>
                    <a:pt x="211" y="205"/>
                  </a:lnTo>
                  <a:lnTo>
                    <a:pt x="217" y="200"/>
                  </a:lnTo>
                  <a:lnTo>
                    <a:pt x="223" y="200"/>
                  </a:lnTo>
                  <a:lnTo>
                    <a:pt x="228" y="205"/>
                  </a:lnTo>
                  <a:lnTo>
                    <a:pt x="233" y="205"/>
                  </a:lnTo>
                  <a:lnTo>
                    <a:pt x="238" y="205"/>
                  </a:lnTo>
                  <a:lnTo>
                    <a:pt x="244" y="205"/>
                  </a:lnTo>
                  <a:lnTo>
                    <a:pt x="249" y="200"/>
                  </a:lnTo>
                  <a:lnTo>
                    <a:pt x="255" y="200"/>
                  </a:lnTo>
                  <a:lnTo>
                    <a:pt x="261" y="200"/>
                  </a:lnTo>
                  <a:lnTo>
                    <a:pt x="265" y="205"/>
                  </a:lnTo>
                  <a:lnTo>
                    <a:pt x="271" y="205"/>
                  </a:lnTo>
                  <a:lnTo>
                    <a:pt x="271" y="200"/>
                  </a:lnTo>
                  <a:lnTo>
                    <a:pt x="282" y="200"/>
                  </a:lnTo>
                  <a:lnTo>
                    <a:pt x="288" y="205"/>
                  </a:lnTo>
                  <a:lnTo>
                    <a:pt x="293" y="205"/>
                  </a:lnTo>
                  <a:lnTo>
                    <a:pt x="299" y="205"/>
                  </a:lnTo>
                  <a:lnTo>
                    <a:pt x="303" y="205"/>
                  </a:lnTo>
                  <a:lnTo>
                    <a:pt x="309" y="205"/>
                  </a:lnTo>
                  <a:lnTo>
                    <a:pt x="314" y="205"/>
                  </a:lnTo>
                  <a:lnTo>
                    <a:pt x="320" y="205"/>
                  </a:lnTo>
                  <a:lnTo>
                    <a:pt x="326" y="205"/>
                  </a:lnTo>
                  <a:lnTo>
                    <a:pt x="331" y="205"/>
                  </a:lnTo>
                  <a:lnTo>
                    <a:pt x="337" y="205"/>
                  </a:lnTo>
                  <a:lnTo>
                    <a:pt x="341" y="205"/>
                  </a:lnTo>
                  <a:lnTo>
                    <a:pt x="347" y="205"/>
                  </a:lnTo>
                  <a:lnTo>
                    <a:pt x="352" y="205"/>
                  </a:lnTo>
                  <a:lnTo>
                    <a:pt x="364" y="205"/>
                  </a:lnTo>
                  <a:lnTo>
                    <a:pt x="369" y="205"/>
                  </a:lnTo>
                  <a:lnTo>
                    <a:pt x="374" y="205"/>
                  </a:lnTo>
                  <a:lnTo>
                    <a:pt x="379" y="205"/>
                  </a:lnTo>
                  <a:lnTo>
                    <a:pt x="385" y="205"/>
                  </a:lnTo>
                  <a:lnTo>
                    <a:pt x="390" y="205"/>
                  </a:lnTo>
                  <a:lnTo>
                    <a:pt x="396" y="205"/>
                  </a:lnTo>
                  <a:lnTo>
                    <a:pt x="402" y="205"/>
                  </a:lnTo>
                  <a:lnTo>
                    <a:pt x="407" y="205"/>
                  </a:lnTo>
                  <a:lnTo>
                    <a:pt x="412" y="205"/>
                  </a:lnTo>
                  <a:lnTo>
                    <a:pt x="417" y="205"/>
                  </a:lnTo>
                  <a:lnTo>
                    <a:pt x="423" y="205"/>
                  </a:lnTo>
                  <a:lnTo>
                    <a:pt x="434" y="205"/>
                  </a:lnTo>
                  <a:lnTo>
                    <a:pt x="434" y="200"/>
                  </a:lnTo>
                  <a:lnTo>
                    <a:pt x="440" y="200"/>
                  </a:lnTo>
                  <a:lnTo>
                    <a:pt x="445" y="200"/>
                  </a:lnTo>
                  <a:lnTo>
                    <a:pt x="450" y="200"/>
                  </a:lnTo>
                  <a:lnTo>
                    <a:pt x="461" y="200"/>
                  </a:lnTo>
                  <a:lnTo>
                    <a:pt x="467" y="200"/>
                  </a:lnTo>
                  <a:lnTo>
                    <a:pt x="472" y="195"/>
                  </a:lnTo>
                  <a:lnTo>
                    <a:pt x="478" y="195"/>
                  </a:lnTo>
                  <a:lnTo>
                    <a:pt x="482" y="195"/>
                  </a:lnTo>
                  <a:lnTo>
                    <a:pt x="488" y="189"/>
                  </a:lnTo>
                  <a:lnTo>
                    <a:pt x="488" y="183"/>
                  </a:lnTo>
                  <a:lnTo>
                    <a:pt x="493" y="183"/>
                  </a:lnTo>
                  <a:lnTo>
                    <a:pt x="493" y="178"/>
                  </a:lnTo>
                  <a:lnTo>
                    <a:pt x="499" y="178"/>
                  </a:lnTo>
                  <a:lnTo>
                    <a:pt x="505" y="178"/>
                  </a:lnTo>
                  <a:lnTo>
                    <a:pt x="505" y="172"/>
                  </a:lnTo>
                  <a:lnTo>
                    <a:pt x="510" y="172"/>
                  </a:lnTo>
                  <a:lnTo>
                    <a:pt x="510" y="168"/>
                  </a:lnTo>
                  <a:lnTo>
                    <a:pt x="510" y="162"/>
                  </a:lnTo>
                  <a:lnTo>
                    <a:pt x="510" y="157"/>
                  </a:lnTo>
                  <a:lnTo>
                    <a:pt x="505" y="151"/>
                  </a:lnTo>
                  <a:lnTo>
                    <a:pt x="505" y="145"/>
                  </a:lnTo>
                  <a:lnTo>
                    <a:pt x="505" y="140"/>
                  </a:lnTo>
                  <a:lnTo>
                    <a:pt x="505" y="135"/>
                  </a:lnTo>
                  <a:lnTo>
                    <a:pt x="499" y="130"/>
                  </a:lnTo>
                  <a:lnTo>
                    <a:pt x="505" y="124"/>
                  </a:lnTo>
                  <a:lnTo>
                    <a:pt x="505" y="119"/>
                  </a:lnTo>
                  <a:lnTo>
                    <a:pt x="516" y="113"/>
                  </a:lnTo>
                  <a:lnTo>
                    <a:pt x="520" y="103"/>
                  </a:lnTo>
                  <a:lnTo>
                    <a:pt x="537" y="97"/>
                  </a:lnTo>
                  <a:lnTo>
                    <a:pt x="543" y="92"/>
                  </a:lnTo>
                  <a:lnTo>
                    <a:pt x="543" y="86"/>
                  </a:lnTo>
                  <a:lnTo>
                    <a:pt x="548" y="81"/>
                  </a:lnTo>
                  <a:lnTo>
                    <a:pt x="548" y="75"/>
                  </a:lnTo>
                  <a:lnTo>
                    <a:pt x="548" y="69"/>
                  </a:lnTo>
                  <a:lnTo>
                    <a:pt x="548" y="65"/>
                  </a:lnTo>
                  <a:lnTo>
                    <a:pt x="548" y="59"/>
                  </a:lnTo>
                  <a:lnTo>
                    <a:pt x="548" y="54"/>
                  </a:lnTo>
                  <a:lnTo>
                    <a:pt x="548" y="48"/>
                  </a:lnTo>
                  <a:lnTo>
                    <a:pt x="548" y="42"/>
                  </a:lnTo>
                  <a:lnTo>
                    <a:pt x="548" y="37"/>
                  </a:lnTo>
                  <a:lnTo>
                    <a:pt x="553" y="33"/>
                  </a:lnTo>
                  <a:lnTo>
                    <a:pt x="553" y="27"/>
                  </a:lnTo>
                  <a:lnTo>
                    <a:pt x="558" y="21"/>
                  </a:lnTo>
                  <a:lnTo>
                    <a:pt x="558" y="16"/>
                  </a:lnTo>
                  <a:lnTo>
                    <a:pt x="564" y="10"/>
                  </a:lnTo>
                  <a:lnTo>
                    <a:pt x="570" y="4"/>
                  </a:lnTo>
                  <a:lnTo>
                    <a:pt x="570" y="0"/>
                  </a:lnTo>
                  <a:lnTo>
                    <a:pt x="575" y="0"/>
                  </a:lnTo>
                  <a:lnTo>
                    <a:pt x="581" y="0"/>
                  </a:lnTo>
                  <a:lnTo>
                    <a:pt x="587" y="4"/>
                  </a:lnTo>
                  <a:lnTo>
                    <a:pt x="587" y="10"/>
                  </a:lnTo>
                  <a:lnTo>
                    <a:pt x="591" y="10"/>
                  </a:lnTo>
                  <a:lnTo>
                    <a:pt x="596" y="16"/>
                  </a:lnTo>
                  <a:lnTo>
                    <a:pt x="602" y="16"/>
                  </a:lnTo>
                  <a:lnTo>
                    <a:pt x="608" y="16"/>
                  </a:lnTo>
                  <a:lnTo>
                    <a:pt x="613" y="21"/>
                  </a:lnTo>
                  <a:lnTo>
                    <a:pt x="619" y="21"/>
                  </a:lnTo>
                  <a:lnTo>
                    <a:pt x="625" y="27"/>
                  </a:lnTo>
                  <a:lnTo>
                    <a:pt x="629" y="27"/>
                  </a:lnTo>
                  <a:lnTo>
                    <a:pt x="629" y="27"/>
                  </a:lnTo>
                  <a:close/>
                </a:path>
              </a:pathLst>
            </a:custGeom>
            <a:solidFill>
              <a:schemeClr val="tx2"/>
            </a:solidFill>
            <a:ln w="9525"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2"/>
            <p:cNvSpPr>
              <a:spLocks/>
            </p:cNvSpPr>
            <p:nvPr/>
          </p:nvSpPr>
          <p:spPr bwMode="auto">
            <a:xfrm>
              <a:off x="1119" y="2119"/>
              <a:ext cx="2014" cy="1731"/>
            </a:xfrm>
            <a:custGeom>
              <a:avLst/>
              <a:gdLst>
                <a:gd name="T0" fmla="*/ 109 w 2014"/>
                <a:gd name="T1" fmla="*/ 541 h 1731"/>
                <a:gd name="T2" fmla="*/ 67 w 2014"/>
                <a:gd name="T3" fmla="*/ 427 h 1731"/>
                <a:gd name="T4" fmla="*/ 34 w 2014"/>
                <a:gd name="T5" fmla="*/ 309 h 1731"/>
                <a:gd name="T6" fmla="*/ 44 w 2014"/>
                <a:gd name="T7" fmla="*/ 156 h 1731"/>
                <a:gd name="T8" fmla="*/ 44 w 2014"/>
                <a:gd name="T9" fmla="*/ 59 h 1731"/>
                <a:gd name="T10" fmla="*/ 131 w 2014"/>
                <a:gd name="T11" fmla="*/ 15 h 1731"/>
                <a:gd name="T12" fmla="*/ 223 w 2014"/>
                <a:gd name="T13" fmla="*/ 32 h 1731"/>
                <a:gd name="T14" fmla="*/ 191 w 2014"/>
                <a:gd name="T15" fmla="*/ 141 h 1731"/>
                <a:gd name="T16" fmla="*/ 251 w 2014"/>
                <a:gd name="T17" fmla="*/ 194 h 1731"/>
                <a:gd name="T18" fmla="*/ 311 w 2014"/>
                <a:gd name="T19" fmla="*/ 103 h 1731"/>
                <a:gd name="T20" fmla="*/ 343 w 2014"/>
                <a:gd name="T21" fmla="*/ 211 h 1731"/>
                <a:gd name="T22" fmla="*/ 316 w 2014"/>
                <a:gd name="T23" fmla="*/ 286 h 1731"/>
                <a:gd name="T24" fmla="*/ 305 w 2014"/>
                <a:gd name="T25" fmla="*/ 389 h 1731"/>
                <a:gd name="T26" fmla="*/ 397 w 2014"/>
                <a:gd name="T27" fmla="*/ 471 h 1731"/>
                <a:gd name="T28" fmla="*/ 446 w 2014"/>
                <a:gd name="T29" fmla="*/ 574 h 1731"/>
                <a:gd name="T30" fmla="*/ 587 w 2014"/>
                <a:gd name="T31" fmla="*/ 616 h 1731"/>
                <a:gd name="T32" fmla="*/ 690 w 2014"/>
                <a:gd name="T33" fmla="*/ 612 h 1731"/>
                <a:gd name="T34" fmla="*/ 734 w 2014"/>
                <a:gd name="T35" fmla="*/ 519 h 1731"/>
                <a:gd name="T36" fmla="*/ 798 w 2014"/>
                <a:gd name="T37" fmla="*/ 524 h 1731"/>
                <a:gd name="T38" fmla="*/ 853 w 2014"/>
                <a:gd name="T39" fmla="*/ 574 h 1731"/>
                <a:gd name="T40" fmla="*/ 968 w 2014"/>
                <a:gd name="T41" fmla="*/ 536 h 1731"/>
                <a:gd name="T42" fmla="*/ 1059 w 2014"/>
                <a:gd name="T43" fmla="*/ 584 h 1731"/>
                <a:gd name="T44" fmla="*/ 1097 w 2014"/>
                <a:gd name="T45" fmla="*/ 682 h 1731"/>
                <a:gd name="T46" fmla="*/ 1151 w 2014"/>
                <a:gd name="T47" fmla="*/ 839 h 1731"/>
                <a:gd name="T48" fmla="*/ 1320 w 2014"/>
                <a:gd name="T49" fmla="*/ 909 h 1731"/>
                <a:gd name="T50" fmla="*/ 1553 w 2014"/>
                <a:gd name="T51" fmla="*/ 818 h 1731"/>
                <a:gd name="T52" fmla="*/ 1640 w 2014"/>
                <a:gd name="T53" fmla="*/ 915 h 1731"/>
                <a:gd name="T54" fmla="*/ 1764 w 2014"/>
                <a:gd name="T55" fmla="*/ 963 h 1731"/>
                <a:gd name="T56" fmla="*/ 1905 w 2014"/>
                <a:gd name="T57" fmla="*/ 986 h 1731"/>
                <a:gd name="T58" fmla="*/ 1966 w 2014"/>
                <a:gd name="T59" fmla="*/ 1012 h 1731"/>
                <a:gd name="T60" fmla="*/ 1949 w 2014"/>
                <a:gd name="T61" fmla="*/ 1163 h 1731"/>
                <a:gd name="T62" fmla="*/ 1808 w 2014"/>
                <a:gd name="T63" fmla="*/ 1255 h 1731"/>
                <a:gd name="T64" fmla="*/ 1770 w 2014"/>
                <a:gd name="T65" fmla="*/ 1375 h 1731"/>
                <a:gd name="T66" fmla="*/ 1873 w 2014"/>
                <a:gd name="T67" fmla="*/ 1478 h 1731"/>
                <a:gd name="T68" fmla="*/ 1934 w 2014"/>
                <a:gd name="T69" fmla="*/ 1428 h 1731"/>
                <a:gd name="T70" fmla="*/ 1998 w 2014"/>
                <a:gd name="T71" fmla="*/ 1428 h 1731"/>
                <a:gd name="T72" fmla="*/ 1966 w 2014"/>
                <a:gd name="T73" fmla="*/ 1548 h 1731"/>
                <a:gd name="T74" fmla="*/ 1879 w 2014"/>
                <a:gd name="T75" fmla="*/ 1619 h 1731"/>
                <a:gd name="T76" fmla="*/ 1987 w 2014"/>
                <a:gd name="T77" fmla="*/ 1651 h 1731"/>
                <a:gd name="T78" fmla="*/ 1939 w 2014"/>
                <a:gd name="T79" fmla="*/ 1710 h 1731"/>
                <a:gd name="T80" fmla="*/ 1776 w 2014"/>
                <a:gd name="T81" fmla="*/ 1667 h 1731"/>
                <a:gd name="T82" fmla="*/ 1673 w 2014"/>
                <a:gd name="T83" fmla="*/ 1592 h 1731"/>
                <a:gd name="T84" fmla="*/ 1581 w 2014"/>
                <a:gd name="T85" fmla="*/ 1564 h 1731"/>
                <a:gd name="T86" fmla="*/ 1585 w 2014"/>
                <a:gd name="T87" fmla="*/ 1499 h 1731"/>
                <a:gd name="T88" fmla="*/ 1543 w 2014"/>
                <a:gd name="T89" fmla="*/ 1428 h 1731"/>
                <a:gd name="T90" fmla="*/ 1450 w 2014"/>
                <a:gd name="T91" fmla="*/ 1461 h 1731"/>
                <a:gd name="T92" fmla="*/ 1439 w 2014"/>
                <a:gd name="T93" fmla="*/ 1386 h 1731"/>
                <a:gd name="T94" fmla="*/ 1341 w 2014"/>
                <a:gd name="T95" fmla="*/ 1337 h 1731"/>
                <a:gd name="T96" fmla="*/ 777 w 2014"/>
                <a:gd name="T97" fmla="*/ 1380 h 1731"/>
                <a:gd name="T98" fmla="*/ 598 w 2014"/>
                <a:gd name="T99" fmla="*/ 1321 h 1731"/>
                <a:gd name="T100" fmla="*/ 528 w 2014"/>
                <a:gd name="T101" fmla="*/ 1440 h 1731"/>
                <a:gd name="T102" fmla="*/ 484 w 2014"/>
                <a:gd name="T103" fmla="*/ 1521 h 1731"/>
                <a:gd name="T104" fmla="*/ 354 w 2014"/>
                <a:gd name="T105" fmla="*/ 1526 h 1731"/>
                <a:gd name="T106" fmla="*/ 234 w 2014"/>
                <a:gd name="T107" fmla="*/ 1526 h 1731"/>
                <a:gd name="T108" fmla="*/ 143 w 2014"/>
                <a:gd name="T109" fmla="*/ 1586 h 1731"/>
                <a:gd name="T110" fmla="*/ 34 w 2014"/>
                <a:gd name="T111" fmla="*/ 1531 h 1731"/>
                <a:gd name="T112" fmla="*/ 50 w 2014"/>
                <a:gd name="T113" fmla="*/ 1413 h 1731"/>
                <a:gd name="T114" fmla="*/ 105 w 2014"/>
                <a:gd name="T115" fmla="*/ 1321 h 1731"/>
                <a:gd name="T116" fmla="*/ 50 w 2014"/>
                <a:gd name="T117" fmla="*/ 1228 h 1731"/>
                <a:gd name="T118" fmla="*/ 61 w 2014"/>
                <a:gd name="T119" fmla="*/ 1093 h 1731"/>
                <a:gd name="T120" fmla="*/ 44 w 2014"/>
                <a:gd name="T121" fmla="*/ 990 h 1731"/>
                <a:gd name="T122" fmla="*/ 72 w 2014"/>
                <a:gd name="T123" fmla="*/ 919 h 1731"/>
                <a:gd name="T124" fmla="*/ 76 w 2014"/>
                <a:gd name="T125" fmla="*/ 730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4" h="1731">
                  <a:moveTo>
                    <a:pt x="67" y="719"/>
                  </a:moveTo>
                  <a:lnTo>
                    <a:pt x="67" y="704"/>
                  </a:lnTo>
                  <a:lnTo>
                    <a:pt x="67" y="682"/>
                  </a:lnTo>
                  <a:lnTo>
                    <a:pt x="67" y="665"/>
                  </a:lnTo>
                  <a:lnTo>
                    <a:pt x="67" y="650"/>
                  </a:lnTo>
                  <a:lnTo>
                    <a:pt x="67" y="627"/>
                  </a:lnTo>
                  <a:lnTo>
                    <a:pt x="61" y="612"/>
                  </a:lnTo>
                  <a:lnTo>
                    <a:pt x="61" y="595"/>
                  </a:lnTo>
                  <a:lnTo>
                    <a:pt x="61" y="574"/>
                  </a:lnTo>
                  <a:lnTo>
                    <a:pt x="61" y="557"/>
                  </a:lnTo>
                  <a:lnTo>
                    <a:pt x="67" y="557"/>
                  </a:lnTo>
                  <a:lnTo>
                    <a:pt x="67" y="551"/>
                  </a:lnTo>
                  <a:lnTo>
                    <a:pt x="72" y="551"/>
                  </a:lnTo>
                  <a:lnTo>
                    <a:pt x="82" y="551"/>
                  </a:lnTo>
                  <a:lnTo>
                    <a:pt x="88" y="551"/>
                  </a:lnTo>
                  <a:lnTo>
                    <a:pt x="93" y="551"/>
                  </a:lnTo>
                  <a:lnTo>
                    <a:pt x="99" y="551"/>
                  </a:lnTo>
                  <a:lnTo>
                    <a:pt x="105" y="557"/>
                  </a:lnTo>
                  <a:lnTo>
                    <a:pt x="109" y="557"/>
                  </a:lnTo>
                  <a:lnTo>
                    <a:pt x="115" y="557"/>
                  </a:lnTo>
                  <a:lnTo>
                    <a:pt x="109" y="547"/>
                  </a:lnTo>
                  <a:lnTo>
                    <a:pt x="109" y="541"/>
                  </a:lnTo>
                  <a:lnTo>
                    <a:pt x="115" y="536"/>
                  </a:lnTo>
                  <a:lnTo>
                    <a:pt x="115" y="530"/>
                  </a:lnTo>
                  <a:lnTo>
                    <a:pt x="115" y="524"/>
                  </a:lnTo>
                  <a:lnTo>
                    <a:pt x="115" y="519"/>
                  </a:lnTo>
                  <a:lnTo>
                    <a:pt x="115" y="515"/>
                  </a:lnTo>
                  <a:lnTo>
                    <a:pt x="115" y="509"/>
                  </a:lnTo>
                  <a:lnTo>
                    <a:pt x="115" y="498"/>
                  </a:lnTo>
                  <a:lnTo>
                    <a:pt x="115" y="492"/>
                  </a:lnTo>
                  <a:lnTo>
                    <a:pt x="115" y="486"/>
                  </a:lnTo>
                  <a:lnTo>
                    <a:pt x="115" y="481"/>
                  </a:lnTo>
                  <a:lnTo>
                    <a:pt x="115" y="477"/>
                  </a:lnTo>
                  <a:lnTo>
                    <a:pt x="109" y="477"/>
                  </a:lnTo>
                  <a:lnTo>
                    <a:pt x="105" y="471"/>
                  </a:lnTo>
                  <a:lnTo>
                    <a:pt x="99" y="465"/>
                  </a:lnTo>
                  <a:lnTo>
                    <a:pt x="93" y="460"/>
                  </a:lnTo>
                  <a:lnTo>
                    <a:pt x="93" y="454"/>
                  </a:lnTo>
                  <a:lnTo>
                    <a:pt x="88" y="454"/>
                  </a:lnTo>
                  <a:lnTo>
                    <a:pt x="82" y="448"/>
                  </a:lnTo>
                  <a:lnTo>
                    <a:pt x="76" y="448"/>
                  </a:lnTo>
                  <a:lnTo>
                    <a:pt x="72" y="444"/>
                  </a:lnTo>
                  <a:lnTo>
                    <a:pt x="67" y="438"/>
                  </a:lnTo>
                  <a:lnTo>
                    <a:pt x="67" y="427"/>
                  </a:lnTo>
                  <a:lnTo>
                    <a:pt x="67" y="422"/>
                  </a:lnTo>
                  <a:lnTo>
                    <a:pt x="67" y="416"/>
                  </a:lnTo>
                  <a:lnTo>
                    <a:pt x="61" y="416"/>
                  </a:lnTo>
                  <a:lnTo>
                    <a:pt x="55" y="412"/>
                  </a:lnTo>
                  <a:lnTo>
                    <a:pt x="50" y="412"/>
                  </a:lnTo>
                  <a:lnTo>
                    <a:pt x="50" y="406"/>
                  </a:lnTo>
                  <a:lnTo>
                    <a:pt x="44" y="406"/>
                  </a:lnTo>
                  <a:lnTo>
                    <a:pt x="44" y="400"/>
                  </a:lnTo>
                  <a:lnTo>
                    <a:pt x="44" y="389"/>
                  </a:lnTo>
                  <a:lnTo>
                    <a:pt x="38" y="383"/>
                  </a:lnTo>
                  <a:lnTo>
                    <a:pt x="38" y="379"/>
                  </a:lnTo>
                  <a:lnTo>
                    <a:pt x="38" y="374"/>
                  </a:lnTo>
                  <a:lnTo>
                    <a:pt x="38" y="368"/>
                  </a:lnTo>
                  <a:lnTo>
                    <a:pt x="38" y="357"/>
                  </a:lnTo>
                  <a:lnTo>
                    <a:pt x="38" y="351"/>
                  </a:lnTo>
                  <a:lnTo>
                    <a:pt x="38" y="347"/>
                  </a:lnTo>
                  <a:lnTo>
                    <a:pt x="38" y="341"/>
                  </a:lnTo>
                  <a:lnTo>
                    <a:pt x="38" y="330"/>
                  </a:lnTo>
                  <a:lnTo>
                    <a:pt x="34" y="324"/>
                  </a:lnTo>
                  <a:lnTo>
                    <a:pt x="34" y="319"/>
                  </a:lnTo>
                  <a:lnTo>
                    <a:pt x="34" y="313"/>
                  </a:lnTo>
                  <a:lnTo>
                    <a:pt x="34" y="309"/>
                  </a:lnTo>
                  <a:lnTo>
                    <a:pt x="34" y="297"/>
                  </a:lnTo>
                  <a:lnTo>
                    <a:pt x="38" y="292"/>
                  </a:lnTo>
                  <a:lnTo>
                    <a:pt x="38" y="286"/>
                  </a:lnTo>
                  <a:lnTo>
                    <a:pt x="38" y="281"/>
                  </a:lnTo>
                  <a:lnTo>
                    <a:pt x="38" y="271"/>
                  </a:lnTo>
                  <a:lnTo>
                    <a:pt x="38" y="265"/>
                  </a:lnTo>
                  <a:lnTo>
                    <a:pt x="38" y="259"/>
                  </a:lnTo>
                  <a:lnTo>
                    <a:pt x="38" y="254"/>
                  </a:lnTo>
                  <a:lnTo>
                    <a:pt x="44" y="244"/>
                  </a:lnTo>
                  <a:lnTo>
                    <a:pt x="44" y="238"/>
                  </a:lnTo>
                  <a:lnTo>
                    <a:pt x="44" y="233"/>
                  </a:lnTo>
                  <a:lnTo>
                    <a:pt x="44" y="227"/>
                  </a:lnTo>
                  <a:lnTo>
                    <a:pt x="44" y="216"/>
                  </a:lnTo>
                  <a:lnTo>
                    <a:pt x="44" y="211"/>
                  </a:lnTo>
                  <a:lnTo>
                    <a:pt x="44" y="206"/>
                  </a:lnTo>
                  <a:lnTo>
                    <a:pt x="44" y="194"/>
                  </a:lnTo>
                  <a:lnTo>
                    <a:pt x="44" y="189"/>
                  </a:lnTo>
                  <a:lnTo>
                    <a:pt x="44" y="183"/>
                  </a:lnTo>
                  <a:lnTo>
                    <a:pt x="44" y="178"/>
                  </a:lnTo>
                  <a:lnTo>
                    <a:pt x="44" y="168"/>
                  </a:lnTo>
                  <a:lnTo>
                    <a:pt x="44" y="162"/>
                  </a:lnTo>
                  <a:lnTo>
                    <a:pt x="44" y="156"/>
                  </a:lnTo>
                  <a:lnTo>
                    <a:pt x="44" y="151"/>
                  </a:lnTo>
                  <a:lnTo>
                    <a:pt x="44" y="145"/>
                  </a:lnTo>
                  <a:lnTo>
                    <a:pt x="38" y="141"/>
                  </a:lnTo>
                  <a:lnTo>
                    <a:pt x="38" y="135"/>
                  </a:lnTo>
                  <a:lnTo>
                    <a:pt x="34" y="135"/>
                  </a:lnTo>
                  <a:lnTo>
                    <a:pt x="29" y="135"/>
                  </a:lnTo>
                  <a:lnTo>
                    <a:pt x="23" y="130"/>
                  </a:lnTo>
                  <a:lnTo>
                    <a:pt x="17" y="124"/>
                  </a:lnTo>
                  <a:lnTo>
                    <a:pt x="12" y="118"/>
                  </a:lnTo>
                  <a:lnTo>
                    <a:pt x="12" y="113"/>
                  </a:lnTo>
                  <a:lnTo>
                    <a:pt x="12" y="108"/>
                  </a:lnTo>
                  <a:lnTo>
                    <a:pt x="6" y="103"/>
                  </a:lnTo>
                  <a:lnTo>
                    <a:pt x="6" y="97"/>
                  </a:lnTo>
                  <a:lnTo>
                    <a:pt x="6" y="92"/>
                  </a:lnTo>
                  <a:lnTo>
                    <a:pt x="0" y="86"/>
                  </a:lnTo>
                  <a:lnTo>
                    <a:pt x="0" y="80"/>
                  </a:lnTo>
                  <a:lnTo>
                    <a:pt x="23" y="76"/>
                  </a:lnTo>
                  <a:lnTo>
                    <a:pt x="29" y="76"/>
                  </a:lnTo>
                  <a:lnTo>
                    <a:pt x="34" y="70"/>
                  </a:lnTo>
                  <a:lnTo>
                    <a:pt x="34" y="65"/>
                  </a:lnTo>
                  <a:lnTo>
                    <a:pt x="44" y="65"/>
                  </a:lnTo>
                  <a:lnTo>
                    <a:pt x="44" y="59"/>
                  </a:lnTo>
                  <a:lnTo>
                    <a:pt x="50" y="59"/>
                  </a:lnTo>
                  <a:lnTo>
                    <a:pt x="55" y="59"/>
                  </a:lnTo>
                  <a:lnTo>
                    <a:pt x="55" y="53"/>
                  </a:lnTo>
                  <a:lnTo>
                    <a:pt x="61" y="53"/>
                  </a:lnTo>
                  <a:lnTo>
                    <a:pt x="67" y="48"/>
                  </a:lnTo>
                  <a:lnTo>
                    <a:pt x="72" y="44"/>
                  </a:lnTo>
                  <a:lnTo>
                    <a:pt x="76" y="32"/>
                  </a:lnTo>
                  <a:lnTo>
                    <a:pt x="76" y="27"/>
                  </a:lnTo>
                  <a:lnTo>
                    <a:pt x="76" y="21"/>
                  </a:lnTo>
                  <a:lnTo>
                    <a:pt x="76" y="15"/>
                  </a:lnTo>
                  <a:lnTo>
                    <a:pt x="82" y="10"/>
                  </a:lnTo>
                  <a:lnTo>
                    <a:pt x="82" y="6"/>
                  </a:lnTo>
                  <a:lnTo>
                    <a:pt x="88" y="6"/>
                  </a:lnTo>
                  <a:lnTo>
                    <a:pt x="88" y="0"/>
                  </a:lnTo>
                  <a:lnTo>
                    <a:pt x="99" y="0"/>
                  </a:lnTo>
                  <a:lnTo>
                    <a:pt x="105" y="0"/>
                  </a:lnTo>
                  <a:lnTo>
                    <a:pt x="109" y="0"/>
                  </a:lnTo>
                  <a:lnTo>
                    <a:pt x="115" y="0"/>
                  </a:lnTo>
                  <a:lnTo>
                    <a:pt x="120" y="0"/>
                  </a:lnTo>
                  <a:lnTo>
                    <a:pt x="126" y="6"/>
                  </a:lnTo>
                  <a:lnTo>
                    <a:pt x="131" y="10"/>
                  </a:lnTo>
                  <a:lnTo>
                    <a:pt x="131" y="15"/>
                  </a:lnTo>
                  <a:lnTo>
                    <a:pt x="137" y="15"/>
                  </a:lnTo>
                  <a:lnTo>
                    <a:pt x="143" y="15"/>
                  </a:lnTo>
                  <a:lnTo>
                    <a:pt x="143" y="21"/>
                  </a:lnTo>
                  <a:lnTo>
                    <a:pt x="147" y="21"/>
                  </a:lnTo>
                  <a:lnTo>
                    <a:pt x="153" y="21"/>
                  </a:lnTo>
                  <a:lnTo>
                    <a:pt x="158" y="21"/>
                  </a:lnTo>
                  <a:lnTo>
                    <a:pt x="164" y="21"/>
                  </a:lnTo>
                  <a:lnTo>
                    <a:pt x="170" y="21"/>
                  </a:lnTo>
                  <a:lnTo>
                    <a:pt x="175" y="21"/>
                  </a:lnTo>
                  <a:lnTo>
                    <a:pt x="175" y="27"/>
                  </a:lnTo>
                  <a:lnTo>
                    <a:pt x="181" y="27"/>
                  </a:lnTo>
                  <a:lnTo>
                    <a:pt x="191" y="27"/>
                  </a:lnTo>
                  <a:lnTo>
                    <a:pt x="196" y="27"/>
                  </a:lnTo>
                  <a:lnTo>
                    <a:pt x="202" y="27"/>
                  </a:lnTo>
                  <a:lnTo>
                    <a:pt x="208" y="27"/>
                  </a:lnTo>
                  <a:lnTo>
                    <a:pt x="213" y="27"/>
                  </a:lnTo>
                  <a:lnTo>
                    <a:pt x="217" y="27"/>
                  </a:lnTo>
                  <a:lnTo>
                    <a:pt x="223" y="27"/>
                  </a:lnTo>
                  <a:lnTo>
                    <a:pt x="229" y="27"/>
                  </a:lnTo>
                  <a:lnTo>
                    <a:pt x="234" y="27"/>
                  </a:lnTo>
                  <a:lnTo>
                    <a:pt x="229" y="32"/>
                  </a:lnTo>
                  <a:lnTo>
                    <a:pt x="223" y="32"/>
                  </a:lnTo>
                  <a:lnTo>
                    <a:pt x="217" y="38"/>
                  </a:lnTo>
                  <a:lnTo>
                    <a:pt x="213" y="44"/>
                  </a:lnTo>
                  <a:lnTo>
                    <a:pt x="208" y="44"/>
                  </a:lnTo>
                  <a:lnTo>
                    <a:pt x="208" y="48"/>
                  </a:lnTo>
                  <a:lnTo>
                    <a:pt x="202" y="53"/>
                  </a:lnTo>
                  <a:lnTo>
                    <a:pt x="202" y="59"/>
                  </a:lnTo>
                  <a:lnTo>
                    <a:pt x="202" y="65"/>
                  </a:lnTo>
                  <a:lnTo>
                    <a:pt x="196" y="70"/>
                  </a:lnTo>
                  <a:lnTo>
                    <a:pt x="196" y="76"/>
                  </a:lnTo>
                  <a:lnTo>
                    <a:pt x="196" y="80"/>
                  </a:lnTo>
                  <a:lnTo>
                    <a:pt x="196" y="86"/>
                  </a:lnTo>
                  <a:lnTo>
                    <a:pt x="191" y="86"/>
                  </a:lnTo>
                  <a:lnTo>
                    <a:pt x="191" y="92"/>
                  </a:lnTo>
                  <a:lnTo>
                    <a:pt x="191" y="97"/>
                  </a:lnTo>
                  <a:lnTo>
                    <a:pt x="191" y="103"/>
                  </a:lnTo>
                  <a:lnTo>
                    <a:pt x="196" y="108"/>
                  </a:lnTo>
                  <a:lnTo>
                    <a:pt x="191" y="113"/>
                  </a:lnTo>
                  <a:lnTo>
                    <a:pt x="191" y="118"/>
                  </a:lnTo>
                  <a:lnTo>
                    <a:pt x="191" y="124"/>
                  </a:lnTo>
                  <a:lnTo>
                    <a:pt x="191" y="130"/>
                  </a:lnTo>
                  <a:lnTo>
                    <a:pt x="191" y="135"/>
                  </a:lnTo>
                  <a:lnTo>
                    <a:pt x="191" y="141"/>
                  </a:lnTo>
                  <a:lnTo>
                    <a:pt x="191" y="145"/>
                  </a:lnTo>
                  <a:lnTo>
                    <a:pt x="196" y="145"/>
                  </a:lnTo>
                  <a:lnTo>
                    <a:pt x="196" y="151"/>
                  </a:lnTo>
                  <a:lnTo>
                    <a:pt x="202" y="151"/>
                  </a:lnTo>
                  <a:lnTo>
                    <a:pt x="208" y="151"/>
                  </a:lnTo>
                  <a:lnTo>
                    <a:pt x="208" y="156"/>
                  </a:lnTo>
                  <a:lnTo>
                    <a:pt x="213" y="156"/>
                  </a:lnTo>
                  <a:lnTo>
                    <a:pt x="217" y="156"/>
                  </a:lnTo>
                  <a:lnTo>
                    <a:pt x="223" y="162"/>
                  </a:lnTo>
                  <a:lnTo>
                    <a:pt x="223" y="168"/>
                  </a:lnTo>
                  <a:lnTo>
                    <a:pt x="229" y="173"/>
                  </a:lnTo>
                  <a:lnTo>
                    <a:pt x="229" y="178"/>
                  </a:lnTo>
                  <a:lnTo>
                    <a:pt x="229" y="183"/>
                  </a:lnTo>
                  <a:lnTo>
                    <a:pt x="229" y="189"/>
                  </a:lnTo>
                  <a:lnTo>
                    <a:pt x="223" y="194"/>
                  </a:lnTo>
                  <a:lnTo>
                    <a:pt x="223" y="200"/>
                  </a:lnTo>
                  <a:lnTo>
                    <a:pt x="223" y="206"/>
                  </a:lnTo>
                  <a:lnTo>
                    <a:pt x="229" y="211"/>
                  </a:lnTo>
                  <a:lnTo>
                    <a:pt x="234" y="206"/>
                  </a:lnTo>
                  <a:lnTo>
                    <a:pt x="240" y="206"/>
                  </a:lnTo>
                  <a:lnTo>
                    <a:pt x="246" y="200"/>
                  </a:lnTo>
                  <a:lnTo>
                    <a:pt x="251" y="194"/>
                  </a:lnTo>
                  <a:lnTo>
                    <a:pt x="256" y="189"/>
                  </a:lnTo>
                  <a:lnTo>
                    <a:pt x="261" y="183"/>
                  </a:lnTo>
                  <a:lnTo>
                    <a:pt x="267" y="183"/>
                  </a:lnTo>
                  <a:lnTo>
                    <a:pt x="267" y="178"/>
                  </a:lnTo>
                  <a:lnTo>
                    <a:pt x="272" y="173"/>
                  </a:lnTo>
                  <a:lnTo>
                    <a:pt x="272" y="168"/>
                  </a:lnTo>
                  <a:lnTo>
                    <a:pt x="278" y="162"/>
                  </a:lnTo>
                  <a:lnTo>
                    <a:pt x="284" y="156"/>
                  </a:lnTo>
                  <a:lnTo>
                    <a:pt x="284" y="151"/>
                  </a:lnTo>
                  <a:lnTo>
                    <a:pt x="288" y="145"/>
                  </a:lnTo>
                  <a:lnTo>
                    <a:pt x="288" y="141"/>
                  </a:lnTo>
                  <a:lnTo>
                    <a:pt x="288" y="135"/>
                  </a:lnTo>
                  <a:lnTo>
                    <a:pt x="294" y="130"/>
                  </a:lnTo>
                  <a:lnTo>
                    <a:pt x="294" y="124"/>
                  </a:lnTo>
                  <a:lnTo>
                    <a:pt x="294" y="118"/>
                  </a:lnTo>
                  <a:lnTo>
                    <a:pt x="294" y="113"/>
                  </a:lnTo>
                  <a:lnTo>
                    <a:pt x="294" y="108"/>
                  </a:lnTo>
                  <a:lnTo>
                    <a:pt x="294" y="103"/>
                  </a:lnTo>
                  <a:lnTo>
                    <a:pt x="299" y="97"/>
                  </a:lnTo>
                  <a:lnTo>
                    <a:pt x="305" y="97"/>
                  </a:lnTo>
                  <a:lnTo>
                    <a:pt x="305" y="103"/>
                  </a:lnTo>
                  <a:lnTo>
                    <a:pt x="311" y="103"/>
                  </a:lnTo>
                  <a:lnTo>
                    <a:pt x="311" y="108"/>
                  </a:lnTo>
                  <a:lnTo>
                    <a:pt x="311" y="113"/>
                  </a:lnTo>
                  <a:lnTo>
                    <a:pt x="316" y="118"/>
                  </a:lnTo>
                  <a:lnTo>
                    <a:pt x="322" y="124"/>
                  </a:lnTo>
                  <a:lnTo>
                    <a:pt x="326" y="124"/>
                  </a:lnTo>
                  <a:lnTo>
                    <a:pt x="326" y="130"/>
                  </a:lnTo>
                  <a:lnTo>
                    <a:pt x="332" y="135"/>
                  </a:lnTo>
                  <a:lnTo>
                    <a:pt x="332" y="141"/>
                  </a:lnTo>
                  <a:lnTo>
                    <a:pt x="332" y="145"/>
                  </a:lnTo>
                  <a:lnTo>
                    <a:pt x="337" y="151"/>
                  </a:lnTo>
                  <a:lnTo>
                    <a:pt x="337" y="156"/>
                  </a:lnTo>
                  <a:lnTo>
                    <a:pt x="343" y="162"/>
                  </a:lnTo>
                  <a:lnTo>
                    <a:pt x="343" y="168"/>
                  </a:lnTo>
                  <a:lnTo>
                    <a:pt x="337" y="168"/>
                  </a:lnTo>
                  <a:lnTo>
                    <a:pt x="337" y="173"/>
                  </a:lnTo>
                  <a:lnTo>
                    <a:pt x="337" y="178"/>
                  </a:lnTo>
                  <a:lnTo>
                    <a:pt x="343" y="183"/>
                  </a:lnTo>
                  <a:lnTo>
                    <a:pt x="337" y="189"/>
                  </a:lnTo>
                  <a:lnTo>
                    <a:pt x="337" y="194"/>
                  </a:lnTo>
                  <a:lnTo>
                    <a:pt x="343" y="200"/>
                  </a:lnTo>
                  <a:lnTo>
                    <a:pt x="343" y="206"/>
                  </a:lnTo>
                  <a:lnTo>
                    <a:pt x="343" y="211"/>
                  </a:lnTo>
                  <a:lnTo>
                    <a:pt x="337" y="216"/>
                  </a:lnTo>
                  <a:lnTo>
                    <a:pt x="337" y="221"/>
                  </a:lnTo>
                  <a:lnTo>
                    <a:pt x="332" y="227"/>
                  </a:lnTo>
                  <a:lnTo>
                    <a:pt x="332" y="233"/>
                  </a:lnTo>
                  <a:lnTo>
                    <a:pt x="332" y="238"/>
                  </a:lnTo>
                  <a:lnTo>
                    <a:pt x="326" y="244"/>
                  </a:lnTo>
                  <a:lnTo>
                    <a:pt x="322" y="248"/>
                  </a:lnTo>
                  <a:lnTo>
                    <a:pt x="326" y="254"/>
                  </a:lnTo>
                  <a:lnTo>
                    <a:pt x="332" y="259"/>
                  </a:lnTo>
                  <a:lnTo>
                    <a:pt x="332" y="265"/>
                  </a:lnTo>
                  <a:lnTo>
                    <a:pt x="326" y="265"/>
                  </a:lnTo>
                  <a:lnTo>
                    <a:pt x="322" y="259"/>
                  </a:lnTo>
                  <a:lnTo>
                    <a:pt x="316" y="265"/>
                  </a:lnTo>
                  <a:lnTo>
                    <a:pt x="316" y="271"/>
                  </a:lnTo>
                  <a:lnTo>
                    <a:pt x="322" y="271"/>
                  </a:lnTo>
                  <a:lnTo>
                    <a:pt x="322" y="276"/>
                  </a:lnTo>
                  <a:lnTo>
                    <a:pt x="316" y="276"/>
                  </a:lnTo>
                  <a:lnTo>
                    <a:pt x="311" y="276"/>
                  </a:lnTo>
                  <a:lnTo>
                    <a:pt x="311" y="281"/>
                  </a:lnTo>
                  <a:lnTo>
                    <a:pt x="305" y="286"/>
                  </a:lnTo>
                  <a:lnTo>
                    <a:pt x="311" y="286"/>
                  </a:lnTo>
                  <a:lnTo>
                    <a:pt x="316" y="286"/>
                  </a:lnTo>
                  <a:lnTo>
                    <a:pt x="322" y="292"/>
                  </a:lnTo>
                  <a:lnTo>
                    <a:pt x="316" y="297"/>
                  </a:lnTo>
                  <a:lnTo>
                    <a:pt x="311" y="297"/>
                  </a:lnTo>
                  <a:lnTo>
                    <a:pt x="311" y="303"/>
                  </a:lnTo>
                  <a:lnTo>
                    <a:pt x="316" y="309"/>
                  </a:lnTo>
                  <a:lnTo>
                    <a:pt x="316" y="313"/>
                  </a:lnTo>
                  <a:lnTo>
                    <a:pt x="311" y="324"/>
                  </a:lnTo>
                  <a:lnTo>
                    <a:pt x="311" y="330"/>
                  </a:lnTo>
                  <a:lnTo>
                    <a:pt x="305" y="330"/>
                  </a:lnTo>
                  <a:lnTo>
                    <a:pt x="305" y="336"/>
                  </a:lnTo>
                  <a:lnTo>
                    <a:pt x="299" y="341"/>
                  </a:lnTo>
                  <a:lnTo>
                    <a:pt x="294" y="347"/>
                  </a:lnTo>
                  <a:lnTo>
                    <a:pt x="288" y="347"/>
                  </a:lnTo>
                  <a:lnTo>
                    <a:pt x="288" y="351"/>
                  </a:lnTo>
                  <a:lnTo>
                    <a:pt x="288" y="357"/>
                  </a:lnTo>
                  <a:lnTo>
                    <a:pt x="288" y="362"/>
                  </a:lnTo>
                  <a:lnTo>
                    <a:pt x="294" y="368"/>
                  </a:lnTo>
                  <a:lnTo>
                    <a:pt x="294" y="374"/>
                  </a:lnTo>
                  <a:lnTo>
                    <a:pt x="294" y="379"/>
                  </a:lnTo>
                  <a:lnTo>
                    <a:pt x="294" y="383"/>
                  </a:lnTo>
                  <a:lnTo>
                    <a:pt x="299" y="383"/>
                  </a:lnTo>
                  <a:lnTo>
                    <a:pt x="305" y="389"/>
                  </a:lnTo>
                  <a:lnTo>
                    <a:pt x="305" y="395"/>
                  </a:lnTo>
                  <a:lnTo>
                    <a:pt x="311" y="395"/>
                  </a:lnTo>
                  <a:lnTo>
                    <a:pt x="316" y="400"/>
                  </a:lnTo>
                  <a:lnTo>
                    <a:pt x="316" y="406"/>
                  </a:lnTo>
                  <a:lnTo>
                    <a:pt x="322" y="406"/>
                  </a:lnTo>
                  <a:lnTo>
                    <a:pt x="326" y="416"/>
                  </a:lnTo>
                  <a:lnTo>
                    <a:pt x="332" y="416"/>
                  </a:lnTo>
                  <a:lnTo>
                    <a:pt x="337" y="416"/>
                  </a:lnTo>
                  <a:lnTo>
                    <a:pt x="343" y="416"/>
                  </a:lnTo>
                  <a:lnTo>
                    <a:pt x="349" y="416"/>
                  </a:lnTo>
                  <a:lnTo>
                    <a:pt x="354" y="422"/>
                  </a:lnTo>
                  <a:lnTo>
                    <a:pt x="354" y="427"/>
                  </a:lnTo>
                  <a:lnTo>
                    <a:pt x="364" y="433"/>
                  </a:lnTo>
                  <a:lnTo>
                    <a:pt x="364" y="438"/>
                  </a:lnTo>
                  <a:lnTo>
                    <a:pt x="370" y="444"/>
                  </a:lnTo>
                  <a:lnTo>
                    <a:pt x="375" y="444"/>
                  </a:lnTo>
                  <a:lnTo>
                    <a:pt x="381" y="444"/>
                  </a:lnTo>
                  <a:lnTo>
                    <a:pt x="381" y="448"/>
                  </a:lnTo>
                  <a:lnTo>
                    <a:pt x="387" y="454"/>
                  </a:lnTo>
                  <a:lnTo>
                    <a:pt x="387" y="460"/>
                  </a:lnTo>
                  <a:lnTo>
                    <a:pt x="392" y="465"/>
                  </a:lnTo>
                  <a:lnTo>
                    <a:pt x="397" y="471"/>
                  </a:lnTo>
                  <a:lnTo>
                    <a:pt x="397" y="477"/>
                  </a:lnTo>
                  <a:lnTo>
                    <a:pt x="397" y="481"/>
                  </a:lnTo>
                  <a:lnTo>
                    <a:pt x="397" y="486"/>
                  </a:lnTo>
                  <a:lnTo>
                    <a:pt x="397" y="492"/>
                  </a:lnTo>
                  <a:lnTo>
                    <a:pt x="392" y="498"/>
                  </a:lnTo>
                  <a:lnTo>
                    <a:pt x="392" y="503"/>
                  </a:lnTo>
                  <a:lnTo>
                    <a:pt x="392" y="509"/>
                  </a:lnTo>
                  <a:lnTo>
                    <a:pt x="392" y="515"/>
                  </a:lnTo>
                  <a:lnTo>
                    <a:pt x="397" y="519"/>
                  </a:lnTo>
                  <a:lnTo>
                    <a:pt x="397" y="524"/>
                  </a:lnTo>
                  <a:lnTo>
                    <a:pt x="397" y="530"/>
                  </a:lnTo>
                  <a:lnTo>
                    <a:pt x="402" y="530"/>
                  </a:lnTo>
                  <a:lnTo>
                    <a:pt x="402" y="536"/>
                  </a:lnTo>
                  <a:lnTo>
                    <a:pt x="408" y="541"/>
                  </a:lnTo>
                  <a:lnTo>
                    <a:pt x="413" y="541"/>
                  </a:lnTo>
                  <a:lnTo>
                    <a:pt x="419" y="541"/>
                  </a:lnTo>
                  <a:lnTo>
                    <a:pt x="419" y="547"/>
                  </a:lnTo>
                  <a:lnTo>
                    <a:pt x="425" y="557"/>
                  </a:lnTo>
                  <a:lnTo>
                    <a:pt x="430" y="563"/>
                  </a:lnTo>
                  <a:lnTo>
                    <a:pt x="435" y="568"/>
                  </a:lnTo>
                  <a:lnTo>
                    <a:pt x="440" y="568"/>
                  </a:lnTo>
                  <a:lnTo>
                    <a:pt x="446" y="574"/>
                  </a:lnTo>
                  <a:lnTo>
                    <a:pt x="452" y="579"/>
                  </a:lnTo>
                  <a:lnTo>
                    <a:pt x="457" y="579"/>
                  </a:lnTo>
                  <a:lnTo>
                    <a:pt x="463" y="579"/>
                  </a:lnTo>
                  <a:lnTo>
                    <a:pt x="468" y="584"/>
                  </a:lnTo>
                  <a:lnTo>
                    <a:pt x="468" y="589"/>
                  </a:lnTo>
                  <a:lnTo>
                    <a:pt x="473" y="589"/>
                  </a:lnTo>
                  <a:lnTo>
                    <a:pt x="473" y="595"/>
                  </a:lnTo>
                  <a:lnTo>
                    <a:pt x="478" y="595"/>
                  </a:lnTo>
                  <a:lnTo>
                    <a:pt x="478" y="601"/>
                  </a:lnTo>
                  <a:lnTo>
                    <a:pt x="490" y="606"/>
                  </a:lnTo>
                  <a:lnTo>
                    <a:pt x="495" y="606"/>
                  </a:lnTo>
                  <a:lnTo>
                    <a:pt x="501" y="606"/>
                  </a:lnTo>
                  <a:lnTo>
                    <a:pt x="505" y="612"/>
                  </a:lnTo>
                  <a:lnTo>
                    <a:pt x="511" y="612"/>
                  </a:lnTo>
                  <a:lnTo>
                    <a:pt x="528" y="612"/>
                  </a:lnTo>
                  <a:lnTo>
                    <a:pt x="533" y="612"/>
                  </a:lnTo>
                  <a:lnTo>
                    <a:pt x="543" y="612"/>
                  </a:lnTo>
                  <a:lnTo>
                    <a:pt x="549" y="612"/>
                  </a:lnTo>
                  <a:lnTo>
                    <a:pt x="560" y="612"/>
                  </a:lnTo>
                  <a:lnTo>
                    <a:pt x="566" y="612"/>
                  </a:lnTo>
                  <a:lnTo>
                    <a:pt x="581" y="612"/>
                  </a:lnTo>
                  <a:lnTo>
                    <a:pt x="587" y="616"/>
                  </a:lnTo>
                  <a:lnTo>
                    <a:pt x="587" y="622"/>
                  </a:lnTo>
                  <a:lnTo>
                    <a:pt x="593" y="622"/>
                  </a:lnTo>
                  <a:lnTo>
                    <a:pt x="598" y="627"/>
                  </a:lnTo>
                  <a:lnTo>
                    <a:pt x="614" y="644"/>
                  </a:lnTo>
                  <a:lnTo>
                    <a:pt x="619" y="660"/>
                  </a:lnTo>
                  <a:lnTo>
                    <a:pt x="625" y="660"/>
                  </a:lnTo>
                  <a:lnTo>
                    <a:pt x="631" y="665"/>
                  </a:lnTo>
                  <a:lnTo>
                    <a:pt x="642" y="671"/>
                  </a:lnTo>
                  <a:lnTo>
                    <a:pt x="648" y="671"/>
                  </a:lnTo>
                  <a:lnTo>
                    <a:pt x="652" y="671"/>
                  </a:lnTo>
                  <a:lnTo>
                    <a:pt x="657" y="665"/>
                  </a:lnTo>
                  <a:lnTo>
                    <a:pt x="663" y="660"/>
                  </a:lnTo>
                  <a:lnTo>
                    <a:pt x="663" y="654"/>
                  </a:lnTo>
                  <a:lnTo>
                    <a:pt x="669" y="654"/>
                  </a:lnTo>
                  <a:lnTo>
                    <a:pt x="669" y="650"/>
                  </a:lnTo>
                  <a:lnTo>
                    <a:pt x="669" y="644"/>
                  </a:lnTo>
                  <a:lnTo>
                    <a:pt x="674" y="639"/>
                  </a:lnTo>
                  <a:lnTo>
                    <a:pt x="680" y="633"/>
                  </a:lnTo>
                  <a:lnTo>
                    <a:pt x="680" y="627"/>
                  </a:lnTo>
                  <a:lnTo>
                    <a:pt x="684" y="622"/>
                  </a:lnTo>
                  <a:lnTo>
                    <a:pt x="684" y="616"/>
                  </a:lnTo>
                  <a:lnTo>
                    <a:pt x="690" y="612"/>
                  </a:lnTo>
                  <a:lnTo>
                    <a:pt x="696" y="612"/>
                  </a:lnTo>
                  <a:lnTo>
                    <a:pt x="696" y="606"/>
                  </a:lnTo>
                  <a:lnTo>
                    <a:pt x="701" y="601"/>
                  </a:lnTo>
                  <a:lnTo>
                    <a:pt x="707" y="595"/>
                  </a:lnTo>
                  <a:lnTo>
                    <a:pt x="712" y="595"/>
                  </a:lnTo>
                  <a:lnTo>
                    <a:pt x="718" y="589"/>
                  </a:lnTo>
                  <a:lnTo>
                    <a:pt x="718" y="584"/>
                  </a:lnTo>
                  <a:lnTo>
                    <a:pt x="722" y="579"/>
                  </a:lnTo>
                  <a:lnTo>
                    <a:pt x="722" y="574"/>
                  </a:lnTo>
                  <a:lnTo>
                    <a:pt x="722" y="563"/>
                  </a:lnTo>
                  <a:lnTo>
                    <a:pt x="718" y="563"/>
                  </a:lnTo>
                  <a:lnTo>
                    <a:pt x="722" y="557"/>
                  </a:lnTo>
                  <a:lnTo>
                    <a:pt x="722" y="551"/>
                  </a:lnTo>
                  <a:lnTo>
                    <a:pt x="718" y="551"/>
                  </a:lnTo>
                  <a:lnTo>
                    <a:pt x="718" y="547"/>
                  </a:lnTo>
                  <a:lnTo>
                    <a:pt x="722" y="547"/>
                  </a:lnTo>
                  <a:lnTo>
                    <a:pt x="722" y="541"/>
                  </a:lnTo>
                  <a:lnTo>
                    <a:pt x="728" y="541"/>
                  </a:lnTo>
                  <a:lnTo>
                    <a:pt x="734" y="536"/>
                  </a:lnTo>
                  <a:lnTo>
                    <a:pt x="739" y="530"/>
                  </a:lnTo>
                  <a:lnTo>
                    <a:pt x="739" y="524"/>
                  </a:lnTo>
                  <a:lnTo>
                    <a:pt x="734" y="519"/>
                  </a:lnTo>
                  <a:lnTo>
                    <a:pt x="734" y="515"/>
                  </a:lnTo>
                  <a:lnTo>
                    <a:pt x="739" y="515"/>
                  </a:lnTo>
                  <a:lnTo>
                    <a:pt x="745" y="509"/>
                  </a:lnTo>
                  <a:lnTo>
                    <a:pt x="751" y="503"/>
                  </a:lnTo>
                  <a:lnTo>
                    <a:pt x="756" y="503"/>
                  </a:lnTo>
                  <a:lnTo>
                    <a:pt x="760" y="498"/>
                  </a:lnTo>
                  <a:lnTo>
                    <a:pt x="766" y="492"/>
                  </a:lnTo>
                  <a:lnTo>
                    <a:pt x="772" y="492"/>
                  </a:lnTo>
                  <a:lnTo>
                    <a:pt x="783" y="486"/>
                  </a:lnTo>
                  <a:lnTo>
                    <a:pt x="783" y="481"/>
                  </a:lnTo>
                  <a:lnTo>
                    <a:pt x="789" y="481"/>
                  </a:lnTo>
                  <a:lnTo>
                    <a:pt x="793" y="481"/>
                  </a:lnTo>
                  <a:lnTo>
                    <a:pt x="793" y="486"/>
                  </a:lnTo>
                  <a:lnTo>
                    <a:pt x="798" y="492"/>
                  </a:lnTo>
                  <a:lnTo>
                    <a:pt x="798" y="498"/>
                  </a:lnTo>
                  <a:lnTo>
                    <a:pt x="804" y="498"/>
                  </a:lnTo>
                  <a:lnTo>
                    <a:pt x="810" y="503"/>
                  </a:lnTo>
                  <a:lnTo>
                    <a:pt x="810" y="509"/>
                  </a:lnTo>
                  <a:lnTo>
                    <a:pt x="804" y="515"/>
                  </a:lnTo>
                  <a:lnTo>
                    <a:pt x="804" y="519"/>
                  </a:lnTo>
                  <a:lnTo>
                    <a:pt x="804" y="524"/>
                  </a:lnTo>
                  <a:lnTo>
                    <a:pt x="798" y="524"/>
                  </a:lnTo>
                  <a:lnTo>
                    <a:pt x="810" y="536"/>
                  </a:lnTo>
                  <a:lnTo>
                    <a:pt x="815" y="536"/>
                  </a:lnTo>
                  <a:lnTo>
                    <a:pt x="815" y="541"/>
                  </a:lnTo>
                  <a:lnTo>
                    <a:pt x="821" y="547"/>
                  </a:lnTo>
                  <a:lnTo>
                    <a:pt x="821" y="551"/>
                  </a:lnTo>
                  <a:lnTo>
                    <a:pt x="827" y="557"/>
                  </a:lnTo>
                  <a:lnTo>
                    <a:pt x="827" y="563"/>
                  </a:lnTo>
                  <a:lnTo>
                    <a:pt x="827" y="568"/>
                  </a:lnTo>
                  <a:lnTo>
                    <a:pt x="827" y="574"/>
                  </a:lnTo>
                  <a:lnTo>
                    <a:pt x="821" y="574"/>
                  </a:lnTo>
                  <a:lnTo>
                    <a:pt x="821" y="579"/>
                  </a:lnTo>
                  <a:lnTo>
                    <a:pt x="815" y="584"/>
                  </a:lnTo>
                  <a:lnTo>
                    <a:pt x="815" y="589"/>
                  </a:lnTo>
                  <a:lnTo>
                    <a:pt x="821" y="589"/>
                  </a:lnTo>
                  <a:lnTo>
                    <a:pt x="827" y="589"/>
                  </a:lnTo>
                  <a:lnTo>
                    <a:pt x="827" y="584"/>
                  </a:lnTo>
                  <a:lnTo>
                    <a:pt x="831" y="584"/>
                  </a:lnTo>
                  <a:lnTo>
                    <a:pt x="837" y="584"/>
                  </a:lnTo>
                  <a:lnTo>
                    <a:pt x="842" y="584"/>
                  </a:lnTo>
                  <a:lnTo>
                    <a:pt x="848" y="579"/>
                  </a:lnTo>
                  <a:lnTo>
                    <a:pt x="853" y="579"/>
                  </a:lnTo>
                  <a:lnTo>
                    <a:pt x="853" y="574"/>
                  </a:lnTo>
                  <a:lnTo>
                    <a:pt x="859" y="574"/>
                  </a:lnTo>
                  <a:lnTo>
                    <a:pt x="859" y="568"/>
                  </a:lnTo>
                  <a:lnTo>
                    <a:pt x="863" y="568"/>
                  </a:lnTo>
                  <a:lnTo>
                    <a:pt x="863" y="563"/>
                  </a:lnTo>
                  <a:lnTo>
                    <a:pt x="869" y="563"/>
                  </a:lnTo>
                  <a:lnTo>
                    <a:pt x="869" y="557"/>
                  </a:lnTo>
                  <a:lnTo>
                    <a:pt x="875" y="551"/>
                  </a:lnTo>
                  <a:lnTo>
                    <a:pt x="880" y="551"/>
                  </a:lnTo>
                  <a:lnTo>
                    <a:pt x="880" y="547"/>
                  </a:lnTo>
                  <a:lnTo>
                    <a:pt x="886" y="541"/>
                  </a:lnTo>
                  <a:lnTo>
                    <a:pt x="886" y="536"/>
                  </a:lnTo>
                  <a:lnTo>
                    <a:pt x="892" y="536"/>
                  </a:lnTo>
                  <a:lnTo>
                    <a:pt x="897" y="536"/>
                  </a:lnTo>
                  <a:lnTo>
                    <a:pt x="901" y="536"/>
                  </a:lnTo>
                  <a:lnTo>
                    <a:pt x="918" y="536"/>
                  </a:lnTo>
                  <a:lnTo>
                    <a:pt x="930" y="536"/>
                  </a:lnTo>
                  <a:lnTo>
                    <a:pt x="935" y="536"/>
                  </a:lnTo>
                  <a:lnTo>
                    <a:pt x="939" y="536"/>
                  </a:lnTo>
                  <a:lnTo>
                    <a:pt x="951" y="536"/>
                  </a:lnTo>
                  <a:lnTo>
                    <a:pt x="956" y="536"/>
                  </a:lnTo>
                  <a:lnTo>
                    <a:pt x="962" y="536"/>
                  </a:lnTo>
                  <a:lnTo>
                    <a:pt x="968" y="536"/>
                  </a:lnTo>
                  <a:lnTo>
                    <a:pt x="983" y="536"/>
                  </a:lnTo>
                  <a:lnTo>
                    <a:pt x="994" y="536"/>
                  </a:lnTo>
                  <a:lnTo>
                    <a:pt x="1000" y="536"/>
                  </a:lnTo>
                  <a:lnTo>
                    <a:pt x="1010" y="536"/>
                  </a:lnTo>
                  <a:lnTo>
                    <a:pt x="1016" y="530"/>
                  </a:lnTo>
                  <a:lnTo>
                    <a:pt x="1027" y="530"/>
                  </a:lnTo>
                  <a:lnTo>
                    <a:pt x="1038" y="530"/>
                  </a:lnTo>
                  <a:lnTo>
                    <a:pt x="1042" y="530"/>
                  </a:lnTo>
                  <a:lnTo>
                    <a:pt x="1048" y="530"/>
                  </a:lnTo>
                  <a:lnTo>
                    <a:pt x="1054" y="530"/>
                  </a:lnTo>
                  <a:lnTo>
                    <a:pt x="1059" y="530"/>
                  </a:lnTo>
                  <a:lnTo>
                    <a:pt x="1065" y="530"/>
                  </a:lnTo>
                  <a:lnTo>
                    <a:pt x="1065" y="536"/>
                  </a:lnTo>
                  <a:lnTo>
                    <a:pt x="1065" y="541"/>
                  </a:lnTo>
                  <a:lnTo>
                    <a:pt x="1065" y="547"/>
                  </a:lnTo>
                  <a:lnTo>
                    <a:pt x="1059" y="551"/>
                  </a:lnTo>
                  <a:lnTo>
                    <a:pt x="1065" y="557"/>
                  </a:lnTo>
                  <a:lnTo>
                    <a:pt x="1065" y="563"/>
                  </a:lnTo>
                  <a:lnTo>
                    <a:pt x="1065" y="568"/>
                  </a:lnTo>
                  <a:lnTo>
                    <a:pt x="1059" y="574"/>
                  </a:lnTo>
                  <a:lnTo>
                    <a:pt x="1059" y="579"/>
                  </a:lnTo>
                  <a:lnTo>
                    <a:pt x="1059" y="584"/>
                  </a:lnTo>
                  <a:lnTo>
                    <a:pt x="1065" y="589"/>
                  </a:lnTo>
                  <a:lnTo>
                    <a:pt x="1071" y="589"/>
                  </a:lnTo>
                  <a:lnTo>
                    <a:pt x="1076" y="589"/>
                  </a:lnTo>
                  <a:lnTo>
                    <a:pt x="1076" y="595"/>
                  </a:lnTo>
                  <a:lnTo>
                    <a:pt x="1076" y="601"/>
                  </a:lnTo>
                  <a:lnTo>
                    <a:pt x="1076" y="606"/>
                  </a:lnTo>
                  <a:lnTo>
                    <a:pt x="1076" y="616"/>
                  </a:lnTo>
                  <a:lnTo>
                    <a:pt x="1076" y="622"/>
                  </a:lnTo>
                  <a:lnTo>
                    <a:pt x="1076" y="627"/>
                  </a:lnTo>
                  <a:lnTo>
                    <a:pt x="1076" y="639"/>
                  </a:lnTo>
                  <a:lnTo>
                    <a:pt x="1076" y="644"/>
                  </a:lnTo>
                  <a:lnTo>
                    <a:pt x="1076" y="650"/>
                  </a:lnTo>
                  <a:lnTo>
                    <a:pt x="1076" y="654"/>
                  </a:lnTo>
                  <a:lnTo>
                    <a:pt x="1071" y="665"/>
                  </a:lnTo>
                  <a:lnTo>
                    <a:pt x="1071" y="671"/>
                  </a:lnTo>
                  <a:lnTo>
                    <a:pt x="1071" y="677"/>
                  </a:lnTo>
                  <a:lnTo>
                    <a:pt x="1071" y="682"/>
                  </a:lnTo>
                  <a:lnTo>
                    <a:pt x="1076" y="682"/>
                  </a:lnTo>
                  <a:lnTo>
                    <a:pt x="1080" y="682"/>
                  </a:lnTo>
                  <a:lnTo>
                    <a:pt x="1086" y="682"/>
                  </a:lnTo>
                  <a:lnTo>
                    <a:pt x="1092" y="682"/>
                  </a:lnTo>
                  <a:lnTo>
                    <a:pt x="1097" y="682"/>
                  </a:lnTo>
                  <a:lnTo>
                    <a:pt x="1103" y="682"/>
                  </a:lnTo>
                  <a:lnTo>
                    <a:pt x="1109" y="682"/>
                  </a:lnTo>
                  <a:lnTo>
                    <a:pt x="1114" y="682"/>
                  </a:lnTo>
                  <a:lnTo>
                    <a:pt x="1119" y="682"/>
                  </a:lnTo>
                  <a:lnTo>
                    <a:pt x="1119" y="687"/>
                  </a:lnTo>
                  <a:lnTo>
                    <a:pt x="1119" y="692"/>
                  </a:lnTo>
                  <a:lnTo>
                    <a:pt x="1119" y="704"/>
                  </a:lnTo>
                  <a:lnTo>
                    <a:pt x="1119" y="709"/>
                  </a:lnTo>
                  <a:lnTo>
                    <a:pt x="1119" y="715"/>
                  </a:lnTo>
                  <a:lnTo>
                    <a:pt x="1119" y="719"/>
                  </a:lnTo>
                  <a:lnTo>
                    <a:pt x="1119" y="730"/>
                  </a:lnTo>
                  <a:lnTo>
                    <a:pt x="1119" y="742"/>
                  </a:lnTo>
                  <a:lnTo>
                    <a:pt x="1119" y="747"/>
                  </a:lnTo>
                  <a:lnTo>
                    <a:pt x="1124" y="757"/>
                  </a:lnTo>
                  <a:lnTo>
                    <a:pt x="1130" y="763"/>
                  </a:lnTo>
                  <a:lnTo>
                    <a:pt x="1135" y="780"/>
                  </a:lnTo>
                  <a:lnTo>
                    <a:pt x="1141" y="784"/>
                  </a:lnTo>
                  <a:lnTo>
                    <a:pt x="1135" y="795"/>
                  </a:lnTo>
                  <a:lnTo>
                    <a:pt x="1135" y="812"/>
                  </a:lnTo>
                  <a:lnTo>
                    <a:pt x="1141" y="818"/>
                  </a:lnTo>
                  <a:lnTo>
                    <a:pt x="1147" y="828"/>
                  </a:lnTo>
                  <a:lnTo>
                    <a:pt x="1151" y="839"/>
                  </a:lnTo>
                  <a:lnTo>
                    <a:pt x="1151" y="845"/>
                  </a:lnTo>
                  <a:lnTo>
                    <a:pt x="1151" y="850"/>
                  </a:lnTo>
                  <a:lnTo>
                    <a:pt x="1157" y="854"/>
                  </a:lnTo>
                  <a:lnTo>
                    <a:pt x="1151" y="860"/>
                  </a:lnTo>
                  <a:lnTo>
                    <a:pt x="1141" y="871"/>
                  </a:lnTo>
                  <a:lnTo>
                    <a:pt x="1109" y="887"/>
                  </a:lnTo>
                  <a:lnTo>
                    <a:pt x="1097" y="892"/>
                  </a:lnTo>
                  <a:lnTo>
                    <a:pt x="1086" y="898"/>
                  </a:lnTo>
                  <a:lnTo>
                    <a:pt x="1080" y="909"/>
                  </a:lnTo>
                  <a:lnTo>
                    <a:pt x="1086" y="909"/>
                  </a:lnTo>
                  <a:lnTo>
                    <a:pt x="1086" y="915"/>
                  </a:lnTo>
                  <a:lnTo>
                    <a:pt x="1097" y="915"/>
                  </a:lnTo>
                  <a:lnTo>
                    <a:pt x="1119" y="915"/>
                  </a:lnTo>
                  <a:lnTo>
                    <a:pt x="1141" y="915"/>
                  </a:lnTo>
                  <a:lnTo>
                    <a:pt x="1157" y="915"/>
                  </a:lnTo>
                  <a:lnTo>
                    <a:pt x="1179" y="915"/>
                  </a:lnTo>
                  <a:lnTo>
                    <a:pt x="1185" y="915"/>
                  </a:lnTo>
                  <a:lnTo>
                    <a:pt x="1238" y="909"/>
                  </a:lnTo>
                  <a:lnTo>
                    <a:pt x="1255" y="909"/>
                  </a:lnTo>
                  <a:lnTo>
                    <a:pt x="1282" y="909"/>
                  </a:lnTo>
                  <a:lnTo>
                    <a:pt x="1309" y="909"/>
                  </a:lnTo>
                  <a:lnTo>
                    <a:pt x="1320" y="909"/>
                  </a:lnTo>
                  <a:lnTo>
                    <a:pt x="1330" y="904"/>
                  </a:lnTo>
                  <a:lnTo>
                    <a:pt x="1330" y="898"/>
                  </a:lnTo>
                  <a:lnTo>
                    <a:pt x="1336" y="883"/>
                  </a:lnTo>
                  <a:lnTo>
                    <a:pt x="1341" y="883"/>
                  </a:lnTo>
                  <a:lnTo>
                    <a:pt x="1347" y="877"/>
                  </a:lnTo>
                  <a:lnTo>
                    <a:pt x="1368" y="866"/>
                  </a:lnTo>
                  <a:lnTo>
                    <a:pt x="1379" y="866"/>
                  </a:lnTo>
                  <a:lnTo>
                    <a:pt x="1385" y="866"/>
                  </a:lnTo>
                  <a:lnTo>
                    <a:pt x="1391" y="866"/>
                  </a:lnTo>
                  <a:lnTo>
                    <a:pt x="1402" y="866"/>
                  </a:lnTo>
                  <a:lnTo>
                    <a:pt x="1418" y="854"/>
                  </a:lnTo>
                  <a:lnTo>
                    <a:pt x="1434" y="854"/>
                  </a:lnTo>
                  <a:lnTo>
                    <a:pt x="1444" y="860"/>
                  </a:lnTo>
                  <a:lnTo>
                    <a:pt x="1461" y="860"/>
                  </a:lnTo>
                  <a:lnTo>
                    <a:pt x="1467" y="860"/>
                  </a:lnTo>
                  <a:lnTo>
                    <a:pt x="1473" y="854"/>
                  </a:lnTo>
                  <a:lnTo>
                    <a:pt x="1494" y="845"/>
                  </a:lnTo>
                  <a:lnTo>
                    <a:pt x="1520" y="833"/>
                  </a:lnTo>
                  <a:lnTo>
                    <a:pt x="1537" y="828"/>
                  </a:lnTo>
                  <a:lnTo>
                    <a:pt x="1543" y="818"/>
                  </a:lnTo>
                  <a:lnTo>
                    <a:pt x="1547" y="818"/>
                  </a:lnTo>
                  <a:lnTo>
                    <a:pt x="1553" y="818"/>
                  </a:lnTo>
                  <a:lnTo>
                    <a:pt x="1553" y="828"/>
                  </a:lnTo>
                  <a:lnTo>
                    <a:pt x="1553" y="833"/>
                  </a:lnTo>
                  <a:lnTo>
                    <a:pt x="1559" y="860"/>
                  </a:lnTo>
                  <a:lnTo>
                    <a:pt x="1564" y="883"/>
                  </a:lnTo>
                  <a:lnTo>
                    <a:pt x="1570" y="909"/>
                  </a:lnTo>
                  <a:lnTo>
                    <a:pt x="1570" y="925"/>
                  </a:lnTo>
                  <a:lnTo>
                    <a:pt x="1575" y="936"/>
                  </a:lnTo>
                  <a:lnTo>
                    <a:pt x="1575" y="942"/>
                  </a:lnTo>
                  <a:lnTo>
                    <a:pt x="1581" y="947"/>
                  </a:lnTo>
                  <a:lnTo>
                    <a:pt x="1585" y="952"/>
                  </a:lnTo>
                  <a:lnTo>
                    <a:pt x="1591" y="952"/>
                  </a:lnTo>
                  <a:lnTo>
                    <a:pt x="1597" y="952"/>
                  </a:lnTo>
                  <a:lnTo>
                    <a:pt x="1602" y="947"/>
                  </a:lnTo>
                  <a:lnTo>
                    <a:pt x="1608" y="942"/>
                  </a:lnTo>
                  <a:lnTo>
                    <a:pt x="1614" y="942"/>
                  </a:lnTo>
                  <a:lnTo>
                    <a:pt x="1618" y="936"/>
                  </a:lnTo>
                  <a:lnTo>
                    <a:pt x="1623" y="931"/>
                  </a:lnTo>
                  <a:lnTo>
                    <a:pt x="1629" y="925"/>
                  </a:lnTo>
                  <a:lnTo>
                    <a:pt x="1635" y="925"/>
                  </a:lnTo>
                  <a:lnTo>
                    <a:pt x="1635" y="919"/>
                  </a:lnTo>
                  <a:lnTo>
                    <a:pt x="1640" y="919"/>
                  </a:lnTo>
                  <a:lnTo>
                    <a:pt x="1640" y="915"/>
                  </a:lnTo>
                  <a:lnTo>
                    <a:pt x="1646" y="909"/>
                  </a:lnTo>
                  <a:lnTo>
                    <a:pt x="1652" y="909"/>
                  </a:lnTo>
                  <a:lnTo>
                    <a:pt x="1656" y="904"/>
                  </a:lnTo>
                  <a:lnTo>
                    <a:pt x="1661" y="904"/>
                  </a:lnTo>
                  <a:lnTo>
                    <a:pt x="1673" y="904"/>
                  </a:lnTo>
                  <a:lnTo>
                    <a:pt x="1678" y="904"/>
                  </a:lnTo>
                  <a:lnTo>
                    <a:pt x="1684" y="904"/>
                  </a:lnTo>
                  <a:lnTo>
                    <a:pt x="1700" y="909"/>
                  </a:lnTo>
                  <a:lnTo>
                    <a:pt x="1705" y="915"/>
                  </a:lnTo>
                  <a:lnTo>
                    <a:pt x="1722" y="925"/>
                  </a:lnTo>
                  <a:lnTo>
                    <a:pt x="1732" y="925"/>
                  </a:lnTo>
                  <a:lnTo>
                    <a:pt x="1738" y="931"/>
                  </a:lnTo>
                  <a:lnTo>
                    <a:pt x="1743" y="931"/>
                  </a:lnTo>
                  <a:lnTo>
                    <a:pt x="1749" y="931"/>
                  </a:lnTo>
                  <a:lnTo>
                    <a:pt x="1755" y="936"/>
                  </a:lnTo>
                  <a:lnTo>
                    <a:pt x="1760" y="936"/>
                  </a:lnTo>
                  <a:lnTo>
                    <a:pt x="1760" y="942"/>
                  </a:lnTo>
                  <a:lnTo>
                    <a:pt x="1760" y="947"/>
                  </a:lnTo>
                  <a:lnTo>
                    <a:pt x="1760" y="952"/>
                  </a:lnTo>
                  <a:lnTo>
                    <a:pt x="1760" y="957"/>
                  </a:lnTo>
                  <a:lnTo>
                    <a:pt x="1760" y="963"/>
                  </a:lnTo>
                  <a:lnTo>
                    <a:pt x="1764" y="963"/>
                  </a:lnTo>
                  <a:lnTo>
                    <a:pt x="1770" y="969"/>
                  </a:lnTo>
                  <a:lnTo>
                    <a:pt x="1770" y="974"/>
                  </a:lnTo>
                  <a:lnTo>
                    <a:pt x="1764" y="980"/>
                  </a:lnTo>
                  <a:lnTo>
                    <a:pt x="1764" y="986"/>
                  </a:lnTo>
                  <a:lnTo>
                    <a:pt x="1764" y="990"/>
                  </a:lnTo>
                  <a:lnTo>
                    <a:pt x="1764" y="995"/>
                  </a:lnTo>
                  <a:lnTo>
                    <a:pt x="1764" y="1001"/>
                  </a:lnTo>
                  <a:lnTo>
                    <a:pt x="1770" y="1007"/>
                  </a:lnTo>
                  <a:lnTo>
                    <a:pt x="1776" y="1007"/>
                  </a:lnTo>
                  <a:lnTo>
                    <a:pt x="1781" y="1012"/>
                  </a:lnTo>
                  <a:lnTo>
                    <a:pt x="1781" y="1018"/>
                  </a:lnTo>
                  <a:lnTo>
                    <a:pt x="1793" y="1018"/>
                  </a:lnTo>
                  <a:lnTo>
                    <a:pt x="1802" y="1012"/>
                  </a:lnTo>
                  <a:lnTo>
                    <a:pt x="1808" y="1007"/>
                  </a:lnTo>
                  <a:lnTo>
                    <a:pt x="1819" y="995"/>
                  </a:lnTo>
                  <a:lnTo>
                    <a:pt x="1835" y="995"/>
                  </a:lnTo>
                  <a:lnTo>
                    <a:pt x="1852" y="995"/>
                  </a:lnTo>
                  <a:lnTo>
                    <a:pt x="1857" y="1007"/>
                  </a:lnTo>
                  <a:lnTo>
                    <a:pt x="1879" y="1007"/>
                  </a:lnTo>
                  <a:lnTo>
                    <a:pt x="1884" y="1007"/>
                  </a:lnTo>
                  <a:lnTo>
                    <a:pt x="1896" y="995"/>
                  </a:lnTo>
                  <a:lnTo>
                    <a:pt x="1905" y="986"/>
                  </a:lnTo>
                  <a:lnTo>
                    <a:pt x="1917" y="974"/>
                  </a:lnTo>
                  <a:lnTo>
                    <a:pt x="1922" y="974"/>
                  </a:lnTo>
                  <a:lnTo>
                    <a:pt x="1928" y="974"/>
                  </a:lnTo>
                  <a:lnTo>
                    <a:pt x="1934" y="974"/>
                  </a:lnTo>
                  <a:lnTo>
                    <a:pt x="1944" y="980"/>
                  </a:lnTo>
                  <a:lnTo>
                    <a:pt x="1960" y="974"/>
                  </a:lnTo>
                  <a:lnTo>
                    <a:pt x="1982" y="974"/>
                  </a:lnTo>
                  <a:lnTo>
                    <a:pt x="1998" y="969"/>
                  </a:lnTo>
                  <a:lnTo>
                    <a:pt x="2010" y="969"/>
                  </a:lnTo>
                  <a:lnTo>
                    <a:pt x="2014" y="969"/>
                  </a:lnTo>
                  <a:lnTo>
                    <a:pt x="2010" y="969"/>
                  </a:lnTo>
                  <a:lnTo>
                    <a:pt x="2004" y="974"/>
                  </a:lnTo>
                  <a:lnTo>
                    <a:pt x="1998" y="980"/>
                  </a:lnTo>
                  <a:lnTo>
                    <a:pt x="1993" y="980"/>
                  </a:lnTo>
                  <a:lnTo>
                    <a:pt x="1987" y="986"/>
                  </a:lnTo>
                  <a:lnTo>
                    <a:pt x="1982" y="986"/>
                  </a:lnTo>
                  <a:lnTo>
                    <a:pt x="1982" y="990"/>
                  </a:lnTo>
                  <a:lnTo>
                    <a:pt x="1977" y="990"/>
                  </a:lnTo>
                  <a:lnTo>
                    <a:pt x="1977" y="995"/>
                  </a:lnTo>
                  <a:lnTo>
                    <a:pt x="1972" y="995"/>
                  </a:lnTo>
                  <a:lnTo>
                    <a:pt x="1966" y="1001"/>
                  </a:lnTo>
                  <a:lnTo>
                    <a:pt x="1966" y="1012"/>
                  </a:lnTo>
                  <a:lnTo>
                    <a:pt x="1960" y="1018"/>
                  </a:lnTo>
                  <a:lnTo>
                    <a:pt x="1960" y="1022"/>
                  </a:lnTo>
                  <a:lnTo>
                    <a:pt x="1960" y="1028"/>
                  </a:lnTo>
                  <a:lnTo>
                    <a:pt x="1960" y="1039"/>
                  </a:lnTo>
                  <a:lnTo>
                    <a:pt x="1960" y="1045"/>
                  </a:lnTo>
                  <a:lnTo>
                    <a:pt x="1960" y="1050"/>
                  </a:lnTo>
                  <a:lnTo>
                    <a:pt x="1960" y="1055"/>
                  </a:lnTo>
                  <a:lnTo>
                    <a:pt x="1960" y="1060"/>
                  </a:lnTo>
                  <a:lnTo>
                    <a:pt x="1960" y="1066"/>
                  </a:lnTo>
                  <a:lnTo>
                    <a:pt x="1960" y="1077"/>
                  </a:lnTo>
                  <a:lnTo>
                    <a:pt x="1960" y="1087"/>
                  </a:lnTo>
                  <a:lnTo>
                    <a:pt x="1960" y="1093"/>
                  </a:lnTo>
                  <a:lnTo>
                    <a:pt x="1960" y="1104"/>
                  </a:lnTo>
                  <a:lnTo>
                    <a:pt x="1960" y="1110"/>
                  </a:lnTo>
                  <a:lnTo>
                    <a:pt x="1960" y="1115"/>
                  </a:lnTo>
                  <a:lnTo>
                    <a:pt x="1955" y="1121"/>
                  </a:lnTo>
                  <a:lnTo>
                    <a:pt x="1955" y="1125"/>
                  </a:lnTo>
                  <a:lnTo>
                    <a:pt x="1955" y="1131"/>
                  </a:lnTo>
                  <a:lnTo>
                    <a:pt x="1949" y="1142"/>
                  </a:lnTo>
                  <a:lnTo>
                    <a:pt x="1949" y="1148"/>
                  </a:lnTo>
                  <a:lnTo>
                    <a:pt x="1949" y="1158"/>
                  </a:lnTo>
                  <a:lnTo>
                    <a:pt x="1949" y="1163"/>
                  </a:lnTo>
                  <a:lnTo>
                    <a:pt x="1949" y="1169"/>
                  </a:lnTo>
                  <a:lnTo>
                    <a:pt x="1944" y="1174"/>
                  </a:lnTo>
                  <a:lnTo>
                    <a:pt x="1939" y="1174"/>
                  </a:lnTo>
                  <a:lnTo>
                    <a:pt x="1934" y="1174"/>
                  </a:lnTo>
                  <a:lnTo>
                    <a:pt x="1928" y="1180"/>
                  </a:lnTo>
                  <a:lnTo>
                    <a:pt x="1922" y="1186"/>
                  </a:lnTo>
                  <a:lnTo>
                    <a:pt x="1917" y="1186"/>
                  </a:lnTo>
                  <a:lnTo>
                    <a:pt x="1917" y="1190"/>
                  </a:lnTo>
                  <a:lnTo>
                    <a:pt x="1901" y="1190"/>
                  </a:lnTo>
                  <a:lnTo>
                    <a:pt x="1896" y="1196"/>
                  </a:lnTo>
                  <a:lnTo>
                    <a:pt x="1890" y="1196"/>
                  </a:lnTo>
                  <a:lnTo>
                    <a:pt x="1884" y="1201"/>
                  </a:lnTo>
                  <a:lnTo>
                    <a:pt x="1873" y="1207"/>
                  </a:lnTo>
                  <a:lnTo>
                    <a:pt x="1869" y="1213"/>
                  </a:lnTo>
                  <a:lnTo>
                    <a:pt x="1863" y="1213"/>
                  </a:lnTo>
                  <a:lnTo>
                    <a:pt x="1852" y="1222"/>
                  </a:lnTo>
                  <a:lnTo>
                    <a:pt x="1841" y="1234"/>
                  </a:lnTo>
                  <a:lnTo>
                    <a:pt x="1835" y="1234"/>
                  </a:lnTo>
                  <a:lnTo>
                    <a:pt x="1831" y="1239"/>
                  </a:lnTo>
                  <a:lnTo>
                    <a:pt x="1819" y="1245"/>
                  </a:lnTo>
                  <a:lnTo>
                    <a:pt x="1814" y="1251"/>
                  </a:lnTo>
                  <a:lnTo>
                    <a:pt x="1808" y="1255"/>
                  </a:lnTo>
                  <a:lnTo>
                    <a:pt x="1808" y="1260"/>
                  </a:lnTo>
                  <a:lnTo>
                    <a:pt x="1808" y="1266"/>
                  </a:lnTo>
                  <a:lnTo>
                    <a:pt x="1802" y="1272"/>
                  </a:lnTo>
                  <a:lnTo>
                    <a:pt x="1802" y="1277"/>
                  </a:lnTo>
                  <a:lnTo>
                    <a:pt x="1798" y="1283"/>
                  </a:lnTo>
                  <a:lnTo>
                    <a:pt x="1793" y="1289"/>
                  </a:lnTo>
                  <a:lnTo>
                    <a:pt x="1787" y="1293"/>
                  </a:lnTo>
                  <a:lnTo>
                    <a:pt x="1781" y="1299"/>
                  </a:lnTo>
                  <a:lnTo>
                    <a:pt x="1781" y="1304"/>
                  </a:lnTo>
                  <a:lnTo>
                    <a:pt x="1781" y="1315"/>
                  </a:lnTo>
                  <a:lnTo>
                    <a:pt x="1781" y="1321"/>
                  </a:lnTo>
                  <a:lnTo>
                    <a:pt x="1781" y="1325"/>
                  </a:lnTo>
                  <a:lnTo>
                    <a:pt x="1781" y="1331"/>
                  </a:lnTo>
                  <a:lnTo>
                    <a:pt x="1781" y="1337"/>
                  </a:lnTo>
                  <a:lnTo>
                    <a:pt x="1781" y="1342"/>
                  </a:lnTo>
                  <a:lnTo>
                    <a:pt x="1781" y="1348"/>
                  </a:lnTo>
                  <a:lnTo>
                    <a:pt x="1776" y="1348"/>
                  </a:lnTo>
                  <a:lnTo>
                    <a:pt x="1770" y="1354"/>
                  </a:lnTo>
                  <a:lnTo>
                    <a:pt x="1770" y="1358"/>
                  </a:lnTo>
                  <a:lnTo>
                    <a:pt x="1770" y="1363"/>
                  </a:lnTo>
                  <a:lnTo>
                    <a:pt x="1770" y="1369"/>
                  </a:lnTo>
                  <a:lnTo>
                    <a:pt x="1770" y="1375"/>
                  </a:lnTo>
                  <a:lnTo>
                    <a:pt x="1770" y="1380"/>
                  </a:lnTo>
                  <a:lnTo>
                    <a:pt x="1776" y="1386"/>
                  </a:lnTo>
                  <a:lnTo>
                    <a:pt x="1781" y="1386"/>
                  </a:lnTo>
                  <a:lnTo>
                    <a:pt x="1781" y="1390"/>
                  </a:lnTo>
                  <a:lnTo>
                    <a:pt x="1787" y="1390"/>
                  </a:lnTo>
                  <a:lnTo>
                    <a:pt x="1798" y="1396"/>
                  </a:lnTo>
                  <a:lnTo>
                    <a:pt x="1802" y="1396"/>
                  </a:lnTo>
                  <a:lnTo>
                    <a:pt x="1808" y="1402"/>
                  </a:lnTo>
                  <a:lnTo>
                    <a:pt x="1814" y="1402"/>
                  </a:lnTo>
                  <a:lnTo>
                    <a:pt x="1819" y="1407"/>
                  </a:lnTo>
                  <a:lnTo>
                    <a:pt x="1852" y="1413"/>
                  </a:lnTo>
                  <a:lnTo>
                    <a:pt x="1852" y="1418"/>
                  </a:lnTo>
                  <a:lnTo>
                    <a:pt x="1857" y="1424"/>
                  </a:lnTo>
                  <a:lnTo>
                    <a:pt x="1857" y="1428"/>
                  </a:lnTo>
                  <a:lnTo>
                    <a:pt x="1857" y="1434"/>
                  </a:lnTo>
                  <a:lnTo>
                    <a:pt x="1863" y="1440"/>
                  </a:lnTo>
                  <a:lnTo>
                    <a:pt x="1863" y="1445"/>
                  </a:lnTo>
                  <a:lnTo>
                    <a:pt x="1863" y="1451"/>
                  </a:lnTo>
                  <a:lnTo>
                    <a:pt x="1863" y="1456"/>
                  </a:lnTo>
                  <a:lnTo>
                    <a:pt x="1869" y="1461"/>
                  </a:lnTo>
                  <a:lnTo>
                    <a:pt x="1869" y="1472"/>
                  </a:lnTo>
                  <a:lnTo>
                    <a:pt x="1873" y="1478"/>
                  </a:lnTo>
                  <a:lnTo>
                    <a:pt x="1873" y="1483"/>
                  </a:lnTo>
                  <a:lnTo>
                    <a:pt x="1873" y="1489"/>
                  </a:lnTo>
                  <a:lnTo>
                    <a:pt x="1879" y="1493"/>
                  </a:lnTo>
                  <a:lnTo>
                    <a:pt x="1884" y="1504"/>
                  </a:lnTo>
                  <a:lnTo>
                    <a:pt x="1884" y="1510"/>
                  </a:lnTo>
                  <a:lnTo>
                    <a:pt x="1890" y="1516"/>
                  </a:lnTo>
                  <a:lnTo>
                    <a:pt x="1896" y="1521"/>
                  </a:lnTo>
                  <a:lnTo>
                    <a:pt x="1896" y="1516"/>
                  </a:lnTo>
                  <a:lnTo>
                    <a:pt x="1901" y="1516"/>
                  </a:lnTo>
                  <a:lnTo>
                    <a:pt x="1901" y="1504"/>
                  </a:lnTo>
                  <a:lnTo>
                    <a:pt x="1901" y="1499"/>
                  </a:lnTo>
                  <a:lnTo>
                    <a:pt x="1901" y="1493"/>
                  </a:lnTo>
                  <a:lnTo>
                    <a:pt x="1905" y="1489"/>
                  </a:lnTo>
                  <a:lnTo>
                    <a:pt x="1905" y="1483"/>
                  </a:lnTo>
                  <a:lnTo>
                    <a:pt x="1911" y="1478"/>
                  </a:lnTo>
                  <a:lnTo>
                    <a:pt x="1911" y="1466"/>
                  </a:lnTo>
                  <a:lnTo>
                    <a:pt x="1917" y="1456"/>
                  </a:lnTo>
                  <a:lnTo>
                    <a:pt x="1922" y="1451"/>
                  </a:lnTo>
                  <a:lnTo>
                    <a:pt x="1922" y="1445"/>
                  </a:lnTo>
                  <a:lnTo>
                    <a:pt x="1928" y="1440"/>
                  </a:lnTo>
                  <a:lnTo>
                    <a:pt x="1928" y="1434"/>
                  </a:lnTo>
                  <a:lnTo>
                    <a:pt x="1934" y="1428"/>
                  </a:lnTo>
                  <a:lnTo>
                    <a:pt x="1934" y="1424"/>
                  </a:lnTo>
                  <a:lnTo>
                    <a:pt x="1939" y="1418"/>
                  </a:lnTo>
                  <a:lnTo>
                    <a:pt x="1944" y="1413"/>
                  </a:lnTo>
                  <a:lnTo>
                    <a:pt x="1949" y="1407"/>
                  </a:lnTo>
                  <a:lnTo>
                    <a:pt x="1955" y="1402"/>
                  </a:lnTo>
                  <a:lnTo>
                    <a:pt x="1955" y="1396"/>
                  </a:lnTo>
                  <a:lnTo>
                    <a:pt x="1960" y="1390"/>
                  </a:lnTo>
                  <a:lnTo>
                    <a:pt x="1966" y="1386"/>
                  </a:lnTo>
                  <a:lnTo>
                    <a:pt x="1972" y="1380"/>
                  </a:lnTo>
                  <a:lnTo>
                    <a:pt x="1977" y="1380"/>
                  </a:lnTo>
                  <a:lnTo>
                    <a:pt x="1982" y="1375"/>
                  </a:lnTo>
                  <a:lnTo>
                    <a:pt x="1987" y="1375"/>
                  </a:lnTo>
                  <a:lnTo>
                    <a:pt x="1993" y="1380"/>
                  </a:lnTo>
                  <a:lnTo>
                    <a:pt x="1998" y="1380"/>
                  </a:lnTo>
                  <a:lnTo>
                    <a:pt x="1998" y="1386"/>
                  </a:lnTo>
                  <a:lnTo>
                    <a:pt x="1998" y="1390"/>
                  </a:lnTo>
                  <a:lnTo>
                    <a:pt x="2004" y="1396"/>
                  </a:lnTo>
                  <a:lnTo>
                    <a:pt x="2004" y="1402"/>
                  </a:lnTo>
                  <a:lnTo>
                    <a:pt x="2004" y="1413"/>
                  </a:lnTo>
                  <a:lnTo>
                    <a:pt x="2004" y="1424"/>
                  </a:lnTo>
                  <a:lnTo>
                    <a:pt x="2004" y="1428"/>
                  </a:lnTo>
                  <a:lnTo>
                    <a:pt x="1998" y="1428"/>
                  </a:lnTo>
                  <a:lnTo>
                    <a:pt x="1998" y="1434"/>
                  </a:lnTo>
                  <a:lnTo>
                    <a:pt x="1998" y="1440"/>
                  </a:lnTo>
                  <a:lnTo>
                    <a:pt x="1998" y="1445"/>
                  </a:lnTo>
                  <a:lnTo>
                    <a:pt x="1993" y="1456"/>
                  </a:lnTo>
                  <a:lnTo>
                    <a:pt x="1993" y="1461"/>
                  </a:lnTo>
                  <a:lnTo>
                    <a:pt x="1993" y="1466"/>
                  </a:lnTo>
                  <a:lnTo>
                    <a:pt x="1993" y="1472"/>
                  </a:lnTo>
                  <a:lnTo>
                    <a:pt x="1993" y="1478"/>
                  </a:lnTo>
                  <a:lnTo>
                    <a:pt x="1993" y="1489"/>
                  </a:lnTo>
                  <a:lnTo>
                    <a:pt x="1998" y="1499"/>
                  </a:lnTo>
                  <a:lnTo>
                    <a:pt x="2004" y="1504"/>
                  </a:lnTo>
                  <a:lnTo>
                    <a:pt x="2004" y="1510"/>
                  </a:lnTo>
                  <a:lnTo>
                    <a:pt x="2010" y="1521"/>
                  </a:lnTo>
                  <a:lnTo>
                    <a:pt x="2010" y="1526"/>
                  </a:lnTo>
                  <a:lnTo>
                    <a:pt x="2010" y="1531"/>
                  </a:lnTo>
                  <a:lnTo>
                    <a:pt x="2010" y="1537"/>
                  </a:lnTo>
                  <a:lnTo>
                    <a:pt x="1987" y="1531"/>
                  </a:lnTo>
                  <a:lnTo>
                    <a:pt x="1966" y="1526"/>
                  </a:lnTo>
                  <a:lnTo>
                    <a:pt x="1966" y="1531"/>
                  </a:lnTo>
                  <a:lnTo>
                    <a:pt x="1966" y="1537"/>
                  </a:lnTo>
                  <a:lnTo>
                    <a:pt x="1966" y="1543"/>
                  </a:lnTo>
                  <a:lnTo>
                    <a:pt x="1966" y="1548"/>
                  </a:lnTo>
                  <a:lnTo>
                    <a:pt x="1966" y="1554"/>
                  </a:lnTo>
                  <a:lnTo>
                    <a:pt x="1966" y="1558"/>
                  </a:lnTo>
                  <a:lnTo>
                    <a:pt x="1966" y="1564"/>
                  </a:lnTo>
                  <a:lnTo>
                    <a:pt x="1966" y="1569"/>
                  </a:lnTo>
                  <a:lnTo>
                    <a:pt x="1960" y="1575"/>
                  </a:lnTo>
                  <a:lnTo>
                    <a:pt x="1960" y="1586"/>
                  </a:lnTo>
                  <a:lnTo>
                    <a:pt x="1955" y="1586"/>
                  </a:lnTo>
                  <a:lnTo>
                    <a:pt x="1949" y="1596"/>
                  </a:lnTo>
                  <a:lnTo>
                    <a:pt x="1949" y="1602"/>
                  </a:lnTo>
                  <a:lnTo>
                    <a:pt x="1944" y="1607"/>
                  </a:lnTo>
                  <a:lnTo>
                    <a:pt x="1939" y="1613"/>
                  </a:lnTo>
                  <a:lnTo>
                    <a:pt x="1939" y="1619"/>
                  </a:lnTo>
                  <a:lnTo>
                    <a:pt x="1934" y="1624"/>
                  </a:lnTo>
                  <a:lnTo>
                    <a:pt x="1928" y="1624"/>
                  </a:lnTo>
                  <a:lnTo>
                    <a:pt x="1922" y="1624"/>
                  </a:lnTo>
                  <a:lnTo>
                    <a:pt x="1917" y="1619"/>
                  </a:lnTo>
                  <a:lnTo>
                    <a:pt x="1911" y="1619"/>
                  </a:lnTo>
                  <a:lnTo>
                    <a:pt x="1905" y="1613"/>
                  </a:lnTo>
                  <a:lnTo>
                    <a:pt x="1901" y="1613"/>
                  </a:lnTo>
                  <a:lnTo>
                    <a:pt x="1896" y="1619"/>
                  </a:lnTo>
                  <a:lnTo>
                    <a:pt x="1890" y="1619"/>
                  </a:lnTo>
                  <a:lnTo>
                    <a:pt x="1879" y="1619"/>
                  </a:lnTo>
                  <a:lnTo>
                    <a:pt x="1873" y="1624"/>
                  </a:lnTo>
                  <a:lnTo>
                    <a:pt x="1873" y="1629"/>
                  </a:lnTo>
                  <a:lnTo>
                    <a:pt x="1869" y="1634"/>
                  </a:lnTo>
                  <a:lnTo>
                    <a:pt x="1873" y="1640"/>
                  </a:lnTo>
                  <a:lnTo>
                    <a:pt x="1873" y="1645"/>
                  </a:lnTo>
                  <a:lnTo>
                    <a:pt x="1879" y="1645"/>
                  </a:lnTo>
                  <a:lnTo>
                    <a:pt x="1884" y="1645"/>
                  </a:lnTo>
                  <a:lnTo>
                    <a:pt x="1890" y="1640"/>
                  </a:lnTo>
                  <a:lnTo>
                    <a:pt x="1896" y="1640"/>
                  </a:lnTo>
                  <a:lnTo>
                    <a:pt x="1896" y="1634"/>
                  </a:lnTo>
                  <a:lnTo>
                    <a:pt x="1905" y="1634"/>
                  </a:lnTo>
                  <a:lnTo>
                    <a:pt x="1911" y="1634"/>
                  </a:lnTo>
                  <a:lnTo>
                    <a:pt x="1917" y="1634"/>
                  </a:lnTo>
                  <a:lnTo>
                    <a:pt x="1922" y="1634"/>
                  </a:lnTo>
                  <a:lnTo>
                    <a:pt x="1934" y="1640"/>
                  </a:lnTo>
                  <a:lnTo>
                    <a:pt x="1939" y="1640"/>
                  </a:lnTo>
                  <a:lnTo>
                    <a:pt x="1949" y="1645"/>
                  </a:lnTo>
                  <a:lnTo>
                    <a:pt x="1955" y="1645"/>
                  </a:lnTo>
                  <a:lnTo>
                    <a:pt x="1960" y="1651"/>
                  </a:lnTo>
                  <a:lnTo>
                    <a:pt x="1972" y="1651"/>
                  </a:lnTo>
                  <a:lnTo>
                    <a:pt x="1977" y="1651"/>
                  </a:lnTo>
                  <a:lnTo>
                    <a:pt x="1987" y="1651"/>
                  </a:lnTo>
                  <a:lnTo>
                    <a:pt x="1987" y="1657"/>
                  </a:lnTo>
                  <a:lnTo>
                    <a:pt x="1993" y="1661"/>
                  </a:lnTo>
                  <a:lnTo>
                    <a:pt x="1998" y="1661"/>
                  </a:lnTo>
                  <a:lnTo>
                    <a:pt x="2004" y="1667"/>
                  </a:lnTo>
                  <a:lnTo>
                    <a:pt x="2004" y="1672"/>
                  </a:lnTo>
                  <a:lnTo>
                    <a:pt x="2004" y="1678"/>
                  </a:lnTo>
                  <a:lnTo>
                    <a:pt x="2004" y="1684"/>
                  </a:lnTo>
                  <a:lnTo>
                    <a:pt x="1998" y="1699"/>
                  </a:lnTo>
                  <a:lnTo>
                    <a:pt x="1998" y="1705"/>
                  </a:lnTo>
                  <a:lnTo>
                    <a:pt x="1993" y="1710"/>
                  </a:lnTo>
                  <a:lnTo>
                    <a:pt x="1993" y="1716"/>
                  </a:lnTo>
                  <a:lnTo>
                    <a:pt x="1987" y="1722"/>
                  </a:lnTo>
                  <a:lnTo>
                    <a:pt x="1982" y="1726"/>
                  </a:lnTo>
                  <a:lnTo>
                    <a:pt x="1977" y="1731"/>
                  </a:lnTo>
                  <a:lnTo>
                    <a:pt x="1972" y="1731"/>
                  </a:lnTo>
                  <a:lnTo>
                    <a:pt x="1966" y="1731"/>
                  </a:lnTo>
                  <a:lnTo>
                    <a:pt x="1960" y="1726"/>
                  </a:lnTo>
                  <a:lnTo>
                    <a:pt x="1955" y="1726"/>
                  </a:lnTo>
                  <a:lnTo>
                    <a:pt x="1949" y="1722"/>
                  </a:lnTo>
                  <a:lnTo>
                    <a:pt x="1949" y="1716"/>
                  </a:lnTo>
                  <a:lnTo>
                    <a:pt x="1944" y="1716"/>
                  </a:lnTo>
                  <a:lnTo>
                    <a:pt x="1939" y="1710"/>
                  </a:lnTo>
                  <a:lnTo>
                    <a:pt x="1934" y="1705"/>
                  </a:lnTo>
                  <a:lnTo>
                    <a:pt x="1928" y="1699"/>
                  </a:lnTo>
                  <a:lnTo>
                    <a:pt x="1917" y="1689"/>
                  </a:lnTo>
                  <a:lnTo>
                    <a:pt x="1911" y="1684"/>
                  </a:lnTo>
                  <a:lnTo>
                    <a:pt x="1896" y="1672"/>
                  </a:lnTo>
                  <a:lnTo>
                    <a:pt x="1890" y="1672"/>
                  </a:lnTo>
                  <a:lnTo>
                    <a:pt x="1884" y="1678"/>
                  </a:lnTo>
                  <a:lnTo>
                    <a:pt x="1879" y="1678"/>
                  </a:lnTo>
                  <a:lnTo>
                    <a:pt x="1863" y="1699"/>
                  </a:lnTo>
                  <a:lnTo>
                    <a:pt x="1857" y="1693"/>
                  </a:lnTo>
                  <a:lnTo>
                    <a:pt x="1852" y="1693"/>
                  </a:lnTo>
                  <a:lnTo>
                    <a:pt x="1846" y="1689"/>
                  </a:lnTo>
                  <a:lnTo>
                    <a:pt x="1841" y="1689"/>
                  </a:lnTo>
                  <a:lnTo>
                    <a:pt x="1835" y="1689"/>
                  </a:lnTo>
                  <a:lnTo>
                    <a:pt x="1831" y="1684"/>
                  </a:lnTo>
                  <a:lnTo>
                    <a:pt x="1825" y="1684"/>
                  </a:lnTo>
                  <a:lnTo>
                    <a:pt x="1819" y="1678"/>
                  </a:lnTo>
                  <a:lnTo>
                    <a:pt x="1808" y="1678"/>
                  </a:lnTo>
                  <a:lnTo>
                    <a:pt x="1802" y="1678"/>
                  </a:lnTo>
                  <a:lnTo>
                    <a:pt x="1793" y="1672"/>
                  </a:lnTo>
                  <a:lnTo>
                    <a:pt x="1787" y="1672"/>
                  </a:lnTo>
                  <a:lnTo>
                    <a:pt x="1776" y="1667"/>
                  </a:lnTo>
                  <a:lnTo>
                    <a:pt x="1770" y="1667"/>
                  </a:lnTo>
                  <a:lnTo>
                    <a:pt x="1764" y="1661"/>
                  </a:lnTo>
                  <a:lnTo>
                    <a:pt x="1760" y="1661"/>
                  </a:lnTo>
                  <a:lnTo>
                    <a:pt x="1755" y="1661"/>
                  </a:lnTo>
                  <a:lnTo>
                    <a:pt x="1749" y="1661"/>
                  </a:lnTo>
                  <a:lnTo>
                    <a:pt x="1743" y="1661"/>
                  </a:lnTo>
                  <a:lnTo>
                    <a:pt x="1743" y="1613"/>
                  </a:lnTo>
                  <a:lnTo>
                    <a:pt x="1743" y="1607"/>
                  </a:lnTo>
                  <a:lnTo>
                    <a:pt x="1743" y="1602"/>
                  </a:lnTo>
                  <a:lnTo>
                    <a:pt x="1738" y="1596"/>
                  </a:lnTo>
                  <a:lnTo>
                    <a:pt x="1732" y="1596"/>
                  </a:lnTo>
                  <a:lnTo>
                    <a:pt x="1732" y="1592"/>
                  </a:lnTo>
                  <a:lnTo>
                    <a:pt x="1726" y="1586"/>
                  </a:lnTo>
                  <a:lnTo>
                    <a:pt x="1722" y="1586"/>
                  </a:lnTo>
                  <a:lnTo>
                    <a:pt x="1711" y="1592"/>
                  </a:lnTo>
                  <a:lnTo>
                    <a:pt x="1705" y="1592"/>
                  </a:lnTo>
                  <a:lnTo>
                    <a:pt x="1700" y="1592"/>
                  </a:lnTo>
                  <a:lnTo>
                    <a:pt x="1694" y="1592"/>
                  </a:lnTo>
                  <a:lnTo>
                    <a:pt x="1690" y="1592"/>
                  </a:lnTo>
                  <a:lnTo>
                    <a:pt x="1684" y="1592"/>
                  </a:lnTo>
                  <a:lnTo>
                    <a:pt x="1678" y="1592"/>
                  </a:lnTo>
                  <a:lnTo>
                    <a:pt x="1673" y="1592"/>
                  </a:lnTo>
                  <a:lnTo>
                    <a:pt x="1667" y="1592"/>
                  </a:lnTo>
                  <a:lnTo>
                    <a:pt x="1661" y="1586"/>
                  </a:lnTo>
                  <a:lnTo>
                    <a:pt x="1656" y="1586"/>
                  </a:lnTo>
                  <a:lnTo>
                    <a:pt x="1652" y="1586"/>
                  </a:lnTo>
                  <a:lnTo>
                    <a:pt x="1646" y="1586"/>
                  </a:lnTo>
                  <a:lnTo>
                    <a:pt x="1640" y="1586"/>
                  </a:lnTo>
                  <a:lnTo>
                    <a:pt x="1640" y="1592"/>
                  </a:lnTo>
                  <a:lnTo>
                    <a:pt x="1640" y="1596"/>
                  </a:lnTo>
                  <a:lnTo>
                    <a:pt x="1635" y="1596"/>
                  </a:lnTo>
                  <a:lnTo>
                    <a:pt x="1629" y="1592"/>
                  </a:lnTo>
                  <a:lnTo>
                    <a:pt x="1623" y="1592"/>
                  </a:lnTo>
                  <a:lnTo>
                    <a:pt x="1623" y="1586"/>
                  </a:lnTo>
                  <a:lnTo>
                    <a:pt x="1618" y="1581"/>
                  </a:lnTo>
                  <a:lnTo>
                    <a:pt x="1614" y="1581"/>
                  </a:lnTo>
                  <a:lnTo>
                    <a:pt x="1608" y="1581"/>
                  </a:lnTo>
                  <a:lnTo>
                    <a:pt x="1608" y="1575"/>
                  </a:lnTo>
                  <a:lnTo>
                    <a:pt x="1602" y="1569"/>
                  </a:lnTo>
                  <a:lnTo>
                    <a:pt x="1602" y="1564"/>
                  </a:lnTo>
                  <a:lnTo>
                    <a:pt x="1597" y="1564"/>
                  </a:lnTo>
                  <a:lnTo>
                    <a:pt x="1591" y="1564"/>
                  </a:lnTo>
                  <a:lnTo>
                    <a:pt x="1585" y="1564"/>
                  </a:lnTo>
                  <a:lnTo>
                    <a:pt x="1581" y="1564"/>
                  </a:lnTo>
                  <a:lnTo>
                    <a:pt x="1575" y="1564"/>
                  </a:lnTo>
                  <a:lnTo>
                    <a:pt x="1575" y="1558"/>
                  </a:lnTo>
                  <a:lnTo>
                    <a:pt x="1570" y="1558"/>
                  </a:lnTo>
                  <a:lnTo>
                    <a:pt x="1564" y="1558"/>
                  </a:lnTo>
                  <a:lnTo>
                    <a:pt x="1559" y="1558"/>
                  </a:lnTo>
                  <a:lnTo>
                    <a:pt x="1553" y="1554"/>
                  </a:lnTo>
                  <a:lnTo>
                    <a:pt x="1547" y="1554"/>
                  </a:lnTo>
                  <a:lnTo>
                    <a:pt x="1543" y="1554"/>
                  </a:lnTo>
                  <a:lnTo>
                    <a:pt x="1543" y="1548"/>
                  </a:lnTo>
                  <a:lnTo>
                    <a:pt x="1543" y="1543"/>
                  </a:lnTo>
                  <a:lnTo>
                    <a:pt x="1537" y="1537"/>
                  </a:lnTo>
                  <a:lnTo>
                    <a:pt x="1537" y="1531"/>
                  </a:lnTo>
                  <a:lnTo>
                    <a:pt x="1537" y="1526"/>
                  </a:lnTo>
                  <a:lnTo>
                    <a:pt x="1543" y="1526"/>
                  </a:lnTo>
                  <a:lnTo>
                    <a:pt x="1547" y="1521"/>
                  </a:lnTo>
                  <a:lnTo>
                    <a:pt x="1553" y="1516"/>
                  </a:lnTo>
                  <a:lnTo>
                    <a:pt x="1559" y="1510"/>
                  </a:lnTo>
                  <a:lnTo>
                    <a:pt x="1564" y="1510"/>
                  </a:lnTo>
                  <a:lnTo>
                    <a:pt x="1564" y="1504"/>
                  </a:lnTo>
                  <a:lnTo>
                    <a:pt x="1575" y="1504"/>
                  </a:lnTo>
                  <a:lnTo>
                    <a:pt x="1581" y="1499"/>
                  </a:lnTo>
                  <a:lnTo>
                    <a:pt x="1585" y="1499"/>
                  </a:lnTo>
                  <a:lnTo>
                    <a:pt x="1591" y="1499"/>
                  </a:lnTo>
                  <a:lnTo>
                    <a:pt x="1597" y="1493"/>
                  </a:lnTo>
                  <a:lnTo>
                    <a:pt x="1608" y="1483"/>
                  </a:lnTo>
                  <a:lnTo>
                    <a:pt x="1608" y="1478"/>
                  </a:lnTo>
                  <a:lnTo>
                    <a:pt x="1614" y="1472"/>
                  </a:lnTo>
                  <a:lnTo>
                    <a:pt x="1608" y="1466"/>
                  </a:lnTo>
                  <a:lnTo>
                    <a:pt x="1614" y="1466"/>
                  </a:lnTo>
                  <a:lnTo>
                    <a:pt x="1608" y="1461"/>
                  </a:lnTo>
                  <a:lnTo>
                    <a:pt x="1608" y="1456"/>
                  </a:lnTo>
                  <a:lnTo>
                    <a:pt x="1602" y="1456"/>
                  </a:lnTo>
                  <a:lnTo>
                    <a:pt x="1602" y="1451"/>
                  </a:lnTo>
                  <a:lnTo>
                    <a:pt x="1597" y="1445"/>
                  </a:lnTo>
                  <a:lnTo>
                    <a:pt x="1597" y="1440"/>
                  </a:lnTo>
                  <a:lnTo>
                    <a:pt x="1591" y="1434"/>
                  </a:lnTo>
                  <a:lnTo>
                    <a:pt x="1585" y="1434"/>
                  </a:lnTo>
                  <a:lnTo>
                    <a:pt x="1581" y="1434"/>
                  </a:lnTo>
                  <a:lnTo>
                    <a:pt x="1575" y="1434"/>
                  </a:lnTo>
                  <a:lnTo>
                    <a:pt x="1570" y="1434"/>
                  </a:lnTo>
                  <a:lnTo>
                    <a:pt x="1559" y="1434"/>
                  </a:lnTo>
                  <a:lnTo>
                    <a:pt x="1553" y="1428"/>
                  </a:lnTo>
                  <a:lnTo>
                    <a:pt x="1547" y="1428"/>
                  </a:lnTo>
                  <a:lnTo>
                    <a:pt x="1543" y="1428"/>
                  </a:lnTo>
                  <a:lnTo>
                    <a:pt x="1537" y="1434"/>
                  </a:lnTo>
                  <a:lnTo>
                    <a:pt x="1532" y="1440"/>
                  </a:lnTo>
                  <a:lnTo>
                    <a:pt x="1526" y="1445"/>
                  </a:lnTo>
                  <a:lnTo>
                    <a:pt x="1520" y="1445"/>
                  </a:lnTo>
                  <a:lnTo>
                    <a:pt x="1515" y="1451"/>
                  </a:lnTo>
                  <a:lnTo>
                    <a:pt x="1511" y="1451"/>
                  </a:lnTo>
                  <a:lnTo>
                    <a:pt x="1505" y="1451"/>
                  </a:lnTo>
                  <a:lnTo>
                    <a:pt x="1499" y="1456"/>
                  </a:lnTo>
                  <a:lnTo>
                    <a:pt x="1494" y="1456"/>
                  </a:lnTo>
                  <a:lnTo>
                    <a:pt x="1488" y="1461"/>
                  </a:lnTo>
                  <a:lnTo>
                    <a:pt x="1488" y="1466"/>
                  </a:lnTo>
                  <a:lnTo>
                    <a:pt x="1488" y="1472"/>
                  </a:lnTo>
                  <a:lnTo>
                    <a:pt x="1488" y="1478"/>
                  </a:lnTo>
                  <a:lnTo>
                    <a:pt x="1482" y="1478"/>
                  </a:lnTo>
                  <a:lnTo>
                    <a:pt x="1477" y="1478"/>
                  </a:lnTo>
                  <a:lnTo>
                    <a:pt x="1473" y="1478"/>
                  </a:lnTo>
                  <a:lnTo>
                    <a:pt x="1473" y="1472"/>
                  </a:lnTo>
                  <a:lnTo>
                    <a:pt x="1467" y="1466"/>
                  </a:lnTo>
                  <a:lnTo>
                    <a:pt x="1467" y="1461"/>
                  </a:lnTo>
                  <a:lnTo>
                    <a:pt x="1461" y="1461"/>
                  </a:lnTo>
                  <a:lnTo>
                    <a:pt x="1456" y="1461"/>
                  </a:lnTo>
                  <a:lnTo>
                    <a:pt x="1450" y="1461"/>
                  </a:lnTo>
                  <a:lnTo>
                    <a:pt x="1444" y="1461"/>
                  </a:lnTo>
                  <a:lnTo>
                    <a:pt x="1444" y="1456"/>
                  </a:lnTo>
                  <a:lnTo>
                    <a:pt x="1439" y="1461"/>
                  </a:lnTo>
                  <a:lnTo>
                    <a:pt x="1439" y="1456"/>
                  </a:lnTo>
                  <a:lnTo>
                    <a:pt x="1444" y="1451"/>
                  </a:lnTo>
                  <a:lnTo>
                    <a:pt x="1439" y="1451"/>
                  </a:lnTo>
                  <a:lnTo>
                    <a:pt x="1439" y="1445"/>
                  </a:lnTo>
                  <a:lnTo>
                    <a:pt x="1439" y="1440"/>
                  </a:lnTo>
                  <a:lnTo>
                    <a:pt x="1439" y="1434"/>
                  </a:lnTo>
                  <a:lnTo>
                    <a:pt x="1434" y="1434"/>
                  </a:lnTo>
                  <a:lnTo>
                    <a:pt x="1434" y="1424"/>
                  </a:lnTo>
                  <a:lnTo>
                    <a:pt x="1434" y="1418"/>
                  </a:lnTo>
                  <a:lnTo>
                    <a:pt x="1429" y="1418"/>
                  </a:lnTo>
                  <a:lnTo>
                    <a:pt x="1429" y="1413"/>
                  </a:lnTo>
                  <a:lnTo>
                    <a:pt x="1429" y="1407"/>
                  </a:lnTo>
                  <a:lnTo>
                    <a:pt x="1423" y="1402"/>
                  </a:lnTo>
                  <a:lnTo>
                    <a:pt x="1429" y="1396"/>
                  </a:lnTo>
                  <a:lnTo>
                    <a:pt x="1434" y="1390"/>
                  </a:lnTo>
                  <a:lnTo>
                    <a:pt x="1434" y="1386"/>
                  </a:lnTo>
                  <a:lnTo>
                    <a:pt x="1434" y="1380"/>
                  </a:lnTo>
                  <a:lnTo>
                    <a:pt x="1439" y="1380"/>
                  </a:lnTo>
                  <a:lnTo>
                    <a:pt x="1439" y="1386"/>
                  </a:lnTo>
                  <a:lnTo>
                    <a:pt x="1444" y="1386"/>
                  </a:lnTo>
                  <a:lnTo>
                    <a:pt x="1450" y="1380"/>
                  </a:lnTo>
                  <a:lnTo>
                    <a:pt x="1456" y="1380"/>
                  </a:lnTo>
                  <a:lnTo>
                    <a:pt x="1461" y="1380"/>
                  </a:lnTo>
                  <a:lnTo>
                    <a:pt x="1461" y="1375"/>
                  </a:lnTo>
                  <a:lnTo>
                    <a:pt x="1467" y="1375"/>
                  </a:lnTo>
                  <a:lnTo>
                    <a:pt x="1467" y="1369"/>
                  </a:lnTo>
                  <a:lnTo>
                    <a:pt x="1467" y="1363"/>
                  </a:lnTo>
                  <a:lnTo>
                    <a:pt x="1473" y="1363"/>
                  </a:lnTo>
                  <a:lnTo>
                    <a:pt x="1467" y="1358"/>
                  </a:lnTo>
                  <a:lnTo>
                    <a:pt x="1473" y="1358"/>
                  </a:lnTo>
                  <a:lnTo>
                    <a:pt x="1467" y="1358"/>
                  </a:lnTo>
                  <a:lnTo>
                    <a:pt x="1467" y="1354"/>
                  </a:lnTo>
                  <a:lnTo>
                    <a:pt x="1467" y="1348"/>
                  </a:lnTo>
                  <a:lnTo>
                    <a:pt x="1473" y="1348"/>
                  </a:lnTo>
                  <a:lnTo>
                    <a:pt x="1473" y="1342"/>
                  </a:lnTo>
                  <a:lnTo>
                    <a:pt x="1467" y="1342"/>
                  </a:lnTo>
                  <a:lnTo>
                    <a:pt x="1467" y="1337"/>
                  </a:lnTo>
                  <a:lnTo>
                    <a:pt x="1456" y="1337"/>
                  </a:lnTo>
                  <a:lnTo>
                    <a:pt x="1450" y="1337"/>
                  </a:lnTo>
                  <a:lnTo>
                    <a:pt x="1423" y="1337"/>
                  </a:lnTo>
                  <a:lnTo>
                    <a:pt x="1341" y="1337"/>
                  </a:lnTo>
                  <a:lnTo>
                    <a:pt x="1288" y="1337"/>
                  </a:lnTo>
                  <a:lnTo>
                    <a:pt x="1282" y="1337"/>
                  </a:lnTo>
                  <a:lnTo>
                    <a:pt x="1179" y="1331"/>
                  </a:lnTo>
                  <a:lnTo>
                    <a:pt x="1065" y="1331"/>
                  </a:lnTo>
                  <a:lnTo>
                    <a:pt x="1054" y="1331"/>
                  </a:lnTo>
                  <a:lnTo>
                    <a:pt x="945" y="1331"/>
                  </a:lnTo>
                  <a:lnTo>
                    <a:pt x="804" y="1331"/>
                  </a:lnTo>
                  <a:lnTo>
                    <a:pt x="810" y="1337"/>
                  </a:lnTo>
                  <a:lnTo>
                    <a:pt x="810" y="1342"/>
                  </a:lnTo>
                  <a:lnTo>
                    <a:pt x="804" y="1342"/>
                  </a:lnTo>
                  <a:lnTo>
                    <a:pt x="810" y="1354"/>
                  </a:lnTo>
                  <a:lnTo>
                    <a:pt x="798" y="1354"/>
                  </a:lnTo>
                  <a:lnTo>
                    <a:pt x="793" y="1342"/>
                  </a:lnTo>
                  <a:lnTo>
                    <a:pt x="793" y="1348"/>
                  </a:lnTo>
                  <a:lnTo>
                    <a:pt x="789" y="1348"/>
                  </a:lnTo>
                  <a:lnTo>
                    <a:pt x="789" y="1354"/>
                  </a:lnTo>
                  <a:lnTo>
                    <a:pt x="793" y="1358"/>
                  </a:lnTo>
                  <a:lnTo>
                    <a:pt x="793" y="1363"/>
                  </a:lnTo>
                  <a:lnTo>
                    <a:pt x="798" y="1375"/>
                  </a:lnTo>
                  <a:lnTo>
                    <a:pt x="798" y="1380"/>
                  </a:lnTo>
                  <a:lnTo>
                    <a:pt x="789" y="1375"/>
                  </a:lnTo>
                  <a:lnTo>
                    <a:pt x="777" y="1380"/>
                  </a:lnTo>
                  <a:lnTo>
                    <a:pt x="712" y="1380"/>
                  </a:lnTo>
                  <a:lnTo>
                    <a:pt x="707" y="1380"/>
                  </a:lnTo>
                  <a:lnTo>
                    <a:pt x="707" y="1375"/>
                  </a:lnTo>
                  <a:lnTo>
                    <a:pt x="690" y="1363"/>
                  </a:lnTo>
                  <a:lnTo>
                    <a:pt x="690" y="1358"/>
                  </a:lnTo>
                  <a:lnTo>
                    <a:pt x="680" y="1354"/>
                  </a:lnTo>
                  <a:lnTo>
                    <a:pt x="674" y="1348"/>
                  </a:lnTo>
                  <a:lnTo>
                    <a:pt x="669" y="1348"/>
                  </a:lnTo>
                  <a:lnTo>
                    <a:pt x="663" y="1348"/>
                  </a:lnTo>
                  <a:lnTo>
                    <a:pt x="657" y="1348"/>
                  </a:lnTo>
                  <a:lnTo>
                    <a:pt x="652" y="1348"/>
                  </a:lnTo>
                  <a:lnTo>
                    <a:pt x="648" y="1348"/>
                  </a:lnTo>
                  <a:lnTo>
                    <a:pt x="642" y="1342"/>
                  </a:lnTo>
                  <a:lnTo>
                    <a:pt x="636" y="1342"/>
                  </a:lnTo>
                  <a:lnTo>
                    <a:pt x="631" y="1337"/>
                  </a:lnTo>
                  <a:lnTo>
                    <a:pt x="625" y="1337"/>
                  </a:lnTo>
                  <a:lnTo>
                    <a:pt x="619" y="1337"/>
                  </a:lnTo>
                  <a:lnTo>
                    <a:pt x="614" y="1331"/>
                  </a:lnTo>
                  <a:lnTo>
                    <a:pt x="610" y="1331"/>
                  </a:lnTo>
                  <a:lnTo>
                    <a:pt x="610" y="1325"/>
                  </a:lnTo>
                  <a:lnTo>
                    <a:pt x="604" y="1321"/>
                  </a:lnTo>
                  <a:lnTo>
                    <a:pt x="598" y="1321"/>
                  </a:lnTo>
                  <a:lnTo>
                    <a:pt x="593" y="1321"/>
                  </a:lnTo>
                  <a:lnTo>
                    <a:pt x="593" y="1325"/>
                  </a:lnTo>
                  <a:lnTo>
                    <a:pt x="587" y="1331"/>
                  </a:lnTo>
                  <a:lnTo>
                    <a:pt x="581" y="1337"/>
                  </a:lnTo>
                  <a:lnTo>
                    <a:pt x="581" y="1342"/>
                  </a:lnTo>
                  <a:lnTo>
                    <a:pt x="576" y="1348"/>
                  </a:lnTo>
                  <a:lnTo>
                    <a:pt x="576" y="1354"/>
                  </a:lnTo>
                  <a:lnTo>
                    <a:pt x="571" y="1358"/>
                  </a:lnTo>
                  <a:lnTo>
                    <a:pt x="571" y="1363"/>
                  </a:lnTo>
                  <a:lnTo>
                    <a:pt x="571" y="1369"/>
                  </a:lnTo>
                  <a:lnTo>
                    <a:pt x="571" y="1375"/>
                  </a:lnTo>
                  <a:lnTo>
                    <a:pt x="571" y="1380"/>
                  </a:lnTo>
                  <a:lnTo>
                    <a:pt x="571" y="1386"/>
                  </a:lnTo>
                  <a:lnTo>
                    <a:pt x="571" y="1390"/>
                  </a:lnTo>
                  <a:lnTo>
                    <a:pt x="571" y="1396"/>
                  </a:lnTo>
                  <a:lnTo>
                    <a:pt x="571" y="1402"/>
                  </a:lnTo>
                  <a:lnTo>
                    <a:pt x="566" y="1407"/>
                  </a:lnTo>
                  <a:lnTo>
                    <a:pt x="566" y="1413"/>
                  </a:lnTo>
                  <a:lnTo>
                    <a:pt x="560" y="1418"/>
                  </a:lnTo>
                  <a:lnTo>
                    <a:pt x="543" y="1424"/>
                  </a:lnTo>
                  <a:lnTo>
                    <a:pt x="539" y="1434"/>
                  </a:lnTo>
                  <a:lnTo>
                    <a:pt x="528" y="1440"/>
                  </a:lnTo>
                  <a:lnTo>
                    <a:pt x="528" y="1445"/>
                  </a:lnTo>
                  <a:lnTo>
                    <a:pt x="522" y="1451"/>
                  </a:lnTo>
                  <a:lnTo>
                    <a:pt x="528" y="1456"/>
                  </a:lnTo>
                  <a:lnTo>
                    <a:pt x="528" y="1461"/>
                  </a:lnTo>
                  <a:lnTo>
                    <a:pt x="528" y="1466"/>
                  </a:lnTo>
                  <a:lnTo>
                    <a:pt x="528" y="1472"/>
                  </a:lnTo>
                  <a:lnTo>
                    <a:pt x="533" y="1478"/>
                  </a:lnTo>
                  <a:lnTo>
                    <a:pt x="533" y="1483"/>
                  </a:lnTo>
                  <a:lnTo>
                    <a:pt x="533" y="1489"/>
                  </a:lnTo>
                  <a:lnTo>
                    <a:pt x="533" y="1493"/>
                  </a:lnTo>
                  <a:lnTo>
                    <a:pt x="528" y="1493"/>
                  </a:lnTo>
                  <a:lnTo>
                    <a:pt x="528" y="1499"/>
                  </a:lnTo>
                  <a:lnTo>
                    <a:pt x="522" y="1499"/>
                  </a:lnTo>
                  <a:lnTo>
                    <a:pt x="516" y="1499"/>
                  </a:lnTo>
                  <a:lnTo>
                    <a:pt x="516" y="1504"/>
                  </a:lnTo>
                  <a:lnTo>
                    <a:pt x="511" y="1504"/>
                  </a:lnTo>
                  <a:lnTo>
                    <a:pt x="511" y="1510"/>
                  </a:lnTo>
                  <a:lnTo>
                    <a:pt x="505" y="1516"/>
                  </a:lnTo>
                  <a:lnTo>
                    <a:pt x="501" y="1516"/>
                  </a:lnTo>
                  <a:lnTo>
                    <a:pt x="495" y="1516"/>
                  </a:lnTo>
                  <a:lnTo>
                    <a:pt x="490" y="1521"/>
                  </a:lnTo>
                  <a:lnTo>
                    <a:pt x="484" y="1521"/>
                  </a:lnTo>
                  <a:lnTo>
                    <a:pt x="473" y="1521"/>
                  </a:lnTo>
                  <a:lnTo>
                    <a:pt x="468" y="1521"/>
                  </a:lnTo>
                  <a:lnTo>
                    <a:pt x="463" y="1521"/>
                  </a:lnTo>
                  <a:lnTo>
                    <a:pt x="457" y="1521"/>
                  </a:lnTo>
                  <a:lnTo>
                    <a:pt x="457" y="1526"/>
                  </a:lnTo>
                  <a:lnTo>
                    <a:pt x="446" y="1526"/>
                  </a:lnTo>
                  <a:lnTo>
                    <a:pt x="440" y="1526"/>
                  </a:lnTo>
                  <a:lnTo>
                    <a:pt x="435" y="1526"/>
                  </a:lnTo>
                  <a:lnTo>
                    <a:pt x="430" y="1526"/>
                  </a:lnTo>
                  <a:lnTo>
                    <a:pt x="425" y="1526"/>
                  </a:lnTo>
                  <a:lnTo>
                    <a:pt x="419" y="1526"/>
                  </a:lnTo>
                  <a:lnTo>
                    <a:pt x="413" y="1526"/>
                  </a:lnTo>
                  <a:lnTo>
                    <a:pt x="408" y="1526"/>
                  </a:lnTo>
                  <a:lnTo>
                    <a:pt x="402" y="1526"/>
                  </a:lnTo>
                  <a:lnTo>
                    <a:pt x="397" y="1526"/>
                  </a:lnTo>
                  <a:lnTo>
                    <a:pt x="392" y="1526"/>
                  </a:lnTo>
                  <a:lnTo>
                    <a:pt x="387" y="1526"/>
                  </a:lnTo>
                  <a:lnTo>
                    <a:pt x="375" y="1526"/>
                  </a:lnTo>
                  <a:lnTo>
                    <a:pt x="370" y="1526"/>
                  </a:lnTo>
                  <a:lnTo>
                    <a:pt x="364" y="1526"/>
                  </a:lnTo>
                  <a:lnTo>
                    <a:pt x="360" y="1526"/>
                  </a:lnTo>
                  <a:lnTo>
                    <a:pt x="354" y="1526"/>
                  </a:lnTo>
                  <a:lnTo>
                    <a:pt x="349" y="1526"/>
                  </a:lnTo>
                  <a:lnTo>
                    <a:pt x="343" y="1526"/>
                  </a:lnTo>
                  <a:lnTo>
                    <a:pt x="337" y="1526"/>
                  </a:lnTo>
                  <a:lnTo>
                    <a:pt x="332" y="1526"/>
                  </a:lnTo>
                  <a:lnTo>
                    <a:pt x="326" y="1526"/>
                  </a:lnTo>
                  <a:lnTo>
                    <a:pt x="322" y="1526"/>
                  </a:lnTo>
                  <a:lnTo>
                    <a:pt x="316" y="1526"/>
                  </a:lnTo>
                  <a:lnTo>
                    <a:pt x="311" y="1526"/>
                  </a:lnTo>
                  <a:lnTo>
                    <a:pt x="305" y="1521"/>
                  </a:lnTo>
                  <a:lnTo>
                    <a:pt x="294" y="1521"/>
                  </a:lnTo>
                  <a:lnTo>
                    <a:pt x="294" y="1526"/>
                  </a:lnTo>
                  <a:lnTo>
                    <a:pt x="288" y="1526"/>
                  </a:lnTo>
                  <a:lnTo>
                    <a:pt x="284" y="1521"/>
                  </a:lnTo>
                  <a:lnTo>
                    <a:pt x="278" y="1521"/>
                  </a:lnTo>
                  <a:lnTo>
                    <a:pt x="272" y="1521"/>
                  </a:lnTo>
                  <a:lnTo>
                    <a:pt x="267" y="1526"/>
                  </a:lnTo>
                  <a:lnTo>
                    <a:pt x="261" y="1526"/>
                  </a:lnTo>
                  <a:lnTo>
                    <a:pt x="256" y="1526"/>
                  </a:lnTo>
                  <a:lnTo>
                    <a:pt x="251" y="1526"/>
                  </a:lnTo>
                  <a:lnTo>
                    <a:pt x="246" y="1521"/>
                  </a:lnTo>
                  <a:lnTo>
                    <a:pt x="240" y="1521"/>
                  </a:lnTo>
                  <a:lnTo>
                    <a:pt x="234" y="1526"/>
                  </a:lnTo>
                  <a:lnTo>
                    <a:pt x="229" y="1521"/>
                  </a:lnTo>
                  <a:lnTo>
                    <a:pt x="223" y="1521"/>
                  </a:lnTo>
                  <a:lnTo>
                    <a:pt x="217" y="1521"/>
                  </a:lnTo>
                  <a:lnTo>
                    <a:pt x="213" y="1521"/>
                  </a:lnTo>
                  <a:lnTo>
                    <a:pt x="208" y="1521"/>
                  </a:lnTo>
                  <a:lnTo>
                    <a:pt x="202" y="1521"/>
                  </a:lnTo>
                  <a:lnTo>
                    <a:pt x="208" y="1526"/>
                  </a:lnTo>
                  <a:lnTo>
                    <a:pt x="208" y="1531"/>
                  </a:lnTo>
                  <a:lnTo>
                    <a:pt x="208" y="1537"/>
                  </a:lnTo>
                  <a:lnTo>
                    <a:pt x="208" y="1543"/>
                  </a:lnTo>
                  <a:lnTo>
                    <a:pt x="202" y="1548"/>
                  </a:lnTo>
                  <a:lnTo>
                    <a:pt x="196" y="1554"/>
                  </a:lnTo>
                  <a:lnTo>
                    <a:pt x="191" y="1558"/>
                  </a:lnTo>
                  <a:lnTo>
                    <a:pt x="185" y="1554"/>
                  </a:lnTo>
                  <a:lnTo>
                    <a:pt x="181" y="1554"/>
                  </a:lnTo>
                  <a:lnTo>
                    <a:pt x="175" y="1554"/>
                  </a:lnTo>
                  <a:lnTo>
                    <a:pt x="170" y="1558"/>
                  </a:lnTo>
                  <a:lnTo>
                    <a:pt x="170" y="1569"/>
                  </a:lnTo>
                  <a:lnTo>
                    <a:pt x="164" y="1569"/>
                  </a:lnTo>
                  <a:lnTo>
                    <a:pt x="164" y="1575"/>
                  </a:lnTo>
                  <a:lnTo>
                    <a:pt x="153" y="1586"/>
                  </a:lnTo>
                  <a:lnTo>
                    <a:pt x="143" y="1586"/>
                  </a:lnTo>
                  <a:lnTo>
                    <a:pt x="143" y="1581"/>
                  </a:lnTo>
                  <a:lnTo>
                    <a:pt x="137" y="1581"/>
                  </a:lnTo>
                  <a:lnTo>
                    <a:pt x="131" y="1575"/>
                  </a:lnTo>
                  <a:lnTo>
                    <a:pt x="126" y="1575"/>
                  </a:lnTo>
                  <a:lnTo>
                    <a:pt x="120" y="1569"/>
                  </a:lnTo>
                  <a:lnTo>
                    <a:pt x="115" y="1569"/>
                  </a:lnTo>
                  <a:lnTo>
                    <a:pt x="105" y="1564"/>
                  </a:lnTo>
                  <a:lnTo>
                    <a:pt x="99" y="1569"/>
                  </a:lnTo>
                  <a:lnTo>
                    <a:pt x="93" y="1569"/>
                  </a:lnTo>
                  <a:lnTo>
                    <a:pt x="88" y="1575"/>
                  </a:lnTo>
                  <a:lnTo>
                    <a:pt x="82" y="1575"/>
                  </a:lnTo>
                  <a:lnTo>
                    <a:pt x="76" y="1575"/>
                  </a:lnTo>
                  <a:lnTo>
                    <a:pt x="72" y="1575"/>
                  </a:lnTo>
                  <a:lnTo>
                    <a:pt x="67" y="1575"/>
                  </a:lnTo>
                  <a:lnTo>
                    <a:pt x="61" y="1575"/>
                  </a:lnTo>
                  <a:lnTo>
                    <a:pt x="55" y="1575"/>
                  </a:lnTo>
                  <a:lnTo>
                    <a:pt x="50" y="1581"/>
                  </a:lnTo>
                  <a:lnTo>
                    <a:pt x="29" y="1554"/>
                  </a:lnTo>
                  <a:lnTo>
                    <a:pt x="34" y="1548"/>
                  </a:lnTo>
                  <a:lnTo>
                    <a:pt x="34" y="1543"/>
                  </a:lnTo>
                  <a:lnTo>
                    <a:pt x="34" y="1537"/>
                  </a:lnTo>
                  <a:lnTo>
                    <a:pt x="34" y="1531"/>
                  </a:lnTo>
                  <a:lnTo>
                    <a:pt x="34" y="1526"/>
                  </a:lnTo>
                  <a:lnTo>
                    <a:pt x="34" y="1521"/>
                  </a:lnTo>
                  <a:lnTo>
                    <a:pt x="34" y="1516"/>
                  </a:lnTo>
                  <a:lnTo>
                    <a:pt x="38" y="1510"/>
                  </a:lnTo>
                  <a:lnTo>
                    <a:pt x="38" y="1504"/>
                  </a:lnTo>
                  <a:lnTo>
                    <a:pt x="38" y="1499"/>
                  </a:lnTo>
                  <a:lnTo>
                    <a:pt x="38" y="1493"/>
                  </a:lnTo>
                  <a:lnTo>
                    <a:pt x="44" y="1489"/>
                  </a:lnTo>
                  <a:lnTo>
                    <a:pt x="50" y="1483"/>
                  </a:lnTo>
                  <a:lnTo>
                    <a:pt x="50" y="1478"/>
                  </a:lnTo>
                  <a:lnTo>
                    <a:pt x="55" y="1472"/>
                  </a:lnTo>
                  <a:lnTo>
                    <a:pt x="55" y="1466"/>
                  </a:lnTo>
                  <a:lnTo>
                    <a:pt x="61" y="1461"/>
                  </a:lnTo>
                  <a:lnTo>
                    <a:pt x="61" y="1456"/>
                  </a:lnTo>
                  <a:lnTo>
                    <a:pt x="61" y="1451"/>
                  </a:lnTo>
                  <a:lnTo>
                    <a:pt x="61" y="1445"/>
                  </a:lnTo>
                  <a:lnTo>
                    <a:pt x="61" y="1440"/>
                  </a:lnTo>
                  <a:lnTo>
                    <a:pt x="61" y="1434"/>
                  </a:lnTo>
                  <a:lnTo>
                    <a:pt x="55" y="1428"/>
                  </a:lnTo>
                  <a:lnTo>
                    <a:pt x="55" y="1424"/>
                  </a:lnTo>
                  <a:lnTo>
                    <a:pt x="55" y="1418"/>
                  </a:lnTo>
                  <a:lnTo>
                    <a:pt x="50" y="1413"/>
                  </a:lnTo>
                  <a:lnTo>
                    <a:pt x="50" y="1407"/>
                  </a:lnTo>
                  <a:lnTo>
                    <a:pt x="44" y="1402"/>
                  </a:lnTo>
                  <a:lnTo>
                    <a:pt x="44" y="1396"/>
                  </a:lnTo>
                  <a:lnTo>
                    <a:pt x="50" y="1390"/>
                  </a:lnTo>
                  <a:lnTo>
                    <a:pt x="50" y="1386"/>
                  </a:lnTo>
                  <a:lnTo>
                    <a:pt x="50" y="1380"/>
                  </a:lnTo>
                  <a:lnTo>
                    <a:pt x="55" y="1375"/>
                  </a:lnTo>
                  <a:lnTo>
                    <a:pt x="55" y="1369"/>
                  </a:lnTo>
                  <a:lnTo>
                    <a:pt x="55" y="1363"/>
                  </a:lnTo>
                  <a:lnTo>
                    <a:pt x="61" y="1358"/>
                  </a:lnTo>
                  <a:lnTo>
                    <a:pt x="61" y="1354"/>
                  </a:lnTo>
                  <a:lnTo>
                    <a:pt x="67" y="1348"/>
                  </a:lnTo>
                  <a:lnTo>
                    <a:pt x="67" y="1342"/>
                  </a:lnTo>
                  <a:lnTo>
                    <a:pt x="72" y="1342"/>
                  </a:lnTo>
                  <a:lnTo>
                    <a:pt x="72" y="1337"/>
                  </a:lnTo>
                  <a:lnTo>
                    <a:pt x="76" y="1337"/>
                  </a:lnTo>
                  <a:lnTo>
                    <a:pt x="82" y="1331"/>
                  </a:lnTo>
                  <a:lnTo>
                    <a:pt x="88" y="1331"/>
                  </a:lnTo>
                  <a:lnTo>
                    <a:pt x="93" y="1331"/>
                  </a:lnTo>
                  <a:lnTo>
                    <a:pt x="99" y="1325"/>
                  </a:lnTo>
                  <a:lnTo>
                    <a:pt x="105" y="1325"/>
                  </a:lnTo>
                  <a:lnTo>
                    <a:pt x="105" y="1321"/>
                  </a:lnTo>
                  <a:lnTo>
                    <a:pt x="105" y="1315"/>
                  </a:lnTo>
                  <a:lnTo>
                    <a:pt x="105" y="1310"/>
                  </a:lnTo>
                  <a:lnTo>
                    <a:pt x="99" y="1304"/>
                  </a:lnTo>
                  <a:lnTo>
                    <a:pt x="99" y="1299"/>
                  </a:lnTo>
                  <a:lnTo>
                    <a:pt x="99" y="1293"/>
                  </a:lnTo>
                  <a:lnTo>
                    <a:pt x="99" y="1289"/>
                  </a:lnTo>
                  <a:lnTo>
                    <a:pt x="99" y="1277"/>
                  </a:lnTo>
                  <a:lnTo>
                    <a:pt x="99" y="1272"/>
                  </a:lnTo>
                  <a:lnTo>
                    <a:pt x="99" y="1266"/>
                  </a:lnTo>
                  <a:lnTo>
                    <a:pt x="99" y="1260"/>
                  </a:lnTo>
                  <a:lnTo>
                    <a:pt x="93" y="1255"/>
                  </a:lnTo>
                  <a:lnTo>
                    <a:pt x="93" y="1251"/>
                  </a:lnTo>
                  <a:lnTo>
                    <a:pt x="88" y="1251"/>
                  </a:lnTo>
                  <a:lnTo>
                    <a:pt x="76" y="1251"/>
                  </a:lnTo>
                  <a:lnTo>
                    <a:pt x="72" y="1251"/>
                  </a:lnTo>
                  <a:lnTo>
                    <a:pt x="67" y="1245"/>
                  </a:lnTo>
                  <a:lnTo>
                    <a:pt x="61" y="1245"/>
                  </a:lnTo>
                  <a:lnTo>
                    <a:pt x="61" y="1239"/>
                  </a:lnTo>
                  <a:lnTo>
                    <a:pt x="55" y="1239"/>
                  </a:lnTo>
                  <a:lnTo>
                    <a:pt x="55" y="1234"/>
                  </a:lnTo>
                  <a:lnTo>
                    <a:pt x="50" y="1234"/>
                  </a:lnTo>
                  <a:lnTo>
                    <a:pt x="50" y="1228"/>
                  </a:lnTo>
                  <a:lnTo>
                    <a:pt x="44" y="1222"/>
                  </a:lnTo>
                  <a:lnTo>
                    <a:pt x="44" y="1218"/>
                  </a:lnTo>
                  <a:lnTo>
                    <a:pt x="44" y="1213"/>
                  </a:lnTo>
                  <a:lnTo>
                    <a:pt x="44" y="1207"/>
                  </a:lnTo>
                  <a:lnTo>
                    <a:pt x="44" y="1196"/>
                  </a:lnTo>
                  <a:lnTo>
                    <a:pt x="44" y="1190"/>
                  </a:lnTo>
                  <a:lnTo>
                    <a:pt x="44" y="1186"/>
                  </a:lnTo>
                  <a:lnTo>
                    <a:pt x="50" y="1180"/>
                  </a:lnTo>
                  <a:lnTo>
                    <a:pt x="55" y="1174"/>
                  </a:lnTo>
                  <a:lnTo>
                    <a:pt x="55" y="1169"/>
                  </a:lnTo>
                  <a:lnTo>
                    <a:pt x="61" y="1163"/>
                  </a:lnTo>
                  <a:lnTo>
                    <a:pt x="61" y="1158"/>
                  </a:lnTo>
                  <a:lnTo>
                    <a:pt x="61" y="1153"/>
                  </a:lnTo>
                  <a:lnTo>
                    <a:pt x="61" y="1148"/>
                  </a:lnTo>
                  <a:lnTo>
                    <a:pt x="55" y="1142"/>
                  </a:lnTo>
                  <a:lnTo>
                    <a:pt x="55" y="1131"/>
                  </a:lnTo>
                  <a:lnTo>
                    <a:pt x="55" y="1125"/>
                  </a:lnTo>
                  <a:lnTo>
                    <a:pt x="55" y="1121"/>
                  </a:lnTo>
                  <a:lnTo>
                    <a:pt x="61" y="1115"/>
                  </a:lnTo>
                  <a:lnTo>
                    <a:pt x="61" y="1110"/>
                  </a:lnTo>
                  <a:lnTo>
                    <a:pt x="61" y="1098"/>
                  </a:lnTo>
                  <a:lnTo>
                    <a:pt x="61" y="1093"/>
                  </a:lnTo>
                  <a:lnTo>
                    <a:pt x="61" y="1087"/>
                  </a:lnTo>
                  <a:lnTo>
                    <a:pt x="55" y="1083"/>
                  </a:lnTo>
                  <a:lnTo>
                    <a:pt x="55" y="1077"/>
                  </a:lnTo>
                  <a:lnTo>
                    <a:pt x="50" y="1077"/>
                  </a:lnTo>
                  <a:lnTo>
                    <a:pt x="44" y="1072"/>
                  </a:lnTo>
                  <a:lnTo>
                    <a:pt x="44" y="1066"/>
                  </a:lnTo>
                  <a:lnTo>
                    <a:pt x="38" y="1066"/>
                  </a:lnTo>
                  <a:lnTo>
                    <a:pt x="34" y="1060"/>
                  </a:lnTo>
                  <a:lnTo>
                    <a:pt x="34" y="1055"/>
                  </a:lnTo>
                  <a:lnTo>
                    <a:pt x="29" y="1055"/>
                  </a:lnTo>
                  <a:lnTo>
                    <a:pt x="29" y="1045"/>
                  </a:lnTo>
                  <a:lnTo>
                    <a:pt x="29" y="1039"/>
                  </a:lnTo>
                  <a:lnTo>
                    <a:pt x="34" y="1033"/>
                  </a:lnTo>
                  <a:lnTo>
                    <a:pt x="34" y="1028"/>
                  </a:lnTo>
                  <a:lnTo>
                    <a:pt x="34" y="1022"/>
                  </a:lnTo>
                  <a:lnTo>
                    <a:pt x="34" y="1018"/>
                  </a:lnTo>
                  <a:lnTo>
                    <a:pt x="38" y="1012"/>
                  </a:lnTo>
                  <a:lnTo>
                    <a:pt x="38" y="1007"/>
                  </a:lnTo>
                  <a:lnTo>
                    <a:pt x="38" y="1001"/>
                  </a:lnTo>
                  <a:lnTo>
                    <a:pt x="44" y="1001"/>
                  </a:lnTo>
                  <a:lnTo>
                    <a:pt x="44" y="995"/>
                  </a:lnTo>
                  <a:lnTo>
                    <a:pt x="44" y="990"/>
                  </a:lnTo>
                  <a:lnTo>
                    <a:pt x="50" y="990"/>
                  </a:lnTo>
                  <a:lnTo>
                    <a:pt x="55" y="986"/>
                  </a:lnTo>
                  <a:lnTo>
                    <a:pt x="55" y="980"/>
                  </a:lnTo>
                  <a:lnTo>
                    <a:pt x="61" y="980"/>
                  </a:lnTo>
                  <a:lnTo>
                    <a:pt x="67" y="980"/>
                  </a:lnTo>
                  <a:lnTo>
                    <a:pt x="72" y="974"/>
                  </a:lnTo>
                  <a:lnTo>
                    <a:pt x="76" y="974"/>
                  </a:lnTo>
                  <a:lnTo>
                    <a:pt x="82" y="969"/>
                  </a:lnTo>
                  <a:lnTo>
                    <a:pt x="88" y="969"/>
                  </a:lnTo>
                  <a:lnTo>
                    <a:pt x="93" y="969"/>
                  </a:lnTo>
                  <a:lnTo>
                    <a:pt x="99" y="963"/>
                  </a:lnTo>
                  <a:lnTo>
                    <a:pt x="105" y="963"/>
                  </a:lnTo>
                  <a:lnTo>
                    <a:pt x="105" y="957"/>
                  </a:lnTo>
                  <a:lnTo>
                    <a:pt x="105" y="952"/>
                  </a:lnTo>
                  <a:lnTo>
                    <a:pt x="99" y="947"/>
                  </a:lnTo>
                  <a:lnTo>
                    <a:pt x="99" y="942"/>
                  </a:lnTo>
                  <a:lnTo>
                    <a:pt x="93" y="942"/>
                  </a:lnTo>
                  <a:lnTo>
                    <a:pt x="88" y="936"/>
                  </a:lnTo>
                  <a:lnTo>
                    <a:pt x="82" y="936"/>
                  </a:lnTo>
                  <a:lnTo>
                    <a:pt x="76" y="931"/>
                  </a:lnTo>
                  <a:lnTo>
                    <a:pt x="72" y="925"/>
                  </a:lnTo>
                  <a:lnTo>
                    <a:pt x="72" y="919"/>
                  </a:lnTo>
                  <a:lnTo>
                    <a:pt x="67" y="915"/>
                  </a:lnTo>
                  <a:lnTo>
                    <a:pt x="61" y="915"/>
                  </a:lnTo>
                  <a:lnTo>
                    <a:pt x="61" y="909"/>
                  </a:lnTo>
                  <a:lnTo>
                    <a:pt x="55" y="904"/>
                  </a:lnTo>
                  <a:lnTo>
                    <a:pt x="55" y="898"/>
                  </a:lnTo>
                  <a:lnTo>
                    <a:pt x="50" y="892"/>
                  </a:lnTo>
                  <a:lnTo>
                    <a:pt x="50" y="887"/>
                  </a:lnTo>
                  <a:lnTo>
                    <a:pt x="55" y="883"/>
                  </a:lnTo>
                  <a:lnTo>
                    <a:pt x="61" y="877"/>
                  </a:lnTo>
                  <a:lnTo>
                    <a:pt x="67" y="871"/>
                  </a:lnTo>
                  <a:lnTo>
                    <a:pt x="67" y="866"/>
                  </a:lnTo>
                  <a:lnTo>
                    <a:pt x="72" y="866"/>
                  </a:lnTo>
                  <a:lnTo>
                    <a:pt x="76" y="860"/>
                  </a:lnTo>
                  <a:lnTo>
                    <a:pt x="82" y="860"/>
                  </a:lnTo>
                  <a:lnTo>
                    <a:pt x="82" y="839"/>
                  </a:lnTo>
                  <a:lnTo>
                    <a:pt x="82" y="822"/>
                  </a:lnTo>
                  <a:lnTo>
                    <a:pt x="82" y="818"/>
                  </a:lnTo>
                  <a:lnTo>
                    <a:pt x="82" y="806"/>
                  </a:lnTo>
                  <a:lnTo>
                    <a:pt x="76" y="784"/>
                  </a:lnTo>
                  <a:lnTo>
                    <a:pt x="76" y="768"/>
                  </a:lnTo>
                  <a:lnTo>
                    <a:pt x="76" y="751"/>
                  </a:lnTo>
                  <a:lnTo>
                    <a:pt x="76" y="730"/>
                  </a:lnTo>
                  <a:lnTo>
                    <a:pt x="72" y="730"/>
                  </a:lnTo>
                  <a:lnTo>
                    <a:pt x="67" y="719"/>
                  </a:lnTo>
                  <a:lnTo>
                    <a:pt x="67" y="719"/>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71488" y="299134"/>
            <a:ext cx="8215312" cy="920066"/>
          </a:xfrm>
        </p:spPr>
        <p:txBody>
          <a:bodyPr/>
          <a:lstStyle/>
          <a:p>
            <a:r>
              <a:rPr lang="en-US" dirty="0" smtClean="0"/>
              <a:t>Use of Modern Methods by State</a:t>
            </a:r>
            <a:endParaRPr lang="en-US" dirty="0">
              <a:solidFill>
                <a:schemeClr val="tx1"/>
              </a:solidFill>
            </a:endParaRPr>
          </a:p>
        </p:txBody>
      </p:sp>
      <p:sp>
        <p:nvSpPr>
          <p:cNvPr id="85" name="TextBox 84"/>
          <p:cNvSpPr txBox="1"/>
          <p:nvPr/>
        </p:nvSpPr>
        <p:spPr>
          <a:xfrm>
            <a:off x="2493286" y="2489419"/>
            <a:ext cx="2012539" cy="830997"/>
          </a:xfrm>
          <a:prstGeom prst="rect">
            <a:avLst/>
          </a:prstGeom>
          <a:noFill/>
        </p:spPr>
        <p:txBody>
          <a:bodyPr wrap="square" rtlCol="0">
            <a:spAutoFit/>
          </a:bodyPr>
          <a:lstStyle/>
          <a:p>
            <a:pPr algn="ctr"/>
            <a:r>
              <a:rPr lang="en-US" sz="2400" b="1" dirty="0" smtClean="0">
                <a:latin typeface="+mn-lt"/>
              </a:rPr>
              <a:t>Oyo  </a:t>
            </a:r>
          </a:p>
          <a:p>
            <a:pPr algn="ctr"/>
            <a:r>
              <a:rPr lang="en-US" sz="2400" b="1" dirty="0" smtClean="0">
                <a:latin typeface="+mn-lt"/>
              </a:rPr>
              <a:t>24%</a:t>
            </a:r>
            <a:endParaRPr lang="en-US" sz="2400" b="1" dirty="0">
              <a:latin typeface="+mn-lt"/>
            </a:endParaRPr>
          </a:p>
        </p:txBody>
      </p:sp>
      <p:sp>
        <p:nvSpPr>
          <p:cNvPr id="29" name="TextBox 28"/>
          <p:cNvSpPr txBox="1"/>
          <p:nvPr/>
        </p:nvSpPr>
        <p:spPr>
          <a:xfrm>
            <a:off x="4007496" y="3667206"/>
            <a:ext cx="2012539" cy="830997"/>
          </a:xfrm>
          <a:prstGeom prst="rect">
            <a:avLst/>
          </a:prstGeom>
          <a:noFill/>
        </p:spPr>
        <p:txBody>
          <a:bodyPr wrap="square" rtlCol="0">
            <a:spAutoFit/>
          </a:bodyPr>
          <a:lstStyle/>
          <a:p>
            <a:pPr algn="ctr"/>
            <a:r>
              <a:rPr lang="en-US" sz="2400" b="1" dirty="0" smtClean="0">
                <a:latin typeface="+mn-lt"/>
              </a:rPr>
              <a:t>Osun </a:t>
            </a:r>
          </a:p>
          <a:p>
            <a:pPr algn="ctr"/>
            <a:r>
              <a:rPr lang="en-US" sz="2400" b="1" dirty="0" smtClean="0">
                <a:latin typeface="+mn-lt"/>
              </a:rPr>
              <a:t>32%</a:t>
            </a:r>
            <a:endParaRPr lang="en-US" sz="2400" b="1" dirty="0">
              <a:latin typeface="+mn-lt"/>
            </a:endParaRPr>
          </a:p>
        </p:txBody>
      </p:sp>
      <p:sp>
        <p:nvSpPr>
          <p:cNvPr id="30" name="TextBox 29"/>
          <p:cNvSpPr txBox="1"/>
          <p:nvPr/>
        </p:nvSpPr>
        <p:spPr>
          <a:xfrm>
            <a:off x="5790387" y="3350122"/>
            <a:ext cx="1295400" cy="830997"/>
          </a:xfrm>
          <a:prstGeom prst="rect">
            <a:avLst/>
          </a:prstGeom>
          <a:noFill/>
        </p:spPr>
        <p:txBody>
          <a:bodyPr wrap="square" rtlCol="0">
            <a:spAutoFit/>
          </a:bodyPr>
          <a:lstStyle/>
          <a:p>
            <a:pPr algn="ctr"/>
            <a:r>
              <a:rPr lang="en-US" sz="2400" b="1" dirty="0" err="1" smtClean="0">
                <a:latin typeface="+mn-lt"/>
              </a:rPr>
              <a:t>Ekiti</a:t>
            </a:r>
            <a:r>
              <a:rPr lang="en-US" sz="2400" b="1" dirty="0" smtClean="0">
                <a:latin typeface="+mn-lt"/>
              </a:rPr>
              <a:t> 27%</a:t>
            </a:r>
            <a:endParaRPr lang="en-US" sz="2400" b="1" dirty="0">
              <a:latin typeface="+mn-lt"/>
            </a:endParaRPr>
          </a:p>
        </p:txBody>
      </p:sp>
      <p:sp>
        <p:nvSpPr>
          <p:cNvPr id="31" name="TextBox 30"/>
          <p:cNvSpPr txBox="1"/>
          <p:nvPr/>
        </p:nvSpPr>
        <p:spPr>
          <a:xfrm>
            <a:off x="5242340" y="4638091"/>
            <a:ext cx="1295400" cy="830997"/>
          </a:xfrm>
          <a:prstGeom prst="rect">
            <a:avLst/>
          </a:prstGeom>
          <a:noFill/>
        </p:spPr>
        <p:txBody>
          <a:bodyPr wrap="square" rtlCol="0">
            <a:spAutoFit/>
          </a:bodyPr>
          <a:lstStyle/>
          <a:p>
            <a:pPr algn="ctr"/>
            <a:r>
              <a:rPr lang="en-US" sz="2400" b="1" dirty="0" err="1" smtClean="0">
                <a:latin typeface="+mn-lt"/>
              </a:rPr>
              <a:t>Ondo</a:t>
            </a:r>
            <a:r>
              <a:rPr lang="en-US" sz="2400" b="1" dirty="0" smtClean="0">
                <a:latin typeface="+mn-lt"/>
              </a:rPr>
              <a:t> 20%</a:t>
            </a:r>
            <a:endParaRPr lang="en-US" sz="2400" b="1" dirty="0">
              <a:latin typeface="+mn-lt"/>
            </a:endParaRPr>
          </a:p>
        </p:txBody>
      </p:sp>
      <p:sp>
        <p:nvSpPr>
          <p:cNvPr id="32" name="TextBox 31"/>
          <p:cNvSpPr txBox="1"/>
          <p:nvPr/>
        </p:nvSpPr>
        <p:spPr>
          <a:xfrm>
            <a:off x="2037173" y="4535154"/>
            <a:ext cx="2012539" cy="830997"/>
          </a:xfrm>
          <a:prstGeom prst="rect">
            <a:avLst/>
          </a:prstGeom>
          <a:noFill/>
        </p:spPr>
        <p:txBody>
          <a:bodyPr wrap="square" rtlCol="0">
            <a:spAutoFit/>
          </a:bodyPr>
          <a:lstStyle/>
          <a:p>
            <a:pPr algn="ctr"/>
            <a:r>
              <a:rPr lang="en-US" sz="2400" b="1" dirty="0" smtClean="0">
                <a:latin typeface="+mn-lt"/>
              </a:rPr>
              <a:t>Ogun </a:t>
            </a:r>
          </a:p>
          <a:p>
            <a:pPr algn="ctr"/>
            <a:r>
              <a:rPr lang="en-US" sz="2400" b="1" dirty="0" smtClean="0">
                <a:latin typeface="+mn-lt"/>
              </a:rPr>
              <a:t>22%</a:t>
            </a:r>
            <a:endParaRPr lang="en-US" sz="2400" b="1" dirty="0">
              <a:latin typeface="+mn-lt"/>
            </a:endParaRPr>
          </a:p>
        </p:txBody>
      </p:sp>
      <p:sp>
        <p:nvSpPr>
          <p:cNvPr id="33" name="TextBox 32"/>
          <p:cNvSpPr txBox="1"/>
          <p:nvPr/>
        </p:nvSpPr>
        <p:spPr>
          <a:xfrm>
            <a:off x="2299509" y="6074011"/>
            <a:ext cx="2012539" cy="830997"/>
          </a:xfrm>
          <a:prstGeom prst="rect">
            <a:avLst/>
          </a:prstGeom>
          <a:noFill/>
        </p:spPr>
        <p:txBody>
          <a:bodyPr wrap="square" rtlCol="0">
            <a:spAutoFit/>
          </a:bodyPr>
          <a:lstStyle/>
          <a:p>
            <a:pPr algn="ctr"/>
            <a:r>
              <a:rPr lang="en-US" sz="2400" b="1" dirty="0" smtClean="0">
                <a:latin typeface="+mn-lt"/>
              </a:rPr>
              <a:t>Lagos </a:t>
            </a:r>
          </a:p>
          <a:p>
            <a:pPr algn="ctr"/>
            <a:r>
              <a:rPr lang="en-US" sz="2400" b="1" dirty="0" smtClean="0">
                <a:latin typeface="+mn-lt"/>
              </a:rPr>
              <a:t>26%</a:t>
            </a:r>
            <a:endParaRPr lang="en-US" sz="2400" b="1" dirty="0">
              <a:latin typeface="+mn-lt"/>
            </a:endParaRPr>
          </a:p>
        </p:txBody>
      </p:sp>
      <p:sp>
        <p:nvSpPr>
          <p:cNvPr id="21" name="TextBox 20"/>
          <p:cNvSpPr txBox="1"/>
          <p:nvPr/>
        </p:nvSpPr>
        <p:spPr>
          <a:xfrm>
            <a:off x="-101230" y="4969194"/>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10%</a:t>
            </a:r>
          </a:p>
          <a:p>
            <a:pPr algn="ctr"/>
            <a:r>
              <a:rPr lang="en-US" sz="2800" b="1" dirty="0" smtClean="0">
                <a:latin typeface="+mj-lt"/>
              </a:rPr>
              <a:t>South West</a:t>
            </a:r>
            <a:br>
              <a:rPr lang="en-US" sz="2800" b="1" dirty="0" smtClean="0">
                <a:latin typeface="+mj-lt"/>
              </a:rPr>
            </a:br>
            <a:r>
              <a:rPr lang="en-US" sz="2800" b="1" dirty="0" smtClean="0">
                <a:latin typeface="+mj-lt"/>
              </a:rPr>
              <a:t>25%</a:t>
            </a:r>
            <a:endParaRPr lang="en-US" sz="2800" b="1" dirty="0">
              <a:latin typeface="+mj-lt"/>
            </a:endParaRPr>
          </a:p>
        </p:txBody>
      </p:sp>
      <p:sp>
        <p:nvSpPr>
          <p:cNvPr id="23" name="TextBox 22"/>
          <p:cNvSpPr txBox="1"/>
          <p:nvPr/>
        </p:nvSpPr>
        <p:spPr>
          <a:xfrm>
            <a:off x="533401" y="905559"/>
            <a:ext cx="8386160" cy="646331"/>
          </a:xfrm>
          <a:prstGeom prst="rect">
            <a:avLst/>
          </a:prstGeom>
          <a:noFill/>
        </p:spPr>
        <p:txBody>
          <a:bodyPr wrap="square" rtlCol="0">
            <a:spAutoFit/>
          </a:bodyPr>
          <a:lstStyle/>
          <a:p>
            <a:r>
              <a:rPr lang="en-US" i="1" dirty="0" smtClean="0">
                <a:latin typeface="+mj-lt"/>
              </a:rPr>
              <a:t>Percent of currently married women </a:t>
            </a:r>
            <a:br>
              <a:rPr lang="en-US" i="1" dirty="0" smtClean="0">
                <a:latin typeface="+mj-lt"/>
              </a:rPr>
            </a:br>
            <a:r>
              <a:rPr lang="en-US" i="1" dirty="0" smtClean="0">
                <a:latin typeface="+mj-lt"/>
              </a:rPr>
              <a:t>age 15-49 using a modern method</a:t>
            </a:r>
            <a:endParaRPr lang="en-US" i="1" dirty="0">
              <a:latin typeface="+mj-lt"/>
            </a:endParaRPr>
          </a:p>
        </p:txBody>
      </p:sp>
      <p:cxnSp>
        <p:nvCxnSpPr>
          <p:cNvPr id="20" name="Straight Connector 19"/>
          <p:cNvCxnSpPr/>
          <p:nvPr/>
        </p:nvCxnSpPr>
        <p:spPr>
          <a:xfrm flipV="1">
            <a:off x="3499555" y="5730874"/>
            <a:ext cx="188525" cy="4432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1336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1143000"/>
          </a:xfrm>
        </p:spPr>
        <p:txBody>
          <a:bodyPr>
            <a:normAutofit fontScale="90000"/>
          </a:bodyPr>
          <a:lstStyle/>
          <a:p>
            <a:r>
              <a:rPr lang="en-US" sz="3600" dirty="0" smtClean="0"/>
              <a:t>Current Use of Family Planning </a:t>
            </a:r>
            <a:br>
              <a:rPr lang="en-US" sz="3600" dirty="0" smtClean="0"/>
            </a:br>
            <a:r>
              <a:rPr lang="en-US" sz="3600" dirty="0" smtClean="0"/>
              <a:t>in South West Zone</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841377465"/>
              </p:ext>
            </p:extLst>
          </p:nvPr>
        </p:nvGraphicFramePr>
        <p:xfrm>
          <a:off x="0" y="1828800"/>
          <a:ext cx="8991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2531" name="Text Box 9"/>
          <p:cNvSpPr txBox="1">
            <a:spLocks noChangeArrowheads="1"/>
          </p:cNvSpPr>
          <p:nvPr/>
        </p:nvSpPr>
        <p:spPr bwMode="auto">
          <a:xfrm>
            <a:off x="0" y="1066800"/>
            <a:ext cx="5410200" cy="369888"/>
          </a:xfrm>
          <a:prstGeom prst="rect">
            <a:avLst/>
          </a:prstGeom>
          <a:noFill/>
          <a:ln w="9525">
            <a:noFill/>
            <a:miter lim="800000"/>
            <a:headEnd/>
            <a:tailEnd/>
          </a:ln>
        </p:spPr>
        <p:txBody>
          <a:bodyPr>
            <a:spAutoFit/>
          </a:bodyPr>
          <a:lstStyle/>
          <a:p>
            <a:pPr>
              <a:spcBef>
                <a:spcPct val="50000"/>
              </a:spcBef>
            </a:pPr>
            <a:r>
              <a:rPr lang="en-US" i="1" dirty="0">
                <a:latin typeface="Calibri" pitchFamily="34" charset="0"/>
              </a:rPr>
              <a:t>Percent of </a:t>
            </a:r>
            <a:r>
              <a:rPr lang="en-US" i="1" dirty="0" smtClean="0">
                <a:latin typeface="Calibri" pitchFamily="34" charset="0"/>
              </a:rPr>
              <a:t>women </a:t>
            </a:r>
            <a:r>
              <a:rPr lang="en-US" i="1" dirty="0">
                <a:latin typeface="Calibri" pitchFamily="34" charset="0"/>
              </a:rPr>
              <a:t>age 15-49</a:t>
            </a:r>
          </a:p>
        </p:txBody>
      </p:sp>
    </p:spTree>
    <p:extLst>
      <p:ext uri="{BB962C8B-B14F-4D97-AF65-F5344CB8AC3E}">
        <p14:creationId xmlns:p14="http://schemas.microsoft.com/office/powerpoint/2010/main" val="1336124385"/>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z="3600" smtClean="0"/>
              <a:t>Knowledge of the Fertile Period</a:t>
            </a:r>
          </a:p>
        </p:txBody>
      </p:sp>
      <p:sp>
        <p:nvSpPr>
          <p:cNvPr id="29699" name="Rectangle 3"/>
          <p:cNvSpPr>
            <a:spLocks noGrp="1" noChangeArrowheads="1"/>
          </p:cNvSpPr>
          <p:nvPr>
            <p:ph idx="1"/>
          </p:nvPr>
        </p:nvSpPr>
        <p:spPr>
          <a:xfrm>
            <a:off x="457200" y="2209800"/>
            <a:ext cx="8229600" cy="2057400"/>
          </a:xfrm>
        </p:spPr>
        <p:txBody>
          <a:bodyPr/>
          <a:lstStyle/>
          <a:p>
            <a:pPr marL="0" indent="0" algn="ctr">
              <a:buNone/>
            </a:pPr>
            <a:r>
              <a:rPr lang="en-US" b="1" dirty="0" smtClean="0">
                <a:solidFill>
                  <a:schemeClr val="bg2"/>
                </a:solidFill>
              </a:rPr>
              <a:t>20% </a:t>
            </a:r>
            <a:r>
              <a:rPr lang="en-US" dirty="0" smtClean="0"/>
              <a:t>of women</a:t>
            </a:r>
            <a:r>
              <a:rPr lang="en-US" b="1" dirty="0" smtClean="0"/>
              <a:t> </a:t>
            </a:r>
            <a:r>
              <a:rPr lang="en-US" b="1" dirty="0" smtClean="0">
                <a:solidFill>
                  <a:schemeClr val="bg2"/>
                </a:solidFill>
              </a:rPr>
              <a:t>correctly identified the fertile period</a:t>
            </a:r>
            <a:r>
              <a:rPr lang="en-US" dirty="0" smtClean="0"/>
              <a:t> as halfway between two menstrual periods</a:t>
            </a:r>
            <a:endParaRPr lang="en-US" dirty="0" smtClean="0">
              <a:solidFill>
                <a:schemeClr val="bg2"/>
              </a:solidFill>
            </a:endParaRPr>
          </a:p>
        </p:txBody>
      </p:sp>
    </p:spTree>
    <p:extLst>
      <p:ext uri="{BB962C8B-B14F-4D97-AF65-F5344CB8AC3E}">
        <p14:creationId xmlns:p14="http://schemas.microsoft.com/office/powerpoint/2010/main" val="4289004572"/>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b="1" dirty="0" smtClean="0">
                <a:solidFill>
                  <a:schemeClr val="bg2"/>
                </a:solidFill>
              </a:rPr>
              <a:t>Source of methods</a:t>
            </a:r>
          </a:p>
          <a:p>
            <a:r>
              <a:rPr lang="en-US" dirty="0" smtClean="0">
                <a:solidFill>
                  <a:schemeClr val="tx1"/>
                </a:solidFill>
              </a:rPr>
              <a:t>Need for family planning</a:t>
            </a:r>
          </a:p>
          <a:p>
            <a:r>
              <a:rPr lang="en-US" dirty="0" smtClean="0">
                <a:solidFill>
                  <a:schemeClr val="tx1"/>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6"/>
          <p:cNvGraphicFramePr>
            <a:graphicFrameLocks noGrp="1"/>
          </p:cNvGraphicFramePr>
          <p:nvPr>
            <p:ph/>
            <p:extLst>
              <p:ext uri="{D42A27DB-BD31-4B8C-83A1-F6EECF244321}">
                <p14:modId xmlns:p14="http://schemas.microsoft.com/office/powerpoint/2010/main" val="958375479"/>
              </p:ext>
            </p:extLst>
          </p:nvPr>
        </p:nvGraphicFramePr>
        <p:xfrm>
          <a:off x="76200" y="1371600"/>
          <a:ext cx="90678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31746" name="Rectangle 2"/>
          <p:cNvSpPr>
            <a:spLocks noGrp="1" noChangeArrowheads="1"/>
          </p:cNvSpPr>
          <p:nvPr>
            <p:ph type="title" idx="4294967295"/>
          </p:nvPr>
        </p:nvSpPr>
        <p:spPr>
          <a:xfrm>
            <a:off x="0" y="0"/>
            <a:ext cx="8229600" cy="914400"/>
          </a:xfrm>
        </p:spPr>
        <p:txBody>
          <a:bodyPr/>
          <a:lstStyle/>
          <a:p>
            <a:r>
              <a:rPr lang="en-US" sz="3600" dirty="0" smtClean="0"/>
              <a:t>Source of Contraception</a:t>
            </a:r>
          </a:p>
        </p:txBody>
      </p:sp>
      <p:sp>
        <p:nvSpPr>
          <p:cNvPr id="31747" name="Text Box 3"/>
          <p:cNvSpPr txBox="1">
            <a:spLocks noChangeArrowheads="1"/>
          </p:cNvSpPr>
          <p:nvPr/>
        </p:nvSpPr>
        <p:spPr bwMode="auto">
          <a:xfrm>
            <a:off x="76200" y="847060"/>
            <a:ext cx="82296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distribution of current users of modern contraceptive </a:t>
            </a:r>
            <a:r>
              <a:rPr lang="en-US" i="1" dirty="0" smtClean="0">
                <a:latin typeface="Calibri" pitchFamily="34" charset="0"/>
              </a:rPr>
              <a:t>methods age 15-49</a:t>
            </a:r>
            <a:endParaRPr lang="en-US" i="1" dirty="0">
              <a:latin typeface="Calibri" pitchFamily="34" charset="0"/>
            </a:endParaRPr>
          </a:p>
        </p:txBody>
      </p:sp>
    </p:spTree>
    <p:extLst>
      <p:ext uri="{BB962C8B-B14F-4D97-AF65-F5344CB8AC3E}">
        <p14:creationId xmlns:p14="http://schemas.microsoft.com/office/powerpoint/2010/main" val="2571331944"/>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r>
              <a:rPr lang="en-US" sz="3600" smtClean="0"/>
              <a:t>Do Family Planning Users Have </a:t>
            </a:r>
            <a:br>
              <a:rPr lang="en-US" sz="3600" smtClean="0"/>
            </a:br>
            <a:r>
              <a:rPr lang="en-US" sz="3600" smtClean="0"/>
              <a:t>Informed Choices?</a:t>
            </a:r>
          </a:p>
        </p:txBody>
      </p:sp>
      <p:sp>
        <p:nvSpPr>
          <p:cNvPr id="32771" name="Rectangle 3"/>
          <p:cNvSpPr>
            <a:spLocks noGrp="1" noChangeArrowheads="1"/>
          </p:cNvSpPr>
          <p:nvPr>
            <p:ph idx="1"/>
          </p:nvPr>
        </p:nvSpPr>
        <p:spPr>
          <a:xfrm>
            <a:off x="533400" y="1981200"/>
            <a:ext cx="8483600" cy="3581400"/>
          </a:xfrm>
        </p:spPr>
        <p:txBody>
          <a:bodyPr/>
          <a:lstStyle/>
          <a:p>
            <a:r>
              <a:rPr lang="en-US" sz="2800" b="1" dirty="0" smtClean="0">
                <a:solidFill>
                  <a:schemeClr val="bg2"/>
                </a:solidFill>
              </a:rPr>
              <a:t>60%</a:t>
            </a:r>
            <a:r>
              <a:rPr lang="en-US" sz="2800" b="1" dirty="0" smtClean="0">
                <a:solidFill>
                  <a:schemeClr val="accent1"/>
                </a:solidFill>
              </a:rPr>
              <a:t> </a:t>
            </a:r>
            <a:r>
              <a:rPr lang="en-US" sz="2800" dirty="0" smtClean="0"/>
              <a:t>of modern contraceptive users were </a:t>
            </a:r>
            <a:r>
              <a:rPr lang="en-US" sz="2800" b="1" dirty="0" smtClean="0">
                <a:solidFill>
                  <a:schemeClr val="bg2"/>
                </a:solidFill>
              </a:rPr>
              <a:t>informed of side effects or problems</a:t>
            </a:r>
            <a:r>
              <a:rPr lang="en-US" sz="2800" dirty="0" smtClean="0">
                <a:solidFill>
                  <a:schemeClr val="accent1"/>
                </a:solidFill>
              </a:rPr>
              <a:t> </a:t>
            </a:r>
            <a:r>
              <a:rPr lang="en-US" sz="2800" dirty="0" smtClean="0"/>
              <a:t>of methods they used.</a:t>
            </a:r>
          </a:p>
          <a:p>
            <a:r>
              <a:rPr lang="en-US" sz="2800" b="1" dirty="0" smtClean="0">
                <a:solidFill>
                  <a:schemeClr val="bg2"/>
                </a:solidFill>
              </a:rPr>
              <a:t>54%</a:t>
            </a:r>
            <a:r>
              <a:rPr lang="en-US" sz="2800" b="1" dirty="0" smtClean="0">
                <a:solidFill>
                  <a:schemeClr val="accent6"/>
                </a:solidFill>
              </a:rPr>
              <a:t> </a:t>
            </a:r>
            <a:r>
              <a:rPr lang="en-US" sz="2800" dirty="0" smtClean="0"/>
              <a:t>were informed about what to do if they </a:t>
            </a:r>
            <a:r>
              <a:rPr lang="en-US" sz="2800" b="1" dirty="0" smtClean="0">
                <a:solidFill>
                  <a:schemeClr val="bg2"/>
                </a:solidFill>
              </a:rPr>
              <a:t>experienced side effects</a:t>
            </a:r>
            <a:r>
              <a:rPr lang="en-US" sz="2800" dirty="0" smtClean="0"/>
              <a:t>. </a:t>
            </a:r>
          </a:p>
          <a:p>
            <a:r>
              <a:rPr lang="en-US" sz="2800" b="1" dirty="0" smtClean="0">
                <a:solidFill>
                  <a:schemeClr val="bg2"/>
                </a:solidFill>
              </a:rPr>
              <a:t>64%</a:t>
            </a:r>
            <a:r>
              <a:rPr lang="en-US" sz="2800" b="1" dirty="0" smtClean="0">
                <a:solidFill>
                  <a:schemeClr val="accent1"/>
                </a:solidFill>
              </a:rPr>
              <a:t> </a:t>
            </a:r>
            <a:r>
              <a:rPr lang="en-US" sz="2800" dirty="0" smtClean="0"/>
              <a:t>were informed of </a:t>
            </a:r>
            <a:r>
              <a:rPr lang="en-US" sz="2800" b="1" dirty="0" smtClean="0">
                <a:solidFill>
                  <a:schemeClr val="bg2"/>
                </a:solidFill>
              </a:rPr>
              <a:t>other methods </a:t>
            </a:r>
            <a:r>
              <a:rPr lang="en-US" sz="2800" dirty="0" smtClean="0"/>
              <a:t>they could use.</a:t>
            </a:r>
          </a:p>
        </p:txBody>
      </p:sp>
    </p:spTree>
    <p:extLst>
      <p:ext uri="{BB962C8B-B14F-4D97-AF65-F5344CB8AC3E}">
        <p14:creationId xmlns:p14="http://schemas.microsoft.com/office/powerpoint/2010/main" val="151694235"/>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dirty="0" smtClean="0">
                <a:solidFill>
                  <a:schemeClr val="tx1"/>
                </a:solidFill>
              </a:rPr>
              <a:t>Source of methods</a:t>
            </a:r>
          </a:p>
          <a:p>
            <a:r>
              <a:rPr lang="en-US" b="1" dirty="0" smtClean="0">
                <a:solidFill>
                  <a:schemeClr val="bg2"/>
                </a:solidFill>
              </a:rPr>
              <a:t>Need for family planning</a:t>
            </a:r>
          </a:p>
          <a:p>
            <a:r>
              <a:rPr lang="en-US" dirty="0" smtClean="0">
                <a:solidFill>
                  <a:schemeClr val="tx1"/>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139700" y="1066800"/>
            <a:ext cx="9004300" cy="1676400"/>
          </a:xfrm>
          <a:prstGeom prst="rect">
            <a:avLst/>
          </a:prstGeom>
          <a:noFill/>
        </p:spPr>
        <p:txBody>
          <a:bodyPr vert="horz" lIns="91440" tIns="45720" rIns="91440" bIns="45720" rtlCol="0" anchor="ctr">
            <a:normAutofit fontScale="97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uLnTx/>
                <a:uFillTx/>
                <a:latin typeface="+mj-lt"/>
                <a:ea typeface="+mj-ea"/>
                <a:cs typeface="+mj-cs"/>
              </a:rPr>
              <a:t>Women are considered as having an </a:t>
            </a:r>
            <a:br>
              <a:rPr kumimoji="0" lang="en-US" sz="3600" b="1" i="0" u="none" strike="noStrike" kern="1200" cap="none" spc="0" normalizeH="0" baseline="0" noProof="0" dirty="0" smtClean="0">
                <a:ln>
                  <a:noFill/>
                </a:ln>
                <a:uLnTx/>
                <a:uFillTx/>
                <a:latin typeface="+mj-lt"/>
                <a:ea typeface="+mj-ea"/>
                <a:cs typeface="+mj-cs"/>
              </a:rPr>
            </a:br>
            <a:r>
              <a:rPr kumimoji="0" lang="en-US" sz="3600" b="1" i="0" u="none" strike="noStrike" kern="1200" cap="none" spc="0" normalizeH="0" baseline="0" noProof="0" dirty="0" smtClean="0">
                <a:ln>
                  <a:noFill/>
                </a:ln>
                <a:uLnTx/>
                <a:uFillTx/>
                <a:latin typeface="+mj-lt"/>
                <a:ea typeface="+mj-ea"/>
                <a:cs typeface="+mj-cs"/>
              </a:rPr>
              <a:t>unmet need for family planning </a:t>
            </a:r>
            <a:br>
              <a:rPr kumimoji="0" lang="en-US" sz="3600" b="1" i="0" u="none" strike="noStrike" kern="1200" cap="none" spc="0" normalizeH="0" baseline="0" noProof="0" dirty="0" smtClean="0">
                <a:ln>
                  <a:noFill/>
                </a:ln>
                <a:uLnTx/>
                <a:uFillTx/>
                <a:latin typeface="+mj-lt"/>
                <a:ea typeface="+mj-ea"/>
                <a:cs typeface="+mj-cs"/>
              </a:rPr>
            </a:br>
            <a:r>
              <a:rPr kumimoji="0" lang="en-US" sz="3600" b="1" i="0" u="none" strike="noStrike" kern="1200" cap="none" spc="0" normalizeH="0" baseline="0" noProof="0" dirty="0" smtClean="0">
                <a:ln>
                  <a:noFill/>
                </a:ln>
                <a:uLnTx/>
                <a:uFillTx/>
                <a:latin typeface="+mj-lt"/>
                <a:ea typeface="+mj-ea"/>
                <a:cs typeface="+mj-cs"/>
              </a:rPr>
              <a:t>if they are fecund and wish</a:t>
            </a:r>
            <a:r>
              <a:rPr kumimoji="0" lang="en-US" sz="3600" b="1" i="0" u="none" strike="noStrike" kern="1200" cap="none" spc="0" normalizeH="0" baseline="0" noProof="0" dirty="0" smtClean="0">
                <a:ln>
                  <a:noFill/>
                </a:ln>
                <a:effectLst>
                  <a:outerShdw blurRad="38100" dist="38100" dir="2700000" algn="tl">
                    <a:srgbClr val="000000"/>
                  </a:outerShdw>
                </a:effectLst>
                <a:uLnTx/>
                <a:uFillTx/>
                <a:latin typeface="+mj-lt"/>
                <a:ea typeface="+mj-ea"/>
                <a:cs typeface="+mj-cs"/>
              </a:rPr>
              <a:t>:</a:t>
            </a:r>
            <a:endParaRPr kumimoji="0" lang="en-US" sz="3600" b="1" i="0" u="none" strike="noStrike" kern="1200" cap="none" spc="0" normalizeH="0" baseline="0" noProof="0" dirty="0">
              <a:ln>
                <a:noFill/>
              </a:ln>
              <a:effectLst>
                <a:outerShdw blurRad="38100" dist="38100" dir="2700000" algn="tl">
                  <a:srgbClr val="000000"/>
                </a:outerShdw>
              </a:effectLst>
              <a:uLnTx/>
              <a:uFillTx/>
              <a:latin typeface="+mj-lt"/>
              <a:ea typeface="+mj-ea"/>
              <a:cs typeface="+mj-cs"/>
            </a:endParaRPr>
          </a:p>
        </p:txBody>
      </p:sp>
      <p:sp>
        <p:nvSpPr>
          <p:cNvPr id="7" name="Rectangle 3"/>
          <p:cNvSpPr>
            <a:spLocks noChangeArrowheads="1"/>
          </p:cNvSpPr>
          <p:nvPr/>
        </p:nvSpPr>
        <p:spPr bwMode="auto">
          <a:xfrm>
            <a:off x="139700" y="3276600"/>
            <a:ext cx="8851899" cy="2590800"/>
          </a:xfrm>
          <a:prstGeom prst="rect">
            <a:avLst/>
          </a:prstGeom>
          <a:noFill/>
          <a:ln w="9525">
            <a:noFill/>
            <a:miter lim="800000"/>
            <a:headEnd/>
            <a:tailEnd/>
          </a:ln>
          <a:effectLst/>
        </p:spPr>
        <p:txBody>
          <a:bodyPr anchor="ctr"/>
          <a:lstStyle/>
          <a:p>
            <a:pPr algn="ctr" eaLnBrk="0" hangingPunct="0">
              <a:lnSpc>
                <a:spcPct val="85000"/>
              </a:lnSpc>
            </a:pPr>
            <a:r>
              <a:rPr lang="en-US" sz="3600" dirty="0" smtClean="0">
                <a:solidFill>
                  <a:schemeClr val="bg2"/>
                </a:solidFill>
                <a:latin typeface="+mj-lt"/>
              </a:rPr>
              <a:t>to </a:t>
            </a:r>
            <a:r>
              <a:rPr lang="en-US" sz="3600" dirty="0">
                <a:solidFill>
                  <a:schemeClr val="bg2"/>
                </a:solidFill>
                <a:latin typeface="+mj-lt"/>
              </a:rPr>
              <a:t>space their next birth </a:t>
            </a:r>
          </a:p>
          <a:p>
            <a:pPr algn="ctr" eaLnBrk="0" hangingPunct="0">
              <a:lnSpc>
                <a:spcPct val="15000"/>
              </a:lnSpc>
            </a:pPr>
            <a:endParaRPr lang="en-US" sz="3600" dirty="0">
              <a:latin typeface="+mj-lt"/>
            </a:endParaRPr>
          </a:p>
          <a:p>
            <a:pPr algn="ctr" eaLnBrk="0" hangingPunct="0">
              <a:lnSpc>
                <a:spcPct val="85000"/>
              </a:lnSpc>
            </a:pPr>
            <a:r>
              <a:rPr lang="en-US" sz="3600" dirty="0" smtClean="0">
                <a:latin typeface="+mj-lt"/>
              </a:rPr>
              <a:t>OR</a:t>
            </a:r>
            <a:endParaRPr lang="en-US" sz="3600" dirty="0">
              <a:latin typeface="+mj-lt"/>
            </a:endParaRPr>
          </a:p>
          <a:p>
            <a:pPr algn="ctr" eaLnBrk="0" hangingPunct="0">
              <a:lnSpc>
                <a:spcPct val="25000"/>
              </a:lnSpc>
            </a:pPr>
            <a:endParaRPr lang="en-US" sz="3600" dirty="0">
              <a:solidFill>
                <a:schemeClr val="bg2"/>
              </a:solidFill>
              <a:latin typeface="+mj-lt"/>
            </a:endParaRPr>
          </a:p>
          <a:p>
            <a:pPr algn="ctr" eaLnBrk="0" hangingPunct="0">
              <a:lnSpc>
                <a:spcPct val="85000"/>
              </a:lnSpc>
            </a:pPr>
            <a:r>
              <a:rPr lang="en-US" sz="3600" dirty="0" smtClean="0">
                <a:solidFill>
                  <a:schemeClr val="bg2"/>
                </a:solidFill>
                <a:latin typeface="+mj-lt"/>
              </a:rPr>
              <a:t>to </a:t>
            </a:r>
            <a:r>
              <a:rPr lang="en-US" sz="3600" dirty="0">
                <a:solidFill>
                  <a:schemeClr val="bg2"/>
                </a:solidFill>
                <a:latin typeface="+mj-lt"/>
              </a:rPr>
              <a:t>limit childbearing altogether</a:t>
            </a:r>
          </a:p>
          <a:p>
            <a:pPr algn="ctr" eaLnBrk="0" hangingPunct="0">
              <a:lnSpc>
                <a:spcPct val="35000"/>
              </a:lnSpc>
            </a:pPr>
            <a:endParaRPr lang="en-US" sz="3600" dirty="0">
              <a:latin typeface="+mj-lt"/>
            </a:endParaRPr>
          </a:p>
          <a:p>
            <a:pPr algn="ctr" eaLnBrk="0" hangingPunct="0">
              <a:lnSpc>
                <a:spcPct val="85000"/>
              </a:lnSpc>
            </a:pPr>
            <a:r>
              <a:rPr lang="en-US" sz="3600" dirty="0">
                <a:latin typeface="+mj-lt"/>
              </a:rPr>
              <a:t>BUT</a:t>
            </a:r>
          </a:p>
          <a:p>
            <a:pPr algn="ctr" eaLnBrk="0" hangingPunct="0">
              <a:lnSpc>
                <a:spcPct val="35000"/>
              </a:lnSpc>
            </a:pPr>
            <a:endParaRPr lang="en-US" sz="3600" dirty="0">
              <a:latin typeface="+mj-lt"/>
            </a:endParaRPr>
          </a:p>
          <a:p>
            <a:pPr algn="ctr" eaLnBrk="0" hangingPunct="0">
              <a:lnSpc>
                <a:spcPct val="85000"/>
              </a:lnSpc>
            </a:pPr>
            <a:r>
              <a:rPr lang="en-US" sz="3600" dirty="0" smtClean="0">
                <a:solidFill>
                  <a:schemeClr val="bg2"/>
                </a:solidFill>
                <a:latin typeface="+mj-lt"/>
              </a:rPr>
              <a:t>are </a:t>
            </a:r>
            <a:r>
              <a:rPr lang="en-US" sz="3600" dirty="0">
                <a:solidFill>
                  <a:schemeClr val="bg2"/>
                </a:solidFill>
                <a:latin typeface="+mj-lt"/>
              </a:rPr>
              <a:t>not using contraception</a:t>
            </a:r>
          </a:p>
        </p:txBody>
      </p:sp>
    </p:spTree>
    <p:extLst>
      <p:ext uri="{BB962C8B-B14F-4D97-AF65-F5344CB8AC3E}">
        <p14:creationId xmlns:p14="http://schemas.microsoft.com/office/powerpoint/2010/main" val="14950462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381000" y="0"/>
            <a:ext cx="8229600" cy="914400"/>
          </a:xfrm>
        </p:spPr>
        <p:txBody>
          <a:bodyPr/>
          <a:lstStyle/>
          <a:p>
            <a:r>
              <a:rPr lang="en-US" sz="3600" smtClean="0"/>
              <a:t>Unmet Need</a:t>
            </a:r>
            <a:endParaRPr lang="en-US" sz="3600" dirty="0" smtClean="0"/>
          </a:p>
        </p:txBody>
      </p:sp>
      <p:sp>
        <p:nvSpPr>
          <p:cNvPr id="5" name="Rectangle 2"/>
          <p:cNvSpPr>
            <a:spLocks noGrp="1" noChangeArrowheads="1"/>
          </p:cNvSpPr>
          <p:nvPr>
            <p:ph idx="1"/>
          </p:nvPr>
        </p:nvSpPr>
        <p:spPr>
          <a:noFill/>
          <a:ln/>
        </p:spPr>
        <p:txBody>
          <a:bodyPr anchor="ctr"/>
          <a:lstStyle/>
          <a:p>
            <a:pPr marL="0" indent="0" algn="ctr">
              <a:spcBef>
                <a:spcPct val="0"/>
              </a:spcBef>
              <a:buFontTx/>
              <a:buNone/>
            </a:pPr>
            <a:r>
              <a:rPr lang="en-US" sz="3400" b="1" dirty="0" smtClean="0">
                <a:solidFill>
                  <a:schemeClr val="bg2"/>
                </a:solidFill>
              </a:rPr>
              <a:t>16%</a:t>
            </a:r>
            <a:r>
              <a:rPr lang="en-US" sz="3400" b="1" dirty="0" smtClean="0"/>
              <a:t> </a:t>
            </a:r>
            <a:r>
              <a:rPr lang="en-US" sz="3400" dirty="0" smtClean="0"/>
              <a:t>of </a:t>
            </a:r>
            <a:r>
              <a:rPr lang="en-US" sz="3400" dirty="0"/>
              <a:t>currently married women have an </a:t>
            </a:r>
            <a:r>
              <a:rPr lang="en-US" sz="3400" b="1" dirty="0">
                <a:solidFill>
                  <a:schemeClr val="bg2"/>
                </a:solidFill>
              </a:rPr>
              <a:t>unmet need for family planning:</a:t>
            </a:r>
          </a:p>
          <a:p>
            <a:pPr marL="0" indent="0" algn="ctr">
              <a:spcBef>
                <a:spcPct val="0"/>
              </a:spcBef>
              <a:buFontTx/>
              <a:buNone/>
            </a:pPr>
            <a:endParaRPr lang="en-US" sz="3400" b="1" dirty="0"/>
          </a:p>
          <a:p>
            <a:pPr marL="0" lvl="1" indent="0" algn="ctr">
              <a:spcBef>
                <a:spcPct val="0"/>
              </a:spcBef>
              <a:buFontTx/>
              <a:buChar char="•"/>
            </a:pPr>
            <a:r>
              <a:rPr lang="en-US" sz="3600" b="1" dirty="0" smtClean="0"/>
              <a:t> </a:t>
            </a:r>
            <a:r>
              <a:rPr lang="en-US" sz="3600" b="1" dirty="0" smtClean="0">
                <a:solidFill>
                  <a:schemeClr val="bg2"/>
                </a:solidFill>
              </a:rPr>
              <a:t>12% </a:t>
            </a:r>
            <a:r>
              <a:rPr lang="en-US" sz="3600" b="1" dirty="0">
                <a:solidFill>
                  <a:schemeClr val="bg2"/>
                </a:solidFill>
              </a:rPr>
              <a:t>for spacing</a:t>
            </a:r>
          </a:p>
          <a:p>
            <a:pPr marL="0" lvl="1" indent="0" algn="ctr">
              <a:spcBef>
                <a:spcPct val="0"/>
              </a:spcBef>
              <a:buFontTx/>
              <a:buNone/>
            </a:pPr>
            <a:endParaRPr lang="en-US" sz="1800" b="1" dirty="0"/>
          </a:p>
          <a:p>
            <a:pPr marL="0" lvl="1" indent="0" algn="ctr">
              <a:spcBef>
                <a:spcPct val="0"/>
              </a:spcBef>
              <a:buFontTx/>
              <a:buChar char="•"/>
            </a:pPr>
            <a:r>
              <a:rPr lang="en-US" sz="3600" b="1" dirty="0"/>
              <a:t> </a:t>
            </a:r>
            <a:r>
              <a:rPr lang="en-US" sz="3600" b="1" dirty="0" smtClean="0">
                <a:solidFill>
                  <a:schemeClr val="bg2"/>
                </a:solidFill>
              </a:rPr>
              <a:t>4% </a:t>
            </a:r>
            <a:r>
              <a:rPr lang="en-US" sz="3600" b="1" dirty="0">
                <a:solidFill>
                  <a:schemeClr val="bg2"/>
                </a:solidFill>
              </a:rPr>
              <a:t>for limiting</a:t>
            </a:r>
          </a:p>
          <a:p>
            <a:pPr marL="0" lvl="1" indent="0" algn="ctr">
              <a:spcBef>
                <a:spcPct val="0"/>
              </a:spcBef>
              <a:buFontTx/>
              <a:buNone/>
            </a:pPr>
            <a:endParaRPr lang="en-US" sz="2400" b="1" dirty="0"/>
          </a:p>
        </p:txBody>
      </p:sp>
    </p:spTree>
    <p:extLst>
      <p:ext uri="{BB962C8B-B14F-4D97-AF65-F5344CB8AC3E}">
        <p14:creationId xmlns:p14="http://schemas.microsoft.com/office/powerpoint/2010/main" val="7087922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b="1" dirty="0" smtClean="0">
                <a:solidFill>
                  <a:schemeClr val="bg2"/>
                </a:solidFill>
              </a:rPr>
              <a:t>Knowledge and use</a:t>
            </a:r>
          </a:p>
          <a:p>
            <a:r>
              <a:rPr lang="en-US" dirty="0" smtClean="0">
                <a:solidFill>
                  <a:schemeClr val="tx1"/>
                </a:solidFill>
              </a:rPr>
              <a:t>Source of methods</a:t>
            </a:r>
          </a:p>
          <a:p>
            <a:r>
              <a:rPr lang="en-US" dirty="0" smtClean="0">
                <a:solidFill>
                  <a:schemeClr val="tx1"/>
                </a:solidFill>
              </a:rPr>
              <a:t>Need for family planning</a:t>
            </a:r>
          </a:p>
          <a:p>
            <a:r>
              <a:rPr lang="en-US" dirty="0" smtClean="0">
                <a:solidFill>
                  <a:schemeClr val="tx1"/>
                </a:solidFill>
              </a:rPr>
              <a:t>Future use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sz="4000" dirty="0" smtClean="0"/>
              <a:t>Unmet Need for Family Planning by State</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62324983"/>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760" y="1157844"/>
            <a:ext cx="6759039" cy="646331"/>
          </a:xfrm>
          <a:prstGeom prst="rect">
            <a:avLst/>
          </a:prstGeom>
          <a:noFill/>
        </p:spPr>
        <p:txBody>
          <a:bodyPr wrap="square" rtlCol="0">
            <a:spAutoFit/>
          </a:bodyPr>
          <a:lstStyle/>
          <a:p>
            <a:r>
              <a:rPr lang="en-US" i="1" dirty="0" smtClean="0">
                <a:latin typeface="+mj-lt"/>
              </a:rPr>
              <a:t>Percent of currently married women age 15-49 with unmet need for family planning</a:t>
            </a:r>
            <a:endParaRPr lang="en-US" i="1" dirty="0">
              <a:latin typeface="+mj-lt"/>
            </a:endParaRPr>
          </a:p>
        </p:txBody>
      </p:sp>
    </p:spTree>
    <p:extLst>
      <p:ext uri="{BB962C8B-B14F-4D97-AF65-F5344CB8AC3E}">
        <p14:creationId xmlns:p14="http://schemas.microsoft.com/office/powerpoint/2010/main" val="35188347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Knowledge and use</a:t>
            </a:r>
          </a:p>
          <a:p>
            <a:r>
              <a:rPr lang="en-US" dirty="0" smtClean="0">
                <a:solidFill>
                  <a:schemeClr val="tx1"/>
                </a:solidFill>
              </a:rPr>
              <a:t>Source of methods</a:t>
            </a:r>
          </a:p>
          <a:p>
            <a:r>
              <a:rPr lang="en-US" dirty="0" smtClean="0">
                <a:solidFill>
                  <a:schemeClr val="tx1"/>
                </a:solidFill>
              </a:rPr>
              <a:t>Need for family planning</a:t>
            </a:r>
          </a:p>
          <a:p>
            <a:r>
              <a:rPr lang="en-US" b="1" dirty="0" smtClean="0">
                <a:solidFill>
                  <a:schemeClr val="bg2"/>
                </a:solidFill>
              </a:rPr>
              <a:t>Future use</a:t>
            </a:r>
          </a:p>
        </p:txBody>
      </p:sp>
    </p:spTree>
    <p:extLst>
      <p:ext uri="{BB962C8B-B14F-4D97-AF65-F5344CB8AC3E}">
        <p14:creationId xmlns:p14="http://schemas.microsoft.com/office/powerpoint/2010/main" val="40258632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0"/>
            <a:ext cx="8229600" cy="1143000"/>
          </a:xfrm>
        </p:spPr>
        <p:txBody>
          <a:bodyPr/>
          <a:lstStyle/>
          <a:p>
            <a:r>
              <a:rPr lang="en-US" sz="3600" dirty="0" smtClean="0"/>
              <a:t>Future Use of Contraception</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711828716"/>
              </p:ext>
            </p:extLst>
          </p:nvPr>
        </p:nvGraphicFramePr>
        <p:xfrm>
          <a:off x="685800" y="990600"/>
          <a:ext cx="8229600"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34819" name="Text Box 3"/>
          <p:cNvSpPr txBox="1">
            <a:spLocks noChangeArrowheads="1"/>
          </p:cNvSpPr>
          <p:nvPr/>
        </p:nvSpPr>
        <p:spPr bwMode="auto">
          <a:xfrm>
            <a:off x="152400" y="914400"/>
            <a:ext cx="9372600" cy="5410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distribution of currently married </a:t>
            </a:r>
            <a:r>
              <a:rPr lang="en-US" i="1" dirty="0" smtClean="0">
                <a:latin typeface="Calibri" pitchFamily="34" charset="0"/>
              </a:rPr>
              <a:t>women </a:t>
            </a:r>
            <a:r>
              <a:rPr lang="en-US" i="1" dirty="0">
                <a:latin typeface="Calibri" pitchFamily="34" charset="0"/>
              </a:rPr>
              <a:t>age 15-49 who are </a:t>
            </a:r>
            <a:r>
              <a:rPr lang="en-US" b="1" i="1" dirty="0">
                <a:latin typeface="Calibri" pitchFamily="34" charset="0"/>
              </a:rPr>
              <a:t>not </a:t>
            </a:r>
            <a:r>
              <a:rPr lang="en-US" i="1" dirty="0">
                <a:latin typeface="Calibri" pitchFamily="34" charset="0"/>
              </a:rPr>
              <a:t>currently </a:t>
            </a:r>
          </a:p>
          <a:p>
            <a:pPr eaLnBrk="0" hangingPunct="0">
              <a:lnSpc>
                <a:spcPct val="80000"/>
              </a:lnSpc>
            </a:pPr>
            <a:r>
              <a:rPr lang="en-US" i="1" dirty="0">
                <a:latin typeface="Calibri" pitchFamily="34" charset="0"/>
              </a:rPr>
              <a:t>using contraception</a:t>
            </a:r>
          </a:p>
        </p:txBody>
      </p:sp>
    </p:spTree>
    <p:extLst>
      <p:ext uri="{BB962C8B-B14F-4D97-AF65-F5344CB8AC3E}">
        <p14:creationId xmlns:p14="http://schemas.microsoft.com/office/powerpoint/2010/main" val="3389078603"/>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28600" y="0"/>
            <a:ext cx="8458200" cy="1143000"/>
          </a:xfrm>
        </p:spPr>
        <p:txBody>
          <a:bodyPr>
            <a:normAutofit fontScale="90000"/>
          </a:bodyPr>
          <a:lstStyle/>
          <a:p>
            <a:r>
              <a:rPr lang="en-US" sz="3600" dirty="0" smtClean="0"/>
              <a:t>Source of Family Planning Messages: Women</a:t>
            </a:r>
          </a:p>
        </p:txBody>
      </p:sp>
      <p:sp>
        <p:nvSpPr>
          <p:cNvPr id="37893" name="Text Box 15"/>
          <p:cNvSpPr txBox="1">
            <a:spLocks noChangeArrowheads="1"/>
          </p:cNvSpPr>
          <p:nvPr/>
        </p:nvSpPr>
        <p:spPr bwMode="auto">
          <a:xfrm>
            <a:off x="76200" y="1143000"/>
            <a:ext cx="8839200" cy="541046"/>
          </a:xfrm>
          <a:prstGeom prst="rect">
            <a:avLst/>
          </a:prstGeom>
          <a:noFill/>
          <a:ln w="9525" algn="ctr">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women age </a:t>
            </a:r>
            <a:r>
              <a:rPr lang="en-US" i="1" dirty="0">
                <a:latin typeface="Calibri" pitchFamily="34" charset="0"/>
              </a:rPr>
              <a:t>15-49 who heard a message about family planning in the past few months</a:t>
            </a:r>
          </a:p>
        </p:txBody>
      </p:sp>
      <p:graphicFrame>
        <p:nvGraphicFramePr>
          <p:cNvPr id="7" name="Chart 6"/>
          <p:cNvGraphicFramePr/>
          <p:nvPr>
            <p:extLst>
              <p:ext uri="{D42A27DB-BD31-4B8C-83A1-F6EECF244321}">
                <p14:modId xmlns:p14="http://schemas.microsoft.com/office/powerpoint/2010/main" val="3231308064"/>
              </p:ext>
            </p:extLst>
          </p:nvPr>
        </p:nvGraphicFramePr>
        <p:xfrm>
          <a:off x="0" y="1684046"/>
          <a:ext cx="91440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34309793"/>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28600" y="0"/>
            <a:ext cx="8458200" cy="1143000"/>
          </a:xfrm>
        </p:spPr>
        <p:txBody>
          <a:bodyPr/>
          <a:lstStyle/>
          <a:p>
            <a:r>
              <a:rPr lang="en-US" sz="3600" dirty="0" smtClean="0"/>
              <a:t>Source of Family Planning Messages: Men</a:t>
            </a:r>
          </a:p>
        </p:txBody>
      </p:sp>
      <p:sp>
        <p:nvSpPr>
          <p:cNvPr id="37893" name="Text Box 15"/>
          <p:cNvSpPr txBox="1">
            <a:spLocks noChangeArrowheads="1"/>
          </p:cNvSpPr>
          <p:nvPr/>
        </p:nvSpPr>
        <p:spPr bwMode="auto">
          <a:xfrm>
            <a:off x="76200" y="1143000"/>
            <a:ext cx="8839200" cy="541046"/>
          </a:xfrm>
          <a:prstGeom prst="rect">
            <a:avLst/>
          </a:prstGeom>
          <a:noFill/>
          <a:ln w="9525" algn="ctr">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men age </a:t>
            </a:r>
            <a:r>
              <a:rPr lang="en-US" i="1" dirty="0">
                <a:latin typeface="Calibri" pitchFamily="34" charset="0"/>
              </a:rPr>
              <a:t>15-49 who heard a message about family planning in the past few months</a:t>
            </a:r>
          </a:p>
        </p:txBody>
      </p:sp>
      <p:graphicFrame>
        <p:nvGraphicFramePr>
          <p:cNvPr id="7" name="Chart 6"/>
          <p:cNvGraphicFramePr/>
          <p:nvPr>
            <p:extLst>
              <p:ext uri="{D42A27DB-BD31-4B8C-83A1-F6EECF244321}">
                <p14:modId xmlns:p14="http://schemas.microsoft.com/office/powerpoint/2010/main" val="4084758160"/>
              </p:ext>
            </p:extLst>
          </p:nvPr>
        </p:nvGraphicFramePr>
        <p:xfrm>
          <a:off x="0" y="1684046"/>
          <a:ext cx="91440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37085456"/>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0"/>
            <a:ext cx="9144000" cy="1143000"/>
          </a:xfrm>
        </p:spPr>
        <p:txBody>
          <a:bodyPr/>
          <a:lstStyle/>
          <a:p>
            <a:r>
              <a:rPr lang="en-US" sz="3600" dirty="0" smtClean="0"/>
              <a:t>Family Planning Messages</a:t>
            </a:r>
          </a:p>
        </p:txBody>
      </p:sp>
      <p:sp>
        <p:nvSpPr>
          <p:cNvPr id="37893" name="Text Box 15"/>
          <p:cNvSpPr txBox="1">
            <a:spLocks noChangeArrowheads="1"/>
          </p:cNvSpPr>
          <p:nvPr/>
        </p:nvSpPr>
        <p:spPr bwMode="auto">
          <a:xfrm>
            <a:off x="304800" y="1763366"/>
            <a:ext cx="8458200" cy="3785652"/>
          </a:xfrm>
          <a:prstGeom prst="rect">
            <a:avLst/>
          </a:prstGeom>
          <a:noFill/>
          <a:ln w="9525" algn="ctr">
            <a:noFill/>
            <a:miter lim="800000"/>
            <a:headEnd/>
            <a:tailEnd/>
          </a:ln>
        </p:spPr>
        <p:txBody>
          <a:bodyPr wrap="square">
            <a:spAutoFit/>
          </a:bodyPr>
          <a:lstStyle/>
          <a:p>
            <a:pPr algn="ctr" eaLnBrk="0" hangingPunct="0"/>
            <a:r>
              <a:rPr lang="en-US" sz="3000" dirty="0" smtClean="0">
                <a:latin typeface="Calibri" pitchFamily="34" charset="0"/>
              </a:rPr>
              <a:t>Women in </a:t>
            </a:r>
            <a:r>
              <a:rPr lang="en-US" sz="3000" b="1" dirty="0" smtClean="0">
                <a:solidFill>
                  <a:schemeClr val="bg2"/>
                </a:solidFill>
                <a:latin typeface="Calibri" pitchFamily="34" charset="0"/>
              </a:rPr>
              <a:t>Nigeria</a:t>
            </a:r>
            <a:r>
              <a:rPr lang="en-US" sz="3000" dirty="0" smtClean="0">
                <a:latin typeface="Calibri" pitchFamily="34" charset="0"/>
              </a:rPr>
              <a:t> and </a:t>
            </a:r>
            <a:r>
              <a:rPr lang="en-US" sz="3000" b="1" dirty="0" smtClean="0">
                <a:solidFill>
                  <a:schemeClr val="accent4"/>
                </a:solidFill>
                <a:latin typeface="Calibri" pitchFamily="34" charset="0"/>
              </a:rPr>
              <a:t>South West Zone </a:t>
            </a:r>
            <a:r>
              <a:rPr lang="en-US" sz="3000" dirty="0" smtClean="0">
                <a:latin typeface="Calibri" pitchFamily="34" charset="0"/>
              </a:rPr>
              <a:t>were most likely to have been exposed to the message </a:t>
            </a:r>
            <a:r>
              <a:rPr lang="en-US" sz="3000" dirty="0">
                <a:latin typeface="Calibri" pitchFamily="34" charset="0"/>
              </a:rPr>
              <a:t>“</a:t>
            </a:r>
            <a:r>
              <a:rPr lang="en-GB" sz="3000" b="1" dirty="0" err="1">
                <a:solidFill>
                  <a:schemeClr val="bg2"/>
                </a:solidFill>
                <a:latin typeface="Calibri" pitchFamily="34" charset="0"/>
              </a:rPr>
              <a:t>Unspaced</a:t>
            </a:r>
            <a:r>
              <a:rPr lang="en-GB" sz="3000" b="1" dirty="0">
                <a:solidFill>
                  <a:schemeClr val="bg2"/>
                </a:solidFill>
                <a:latin typeface="Calibri" pitchFamily="34" charset="0"/>
              </a:rPr>
              <a:t> children makes the going tough. For the love of your family, go for child spacing </a:t>
            </a:r>
            <a:r>
              <a:rPr lang="en-GB" sz="3000" b="1" dirty="0" smtClean="0">
                <a:solidFill>
                  <a:schemeClr val="bg2"/>
                </a:solidFill>
                <a:latin typeface="Calibri" pitchFamily="34" charset="0"/>
              </a:rPr>
              <a:t>today</a:t>
            </a:r>
            <a:r>
              <a:rPr lang="en-GB" sz="3000" dirty="0" smtClean="0">
                <a:latin typeface="Calibri" pitchFamily="34" charset="0"/>
              </a:rPr>
              <a:t>.” </a:t>
            </a:r>
            <a:endParaRPr lang="en-GB" sz="3000" dirty="0">
              <a:latin typeface="Calibri" pitchFamily="34" charset="0"/>
            </a:endParaRPr>
          </a:p>
          <a:p>
            <a:pPr algn="ctr" eaLnBrk="0" hangingPunct="0"/>
            <a:endParaRPr lang="en-GB" sz="3000" dirty="0">
              <a:latin typeface="Calibri" pitchFamily="34" charset="0"/>
            </a:endParaRPr>
          </a:p>
          <a:p>
            <a:pPr algn="ctr" eaLnBrk="0" hangingPunct="0"/>
            <a:r>
              <a:rPr lang="en-GB" sz="3000" dirty="0">
                <a:latin typeface="Calibri" pitchFamily="34" charset="0"/>
              </a:rPr>
              <a:t>Men </a:t>
            </a:r>
            <a:r>
              <a:rPr lang="en-GB" sz="3000" dirty="0" smtClean="0">
                <a:latin typeface="Calibri" pitchFamily="34" charset="0"/>
              </a:rPr>
              <a:t>in Nigeria and </a:t>
            </a:r>
            <a:r>
              <a:rPr lang="en-US" sz="3000" b="1" dirty="0">
                <a:solidFill>
                  <a:schemeClr val="accent4"/>
                </a:solidFill>
                <a:latin typeface="Calibri" pitchFamily="34" charset="0"/>
              </a:rPr>
              <a:t>South West Zone </a:t>
            </a:r>
            <a:r>
              <a:rPr lang="en-GB" sz="3000" dirty="0" smtClean="0">
                <a:latin typeface="Calibri" pitchFamily="34" charset="0"/>
              </a:rPr>
              <a:t>were </a:t>
            </a:r>
            <a:r>
              <a:rPr lang="en-GB" sz="3000" dirty="0">
                <a:latin typeface="Calibri" pitchFamily="34" charset="0"/>
              </a:rPr>
              <a:t>most likely to have been exposed to the message, “</a:t>
            </a:r>
            <a:r>
              <a:rPr lang="en-GB" sz="3000" b="1" dirty="0">
                <a:solidFill>
                  <a:schemeClr val="bg2"/>
                </a:solidFill>
                <a:latin typeface="Calibri" pitchFamily="34" charset="0"/>
              </a:rPr>
              <a:t>Well- spaced children are every parent’s joy</a:t>
            </a:r>
            <a:r>
              <a:rPr lang="en-GB" sz="3000" dirty="0" smtClean="0">
                <a:latin typeface="Calibri" pitchFamily="34" charset="0"/>
              </a:rPr>
              <a:t>.”</a:t>
            </a:r>
            <a:endParaRPr lang="en-US" sz="3000" b="1" dirty="0">
              <a:solidFill>
                <a:schemeClr val="accent4"/>
              </a:solidFill>
              <a:latin typeface="Calibri" pitchFamily="34" charset="0"/>
            </a:endParaRPr>
          </a:p>
        </p:txBody>
      </p:sp>
    </p:spTree>
    <p:extLst>
      <p:ext uri="{BB962C8B-B14F-4D97-AF65-F5344CB8AC3E}">
        <p14:creationId xmlns:p14="http://schemas.microsoft.com/office/powerpoint/2010/main" val="1282129162"/>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dirty="0" smtClean="0"/>
              <a:t>Contact of Non-Users with </a:t>
            </a:r>
            <a:br>
              <a:rPr lang="en-US" dirty="0" smtClean="0"/>
            </a:br>
            <a:r>
              <a:rPr lang="en-US" dirty="0" smtClean="0"/>
              <a:t>Family Planning Providers</a:t>
            </a:r>
            <a:endParaRPr lang="en-US" dirty="0"/>
          </a:p>
        </p:txBody>
      </p:sp>
      <p:sp>
        <p:nvSpPr>
          <p:cNvPr id="3" name="Content Placeholder 2"/>
          <p:cNvSpPr>
            <a:spLocks noGrp="1"/>
          </p:cNvSpPr>
          <p:nvPr>
            <p:ph idx="1"/>
          </p:nvPr>
        </p:nvSpPr>
        <p:spPr/>
        <p:txBody>
          <a:bodyPr>
            <a:normAutofit fontScale="85000" lnSpcReduction="20000"/>
          </a:bodyPr>
          <a:lstStyle/>
          <a:p>
            <a:pPr marL="0" indent="0" algn="ctr">
              <a:buNone/>
            </a:pPr>
            <a:r>
              <a:rPr lang="en-US" b="1" dirty="0" smtClean="0">
                <a:solidFill>
                  <a:schemeClr val="bg2"/>
                </a:solidFill>
              </a:rPr>
              <a:t>6%</a:t>
            </a:r>
            <a:r>
              <a:rPr lang="en-US" dirty="0" smtClean="0">
                <a:solidFill>
                  <a:schemeClr val="accent1"/>
                </a:solidFill>
              </a:rPr>
              <a:t> </a:t>
            </a:r>
            <a:r>
              <a:rPr lang="en-US" dirty="0" smtClean="0"/>
              <a:t>of women in Nigeria and </a:t>
            </a:r>
            <a:r>
              <a:rPr lang="en-US" b="1" dirty="0" smtClean="0">
                <a:solidFill>
                  <a:schemeClr val="accent4"/>
                </a:solidFill>
              </a:rPr>
              <a:t>20%</a:t>
            </a:r>
            <a:r>
              <a:rPr lang="en-US" dirty="0" smtClean="0">
                <a:solidFill>
                  <a:schemeClr val="accent4"/>
                </a:solidFill>
              </a:rPr>
              <a:t> </a:t>
            </a:r>
            <a:r>
              <a:rPr lang="en-US" dirty="0" smtClean="0"/>
              <a:t>in </a:t>
            </a:r>
            <a:r>
              <a:rPr lang="en-US" b="1" dirty="0">
                <a:solidFill>
                  <a:schemeClr val="accent4"/>
                </a:solidFill>
              </a:rPr>
              <a:t>South West Zone </a:t>
            </a:r>
            <a:r>
              <a:rPr lang="en-US" dirty="0" smtClean="0"/>
              <a:t>were </a:t>
            </a:r>
            <a:r>
              <a:rPr lang="en-US" b="1" dirty="0" smtClean="0">
                <a:solidFill>
                  <a:schemeClr val="bg2"/>
                </a:solidFill>
              </a:rPr>
              <a:t>visited by a field worker </a:t>
            </a:r>
            <a:r>
              <a:rPr lang="en-US" dirty="0" smtClean="0"/>
              <a:t>who discussed family planning</a:t>
            </a:r>
          </a:p>
          <a:p>
            <a:pPr marL="0" indent="0" algn="ctr">
              <a:buNone/>
            </a:pPr>
            <a:endParaRPr lang="en-US" b="1" dirty="0" smtClean="0">
              <a:solidFill>
                <a:schemeClr val="tx2"/>
              </a:solidFill>
            </a:endParaRPr>
          </a:p>
          <a:p>
            <a:pPr marL="0" indent="0" algn="ctr">
              <a:buNone/>
            </a:pPr>
            <a:r>
              <a:rPr lang="en-US" b="1" dirty="0" smtClean="0">
                <a:solidFill>
                  <a:schemeClr val="bg2"/>
                </a:solidFill>
              </a:rPr>
              <a:t>7%</a:t>
            </a:r>
            <a:r>
              <a:rPr lang="en-US" dirty="0" smtClean="0">
                <a:solidFill>
                  <a:schemeClr val="tx2"/>
                </a:solidFill>
              </a:rPr>
              <a:t> </a:t>
            </a:r>
            <a:r>
              <a:rPr lang="en-US" dirty="0" smtClean="0"/>
              <a:t>of women in Nigeria and </a:t>
            </a:r>
            <a:r>
              <a:rPr lang="en-US" b="1" dirty="0" smtClean="0">
                <a:solidFill>
                  <a:schemeClr val="accent4"/>
                </a:solidFill>
              </a:rPr>
              <a:t>19%</a:t>
            </a:r>
            <a:r>
              <a:rPr lang="en-US" dirty="0" smtClean="0"/>
              <a:t> of women in </a:t>
            </a:r>
            <a:r>
              <a:rPr lang="en-US" b="1" dirty="0" smtClean="0">
                <a:solidFill>
                  <a:schemeClr val="accent4"/>
                </a:solidFill>
              </a:rPr>
              <a:t>South West Zone </a:t>
            </a:r>
            <a:r>
              <a:rPr lang="en-US" dirty="0" smtClean="0"/>
              <a:t>who visited a health facility in the past 12 months </a:t>
            </a:r>
            <a:r>
              <a:rPr lang="en-US" b="1" dirty="0" smtClean="0">
                <a:solidFill>
                  <a:schemeClr val="bg2"/>
                </a:solidFill>
              </a:rPr>
              <a:t>discussed family planning with a health care provider</a:t>
            </a:r>
            <a:endParaRPr lang="en-US" dirty="0" smtClean="0">
              <a:solidFill>
                <a:schemeClr val="bg2"/>
              </a:solidFill>
            </a:endParaRPr>
          </a:p>
          <a:p>
            <a:pPr marL="0" indent="0" algn="ctr">
              <a:buNone/>
            </a:pPr>
            <a:endParaRPr lang="en-US" dirty="0">
              <a:solidFill>
                <a:schemeClr val="tx2"/>
              </a:solidFill>
            </a:endParaRPr>
          </a:p>
          <a:p>
            <a:pPr marL="0" indent="0" algn="ctr">
              <a:buNone/>
            </a:pPr>
            <a:r>
              <a:rPr lang="en-US" dirty="0" smtClean="0"/>
              <a:t>Overall,</a:t>
            </a:r>
            <a:r>
              <a:rPr lang="en-US" dirty="0" smtClean="0">
                <a:solidFill>
                  <a:schemeClr val="tx2"/>
                </a:solidFill>
              </a:rPr>
              <a:t> </a:t>
            </a:r>
            <a:r>
              <a:rPr lang="en-US" b="1" dirty="0" smtClean="0">
                <a:solidFill>
                  <a:schemeClr val="bg2"/>
                </a:solidFill>
              </a:rPr>
              <a:t>91%</a:t>
            </a:r>
            <a:r>
              <a:rPr lang="en-US" dirty="0" smtClean="0">
                <a:solidFill>
                  <a:schemeClr val="tx2"/>
                </a:solidFill>
              </a:rPr>
              <a:t> </a:t>
            </a:r>
            <a:r>
              <a:rPr lang="en-US" dirty="0" smtClean="0"/>
              <a:t>of non-users in Nigeria and </a:t>
            </a:r>
            <a:r>
              <a:rPr lang="en-US" b="1" dirty="0" smtClean="0">
                <a:solidFill>
                  <a:schemeClr val="accent4"/>
                </a:solidFill>
              </a:rPr>
              <a:t>75%</a:t>
            </a:r>
            <a:r>
              <a:rPr lang="en-US" dirty="0" smtClean="0">
                <a:solidFill>
                  <a:schemeClr val="accent4"/>
                </a:solidFill>
              </a:rPr>
              <a:t> </a:t>
            </a:r>
            <a:r>
              <a:rPr lang="en-US" dirty="0" smtClean="0"/>
              <a:t>in </a:t>
            </a:r>
            <a:r>
              <a:rPr lang="en-US" b="1" dirty="0" smtClean="0">
                <a:solidFill>
                  <a:schemeClr val="accent4"/>
                </a:solidFill>
              </a:rPr>
              <a:t>South West Zone</a:t>
            </a:r>
            <a:r>
              <a:rPr lang="en-US" dirty="0" smtClean="0"/>
              <a:t> </a:t>
            </a:r>
            <a:r>
              <a:rPr lang="en-US" b="1" dirty="0" smtClean="0">
                <a:solidFill>
                  <a:schemeClr val="bg2"/>
                </a:solidFill>
              </a:rPr>
              <a:t>did not discuss family planning</a:t>
            </a:r>
            <a:r>
              <a:rPr lang="en-US" dirty="0" smtClean="0">
                <a:solidFill>
                  <a:schemeClr val="accent6"/>
                </a:solidFill>
              </a:rPr>
              <a:t> </a:t>
            </a:r>
            <a:r>
              <a:rPr lang="en-US" dirty="0" smtClean="0"/>
              <a:t>with any health worker in the 12 months before the survey</a:t>
            </a:r>
            <a:endParaRPr lang="en-US" dirty="0"/>
          </a:p>
        </p:txBody>
      </p:sp>
    </p:spTree>
    <p:extLst>
      <p:ext uri="{BB962C8B-B14F-4D97-AF65-F5344CB8AC3E}">
        <p14:creationId xmlns:p14="http://schemas.microsoft.com/office/powerpoint/2010/main" val="13332124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0"/>
            <a:ext cx="8229600" cy="1143000"/>
          </a:xfrm>
        </p:spPr>
        <p:txBody>
          <a:bodyPr/>
          <a:lstStyle/>
          <a:p>
            <a:r>
              <a:rPr lang="en-US" sz="3600" smtClean="0"/>
              <a:t>Key Findings</a:t>
            </a:r>
          </a:p>
        </p:txBody>
      </p:sp>
      <p:sp>
        <p:nvSpPr>
          <p:cNvPr id="39939" name="Rectangle 3"/>
          <p:cNvSpPr>
            <a:spLocks noGrp="1" noChangeArrowheads="1"/>
          </p:cNvSpPr>
          <p:nvPr>
            <p:ph idx="1"/>
          </p:nvPr>
        </p:nvSpPr>
        <p:spPr>
          <a:xfrm>
            <a:off x="228600" y="1295400"/>
            <a:ext cx="8534400" cy="5181600"/>
          </a:xfrm>
        </p:spPr>
        <p:txBody>
          <a:bodyPr>
            <a:normAutofit lnSpcReduction="10000"/>
          </a:bodyPr>
          <a:lstStyle/>
          <a:p>
            <a:pPr>
              <a:lnSpc>
                <a:spcPct val="90000"/>
              </a:lnSpc>
            </a:pPr>
            <a:r>
              <a:rPr lang="en-US" sz="2800" b="1" dirty="0" smtClean="0">
                <a:solidFill>
                  <a:schemeClr val="bg2"/>
                </a:solidFill>
              </a:rPr>
              <a:t>83% </a:t>
            </a:r>
            <a:r>
              <a:rPr lang="en-US" sz="2800" dirty="0" smtClean="0"/>
              <a:t>of married women and </a:t>
            </a:r>
            <a:r>
              <a:rPr lang="en-US" sz="2800" b="1" dirty="0" smtClean="0">
                <a:solidFill>
                  <a:schemeClr val="bg2"/>
                </a:solidFill>
              </a:rPr>
              <a:t>96%</a:t>
            </a:r>
            <a:r>
              <a:rPr lang="en-US" sz="2800" dirty="0" smtClean="0">
                <a:solidFill>
                  <a:schemeClr val="accent1"/>
                </a:solidFill>
              </a:rPr>
              <a:t> </a:t>
            </a:r>
            <a:r>
              <a:rPr lang="en-US" sz="2800" dirty="0" smtClean="0"/>
              <a:t>of married men know at least one modern contraceptive method.</a:t>
            </a:r>
          </a:p>
          <a:p>
            <a:pPr>
              <a:lnSpc>
                <a:spcPct val="90000"/>
              </a:lnSpc>
            </a:pPr>
            <a:r>
              <a:rPr lang="en-US" sz="2800" dirty="0" smtClean="0"/>
              <a:t>The </a:t>
            </a:r>
            <a:r>
              <a:rPr lang="en-US" sz="2800" b="1" dirty="0" smtClean="0">
                <a:solidFill>
                  <a:schemeClr val="bg2"/>
                </a:solidFill>
              </a:rPr>
              <a:t>modern contraceptive prevalence </a:t>
            </a:r>
            <a:r>
              <a:rPr lang="en-US" sz="2800" dirty="0" smtClean="0"/>
              <a:t>rate among married women is </a:t>
            </a:r>
            <a:r>
              <a:rPr lang="en-US" sz="2800" b="1" dirty="0" smtClean="0">
                <a:solidFill>
                  <a:schemeClr val="bg2"/>
                </a:solidFill>
              </a:rPr>
              <a:t>10%;</a:t>
            </a:r>
            <a:r>
              <a:rPr lang="en-US" sz="2800" b="1" dirty="0" smtClean="0">
                <a:solidFill>
                  <a:schemeClr val="accent1"/>
                </a:solidFill>
              </a:rPr>
              <a:t> </a:t>
            </a:r>
            <a:r>
              <a:rPr lang="en-US" sz="2800" b="1" dirty="0" smtClean="0">
                <a:solidFill>
                  <a:schemeClr val="bg2"/>
                </a:solidFill>
              </a:rPr>
              <a:t>5%</a:t>
            </a:r>
            <a:r>
              <a:rPr lang="en-US" sz="2800" b="1" dirty="0" smtClean="0">
                <a:solidFill>
                  <a:schemeClr val="accent1"/>
                </a:solidFill>
              </a:rPr>
              <a:t> </a:t>
            </a:r>
            <a:r>
              <a:rPr lang="en-US" sz="2800" dirty="0" smtClean="0"/>
              <a:t>use a </a:t>
            </a:r>
            <a:r>
              <a:rPr lang="en-US" sz="2800" b="1" dirty="0" smtClean="0">
                <a:solidFill>
                  <a:schemeClr val="bg2"/>
                </a:solidFill>
              </a:rPr>
              <a:t>traditional method</a:t>
            </a:r>
            <a:r>
              <a:rPr lang="en-US" sz="2800" dirty="0" smtClean="0">
                <a:solidFill>
                  <a:schemeClr val="accent6"/>
                </a:solidFill>
              </a:rPr>
              <a:t>.</a:t>
            </a:r>
          </a:p>
          <a:p>
            <a:pPr lvl="1">
              <a:lnSpc>
                <a:spcPct val="90000"/>
              </a:lnSpc>
            </a:pPr>
            <a:r>
              <a:rPr lang="en-US" sz="2400" dirty="0"/>
              <a:t>The </a:t>
            </a:r>
            <a:r>
              <a:rPr lang="en-US" sz="2400" b="1" dirty="0">
                <a:solidFill>
                  <a:schemeClr val="accent4"/>
                </a:solidFill>
              </a:rPr>
              <a:t>modern contraceptive prevalence </a:t>
            </a:r>
            <a:r>
              <a:rPr lang="en-US" sz="2400" dirty="0"/>
              <a:t>rate among married women </a:t>
            </a:r>
            <a:r>
              <a:rPr lang="en-US" sz="2400" dirty="0" smtClean="0"/>
              <a:t>in </a:t>
            </a:r>
            <a:r>
              <a:rPr lang="en-US" sz="2400" b="1" dirty="0" smtClean="0">
                <a:solidFill>
                  <a:schemeClr val="accent4"/>
                </a:solidFill>
              </a:rPr>
              <a:t>South West Zone is 25%; 13%</a:t>
            </a:r>
            <a:r>
              <a:rPr lang="en-US" sz="2400" b="1" dirty="0" smtClean="0">
                <a:solidFill>
                  <a:schemeClr val="accent1"/>
                </a:solidFill>
              </a:rPr>
              <a:t> </a:t>
            </a:r>
            <a:r>
              <a:rPr lang="en-US" sz="2400" dirty="0"/>
              <a:t>use a </a:t>
            </a:r>
            <a:r>
              <a:rPr lang="en-US" sz="2400" b="1" dirty="0">
                <a:solidFill>
                  <a:schemeClr val="accent4"/>
                </a:solidFill>
              </a:rPr>
              <a:t>traditional method</a:t>
            </a:r>
            <a:r>
              <a:rPr lang="en-US" sz="2400" dirty="0" smtClean="0">
                <a:solidFill>
                  <a:schemeClr val="accent4"/>
                </a:solidFill>
              </a:rPr>
              <a:t>.</a:t>
            </a:r>
          </a:p>
          <a:p>
            <a:pPr>
              <a:lnSpc>
                <a:spcPct val="90000"/>
              </a:lnSpc>
            </a:pPr>
            <a:r>
              <a:rPr lang="en-US" sz="2800" dirty="0" smtClean="0"/>
              <a:t>The majority of </a:t>
            </a:r>
            <a:r>
              <a:rPr lang="en-US" sz="2800" b="1" dirty="0" smtClean="0">
                <a:solidFill>
                  <a:schemeClr val="bg2"/>
                </a:solidFill>
              </a:rPr>
              <a:t>IUDs, </a:t>
            </a:r>
            <a:r>
              <a:rPr lang="en-US" sz="2800" b="1" dirty="0" err="1" smtClean="0">
                <a:solidFill>
                  <a:schemeClr val="bg2"/>
                </a:solidFill>
              </a:rPr>
              <a:t>injectables</a:t>
            </a:r>
            <a:r>
              <a:rPr lang="en-US" sz="2800" b="1" dirty="0" smtClean="0">
                <a:solidFill>
                  <a:schemeClr val="bg2"/>
                </a:solidFill>
              </a:rPr>
              <a:t>, and implants </a:t>
            </a:r>
            <a:r>
              <a:rPr lang="en-US" sz="2800" dirty="0" smtClean="0"/>
              <a:t>are obtained from the</a:t>
            </a:r>
            <a:r>
              <a:rPr lang="en-US" sz="2800" dirty="0" smtClean="0">
                <a:solidFill>
                  <a:schemeClr val="bg2"/>
                </a:solidFill>
              </a:rPr>
              <a:t> </a:t>
            </a:r>
            <a:r>
              <a:rPr lang="en-US" sz="2800" b="1" dirty="0" smtClean="0">
                <a:solidFill>
                  <a:schemeClr val="bg2"/>
                </a:solidFill>
              </a:rPr>
              <a:t>public sector; condoms and the pill </a:t>
            </a:r>
            <a:r>
              <a:rPr lang="en-US" sz="2800" dirty="0" smtClean="0"/>
              <a:t>are obtained primarily from the </a:t>
            </a:r>
            <a:r>
              <a:rPr lang="en-US" sz="2800" b="1" dirty="0" smtClean="0">
                <a:solidFill>
                  <a:schemeClr val="bg2"/>
                </a:solidFill>
              </a:rPr>
              <a:t>private sector</a:t>
            </a:r>
            <a:r>
              <a:rPr lang="en-US" sz="2800" dirty="0" smtClean="0"/>
              <a:t>. </a:t>
            </a:r>
          </a:p>
          <a:p>
            <a:pPr>
              <a:lnSpc>
                <a:spcPct val="90000"/>
              </a:lnSpc>
            </a:pPr>
            <a:r>
              <a:rPr lang="en-US" sz="2800" b="1" dirty="0" smtClean="0">
                <a:solidFill>
                  <a:schemeClr val="bg2"/>
                </a:solidFill>
              </a:rPr>
              <a:t>16%</a:t>
            </a:r>
            <a:r>
              <a:rPr lang="en-US" sz="2800" b="1" dirty="0" smtClean="0">
                <a:solidFill>
                  <a:schemeClr val="accent6"/>
                </a:solidFill>
              </a:rPr>
              <a:t> </a:t>
            </a:r>
            <a:r>
              <a:rPr lang="en-US" sz="2800" dirty="0" smtClean="0"/>
              <a:t>of married women have an </a:t>
            </a:r>
            <a:r>
              <a:rPr lang="en-US" sz="2800" b="1" dirty="0" smtClean="0">
                <a:solidFill>
                  <a:schemeClr val="bg2"/>
                </a:solidFill>
              </a:rPr>
              <a:t>unmet need for family planning</a:t>
            </a:r>
            <a:r>
              <a:rPr lang="en-US" sz="2800" dirty="0" smtClean="0"/>
              <a:t>.</a:t>
            </a:r>
            <a:r>
              <a:rPr lang="en-US" sz="2800" b="1" i="1" dirty="0" smtClean="0"/>
              <a:t> </a:t>
            </a:r>
          </a:p>
          <a:p>
            <a:pPr lvl="1">
              <a:lnSpc>
                <a:spcPct val="90000"/>
              </a:lnSpc>
            </a:pPr>
            <a:r>
              <a:rPr lang="en-US" sz="2400" b="1" dirty="0" smtClean="0">
                <a:solidFill>
                  <a:schemeClr val="accent4"/>
                </a:solidFill>
              </a:rPr>
              <a:t>15% </a:t>
            </a:r>
            <a:r>
              <a:rPr lang="en-US" sz="2400" dirty="0"/>
              <a:t>of married women </a:t>
            </a:r>
            <a:r>
              <a:rPr lang="en-US" sz="2400" dirty="0" smtClean="0"/>
              <a:t>in </a:t>
            </a:r>
            <a:r>
              <a:rPr lang="en-US" sz="2400" b="1" dirty="0">
                <a:solidFill>
                  <a:schemeClr val="accent4"/>
                </a:solidFill>
              </a:rPr>
              <a:t>S</a:t>
            </a:r>
            <a:r>
              <a:rPr lang="en-US" sz="2400" b="1" dirty="0" smtClean="0">
                <a:solidFill>
                  <a:schemeClr val="accent4"/>
                </a:solidFill>
              </a:rPr>
              <a:t>outh West Zone </a:t>
            </a:r>
            <a:r>
              <a:rPr lang="en-US" sz="2400" dirty="0" smtClean="0"/>
              <a:t>have </a:t>
            </a:r>
            <a:r>
              <a:rPr lang="en-US" sz="2400" dirty="0"/>
              <a:t>an unmet need for family planning.</a:t>
            </a:r>
            <a:r>
              <a:rPr lang="en-US" sz="2400" i="1" dirty="0"/>
              <a:t> </a:t>
            </a:r>
          </a:p>
        </p:txBody>
      </p:sp>
    </p:spTree>
    <p:extLst>
      <p:ext uri="{BB962C8B-B14F-4D97-AF65-F5344CB8AC3E}">
        <p14:creationId xmlns:p14="http://schemas.microsoft.com/office/powerpoint/2010/main" val="898231085"/>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sz="3600" dirty="0" smtClean="0"/>
              <a:t>Knowledge of Contraceptive Methods</a:t>
            </a:r>
          </a:p>
        </p:txBody>
      </p:sp>
      <p:sp>
        <p:nvSpPr>
          <p:cNvPr id="19459" name="Text Box 6"/>
          <p:cNvSpPr txBox="1">
            <a:spLocks noChangeArrowheads="1"/>
          </p:cNvSpPr>
          <p:nvPr/>
        </p:nvSpPr>
        <p:spPr bwMode="auto">
          <a:xfrm>
            <a:off x="762000" y="2286000"/>
            <a:ext cx="7696200" cy="3293209"/>
          </a:xfrm>
          <a:prstGeom prst="rect">
            <a:avLst/>
          </a:prstGeom>
          <a:noFill/>
          <a:ln w="9525">
            <a:noFill/>
            <a:miter lim="800000"/>
            <a:headEnd/>
            <a:tailEnd/>
          </a:ln>
        </p:spPr>
        <p:txBody>
          <a:bodyPr>
            <a:spAutoFit/>
          </a:bodyPr>
          <a:lstStyle/>
          <a:p>
            <a:pPr algn="ctr">
              <a:spcBef>
                <a:spcPct val="50000"/>
              </a:spcBef>
            </a:pPr>
            <a:r>
              <a:rPr lang="en-US" sz="3200" b="1" dirty="0" smtClean="0">
                <a:solidFill>
                  <a:schemeClr val="bg2"/>
                </a:solidFill>
                <a:latin typeface="Calibri" pitchFamily="34" charset="0"/>
              </a:rPr>
              <a:t>83% </a:t>
            </a:r>
            <a:r>
              <a:rPr lang="en-US" sz="3200" dirty="0">
                <a:latin typeface="Calibri" pitchFamily="34" charset="0"/>
              </a:rPr>
              <a:t>of </a:t>
            </a:r>
            <a:r>
              <a:rPr lang="en-US" sz="3200" dirty="0" smtClean="0">
                <a:latin typeface="Calibri" pitchFamily="34" charset="0"/>
              </a:rPr>
              <a:t>married </a:t>
            </a:r>
            <a:r>
              <a:rPr lang="en-US" sz="3200" dirty="0">
                <a:latin typeface="Calibri" pitchFamily="34" charset="0"/>
              </a:rPr>
              <a:t>women </a:t>
            </a:r>
            <a:r>
              <a:rPr lang="en-US" sz="3200" dirty="0" smtClean="0">
                <a:latin typeface="Calibri" pitchFamily="34" charset="0"/>
              </a:rPr>
              <a:t>and </a:t>
            </a:r>
            <a:r>
              <a:rPr lang="en-US" sz="3200" b="1" dirty="0" smtClean="0">
                <a:solidFill>
                  <a:schemeClr val="bg2"/>
                </a:solidFill>
                <a:latin typeface="Calibri" pitchFamily="34" charset="0"/>
              </a:rPr>
              <a:t>96%</a:t>
            </a:r>
            <a:r>
              <a:rPr lang="en-US" sz="3200" b="1" dirty="0" smtClean="0">
                <a:latin typeface="Calibri" pitchFamily="34" charset="0"/>
              </a:rPr>
              <a:t> </a:t>
            </a:r>
            <a:r>
              <a:rPr lang="en-US" sz="3200" dirty="0" smtClean="0">
                <a:latin typeface="Calibri" pitchFamily="34" charset="0"/>
              </a:rPr>
              <a:t>of married men know </a:t>
            </a:r>
            <a:r>
              <a:rPr lang="en-US" sz="3200" dirty="0">
                <a:latin typeface="Calibri" pitchFamily="34" charset="0"/>
              </a:rPr>
              <a:t>at least one </a:t>
            </a:r>
            <a:r>
              <a:rPr lang="en-US" sz="3200" b="1" dirty="0">
                <a:solidFill>
                  <a:schemeClr val="bg2"/>
                </a:solidFill>
                <a:latin typeface="Calibri" pitchFamily="34" charset="0"/>
              </a:rPr>
              <a:t>modern method </a:t>
            </a:r>
            <a:r>
              <a:rPr lang="en-US" sz="3200" dirty="0">
                <a:latin typeface="Calibri" pitchFamily="34" charset="0"/>
              </a:rPr>
              <a:t>of contraception.</a:t>
            </a:r>
          </a:p>
          <a:p>
            <a:pPr algn="ctr">
              <a:spcBef>
                <a:spcPct val="50000"/>
              </a:spcBef>
            </a:pPr>
            <a:r>
              <a:rPr lang="en-US" sz="3200" b="1" dirty="0" smtClean="0">
                <a:solidFill>
                  <a:schemeClr val="bg2"/>
                </a:solidFill>
                <a:latin typeface="Calibri" pitchFamily="34" charset="0"/>
              </a:rPr>
              <a:t>58%</a:t>
            </a:r>
            <a:r>
              <a:rPr lang="en-US" sz="3200" dirty="0" smtClean="0">
                <a:latin typeface="Calibri" pitchFamily="34" charset="0"/>
              </a:rPr>
              <a:t> of married </a:t>
            </a:r>
            <a:r>
              <a:rPr lang="en-US" sz="3200" dirty="0">
                <a:latin typeface="Calibri" pitchFamily="34" charset="0"/>
              </a:rPr>
              <a:t>women</a:t>
            </a:r>
            <a:r>
              <a:rPr lang="en-US" sz="3200" dirty="0" smtClean="0">
                <a:latin typeface="Calibri" pitchFamily="34" charset="0"/>
              </a:rPr>
              <a:t> and </a:t>
            </a:r>
            <a:r>
              <a:rPr lang="en-US" sz="3200" b="1" dirty="0" smtClean="0">
                <a:solidFill>
                  <a:schemeClr val="bg2"/>
                </a:solidFill>
                <a:latin typeface="Calibri" pitchFamily="34" charset="0"/>
              </a:rPr>
              <a:t>77%</a:t>
            </a:r>
            <a:r>
              <a:rPr lang="en-US" sz="3200" b="1" dirty="0" smtClean="0">
                <a:latin typeface="Calibri" pitchFamily="34" charset="0"/>
              </a:rPr>
              <a:t> </a:t>
            </a:r>
            <a:r>
              <a:rPr lang="en-US" sz="3200" dirty="0" smtClean="0">
                <a:latin typeface="Calibri" pitchFamily="34" charset="0"/>
              </a:rPr>
              <a:t>of married </a:t>
            </a:r>
            <a:r>
              <a:rPr lang="en-US" sz="3200" dirty="0">
                <a:latin typeface="Calibri" pitchFamily="34" charset="0"/>
              </a:rPr>
              <a:t>men</a:t>
            </a:r>
            <a:r>
              <a:rPr lang="en-US" sz="3200" dirty="0" smtClean="0">
                <a:latin typeface="Calibri" pitchFamily="34" charset="0"/>
              </a:rPr>
              <a:t> can </a:t>
            </a:r>
            <a:r>
              <a:rPr lang="en-US" sz="3200" dirty="0">
                <a:latin typeface="Calibri" pitchFamily="34" charset="0"/>
              </a:rPr>
              <a:t>name a </a:t>
            </a:r>
            <a:r>
              <a:rPr lang="en-US" sz="3200" b="1" dirty="0">
                <a:solidFill>
                  <a:schemeClr val="bg2"/>
                </a:solidFill>
                <a:latin typeface="Calibri" pitchFamily="34" charset="0"/>
              </a:rPr>
              <a:t>traditional method</a:t>
            </a:r>
            <a:r>
              <a:rPr lang="en-US" sz="3200" dirty="0">
                <a:latin typeface="Calibri" pitchFamily="34" charset="0"/>
              </a:rPr>
              <a:t> of contraception. </a:t>
            </a:r>
          </a:p>
        </p:txBody>
      </p:sp>
    </p:spTree>
    <p:extLst>
      <p:ext uri="{BB962C8B-B14F-4D97-AF65-F5344CB8AC3E}">
        <p14:creationId xmlns:p14="http://schemas.microsoft.com/office/powerpoint/2010/main" val="387431847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p:spPr>
        <p:txBody>
          <a:bodyPr/>
          <a:lstStyle/>
          <a:p>
            <a:r>
              <a:rPr lang="en-US" sz="3600" dirty="0" smtClean="0"/>
              <a:t>Gap Between Knowledge and Use</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1619491045"/>
              </p:ext>
            </p:extLst>
          </p:nvPr>
        </p:nvGraphicFramePr>
        <p:xfrm>
          <a:off x="609600" y="1676400"/>
          <a:ext cx="8067675" cy="47117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 Box 3"/>
          <p:cNvSpPr txBox="1">
            <a:spLocks noChangeArrowheads="1"/>
          </p:cNvSpPr>
          <p:nvPr/>
        </p:nvSpPr>
        <p:spPr bwMode="auto">
          <a:xfrm>
            <a:off x="0" y="1295400"/>
            <a:ext cx="50292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a:t>
            </a:r>
            <a:r>
              <a:rPr lang="en-US" i="1" dirty="0" smtClean="0">
                <a:latin typeface="Calibri" pitchFamily="34" charset="0"/>
              </a:rPr>
              <a:t>of currently married women 15-49</a:t>
            </a:r>
            <a:endParaRPr lang="en-US" i="1" dirty="0">
              <a:latin typeface="Calibri" pitchFamily="34" charset="0"/>
            </a:endParaRPr>
          </a:p>
        </p:txBody>
      </p:sp>
    </p:spTree>
    <p:extLst>
      <p:ext uri="{BB962C8B-B14F-4D97-AF65-F5344CB8AC3E}">
        <p14:creationId xmlns:p14="http://schemas.microsoft.com/office/powerpoint/2010/main" val="39769724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1143000"/>
          </a:xfrm>
        </p:spPr>
        <p:txBody>
          <a:bodyPr/>
          <a:lstStyle/>
          <a:p>
            <a:r>
              <a:rPr lang="en-US" sz="3600" dirty="0" smtClean="0"/>
              <a:t>Current Use of Family Planning</a:t>
            </a:r>
          </a:p>
        </p:txBody>
      </p:sp>
      <p:graphicFrame>
        <p:nvGraphicFramePr>
          <p:cNvPr id="5" name="Chart Placeholder 6"/>
          <p:cNvGraphicFramePr>
            <a:graphicFrameLocks noGrp="1"/>
          </p:cNvGraphicFramePr>
          <p:nvPr>
            <p:ph type="chart" idx="1"/>
            <p:extLst>
              <p:ext uri="{D42A27DB-BD31-4B8C-83A1-F6EECF244321}">
                <p14:modId xmlns:p14="http://schemas.microsoft.com/office/powerpoint/2010/main" val="255096032"/>
              </p:ext>
            </p:extLst>
          </p:nvPr>
        </p:nvGraphicFramePr>
        <p:xfrm>
          <a:off x="0" y="1828800"/>
          <a:ext cx="8991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2531" name="Text Box 9"/>
          <p:cNvSpPr txBox="1">
            <a:spLocks noChangeArrowheads="1"/>
          </p:cNvSpPr>
          <p:nvPr/>
        </p:nvSpPr>
        <p:spPr bwMode="auto">
          <a:xfrm>
            <a:off x="0" y="1066800"/>
            <a:ext cx="5410200" cy="369888"/>
          </a:xfrm>
          <a:prstGeom prst="rect">
            <a:avLst/>
          </a:prstGeom>
          <a:noFill/>
          <a:ln w="9525">
            <a:noFill/>
            <a:miter lim="800000"/>
            <a:headEnd/>
            <a:tailEnd/>
          </a:ln>
        </p:spPr>
        <p:txBody>
          <a:bodyPr>
            <a:spAutoFit/>
          </a:bodyPr>
          <a:lstStyle/>
          <a:p>
            <a:pPr>
              <a:spcBef>
                <a:spcPct val="50000"/>
              </a:spcBef>
            </a:pPr>
            <a:r>
              <a:rPr lang="en-US" i="1" dirty="0">
                <a:latin typeface="Calibri" pitchFamily="34" charset="0"/>
              </a:rPr>
              <a:t>Percent of </a:t>
            </a:r>
            <a:r>
              <a:rPr lang="en-US" i="1" dirty="0" smtClean="0">
                <a:latin typeface="Calibri" pitchFamily="34" charset="0"/>
              </a:rPr>
              <a:t>women </a:t>
            </a:r>
            <a:r>
              <a:rPr lang="en-US" i="1" dirty="0">
                <a:latin typeface="Calibri" pitchFamily="34" charset="0"/>
              </a:rPr>
              <a:t>age 15-49</a:t>
            </a:r>
          </a:p>
        </p:txBody>
      </p:sp>
    </p:spTree>
    <p:extLst>
      <p:ext uri="{BB962C8B-B14F-4D97-AF65-F5344CB8AC3E}">
        <p14:creationId xmlns:p14="http://schemas.microsoft.com/office/powerpoint/2010/main" val="286733751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0"/>
            <a:ext cx="8229600" cy="1143000"/>
          </a:xfrm>
        </p:spPr>
        <p:txBody>
          <a:bodyPr/>
          <a:lstStyle/>
          <a:p>
            <a:r>
              <a:rPr lang="en-US" sz="3600" dirty="0" smtClean="0"/>
              <a:t>Use of Modern Methods by Residence</a:t>
            </a:r>
          </a:p>
        </p:txBody>
      </p:sp>
      <p:graphicFrame>
        <p:nvGraphicFramePr>
          <p:cNvPr id="5" name="Object 5"/>
          <p:cNvGraphicFramePr>
            <a:graphicFrameLocks noGrp="1" noChangeAspect="1"/>
          </p:cNvGraphicFramePr>
          <p:nvPr>
            <p:ph type="chart" idx="1"/>
            <p:extLst>
              <p:ext uri="{D42A27DB-BD31-4B8C-83A1-F6EECF244321}">
                <p14:modId xmlns:p14="http://schemas.microsoft.com/office/powerpoint/2010/main" val="3953436648"/>
              </p:ext>
            </p:extLst>
          </p:nvPr>
        </p:nvGraphicFramePr>
        <p:xfrm>
          <a:off x="609600" y="1828800"/>
          <a:ext cx="7739063" cy="4600575"/>
        </p:xfrm>
        <a:graphic>
          <a:graphicData uri="http://schemas.openxmlformats.org/drawingml/2006/chart">
            <c:chart xmlns:c="http://schemas.openxmlformats.org/drawingml/2006/chart" xmlns:r="http://schemas.openxmlformats.org/officeDocument/2006/relationships" r:id="rId3"/>
          </a:graphicData>
        </a:graphic>
      </p:graphicFrame>
      <p:sp>
        <p:nvSpPr>
          <p:cNvPr id="25604" name="Text Box 7"/>
          <p:cNvSpPr txBox="1">
            <a:spLocks noChangeArrowheads="1"/>
          </p:cNvSpPr>
          <p:nvPr/>
        </p:nvSpPr>
        <p:spPr bwMode="auto">
          <a:xfrm>
            <a:off x="0" y="1219200"/>
            <a:ext cx="70104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currently married </a:t>
            </a:r>
            <a:r>
              <a:rPr lang="en-US" i="1" dirty="0">
                <a:latin typeface="Calibri" pitchFamily="34" charset="0"/>
              </a:rPr>
              <a:t>women </a:t>
            </a:r>
            <a:r>
              <a:rPr lang="en-US" i="1" dirty="0" smtClean="0">
                <a:latin typeface="Calibri" pitchFamily="34" charset="0"/>
              </a:rPr>
              <a:t>age 15-49 using </a:t>
            </a:r>
            <a:r>
              <a:rPr lang="en-US" i="1" dirty="0">
                <a:latin typeface="Calibri" pitchFamily="34" charset="0"/>
              </a:rPr>
              <a:t>any modern method</a:t>
            </a:r>
          </a:p>
        </p:txBody>
      </p:sp>
    </p:spTree>
    <p:extLst>
      <p:ext uri="{BB962C8B-B14F-4D97-AF65-F5344CB8AC3E}">
        <p14:creationId xmlns:p14="http://schemas.microsoft.com/office/powerpoint/2010/main" val="96762496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33400" y="19050"/>
            <a:ext cx="8440738" cy="990600"/>
          </a:xfrm>
        </p:spPr>
        <p:txBody>
          <a:bodyPr>
            <a:normAutofit fontScale="90000"/>
          </a:bodyPr>
          <a:lstStyle/>
          <a:p>
            <a:r>
              <a:rPr lang="en-US" sz="3600" dirty="0" smtClean="0"/>
              <a:t>Use of Modern Contraception </a:t>
            </a:r>
            <a:br>
              <a:rPr lang="en-US" sz="3600" dirty="0" smtClean="0"/>
            </a:br>
            <a:r>
              <a:rPr lang="en-US" sz="3600" dirty="0" smtClean="0"/>
              <a:t>by Education</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3367671709"/>
              </p:ext>
            </p:extLst>
          </p:nvPr>
        </p:nvGraphicFramePr>
        <p:xfrm>
          <a:off x="228600" y="1924050"/>
          <a:ext cx="8610600" cy="4687888"/>
        </p:xfrm>
        <a:graphic>
          <a:graphicData uri="http://schemas.openxmlformats.org/drawingml/2006/chart">
            <c:chart xmlns:c="http://schemas.openxmlformats.org/drawingml/2006/chart" xmlns:r="http://schemas.openxmlformats.org/officeDocument/2006/relationships" r:id="rId3"/>
          </a:graphicData>
        </a:graphic>
      </p:graphicFrame>
      <p:sp>
        <p:nvSpPr>
          <p:cNvPr id="26628" name="Text Box 3"/>
          <p:cNvSpPr txBox="1">
            <a:spLocks noChangeArrowheads="1"/>
          </p:cNvSpPr>
          <p:nvPr/>
        </p:nvSpPr>
        <p:spPr bwMode="auto">
          <a:xfrm>
            <a:off x="228600" y="1314450"/>
            <a:ext cx="75438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of </a:t>
            </a:r>
            <a:r>
              <a:rPr lang="en-US" i="1" dirty="0" smtClean="0">
                <a:latin typeface="Calibri" pitchFamily="34" charset="0"/>
              </a:rPr>
              <a:t>currently married </a:t>
            </a:r>
            <a:r>
              <a:rPr lang="en-US" i="1" dirty="0">
                <a:latin typeface="Calibri" pitchFamily="34" charset="0"/>
              </a:rPr>
              <a:t>women </a:t>
            </a:r>
            <a:r>
              <a:rPr lang="en-US" i="1" dirty="0" smtClean="0">
                <a:latin typeface="Calibri" pitchFamily="34" charset="0"/>
              </a:rPr>
              <a:t>age 15-49 using </a:t>
            </a:r>
            <a:r>
              <a:rPr lang="en-US" i="1" dirty="0">
                <a:latin typeface="Calibri" pitchFamily="34" charset="0"/>
              </a:rPr>
              <a:t>any modern method</a:t>
            </a:r>
          </a:p>
        </p:txBody>
      </p:sp>
    </p:spTree>
    <p:extLst>
      <p:ext uri="{BB962C8B-B14F-4D97-AF65-F5344CB8AC3E}">
        <p14:creationId xmlns:p14="http://schemas.microsoft.com/office/powerpoint/2010/main" val="379066809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p:spPr>
        <p:txBody>
          <a:bodyPr/>
          <a:lstStyle/>
          <a:p>
            <a:r>
              <a:rPr lang="en-US" sz="3600" dirty="0" smtClean="0"/>
              <a:t>Trends in Use of Family Planning</a:t>
            </a:r>
          </a:p>
        </p:txBody>
      </p:sp>
      <p:graphicFrame>
        <p:nvGraphicFramePr>
          <p:cNvPr id="5" name="Object 4"/>
          <p:cNvGraphicFramePr>
            <a:graphicFrameLocks noGrp="1" noChangeAspect="1"/>
          </p:cNvGraphicFramePr>
          <p:nvPr>
            <p:ph type="chart" idx="1"/>
            <p:extLst>
              <p:ext uri="{D42A27DB-BD31-4B8C-83A1-F6EECF244321}">
                <p14:modId xmlns:p14="http://schemas.microsoft.com/office/powerpoint/2010/main" val="2871554452"/>
              </p:ext>
            </p:extLst>
          </p:nvPr>
        </p:nvGraphicFramePr>
        <p:xfrm>
          <a:off x="381000" y="1676400"/>
          <a:ext cx="8610600" cy="47117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 Box 3"/>
          <p:cNvSpPr txBox="1">
            <a:spLocks noChangeArrowheads="1"/>
          </p:cNvSpPr>
          <p:nvPr/>
        </p:nvSpPr>
        <p:spPr bwMode="auto">
          <a:xfrm>
            <a:off x="0" y="1143000"/>
            <a:ext cx="4648200" cy="319446"/>
          </a:xfrm>
          <a:prstGeom prst="rect">
            <a:avLst/>
          </a:prstGeom>
          <a:noFill/>
          <a:ln w="9525">
            <a:noFill/>
            <a:miter lim="800000"/>
            <a:headEnd/>
            <a:tailEnd/>
          </a:ln>
        </p:spPr>
        <p:txBody>
          <a:bodyPr wrap="square">
            <a:spAutoFit/>
          </a:bodyPr>
          <a:lstStyle/>
          <a:p>
            <a:pPr eaLnBrk="0" hangingPunct="0">
              <a:lnSpc>
                <a:spcPct val="80000"/>
              </a:lnSpc>
            </a:pPr>
            <a:r>
              <a:rPr lang="en-US" i="1" dirty="0">
                <a:latin typeface="Calibri" pitchFamily="34" charset="0"/>
              </a:rPr>
              <a:t>Percent </a:t>
            </a:r>
            <a:r>
              <a:rPr lang="en-US" i="1" dirty="0" smtClean="0">
                <a:latin typeface="Calibri" pitchFamily="34" charset="0"/>
              </a:rPr>
              <a:t>of currently married women age 15-49</a:t>
            </a:r>
            <a:endParaRPr lang="en-US" i="1" dirty="0">
              <a:latin typeface="Calibri" pitchFamily="34" charset="0"/>
            </a:endParaRPr>
          </a:p>
        </p:txBody>
      </p:sp>
    </p:spTree>
    <p:extLst>
      <p:ext uri="{BB962C8B-B14F-4D97-AF65-F5344CB8AC3E}">
        <p14:creationId xmlns:p14="http://schemas.microsoft.com/office/powerpoint/2010/main" val="297941113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1166648"/>
          </a:xfrm>
        </p:spPr>
        <p:txBody>
          <a:bodyPr>
            <a:normAutofit fontScale="90000"/>
          </a:bodyPr>
          <a:lstStyle/>
          <a:p>
            <a:r>
              <a:rPr lang="en-US" dirty="0" smtClean="0"/>
              <a:t>Use of Modern Methods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52053108"/>
              </p:ext>
            </p:extLst>
          </p:nvPr>
        </p:nvGraphicFramePr>
        <p:xfrm>
          <a:off x="762000" y="1022866"/>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6413938" y="4648200"/>
            <a:ext cx="2743200" cy="1200329"/>
          </a:xfrm>
          <a:prstGeom prst="rect">
            <a:avLst/>
          </a:prstGeom>
          <a:noFill/>
        </p:spPr>
        <p:txBody>
          <a:bodyPr wrap="square" rtlCol="0">
            <a:spAutoFit/>
          </a:bodyPr>
          <a:lstStyle/>
          <a:p>
            <a:pPr algn="r"/>
            <a:r>
              <a:rPr lang="en-US" i="1" dirty="0" smtClean="0">
                <a:solidFill>
                  <a:srgbClr val="000000"/>
                </a:solidFill>
                <a:latin typeface="+mn-lt"/>
              </a:rPr>
              <a:t>Percent of currently married women age 15-49 using a modern method of contraception</a:t>
            </a:r>
            <a:endParaRPr lang="en-US" i="1" dirty="0">
              <a:solidFill>
                <a:srgbClr val="000000"/>
              </a:solidFill>
              <a:latin typeface="+mn-lt"/>
            </a:endParaRPr>
          </a:p>
        </p:txBody>
      </p:sp>
      <p:sp>
        <p:nvSpPr>
          <p:cNvPr id="6" name="TextBox 5"/>
          <p:cNvSpPr txBox="1"/>
          <p:nvPr/>
        </p:nvSpPr>
        <p:spPr>
          <a:xfrm>
            <a:off x="5446986" y="6488668"/>
            <a:ext cx="3697014" cy="369332"/>
          </a:xfrm>
          <a:prstGeom prst="rect">
            <a:avLst/>
          </a:prstGeom>
          <a:noFill/>
        </p:spPr>
        <p:txBody>
          <a:bodyPr wrap="square" rtlCol="0">
            <a:spAutoFit/>
          </a:bodyPr>
          <a:lstStyle/>
          <a:p>
            <a:pPr algn="r"/>
            <a:r>
              <a:rPr lang="en-US" i="1" dirty="0" smtClean="0">
                <a:solidFill>
                  <a:srgbClr val="000000"/>
                </a:solidFill>
                <a:latin typeface="+mn-lt"/>
              </a:rPr>
              <a:t>*Results from preliminary report</a:t>
            </a:r>
            <a:endParaRPr lang="en-US" i="1" dirty="0">
              <a:solidFill>
                <a:srgbClr val="000000"/>
              </a:solidFill>
              <a:latin typeface="+mn-lt"/>
            </a:endParaRPr>
          </a:p>
        </p:txBody>
      </p:sp>
    </p:spTree>
    <p:extLst>
      <p:ext uri="{BB962C8B-B14F-4D97-AF65-F5344CB8AC3E}">
        <p14:creationId xmlns:p14="http://schemas.microsoft.com/office/powerpoint/2010/main" val="2569399482"/>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3592</TotalTime>
  <Words>1782</Words>
  <Application>Microsoft Office PowerPoint</Application>
  <PresentationFormat>On-screen Show (4:3)</PresentationFormat>
  <Paragraphs>170</Paragraphs>
  <Slides>27</Slides>
  <Notes>26</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27</vt:i4>
      </vt:variant>
    </vt:vector>
  </HeadingPairs>
  <TitlesOfParts>
    <vt:vector size="31" baseType="lpstr">
      <vt:lpstr>Arial</vt:lpstr>
      <vt:lpstr>Calibri</vt:lpstr>
      <vt:lpstr>Custom Design</vt:lpstr>
      <vt:lpstr>1_Custom Design</vt:lpstr>
      <vt:lpstr>PowerPoint Presentation</vt:lpstr>
      <vt:lpstr>PowerPoint Presentation</vt:lpstr>
      <vt:lpstr>Knowledge of Contraceptive Methods</vt:lpstr>
      <vt:lpstr>Gap Between Knowledge and Use</vt:lpstr>
      <vt:lpstr>Current Use of Family Planning</vt:lpstr>
      <vt:lpstr>Use of Modern Methods by Residence</vt:lpstr>
      <vt:lpstr>Use of Modern Contraception  by Education</vt:lpstr>
      <vt:lpstr>Trends in Use of Family Planning</vt:lpstr>
      <vt:lpstr>Use of Modern Methods Regional Comparison</vt:lpstr>
      <vt:lpstr>Use of Modern Methods by Zone</vt:lpstr>
      <vt:lpstr>Use of Modern Methods by State</vt:lpstr>
      <vt:lpstr>Current Use of Family Planning  in South West Zone</vt:lpstr>
      <vt:lpstr>Knowledge of the Fertile Period</vt:lpstr>
      <vt:lpstr>PowerPoint Presentation</vt:lpstr>
      <vt:lpstr>Source of Contraception</vt:lpstr>
      <vt:lpstr>Do Family Planning Users Have  Informed Choices?</vt:lpstr>
      <vt:lpstr>PowerPoint Presentation</vt:lpstr>
      <vt:lpstr>PowerPoint Presentation</vt:lpstr>
      <vt:lpstr>Unmet Need</vt:lpstr>
      <vt:lpstr>Unmet Need for Family Planning by State</vt:lpstr>
      <vt:lpstr>PowerPoint Presentation</vt:lpstr>
      <vt:lpstr>Future Use of Contraception</vt:lpstr>
      <vt:lpstr>Source of Family Planning Messages: Women</vt:lpstr>
      <vt:lpstr>Source of Family Planning Messages: Men</vt:lpstr>
      <vt:lpstr>Family Planning Messages</vt:lpstr>
      <vt:lpstr>Contact of Non-Users with  Family Planning Providers</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347</cp:revision>
  <dcterms:created xsi:type="dcterms:W3CDTF">2008-02-29T16:41:57Z</dcterms:created>
  <dcterms:modified xsi:type="dcterms:W3CDTF">2014-08-26T14:51:25Z</dcterms:modified>
</cp:coreProperties>
</file>