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7.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8.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9.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0.xml" ContentType="application/vnd.openxmlformats-officedocument.drawingml.chart+xml"/>
  <Override PartName="/ppt/notesSlides/notesSlide22.xml" ContentType="application/vnd.openxmlformats-officedocument.presentationml.notesSlide+xml"/>
  <Override PartName="/ppt/charts/chart11.xml" ContentType="application/vnd.openxmlformats-officedocument.drawingml.chart+xml"/>
  <Override PartName="/ppt/notesSlides/notesSlide23.xml" ContentType="application/vnd.openxmlformats-officedocument.presentationml.notesSlide+xml"/>
  <Override PartName="/ppt/charts/chart12.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1"/>
    <p:sldMasterId id="2147483737" r:id="rId2"/>
  </p:sldMasterIdLst>
  <p:notesMasterIdLst>
    <p:notesMasterId r:id="rId30"/>
  </p:notesMasterIdLst>
  <p:handoutMasterIdLst>
    <p:handoutMasterId r:id="rId31"/>
  </p:handoutMasterIdLst>
  <p:sldIdLst>
    <p:sldId id="356" r:id="rId3"/>
    <p:sldId id="258" r:id="rId4"/>
    <p:sldId id="327" r:id="rId5"/>
    <p:sldId id="328" r:id="rId6"/>
    <p:sldId id="329" r:id="rId7"/>
    <p:sldId id="330" r:id="rId8"/>
    <p:sldId id="331" r:id="rId9"/>
    <p:sldId id="333" r:id="rId10"/>
    <p:sldId id="357" r:id="rId11"/>
    <p:sldId id="355" r:id="rId12"/>
    <p:sldId id="362" r:id="rId13"/>
    <p:sldId id="361" r:id="rId14"/>
    <p:sldId id="334" r:id="rId15"/>
    <p:sldId id="349" r:id="rId16"/>
    <p:sldId id="336" r:id="rId17"/>
    <p:sldId id="337" r:id="rId18"/>
    <p:sldId id="350" r:id="rId19"/>
    <p:sldId id="340" r:id="rId20"/>
    <p:sldId id="341" r:id="rId21"/>
    <p:sldId id="359" r:id="rId22"/>
    <p:sldId id="351" r:id="rId23"/>
    <p:sldId id="344" r:id="rId24"/>
    <p:sldId id="345" r:id="rId25"/>
    <p:sldId id="360" r:id="rId26"/>
    <p:sldId id="353" r:id="rId27"/>
    <p:sldId id="348" r:id="rId28"/>
    <p:sldId id="346"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278"/>
    <a:srgbClr val="5673B8"/>
    <a:srgbClr val="C85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81935" autoAdjust="0"/>
  </p:normalViewPr>
  <p:slideViewPr>
    <p:cSldViewPr>
      <p:cViewPr varScale="1">
        <p:scale>
          <a:sx n="72" d="100"/>
          <a:sy n="72" d="100"/>
        </p:scale>
        <p:origin x="1464" y="60"/>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2.7285129604366436E-3"/>
          <c:y val="0.18181818181818579"/>
          <c:w val="0.931787175989086"/>
          <c:h val="0.64049586776860878"/>
        </c:manualLayout>
      </c:layout>
      <c:barChart>
        <c:barDir val="col"/>
        <c:grouping val="clustered"/>
        <c:varyColors val="0"/>
        <c:ser>
          <c:idx val="0"/>
          <c:order val="0"/>
          <c:tx>
            <c:strRef>
              <c:f>Sheet1!$B$1</c:f>
              <c:strCache>
                <c:ptCount val="1"/>
                <c:pt idx="0">
                  <c:v>Knowledge</c:v>
                </c:pt>
              </c:strCache>
            </c:strRef>
          </c:tx>
          <c:spPr>
            <a:solidFill>
              <a:schemeClr val="accent6"/>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2"/>
                <c:pt idx="0">
                  <c:v>Any method</c:v>
                </c:pt>
                <c:pt idx="1">
                  <c:v>Modern method</c:v>
                </c:pt>
              </c:strCache>
            </c:strRef>
          </c:cat>
          <c:val>
            <c:numRef>
              <c:f>Sheet1!$B$2:$B$4</c:f>
              <c:numCache>
                <c:formatCode>0</c:formatCode>
                <c:ptCount val="2"/>
                <c:pt idx="0">
                  <c:v>85</c:v>
                </c:pt>
                <c:pt idx="1">
                  <c:v>83</c:v>
                </c:pt>
              </c:numCache>
            </c:numRef>
          </c:val>
        </c:ser>
        <c:ser>
          <c:idx val="2"/>
          <c:order val="1"/>
          <c:tx>
            <c:strRef>
              <c:f>Sheet1!$C$1</c:f>
              <c:strCache>
                <c:ptCount val="1"/>
                <c:pt idx="0">
                  <c:v>Current use</c:v>
                </c:pt>
              </c:strCache>
            </c:strRef>
          </c:tx>
          <c:spPr>
            <a:solidFill>
              <a:schemeClr val="accent2"/>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2"/>
                <c:pt idx="0">
                  <c:v>Any method</c:v>
                </c:pt>
                <c:pt idx="1">
                  <c:v>Modern method</c:v>
                </c:pt>
              </c:strCache>
            </c:strRef>
          </c:cat>
          <c:val>
            <c:numRef>
              <c:f>Sheet1!$C$2:$C$4</c:f>
              <c:numCache>
                <c:formatCode>0</c:formatCode>
                <c:ptCount val="2"/>
                <c:pt idx="0">
                  <c:v>15</c:v>
                </c:pt>
                <c:pt idx="1">
                  <c:v>10</c:v>
                </c:pt>
              </c:numCache>
            </c:numRef>
          </c:val>
        </c:ser>
        <c:dLbls>
          <c:showLegendKey val="0"/>
          <c:showVal val="0"/>
          <c:showCatName val="0"/>
          <c:showSerName val="0"/>
          <c:showPercent val="0"/>
          <c:showBubbleSize val="0"/>
        </c:dLbls>
        <c:gapWidth val="75"/>
        <c:overlap val="-5"/>
        <c:axId val="280858232"/>
        <c:axId val="280858624"/>
      </c:barChart>
      <c:catAx>
        <c:axId val="280858232"/>
        <c:scaling>
          <c:orientation val="minMax"/>
        </c:scaling>
        <c:delete val="0"/>
        <c:axPos val="b"/>
        <c:numFmt formatCode="General" sourceLinked="1"/>
        <c:majorTickMark val="none"/>
        <c:minorTickMark val="none"/>
        <c:tickLblPos val="nextTo"/>
        <c:txPr>
          <a:bodyPr rot="0" vert="horz"/>
          <a:lstStyle/>
          <a:p>
            <a:pPr>
              <a:defRPr/>
            </a:pPr>
            <a:endParaRPr lang="en-US"/>
          </a:p>
        </c:txPr>
        <c:crossAx val="280858624"/>
        <c:crosses val="autoZero"/>
        <c:auto val="1"/>
        <c:lblAlgn val="ctr"/>
        <c:lblOffset val="100"/>
        <c:tickLblSkip val="1"/>
        <c:tickMarkSkip val="1"/>
        <c:noMultiLvlLbl val="0"/>
      </c:catAx>
      <c:valAx>
        <c:axId val="280858624"/>
        <c:scaling>
          <c:orientation val="minMax"/>
          <c:max val="100"/>
          <c:min val="0"/>
        </c:scaling>
        <c:delete val="1"/>
        <c:axPos val="l"/>
        <c:numFmt formatCode="0" sourceLinked="1"/>
        <c:majorTickMark val="out"/>
        <c:minorTickMark val="none"/>
        <c:tickLblPos val="none"/>
        <c:crossAx val="280858232"/>
        <c:crosses val="autoZero"/>
        <c:crossBetween val="between"/>
        <c:majorUnit val="10"/>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accent6">
                  <a:lumMod val="60000"/>
                  <a:lumOff val="40000"/>
                </a:schemeClr>
              </a:solidFill>
            </c:spPr>
          </c:dPt>
          <c:dLbls>
            <c:dLbl>
              <c:idx val="0"/>
              <c:tx>
                <c:rich>
                  <a:bodyPr/>
                  <a:lstStyle/>
                  <a:p>
                    <a:pPr>
                      <a:defRPr>
                        <a:solidFill>
                          <a:schemeClr val="bg1"/>
                        </a:solidFill>
                      </a:defRPr>
                    </a:pPr>
                    <a:r>
                      <a:rPr lang="en-US" dirty="0"/>
                      <a:t>Intend to use</a:t>
                    </a:r>
                    <a:r>
                      <a:rPr lang="en-US"/>
                      <a:t>
</a:t>
                    </a:r>
                    <a:r>
                      <a:rPr lang="en-US" smtClean="0"/>
                      <a:t>23%</a:t>
                    </a:r>
                    <a:endParaRPr lang="en-US" dirty="0"/>
                  </a:p>
                </c:rich>
              </c:tx>
              <c:spPr/>
              <c:showLegendKey val="0"/>
              <c:showVal val="0"/>
              <c:showCatName val="1"/>
              <c:showSerName val="0"/>
              <c:showPercent val="1"/>
              <c:showBubbleSize val="0"/>
              <c:extLst>
                <c:ext xmlns:c15="http://schemas.microsoft.com/office/drawing/2012/chart" uri="{CE6537A1-D6FC-4f65-9D91-7224C49458BB}"/>
              </c:extLst>
            </c:dLbl>
            <c:dLbl>
              <c:idx val="1"/>
              <c:spPr/>
              <c:txPr>
                <a:bodyPr/>
                <a:lstStyle/>
                <a:p>
                  <a:pPr>
                    <a:defRPr>
                      <a:solidFill>
                        <a:schemeClr val="tx1"/>
                      </a:solidFill>
                    </a:defRPr>
                  </a:pPr>
                  <a:endParaRPr lang="en-US"/>
                </a:p>
              </c:txPr>
              <c:showLegendKey val="0"/>
              <c:showVal val="0"/>
              <c:showCatName val="1"/>
              <c:showSerName val="0"/>
              <c:showPercent val="1"/>
              <c:showBubbleSize val="0"/>
            </c:dLbl>
            <c:dLbl>
              <c:idx val="2"/>
              <c:tx>
                <c:rich>
                  <a:bodyPr/>
                  <a:lstStyle/>
                  <a:p>
                    <a:pPr>
                      <a:defRPr>
                        <a:solidFill>
                          <a:schemeClr val="tx1"/>
                        </a:solidFill>
                      </a:defRPr>
                    </a:pPr>
                    <a:r>
                      <a:rPr lang="en-US" dirty="0" smtClean="0">
                        <a:solidFill>
                          <a:schemeClr val="tx1"/>
                        </a:solidFill>
                      </a:rPr>
                      <a:t>Does </a:t>
                    </a:r>
                    <a:r>
                      <a:rPr lang="en-US" dirty="0">
                        <a:solidFill>
                          <a:schemeClr val="tx1"/>
                        </a:solidFill>
                      </a:rPr>
                      <a:t>not intend to use
</a:t>
                    </a:r>
                    <a:r>
                      <a:rPr lang="en-US" dirty="0" smtClean="0">
                        <a:solidFill>
                          <a:schemeClr val="tx1"/>
                        </a:solidFill>
                      </a:rPr>
                      <a:t>63%</a:t>
                    </a:r>
                    <a:endParaRPr lang="en-US" dirty="0">
                      <a:solidFill>
                        <a:schemeClr val="tx1"/>
                      </a:solidFill>
                    </a:endParaRPr>
                  </a:p>
                </c:rich>
              </c:tx>
              <c:spPr/>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Sheet1!$A$2:$A$4</c:f>
              <c:strCache>
                <c:ptCount val="3"/>
                <c:pt idx="0">
                  <c:v>Intend to use</c:v>
                </c:pt>
                <c:pt idx="1">
                  <c:v>Unsure</c:v>
                </c:pt>
                <c:pt idx="2">
                  <c:v>Does not intend to use</c:v>
                </c:pt>
              </c:strCache>
            </c:strRef>
          </c:cat>
          <c:val>
            <c:numRef>
              <c:f>Sheet1!$B$2:$B$4</c:f>
              <c:numCache>
                <c:formatCode>General</c:formatCode>
                <c:ptCount val="3"/>
                <c:pt idx="0">
                  <c:v>23</c:v>
                </c:pt>
                <c:pt idx="1">
                  <c:v>10</c:v>
                </c:pt>
                <c:pt idx="2">
                  <c:v>63</c:v>
                </c:pt>
              </c:numCache>
            </c:numRef>
          </c:val>
        </c:ser>
        <c:dLbls>
          <c:showLegendKey val="0"/>
          <c:showVal val="0"/>
          <c:showCatName val="1"/>
          <c:showSerName val="0"/>
          <c:showPercent val="1"/>
          <c:showBubbleSize val="0"/>
          <c:showLeaderLines val="1"/>
        </c:dLbls>
        <c:firstSliceAng val="0"/>
      </c:pieChart>
      <c:spPr>
        <a:noFill/>
        <a:ln w="25398">
          <a:noFill/>
        </a:ln>
      </c:spPr>
    </c:plotArea>
    <c:plotVisOnly val="1"/>
    <c:dispBlanksAs val="zero"/>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0"/>
          <c:y val="6.1274606299212574E-2"/>
          <c:w val="0.9541666666666665"/>
          <c:h val="0.7135888287401575"/>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Radio</c:v>
                </c:pt>
                <c:pt idx="1">
                  <c:v>Television</c:v>
                </c:pt>
                <c:pt idx="2">
                  <c:v>Newspaper/magazine</c:v>
                </c:pt>
                <c:pt idx="3">
                  <c:v>None</c:v>
                </c:pt>
              </c:strCache>
            </c:strRef>
          </c:cat>
          <c:val>
            <c:numRef>
              <c:f>Sheet1!$B$2:$B$5</c:f>
              <c:numCache>
                <c:formatCode>General</c:formatCode>
                <c:ptCount val="4"/>
                <c:pt idx="0">
                  <c:v>33</c:v>
                </c:pt>
                <c:pt idx="1">
                  <c:v>19</c:v>
                </c:pt>
                <c:pt idx="2">
                  <c:v>7</c:v>
                </c:pt>
                <c:pt idx="3">
                  <c:v>62</c:v>
                </c:pt>
              </c:numCache>
            </c:numRef>
          </c:val>
        </c:ser>
        <c:ser>
          <c:idx val="1"/>
          <c:order val="1"/>
          <c:tx>
            <c:strRef>
              <c:f>Sheet1!$C$1</c:f>
              <c:strCache>
                <c:ptCount val="1"/>
                <c:pt idx="0">
                  <c:v>South South</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Radio</c:v>
                </c:pt>
                <c:pt idx="1">
                  <c:v>Television</c:v>
                </c:pt>
                <c:pt idx="2">
                  <c:v>Newspaper/magazine</c:v>
                </c:pt>
                <c:pt idx="3">
                  <c:v>None</c:v>
                </c:pt>
              </c:strCache>
            </c:strRef>
          </c:cat>
          <c:val>
            <c:numRef>
              <c:f>Sheet1!$C$2:$C$5</c:f>
              <c:numCache>
                <c:formatCode>General</c:formatCode>
                <c:ptCount val="4"/>
                <c:pt idx="0">
                  <c:v>38</c:v>
                </c:pt>
                <c:pt idx="1">
                  <c:v>30</c:v>
                </c:pt>
                <c:pt idx="2">
                  <c:v>12</c:v>
                </c:pt>
                <c:pt idx="3">
                  <c:v>55</c:v>
                </c:pt>
              </c:numCache>
            </c:numRef>
          </c:val>
        </c:ser>
        <c:dLbls>
          <c:showLegendKey val="0"/>
          <c:showVal val="1"/>
          <c:showCatName val="0"/>
          <c:showSerName val="0"/>
          <c:showPercent val="0"/>
          <c:showBubbleSize val="0"/>
        </c:dLbls>
        <c:gapWidth val="150"/>
        <c:overlap val="-25"/>
        <c:axId val="322953512"/>
        <c:axId val="322953904"/>
      </c:barChart>
      <c:catAx>
        <c:axId val="322953512"/>
        <c:scaling>
          <c:orientation val="minMax"/>
        </c:scaling>
        <c:delete val="0"/>
        <c:axPos val="b"/>
        <c:numFmt formatCode="General" sourceLinked="0"/>
        <c:majorTickMark val="none"/>
        <c:minorTickMark val="none"/>
        <c:tickLblPos val="nextTo"/>
        <c:crossAx val="322953904"/>
        <c:crosses val="autoZero"/>
        <c:auto val="1"/>
        <c:lblAlgn val="ctr"/>
        <c:lblOffset val="100"/>
        <c:noMultiLvlLbl val="0"/>
      </c:catAx>
      <c:valAx>
        <c:axId val="322953904"/>
        <c:scaling>
          <c:orientation val="minMax"/>
          <c:max val="100"/>
        </c:scaling>
        <c:delete val="1"/>
        <c:axPos val="l"/>
        <c:numFmt formatCode="General" sourceLinked="1"/>
        <c:majorTickMark val="out"/>
        <c:minorTickMark val="none"/>
        <c:tickLblPos val="none"/>
        <c:crossAx val="322953512"/>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0"/>
          <c:y val="6.1274606299212574E-2"/>
          <c:w val="0.9541666666666665"/>
          <c:h val="0.7135888287401575"/>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Radio</c:v>
                </c:pt>
                <c:pt idx="1">
                  <c:v>Television</c:v>
                </c:pt>
                <c:pt idx="2">
                  <c:v>Newspaper/magazine</c:v>
                </c:pt>
                <c:pt idx="3">
                  <c:v>None</c:v>
                </c:pt>
              </c:strCache>
            </c:strRef>
          </c:cat>
          <c:val>
            <c:numRef>
              <c:f>Sheet1!$B$2:$B$5</c:f>
              <c:numCache>
                <c:formatCode>General</c:formatCode>
                <c:ptCount val="4"/>
                <c:pt idx="0">
                  <c:v>48</c:v>
                </c:pt>
                <c:pt idx="1">
                  <c:v>26</c:v>
                </c:pt>
                <c:pt idx="2">
                  <c:v>14</c:v>
                </c:pt>
                <c:pt idx="3">
                  <c:v>47</c:v>
                </c:pt>
              </c:numCache>
            </c:numRef>
          </c:val>
        </c:ser>
        <c:ser>
          <c:idx val="1"/>
          <c:order val="1"/>
          <c:tx>
            <c:strRef>
              <c:f>Sheet1!$C$1</c:f>
              <c:strCache>
                <c:ptCount val="1"/>
                <c:pt idx="0">
                  <c:v>South South</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Radio</c:v>
                </c:pt>
                <c:pt idx="1">
                  <c:v>Television</c:v>
                </c:pt>
                <c:pt idx="2">
                  <c:v>Newspaper/magazine</c:v>
                </c:pt>
                <c:pt idx="3">
                  <c:v>None</c:v>
                </c:pt>
              </c:strCache>
            </c:strRef>
          </c:cat>
          <c:val>
            <c:numRef>
              <c:f>Sheet1!$C$2:$C$5</c:f>
              <c:numCache>
                <c:formatCode>General</c:formatCode>
                <c:ptCount val="4"/>
                <c:pt idx="0">
                  <c:v>70</c:v>
                </c:pt>
                <c:pt idx="1">
                  <c:v>54</c:v>
                </c:pt>
                <c:pt idx="2">
                  <c:v>27</c:v>
                </c:pt>
                <c:pt idx="3">
                  <c:v>24</c:v>
                </c:pt>
              </c:numCache>
            </c:numRef>
          </c:val>
        </c:ser>
        <c:dLbls>
          <c:showLegendKey val="0"/>
          <c:showVal val="1"/>
          <c:showCatName val="0"/>
          <c:showSerName val="0"/>
          <c:showPercent val="0"/>
          <c:showBubbleSize val="0"/>
        </c:dLbls>
        <c:gapWidth val="150"/>
        <c:overlap val="-25"/>
        <c:axId val="322954296"/>
        <c:axId val="322954688"/>
      </c:barChart>
      <c:catAx>
        <c:axId val="322954296"/>
        <c:scaling>
          <c:orientation val="minMax"/>
        </c:scaling>
        <c:delete val="0"/>
        <c:axPos val="b"/>
        <c:numFmt formatCode="General" sourceLinked="0"/>
        <c:majorTickMark val="none"/>
        <c:minorTickMark val="none"/>
        <c:tickLblPos val="nextTo"/>
        <c:crossAx val="322954688"/>
        <c:crosses val="autoZero"/>
        <c:auto val="1"/>
        <c:lblAlgn val="ctr"/>
        <c:lblOffset val="100"/>
        <c:noMultiLvlLbl val="0"/>
      </c:catAx>
      <c:valAx>
        <c:axId val="322954688"/>
        <c:scaling>
          <c:orientation val="minMax"/>
          <c:max val="100"/>
        </c:scaling>
        <c:delete val="1"/>
        <c:axPos val="l"/>
        <c:numFmt formatCode="General" sourceLinked="1"/>
        <c:majorTickMark val="out"/>
        <c:minorTickMark val="none"/>
        <c:tickLblPos val="none"/>
        <c:crossAx val="322954296"/>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Currently married women</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Any method</c:v>
                </c:pt>
                <c:pt idx="1">
                  <c:v>Any modern method</c:v>
                </c:pt>
                <c:pt idx="2">
                  <c:v>Condom</c:v>
                </c:pt>
                <c:pt idx="3">
                  <c:v>Injectables</c:v>
                </c:pt>
                <c:pt idx="4">
                  <c:v>IUD</c:v>
                </c:pt>
                <c:pt idx="5">
                  <c:v>Pill</c:v>
                </c:pt>
                <c:pt idx="6">
                  <c:v>Any traditional method</c:v>
                </c:pt>
              </c:strCache>
            </c:strRef>
          </c:cat>
          <c:val>
            <c:numRef>
              <c:f>Sheet1!$B$2:$B$8</c:f>
              <c:numCache>
                <c:formatCode>General</c:formatCode>
                <c:ptCount val="7"/>
                <c:pt idx="0">
                  <c:v>15</c:v>
                </c:pt>
                <c:pt idx="1">
                  <c:v>10</c:v>
                </c:pt>
                <c:pt idx="2">
                  <c:v>2</c:v>
                </c:pt>
                <c:pt idx="3">
                  <c:v>3</c:v>
                </c:pt>
                <c:pt idx="4">
                  <c:v>1</c:v>
                </c:pt>
                <c:pt idx="5">
                  <c:v>2</c:v>
                </c:pt>
                <c:pt idx="6">
                  <c:v>5</c:v>
                </c:pt>
              </c:numCache>
            </c:numRef>
          </c:val>
        </c:ser>
        <c:ser>
          <c:idx val="1"/>
          <c:order val="1"/>
          <c:tx>
            <c:strRef>
              <c:f>Sheet1!$C$1</c:f>
              <c:strCache>
                <c:ptCount val="1"/>
                <c:pt idx="0">
                  <c:v>Sexually active unmarried women</c:v>
                </c:pt>
              </c:strCache>
            </c:strRef>
          </c:tx>
          <c:spPr>
            <a:solidFill>
              <a:schemeClr val="accent4">
                <a:lumMod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Any method</c:v>
                </c:pt>
                <c:pt idx="1">
                  <c:v>Any modern method</c:v>
                </c:pt>
                <c:pt idx="2">
                  <c:v>Condom</c:v>
                </c:pt>
                <c:pt idx="3">
                  <c:v>Injectables</c:v>
                </c:pt>
                <c:pt idx="4">
                  <c:v>IUD</c:v>
                </c:pt>
                <c:pt idx="5">
                  <c:v>Pill</c:v>
                </c:pt>
                <c:pt idx="6">
                  <c:v>Any traditional method</c:v>
                </c:pt>
              </c:strCache>
            </c:strRef>
          </c:cat>
          <c:val>
            <c:numRef>
              <c:f>Sheet1!$C$2:$C$8</c:f>
              <c:numCache>
                <c:formatCode>General</c:formatCode>
                <c:ptCount val="7"/>
                <c:pt idx="0">
                  <c:v>68</c:v>
                </c:pt>
                <c:pt idx="1">
                  <c:v>55</c:v>
                </c:pt>
                <c:pt idx="2">
                  <c:v>40</c:v>
                </c:pt>
                <c:pt idx="3">
                  <c:v>3</c:v>
                </c:pt>
                <c:pt idx="4">
                  <c:v>1</c:v>
                </c:pt>
                <c:pt idx="5">
                  <c:v>8</c:v>
                </c:pt>
                <c:pt idx="6">
                  <c:v>13</c:v>
                </c:pt>
              </c:numCache>
            </c:numRef>
          </c:val>
        </c:ser>
        <c:dLbls>
          <c:showLegendKey val="0"/>
          <c:showVal val="1"/>
          <c:showCatName val="0"/>
          <c:showSerName val="0"/>
          <c:showPercent val="0"/>
          <c:showBubbleSize val="0"/>
        </c:dLbls>
        <c:gapWidth val="150"/>
        <c:overlap val="-25"/>
        <c:axId val="280859016"/>
        <c:axId val="281376008"/>
      </c:barChart>
      <c:catAx>
        <c:axId val="280859016"/>
        <c:scaling>
          <c:orientation val="minMax"/>
        </c:scaling>
        <c:delete val="0"/>
        <c:axPos val="b"/>
        <c:numFmt formatCode="General" sourceLinked="1"/>
        <c:majorTickMark val="none"/>
        <c:minorTickMark val="none"/>
        <c:tickLblPos val="nextTo"/>
        <c:crossAx val="281376008"/>
        <c:crosses val="autoZero"/>
        <c:auto val="1"/>
        <c:lblAlgn val="ctr"/>
        <c:lblOffset val="100"/>
        <c:noMultiLvlLbl val="0"/>
      </c:catAx>
      <c:valAx>
        <c:axId val="281376008"/>
        <c:scaling>
          <c:orientation val="minMax"/>
          <c:max val="75"/>
        </c:scaling>
        <c:delete val="1"/>
        <c:axPos val="l"/>
        <c:numFmt formatCode="General" sourceLinked="1"/>
        <c:majorTickMark val="none"/>
        <c:minorTickMark val="none"/>
        <c:tickLblPos val="none"/>
        <c:crossAx val="280859016"/>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3.2670454545454551E-2"/>
          <c:y val="0.14053420992278878"/>
          <c:w val="0.96732954545454564"/>
          <c:h val="0.69930474224702499"/>
        </c:manualLayout>
      </c:layout>
      <c:barChart>
        <c:barDir val="col"/>
        <c:grouping val="clustered"/>
        <c:varyColors val="0"/>
        <c:ser>
          <c:idx val="0"/>
          <c:order val="0"/>
          <c:tx>
            <c:strRef>
              <c:f>Sheet1!$B$1</c:f>
              <c:strCache>
                <c:ptCount val="1"/>
                <c:pt idx="0">
                  <c:v>All women</c:v>
                </c:pt>
              </c:strCache>
            </c:strRef>
          </c:tx>
          <c:spPr>
            <a:solidFill>
              <a:schemeClr val="tx2"/>
            </a:solidFill>
          </c:spPr>
          <c:invertIfNegative val="0"/>
          <c:dPt>
            <c:idx val="1"/>
            <c:invertIfNegative val="0"/>
            <c:bubble3D val="0"/>
            <c:spPr>
              <a:solidFill>
                <a:srgbClr val="5673B8"/>
              </a:solidFill>
            </c:spPr>
          </c:dPt>
          <c:dPt>
            <c:idx val="2"/>
            <c:invertIfNegative val="0"/>
            <c:bubble3D val="0"/>
            <c:spPr>
              <a:solidFill>
                <a:srgbClr val="C85725"/>
              </a:solidFill>
            </c:spPr>
          </c:dPt>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Sheet1!$B$2:$B$4</c:f>
              <c:numCache>
                <c:formatCode>0</c:formatCode>
                <c:ptCount val="3"/>
                <c:pt idx="0">
                  <c:v>10</c:v>
                </c:pt>
                <c:pt idx="1">
                  <c:v>17</c:v>
                </c:pt>
                <c:pt idx="2">
                  <c:v>6</c:v>
                </c:pt>
              </c:numCache>
            </c:numRef>
          </c:val>
        </c:ser>
        <c:dLbls>
          <c:showLegendKey val="0"/>
          <c:showVal val="0"/>
          <c:showCatName val="0"/>
          <c:showSerName val="0"/>
          <c:showPercent val="0"/>
          <c:showBubbleSize val="0"/>
        </c:dLbls>
        <c:gapWidth val="75"/>
        <c:axId val="281376792"/>
        <c:axId val="281377184"/>
      </c:barChart>
      <c:catAx>
        <c:axId val="281376792"/>
        <c:scaling>
          <c:orientation val="minMax"/>
        </c:scaling>
        <c:delete val="0"/>
        <c:axPos val="b"/>
        <c:numFmt formatCode="General" sourceLinked="1"/>
        <c:majorTickMark val="none"/>
        <c:minorTickMark val="none"/>
        <c:tickLblPos val="nextTo"/>
        <c:txPr>
          <a:bodyPr rot="0" vert="horz"/>
          <a:lstStyle/>
          <a:p>
            <a:pPr>
              <a:defRPr/>
            </a:pPr>
            <a:endParaRPr lang="en-US"/>
          </a:p>
        </c:txPr>
        <c:crossAx val="281377184"/>
        <c:crosses val="autoZero"/>
        <c:auto val="1"/>
        <c:lblAlgn val="ctr"/>
        <c:lblOffset val="100"/>
        <c:tickLblSkip val="1"/>
        <c:tickMarkSkip val="1"/>
        <c:noMultiLvlLbl val="0"/>
      </c:catAx>
      <c:valAx>
        <c:axId val="281377184"/>
        <c:scaling>
          <c:orientation val="minMax"/>
          <c:max val="75"/>
          <c:min val="0"/>
        </c:scaling>
        <c:delete val="1"/>
        <c:axPos val="l"/>
        <c:numFmt formatCode="0" sourceLinked="1"/>
        <c:majorTickMark val="out"/>
        <c:minorTickMark val="none"/>
        <c:tickLblPos val="none"/>
        <c:crossAx val="281376792"/>
        <c:crosses val="autoZero"/>
        <c:crossBetween val="between"/>
      </c:valAx>
      <c:spPr>
        <a:noFill/>
        <a:ln w="25387">
          <a:noFill/>
        </a:ln>
      </c:spPr>
    </c:plotArea>
    <c:plotVisOnly val="1"/>
    <c:dispBlanksAs val="gap"/>
    <c:showDLblsOverMax val="0"/>
  </c:chart>
  <c:txPr>
    <a:bodyPr/>
    <a:lstStyle/>
    <a:p>
      <a:pPr>
        <a:defRPr sz="1799">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0"/>
    <c:plotArea>
      <c:layout>
        <c:manualLayout>
          <c:layoutTarget val="inner"/>
          <c:xMode val="edge"/>
          <c:yMode val="edge"/>
          <c:x val="4.9955242439780362E-2"/>
          <c:y val="1.9896471274424312E-2"/>
          <c:w val="0.93473265230120062"/>
          <c:h val="0.82129872654808889"/>
        </c:manualLayout>
      </c:layout>
      <c:barChart>
        <c:barDir val="col"/>
        <c:grouping val="clustered"/>
        <c:varyColors val="0"/>
        <c:ser>
          <c:idx val="0"/>
          <c:order val="0"/>
          <c:spPr>
            <a:solidFill>
              <a:schemeClr val="accent4"/>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Sheet1!$A$1:$A$4</c:f>
              <c:strCache>
                <c:ptCount val="4"/>
                <c:pt idx="0">
                  <c:v>No education</c:v>
                </c:pt>
                <c:pt idx="1">
                  <c:v>Primary</c:v>
                </c:pt>
                <c:pt idx="2">
                  <c:v>Secondary</c:v>
                </c:pt>
                <c:pt idx="3">
                  <c:v>More than secondary</c:v>
                </c:pt>
              </c:strCache>
            </c:strRef>
          </c:cat>
          <c:val>
            <c:numRef>
              <c:f>Sheet1!$B$1:$B$4</c:f>
              <c:numCache>
                <c:formatCode>0</c:formatCode>
                <c:ptCount val="4"/>
                <c:pt idx="0">
                  <c:v>2</c:v>
                </c:pt>
                <c:pt idx="1">
                  <c:v>14</c:v>
                </c:pt>
                <c:pt idx="2">
                  <c:v>19</c:v>
                </c:pt>
                <c:pt idx="3">
                  <c:v>22</c:v>
                </c:pt>
              </c:numCache>
            </c:numRef>
          </c:val>
        </c:ser>
        <c:dLbls>
          <c:showLegendKey val="0"/>
          <c:showVal val="0"/>
          <c:showCatName val="0"/>
          <c:showSerName val="0"/>
          <c:showPercent val="0"/>
          <c:showBubbleSize val="0"/>
        </c:dLbls>
        <c:gapWidth val="75"/>
        <c:axId val="281377968"/>
        <c:axId val="281378360"/>
      </c:barChart>
      <c:catAx>
        <c:axId val="281377968"/>
        <c:scaling>
          <c:orientation val="minMax"/>
        </c:scaling>
        <c:delete val="0"/>
        <c:axPos val="b"/>
        <c:numFmt formatCode="General" sourceLinked="1"/>
        <c:majorTickMark val="none"/>
        <c:minorTickMark val="none"/>
        <c:tickLblPos val="nextTo"/>
        <c:txPr>
          <a:bodyPr rot="0" vert="horz"/>
          <a:lstStyle/>
          <a:p>
            <a:pPr>
              <a:defRPr/>
            </a:pPr>
            <a:endParaRPr lang="en-US"/>
          </a:p>
        </c:txPr>
        <c:crossAx val="281378360"/>
        <c:crosses val="autoZero"/>
        <c:auto val="1"/>
        <c:lblAlgn val="ctr"/>
        <c:lblOffset val="100"/>
        <c:tickLblSkip val="1"/>
        <c:tickMarkSkip val="1"/>
        <c:noMultiLvlLbl val="0"/>
      </c:catAx>
      <c:valAx>
        <c:axId val="281378360"/>
        <c:scaling>
          <c:orientation val="minMax"/>
          <c:max val="75"/>
          <c:min val="0"/>
        </c:scaling>
        <c:delete val="1"/>
        <c:axPos val="l"/>
        <c:numFmt formatCode="0" sourceLinked="1"/>
        <c:majorTickMark val="out"/>
        <c:minorTickMark val="none"/>
        <c:tickLblPos val="none"/>
        <c:crossAx val="28137796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Sheet1!$A$3</c:f>
              <c:strCache>
                <c:ptCount val="1"/>
                <c:pt idx="0">
                  <c:v>2003 NDHS</c:v>
                </c:pt>
              </c:strCache>
            </c:strRef>
          </c:tx>
          <c:spPr>
            <a:solidFill>
              <a:schemeClr val="accent2"/>
            </a:solidFill>
          </c:spPr>
          <c:invertIfNegative val="0"/>
          <c:dLbls>
            <c:dLbl>
              <c:idx val="4"/>
              <c:tx>
                <c:rich>
                  <a:bodyPr/>
                  <a:lstStyle/>
                  <a:p>
                    <a:r>
                      <a:rPr lang="en-US" b="1" smtClean="0">
                        <a:solidFill>
                          <a:schemeClr val="bg1"/>
                        </a:solidFill>
                      </a:rPr>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Sheet1!$B$1:$D$2</c:f>
              <c:strCache>
                <c:ptCount val="3"/>
                <c:pt idx="0">
                  <c:v>Any method</c:v>
                </c:pt>
                <c:pt idx="1">
                  <c:v>Any modern method</c:v>
                </c:pt>
                <c:pt idx="2">
                  <c:v>Traditional method</c:v>
                </c:pt>
              </c:strCache>
            </c:strRef>
          </c:cat>
          <c:val>
            <c:numRef>
              <c:f>Sheet1!$B$3:$D$3</c:f>
              <c:numCache>
                <c:formatCode>0</c:formatCode>
                <c:ptCount val="3"/>
                <c:pt idx="0">
                  <c:v>13</c:v>
                </c:pt>
                <c:pt idx="1">
                  <c:v>8</c:v>
                </c:pt>
                <c:pt idx="2" formatCode="General">
                  <c:v>4</c:v>
                </c:pt>
              </c:numCache>
            </c:numRef>
          </c:val>
        </c:ser>
        <c:ser>
          <c:idx val="2"/>
          <c:order val="1"/>
          <c:tx>
            <c:strRef>
              <c:f>Sheet1!$A$4</c:f>
              <c:strCache>
                <c:ptCount val="1"/>
                <c:pt idx="0">
                  <c:v>2008 NDHS</c:v>
                </c:pt>
              </c:strCache>
            </c:strRef>
          </c:tx>
          <c:spPr>
            <a:solidFill>
              <a:schemeClr val="accent1"/>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Sheet1!$B$1:$D$2</c:f>
              <c:strCache>
                <c:ptCount val="3"/>
                <c:pt idx="0">
                  <c:v>Any method</c:v>
                </c:pt>
                <c:pt idx="1">
                  <c:v>Any modern method</c:v>
                </c:pt>
                <c:pt idx="2">
                  <c:v>Traditional method</c:v>
                </c:pt>
              </c:strCache>
            </c:strRef>
          </c:cat>
          <c:val>
            <c:numRef>
              <c:f>Sheet1!$B$4:$D$4</c:f>
              <c:numCache>
                <c:formatCode>0</c:formatCode>
                <c:ptCount val="3"/>
                <c:pt idx="0">
                  <c:v>15</c:v>
                </c:pt>
                <c:pt idx="1">
                  <c:v>10</c:v>
                </c:pt>
                <c:pt idx="2" formatCode="General">
                  <c:v>5</c:v>
                </c:pt>
              </c:numCache>
            </c:numRef>
          </c:val>
        </c:ser>
        <c:ser>
          <c:idx val="1"/>
          <c:order val="2"/>
          <c:tx>
            <c:strRef>
              <c:f>Sheet1!$A$5</c:f>
              <c:strCache>
                <c:ptCount val="1"/>
                <c:pt idx="0">
                  <c:v>2013 NDHS</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Sheet1!$B$1:$D$2</c:f>
              <c:strCache>
                <c:ptCount val="3"/>
                <c:pt idx="0">
                  <c:v>Any method</c:v>
                </c:pt>
                <c:pt idx="1">
                  <c:v>Any modern method</c:v>
                </c:pt>
                <c:pt idx="2">
                  <c:v>Traditional method</c:v>
                </c:pt>
              </c:strCache>
            </c:strRef>
          </c:cat>
          <c:val>
            <c:numRef>
              <c:f>Sheet1!$B$5:$D$5</c:f>
              <c:numCache>
                <c:formatCode>General</c:formatCode>
                <c:ptCount val="3"/>
                <c:pt idx="0">
                  <c:v>15</c:v>
                </c:pt>
                <c:pt idx="1">
                  <c:v>10</c:v>
                </c:pt>
                <c:pt idx="2">
                  <c:v>5</c:v>
                </c:pt>
              </c:numCache>
            </c:numRef>
          </c:val>
        </c:ser>
        <c:dLbls>
          <c:showLegendKey val="0"/>
          <c:showVal val="1"/>
          <c:showCatName val="0"/>
          <c:showSerName val="0"/>
          <c:showPercent val="0"/>
          <c:showBubbleSize val="0"/>
        </c:dLbls>
        <c:gapWidth val="150"/>
        <c:overlap val="-25"/>
        <c:axId val="281379144"/>
        <c:axId val="316604696"/>
      </c:barChart>
      <c:catAx>
        <c:axId val="281379144"/>
        <c:scaling>
          <c:orientation val="minMax"/>
        </c:scaling>
        <c:delete val="0"/>
        <c:axPos val="b"/>
        <c:numFmt formatCode="General" sourceLinked="1"/>
        <c:majorTickMark val="none"/>
        <c:minorTickMark val="none"/>
        <c:tickLblPos val="nextTo"/>
        <c:txPr>
          <a:bodyPr rot="0" vert="horz"/>
          <a:lstStyle/>
          <a:p>
            <a:pPr>
              <a:defRPr/>
            </a:pPr>
            <a:endParaRPr lang="en-US"/>
          </a:p>
        </c:txPr>
        <c:crossAx val="316604696"/>
        <c:crosses val="autoZero"/>
        <c:auto val="1"/>
        <c:lblAlgn val="ctr"/>
        <c:lblOffset val="100"/>
        <c:tickLblSkip val="1"/>
        <c:tickMarkSkip val="1"/>
        <c:noMultiLvlLbl val="0"/>
      </c:catAx>
      <c:valAx>
        <c:axId val="316604696"/>
        <c:scaling>
          <c:orientation val="minMax"/>
          <c:max val="75"/>
          <c:min val="0"/>
        </c:scaling>
        <c:delete val="1"/>
        <c:axPos val="l"/>
        <c:numFmt formatCode="0" sourceLinked="1"/>
        <c:majorTickMark val="out"/>
        <c:minorTickMark val="none"/>
        <c:tickLblPos val="none"/>
        <c:crossAx val="281379144"/>
        <c:crosses val="autoZero"/>
        <c:crossBetween val="between"/>
        <c:majorUnit val="10"/>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solidFill>
          </c:spPr>
          <c:invertIfNegative val="0"/>
          <c:dPt>
            <c:idx val="2"/>
            <c:invertIfNegative val="0"/>
            <c:bubble3D val="0"/>
            <c:spPr>
              <a:solidFill>
                <a:schemeClr val="tx2"/>
              </a:solidFill>
            </c:spPr>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Mali 2006</c:v>
                </c:pt>
                <c:pt idx="1">
                  <c:v>Benin 2011-12</c:v>
                </c:pt>
                <c:pt idx="2">
                  <c:v>Nigeria 2013</c:v>
                </c:pt>
                <c:pt idx="3">
                  <c:v>Senegal 2010-11</c:v>
                </c:pt>
                <c:pt idx="4">
                  <c:v>Niger 2012</c:v>
                </c:pt>
                <c:pt idx="5">
                  <c:v>Cote d'Ivoire 2011-12</c:v>
                </c:pt>
                <c:pt idx="6">
                  <c:v>Burkina Faso 2010</c:v>
                </c:pt>
                <c:pt idx="7">
                  <c:v>Sierra Leone 2013*</c:v>
                </c:pt>
                <c:pt idx="8">
                  <c:v>Ghana 2008</c:v>
                </c:pt>
                <c:pt idx="9">
                  <c:v>Liberia 2013*</c:v>
                </c:pt>
              </c:strCache>
            </c:strRef>
          </c:cat>
          <c:val>
            <c:numRef>
              <c:f>Sheet1!$B$2:$B$11</c:f>
              <c:numCache>
                <c:formatCode>0</c:formatCode>
                <c:ptCount val="10"/>
                <c:pt idx="0">
                  <c:v>7</c:v>
                </c:pt>
                <c:pt idx="1">
                  <c:v>8</c:v>
                </c:pt>
                <c:pt idx="2">
                  <c:v>10</c:v>
                </c:pt>
                <c:pt idx="3">
                  <c:v>12</c:v>
                </c:pt>
                <c:pt idx="4">
                  <c:v>12</c:v>
                </c:pt>
                <c:pt idx="5">
                  <c:v>13</c:v>
                </c:pt>
                <c:pt idx="6">
                  <c:v>15</c:v>
                </c:pt>
                <c:pt idx="7">
                  <c:v>16</c:v>
                </c:pt>
                <c:pt idx="8">
                  <c:v>17</c:v>
                </c:pt>
                <c:pt idx="9">
                  <c:v>19</c:v>
                </c:pt>
              </c:numCache>
            </c:numRef>
          </c:val>
        </c:ser>
        <c:dLbls>
          <c:showLegendKey val="0"/>
          <c:showVal val="1"/>
          <c:showCatName val="0"/>
          <c:showSerName val="0"/>
          <c:showPercent val="0"/>
          <c:showBubbleSize val="0"/>
        </c:dLbls>
        <c:gapWidth val="100"/>
        <c:axId val="316605480"/>
        <c:axId val="316605872"/>
      </c:barChart>
      <c:catAx>
        <c:axId val="316605480"/>
        <c:scaling>
          <c:orientation val="minMax"/>
        </c:scaling>
        <c:delete val="0"/>
        <c:axPos val="l"/>
        <c:numFmt formatCode="General" sourceLinked="0"/>
        <c:majorTickMark val="none"/>
        <c:minorTickMark val="none"/>
        <c:tickLblPos val="nextTo"/>
        <c:crossAx val="316605872"/>
        <c:crosses val="autoZero"/>
        <c:auto val="1"/>
        <c:lblAlgn val="ctr"/>
        <c:lblOffset val="100"/>
        <c:noMultiLvlLbl val="0"/>
      </c:catAx>
      <c:valAx>
        <c:axId val="316605872"/>
        <c:scaling>
          <c:orientation val="minMax"/>
          <c:max val="40"/>
        </c:scaling>
        <c:delete val="1"/>
        <c:axPos val="b"/>
        <c:numFmt formatCode="0" sourceLinked="1"/>
        <c:majorTickMark val="out"/>
        <c:minorTickMark val="none"/>
        <c:tickLblPos val="none"/>
        <c:crossAx val="31660548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Currently married women</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Any method</c:v>
                </c:pt>
                <c:pt idx="1">
                  <c:v>Any modern method</c:v>
                </c:pt>
                <c:pt idx="2">
                  <c:v>Condom</c:v>
                </c:pt>
                <c:pt idx="3">
                  <c:v>Injectables</c:v>
                </c:pt>
                <c:pt idx="4">
                  <c:v>IUD</c:v>
                </c:pt>
                <c:pt idx="5">
                  <c:v>Pill</c:v>
                </c:pt>
                <c:pt idx="6">
                  <c:v>Any traditional method</c:v>
                </c:pt>
              </c:strCache>
            </c:strRef>
          </c:cat>
          <c:val>
            <c:numRef>
              <c:f>Sheet1!$B$2:$B$8</c:f>
              <c:numCache>
                <c:formatCode>General</c:formatCode>
                <c:ptCount val="7"/>
                <c:pt idx="0">
                  <c:v>28</c:v>
                </c:pt>
                <c:pt idx="1">
                  <c:v>16</c:v>
                </c:pt>
                <c:pt idx="2">
                  <c:v>3</c:v>
                </c:pt>
                <c:pt idx="3">
                  <c:v>6</c:v>
                </c:pt>
                <c:pt idx="4">
                  <c:v>1</c:v>
                </c:pt>
                <c:pt idx="5">
                  <c:v>4</c:v>
                </c:pt>
                <c:pt idx="6">
                  <c:v>12</c:v>
                </c:pt>
              </c:numCache>
            </c:numRef>
          </c:val>
        </c:ser>
        <c:dLbls>
          <c:showLegendKey val="0"/>
          <c:showVal val="1"/>
          <c:showCatName val="0"/>
          <c:showSerName val="0"/>
          <c:showPercent val="0"/>
          <c:showBubbleSize val="0"/>
        </c:dLbls>
        <c:gapWidth val="150"/>
        <c:overlap val="-25"/>
        <c:axId val="316608224"/>
        <c:axId val="320594784"/>
      </c:barChart>
      <c:catAx>
        <c:axId val="316608224"/>
        <c:scaling>
          <c:orientation val="minMax"/>
        </c:scaling>
        <c:delete val="0"/>
        <c:axPos val="b"/>
        <c:numFmt formatCode="General" sourceLinked="1"/>
        <c:majorTickMark val="none"/>
        <c:minorTickMark val="none"/>
        <c:tickLblPos val="nextTo"/>
        <c:crossAx val="320594784"/>
        <c:crosses val="autoZero"/>
        <c:auto val="1"/>
        <c:lblAlgn val="ctr"/>
        <c:lblOffset val="100"/>
        <c:noMultiLvlLbl val="0"/>
      </c:catAx>
      <c:valAx>
        <c:axId val="320594784"/>
        <c:scaling>
          <c:orientation val="minMax"/>
          <c:max val="75"/>
        </c:scaling>
        <c:delete val="1"/>
        <c:axPos val="l"/>
        <c:numFmt formatCode="General" sourceLinked="1"/>
        <c:majorTickMark val="none"/>
        <c:minorTickMark val="none"/>
        <c:tickLblPos val="none"/>
        <c:crossAx val="31660822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0"/>
    </mc:Choice>
    <mc:Fallback>
      <c:style val="30"/>
    </mc:Fallback>
  </mc:AlternateContent>
  <c:chart>
    <c:autoTitleDeleted val="0"/>
    <c:plotArea>
      <c:layout/>
      <c:barChart>
        <c:barDir val="col"/>
        <c:grouping val="clustered"/>
        <c:varyColors val="0"/>
        <c:ser>
          <c:idx val="0"/>
          <c:order val="0"/>
          <c:tx>
            <c:strRef>
              <c:f>Sheet1!$B$1</c:f>
              <c:strCache>
                <c:ptCount val="1"/>
                <c:pt idx="0">
                  <c:v>Public sector</c:v>
                </c:pt>
              </c:strCache>
            </c:strRef>
          </c:tx>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Total</c:v>
                </c:pt>
                <c:pt idx="1">
                  <c:v>Female sterilization</c:v>
                </c:pt>
                <c:pt idx="2">
                  <c:v>Pill</c:v>
                </c:pt>
                <c:pt idx="3">
                  <c:v>IUD</c:v>
                </c:pt>
                <c:pt idx="4">
                  <c:v>Injectables</c:v>
                </c:pt>
                <c:pt idx="5">
                  <c:v>Implants</c:v>
                </c:pt>
                <c:pt idx="6">
                  <c:v>Condom</c:v>
                </c:pt>
              </c:strCache>
            </c:strRef>
          </c:cat>
          <c:val>
            <c:numRef>
              <c:f>Sheet1!$B$2:$B$8</c:f>
              <c:numCache>
                <c:formatCode>General</c:formatCode>
                <c:ptCount val="7"/>
                <c:pt idx="0">
                  <c:v>29</c:v>
                </c:pt>
                <c:pt idx="1">
                  <c:v>56</c:v>
                </c:pt>
                <c:pt idx="2">
                  <c:v>23</c:v>
                </c:pt>
                <c:pt idx="3">
                  <c:v>65</c:v>
                </c:pt>
                <c:pt idx="4">
                  <c:v>58</c:v>
                </c:pt>
                <c:pt idx="5">
                  <c:v>65</c:v>
                </c:pt>
                <c:pt idx="6">
                  <c:v>5</c:v>
                </c:pt>
              </c:numCache>
            </c:numRef>
          </c:val>
        </c:ser>
        <c:ser>
          <c:idx val="1"/>
          <c:order val="1"/>
          <c:tx>
            <c:strRef>
              <c:f>Sheet1!$C$1</c:f>
              <c:strCache>
                <c:ptCount val="1"/>
                <c:pt idx="0">
                  <c:v>Private medical sector</c:v>
                </c:pt>
              </c:strCache>
            </c:strRef>
          </c:tx>
          <c:spPr>
            <a:solidFill>
              <a:schemeClr val="tx2">
                <a:lumMod val="5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Total</c:v>
                </c:pt>
                <c:pt idx="1">
                  <c:v>Female sterilization</c:v>
                </c:pt>
                <c:pt idx="2">
                  <c:v>Pill</c:v>
                </c:pt>
                <c:pt idx="3">
                  <c:v>IUD</c:v>
                </c:pt>
                <c:pt idx="4">
                  <c:v>Injectables</c:v>
                </c:pt>
                <c:pt idx="5">
                  <c:v>Implants</c:v>
                </c:pt>
                <c:pt idx="6">
                  <c:v>Condom</c:v>
                </c:pt>
              </c:strCache>
            </c:strRef>
          </c:cat>
          <c:val>
            <c:numRef>
              <c:f>Sheet1!$C$2:$C$8</c:f>
              <c:numCache>
                <c:formatCode>General</c:formatCode>
                <c:ptCount val="7"/>
                <c:pt idx="0">
                  <c:v>60</c:v>
                </c:pt>
                <c:pt idx="1">
                  <c:v>40</c:v>
                </c:pt>
                <c:pt idx="2">
                  <c:v>72</c:v>
                </c:pt>
                <c:pt idx="3">
                  <c:v>34</c:v>
                </c:pt>
                <c:pt idx="4">
                  <c:v>40</c:v>
                </c:pt>
                <c:pt idx="5">
                  <c:v>34</c:v>
                </c:pt>
                <c:pt idx="6">
                  <c:v>74</c:v>
                </c:pt>
              </c:numCache>
            </c:numRef>
          </c:val>
        </c:ser>
        <c:ser>
          <c:idx val="2"/>
          <c:order val="2"/>
          <c:tx>
            <c:strRef>
              <c:f>Sheet1!$D$1</c:f>
              <c:strCache>
                <c:ptCount val="1"/>
                <c:pt idx="0">
                  <c:v>Other sources</c:v>
                </c:pt>
              </c:strCache>
            </c:strRef>
          </c:tx>
          <c:spPr>
            <a:solidFill>
              <a:schemeClr val="accent6">
                <a:lumMod val="60000"/>
                <a:lumOff val="40000"/>
              </a:schemeClr>
            </a:solidFill>
          </c:spPr>
          <c:invertIfNegative val="0"/>
          <c:dLbls>
            <c:dLbl>
              <c:idx val="0"/>
              <c:tx>
                <c:rich>
                  <a:bodyPr/>
                  <a:lstStyle/>
                  <a:p>
                    <a:r>
                      <a:rPr lang="en-US" dirty="0" smtClean="0"/>
                      <a:t>9</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Total</c:v>
                </c:pt>
                <c:pt idx="1">
                  <c:v>Female sterilization</c:v>
                </c:pt>
                <c:pt idx="2">
                  <c:v>Pill</c:v>
                </c:pt>
                <c:pt idx="3">
                  <c:v>IUD</c:v>
                </c:pt>
                <c:pt idx="4">
                  <c:v>Injectables</c:v>
                </c:pt>
                <c:pt idx="5">
                  <c:v>Implants</c:v>
                </c:pt>
                <c:pt idx="6">
                  <c:v>Condom</c:v>
                </c:pt>
              </c:strCache>
            </c:strRef>
          </c:cat>
          <c:val>
            <c:numRef>
              <c:f>Sheet1!$D$2:$D$8</c:f>
              <c:numCache>
                <c:formatCode>General</c:formatCode>
                <c:ptCount val="7"/>
                <c:pt idx="0">
                  <c:v>9</c:v>
                </c:pt>
                <c:pt idx="1">
                  <c:v>0</c:v>
                </c:pt>
                <c:pt idx="2">
                  <c:v>2</c:v>
                </c:pt>
                <c:pt idx="3">
                  <c:v>0</c:v>
                </c:pt>
                <c:pt idx="4">
                  <c:v>0</c:v>
                </c:pt>
                <c:pt idx="5">
                  <c:v>0</c:v>
                </c:pt>
                <c:pt idx="6">
                  <c:v>20</c:v>
                </c:pt>
              </c:numCache>
            </c:numRef>
          </c:val>
        </c:ser>
        <c:dLbls>
          <c:showLegendKey val="0"/>
          <c:showVal val="1"/>
          <c:showCatName val="0"/>
          <c:showSerName val="0"/>
          <c:showPercent val="0"/>
          <c:showBubbleSize val="0"/>
        </c:dLbls>
        <c:gapWidth val="150"/>
        <c:overlap val="-25"/>
        <c:axId val="320595960"/>
        <c:axId val="320596352"/>
      </c:barChart>
      <c:catAx>
        <c:axId val="320595960"/>
        <c:scaling>
          <c:orientation val="minMax"/>
        </c:scaling>
        <c:delete val="0"/>
        <c:axPos val="b"/>
        <c:numFmt formatCode="General" sourceLinked="1"/>
        <c:majorTickMark val="none"/>
        <c:minorTickMark val="none"/>
        <c:tickLblPos val="nextTo"/>
        <c:crossAx val="320596352"/>
        <c:crosses val="autoZero"/>
        <c:auto val="1"/>
        <c:lblAlgn val="ctr"/>
        <c:lblOffset val="100"/>
        <c:noMultiLvlLbl val="0"/>
      </c:catAx>
      <c:valAx>
        <c:axId val="320596352"/>
        <c:scaling>
          <c:orientation val="minMax"/>
          <c:max val="100"/>
        </c:scaling>
        <c:delete val="1"/>
        <c:axPos val="l"/>
        <c:numFmt formatCode="General" sourceLinked="1"/>
        <c:majorTickMark val="out"/>
        <c:minorTickMark val="none"/>
        <c:tickLblPos val="none"/>
        <c:crossAx val="320595960"/>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barChart>
        <c:barDir val="col"/>
        <c:grouping val="clustered"/>
        <c:varyColors val="0"/>
        <c:ser>
          <c:idx val="0"/>
          <c:order val="0"/>
          <c:tx>
            <c:strRef>
              <c:f>Sheet1!$A$2</c:f>
              <c:strCache>
                <c:ptCount val="1"/>
                <c:pt idx="0">
                  <c:v>Women </c:v>
                </c:pt>
              </c:strCache>
            </c:strRef>
          </c:tx>
          <c:spPr>
            <a:solidFill>
              <a:schemeClr val="bg2"/>
            </a:solidFill>
          </c:spPr>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spPr>
              <a:solidFill>
                <a:schemeClr val="accent1"/>
              </a:solidFill>
            </c:spPr>
          </c:dPt>
          <c:dPt>
            <c:idx val="3"/>
            <c:invertIfNegative val="0"/>
            <c:bubble3D val="0"/>
            <c:spPr>
              <a:solidFill>
                <a:schemeClr val="accent1"/>
              </a:solidFill>
            </c:spPr>
          </c:dPt>
          <c:dPt>
            <c:idx val="4"/>
            <c:invertIfNegative val="0"/>
            <c:bubble3D val="0"/>
            <c:spPr>
              <a:solidFill>
                <a:schemeClr val="accent1"/>
              </a:solidFill>
            </c:spPr>
          </c:dPt>
          <c:dPt>
            <c:idx val="5"/>
            <c:invertIfNegative val="0"/>
            <c:bubble3D val="0"/>
            <c:spPr>
              <a:solidFill>
                <a:schemeClr val="accent1"/>
              </a:solidFill>
            </c:spPr>
          </c:dPt>
          <c:dPt>
            <c:idx val="6"/>
            <c:invertIfNegative val="0"/>
            <c:bubble3D val="0"/>
            <c:spPr>
              <a:solidFill>
                <a:schemeClr val="accent1"/>
              </a:solidFill>
            </c:spPr>
          </c:dPt>
          <c:dPt>
            <c:idx val="7"/>
            <c:invertIfNegative val="0"/>
            <c:bubble3D val="0"/>
            <c:spPr>
              <a:solidFill>
                <a:schemeClr val="accent1"/>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Nigeria</c:v>
                </c:pt>
                <c:pt idx="1">
                  <c:v>South South</c:v>
                </c:pt>
                <c:pt idx="2">
                  <c:v>Akwa Ibom</c:v>
                </c:pt>
                <c:pt idx="3">
                  <c:v>Bayelsa</c:v>
                </c:pt>
                <c:pt idx="4">
                  <c:v>Cross River</c:v>
                </c:pt>
                <c:pt idx="5">
                  <c:v>Delta</c:v>
                </c:pt>
                <c:pt idx="6">
                  <c:v>Edo</c:v>
                </c:pt>
                <c:pt idx="7">
                  <c:v>Rivers</c:v>
                </c:pt>
              </c:strCache>
            </c:strRef>
          </c:cat>
          <c:val>
            <c:numRef>
              <c:f>Sheet1!$B$2:$I$2</c:f>
              <c:numCache>
                <c:formatCode>0</c:formatCode>
                <c:ptCount val="8"/>
                <c:pt idx="0">
                  <c:v>16</c:v>
                </c:pt>
                <c:pt idx="1">
                  <c:v>22</c:v>
                </c:pt>
                <c:pt idx="2">
                  <c:v>29</c:v>
                </c:pt>
                <c:pt idx="3">
                  <c:v>29</c:v>
                </c:pt>
                <c:pt idx="4">
                  <c:v>31</c:v>
                </c:pt>
                <c:pt idx="5">
                  <c:v>16</c:v>
                </c:pt>
                <c:pt idx="6">
                  <c:v>19</c:v>
                </c:pt>
                <c:pt idx="7">
                  <c:v>18</c:v>
                </c:pt>
              </c:numCache>
            </c:numRef>
          </c:val>
        </c:ser>
        <c:dLbls>
          <c:showLegendKey val="0"/>
          <c:showVal val="1"/>
          <c:showCatName val="0"/>
          <c:showSerName val="0"/>
          <c:showPercent val="0"/>
          <c:showBubbleSize val="0"/>
        </c:dLbls>
        <c:gapWidth val="70"/>
        <c:overlap val="-25"/>
        <c:axId val="320598312"/>
        <c:axId val="322952336"/>
      </c:barChart>
      <c:catAx>
        <c:axId val="320598312"/>
        <c:scaling>
          <c:orientation val="minMax"/>
        </c:scaling>
        <c:delete val="0"/>
        <c:axPos val="b"/>
        <c:numFmt formatCode="General" sourceLinked="0"/>
        <c:majorTickMark val="none"/>
        <c:minorTickMark val="none"/>
        <c:tickLblPos val="nextTo"/>
        <c:crossAx val="322952336"/>
        <c:crosses val="autoZero"/>
        <c:auto val="1"/>
        <c:lblAlgn val="ctr"/>
        <c:lblOffset val="100"/>
        <c:noMultiLvlLbl val="0"/>
      </c:catAx>
      <c:valAx>
        <c:axId val="322952336"/>
        <c:scaling>
          <c:orientation val="minMax"/>
          <c:max val="75"/>
        </c:scaling>
        <c:delete val="1"/>
        <c:axPos val="l"/>
        <c:numFmt formatCode="0" sourceLinked="1"/>
        <c:majorTickMark val="out"/>
        <c:minorTickMark val="none"/>
        <c:tickLblPos val="none"/>
        <c:crossAx val="32059831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859361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11</a:t>
            </a:fld>
            <a:endParaRPr lang="en-US"/>
          </a:p>
        </p:txBody>
      </p:sp>
    </p:spTree>
    <p:extLst>
      <p:ext uri="{BB962C8B-B14F-4D97-AF65-F5344CB8AC3E}">
        <p14:creationId xmlns:p14="http://schemas.microsoft.com/office/powerpoint/2010/main" val="22971706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7F87D5-426D-462C-8F98-B5235C1ED5BB}" type="slidenum">
              <a:rPr lang="en-US"/>
              <a:pPr fontAlgn="base">
                <a:spcBef>
                  <a:spcPct val="0"/>
                </a:spcBef>
                <a:spcAft>
                  <a:spcPct val="0"/>
                </a:spcAft>
              </a:pPr>
              <a:t>12</a:t>
            </a:fld>
            <a:endParaRPr lang="en-US"/>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The contraceptive prevalence rate (CPR) in South </a:t>
            </a:r>
            <a:r>
              <a:rPr lang="en-US" noProof="0" dirty="0" err="1" smtClean="0"/>
              <a:t>South</a:t>
            </a:r>
            <a:r>
              <a:rPr lang="en-US" noProof="0" dirty="0" smtClean="0"/>
              <a:t> Zone</a:t>
            </a:r>
            <a:r>
              <a:rPr lang="en-US" baseline="0" noProof="0" dirty="0" smtClean="0"/>
              <a:t> is 28%, with 16% using modern methods and 12% using any traditional method.</a:t>
            </a:r>
            <a:endParaRPr lang="en-US" noProof="0" dirty="0" smtClean="0"/>
          </a:p>
        </p:txBody>
      </p:sp>
    </p:spTree>
    <p:extLst>
      <p:ext uri="{BB962C8B-B14F-4D97-AF65-F5344CB8AC3E}">
        <p14:creationId xmlns:p14="http://schemas.microsoft.com/office/powerpoint/2010/main" val="25101529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Knowledge of the fertile period is very low among Nigerian women. Only 20% of women correctly identified the fertile period as halfway between a</a:t>
            </a:r>
            <a:r>
              <a:rPr lang="en-US" baseline="0" dirty="0" smtClean="0"/>
              <a:t> woman’s menstrual periods. 46% of women believe that the fertile period is right after a woman’s period has ended, and 12% think there is no specific fertile time.</a:t>
            </a:r>
            <a:endParaRPr lang="en-US" dirty="0" smtClean="0"/>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ED93A4-828F-4E0F-BDA2-F071FB74F7AA}" type="slidenum">
              <a:rPr lang="en-US"/>
              <a:pPr fontAlgn="base">
                <a:spcBef>
                  <a:spcPct val="0"/>
                </a:spcBef>
                <a:spcAft>
                  <a:spcPct val="0"/>
                </a:spcAft>
              </a:pPr>
              <a:t>13</a:t>
            </a:fld>
            <a:endParaRPr lang="en-US"/>
          </a:p>
        </p:txBody>
      </p:sp>
    </p:spTree>
    <p:extLst>
      <p:ext uri="{BB962C8B-B14F-4D97-AF65-F5344CB8AC3E}">
        <p14:creationId xmlns:p14="http://schemas.microsoft.com/office/powerpoint/2010/main" val="996332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14</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22832567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64B2D18-90B1-4450-A09F-DE70CE8CFF8A}" type="slidenum">
              <a:rPr lang="en-US"/>
              <a:pPr fontAlgn="base">
                <a:spcBef>
                  <a:spcPct val="0"/>
                </a:spcBef>
                <a:spcAft>
                  <a:spcPct val="0"/>
                </a:spcAft>
              </a:pPr>
              <a:t>15</a:t>
            </a:fld>
            <a:endParaRPr lang="en-US"/>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Public sources, such as government hospitals and government</a:t>
            </a:r>
            <a:r>
              <a:rPr lang="en-US" baseline="0" dirty="0" smtClean="0"/>
              <a:t> health </a:t>
            </a:r>
            <a:r>
              <a:rPr lang="en-US" baseline="0" dirty="0" err="1" smtClean="0"/>
              <a:t>centres</a:t>
            </a:r>
            <a:r>
              <a:rPr lang="en-US" dirty="0" smtClean="0"/>
              <a:t>, currently provide family planning to 29% of current users, while the private medical sector provides methods to 60% of current</a:t>
            </a:r>
            <a:r>
              <a:rPr lang="en-US" baseline="0" dirty="0" smtClean="0"/>
              <a:t> users. IUDs, </a:t>
            </a:r>
            <a:r>
              <a:rPr lang="en-US" baseline="0" dirty="0" err="1" smtClean="0"/>
              <a:t>injectables</a:t>
            </a:r>
            <a:r>
              <a:rPr lang="en-US" baseline="0" dirty="0" smtClean="0"/>
              <a:t> and implants are primarily accessed at public facilities, while condoms and the pill are primarily from accessed the private sector.</a:t>
            </a:r>
            <a:endParaRPr lang="en-US" dirty="0" smtClean="0"/>
          </a:p>
        </p:txBody>
      </p:sp>
    </p:spTree>
    <p:extLst>
      <p:ext uri="{BB962C8B-B14F-4D97-AF65-F5344CB8AC3E}">
        <p14:creationId xmlns:p14="http://schemas.microsoft.com/office/powerpoint/2010/main" val="22975129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B0DCB1B-9C47-46D4-94FB-989418763AF9}" type="slidenum">
              <a:rPr lang="en-US"/>
              <a:pPr fontAlgn="base">
                <a:spcBef>
                  <a:spcPct val="0"/>
                </a:spcBef>
                <a:spcAft>
                  <a:spcPct val="0"/>
                </a:spcAft>
              </a:pPr>
              <a:t>16</a:t>
            </a:fld>
            <a:endParaRPr lang="en-US"/>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Overall, 60% of modern contraceptive users were informed by a health or family</a:t>
            </a:r>
            <a:r>
              <a:rPr lang="en-US" baseline="0" dirty="0" smtClean="0"/>
              <a:t> planning worker about potential side effects of the method they use, 54% were informed about what to do if they experienced side effects, and 64% were informed of other methods available. Users were most likely to receive information about side effects or problems from the public sector (76%). </a:t>
            </a:r>
            <a:endParaRPr lang="en-US" dirty="0" smtClean="0"/>
          </a:p>
        </p:txBody>
      </p:sp>
    </p:spTree>
    <p:extLst>
      <p:ext uri="{BB962C8B-B14F-4D97-AF65-F5344CB8AC3E}">
        <p14:creationId xmlns:p14="http://schemas.microsoft.com/office/powerpoint/2010/main" val="1518200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17</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36301023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23144257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Unmet need is 16%  in Nigeria. Unmet need is highest in North Central Zone (24%) and lowest in North West (12%).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19</a:t>
            </a:fld>
            <a:endParaRPr lang="en-US"/>
          </a:p>
        </p:txBody>
      </p:sp>
    </p:spTree>
    <p:extLst>
      <p:ext uri="{BB962C8B-B14F-4D97-AF65-F5344CB8AC3E}">
        <p14:creationId xmlns:p14="http://schemas.microsoft.com/office/powerpoint/2010/main" val="37582291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in Cross River state have the highest unmet need at 31% compared to 16% in Delta.</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1930220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593FC0-BCA2-4E7B-B08F-24D738FD1A33}" type="slidenum">
              <a:rPr lang="en-US"/>
              <a:pPr fontAlgn="base">
                <a:spcBef>
                  <a:spcPct val="0"/>
                </a:spcBef>
                <a:spcAft>
                  <a:spcPct val="0"/>
                </a:spcAft>
              </a:pPr>
              <a:t>3</a:t>
            </a:fld>
            <a:endParaRPr lang="en-US"/>
          </a:p>
        </p:txBody>
      </p:sp>
      <p:sp>
        <p:nvSpPr>
          <p:cNvPr id="419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Knowledge</a:t>
            </a:r>
            <a:r>
              <a:rPr lang="en-US" baseline="0" noProof="0" dirty="0" smtClean="0"/>
              <a:t> of family planning is universal among women and men. Modern methods are more widely known than traditional methods; the majority of women know of a modern method, while 58% know of a traditional method. </a:t>
            </a:r>
            <a:endParaRPr lang="en-US" noProof="0" dirty="0" smtClean="0"/>
          </a:p>
        </p:txBody>
      </p:sp>
    </p:spTree>
    <p:extLst>
      <p:ext uri="{BB962C8B-B14F-4D97-AF65-F5344CB8AC3E}">
        <p14:creationId xmlns:p14="http://schemas.microsoft.com/office/powerpoint/2010/main" val="34517208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21</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16931203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7D3C581-47EB-4675-AE27-180E6DFF7A0E}" type="slidenum">
              <a:rPr lang="en-US"/>
              <a:pPr fontAlgn="base">
                <a:spcBef>
                  <a:spcPct val="0"/>
                </a:spcBef>
                <a:spcAft>
                  <a:spcPct val="0"/>
                </a:spcAft>
              </a:pPr>
              <a:t>22</a:t>
            </a:fld>
            <a:endParaRPr lang="en-US"/>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3252"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23% of currently married women who reported not using any family planning methods said that they intend to use a family planning method in the future; 63% have no intention to use contraception, and 10% are unsure. </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649179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EAB43-5C06-4806-B214-897F7C503D85}" type="slidenum">
              <a:rPr lang="en-US"/>
              <a:pPr fontAlgn="base">
                <a:spcBef>
                  <a:spcPct val="0"/>
                </a:spcBef>
                <a:spcAft>
                  <a:spcPct val="0"/>
                </a:spcAft>
              </a:pPr>
              <a:t>23</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Nearly two-thirds</a:t>
            </a:r>
            <a:r>
              <a:rPr lang="en-US" baseline="0" dirty="0" smtClean="0"/>
              <a:t> of women in Nigeria and 55% in South South were not exposed to family planning messages through any of the three media sources. Radio is the most common source of family planning message for women in Nigeria and South </a:t>
            </a:r>
            <a:r>
              <a:rPr lang="en-US" baseline="0" dirty="0" err="1" smtClean="0"/>
              <a:t>South</a:t>
            </a:r>
            <a:r>
              <a:rPr lang="en-US" baseline="0" dirty="0" smtClean="0"/>
              <a:t>. </a:t>
            </a:r>
            <a:endParaRPr lang="en-US" dirty="0" smtClean="0"/>
          </a:p>
        </p:txBody>
      </p:sp>
    </p:spTree>
    <p:extLst>
      <p:ext uri="{BB962C8B-B14F-4D97-AF65-F5344CB8AC3E}">
        <p14:creationId xmlns:p14="http://schemas.microsoft.com/office/powerpoint/2010/main" val="34187685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EAB43-5C06-4806-B214-897F7C503D85}" type="slidenum">
              <a:rPr lang="en-US"/>
              <a:pPr fontAlgn="base">
                <a:spcBef>
                  <a:spcPct val="0"/>
                </a:spcBef>
                <a:spcAft>
                  <a:spcPct val="0"/>
                </a:spcAft>
              </a:pPr>
              <a:t>24</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Nearly </a:t>
            </a:r>
            <a:r>
              <a:rPr lang="en-US" baseline="0" dirty="0" smtClean="0"/>
              <a:t>half of men in Nigeria and South </a:t>
            </a:r>
            <a:r>
              <a:rPr lang="en-US" baseline="0" dirty="0" err="1" smtClean="0"/>
              <a:t>South</a:t>
            </a:r>
            <a:r>
              <a:rPr lang="en-US" baseline="0" dirty="0" smtClean="0"/>
              <a:t> Zone were not exposed to family planning messages through any of the three media sources. Radio is the most common source of family planning message for men. Newspapers and magazines are the least common media for family planning messages among men. </a:t>
            </a:r>
            <a:endParaRPr lang="en-US" dirty="0" smtClean="0"/>
          </a:p>
        </p:txBody>
      </p:sp>
    </p:spTree>
    <p:extLst>
      <p:ext uri="{BB962C8B-B14F-4D97-AF65-F5344CB8AC3E}">
        <p14:creationId xmlns:p14="http://schemas.microsoft.com/office/powerpoint/2010/main" val="2245099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EAB43-5C06-4806-B214-897F7C503D85}" type="slidenum">
              <a:rPr lang="en-US"/>
              <a:pPr fontAlgn="base">
                <a:spcBef>
                  <a:spcPct val="0"/>
                </a:spcBef>
                <a:spcAft>
                  <a:spcPct val="0"/>
                </a:spcAft>
              </a:pPr>
              <a:t>25</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Women have most often heard, seen, or read messages about “</a:t>
            </a:r>
            <a:r>
              <a:rPr lang="en-GB" sz="1200" kern="1200" dirty="0" err="1" smtClean="0">
                <a:solidFill>
                  <a:schemeClr val="tx1"/>
                </a:solidFill>
                <a:effectLst/>
                <a:latin typeface="+mn-lt"/>
                <a:ea typeface="+mn-ea"/>
                <a:cs typeface="+mn-cs"/>
              </a:rPr>
              <a:t>Unspaced</a:t>
            </a:r>
            <a:r>
              <a:rPr lang="en-GB" sz="1200" kern="1200" dirty="0" smtClean="0">
                <a:solidFill>
                  <a:schemeClr val="tx1"/>
                </a:solidFill>
                <a:effectLst/>
                <a:latin typeface="+mn-lt"/>
                <a:ea typeface="+mn-ea"/>
                <a:cs typeface="+mn-cs"/>
              </a:rPr>
              <a:t> children makes the going tough. For the love of your family, go for child spacing today” </a:t>
            </a:r>
            <a:r>
              <a:rPr lang="en-US" sz="1200" kern="1200" dirty="0" smtClean="0">
                <a:solidFill>
                  <a:schemeClr val="tx1"/>
                </a:solidFill>
                <a:effectLst/>
                <a:latin typeface="+mn-lt"/>
                <a:ea typeface="+mn-ea"/>
                <a:cs typeface="+mn-cs"/>
              </a:rPr>
              <a:t>(16%), followed by messages about “</a:t>
            </a:r>
            <a:r>
              <a:rPr lang="en-GB" sz="1200" kern="1200" dirty="0" smtClean="0">
                <a:solidFill>
                  <a:schemeClr val="tx1"/>
                </a:solidFill>
                <a:effectLst/>
                <a:latin typeface="+mn-lt"/>
                <a:ea typeface="+mn-ea"/>
                <a:cs typeface="+mn-cs"/>
              </a:rPr>
              <a:t>As for me and my partner, we </a:t>
            </a:r>
            <a:r>
              <a:rPr lang="en-GB" sz="1200" i="1" kern="1200" dirty="0" err="1" smtClean="0">
                <a:solidFill>
                  <a:schemeClr val="tx1"/>
                </a:solidFill>
                <a:effectLst/>
                <a:latin typeface="+mn-lt"/>
                <a:ea typeface="+mn-ea"/>
                <a:cs typeface="+mn-cs"/>
              </a:rPr>
              <a:t>dey</a:t>
            </a:r>
            <a:r>
              <a:rPr lang="en-GB" sz="1200" i="1" kern="1200" dirty="0" smtClean="0">
                <a:solidFill>
                  <a:schemeClr val="tx1"/>
                </a:solidFill>
                <a:effectLst/>
                <a:latin typeface="+mn-lt"/>
                <a:ea typeface="+mn-ea"/>
                <a:cs typeface="+mn-cs"/>
              </a:rPr>
              <a:t> </a:t>
            </a:r>
            <a:r>
              <a:rPr lang="en-GB" sz="1200" i="1" kern="1200" dirty="0" err="1" smtClean="0">
                <a:solidFill>
                  <a:schemeClr val="tx1"/>
                </a:solidFill>
                <a:effectLst/>
                <a:latin typeface="+mn-lt"/>
                <a:ea typeface="+mn-ea"/>
                <a:cs typeface="+mn-cs"/>
              </a:rPr>
              <a:t>kampe</a:t>
            </a:r>
            <a:r>
              <a:rPr lang="en-GB" sz="1200" kern="1200" dirty="0" smtClean="0">
                <a:solidFill>
                  <a:schemeClr val="tx1"/>
                </a:solidFill>
                <a:effectLst/>
                <a:latin typeface="+mn-lt"/>
                <a:ea typeface="+mn-ea"/>
                <a:cs typeface="+mn-cs"/>
              </a:rPr>
              <a:t> with female condom” </a:t>
            </a:r>
            <a:r>
              <a:rPr lang="en-US" sz="1200" kern="1200" dirty="0" smtClean="0">
                <a:solidFill>
                  <a:schemeClr val="tx1"/>
                </a:solidFill>
                <a:effectLst/>
                <a:latin typeface="+mn-lt"/>
                <a:ea typeface="+mn-ea"/>
                <a:cs typeface="+mn-cs"/>
              </a:rPr>
              <a:t>(27%), and “</a:t>
            </a:r>
            <a:r>
              <a:rPr lang="en-GB" sz="1200" kern="1200" dirty="0" smtClean="0">
                <a:solidFill>
                  <a:schemeClr val="tx1"/>
                </a:solidFill>
                <a:effectLst/>
                <a:latin typeface="+mn-lt"/>
                <a:ea typeface="+mn-ea"/>
                <a:cs typeface="+mn-cs"/>
              </a:rPr>
              <a:t>Well- spaced children are every parent’s joy”</a:t>
            </a:r>
            <a:r>
              <a:rPr lang="en-US" sz="1200" kern="1200" dirty="0" smtClean="0">
                <a:solidFill>
                  <a:schemeClr val="tx1"/>
                </a:solidFill>
                <a:effectLst/>
                <a:latin typeface="+mn-lt"/>
                <a:ea typeface="+mn-ea"/>
                <a:cs typeface="+mn-cs"/>
              </a:rPr>
              <a:t> (14%). The results for men differed from those for women. 32% of men heard, saw, or read messages about “</a:t>
            </a:r>
            <a:r>
              <a:rPr lang="en-GB" sz="1200" kern="1200" dirty="0" smtClean="0">
                <a:solidFill>
                  <a:schemeClr val="tx1"/>
                </a:solidFill>
                <a:effectLst/>
                <a:latin typeface="+mn-lt"/>
                <a:ea typeface="+mn-ea"/>
                <a:cs typeface="+mn-cs"/>
              </a:rPr>
              <a:t>Well- spaced children are every parent’s joy”</a:t>
            </a:r>
            <a:r>
              <a:rPr lang="en-US" sz="1200" kern="1200" dirty="0" smtClean="0">
                <a:solidFill>
                  <a:schemeClr val="tx1"/>
                </a:solidFill>
                <a:effectLst/>
                <a:latin typeface="+mn-lt"/>
                <a:ea typeface="+mn-ea"/>
                <a:cs typeface="+mn-cs"/>
              </a:rPr>
              <a:t>, 33% were exposed to messages about “</a:t>
            </a:r>
            <a:r>
              <a:rPr lang="en-GB" sz="1200" kern="1200" dirty="0" err="1" smtClean="0">
                <a:solidFill>
                  <a:schemeClr val="tx1"/>
                </a:solidFill>
                <a:effectLst/>
                <a:latin typeface="+mn-lt"/>
                <a:ea typeface="+mn-ea"/>
                <a:cs typeface="+mn-cs"/>
              </a:rPr>
              <a:t>Unspaced</a:t>
            </a:r>
            <a:r>
              <a:rPr lang="en-GB" sz="1200" kern="1200" dirty="0" smtClean="0">
                <a:solidFill>
                  <a:schemeClr val="tx1"/>
                </a:solidFill>
                <a:effectLst/>
                <a:latin typeface="+mn-lt"/>
                <a:ea typeface="+mn-ea"/>
                <a:cs typeface="+mn-cs"/>
              </a:rPr>
              <a:t> children makes the going tough. For the love of your family, go for child spacing today”</a:t>
            </a:r>
            <a:r>
              <a:rPr lang="en-US" sz="1200" kern="1200" dirty="0" smtClean="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rPr>
              <a:t>and 27% about </a:t>
            </a:r>
            <a:r>
              <a:rPr lang="en-US" sz="1200" kern="1200" dirty="0" smtClean="0">
                <a:solidFill>
                  <a:schemeClr val="tx1"/>
                </a:solidFill>
                <a:effectLst/>
                <a:latin typeface="+mn-lt"/>
                <a:ea typeface="+mn-ea"/>
                <a:cs typeface="+mn-cs"/>
              </a:rPr>
              <a:t>“</a:t>
            </a:r>
            <a:r>
              <a:rPr lang="en-GB" sz="1200" kern="1200" dirty="0" smtClean="0">
                <a:solidFill>
                  <a:schemeClr val="tx1"/>
                </a:solidFill>
                <a:effectLst/>
                <a:latin typeface="+mn-lt"/>
                <a:ea typeface="+mn-ea"/>
                <a:cs typeface="+mn-cs"/>
              </a:rPr>
              <a:t>As for me and my partner, we </a:t>
            </a:r>
            <a:r>
              <a:rPr lang="en-GB" sz="1200" i="1" kern="1200" dirty="0" err="1" smtClean="0">
                <a:solidFill>
                  <a:schemeClr val="tx1"/>
                </a:solidFill>
                <a:effectLst/>
                <a:latin typeface="+mn-lt"/>
                <a:ea typeface="+mn-ea"/>
                <a:cs typeface="+mn-cs"/>
              </a:rPr>
              <a:t>dey</a:t>
            </a:r>
            <a:r>
              <a:rPr lang="en-GB" sz="1200" i="1" kern="1200" dirty="0" smtClean="0">
                <a:solidFill>
                  <a:schemeClr val="tx1"/>
                </a:solidFill>
                <a:effectLst/>
                <a:latin typeface="+mn-lt"/>
                <a:ea typeface="+mn-ea"/>
                <a:cs typeface="+mn-cs"/>
              </a:rPr>
              <a:t> </a:t>
            </a:r>
            <a:r>
              <a:rPr lang="en-GB" sz="1200" i="1" kern="1200" dirty="0" err="1" smtClean="0">
                <a:solidFill>
                  <a:schemeClr val="tx1"/>
                </a:solidFill>
                <a:effectLst/>
                <a:latin typeface="+mn-lt"/>
                <a:ea typeface="+mn-ea"/>
                <a:cs typeface="+mn-cs"/>
              </a:rPr>
              <a:t>kampe</a:t>
            </a:r>
            <a:r>
              <a:rPr lang="en-GB" sz="1200" kern="1200" dirty="0" smtClean="0">
                <a:solidFill>
                  <a:schemeClr val="tx1"/>
                </a:solidFill>
                <a:effectLst/>
                <a:latin typeface="+mn-lt"/>
                <a:ea typeface="+mn-ea"/>
                <a:cs typeface="+mn-cs"/>
              </a:rPr>
              <a:t> with female condom” </a:t>
            </a:r>
            <a:r>
              <a:rPr lang="en-US" sz="1200" kern="1200" baseline="0" dirty="0" smtClean="0">
                <a:solidFill>
                  <a:schemeClr val="tx1"/>
                </a:solidFill>
                <a:effectLst/>
                <a:latin typeface="+mn-lt"/>
                <a:ea typeface="+mn-ea"/>
                <a:cs typeface="+mn-cs"/>
              </a:rPr>
              <a:t>. </a:t>
            </a:r>
          </a:p>
        </p:txBody>
      </p:sp>
    </p:spTree>
    <p:extLst>
      <p:ext uri="{BB962C8B-B14F-4D97-AF65-F5344CB8AC3E}">
        <p14:creationId xmlns:p14="http://schemas.microsoft.com/office/powerpoint/2010/main" val="40960487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 all women who are not currently</a:t>
            </a:r>
            <a:r>
              <a:rPr lang="en-US" baseline="0" dirty="0" smtClean="0"/>
              <a:t> using family planning, 6% were visited by a field worker who discussed family planning, and 9% of women visited a health facility where they discussed family planning. Overall, 91% of non-users did not discuss family planning with any health worker.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26</a:t>
            </a:fld>
            <a:endParaRPr lang="en-US"/>
          </a:p>
        </p:txBody>
      </p:sp>
    </p:spTree>
    <p:extLst>
      <p:ext uri="{BB962C8B-B14F-4D97-AF65-F5344CB8AC3E}">
        <p14:creationId xmlns:p14="http://schemas.microsoft.com/office/powerpoint/2010/main" val="2493710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2D6E70-5851-499A-99AF-E31A9CBFE537}" type="slidenum">
              <a:rPr lang="en-US"/>
              <a:pPr fontAlgn="base">
                <a:spcBef>
                  <a:spcPct val="0"/>
                </a:spcBef>
                <a:spcAft>
                  <a:spcPct val="0"/>
                </a:spcAft>
              </a:pPr>
              <a:t>4</a:t>
            </a:fld>
            <a:endParaRPr lang="en-US"/>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Although knowledge of contraception is universal,</a:t>
            </a:r>
            <a:r>
              <a:rPr lang="en-US" baseline="0" noProof="0" dirty="0" smtClean="0"/>
              <a:t> current use of contraception is much lower. Just 15% of married women currently use any method of contraception and 10% currently use a modern method of contraception.</a:t>
            </a:r>
            <a:endParaRPr lang="en-US" noProof="0" dirty="0" smtClean="0"/>
          </a:p>
        </p:txBody>
      </p:sp>
    </p:spTree>
    <p:extLst>
      <p:ext uri="{BB962C8B-B14F-4D97-AF65-F5344CB8AC3E}">
        <p14:creationId xmlns:p14="http://schemas.microsoft.com/office/powerpoint/2010/main" val="1580214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7F87D5-426D-462C-8F98-B5235C1ED5BB}" type="slidenum">
              <a:rPr lang="en-US"/>
              <a:pPr fontAlgn="base">
                <a:spcBef>
                  <a:spcPct val="0"/>
                </a:spcBef>
                <a:spcAft>
                  <a:spcPct val="0"/>
                </a:spcAft>
              </a:pPr>
              <a:t>5</a:t>
            </a:fld>
            <a:endParaRPr lang="en-US"/>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The contraceptive prevalence rate (CPR) is</a:t>
            </a:r>
            <a:r>
              <a:rPr lang="en-US" baseline="0" noProof="0" dirty="0" smtClean="0"/>
              <a:t> defined as the percentage of married women using a method of contraception. Currently, the CPR for Nigeria is 15% with 10% of married women using modern methods of contraception and 5% using any traditional method of contraception. Among married women, </a:t>
            </a:r>
            <a:r>
              <a:rPr lang="en-US" baseline="0" noProof="0" dirty="0" err="1" smtClean="0"/>
              <a:t>injectables</a:t>
            </a:r>
            <a:r>
              <a:rPr lang="en-US" baseline="0" noProof="0" dirty="0" smtClean="0"/>
              <a:t>, condoms and the pill are the most popular.</a:t>
            </a:r>
          </a:p>
          <a:p>
            <a:pPr>
              <a:spcBef>
                <a:spcPct val="0"/>
              </a:spcBef>
            </a:pPr>
            <a:endParaRPr lang="en-US" baseline="0" noProof="0" dirty="0" smtClean="0"/>
          </a:p>
          <a:p>
            <a:pPr>
              <a:spcBef>
                <a:spcPct val="0"/>
              </a:spcBef>
            </a:pPr>
            <a:r>
              <a:rPr lang="en-US" baseline="0" noProof="0" dirty="0" smtClean="0"/>
              <a:t>Nearly 7 in 10 sexually active unmarried women are using a method of contraception, 55% are using a modern method. Condoms are the most popular method among sexually active unmarried women.</a:t>
            </a:r>
            <a:endParaRPr lang="en-US" noProof="0" dirty="0" smtClean="0"/>
          </a:p>
        </p:txBody>
      </p:sp>
    </p:spTree>
    <p:extLst>
      <p:ext uri="{BB962C8B-B14F-4D97-AF65-F5344CB8AC3E}">
        <p14:creationId xmlns:p14="http://schemas.microsoft.com/office/powerpoint/2010/main" val="41529018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D97C8C-E6B3-44BC-99D0-3162C158C4C6}" type="slidenum">
              <a:rPr lang="en-US"/>
              <a:pPr fontAlgn="base">
                <a:spcBef>
                  <a:spcPct val="0"/>
                </a:spcBef>
                <a:spcAft>
                  <a:spcPct val="0"/>
                </a:spcAft>
              </a:pPr>
              <a:t>6</a:t>
            </a:fld>
            <a:endParaRPr lang="en-US"/>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Use of modern methods is highest in urban areas. 17% </a:t>
            </a:r>
            <a:r>
              <a:rPr lang="en-US" baseline="0" dirty="0" smtClean="0"/>
              <a:t>of married women in urban areas use modern methods, compared with 6% of women in rural areas. </a:t>
            </a:r>
            <a:endParaRPr lang="en-US" dirty="0" smtClean="0"/>
          </a:p>
        </p:txBody>
      </p:sp>
    </p:spTree>
    <p:extLst>
      <p:ext uri="{BB962C8B-B14F-4D97-AF65-F5344CB8AC3E}">
        <p14:creationId xmlns:p14="http://schemas.microsoft.com/office/powerpoint/2010/main" val="31770998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4B44DA0-2798-4837-9F3F-7467C864A252}" type="slidenum">
              <a:rPr lang="en-US"/>
              <a:pPr fontAlgn="base">
                <a:spcBef>
                  <a:spcPct val="0"/>
                </a:spcBef>
                <a:spcAft>
                  <a:spcPct val="0"/>
                </a:spcAft>
              </a:pPr>
              <a:t>7</a:t>
            </a:fld>
            <a:endParaRPr lang="en-US"/>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Modern contraceptive use increases with education; 22% of married women with more than secondary education use modern methods,</a:t>
            </a:r>
            <a:r>
              <a:rPr lang="en-US" baseline="0" noProof="0" dirty="0" smtClean="0"/>
              <a:t> compared with 2% of married women with no education. Modern method use is also highest among women from the wealthiest households.</a:t>
            </a:r>
            <a:endParaRPr lang="en-US" noProof="0" dirty="0" smtClean="0"/>
          </a:p>
        </p:txBody>
      </p:sp>
    </p:spTree>
    <p:extLst>
      <p:ext uri="{BB962C8B-B14F-4D97-AF65-F5344CB8AC3E}">
        <p14:creationId xmlns:p14="http://schemas.microsoft.com/office/powerpoint/2010/main" val="22365503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2D6E70-5851-499A-99AF-E31A9CBFE537}" type="slidenum">
              <a:rPr lang="en-US"/>
              <a:pPr fontAlgn="base">
                <a:spcBef>
                  <a:spcPct val="0"/>
                </a:spcBef>
                <a:spcAft>
                  <a:spcPct val="0"/>
                </a:spcAft>
              </a:pPr>
              <a:t>8</a:t>
            </a:fld>
            <a:endParaRPr lang="en-US"/>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Use of family planning (any, modern, and traditional) has remained unchanged since 2003. </a:t>
            </a:r>
          </a:p>
        </p:txBody>
      </p:sp>
    </p:spTree>
    <p:extLst>
      <p:ext uri="{BB962C8B-B14F-4D97-AF65-F5344CB8AC3E}">
        <p14:creationId xmlns:p14="http://schemas.microsoft.com/office/powerpoint/2010/main" val="1537043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Modern</a:t>
            </a:r>
            <a:r>
              <a:rPr lang="en-US" baseline="0" dirty="0" smtClean="0"/>
              <a:t> method use by currently married women in Nigeria is among the lowest of countries in West Africa.</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solidFill>
                  <a:prstClr val="black"/>
                </a:solidFill>
              </a:rPr>
              <a:pPr>
                <a:defRPr/>
              </a:pPr>
              <a:t>9</a:t>
            </a:fld>
            <a:endParaRPr lang="en-US">
              <a:solidFill>
                <a:prstClr val="black"/>
              </a:solidFill>
            </a:endParaRPr>
          </a:p>
        </p:txBody>
      </p:sp>
    </p:spTree>
    <p:extLst>
      <p:ext uri="{BB962C8B-B14F-4D97-AF65-F5344CB8AC3E}">
        <p14:creationId xmlns:p14="http://schemas.microsoft.com/office/powerpoint/2010/main" val="17350608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Modern contraceptive use ranges from</a:t>
            </a:r>
            <a:r>
              <a:rPr lang="en-US" sz="1200" kern="1200" baseline="0" dirty="0" smtClean="0">
                <a:solidFill>
                  <a:schemeClr val="tx1"/>
                </a:solidFill>
                <a:effectLst/>
                <a:latin typeface="+mn-lt"/>
                <a:ea typeface="+mn-ea"/>
                <a:cs typeface="+mn-cs"/>
              </a:rPr>
              <a:t> a low of 3% in North East to a high of 25% in South West Zone. </a:t>
            </a:r>
            <a:r>
              <a:rPr lang="en-US" sz="1200" kern="1200" dirty="0" smtClean="0">
                <a:solidFill>
                  <a:schemeClr val="tx1"/>
                </a:solidFill>
                <a:effectLst/>
                <a:latin typeface="+mn-lt"/>
                <a:ea typeface="+mn-ea"/>
                <a:cs typeface="+mn-cs"/>
              </a:rPr>
              <a:t>Among modern methods, the</a:t>
            </a:r>
            <a:r>
              <a:rPr lang="en-US" sz="1200" kern="1200" baseline="0" dirty="0" smtClean="0">
                <a:solidFill>
                  <a:schemeClr val="tx1"/>
                </a:solidFill>
                <a:effectLst/>
                <a:latin typeface="+mn-lt"/>
                <a:ea typeface="+mn-ea"/>
                <a:cs typeface="+mn-cs"/>
              </a:rPr>
              <a:t> male condom</a:t>
            </a:r>
            <a:r>
              <a:rPr lang="en-US" sz="1200" kern="1200" dirty="0" smtClean="0">
                <a:solidFill>
                  <a:schemeClr val="tx1"/>
                </a:solidFill>
                <a:effectLst/>
                <a:latin typeface="+mn-lt"/>
                <a:ea typeface="+mn-ea"/>
                <a:cs typeface="+mn-cs"/>
              </a:rPr>
              <a:t> is the method of choice in South East and South West Zones. </a:t>
            </a:r>
            <a:r>
              <a:rPr lang="en-US" sz="1200" kern="1200" dirty="0" err="1" smtClean="0">
                <a:solidFill>
                  <a:schemeClr val="tx1"/>
                </a:solidFill>
                <a:effectLst/>
                <a:latin typeface="+mn-lt"/>
                <a:ea typeface="+mn-ea"/>
                <a:cs typeface="+mn-cs"/>
              </a:rPr>
              <a:t>Injectables</a:t>
            </a:r>
            <a:r>
              <a:rPr lang="en-US" sz="1200" kern="1200" baseline="0" dirty="0" smtClean="0">
                <a:solidFill>
                  <a:schemeClr val="tx1"/>
                </a:solidFill>
                <a:effectLst/>
                <a:latin typeface="+mn-lt"/>
                <a:ea typeface="+mn-ea"/>
                <a:cs typeface="+mn-cs"/>
              </a:rPr>
              <a:t> are t</a:t>
            </a:r>
            <a:r>
              <a:rPr lang="en-US" sz="1200" kern="1200" dirty="0" smtClean="0">
                <a:solidFill>
                  <a:schemeClr val="tx1"/>
                </a:solidFill>
                <a:effectLst/>
                <a:latin typeface="+mn-lt"/>
                <a:ea typeface="+mn-ea"/>
                <a:cs typeface="+mn-cs"/>
              </a:rPr>
              <a:t>he most commonly reported method in the other</a:t>
            </a:r>
            <a:r>
              <a:rPr lang="en-US" sz="1200" kern="1200" baseline="0" dirty="0" smtClean="0">
                <a:solidFill>
                  <a:schemeClr val="tx1"/>
                </a:solidFill>
                <a:effectLst/>
                <a:latin typeface="+mn-lt"/>
                <a:ea typeface="+mn-ea"/>
                <a:cs typeface="+mn-cs"/>
              </a:rPr>
              <a:t> zones.</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8973238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394308" y="4993963"/>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p>
          <a:p>
            <a:pPr algn="ctr"/>
            <a:r>
              <a:rPr lang="en-US" sz="4000" dirty="0" smtClean="0">
                <a:solidFill>
                  <a:schemeClr val="bg1"/>
                </a:solidFill>
                <a:latin typeface="Calibri" pitchFamily="34" charset="0"/>
              </a:rPr>
              <a:t>South </a:t>
            </a:r>
            <a:r>
              <a:rPr lang="en-US" sz="4000" dirty="0" err="1" smtClean="0">
                <a:solidFill>
                  <a:schemeClr val="bg1"/>
                </a:solidFill>
                <a:latin typeface="Calibri" pitchFamily="34" charset="0"/>
              </a:rPr>
              <a:t>South</a:t>
            </a:r>
            <a:r>
              <a:rPr lang="en-US" sz="4000" baseline="0" dirty="0" smtClean="0">
                <a:solidFill>
                  <a:schemeClr val="bg1"/>
                </a:solidFill>
                <a:latin typeface="Calibri" pitchFamily="34" charset="0"/>
              </a:rPr>
              <a: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47800"/>
            <a:ext cx="9144000" cy="3538728"/>
          </a:xfrm>
          <a:prstGeom prst="rect">
            <a:avLst/>
          </a:prstGeom>
        </p:spPr>
      </p:pic>
    </p:spTree>
    <p:extLst>
      <p:ext uri="{BB962C8B-B14F-4D97-AF65-F5344CB8AC3E}">
        <p14:creationId xmlns:p14="http://schemas.microsoft.com/office/powerpoint/2010/main" val="70995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B828EC-4ACA-4213-B2FE-7687DE4966D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2118617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B828EC-4ACA-4213-B2FE-7687DE4966D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32859033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0892968"/>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1859682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2220898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FE273BF-A912-4AB8-B8E6-777F7C41E85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40977429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FE273BF-A912-4AB8-B8E6-777F7C41E852}"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31056210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FE273BF-A912-4AB8-B8E6-777F7C41E852}"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2824846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B828EC-4ACA-4213-B2FE-7687DE4966D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20281520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FE273BF-A912-4AB8-B8E6-777F7C41E852}"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47295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E273BF-A912-4AB8-B8E6-777F7C41E852}"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6058346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E273BF-A912-4AB8-B8E6-777F7C41E852}"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919239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E273BF-A912-4AB8-B8E6-777F7C41E852}"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9690880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0883738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6806146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089296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CB828EC-4ACA-4213-B2FE-7687DE4966D3}" type="datetimeFigureOut">
              <a:rPr lang="en-US" smtClean="0"/>
              <a:pPr/>
              <a:t>8/25/2014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13602217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CB828EC-4ACA-4213-B2FE-7687DE4966D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1291233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CB828EC-4ACA-4213-B2FE-7687DE4966D3}" type="datetimeFigureOut">
              <a:rPr lang="en-US" smtClean="0"/>
              <a:pPr/>
              <a:t>8/25/2014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165856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CB828EC-4ACA-4213-B2FE-7687DE4966D3}" type="datetimeFigureOut">
              <a:rPr lang="en-US" smtClean="0"/>
              <a:pPr/>
              <a:t>8/25/2014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3509546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B828EC-4ACA-4213-B2FE-7687DE4966D3}" type="datetimeFigureOut">
              <a:rPr lang="en-US" smtClean="0"/>
              <a:pPr/>
              <a:t>8/25/2014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268453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B828EC-4ACA-4213-B2FE-7687DE4966D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4052829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B828EC-4ACA-4213-B2FE-7687DE4966D3}" type="datetimeFigureOut">
              <a:rPr lang="en-US" smtClean="0"/>
              <a:pPr/>
              <a:t>8/25/2014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16691538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B828EC-4ACA-4213-B2FE-7687DE4966D3}"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6F1369-4AC0-458D-8585-88EA1CF3D4C3}" type="slidenum">
              <a:rPr lang="en-US" smtClean="0"/>
              <a:pPr/>
              <a:t>‹#›</a:t>
            </a:fld>
            <a:endParaRPr lang="en-US"/>
          </a:p>
        </p:txBody>
      </p:sp>
    </p:spTree>
    <p:extLst>
      <p:ext uri="{BB962C8B-B14F-4D97-AF65-F5344CB8AC3E}">
        <p14:creationId xmlns:p14="http://schemas.microsoft.com/office/powerpoint/2010/main" val="892171850"/>
      </p:ext>
    </p:extLst>
  </p:cSld>
  <p:clrMap bg1="dk1" tx1="lt1" bg2="dk2" tx2="lt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49" r:id="rId12"/>
    <p:sldLayoutId id="2147483750" r:id="rId13"/>
    <p:sldLayoutId id="2147483751"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E273BF-A912-4AB8-B8E6-777F7C41E852}" type="datetimeFigureOut">
              <a:rPr lang="en-US" smtClean="0"/>
              <a:pPr/>
              <a:t>8/25/2014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56BF03-1D4B-4BB4-8920-3D0B0ED7B234}" type="slidenum">
              <a:rPr lang="en-US" smtClean="0"/>
              <a:pPr/>
              <a:t>‹#›</a:t>
            </a:fld>
            <a:endParaRPr lang="en-US"/>
          </a:p>
        </p:txBody>
      </p:sp>
    </p:spTree>
    <p:extLst>
      <p:ext uri="{BB962C8B-B14F-4D97-AF65-F5344CB8AC3E}">
        <p14:creationId xmlns:p14="http://schemas.microsoft.com/office/powerpoint/2010/main" val="1857764893"/>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52" r:id="rId12"/>
    <p:sldLayoutId id="2147483753" r:id="rId13"/>
    <p:sldLayoutId id="2147483754"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4.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1.xml"/><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35"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Family Planning</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8369995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24" y="119621"/>
            <a:ext cx="8918976" cy="1143000"/>
          </a:xfrm>
        </p:spPr>
        <p:txBody>
          <a:bodyPr/>
          <a:lstStyle/>
          <a:p>
            <a:r>
              <a:rPr lang="en-US" sz="4200" dirty="0" smtClean="0">
                <a:latin typeface="Calibri" pitchFamily="34" charset="0"/>
              </a:rPr>
              <a:t>Use of Modern Methods by Zone</a:t>
            </a:r>
            <a:endParaRPr lang="en-US" sz="4200" dirty="0">
              <a:latin typeface="Calibri" pitchFamily="34" charset="0"/>
            </a:endParaRPr>
          </a:p>
        </p:txBody>
      </p:sp>
      <p:sp>
        <p:nvSpPr>
          <p:cNvPr id="141" name="TextBox 140"/>
          <p:cNvSpPr txBox="1"/>
          <p:nvPr/>
        </p:nvSpPr>
        <p:spPr>
          <a:xfrm>
            <a:off x="4649787" y="6219825"/>
            <a:ext cx="4494213" cy="646331"/>
          </a:xfrm>
          <a:prstGeom prst="rect">
            <a:avLst/>
          </a:prstGeom>
          <a:noFill/>
        </p:spPr>
        <p:txBody>
          <a:bodyPr wrap="square" rtlCol="0">
            <a:spAutoFit/>
          </a:bodyPr>
          <a:lstStyle/>
          <a:p>
            <a:pPr algn="r"/>
            <a:r>
              <a:rPr lang="en-US" i="1" dirty="0" smtClean="0">
                <a:latin typeface="+mj-lt"/>
              </a:rPr>
              <a:t>Percent of currently married women </a:t>
            </a:r>
            <a:br>
              <a:rPr lang="en-US" i="1" dirty="0" smtClean="0">
                <a:latin typeface="+mj-lt"/>
              </a:rPr>
            </a:br>
            <a:r>
              <a:rPr lang="en-US" i="1" dirty="0" smtClean="0">
                <a:latin typeface="+mj-lt"/>
              </a:rPr>
              <a:t>age 15-49 using a modern method</a:t>
            </a:r>
            <a:endParaRPr lang="en-US" i="1" dirty="0">
              <a:latin typeface="+mj-lt"/>
            </a:endParaRPr>
          </a:p>
        </p:txBody>
      </p:sp>
      <p:sp>
        <p:nvSpPr>
          <p:cNvPr id="149" name="TextBox 148"/>
          <p:cNvSpPr txBox="1"/>
          <p:nvPr/>
        </p:nvSpPr>
        <p:spPr>
          <a:xfrm>
            <a:off x="7239000" y="4898544"/>
            <a:ext cx="1435383" cy="954107"/>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10%</a:t>
            </a:r>
            <a:endParaRPr lang="en-US" sz="2800" b="1" dirty="0">
              <a:latin typeface="+mj-lt"/>
            </a:endParaRPr>
          </a:p>
        </p:txBody>
      </p:sp>
      <p:grpSp>
        <p:nvGrpSpPr>
          <p:cNvPr id="150" name="Group 4"/>
          <p:cNvGrpSpPr>
            <a:grpSpLocks noChangeAspect="1"/>
          </p:cNvGrpSpPr>
          <p:nvPr/>
        </p:nvGrpSpPr>
        <p:grpSpPr bwMode="auto">
          <a:xfrm>
            <a:off x="1335088" y="1155700"/>
            <a:ext cx="7002462" cy="5614988"/>
            <a:chOff x="841" y="728"/>
            <a:chExt cx="4411" cy="3537"/>
          </a:xfrm>
        </p:grpSpPr>
        <p:sp>
          <p:nvSpPr>
            <p:cNvPr id="151"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33" name="TextBox 232"/>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3%</a:t>
            </a:r>
            <a:endParaRPr lang="en-US" sz="2400" b="1" dirty="0">
              <a:solidFill>
                <a:schemeClr val="bg1"/>
              </a:solidFill>
              <a:latin typeface="+mn-lt"/>
            </a:endParaRPr>
          </a:p>
        </p:txBody>
      </p:sp>
      <p:sp>
        <p:nvSpPr>
          <p:cNvPr id="234" name="TextBox 233"/>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12%</a:t>
            </a:r>
            <a:endParaRPr lang="en-US" sz="2400" b="1" dirty="0">
              <a:latin typeface="+mn-lt"/>
            </a:endParaRPr>
          </a:p>
        </p:txBody>
      </p:sp>
      <p:sp>
        <p:nvSpPr>
          <p:cNvPr id="235" name="TextBox 234"/>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4%</a:t>
            </a:r>
            <a:endParaRPr lang="en-US" sz="2400" b="1" dirty="0">
              <a:solidFill>
                <a:schemeClr val="bg1"/>
              </a:solidFill>
              <a:latin typeface="+mn-lt"/>
            </a:endParaRPr>
          </a:p>
        </p:txBody>
      </p:sp>
      <p:sp>
        <p:nvSpPr>
          <p:cNvPr id="236" name="TextBox 235"/>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25%</a:t>
            </a:r>
            <a:endParaRPr lang="en-US" sz="2400" b="1" dirty="0">
              <a:latin typeface="+mn-lt"/>
            </a:endParaRPr>
          </a:p>
        </p:txBody>
      </p:sp>
      <p:sp>
        <p:nvSpPr>
          <p:cNvPr id="237" name="TextBox 236"/>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11%</a:t>
            </a:r>
          </a:p>
        </p:txBody>
      </p:sp>
      <p:sp>
        <p:nvSpPr>
          <p:cNvPr id="238" name="TextBox 237"/>
          <p:cNvSpPr txBox="1"/>
          <p:nvPr/>
        </p:nvSpPr>
        <p:spPr>
          <a:xfrm>
            <a:off x="2690019" y="5331764"/>
            <a:ext cx="1045862"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South</a:t>
            </a:r>
          </a:p>
          <a:p>
            <a:pPr algn="ctr"/>
            <a:r>
              <a:rPr lang="en-US" sz="2400" b="1" dirty="0" smtClean="0">
                <a:latin typeface="+mn-lt"/>
              </a:rPr>
              <a:t>16%</a:t>
            </a:r>
            <a:endParaRPr lang="en-US" sz="2400" b="1" dirty="0">
              <a:latin typeface="+mn-lt"/>
            </a:endParaRPr>
          </a:p>
        </p:txBody>
      </p:sp>
    </p:spTree>
    <p:extLst>
      <p:ext uri="{BB962C8B-B14F-4D97-AF65-F5344CB8AC3E}">
        <p14:creationId xmlns:p14="http://schemas.microsoft.com/office/powerpoint/2010/main" val="1865507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5"/>
          <p:cNvGrpSpPr>
            <a:grpSpLocks noChangeAspect="1"/>
          </p:cNvGrpSpPr>
          <p:nvPr/>
        </p:nvGrpSpPr>
        <p:grpSpPr bwMode="auto">
          <a:xfrm>
            <a:off x="914400" y="1219200"/>
            <a:ext cx="7466012" cy="5486400"/>
            <a:chOff x="529" y="768"/>
            <a:chExt cx="4703" cy="3456"/>
          </a:xfrm>
        </p:grpSpPr>
        <p:sp>
          <p:nvSpPr>
            <p:cNvPr id="120" name="AutoShape 4"/>
            <p:cNvSpPr>
              <a:spLocks noChangeAspect="1" noChangeArrowheads="1" noTextEdit="1"/>
            </p:cNvSpPr>
            <p:nvPr/>
          </p:nvSpPr>
          <p:spPr bwMode="auto">
            <a:xfrm>
              <a:off x="529" y="768"/>
              <a:ext cx="4703"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6"/>
            <p:cNvSpPr>
              <a:spLocks/>
            </p:cNvSpPr>
            <p:nvPr/>
          </p:nvSpPr>
          <p:spPr bwMode="auto">
            <a:xfrm>
              <a:off x="569" y="771"/>
              <a:ext cx="1779" cy="1918"/>
            </a:xfrm>
            <a:custGeom>
              <a:avLst/>
              <a:gdLst>
                <a:gd name="T0" fmla="*/ 252 w 1779"/>
                <a:gd name="T1" fmla="*/ 1639 h 1918"/>
                <a:gd name="T2" fmla="*/ 231 w 1779"/>
                <a:gd name="T3" fmla="*/ 1554 h 1918"/>
                <a:gd name="T4" fmla="*/ 193 w 1779"/>
                <a:gd name="T5" fmla="*/ 1501 h 1918"/>
                <a:gd name="T6" fmla="*/ 150 w 1779"/>
                <a:gd name="T7" fmla="*/ 1506 h 1918"/>
                <a:gd name="T8" fmla="*/ 118 w 1779"/>
                <a:gd name="T9" fmla="*/ 1452 h 1918"/>
                <a:gd name="T10" fmla="*/ 74 w 1779"/>
                <a:gd name="T11" fmla="*/ 1437 h 1918"/>
                <a:gd name="T12" fmla="*/ 37 w 1779"/>
                <a:gd name="T13" fmla="*/ 1393 h 1918"/>
                <a:gd name="T14" fmla="*/ 27 w 1779"/>
                <a:gd name="T15" fmla="*/ 1312 h 1918"/>
                <a:gd name="T16" fmla="*/ 48 w 1779"/>
                <a:gd name="T17" fmla="*/ 1259 h 1918"/>
                <a:gd name="T18" fmla="*/ 97 w 1779"/>
                <a:gd name="T19" fmla="*/ 1216 h 1918"/>
                <a:gd name="T20" fmla="*/ 129 w 1779"/>
                <a:gd name="T21" fmla="*/ 1157 h 1918"/>
                <a:gd name="T22" fmla="*/ 161 w 1779"/>
                <a:gd name="T23" fmla="*/ 1076 h 1918"/>
                <a:gd name="T24" fmla="*/ 108 w 1779"/>
                <a:gd name="T25" fmla="*/ 1007 h 1918"/>
                <a:gd name="T26" fmla="*/ 118 w 1779"/>
                <a:gd name="T27" fmla="*/ 927 h 1918"/>
                <a:gd name="T28" fmla="*/ 199 w 1779"/>
                <a:gd name="T29" fmla="*/ 840 h 1918"/>
                <a:gd name="T30" fmla="*/ 242 w 1779"/>
                <a:gd name="T31" fmla="*/ 755 h 1918"/>
                <a:gd name="T32" fmla="*/ 570 w 1779"/>
                <a:gd name="T33" fmla="*/ 782 h 1918"/>
                <a:gd name="T34" fmla="*/ 574 w 1779"/>
                <a:gd name="T35" fmla="*/ 857 h 1918"/>
                <a:gd name="T36" fmla="*/ 629 w 1779"/>
                <a:gd name="T37" fmla="*/ 889 h 1918"/>
                <a:gd name="T38" fmla="*/ 747 w 1779"/>
                <a:gd name="T39" fmla="*/ 852 h 1918"/>
                <a:gd name="T40" fmla="*/ 806 w 1779"/>
                <a:gd name="T41" fmla="*/ 755 h 1918"/>
                <a:gd name="T42" fmla="*/ 817 w 1779"/>
                <a:gd name="T43" fmla="*/ 670 h 1918"/>
                <a:gd name="T44" fmla="*/ 821 w 1779"/>
                <a:gd name="T45" fmla="*/ 572 h 1918"/>
                <a:gd name="T46" fmla="*/ 870 w 1779"/>
                <a:gd name="T47" fmla="*/ 519 h 1918"/>
                <a:gd name="T48" fmla="*/ 891 w 1779"/>
                <a:gd name="T49" fmla="*/ 466 h 1918"/>
                <a:gd name="T50" fmla="*/ 919 w 1779"/>
                <a:gd name="T51" fmla="*/ 396 h 1918"/>
                <a:gd name="T52" fmla="*/ 940 w 1779"/>
                <a:gd name="T53" fmla="*/ 321 h 1918"/>
                <a:gd name="T54" fmla="*/ 957 w 1779"/>
                <a:gd name="T55" fmla="*/ 262 h 1918"/>
                <a:gd name="T56" fmla="*/ 1010 w 1779"/>
                <a:gd name="T57" fmla="*/ 230 h 1918"/>
                <a:gd name="T58" fmla="*/ 1004 w 1779"/>
                <a:gd name="T59" fmla="*/ 166 h 1918"/>
                <a:gd name="T60" fmla="*/ 978 w 1779"/>
                <a:gd name="T61" fmla="*/ 106 h 1918"/>
                <a:gd name="T62" fmla="*/ 1032 w 1779"/>
                <a:gd name="T63" fmla="*/ 64 h 1918"/>
                <a:gd name="T64" fmla="*/ 1080 w 1779"/>
                <a:gd name="T65" fmla="*/ 10 h 1918"/>
                <a:gd name="T66" fmla="*/ 1198 w 1779"/>
                <a:gd name="T67" fmla="*/ 42 h 1918"/>
                <a:gd name="T68" fmla="*/ 1161 w 1779"/>
                <a:gd name="T69" fmla="*/ 91 h 1918"/>
                <a:gd name="T70" fmla="*/ 1176 w 1779"/>
                <a:gd name="T71" fmla="*/ 149 h 1918"/>
                <a:gd name="T72" fmla="*/ 1242 w 1779"/>
                <a:gd name="T73" fmla="*/ 149 h 1918"/>
                <a:gd name="T74" fmla="*/ 1317 w 1779"/>
                <a:gd name="T75" fmla="*/ 102 h 1918"/>
                <a:gd name="T76" fmla="*/ 1472 w 1779"/>
                <a:gd name="T77" fmla="*/ 208 h 1918"/>
                <a:gd name="T78" fmla="*/ 1526 w 1779"/>
                <a:gd name="T79" fmla="*/ 246 h 1918"/>
                <a:gd name="T80" fmla="*/ 1553 w 1779"/>
                <a:gd name="T81" fmla="*/ 310 h 1918"/>
                <a:gd name="T82" fmla="*/ 1692 w 1779"/>
                <a:gd name="T83" fmla="*/ 310 h 1918"/>
                <a:gd name="T84" fmla="*/ 1779 w 1779"/>
                <a:gd name="T85" fmla="*/ 472 h 1918"/>
                <a:gd name="T86" fmla="*/ 1681 w 1779"/>
                <a:gd name="T87" fmla="*/ 776 h 1918"/>
                <a:gd name="T88" fmla="*/ 1676 w 1779"/>
                <a:gd name="T89" fmla="*/ 921 h 1918"/>
                <a:gd name="T90" fmla="*/ 1676 w 1779"/>
                <a:gd name="T91" fmla="*/ 1136 h 1918"/>
                <a:gd name="T92" fmla="*/ 1547 w 1779"/>
                <a:gd name="T93" fmla="*/ 1178 h 1918"/>
                <a:gd name="T94" fmla="*/ 1466 w 1779"/>
                <a:gd name="T95" fmla="*/ 1238 h 1918"/>
                <a:gd name="T96" fmla="*/ 1387 w 1779"/>
                <a:gd name="T97" fmla="*/ 1259 h 1918"/>
                <a:gd name="T98" fmla="*/ 1289 w 1779"/>
                <a:gd name="T99" fmla="*/ 1329 h 1918"/>
                <a:gd name="T100" fmla="*/ 1149 w 1779"/>
                <a:gd name="T101" fmla="*/ 1291 h 1918"/>
                <a:gd name="T102" fmla="*/ 1155 w 1779"/>
                <a:gd name="T103" fmla="*/ 1458 h 1918"/>
                <a:gd name="T104" fmla="*/ 1251 w 1779"/>
                <a:gd name="T105" fmla="*/ 1607 h 1918"/>
                <a:gd name="T106" fmla="*/ 1247 w 1779"/>
                <a:gd name="T107" fmla="*/ 1758 h 1918"/>
                <a:gd name="T108" fmla="*/ 1128 w 1779"/>
                <a:gd name="T109" fmla="*/ 1871 h 1918"/>
                <a:gd name="T110" fmla="*/ 999 w 1779"/>
                <a:gd name="T111" fmla="*/ 1918 h 1918"/>
                <a:gd name="T112" fmla="*/ 951 w 1779"/>
                <a:gd name="T113" fmla="*/ 1784 h 1918"/>
                <a:gd name="T114" fmla="*/ 672 w 1779"/>
                <a:gd name="T115" fmla="*/ 1618 h 1918"/>
                <a:gd name="T116" fmla="*/ 542 w 1779"/>
                <a:gd name="T117" fmla="*/ 1645 h 1918"/>
                <a:gd name="T118" fmla="*/ 489 w 1779"/>
                <a:gd name="T119" fmla="*/ 1629 h 1918"/>
                <a:gd name="T120" fmla="*/ 435 w 1779"/>
                <a:gd name="T121" fmla="*/ 1645 h 1918"/>
                <a:gd name="T122" fmla="*/ 327 w 1779"/>
                <a:gd name="T123" fmla="*/ 1661 h 1918"/>
                <a:gd name="T124" fmla="*/ 317 w 1779"/>
                <a:gd name="T125" fmla="*/ 172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9" h="1918">
                  <a:moveTo>
                    <a:pt x="289" y="1741"/>
                  </a:moveTo>
                  <a:lnTo>
                    <a:pt x="285" y="1741"/>
                  </a:lnTo>
                  <a:lnTo>
                    <a:pt x="280" y="1741"/>
                  </a:lnTo>
                  <a:lnTo>
                    <a:pt x="274" y="1741"/>
                  </a:lnTo>
                  <a:lnTo>
                    <a:pt x="274" y="1747"/>
                  </a:lnTo>
                  <a:lnTo>
                    <a:pt x="269" y="1741"/>
                  </a:lnTo>
                  <a:lnTo>
                    <a:pt x="269" y="1720"/>
                  </a:lnTo>
                  <a:lnTo>
                    <a:pt x="263" y="1715"/>
                  </a:lnTo>
                  <a:lnTo>
                    <a:pt x="252" y="1709"/>
                  </a:lnTo>
                  <a:lnTo>
                    <a:pt x="252" y="1699"/>
                  </a:lnTo>
                  <a:lnTo>
                    <a:pt x="248" y="1688"/>
                  </a:lnTo>
                  <a:lnTo>
                    <a:pt x="248" y="1667"/>
                  </a:lnTo>
                  <a:lnTo>
                    <a:pt x="252" y="1656"/>
                  </a:lnTo>
                  <a:lnTo>
                    <a:pt x="252" y="1639"/>
                  </a:lnTo>
                  <a:lnTo>
                    <a:pt x="257" y="1629"/>
                  </a:lnTo>
                  <a:lnTo>
                    <a:pt x="263" y="1618"/>
                  </a:lnTo>
                  <a:lnTo>
                    <a:pt x="263" y="1607"/>
                  </a:lnTo>
                  <a:lnTo>
                    <a:pt x="269" y="1603"/>
                  </a:lnTo>
                  <a:lnTo>
                    <a:pt x="269" y="1597"/>
                  </a:lnTo>
                  <a:lnTo>
                    <a:pt x="257" y="1586"/>
                  </a:lnTo>
                  <a:lnTo>
                    <a:pt x="248" y="1586"/>
                  </a:lnTo>
                  <a:lnTo>
                    <a:pt x="242" y="1586"/>
                  </a:lnTo>
                  <a:lnTo>
                    <a:pt x="236" y="1592"/>
                  </a:lnTo>
                  <a:lnTo>
                    <a:pt x="231" y="1586"/>
                  </a:lnTo>
                  <a:lnTo>
                    <a:pt x="231" y="1580"/>
                  </a:lnTo>
                  <a:lnTo>
                    <a:pt x="231" y="1571"/>
                  </a:lnTo>
                  <a:lnTo>
                    <a:pt x="231" y="1565"/>
                  </a:lnTo>
                  <a:lnTo>
                    <a:pt x="231" y="1554"/>
                  </a:lnTo>
                  <a:lnTo>
                    <a:pt x="231" y="1548"/>
                  </a:lnTo>
                  <a:lnTo>
                    <a:pt x="231" y="1539"/>
                  </a:lnTo>
                  <a:lnTo>
                    <a:pt x="225" y="1533"/>
                  </a:lnTo>
                  <a:lnTo>
                    <a:pt x="220" y="1522"/>
                  </a:lnTo>
                  <a:lnTo>
                    <a:pt x="220" y="1516"/>
                  </a:lnTo>
                  <a:lnTo>
                    <a:pt x="215" y="1511"/>
                  </a:lnTo>
                  <a:lnTo>
                    <a:pt x="215" y="1506"/>
                  </a:lnTo>
                  <a:lnTo>
                    <a:pt x="220" y="1506"/>
                  </a:lnTo>
                  <a:lnTo>
                    <a:pt x="220" y="1501"/>
                  </a:lnTo>
                  <a:lnTo>
                    <a:pt x="215" y="1501"/>
                  </a:lnTo>
                  <a:lnTo>
                    <a:pt x="204" y="1495"/>
                  </a:lnTo>
                  <a:lnTo>
                    <a:pt x="204" y="1501"/>
                  </a:lnTo>
                  <a:lnTo>
                    <a:pt x="199" y="1506"/>
                  </a:lnTo>
                  <a:lnTo>
                    <a:pt x="193" y="1501"/>
                  </a:lnTo>
                  <a:lnTo>
                    <a:pt x="188" y="1495"/>
                  </a:lnTo>
                  <a:lnTo>
                    <a:pt x="178" y="1501"/>
                  </a:lnTo>
                  <a:lnTo>
                    <a:pt x="178" y="1495"/>
                  </a:lnTo>
                  <a:lnTo>
                    <a:pt x="178" y="1490"/>
                  </a:lnTo>
                  <a:lnTo>
                    <a:pt x="172" y="1490"/>
                  </a:lnTo>
                  <a:lnTo>
                    <a:pt x="167" y="1490"/>
                  </a:lnTo>
                  <a:lnTo>
                    <a:pt x="161" y="1484"/>
                  </a:lnTo>
                  <a:lnTo>
                    <a:pt x="161" y="1490"/>
                  </a:lnTo>
                  <a:lnTo>
                    <a:pt x="161" y="1495"/>
                  </a:lnTo>
                  <a:lnTo>
                    <a:pt x="155" y="1501"/>
                  </a:lnTo>
                  <a:lnTo>
                    <a:pt x="161" y="1501"/>
                  </a:lnTo>
                  <a:lnTo>
                    <a:pt x="155" y="1506"/>
                  </a:lnTo>
                  <a:lnTo>
                    <a:pt x="150" y="1501"/>
                  </a:lnTo>
                  <a:lnTo>
                    <a:pt x="150" y="1506"/>
                  </a:lnTo>
                  <a:lnTo>
                    <a:pt x="140" y="1506"/>
                  </a:lnTo>
                  <a:lnTo>
                    <a:pt x="135" y="1506"/>
                  </a:lnTo>
                  <a:lnTo>
                    <a:pt x="140" y="1495"/>
                  </a:lnTo>
                  <a:lnTo>
                    <a:pt x="135" y="1495"/>
                  </a:lnTo>
                  <a:lnTo>
                    <a:pt x="135" y="1490"/>
                  </a:lnTo>
                  <a:lnTo>
                    <a:pt x="129" y="1484"/>
                  </a:lnTo>
                  <a:lnTo>
                    <a:pt x="129" y="1479"/>
                  </a:lnTo>
                  <a:lnTo>
                    <a:pt x="129" y="1473"/>
                  </a:lnTo>
                  <a:lnTo>
                    <a:pt x="123" y="1469"/>
                  </a:lnTo>
                  <a:lnTo>
                    <a:pt x="129" y="1463"/>
                  </a:lnTo>
                  <a:lnTo>
                    <a:pt x="129" y="1458"/>
                  </a:lnTo>
                  <a:lnTo>
                    <a:pt x="123" y="1458"/>
                  </a:lnTo>
                  <a:lnTo>
                    <a:pt x="123" y="1452"/>
                  </a:lnTo>
                  <a:lnTo>
                    <a:pt x="118" y="1452"/>
                  </a:lnTo>
                  <a:lnTo>
                    <a:pt x="112" y="1446"/>
                  </a:lnTo>
                  <a:lnTo>
                    <a:pt x="118" y="1441"/>
                  </a:lnTo>
                  <a:lnTo>
                    <a:pt x="112" y="1441"/>
                  </a:lnTo>
                  <a:lnTo>
                    <a:pt x="108" y="1441"/>
                  </a:lnTo>
                  <a:lnTo>
                    <a:pt x="108" y="1446"/>
                  </a:lnTo>
                  <a:lnTo>
                    <a:pt x="108" y="1452"/>
                  </a:lnTo>
                  <a:lnTo>
                    <a:pt x="102" y="1452"/>
                  </a:lnTo>
                  <a:lnTo>
                    <a:pt x="97" y="1446"/>
                  </a:lnTo>
                  <a:lnTo>
                    <a:pt x="91" y="1446"/>
                  </a:lnTo>
                  <a:lnTo>
                    <a:pt x="86" y="1452"/>
                  </a:lnTo>
                  <a:lnTo>
                    <a:pt x="86" y="1446"/>
                  </a:lnTo>
                  <a:lnTo>
                    <a:pt x="80" y="1446"/>
                  </a:lnTo>
                  <a:lnTo>
                    <a:pt x="80" y="1441"/>
                  </a:lnTo>
                  <a:lnTo>
                    <a:pt x="74" y="1437"/>
                  </a:lnTo>
                  <a:lnTo>
                    <a:pt x="80" y="1431"/>
                  </a:lnTo>
                  <a:lnTo>
                    <a:pt x="74" y="1431"/>
                  </a:lnTo>
                  <a:lnTo>
                    <a:pt x="65" y="1431"/>
                  </a:lnTo>
                  <a:lnTo>
                    <a:pt x="70" y="1425"/>
                  </a:lnTo>
                  <a:lnTo>
                    <a:pt x="65" y="1420"/>
                  </a:lnTo>
                  <a:lnTo>
                    <a:pt x="65" y="1414"/>
                  </a:lnTo>
                  <a:lnTo>
                    <a:pt x="65" y="1409"/>
                  </a:lnTo>
                  <a:lnTo>
                    <a:pt x="65" y="1405"/>
                  </a:lnTo>
                  <a:lnTo>
                    <a:pt x="59" y="1405"/>
                  </a:lnTo>
                  <a:lnTo>
                    <a:pt x="59" y="1399"/>
                  </a:lnTo>
                  <a:lnTo>
                    <a:pt x="54" y="1399"/>
                  </a:lnTo>
                  <a:lnTo>
                    <a:pt x="48" y="1399"/>
                  </a:lnTo>
                  <a:lnTo>
                    <a:pt x="42" y="1399"/>
                  </a:lnTo>
                  <a:lnTo>
                    <a:pt x="37" y="1393"/>
                  </a:lnTo>
                  <a:lnTo>
                    <a:pt x="37" y="1382"/>
                  </a:lnTo>
                  <a:lnTo>
                    <a:pt x="37" y="1377"/>
                  </a:lnTo>
                  <a:lnTo>
                    <a:pt x="33" y="1372"/>
                  </a:lnTo>
                  <a:lnTo>
                    <a:pt x="27" y="1367"/>
                  </a:lnTo>
                  <a:lnTo>
                    <a:pt x="16" y="1367"/>
                  </a:lnTo>
                  <a:lnTo>
                    <a:pt x="10" y="1356"/>
                  </a:lnTo>
                  <a:lnTo>
                    <a:pt x="5" y="1350"/>
                  </a:lnTo>
                  <a:lnTo>
                    <a:pt x="0" y="1344"/>
                  </a:lnTo>
                  <a:lnTo>
                    <a:pt x="0" y="1339"/>
                  </a:lnTo>
                  <a:lnTo>
                    <a:pt x="5" y="1335"/>
                  </a:lnTo>
                  <a:lnTo>
                    <a:pt x="10" y="1329"/>
                  </a:lnTo>
                  <a:lnTo>
                    <a:pt x="10" y="1324"/>
                  </a:lnTo>
                  <a:lnTo>
                    <a:pt x="21" y="1318"/>
                  </a:lnTo>
                  <a:lnTo>
                    <a:pt x="27" y="1312"/>
                  </a:lnTo>
                  <a:lnTo>
                    <a:pt x="27" y="1307"/>
                  </a:lnTo>
                  <a:lnTo>
                    <a:pt x="21" y="1303"/>
                  </a:lnTo>
                  <a:lnTo>
                    <a:pt x="16" y="1297"/>
                  </a:lnTo>
                  <a:lnTo>
                    <a:pt x="16" y="1291"/>
                  </a:lnTo>
                  <a:lnTo>
                    <a:pt x="16" y="1280"/>
                  </a:lnTo>
                  <a:lnTo>
                    <a:pt x="16" y="1275"/>
                  </a:lnTo>
                  <a:lnTo>
                    <a:pt x="21" y="1275"/>
                  </a:lnTo>
                  <a:lnTo>
                    <a:pt x="27" y="1275"/>
                  </a:lnTo>
                  <a:lnTo>
                    <a:pt x="33" y="1275"/>
                  </a:lnTo>
                  <a:lnTo>
                    <a:pt x="37" y="1270"/>
                  </a:lnTo>
                  <a:lnTo>
                    <a:pt x="37" y="1265"/>
                  </a:lnTo>
                  <a:lnTo>
                    <a:pt x="37" y="1259"/>
                  </a:lnTo>
                  <a:lnTo>
                    <a:pt x="42" y="1254"/>
                  </a:lnTo>
                  <a:lnTo>
                    <a:pt x="48" y="1259"/>
                  </a:lnTo>
                  <a:lnTo>
                    <a:pt x="54" y="1259"/>
                  </a:lnTo>
                  <a:lnTo>
                    <a:pt x="59" y="1265"/>
                  </a:lnTo>
                  <a:lnTo>
                    <a:pt x="65" y="1265"/>
                  </a:lnTo>
                  <a:lnTo>
                    <a:pt x="70" y="1259"/>
                  </a:lnTo>
                  <a:lnTo>
                    <a:pt x="74" y="1254"/>
                  </a:lnTo>
                  <a:lnTo>
                    <a:pt x="74" y="1248"/>
                  </a:lnTo>
                  <a:lnTo>
                    <a:pt x="86" y="1248"/>
                  </a:lnTo>
                  <a:lnTo>
                    <a:pt x="91" y="1243"/>
                  </a:lnTo>
                  <a:lnTo>
                    <a:pt x="97" y="1238"/>
                  </a:lnTo>
                  <a:lnTo>
                    <a:pt x="97" y="1227"/>
                  </a:lnTo>
                  <a:lnTo>
                    <a:pt x="102" y="1227"/>
                  </a:lnTo>
                  <a:lnTo>
                    <a:pt x="102" y="1222"/>
                  </a:lnTo>
                  <a:lnTo>
                    <a:pt x="102" y="1216"/>
                  </a:lnTo>
                  <a:lnTo>
                    <a:pt x="97" y="1216"/>
                  </a:lnTo>
                  <a:lnTo>
                    <a:pt x="97" y="1210"/>
                  </a:lnTo>
                  <a:lnTo>
                    <a:pt x="97" y="1206"/>
                  </a:lnTo>
                  <a:lnTo>
                    <a:pt x="102" y="1206"/>
                  </a:lnTo>
                  <a:lnTo>
                    <a:pt x="102" y="1201"/>
                  </a:lnTo>
                  <a:lnTo>
                    <a:pt x="97" y="1201"/>
                  </a:lnTo>
                  <a:lnTo>
                    <a:pt x="97" y="1195"/>
                  </a:lnTo>
                  <a:lnTo>
                    <a:pt x="97" y="1189"/>
                  </a:lnTo>
                  <a:lnTo>
                    <a:pt x="102" y="1189"/>
                  </a:lnTo>
                  <a:lnTo>
                    <a:pt x="108" y="1184"/>
                  </a:lnTo>
                  <a:lnTo>
                    <a:pt x="112" y="1178"/>
                  </a:lnTo>
                  <a:lnTo>
                    <a:pt x="118" y="1173"/>
                  </a:lnTo>
                  <a:lnTo>
                    <a:pt x="123" y="1169"/>
                  </a:lnTo>
                  <a:lnTo>
                    <a:pt x="129" y="1163"/>
                  </a:lnTo>
                  <a:lnTo>
                    <a:pt x="129" y="1157"/>
                  </a:lnTo>
                  <a:lnTo>
                    <a:pt x="135" y="1157"/>
                  </a:lnTo>
                  <a:lnTo>
                    <a:pt x="140" y="1146"/>
                  </a:lnTo>
                  <a:lnTo>
                    <a:pt x="144" y="1141"/>
                  </a:lnTo>
                  <a:lnTo>
                    <a:pt x="150" y="1136"/>
                  </a:lnTo>
                  <a:lnTo>
                    <a:pt x="144" y="1131"/>
                  </a:lnTo>
                  <a:lnTo>
                    <a:pt x="144" y="1125"/>
                  </a:lnTo>
                  <a:lnTo>
                    <a:pt x="144" y="1120"/>
                  </a:lnTo>
                  <a:lnTo>
                    <a:pt x="150" y="1114"/>
                  </a:lnTo>
                  <a:lnTo>
                    <a:pt x="150" y="1104"/>
                  </a:lnTo>
                  <a:lnTo>
                    <a:pt x="150" y="1099"/>
                  </a:lnTo>
                  <a:lnTo>
                    <a:pt x="155" y="1093"/>
                  </a:lnTo>
                  <a:lnTo>
                    <a:pt x="155" y="1088"/>
                  </a:lnTo>
                  <a:lnTo>
                    <a:pt x="155" y="1082"/>
                  </a:lnTo>
                  <a:lnTo>
                    <a:pt x="161" y="1076"/>
                  </a:lnTo>
                  <a:lnTo>
                    <a:pt x="155" y="1072"/>
                  </a:lnTo>
                  <a:lnTo>
                    <a:pt x="150" y="1067"/>
                  </a:lnTo>
                  <a:lnTo>
                    <a:pt x="140" y="1061"/>
                  </a:lnTo>
                  <a:lnTo>
                    <a:pt x="135" y="1055"/>
                  </a:lnTo>
                  <a:lnTo>
                    <a:pt x="129" y="1055"/>
                  </a:lnTo>
                  <a:lnTo>
                    <a:pt x="129" y="1050"/>
                  </a:lnTo>
                  <a:lnTo>
                    <a:pt x="123" y="1044"/>
                  </a:lnTo>
                  <a:lnTo>
                    <a:pt x="118" y="1039"/>
                  </a:lnTo>
                  <a:lnTo>
                    <a:pt x="118" y="1034"/>
                  </a:lnTo>
                  <a:lnTo>
                    <a:pt x="118" y="1029"/>
                  </a:lnTo>
                  <a:lnTo>
                    <a:pt x="112" y="1023"/>
                  </a:lnTo>
                  <a:lnTo>
                    <a:pt x="112" y="1018"/>
                  </a:lnTo>
                  <a:lnTo>
                    <a:pt x="108" y="1012"/>
                  </a:lnTo>
                  <a:lnTo>
                    <a:pt x="108" y="1007"/>
                  </a:lnTo>
                  <a:lnTo>
                    <a:pt x="108" y="1002"/>
                  </a:lnTo>
                  <a:lnTo>
                    <a:pt x="102" y="997"/>
                  </a:lnTo>
                  <a:lnTo>
                    <a:pt x="102" y="991"/>
                  </a:lnTo>
                  <a:lnTo>
                    <a:pt x="108" y="986"/>
                  </a:lnTo>
                  <a:lnTo>
                    <a:pt x="108" y="974"/>
                  </a:lnTo>
                  <a:lnTo>
                    <a:pt x="108" y="970"/>
                  </a:lnTo>
                  <a:lnTo>
                    <a:pt x="108" y="965"/>
                  </a:lnTo>
                  <a:lnTo>
                    <a:pt x="108" y="959"/>
                  </a:lnTo>
                  <a:lnTo>
                    <a:pt x="108" y="948"/>
                  </a:lnTo>
                  <a:lnTo>
                    <a:pt x="112" y="942"/>
                  </a:lnTo>
                  <a:lnTo>
                    <a:pt x="112" y="938"/>
                  </a:lnTo>
                  <a:lnTo>
                    <a:pt x="112" y="933"/>
                  </a:lnTo>
                  <a:lnTo>
                    <a:pt x="112" y="927"/>
                  </a:lnTo>
                  <a:lnTo>
                    <a:pt x="118" y="927"/>
                  </a:lnTo>
                  <a:lnTo>
                    <a:pt x="123" y="910"/>
                  </a:lnTo>
                  <a:lnTo>
                    <a:pt x="129" y="906"/>
                  </a:lnTo>
                  <a:lnTo>
                    <a:pt x="135" y="900"/>
                  </a:lnTo>
                  <a:lnTo>
                    <a:pt x="135" y="895"/>
                  </a:lnTo>
                  <a:lnTo>
                    <a:pt x="140" y="889"/>
                  </a:lnTo>
                  <a:lnTo>
                    <a:pt x="144" y="878"/>
                  </a:lnTo>
                  <a:lnTo>
                    <a:pt x="150" y="872"/>
                  </a:lnTo>
                  <a:lnTo>
                    <a:pt x="161" y="868"/>
                  </a:lnTo>
                  <a:lnTo>
                    <a:pt x="167" y="863"/>
                  </a:lnTo>
                  <a:lnTo>
                    <a:pt x="178" y="857"/>
                  </a:lnTo>
                  <a:lnTo>
                    <a:pt x="182" y="852"/>
                  </a:lnTo>
                  <a:lnTo>
                    <a:pt x="188" y="852"/>
                  </a:lnTo>
                  <a:lnTo>
                    <a:pt x="193" y="852"/>
                  </a:lnTo>
                  <a:lnTo>
                    <a:pt x="199" y="840"/>
                  </a:lnTo>
                  <a:lnTo>
                    <a:pt x="199" y="836"/>
                  </a:lnTo>
                  <a:lnTo>
                    <a:pt x="199" y="831"/>
                  </a:lnTo>
                  <a:lnTo>
                    <a:pt x="204" y="825"/>
                  </a:lnTo>
                  <a:lnTo>
                    <a:pt x="204" y="819"/>
                  </a:lnTo>
                  <a:lnTo>
                    <a:pt x="204" y="814"/>
                  </a:lnTo>
                  <a:lnTo>
                    <a:pt x="210" y="808"/>
                  </a:lnTo>
                  <a:lnTo>
                    <a:pt x="210" y="804"/>
                  </a:lnTo>
                  <a:lnTo>
                    <a:pt x="215" y="798"/>
                  </a:lnTo>
                  <a:lnTo>
                    <a:pt x="215" y="793"/>
                  </a:lnTo>
                  <a:lnTo>
                    <a:pt x="220" y="787"/>
                  </a:lnTo>
                  <a:lnTo>
                    <a:pt x="225" y="782"/>
                  </a:lnTo>
                  <a:lnTo>
                    <a:pt x="231" y="772"/>
                  </a:lnTo>
                  <a:lnTo>
                    <a:pt x="236" y="766"/>
                  </a:lnTo>
                  <a:lnTo>
                    <a:pt x="242" y="755"/>
                  </a:lnTo>
                  <a:lnTo>
                    <a:pt x="252" y="734"/>
                  </a:lnTo>
                  <a:lnTo>
                    <a:pt x="274" y="729"/>
                  </a:lnTo>
                  <a:lnTo>
                    <a:pt x="467" y="734"/>
                  </a:lnTo>
                  <a:lnTo>
                    <a:pt x="548" y="734"/>
                  </a:lnTo>
                  <a:lnTo>
                    <a:pt x="559" y="734"/>
                  </a:lnTo>
                  <a:lnTo>
                    <a:pt x="570" y="734"/>
                  </a:lnTo>
                  <a:lnTo>
                    <a:pt x="574" y="740"/>
                  </a:lnTo>
                  <a:lnTo>
                    <a:pt x="580" y="744"/>
                  </a:lnTo>
                  <a:lnTo>
                    <a:pt x="580" y="750"/>
                  </a:lnTo>
                  <a:lnTo>
                    <a:pt x="585" y="766"/>
                  </a:lnTo>
                  <a:lnTo>
                    <a:pt x="585" y="776"/>
                  </a:lnTo>
                  <a:lnTo>
                    <a:pt x="580" y="782"/>
                  </a:lnTo>
                  <a:lnTo>
                    <a:pt x="574" y="782"/>
                  </a:lnTo>
                  <a:lnTo>
                    <a:pt x="570" y="782"/>
                  </a:lnTo>
                  <a:lnTo>
                    <a:pt x="564" y="787"/>
                  </a:lnTo>
                  <a:lnTo>
                    <a:pt x="559" y="787"/>
                  </a:lnTo>
                  <a:lnTo>
                    <a:pt x="559" y="793"/>
                  </a:lnTo>
                  <a:lnTo>
                    <a:pt x="553" y="798"/>
                  </a:lnTo>
                  <a:lnTo>
                    <a:pt x="553" y="804"/>
                  </a:lnTo>
                  <a:lnTo>
                    <a:pt x="553" y="808"/>
                  </a:lnTo>
                  <a:lnTo>
                    <a:pt x="553" y="814"/>
                  </a:lnTo>
                  <a:lnTo>
                    <a:pt x="559" y="819"/>
                  </a:lnTo>
                  <a:lnTo>
                    <a:pt x="564" y="825"/>
                  </a:lnTo>
                  <a:lnTo>
                    <a:pt x="564" y="831"/>
                  </a:lnTo>
                  <a:lnTo>
                    <a:pt x="570" y="836"/>
                  </a:lnTo>
                  <a:lnTo>
                    <a:pt x="570" y="846"/>
                  </a:lnTo>
                  <a:lnTo>
                    <a:pt x="574" y="852"/>
                  </a:lnTo>
                  <a:lnTo>
                    <a:pt x="574" y="857"/>
                  </a:lnTo>
                  <a:lnTo>
                    <a:pt x="574" y="863"/>
                  </a:lnTo>
                  <a:lnTo>
                    <a:pt x="574" y="872"/>
                  </a:lnTo>
                  <a:lnTo>
                    <a:pt x="574" y="884"/>
                  </a:lnTo>
                  <a:lnTo>
                    <a:pt x="574" y="895"/>
                  </a:lnTo>
                  <a:lnTo>
                    <a:pt x="574" y="906"/>
                  </a:lnTo>
                  <a:lnTo>
                    <a:pt x="585" y="916"/>
                  </a:lnTo>
                  <a:lnTo>
                    <a:pt x="585" y="921"/>
                  </a:lnTo>
                  <a:lnTo>
                    <a:pt x="591" y="921"/>
                  </a:lnTo>
                  <a:lnTo>
                    <a:pt x="597" y="921"/>
                  </a:lnTo>
                  <a:lnTo>
                    <a:pt x="602" y="916"/>
                  </a:lnTo>
                  <a:lnTo>
                    <a:pt x="602" y="910"/>
                  </a:lnTo>
                  <a:lnTo>
                    <a:pt x="606" y="906"/>
                  </a:lnTo>
                  <a:lnTo>
                    <a:pt x="618" y="895"/>
                  </a:lnTo>
                  <a:lnTo>
                    <a:pt x="629" y="889"/>
                  </a:lnTo>
                  <a:lnTo>
                    <a:pt x="634" y="884"/>
                  </a:lnTo>
                  <a:lnTo>
                    <a:pt x="644" y="878"/>
                  </a:lnTo>
                  <a:lnTo>
                    <a:pt x="650" y="878"/>
                  </a:lnTo>
                  <a:lnTo>
                    <a:pt x="655" y="878"/>
                  </a:lnTo>
                  <a:lnTo>
                    <a:pt x="666" y="884"/>
                  </a:lnTo>
                  <a:lnTo>
                    <a:pt x="672" y="889"/>
                  </a:lnTo>
                  <a:lnTo>
                    <a:pt x="678" y="895"/>
                  </a:lnTo>
                  <a:lnTo>
                    <a:pt x="682" y="900"/>
                  </a:lnTo>
                  <a:lnTo>
                    <a:pt x="719" y="889"/>
                  </a:lnTo>
                  <a:lnTo>
                    <a:pt x="731" y="872"/>
                  </a:lnTo>
                  <a:lnTo>
                    <a:pt x="731" y="868"/>
                  </a:lnTo>
                  <a:lnTo>
                    <a:pt x="736" y="863"/>
                  </a:lnTo>
                  <a:lnTo>
                    <a:pt x="742" y="857"/>
                  </a:lnTo>
                  <a:lnTo>
                    <a:pt x="747" y="852"/>
                  </a:lnTo>
                  <a:lnTo>
                    <a:pt x="763" y="846"/>
                  </a:lnTo>
                  <a:lnTo>
                    <a:pt x="774" y="840"/>
                  </a:lnTo>
                  <a:lnTo>
                    <a:pt x="779" y="840"/>
                  </a:lnTo>
                  <a:lnTo>
                    <a:pt x="789" y="831"/>
                  </a:lnTo>
                  <a:lnTo>
                    <a:pt x="789" y="825"/>
                  </a:lnTo>
                  <a:lnTo>
                    <a:pt x="800" y="804"/>
                  </a:lnTo>
                  <a:lnTo>
                    <a:pt x="800" y="798"/>
                  </a:lnTo>
                  <a:lnTo>
                    <a:pt x="795" y="793"/>
                  </a:lnTo>
                  <a:lnTo>
                    <a:pt x="795" y="787"/>
                  </a:lnTo>
                  <a:lnTo>
                    <a:pt x="789" y="782"/>
                  </a:lnTo>
                  <a:lnTo>
                    <a:pt x="795" y="772"/>
                  </a:lnTo>
                  <a:lnTo>
                    <a:pt x="795" y="766"/>
                  </a:lnTo>
                  <a:lnTo>
                    <a:pt x="800" y="761"/>
                  </a:lnTo>
                  <a:lnTo>
                    <a:pt x="806" y="755"/>
                  </a:lnTo>
                  <a:lnTo>
                    <a:pt x="806" y="750"/>
                  </a:lnTo>
                  <a:lnTo>
                    <a:pt x="812" y="750"/>
                  </a:lnTo>
                  <a:lnTo>
                    <a:pt x="812" y="740"/>
                  </a:lnTo>
                  <a:lnTo>
                    <a:pt x="812" y="729"/>
                  </a:lnTo>
                  <a:lnTo>
                    <a:pt x="812" y="723"/>
                  </a:lnTo>
                  <a:lnTo>
                    <a:pt x="812" y="717"/>
                  </a:lnTo>
                  <a:lnTo>
                    <a:pt x="817" y="712"/>
                  </a:lnTo>
                  <a:lnTo>
                    <a:pt x="821" y="702"/>
                  </a:lnTo>
                  <a:lnTo>
                    <a:pt x="821" y="697"/>
                  </a:lnTo>
                  <a:lnTo>
                    <a:pt x="821" y="691"/>
                  </a:lnTo>
                  <a:lnTo>
                    <a:pt x="821" y="685"/>
                  </a:lnTo>
                  <a:lnTo>
                    <a:pt x="817" y="680"/>
                  </a:lnTo>
                  <a:lnTo>
                    <a:pt x="817" y="674"/>
                  </a:lnTo>
                  <a:lnTo>
                    <a:pt x="817" y="670"/>
                  </a:lnTo>
                  <a:lnTo>
                    <a:pt x="817" y="659"/>
                  </a:lnTo>
                  <a:lnTo>
                    <a:pt x="812" y="653"/>
                  </a:lnTo>
                  <a:lnTo>
                    <a:pt x="806" y="648"/>
                  </a:lnTo>
                  <a:lnTo>
                    <a:pt x="812" y="632"/>
                  </a:lnTo>
                  <a:lnTo>
                    <a:pt x="812" y="627"/>
                  </a:lnTo>
                  <a:lnTo>
                    <a:pt x="812" y="621"/>
                  </a:lnTo>
                  <a:lnTo>
                    <a:pt x="812" y="616"/>
                  </a:lnTo>
                  <a:lnTo>
                    <a:pt x="817" y="610"/>
                  </a:lnTo>
                  <a:lnTo>
                    <a:pt x="817" y="606"/>
                  </a:lnTo>
                  <a:lnTo>
                    <a:pt x="817" y="600"/>
                  </a:lnTo>
                  <a:lnTo>
                    <a:pt x="817" y="589"/>
                  </a:lnTo>
                  <a:lnTo>
                    <a:pt x="821" y="583"/>
                  </a:lnTo>
                  <a:lnTo>
                    <a:pt x="821" y="578"/>
                  </a:lnTo>
                  <a:lnTo>
                    <a:pt x="821" y="572"/>
                  </a:lnTo>
                  <a:lnTo>
                    <a:pt x="827" y="568"/>
                  </a:lnTo>
                  <a:lnTo>
                    <a:pt x="827" y="563"/>
                  </a:lnTo>
                  <a:lnTo>
                    <a:pt x="832" y="563"/>
                  </a:lnTo>
                  <a:lnTo>
                    <a:pt x="832" y="557"/>
                  </a:lnTo>
                  <a:lnTo>
                    <a:pt x="832" y="551"/>
                  </a:lnTo>
                  <a:lnTo>
                    <a:pt x="838" y="546"/>
                  </a:lnTo>
                  <a:lnTo>
                    <a:pt x="838" y="540"/>
                  </a:lnTo>
                  <a:lnTo>
                    <a:pt x="844" y="530"/>
                  </a:lnTo>
                  <a:lnTo>
                    <a:pt x="849" y="530"/>
                  </a:lnTo>
                  <a:lnTo>
                    <a:pt x="855" y="530"/>
                  </a:lnTo>
                  <a:lnTo>
                    <a:pt x="859" y="525"/>
                  </a:lnTo>
                  <a:lnTo>
                    <a:pt x="865" y="525"/>
                  </a:lnTo>
                  <a:lnTo>
                    <a:pt x="865" y="519"/>
                  </a:lnTo>
                  <a:lnTo>
                    <a:pt x="870" y="519"/>
                  </a:lnTo>
                  <a:lnTo>
                    <a:pt x="876" y="519"/>
                  </a:lnTo>
                  <a:lnTo>
                    <a:pt x="876" y="514"/>
                  </a:lnTo>
                  <a:lnTo>
                    <a:pt x="881" y="514"/>
                  </a:lnTo>
                  <a:lnTo>
                    <a:pt x="876" y="508"/>
                  </a:lnTo>
                  <a:lnTo>
                    <a:pt x="870" y="504"/>
                  </a:lnTo>
                  <a:lnTo>
                    <a:pt x="865" y="498"/>
                  </a:lnTo>
                  <a:lnTo>
                    <a:pt x="865" y="493"/>
                  </a:lnTo>
                  <a:lnTo>
                    <a:pt x="870" y="487"/>
                  </a:lnTo>
                  <a:lnTo>
                    <a:pt x="876" y="487"/>
                  </a:lnTo>
                  <a:lnTo>
                    <a:pt x="881" y="482"/>
                  </a:lnTo>
                  <a:lnTo>
                    <a:pt x="887" y="482"/>
                  </a:lnTo>
                  <a:lnTo>
                    <a:pt x="891" y="476"/>
                  </a:lnTo>
                  <a:lnTo>
                    <a:pt x="891" y="472"/>
                  </a:lnTo>
                  <a:lnTo>
                    <a:pt x="891" y="466"/>
                  </a:lnTo>
                  <a:lnTo>
                    <a:pt x="891" y="461"/>
                  </a:lnTo>
                  <a:lnTo>
                    <a:pt x="897" y="455"/>
                  </a:lnTo>
                  <a:lnTo>
                    <a:pt x="897" y="449"/>
                  </a:lnTo>
                  <a:lnTo>
                    <a:pt x="897" y="444"/>
                  </a:lnTo>
                  <a:lnTo>
                    <a:pt x="902" y="440"/>
                  </a:lnTo>
                  <a:lnTo>
                    <a:pt x="902" y="434"/>
                  </a:lnTo>
                  <a:lnTo>
                    <a:pt x="908" y="428"/>
                  </a:lnTo>
                  <a:lnTo>
                    <a:pt x="913" y="428"/>
                  </a:lnTo>
                  <a:lnTo>
                    <a:pt x="919" y="423"/>
                  </a:lnTo>
                  <a:lnTo>
                    <a:pt x="919" y="417"/>
                  </a:lnTo>
                  <a:lnTo>
                    <a:pt x="908" y="412"/>
                  </a:lnTo>
                  <a:lnTo>
                    <a:pt x="908" y="406"/>
                  </a:lnTo>
                  <a:lnTo>
                    <a:pt x="913" y="402"/>
                  </a:lnTo>
                  <a:lnTo>
                    <a:pt x="919" y="396"/>
                  </a:lnTo>
                  <a:lnTo>
                    <a:pt x="925" y="396"/>
                  </a:lnTo>
                  <a:lnTo>
                    <a:pt x="925" y="391"/>
                  </a:lnTo>
                  <a:lnTo>
                    <a:pt x="929" y="385"/>
                  </a:lnTo>
                  <a:lnTo>
                    <a:pt x="929" y="380"/>
                  </a:lnTo>
                  <a:lnTo>
                    <a:pt x="925" y="374"/>
                  </a:lnTo>
                  <a:lnTo>
                    <a:pt x="925" y="370"/>
                  </a:lnTo>
                  <a:lnTo>
                    <a:pt x="925" y="359"/>
                  </a:lnTo>
                  <a:lnTo>
                    <a:pt x="925" y="353"/>
                  </a:lnTo>
                  <a:lnTo>
                    <a:pt x="925" y="347"/>
                  </a:lnTo>
                  <a:lnTo>
                    <a:pt x="929" y="342"/>
                  </a:lnTo>
                  <a:lnTo>
                    <a:pt x="929" y="338"/>
                  </a:lnTo>
                  <a:lnTo>
                    <a:pt x="934" y="332"/>
                  </a:lnTo>
                  <a:lnTo>
                    <a:pt x="934" y="327"/>
                  </a:lnTo>
                  <a:lnTo>
                    <a:pt x="940" y="321"/>
                  </a:lnTo>
                  <a:lnTo>
                    <a:pt x="940" y="315"/>
                  </a:lnTo>
                  <a:lnTo>
                    <a:pt x="946" y="315"/>
                  </a:lnTo>
                  <a:lnTo>
                    <a:pt x="951" y="310"/>
                  </a:lnTo>
                  <a:lnTo>
                    <a:pt x="951" y="306"/>
                  </a:lnTo>
                  <a:lnTo>
                    <a:pt x="951" y="300"/>
                  </a:lnTo>
                  <a:lnTo>
                    <a:pt x="951" y="294"/>
                  </a:lnTo>
                  <a:lnTo>
                    <a:pt x="946" y="289"/>
                  </a:lnTo>
                  <a:lnTo>
                    <a:pt x="946" y="283"/>
                  </a:lnTo>
                  <a:lnTo>
                    <a:pt x="946" y="278"/>
                  </a:lnTo>
                  <a:lnTo>
                    <a:pt x="946" y="272"/>
                  </a:lnTo>
                  <a:lnTo>
                    <a:pt x="946" y="268"/>
                  </a:lnTo>
                  <a:lnTo>
                    <a:pt x="946" y="262"/>
                  </a:lnTo>
                  <a:lnTo>
                    <a:pt x="951" y="262"/>
                  </a:lnTo>
                  <a:lnTo>
                    <a:pt x="957" y="262"/>
                  </a:lnTo>
                  <a:lnTo>
                    <a:pt x="962" y="262"/>
                  </a:lnTo>
                  <a:lnTo>
                    <a:pt x="966" y="257"/>
                  </a:lnTo>
                  <a:lnTo>
                    <a:pt x="972" y="257"/>
                  </a:lnTo>
                  <a:lnTo>
                    <a:pt x="978" y="257"/>
                  </a:lnTo>
                  <a:lnTo>
                    <a:pt x="983" y="257"/>
                  </a:lnTo>
                  <a:lnTo>
                    <a:pt x="989" y="257"/>
                  </a:lnTo>
                  <a:lnTo>
                    <a:pt x="994" y="257"/>
                  </a:lnTo>
                  <a:lnTo>
                    <a:pt x="999" y="251"/>
                  </a:lnTo>
                  <a:lnTo>
                    <a:pt x="1004" y="251"/>
                  </a:lnTo>
                  <a:lnTo>
                    <a:pt x="1010" y="251"/>
                  </a:lnTo>
                  <a:lnTo>
                    <a:pt x="1015" y="246"/>
                  </a:lnTo>
                  <a:lnTo>
                    <a:pt x="1015" y="240"/>
                  </a:lnTo>
                  <a:lnTo>
                    <a:pt x="1015" y="236"/>
                  </a:lnTo>
                  <a:lnTo>
                    <a:pt x="1010" y="230"/>
                  </a:lnTo>
                  <a:lnTo>
                    <a:pt x="1004" y="225"/>
                  </a:lnTo>
                  <a:lnTo>
                    <a:pt x="1004" y="219"/>
                  </a:lnTo>
                  <a:lnTo>
                    <a:pt x="1004" y="213"/>
                  </a:lnTo>
                  <a:lnTo>
                    <a:pt x="1010" y="213"/>
                  </a:lnTo>
                  <a:lnTo>
                    <a:pt x="1010" y="208"/>
                  </a:lnTo>
                  <a:lnTo>
                    <a:pt x="1010" y="204"/>
                  </a:lnTo>
                  <a:lnTo>
                    <a:pt x="1004" y="204"/>
                  </a:lnTo>
                  <a:lnTo>
                    <a:pt x="1004" y="198"/>
                  </a:lnTo>
                  <a:lnTo>
                    <a:pt x="1004" y="192"/>
                  </a:lnTo>
                  <a:lnTo>
                    <a:pt x="999" y="187"/>
                  </a:lnTo>
                  <a:lnTo>
                    <a:pt x="999" y="181"/>
                  </a:lnTo>
                  <a:lnTo>
                    <a:pt x="999" y="176"/>
                  </a:lnTo>
                  <a:lnTo>
                    <a:pt x="1004" y="172"/>
                  </a:lnTo>
                  <a:lnTo>
                    <a:pt x="1004" y="166"/>
                  </a:lnTo>
                  <a:lnTo>
                    <a:pt x="1010" y="160"/>
                  </a:lnTo>
                  <a:lnTo>
                    <a:pt x="1010" y="155"/>
                  </a:lnTo>
                  <a:lnTo>
                    <a:pt x="1015" y="155"/>
                  </a:lnTo>
                  <a:lnTo>
                    <a:pt x="1015" y="149"/>
                  </a:lnTo>
                  <a:lnTo>
                    <a:pt x="1015" y="144"/>
                  </a:lnTo>
                  <a:lnTo>
                    <a:pt x="1015" y="139"/>
                  </a:lnTo>
                  <a:lnTo>
                    <a:pt x="1010" y="139"/>
                  </a:lnTo>
                  <a:lnTo>
                    <a:pt x="1004" y="134"/>
                  </a:lnTo>
                  <a:lnTo>
                    <a:pt x="999" y="134"/>
                  </a:lnTo>
                  <a:lnTo>
                    <a:pt x="994" y="134"/>
                  </a:lnTo>
                  <a:lnTo>
                    <a:pt x="989" y="123"/>
                  </a:lnTo>
                  <a:lnTo>
                    <a:pt x="989" y="117"/>
                  </a:lnTo>
                  <a:lnTo>
                    <a:pt x="983" y="111"/>
                  </a:lnTo>
                  <a:lnTo>
                    <a:pt x="978" y="106"/>
                  </a:lnTo>
                  <a:lnTo>
                    <a:pt x="978" y="96"/>
                  </a:lnTo>
                  <a:lnTo>
                    <a:pt x="978" y="91"/>
                  </a:lnTo>
                  <a:lnTo>
                    <a:pt x="983" y="85"/>
                  </a:lnTo>
                  <a:lnTo>
                    <a:pt x="983" y="79"/>
                  </a:lnTo>
                  <a:lnTo>
                    <a:pt x="989" y="79"/>
                  </a:lnTo>
                  <a:lnTo>
                    <a:pt x="994" y="79"/>
                  </a:lnTo>
                  <a:lnTo>
                    <a:pt x="999" y="74"/>
                  </a:lnTo>
                  <a:lnTo>
                    <a:pt x="999" y="70"/>
                  </a:lnTo>
                  <a:lnTo>
                    <a:pt x="1004" y="64"/>
                  </a:lnTo>
                  <a:lnTo>
                    <a:pt x="1010" y="64"/>
                  </a:lnTo>
                  <a:lnTo>
                    <a:pt x="1015" y="64"/>
                  </a:lnTo>
                  <a:lnTo>
                    <a:pt x="1021" y="64"/>
                  </a:lnTo>
                  <a:lnTo>
                    <a:pt x="1027" y="64"/>
                  </a:lnTo>
                  <a:lnTo>
                    <a:pt x="1032" y="64"/>
                  </a:lnTo>
                  <a:lnTo>
                    <a:pt x="1036" y="64"/>
                  </a:lnTo>
                  <a:lnTo>
                    <a:pt x="1042" y="58"/>
                  </a:lnTo>
                  <a:lnTo>
                    <a:pt x="1047" y="53"/>
                  </a:lnTo>
                  <a:lnTo>
                    <a:pt x="1053" y="47"/>
                  </a:lnTo>
                  <a:lnTo>
                    <a:pt x="1059" y="42"/>
                  </a:lnTo>
                  <a:lnTo>
                    <a:pt x="1053" y="42"/>
                  </a:lnTo>
                  <a:lnTo>
                    <a:pt x="1059" y="37"/>
                  </a:lnTo>
                  <a:lnTo>
                    <a:pt x="1059" y="32"/>
                  </a:lnTo>
                  <a:lnTo>
                    <a:pt x="1064" y="26"/>
                  </a:lnTo>
                  <a:lnTo>
                    <a:pt x="1064" y="21"/>
                  </a:lnTo>
                  <a:lnTo>
                    <a:pt x="1070" y="15"/>
                  </a:lnTo>
                  <a:lnTo>
                    <a:pt x="1074" y="15"/>
                  </a:lnTo>
                  <a:lnTo>
                    <a:pt x="1074" y="10"/>
                  </a:lnTo>
                  <a:lnTo>
                    <a:pt x="1080" y="10"/>
                  </a:lnTo>
                  <a:lnTo>
                    <a:pt x="1134" y="0"/>
                  </a:lnTo>
                  <a:lnTo>
                    <a:pt x="1155" y="0"/>
                  </a:lnTo>
                  <a:lnTo>
                    <a:pt x="1161" y="5"/>
                  </a:lnTo>
                  <a:lnTo>
                    <a:pt x="1161" y="10"/>
                  </a:lnTo>
                  <a:lnTo>
                    <a:pt x="1161" y="15"/>
                  </a:lnTo>
                  <a:lnTo>
                    <a:pt x="1166" y="21"/>
                  </a:lnTo>
                  <a:lnTo>
                    <a:pt x="1166" y="26"/>
                  </a:lnTo>
                  <a:lnTo>
                    <a:pt x="1166" y="32"/>
                  </a:lnTo>
                  <a:lnTo>
                    <a:pt x="1172" y="37"/>
                  </a:lnTo>
                  <a:lnTo>
                    <a:pt x="1176" y="42"/>
                  </a:lnTo>
                  <a:lnTo>
                    <a:pt x="1181" y="42"/>
                  </a:lnTo>
                  <a:lnTo>
                    <a:pt x="1187" y="42"/>
                  </a:lnTo>
                  <a:lnTo>
                    <a:pt x="1193" y="42"/>
                  </a:lnTo>
                  <a:lnTo>
                    <a:pt x="1198" y="42"/>
                  </a:lnTo>
                  <a:lnTo>
                    <a:pt x="1204" y="42"/>
                  </a:lnTo>
                  <a:lnTo>
                    <a:pt x="1204" y="47"/>
                  </a:lnTo>
                  <a:lnTo>
                    <a:pt x="1204" y="53"/>
                  </a:lnTo>
                  <a:lnTo>
                    <a:pt x="1198" y="58"/>
                  </a:lnTo>
                  <a:lnTo>
                    <a:pt x="1198" y="64"/>
                  </a:lnTo>
                  <a:lnTo>
                    <a:pt x="1193" y="70"/>
                  </a:lnTo>
                  <a:lnTo>
                    <a:pt x="1187" y="74"/>
                  </a:lnTo>
                  <a:lnTo>
                    <a:pt x="1181" y="74"/>
                  </a:lnTo>
                  <a:lnTo>
                    <a:pt x="1181" y="79"/>
                  </a:lnTo>
                  <a:lnTo>
                    <a:pt x="1176" y="79"/>
                  </a:lnTo>
                  <a:lnTo>
                    <a:pt x="1172" y="85"/>
                  </a:lnTo>
                  <a:lnTo>
                    <a:pt x="1166" y="85"/>
                  </a:lnTo>
                  <a:lnTo>
                    <a:pt x="1166" y="91"/>
                  </a:lnTo>
                  <a:lnTo>
                    <a:pt x="1161" y="91"/>
                  </a:lnTo>
                  <a:lnTo>
                    <a:pt x="1155" y="91"/>
                  </a:lnTo>
                  <a:lnTo>
                    <a:pt x="1149" y="96"/>
                  </a:lnTo>
                  <a:lnTo>
                    <a:pt x="1144" y="102"/>
                  </a:lnTo>
                  <a:lnTo>
                    <a:pt x="1144" y="106"/>
                  </a:lnTo>
                  <a:lnTo>
                    <a:pt x="1144" y="111"/>
                  </a:lnTo>
                  <a:lnTo>
                    <a:pt x="1144" y="117"/>
                  </a:lnTo>
                  <a:lnTo>
                    <a:pt x="1144" y="128"/>
                  </a:lnTo>
                  <a:lnTo>
                    <a:pt x="1144" y="134"/>
                  </a:lnTo>
                  <a:lnTo>
                    <a:pt x="1144" y="139"/>
                  </a:lnTo>
                  <a:lnTo>
                    <a:pt x="1149" y="144"/>
                  </a:lnTo>
                  <a:lnTo>
                    <a:pt x="1155" y="149"/>
                  </a:lnTo>
                  <a:lnTo>
                    <a:pt x="1166" y="149"/>
                  </a:lnTo>
                  <a:lnTo>
                    <a:pt x="1172" y="149"/>
                  </a:lnTo>
                  <a:lnTo>
                    <a:pt x="1176" y="149"/>
                  </a:lnTo>
                  <a:lnTo>
                    <a:pt x="1181" y="144"/>
                  </a:lnTo>
                  <a:lnTo>
                    <a:pt x="1187" y="144"/>
                  </a:lnTo>
                  <a:lnTo>
                    <a:pt x="1193" y="149"/>
                  </a:lnTo>
                  <a:lnTo>
                    <a:pt x="1198" y="149"/>
                  </a:lnTo>
                  <a:lnTo>
                    <a:pt x="1204" y="149"/>
                  </a:lnTo>
                  <a:lnTo>
                    <a:pt x="1209" y="149"/>
                  </a:lnTo>
                  <a:lnTo>
                    <a:pt x="1214" y="155"/>
                  </a:lnTo>
                  <a:lnTo>
                    <a:pt x="1214" y="160"/>
                  </a:lnTo>
                  <a:lnTo>
                    <a:pt x="1219" y="166"/>
                  </a:lnTo>
                  <a:lnTo>
                    <a:pt x="1225" y="166"/>
                  </a:lnTo>
                  <a:lnTo>
                    <a:pt x="1225" y="160"/>
                  </a:lnTo>
                  <a:lnTo>
                    <a:pt x="1225" y="155"/>
                  </a:lnTo>
                  <a:lnTo>
                    <a:pt x="1230" y="155"/>
                  </a:lnTo>
                  <a:lnTo>
                    <a:pt x="1242" y="149"/>
                  </a:lnTo>
                  <a:lnTo>
                    <a:pt x="1251" y="144"/>
                  </a:lnTo>
                  <a:lnTo>
                    <a:pt x="1257" y="139"/>
                  </a:lnTo>
                  <a:lnTo>
                    <a:pt x="1262" y="134"/>
                  </a:lnTo>
                  <a:lnTo>
                    <a:pt x="1268" y="128"/>
                  </a:lnTo>
                  <a:lnTo>
                    <a:pt x="1268" y="123"/>
                  </a:lnTo>
                  <a:lnTo>
                    <a:pt x="1274" y="123"/>
                  </a:lnTo>
                  <a:lnTo>
                    <a:pt x="1279" y="117"/>
                  </a:lnTo>
                  <a:lnTo>
                    <a:pt x="1283" y="117"/>
                  </a:lnTo>
                  <a:lnTo>
                    <a:pt x="1295" y="117"/>
                  </a:lnTo>
                  <a:lnTo>
                    <a:pt x="1300" y="117"/>
                  </a:lnTo>
                  <a:lnTo>
                    <a:pt x="1306" y="111"/>
                  </a:lnTo>
                  <a:lnTo>
                    <a:pt x="1311" y="111"/>
                  </a:lnTo>
                  <a:lnTo>
                    <a:pt x="1317" y="106"/>
                  </a:lnTo>
                  <a:lnTo>
                    <a:pt x="1317" y="102"/>
                  </a:lnTo>
                  <a:lnTo>
                    <a:pt x="1321" y="96"/>
                  </a:lnTo>
                  <a:lnTo>
                    <a:pt x="1327" y="96"/>
                  </a:lnTo>
                  <a:lnTo>
                    <a:pt x="1332" y="96"/>
                  </a:lnTo>
                  <a:lnTo>
                    <a:pt x="1338" y="96"/>
                  </a:lnTo>
                  <a:lnTo>
                    <a:pt x="1343" y="96"/>
                  </a:lnTo>
                  <a:lnTo>
                    <a:pt x="1408" y="187"/>
                  </a:lnTo>
                  <a:lnTo>
                    <a:pt x="1413" y="192"/>
                  </a:lnTo>
                  <a:lnTo>
                    <a:pt x="1424" y="198"/>
                  </a:lnTo>
                  <a:lnTo>
                    <a:pt x="1472" y="181"/>
                  </a:lnTo>
                  <a:lnTo>
                    <a:pt x="1477" y="181"/>
                  </a:lnTo>
                  <a:lnTo>
                    <a:pt x="1477" y="187"/>
                  </a:lnTo>
                  <a:lnTo>
                    <a:pt x="1483" y="192"/>
                  </a:lnTo>
                  <a:lnTo>
                    <a:pt x="1483" y="198"/>
                  </a:lnTo>
                  <a:lnTo>
                    <a:pt x="1472" y="208"/>
                  </a:lnTo>
                  <a:lnTo>
                    <a:pt x="1472" y="213"/>
                  </a:lnTo>
                  <a:lnTo>
                    <a:pt x="1477" y="213"/>
                  </a:lnTo>
                  <a:lnTo>
                    <a:pt x="1483" y="219"/>
                  </a:lnTo>
                  <a:lnTo>
                    <a:pt x="1483" y="225"/>
                  </a:lnTo>
                  <a:lnTo>
                    <a:pt x="1483" y="230"/>
                  </a:lnTo>
                  <a:lnTo>
                    <a:pt x="1489" y="240"/>
                  </a:lnTo>
                  <a:lnTo>
                    <a:pt x="1494" y="240"/>
                  </a:lnTo>
                  <a:lnTo>
                    <a:pt x="1498" y="246"/>
                  </a:lnTo>
                  <a:lnTo>
                    <a:pt x="1504" y="240"/>
                  </a:lnTo>
                  <a:lnTo>
                    <a:pt x="1510" y="240"/>
                  </a:lnTo>
                  <a:lnTo>
                    <a:pt x="1515" y="236"/>
                  </a:lnTo>
                  <a:lnTo>
                    <a:pt x="1521" y="236"/>
                  </a:lnTo>
                  <a:lnTo>
                    <a:pt x="1526" y="240"/>
                  </a:lnTo>
                  <a:lnTo>
                    <a:pt x="1526" y="246"/>
                  </a:lnTo>
                  <a:lnTo>
                    <a:pt x="1532" y="246"/>
                  </a:lnTo>
                  <a:lnTo>
                    <a:pt x="1532" y="251"/>
                  </a:lnTo>
                  <a:lnTo>
                    <a:pt x="1536" y="257"/>
                  </a:lnTo>
                  <a:lnTo>
                    <a:pt x="1542" y="262"/>
                  </a:lnTo>
                  <a:lnTo>
                    <a:pt x="1547" y="262"/>
                  </a:lnTo>
                  <a:lnTo>
                    <a:pt x="1547" y="268"/>
                  </a:lnTo>
                  <a:lnTo>
                    <a:pt x="1553" y="268"/>
                  </a:lnTo>
                  <a:lnTo>
                    <a:pt x="1553" y="272"/>
                  </a:lnTo>
                  <a:lnTo>
                    <a:pt x="1553" y="278"/>
                  </a:lnTo>
                  <a:lnTo>
                    <a:pt x="1553" y="283"/>
                  </a:lnTo>
                  <a:lnTo>
                    <a:pt x="1553" y="289"/>
                  </a:lnTo>
                  <a:lnTo>
                    <a:pt x="1553" y="300"/>
                  </a:lnTo>
                  <a:lnTo>
                    <a:pt x="1553" y="306"/>
                  </a:lnTo>
                  <a:lnTo>
                    <a:pt x="1553" y="310"/>
                  </a:lnTo>
                  <a:lnTo>
                    <a:pt x="1553" y="315"/>
                  </a:lnTo>
                  <a:lnTo>
                    <a:pt x="1558" y="315"/>
                  </a:lnTo>
                  <a:lnTo>
                    <a:pt x="1558" y="321"/>
                  </a:lnTo>
                  <a:lnTo>
                    <a:pt x="1564" y="327"/>
                  </a:lnTo>
                  <a:lnTo>
                    <a:pt x="1564" y="332"/>
                  </a:lnTo>
                  <a:lnTo>
                    <a:pt x="1564" y="338"/>
                  </a:lnTo>
                  <a:lnTo>
                    <a:pt x="1568" y="338"/>
                  </a:lnTo>
                  <a:lnTo>
                    <a:pt x="1579" y="332"/>
                  </a:lnTo>
                  <a:lnTo>
                    <a:pt x="1585" y="332"/>
                  </a:lnTo>
                  <a:lnTo>
                    <a:pt x="1590" y="327"/>
                  </a:lnTo>
                  <a:lnTo>
                    <a:pt x="1602" y="327"/>
                  </a:lnTo>
                  <a:lnTo>
                    <a:pt x="1611" y="327"/>
                  </a:lnTo>
                  <a:lnTo>
                    <a:pt x="1628" y="327"/>
                  </a:lnTo>
                  <a:lnTo>
                    <a:pt x="1692" y="310"/>
                  </a:lnTo>
                  <a:lnTo>
                    <a:pt x="1698" y="306"/>
                  </a:lnTo>
                  <a:lnTo>
                    <a:pt x="1730" y="364"/>
                  </a:lnTo>
                  <a:lnTo>
                    <a:pt x="1736" y="370"/>
                  </a:lnTo>
                  <a:lnTo>
                    <a:pt x="1741" y="374"/>
                  </a:lnTo>
                  <a:lnTo>
                    <a:pt x="1745" y="374"/>
                  </a:lnTo>
                  <a:lnTo>
                    <a:pt x="1745" y="380"/>
                  </a:lnTo>
                  <a:lnTo>
                    <a:pt x="1751" y="385"/>
                  </a:lnTo>
                  <a:lnTo>
                    <a:pt x="1757" y="385"/>
                  </a:lnTo>
                  <a:lnTo>
                    <a:pt x="1757" y="402"/>
                  </a:lnTo>
                  <a:lnTo>
                    <a:pt x="1762" y="428"/>
                  </a:lnTo>
                  <a:lnTo>
                    <a:pt x="1768" y="440"/>
                  </a:lnTo>
                  <a:lnTo>
                    <a:pt x="1768" y="449"/>
                  </a:lnTo>
                  <a:lnTo>
                    <a:pt x="1773" y="461"/>
                  </a:lnTo>
                  <a:lnTo>
                    <a:pt x="1779" y="472"/>
                  </a:lnTo>
                  <a:lnTo>
                    <a:pt x="1779" y="487"/>
                  </a:lnTo>
                  <a:lnTo>
                    <a:pt x="1773" y="504"/>
                  </a:lnTo>
                  <a:lnTo>
                    <a:pt x="1751" y="540"/>
                  </a:lnTo>
                  <a:lnTo>
                    <a:pt x="1745" y="563"/>
                  </a:lnTo>
                  <a:lnTo>
                    <a:pt x="1736" y="578"/>
                  </a:lnTo>
                  <a:lnTo>
                    <a:pt x="1736" y="606"/>
                  </a:lnTo>
                  <a:lnTo>
                    <a:pt x="1741" y="621"/>
                  </a:lnTo>
                  <a:lnTo>
                    <a:pt x="1741" y="642"/>
                  </a:lnTo>
                  <a:lnTo>
                    <a:pt x="1741" y="648"/>
                  </a:lnTo>
                  <a:lnTo>
                    <a:pt x="1736" y="680"/>
                  </a:lnTo>
                  <a:lnTo>
                    <a:pt x="1713" y="712"/>
                  </a:lnTo>
                  <a:lnTo>
                    <a:pt x="1704" y="734"/>
                  </a:lnTo>
                  <a:lnTo>
                    <a:pt x="1692" y="755"/>
                  </a:lnTo>
                  <a:lnTo>
                    <a:pt x="1681" y="776"/>
                  </a:lnTo>
                  <a:lnTo>
                    <a:pt x="1671" y="787"/>
                  </a:lnTo>
                  <a:lnTo>
                    <a:pt x="1671" y="798"/>
                  </a:lnTo>
                  <a:lnTo>
                    <a:pt x="1671" y="808"/>
                  </a:lnTo>
                  <a:lnTo>
                    <a:pt x="1676" y="814"/>
                  </a:lnTo>
                  <a:lnTo>
                    <a:pt x="1676" y="819"/>
                  </a:lnTo>
                  <a:lnTo>
                    <a:pt x="1681" y="825"/>
                  </a:lnTo>
                  <a:lnTo>
                    <a:pt x="1681" y="831"/>
                  </a:lnTo>
                  <a:lnTo>
                    <a:pt x="1687" y="840"/>
                  </a:lnTo>
                  <a:lnTo>
                    <a:pt x="1687" y="846"/>
                  </a:lnTo>
                  <a:lnTo>
                    <a:pt x="1692" y="852"/>
                  </a:lnTo>
                  <a:lnTo>
                    <a:pt x="1687" y="872"/>
                  </a:lnTo>
                  <a:lnTo>
                    <a:pt x="1687" y="895"/>
                  </a:lnTo>
                  <a:lnTo>
                    <a:pt x="1681" y="906"/>
                  </a:lnTo>
                  <a:lnTo>
                    <a:pt x="1676" y="921"/>
                  </a:lnTo>
                  <a:lnTo>
                    <a:pt x="1687" y="953"/>
                  </a:lnTo>
                  <a:lnTo>
                    <a:pt x="1713" y="997"/>
                  </a:lnTo>
                  <a:lnTo>
                    <a:pt x="1719" y="1023"/>
                  </a:lnTo>
                  <a:lnTo>
                    <a:pt x="1719" y="1061"/>
                  </a:lnTo>
                  <a:lnTo>
                    <a:pt x="1719" y="1082"/>
                  </a:lnTo>
                  <a:lnTo>
                    <a:pt x="1725" y="1099"/>
                  </a:lnTo>
                  <a:lnTo>
                    <a:pt x="1730" y="1136"/>
                  </a:lnTo>
                  <a:lnTo>
                    <a:pt x="1719" y="1136"/>
                  </a:lnTo>
                  <a:lnTo>
                    <a:pt x="1713" y="1141"/>
                  </a:lnTo>
                  <a:lnTo>
                    <a:pt x="1709" y="1146"/>
                  </a:lnTo>
                  <a:lnTo>
                    <a:pt x="1704" y="1146"/>
                  </a:lnTo>
                  <a:lnTo>
                    <a:pt x="1692" y="1146"/>
                  </a:lnTo>
                  <a:lnTo>
                    <a:pt x="1681" y="1141"/>
                  </a:lnTo>
                  <a:lnTo>
                    <a:pt x="1676" y="1136"/>
                  </a:lnTo>
                  <a:lnTo>
                    <a:pt x="1666" y="1136"/>
                  </a:lnTo>
                  <a:lnTo>
                    <a:pt x="1655" y="1136"/>
                  </a:lnTo>
                  <a:lnTo>
                    <a:pt x="1644" y="1136"/>
                  </a:lnTo>
                  <a:lnTo>
                    <a:pt x="1634" y="1141"/>
                  </a:lnTo>
                  <a:lnTo>
                    <a:pt x="1623" y="1141"/>
                  </a:lnTo>
                  <a:lnTo>
                    <a:pt x="1606" y="1141"/>
                  </a:lnTo>
                  <a:lnTo>
                    <a:pt x="1596" y="1141"/>
                  </a:lnTo>
                  <a:lnTo>
                    <a:pt x="1590" y="1146"/>
                  </a:lnTo>
                  <a:lnTo>
                    <a:pt x="1585" y="1146"/>
                  </a:lnTo>
                  <a:lnTo>
                    <a:pt x="1579" y="1146"/>
                  </a:lnTo>
                  <a:lnTo>
                    <a:pt x="1574" y="1152"/>
                  </a:lnTo>
                  <a:lnTo>
                    <a:pt x="1564" y="1157"/>
                  </a:lnTo>
                  <a:lnTo>
                    <a:pt x="1553" y="1173"/>
                  </a:lnTo>
                  <a:lnTo>
                    <a:pt x="1547" y="1178"/>
                  </a:lnTo>
                  <a:lnTo>
                    <a:pt x="1542" y="1178"/>
                  </a:lnTo>
                  <a:lnTo>
                    <a:pt x="1532" y="1189"/>
                  </a:lnTo>
                  <a:lnTo>
                    <a:pt x="1515" y="1195"/>
                  </a:lnTo>
                  <a:lnTo>
                    <a:pt x="1515" y="1201"/>
                  </a:lnTo>
                  <a:lnTo>
                    <a:pt x="1498" y="1210"/>
                  </a:lnTo>
                  <a:lnTo>
                    <a:pt x="1494" y="1210"/>
                  </a:lnTo>
                  <a:lnTo>
                    <a:pt x="1494" y="1216"/>
                  </a:lnTo>
                  <a:lnTo>
                    <a:pt x="1489" y="1216"/>
                  </a:lnTo>
                  <a:lnTo>
                    <a:pt x="1489" y="1222"/>
                  </a:lnTo>
                  <a:lnTo>
                    <a:pt x="1483" y="1227"/>
                  </a:lnTo>
                  <a:lnTo>
                    <a:pt x="1483" y="1233"/>
                  </a:lnTo>
                  <a:lnTo>
                    <a:pt x="1477" y="1233"/>
                  </a:lnTo>
                  <a:lnTo>
                    <a:pt x="1472" y="1238"/>
                  </a:lnTo>
                  <a:lnTo>
                    <a:pt x="1466" y="1238"/>
                  </a:lnTo>
                  <a:lnTo>
                    <a:pt x="1466" y="1243"/>
                  </a:lnTo>
                  <a:lnTo>
                    <a:pt x="1461" y="1243"/>
                  </a:lnTo>
                  <a:lnTo>
                    <a:pt x="1456" y="1243"/>
                  </a:lnTo>
                  <a:lnTo>
                    <a:pt x="1451" y="1248"/>
                  </a:lnTo>
                  <a:lnTo>
                    <a:pt x="1445" y="1248"/>
                  </a:lnTo>
                  <a:lnTo>
                    <a:pt x="1440" y="1248"/>
                  </a:lnTo>
                  <a:lnTo>
                    <a:pt x="1434" y="1254"/>
                  </a:lnTo>
                  <a:lnTo>
                    <a:pt x="1429" y="1254"/>
                  </a:lnTo>
                  <a:lnTo>
                    <a:pt x="1419" y="1254"/>
                  </a:lnTo>
                  <a:lnTo>
                    <a:pt x="1413" y="1254"/>
                  </a:lnTo>
                  <a:lnTo>
                    <a:pt x="1408" y="1254"/>
                  </a:lnTo>
                  <a:lnTo>
                    <a:pt x="1402" y="1254"/>
                  </a:lnTo>
                  <a:lnTo>
                    <a:pt x="1396" y="1259"/>
                  </a:lnTo>
                  <a:lnTo>
                    <a:pt x="1387" y="1259"/>
                  </a:lnTo>
                  <a:lnTo>
                    <a:pt x="1381" y="1259"/>
                  </a:lnTo>
                  <a:lnTo>
                    <a:pt x="1376" y="1265"/>
                  </a:lnTo>
                  <a:lnTo>
                    <a:pt x="1370" y="1265"/>
                  </a:lnTo>
                  <a:lnTo>
                    <a:pt x="1364" y="1270"/>
                  </a:lnTo>
                  <a:lnTo>
                    <a:pt x="1359" y="1275"/>
                  </a:lnTo>
                  <a:lnTo>
                    <a:pt x="1355" y="1275"/>
                  </a:lnTo>
                  <a:lnTo>
                    <a:pt x="1349" y="1275"/>
                  </a:lnTo>
                  <a:lnTo>
                    <a:pt x="1343" y="1275"/>
                  </a:lnTo>
                  <a:lnTo>
                    <a:pt x="1332" y="1280"/>
                  </a:lnTo>
                  <a:lnTo>
                    <a:pt x="1327" y="1280"/>
                  </a:lnTo>
                  <a:lnTo>
                    <a:pt x="1317" y="1297"/>
                  </a:lnTo>
                  <a:lnTo>
                    <a:pt x="1306" y="1307"/>
                  </a:lnTo>
                  <a:lnTo>
                    <a:pt x="1295" y="1324"/>
                  </a:lnTo>
                  <a:lnTo>
                    <a:pt x="1289" y="1329"/>
                  </a:lnTo>
                  <a:lnTo>
                    <a:pt x="1279" y="1339"/>
                  </a:lnTo>
                  <a:lnTo>
                    <a:pt x="1262" y="1356"/>
                  </a:lnTo>
                  <a:lnTo>
                    <a:pt x="1251" y="1367"/>
                  </a:lnTo>
                  <a:lnTo>
                    <a:pt x="1236" y="1361"/>
                  </a:lnTo>
                  <a:lnTo>
                    <a:pt x="1236" y="1344"/>
                  </a:lnTo>
                  <a:lnTo>
                    <a:pt x="1230" y="1335"/>
                  </a:lnTo>
                  <a:lnTo>
                    <a:pt x="1219" y="1318"/>
                  </a:lnTo>
                  <a:lnTo>
                    <a:pt x="1204" y="1307"/>
                  </a:lnTo>
                  <a:lnTo>
                    <a:pt x="1198" y="1303"/>
                  </a:lnTo>
                  <a:lnTo>
                    <a:pt x="1187" y="1297"/>
                  </a:lnTo>
                  <a:lnTo>
                    <a:pt x="1176" y="1291"/>
                  </a:lnTo>
                  <a:lnTo>
                    <a:pt x="1166" y="1286"/>
                  </a:lnTo>
                  <a:lnTo>
                    <a:pt x="1155" y="1291"/>
                  </a:lnTo>
                  <a:lnTo>
                    <a:pt x="1149" y="1291"/>
                  </a:lnTo>
                  <a:lnTo>
                    <a:pt x="1144" y="1297"/>
                  </a:lnTo>
                  <a:lnTo>
                    <a:pt x="1140" y="1307"/>
                  </a:lnTo>
                  <a:lnTo>
                    <a:pt x="1128" y="1312"/>
                  </a:lnTo>
                  <a:lnTo>
                    <a:pt x="1123" y="1324"/>
                  </a:lnTo>
                  <a:lnTo>
                    <a:pt x="1123" y="1339"/>
                  </a:lnTo>
                  <a:lnTo>
                    <a:pt x="1123" y="1356"/>
                  </a:lnTo>
                  <a:lnTo>
                    <a:pt x="1112" y="1367"/>
                  </a:lnTo>
                  <a:lnTo>
                    <a:pt x="1117" y="1382"/>
                  </a:lnTo>
                  <a:lnTo>
                    <a:pt x="1128" y="1388"/>
                  </a:lnTo>
                  <a:lnTo>
                    <a:pt x="1149" y="1405"/>
                  </a:lnTo>
                  <a:lnTo>
                    <a:pt x="1149" y="1431"/>
                  </a:lnTo>
                  <a:lnTo>
                    <a:pt x="1149" y="1437"/>
                  </a:lnTo>
                  <a:lnTo>
                    <a:pt x="1149" y="1446"/>
                  </a:lnTo>
                  <a:lnTo>
                    <a:pt x="1155" y="1458"/>
                  </a:lnTo>
                  <a:lnTo>
                    <a:pt x="1155" y="1469"/>
                  </a:lnTo>
                  <a:lnTo>
                    <a:pt x="1161" y="1484"/>
                  </a:lnTo>
                  <a:lnTo>
                    <a:pt x="1166" y="1501"/>
                  </a:lnTo>
                  <a:lnTo>
                    <a:pt x="1172" y="1516"/>
                  </a:lnTo>
                  <a:lnTo>
                    <a:pt x="1176" y="1527"/>
                  </a:lnTo>
                  <a:lnTo>
                    <a:pt x="1187" y="1539"/>
                  </a:lnTo>
                  <a:lnTo>
                    <a:pt x="1193" y="1548"/>
                  </a:lnTo>
                  <a:lnTo>
                    <a:pt x="1204" y="1560"/>
                  </a:lnTo>
                  <a:lnTo>
                    <a:pt x="1209" y="1571"/>
                  </a:lnTo>
                  <a:lnTo>
                    <a:pt x="1214" y="1575"/>
                  </a:lnTo>
                  <a:lnTo>
                    <a:pt x="1225" y="1586"/>
                  </a:lnTo>
                  <a:lnTo>
                    <a:pt x="1230" y="1597"/>
                  </a:lnTo>
                  <a:lnTo>
                    <a:pt x="1242" y="1603"/>
                  </a:lnTo>
                  <a:lnTo>
                    <a:pt x="1251" y="1607"/>
                  </a:lnTo>
                  <a:lnTo>
                    <a:pt x="1262" y="1613"/>
                  </a:lnTo>
                  <a:lnTo>
                    <a:pt x="1274" y="1618"/>
                  </a:lnTo>
                  <a:lnTo>
                    <a:pt x="1283" y="1629"/>
                  </a:lnTo>
                  <a:lnTo>
                    <a:pt x="1300" y="1639"/>
                  </a:lnTo>
                  <a:lnTo>
                    <a:pt x="1295" y="1661"/>
                  </a:lnTo>
                  <a:lnTo>
                    <a:pt x="1289" y="1673"/>
                  </a:lnTo>
                  <a:lnTo>
                    <a:pt x="1289" y="1682"/>
                  </a:lnTo>
                  <a:lnTo>
                    <a:pt x="1283" y="1688"/>
                  </a:lnTo>
                  <a:lnTo>
                    <a:pt x="1274" y="1709"/>
                  </a:lnTo>
                  <a:lnTo>
                    <a:pt x="1268" y="1720"/>
                  </a:lnTo>
                  <a:lnTo>
                    <a:pt x="1262" y="1731"/>
                  </a:lnTo>
                  <a:lnTo>
                    <a:pt x="1257" y="1741"/>
                  </a:lnTo>
                  <a:lnTo>
                    <a:pt x="1247" y="1752"/>
                  </a:lnTo>
                  <a:lnTo>
                    <a:pt x="1247" y="1758"/>
                  </a:lnTo>
                  <a:lnTo>
                    <a:pt x="1242" y="1763"/>
                  </a:lnTo>
                  <a:lnTo>
                    <a:pt x="1230" y="1769"/>
                  </a:lnTo>
                  <a:lnTo>
                    <a:pt x="1219" y="1779"/>
                  </a:lnTo>
                  <a:lnTo>
                    <a:pt x="1209" y="1790"/>
                  </a:lnTo>
                  <a:lnTo>
                    <a:pt x="1198" y="1796"/>
                  </a:lnTo>
                  <a:lnTo>
                    <a:pt x="1187" y="1801"/>
                  </a:lnTo>
                  <a:lnTo>
                    <a:pt x="1181" y="1811"/>
                  </a:lnTo>
                  <a:lnTo>
                    <a:pt x="1172" y="1816"/>
                  </a:lnTo>
                  <a:lnTo>
                    <a:pt x="1166" y="1816"/>
                  </a:lnTo>
                  <a:lnTo>
                    <a:pt x="1155" y="1822"/>
                  </a:lnTo>
                  <a:lnTo>
                    <a:pt x="1149" y="1839"/>
                  </a:lnTo>
                  <a:lnTo>
                    <a:pt x="1144" y="1849"/>
                  </a:lnTo>
                  <a:lnTo>
                    <a:pt x="1140" y="1860"/>
                  </a:lnTo>
                  <a:lnTo>
                    <a:pt x="1128" y="1871"/>
                  </a:lnTo>
                  <a:lnTo>
                    <a:pt x="1117" y="1875"/>
                  </a:lnTo>
                  <a:lnTo>
                    <a:pt x="1112" y="1875"/>
                  </a:lnTo>
                  <a:lnTo>
                    <a:pt x="1106" y="1875"/>
                  </a:lnTo>
                  <a:lnTo>
                    <a:pt x="1096" y="1892"/>
                  </a:lnTo>
                  <a:lnTo>
                    <a:pt x="1080" y="1897"/>
                  </a:lnTo>
                  <a:lnTo>
                    <a:pt x="1074" y="1903"/>
                  </a:lnTo>
                  <a:lnTo>
                    <a:pt x="1064" y="1903"/>
                  </a:lnTo>
                  <a:lnTo>
                    <a:pt x="1059" y="1903"/>
                  </a:lnTo>
                  <a:lnTo>
                    <a:pt x="1053" y="1903"/>
                  </a:lnTo>
                  <a:lnTo>
                    <a:pt x="1047" y="1903"/>
                  </a:lnTo>
                  <a:lnTo>
                    <a:pt x="1036" y="1903"/>
                  </a:lnTo>
                  <a:lnTo>
                    <a:pt x="1021" y="1913"/>
                  </a:lnTo>
                  <a:lnTo>
                    <a:pt x="1010" y="1918"/>
                  </a:lnTo>
                  <a:lnTo>
                    <a:pt x="999" y="1918"/>
                  </a:lnTo>
                  <a:lnTo>
                    <a:pt x="989" y="1913"/>
                  </a:lnTo>
                  <a:lnTo>
                    <a:pt x="966" y="1918"/>
                  </a:lnTo>
                  <a:lnTo>
                    <a:pt x="951" y="1918"/>
                  </a:lnTo>
                  <a:lnTo>
                    <a:pt x="946" y="1907"/>
                  </a:lnTo>
                  <a:lnTo>
                    <a:pt x="934" y="1892"/>
                  </a:lnTo>
                  <a:lnTo>
                    <a:pt x="934" y="1881"/>
                  </a:lnTo>
                  <a:lnTo>
                    <a:pt x="929" y="1871"/>
                  </a:lnTo>
                  <a:lnTo>
                    <a:pt x="919" y="1865"/>
                  </a:lnTo>
                  <a:lnTo>
                    <a:pt x="925" y="1860"/>
                  </a:lnTo>
                  <a:lnTo>
                    <a:pt x="929" y="1854"/>
                  </a:lnTo>
                  <a:lnTo>
                    <a:pt x="934" y="1839"/>
                  </a:lnTo>
                  <a:lnTo>
                    <a:pt x="934" y="1816"/>
                  </a:lnTo>
                  <a:lnTo>
                    <a:pt x="940" y="1811"/>
                  </a:lnTo>
                  <a:lnTo>
                    <a:pt x="951" y="1784"/>
                  </a:lnTo>
                  <a:lnTo>
                    <a:pt x="859" y="1715"/>
                  </a:lnTo>
                  <a:lnTo>
                    <a:pt x="859" y="1705"/>
                  </a:lnTo>
                  <a:lnTo>
                    <a:pt x="855" y="1699"/>
                  </a:lnTo>
                  <a:lnTo>
                    <a:pt x="849" y="1688"/>
                  </a:lnTo>
                  <a:lnTo>
                    <a:pt x="832" y="1673"/>
                  </a:lnTo>
                  <a:lnTo>
                    <a:pt x="817" y="1677"/>
                  </a:lnTo>
                  <a:lnTo>
                    <a:pt x="785" y="1656"/>
                  </a:lnTo>
                  <a:lnTo>
                    <a:pt x="779" y="1650"/>
                  </a:lnTo>
                  <a:lnTo>
                    <a:pt x="763" y="1645"/>
                  </a:lnTo>
                  <a:lnTo>
                    <a:pt x="714" y="1618"/>
                  </a:lnTo>
                  <a:lnTo>
                    <a:pt x="693" y="1603"/>
                  </a:lnTo>
                  <a:lnTo>
                    <a:pt x="687" y="1603"/>
                  </a:lnTo>
                  <a:lnTo>
                    <a:pt x="682" y="1603"/>
                  </a:lnTo>
                  <a:lnTo>
                    <a:pt x="672" y="1618"/>
                  </a:lnTo>
                  <a:lnTo>
                    <a:pt x="650" y="1624"/>
                  </a:lnTo>
                  <a:lnTo>
                    <a:pt x="640" y="1624"/>
                  </a:lnTo>
                  <a:lnTo>
                    <a:pt x="629" y="1629"/>
                  </a:lnTo>
                  <a:lnTo>
                    <a:pt x="618" y="1629"/>
                  </a:lnTo>
                  <a:lnTo>
                    <a:pt x="606" y="1635"/>
                  </a:lnTo>
                  <a:lnTo>
                    <a:pt x="597" y="1645"/>
                  </a:lnTo>
                  <a:lnTo>
                    <a:pt x="591" y="1650"/>
                  </a:lnTo>
                  <a:lnTo>
                    <a:pt x="585" y="1667"/>
                  </a:lnTo>
                  <a:lnTo>
                    <a:pt x="574" y="1667"/>
                  </a:lnTo>
                  <a:lnTo>
                    <a:pt x="559" y="1673"/>
                  </a:lnTo>
                  <a:lnTo>
                    <a:pt x="548" y="1667"/>
                  </a:lnTo>
                  <a:lnTo>
                    <a:pt x="542" y="1650"/>
                  </a:lnTo>
                  <a:lnTo>
                    <a:pt x="548" y="1645"/>
                  </a:lnTo>
                  <a:lnTo>
                    <a:pt x="542" y="1645"/>
                  </a:lnTo>
                  <a:lnTo>
                    <a:pt x="537" y="1645"/>
                  </a:lnTo>
                  <a:lnTo>
                    <a:pt x="532" y="1639"/>
                  </a:lnTo>
                  <a:lnTo>
                    <a:pt x="527" y="1635"/>
                  </a:lnTo>
                  <a:lnTo>
                    <a:pt x="527" y="1629"/>
                  </a:lnTo>
                  <a:lnTo>
                    <a:pt x="527" y="1624"/>
                  </a:lnTo>
                  <a:lnTo>
                    <a:pt x="521" y="1618"/>
                  </a:lnTo>
                  <a:lnTo>
                    <a:pt x="516" y="1618"/>
                  </a:lnTo>
                  <a:lnTo>
                    <a:pt x="510" y="1618"/>
                  </a:lnTo>
                  <a:lnTo>
                    <a:pt x="504" y="1613"/>
                  </a:lnTo>
                  <a:lnTo>
                    <a:pt x="500" y="1613"/>
                  </a:lnTo>
                  <a:lnTo>
                    <a:pt x="500" y="1618"/>
                  </a:lnTo>
                  <a:lnTo>
                    <a:pt x="500" y="1624"/>
                  </a:lnTo>
                  <a:lnTo>
                    <a:pt x="495" y="1624"/>
                  </a:lnTo>
                  <a:lnTo>
                    <a:pt x="489" y="1629"/>
                  </a:lnTo>
                  <a:lnTo>
                    <a:pt x="483" y="1629"/>
                  </a:lnTo>
                  <a:lnTo>
                    <a:pt x="472" y="1624"/>
                  </a:lnTo>
                  <a:lnTo>
                    <a:pt x="467" y="1629"/>
                  </a:lnTo>
                  <a:lnTo>
                    <a:pt x="463" y="1635"/>
                  </a:lnTo>
                  <a:lnTo>
                    <a:pt x="463" y="1629"/>
                  </a:lnTo>
                  <a:lnTo>
                    <a:pt x="463" y="1618"/>
                  </a:lnTo>
                  <a:lnTo>
                    <a:pt x="451" y="1613"/>
                  </a:lnTo>
                  <a:lnTo>
                    <a:pt x="446" y="1618"/>
                  </a:lnTo>
                  <a:lnTo>
                    <a:pt x="440" y="1618"/>
                  </a:lnTo>
                  <a:lnTo>
                    <a:pt x="435" y="1624"/>
                  </a:lnTo>
                  <a:lnTo>
                    <a:pt x="435" y="1629"/>
                  </a:lnTo>
                  <a:lnTo>
                    <a:pt x="435" y="1635"/>
                  </a:lnTo>
                  <a:lnTo>
                    <a:pt x="440" y="1639"/>
                  </a:lnTo>
                  <a:lnTo>
                    <a:pt x="435" y="1645"/>
                  </a:lnTo>
                  <a:lnTo>
                    <a:pt x="429" y="1650"/>
                  </a:lnTo>
                  <a:lnTo>
                    <a:pt x="419" y="1645"/>
                  </a:lnTo>
                  <a:lnTo>
                    <a:pt x="419" y="1635"/>
                  </a:lnTo>
                  <a:lnTo>
                    <a:pt x="403" y="1635"/>
                  </a:lnTo>
                  <a:lnTo>
                    <a:pt x="397" y="1635"/>
                  </a:lnTo>
                  <a:lnTo>
                    <a:pt x="393" y="1635"/>
                  </a:lnTo>
                  <a:lnTo>
                    <a:pt x="382" y="1635"/>
                  </a:lnTo>
                  <a:lnTo>
                    <a:pt x="370" y="1635"/>
                  </a:lnTo>
                  <a:lnTo>
                    <a:pt x="359" y="1635"/>
                  </a:lnTo>
                  <a:lnTo>
                    <a:pt x="344" y="1639"/>
                  </a:lnTo>
                  <a:lnTo>
                    <a:pt x="338" y="1635"/>
                  </a:lnTo>
                  <a:lnTo>
                    <a:pt x="327" y="1635"/>
                  </a:lnTo>
                  <a:lnTo>
                    <a:pt x="322" y="1650"/>
                  </a:lnTo>
                  <a:lnTo>
                    <a:pt x="327" y="1661"/>
                  </a:lnTo>
                  <a:lnTo>
                    <a:pt x="327" y="1667"/>
                  </a:lnTo>
                  <a:lnTo>
                    <a:pt x="327" y="1673"/>
                  </a:lnTo>
                  <a:lnTo>
                    <a:pt x="338" y="1673"/>
                  </a:lnTo>
                  <a:lnTo>
                    <a:pt x="359" y="1682"/>
                  </a:lnTo>
                  <a:lnTo>
                    <a:pt x="365" y="1682"/>
                  </a:lnTo>
                  <a:lnTo>
                    <a:pt x="359" y="1682"/>
                  </a:lnTo>
                  <a:lnTo>
                    <a:pt x="349" y="1694"/>
                  </a:lnTo>
                  <a:lnTo>
                    <a:pt x="344" y="1694"/>
                  </a:lnTo>
                  <a:lnTo>
                    <a:pt x="344" y="1699"/>
                  </a:lnTo>
                  <a:lnTo>
                    <a:pt x="338" y="1705"/>
                  </a:lnTo>
                  <a:lnTo>
                    <a:pt x="333" y="1709"/>
                  </a:lnTo>
                  <a:lnTo>
                    <a:pt x="327" y="1709"/>
                  </a:lnTo>
                  <a:lnTo>
                    <a:pt x="322" y="1715"/>
                  </a:lnTo>
                  <a:lnTo>
                    <a:pt x="317" y="1720"/>
                  </a:lnTo>
                  <a:lnTo>
                    <a:pt x="312" y="1726"/>
                  </a:lnTo>
                  <a:lnTo>
                    <a:pt x="306" y="1731"/>
                  </a:lnTo>
                  <a:lnTo>
                    <a:pt x="301" y="1737"/>
                  </a:lnTo>
                  <a:lnTo>
                    <a:pt x="289" y="1741"/>
                  </a:lnTo>
                  <a:lnTo>
                    <a:pt x="289" y="1741"/>
                  </a:lnTo>
                  <a:close/>
                </a:path>
              </a:pathLst>
            </a:custGeom>
            <a:solidFill>
              <a:schemeClr val="bg2">
                <a:lumMod val="60000"/>
                <a:lumOff val="40000"/>
              </a:schemeClr>
            </a:solidFill>
            <a:ln w="7938"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2" name="Freeform 7"/>
            <p:cNvSpPr>
              <a:spLocks noEditPoints="1"/>
            </p:cNvSpPr>
            <p:nvPr/>
          </p:nvSpPr>
          <p:spPr bwMode="auto">
            <a:xfrm>
              <a:off x="3519" y="1494"/>
              <a:ext cx="1709" cy="2294"/>
            </a:xfrm>
            <a:custGeom>
              <a:avLst/>
              <a:gdLst>
                <a:gd name="T0" fmla="*/ 1102 w 1709"/>
                <a:gd name="T1" fmla="*/ 53 h 2294"/>
                <a:gd name="T2" fmla="*/ 1198 w 1709"/>
                <a:gd name="T3" fmla="*/ 123 h 2294"/>
                <a:gd name="T4" fmla="*/ 1181 w 1709"/>
                <a:gd name="T5" fmla="*/ 198 h 2294"/>
                <a:gd name="T6" fmla="*/ 1273 w 1709"/>
                <a:gd name="T7" fmla="*/ 263 h 2294"/>
                <a:gd name="T8" fmla="*/ 1392 w 1709"/>
                <a:gd name="T9" fmla="*/ 215 h 2294"/>
                <a:gd name="T10" fmla="*/ 1532 w 1709"/>
                <a:gd name="T11" fmla="*/ 183 h 2294"/>
                <a:gd name="T12" fmla="*/ 1628 w 1709"/>
                <a:gd name="T13" fmla="*/ 300 h 2294"/>
                <a:gd name="T14" fmla="*/ 1698 w 1709"/>
                <a:gd name="T15" fmla="*/ 381 h 2294"/>
                <a:gd name="T16" fmla="*/ 1681 w 1709"/>
                <a:gd name="T17" fmla="*/ 531 h 2294"/>
                <a:gd name="T18" fmla="*/ 1569 w 1709"/>
                <a:gd name="T19" fmla="*/ 595 h 2294"/>
                <a:gd name="T20" fmla="*/ 1370 w 1709"/>
                <a:gd name="T21" fmla="*/ 837 h 2294"/>
                <a:gd name="T22" fmla="*/ 1042 w 1709"/>
                <a:gd name="T23" fmla="*/ 1131 h 2294"/>
                <a:gd name="T24" fmla="*/ 1021 w 1709"/>
                <a:gd name="T25" fmla="*/ 1228 h 2294"/>
                <a:gd name="T26" fmla="*/ 1107 w 1709"/>
                <a:gd name="T27" fmla="*/ 1388 h 2294"/>
                <a:gd name="T28" fmla="*/ 1037 w 1709"/>
                <a:gd name="T29" fmla="*/ 1635 h 2294"/>
                <a:gd name="T30" fmla="*/ 945 w 1709"/>
                <a:gd name="T31" fmla="*/ 1877 h 2294"/>
                <a:gd name="T32" fmla="*/ 892 w 1709"/>
                <a:gd name="T33" fmla="*/ 1979 h 2294"/>
                <a:gd name="T34" fmla="*/ 849 w 1709"/>
                <a:gd name="T35" fmla="*/ 2053 h 2294"/>
                <a:gd name="T36" fmla="*/ 774 w 1709"/>
                <a:gd name="T37" fmla="*/ 2177 h 2294"/>
                <a:gd name="T38" fmla="*/ 715 w 1709"/>
                <a:gd name="T39" fmla="*/ 2209 h 2294"/>
                <a:gd name="T40" fmla="*/ 698 w 1709"/>
                <a:gd name="T41" fmla="*/ 2289 h 2294"/>
                <a:gd name="T42" fmla="*/ 677 w 1709"/>
                <a:gd name="T43" fmla="*/ 2257 h 2294"/>
                <a:gd name="T44" fmla="*/ 666 w 1709"/>
                <a:gd name="T45" fmla="*/ 2247 h 2294"/>
                <a:gd name="T46" fmla="*/ 596 w 1709"/>
                <a:gd name="T47" fmla="*/ 2257 h 2294"/>
                <a:gd name="T48" fmla="*/ 591 w 1709"/>
                <a:gd name="T49" fmla="*/ 2192 h 2294"/>
                <a:gd name="T50" fmla="*/ 559 w 1709"/>
                <a:gd name="T51" fmla="*/ 2107 h 2294"/>
                <a:gd name="T52" fmla="*/ 579 w 1709"/>
                <a:gd name="T53" fmla="*/ 2123 h 2294"/>
                <a:gd name="T54" fmla="*/ 579 w 1709"/>
                <a:gd name="T55" fmla="*/ 2204 h 2294"/>
                <a:gd name="T56" fmla="*/ 515 w 1709"/>
                <a:gd name="T57" fmla="*/ 2160 h 2294"/>
                <a:gd name="T58" fmla="*/ 489 w 1709"/>
                <a:gd name="T59" fmla="*/ 2117 h 2294"/>
                <a:gd name="T60" fmla="*/ 451 w 1709"/>
                <a:gd name="T61" fmla="*/ 2090 h 2294"/>
                <a:gd name="T62" fmla="*/ 425 w 1709"/>
                <a:gd name="T63" fmla="*/ 2085 h 2294"/>
                <a:gd name="T64" fmla="*/ 402 w 1709"/>
                <a:gd name="T65" fmla="*/ 2096 h 2294"/>
                <a:gd name="T66" fmla="*/ 274 w 1709"/>
                <a:gd name="T67" fmla="*/ 1909 h 2294"/>
                <a:gd name="T68" fmla="*/ 177 w 1709"/>
                <a:gd name="T69" fmla="*/ 1726 h 2294"/>
                <a:gd name="T70" fmla="*/ 102 w 1709"/>
                <a:gd name="T71" fmla="*/ 1688 h 2294"/>
                <a:gd name="T72" fmla="*/ 38 w 1709"/>
                <a:gd name="T73" fmla="*/ 1646 h 2294"/>
                <a:gd name="T74" fmla="*/ 38 w 1709"/>
                <a:gd name="T75" fmla="*/ 1624 h 2294"/>
                <a:gd name="T76" fmla="*/ 85 w 1709"/>
                <a:gd name="T77" fmla="*/ 1598 h 2294"/>
                <a:gd name="T78" fmla="*/ 140 w 1709"/>
                <a:gd name="T79" fmla="*/ 1560 h 2294"/>
                <a:gd name="T80" fmla="*/ 70 w 1709"/>
                <a:gd name="T81" fmla="*/ 1416 h 2294"/>
                <a:gd name="T82" fmla="*/ 76 w 1709"/>
                <a:gd name="T83" fmla="*/ 1286 h 2294"/>
                <a:gd name="T84" fmla="*/ 80 w 1709"/>
                <a:gd name="T85" fmla="*/ 1190 h 2294"/>
                <a:gd name="T86" fmla="*/ 102 w 1709"/>
                <a:gd name="T87" fmla="*/ 1105 h 2294"/>
                <a:gd name="T88" fmla="*/ 172 w 1709"/>
                <a:gd name="T89" fmla="*/ 1024 h 2294"/>
                <a:gd name="T90" fmla="*/ 183 w 1709"/>
                <a:gd name="T91" fmla="*/ 938 h 2294"/>
                <a:gd name="T92" fmla="*/ 279 w 1709"/>
                <a:gd name="T93" fmla="*/ 976 h 2294"/>
                <a:gd name="T94" fmla="*/ 419 w 1709"/>
                <a:gd name="T95" fmla="*/ 916 h 2294"/>
                <a:gd name="T96" fmla="*/ 483 w 1709"/>
                <a:gd name="T97" fmla="*/ 820 h 2294"/>
                <a:gd name="T98" fmla="*/ 596 w 1709"/>
                <a:gd name="T99" fmla="*/ 676 h 2294"/>
                <a:gd name="T100" fmla="*/ 639 w 1709"/>
                <a:gd name="T101" fmla="*/ 510 h 2294"/>
                <a:gd name="T102" fmla="*/ 596 w 1709"/>
                <a:gd name="T103" fmla="*/ 413 h 2294"/>
                <a:gd name="T104" fmla="*/ 559 w 1709"/>
                <a:gd name="T105" fmla="*/ 344 h 2294"/>
                <a:gd name="T106" fmla="*/ 504 w 1709"/>
                <a:gd name="T107" fmla="*/ 274 h 2294"/>
                <a:gd name="T108" fmla="*/ 542 w 1709"/>
                <a:gd name="T109" fmla="*/ 210 h 2294"/>
                <a:gd name="T110" fmla="*/ 612 w 1709"/>
                <a:gd name="T111" fmla="*/ 145 h 2294"/>
                <a:gd name="T112" fmla="*/ 715 w 1709"/>
                <a:gd name="T113" fmla="*/ 140 h 2294"/>
                <a:gd name="T114" fmla="*/ 827 w 1709"/>
                <a:gd name="T115" fmla="*/ 108 h 2294"/>
                <a:gd name="T116" fmla="*/ 806 w 1709"/>
                <a:gd name="T117" fmla="*/ 38 h 2294"/>
                <a:gd name="T118" fmla="*/ 913 w 1709"/>
                <a:gd name="T119" fmla="*/ 0 h 2294"/>
                <a:gd name="T120" fmla="*/ 1021 w 1709"/>
                <a:gd name="T121" fmla="*/ 21 h 2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09" h="2294">
                  <a:moveTo>
                    <a:pt x="570" y="2113"/>
                  </a:moveTo>
                  <a:lnTo>
                    <a:pt x="574" y="2113"/>
                  </a:lnTo>
                  <a:lnTo>
                    <a:pt x="579" y="2117"/>
                  </a:lnTo>
                  <a:lnTo>
                    <a:pt x="579" y="2123"/>
                  </a:lnTo>
                  <a:lnTo>
                    <a:pt x="574" y="2123"/>
                  </a:lnTo>
                  <a:lnTo>
                    <a:pt x="570" y="2117"/>
                  </a:lnTo>
                  <a:lnTo>
                    <a:pt x="564" y="2113"/>
                  </a:lnTo>
                  <a:lnTo>
                    <a:pt x="570" y="2113"/>
                  </a:lnTo>
                  <a:lnTo>
                    <a:pt x="570" y="2113"/>
                  </a:lnTo>
                  <a:close/>
                  <a:moveTo>
                    <a:pt x="1053" y="32"/>
                  </a:moveTo>
                  <a:lnTo>
                    <a:pt x="1058" y="32"/>
                  </a:lnTo>
                  <a:lnTo>
                    <a:pt x="1064" y="38"/>
                  </a:lnTo>
                  <a:lnTo>
                    <a:pt x="1069" y="43"/>
                  </a:lnTo>
                  <a:lnTo>
                    <a:pt x="1074" y="43"/>
                  </a:lnTo>
                  <a:lnTo>
                    <a:pt x="1079" y="49"/>
                  </a:lnTo>
                  <a:lnTo>
                    <a:pt x="1085" y="49"/>
                  </a:lnTo>
                  <a:lnTo>
                    <a:pt x="1096" y="53"/>
                  </a:lnTo>
                  <a:lnTo>
                    <a:pt x="1102" y="53"/>
                  </a:lnTo>
                  <a:lnTo>
                    <a:pt x="1107" y="59"/>
                  </a:lnTo>
                  <a:lnTo>
                    <a:pt x="1111" y="64"/>
                  </a:lnTo>
                  <a:lnTo>
                    <a:pt x="1117" y="64"/>
                  </a:lnTo>
                  <a:lnTo>
                    <a:pt x="1122" y="70"/>
                  </a:lnTo>
                  <a:lnTo>
                    <a:pt x="1128" y="70"/>
                  </a:lnTo>
                  <a:lnTo>
                    <a:pt x="1134" y="75"/>
                  </a:lnTo>
                  <a:lnTo>
                    <a:pt x="1139" y="81"/>
                  </a:lnTo>
                  <a:lnTo>
                    <a:pt x="1143" y="81"/>
                  </a:lnTo>
                  <a:lnTo>
                    <a:pt x="1149" y="85"/>
                  </a:lnTo>
                  <a:lnTo>
                    <a:pt x="1155" y="91"/>
                  </a:lnTo>
                  <a:lnTo>
                    <a:pt x="1160" y="96"/>
                  </a:lnTo>
                  <a:lnTo>
                    <a:pt x="1166" y="96"/>
                  </a:lnTo>
                  <a:lnTo>
                    <a:pt x="1171" y="102"/>
                  </a:lnTo>
                  <a:lnTo>
                    <a:pt x="1177" y="108"/>
                  </a:lnTo>
                  <a:lnTo>
                    <a:pt x="1181" y="108"/>
                  </a:lnTo>
                  <a:lnTo>
                    <a:pt x="1187" y="113"/>
                  </a:lnTo>
                  <a:lnTo>
                    <a:pt x="1192" y="117"/>
                  </a:lnTo>
                  <a:lnTo>
                    <a:pt x="1198" y="123"/>
                  </a:lnTo>
                  <a:lnTo>
                    <a:pt x="1198" y="129"/>
                  </a:lnTo>
                  <a:lnTo>
                    <a:pt x="1203" y="129"/>
                  </a:lnTo>
                  <a:lnTo>
                    <a:pt x="1203" y="134"/>
                  </a:lnTo>
                  <a:lnTo>
                    <a:pt x="1203" y="140"/>
                  </a:lnTo>
                  <a:lnTo>
                    <a:pt x="1209" y="140"/>
                  </a:lnTo>
                  <a:lnTo>
                    <a:pt x="1209" y="145"/>
                  </a:lnTo>
                  <a:lnTo>
                    <a:pt x="1203" y="149"/>
                  </a:lnTo>
                  <a:lnTo>
                    <a:pt x="1203" y="155"/>
                  </a:lnTo>
                  <a:lnTo>
                    <a:pt x="1203" y="161"/>
                  </a:lnTo>
                  <a:lnTo>
                    <a:pt x="1198" y="161"/>
                  </a:lnTo>
                  <a:lnTo>
                    <a:pt x="1198" y="166"/>
                  </a:lnTo>
                  <a:lnTo>
                    <a:pt x="1198" y="172"/>
                  </a:lnTo>
                  <a:lnTo>
                    <a:pt x="1192" y="177"/>
                  </a:lnTo>
                  <a:lnTo>
                    <a:pt x="1192" y="183"/>
                  </a:lnTo>
                  <a:lnTo>
                    <a:pt x="1187" y="187"/>
                  </a:lnTo>
                  <a:lnTo>
                    <a:pt x="1187" y="193"/>
                  </a:lnTo>
                  <a:lnTo>
                    <a:pt x="1181" y="193"/>
                  </a:lnTo>
                  <a:lnTo>
                    <a:pt x="1181" y="198"/>
                  </a:lnTo>
                  <a:lnTo>
                    <a:pt x="1181" y="204"/>
                  </a:lnTo>
                  <a:lnTo>
                    <a:pt x="1177" y="204"/>
                  </a:lnTo>
                  <a:lnTo>
                    <a:pt x="1181" y="210"/>
                  </a:lnTo>
                  <a:lnTo>
                    <a:pt x="1181" y="215"/>
                  </a:lnTo>
                  <a:lnTo>
                    <a:pt x="1187" y="215"/>
                  </a:lnTo>
                  <a:lnTo>
                    <a:pt x="1187" y="210"/>
                  </a:lnTo>
                  <a:lnTo>
                    <a:pt x="1192" y="210"/>
                  </a:lnTo>
                  <a:lnTo>
                    <a:pt x="1198" y="210"/>
                  </a:lnTo>
                  <a:lnTo>
                    <a:pt x="1203" y="210"/>
                  </a:lnTo>
                  <a:lnTo>
                    <a:pt x="1209" y="219"/>
                  </a:lnTo>
                  <a:lnTo>
                    <a:pt x="1215" y="230"/>
                  </a:lnTo>
                  <a:lnTo>
                    <a:pt x="1224" y="236"/>
                  </a:lnTo>
                  <a:lnTo>
                    <a:pt x="1230" y="242"/>
                  </a:lnTo>
                  <a:lnTo>
                    <a:pt x="1236" y="251"/>
                  </a:lnTo>
                  <a:lnTo>
                    <a:pt x="1241" y="251"/>
                  </a:lnTo>
                  <a:lnTo>
                    <a:pt x="1247" y="257"/>
                  </a:lnTo>
                  <a:lnTo>
                    <a:pt x="1262" y="263"/>
                  </a:lnTo>
                  <a:lnTo>
                    <a:pt x="1273" y="263"/>
                  </a:lnTo>
                  <a:lnTo>
                    <a:pt x="1284" y="263"/>
                  </a:lnTo>
                  <a:lnTo>
                    <a:pt x="1294" y="257"/>
                  </a:lnTo>
                  <a:lnTo>
                    <a:pt x="1300" y="257"/>
                  </a:lnTo>
                  <a:lnTo>
                    <a:pt x="1300" y="251"/>
                  </a:lnTo>
                  <a:lnTo>
                    <a:pt x="1311" y="251"/>
                  </a:lnTo>
                  <a:lnTo>
                    <a:pt x="1317" y="247"/>
                  </a:lnTo>
                  <a:lnTo>
                    <a:pt x="1322" y="247"/>
                  </a:lnTo>
                  <a:lnTo>
                    <a:pt x="1326" y="242"/>
                  </a:lnTo>
                  <a:lnTo>
                    <a:pt x="1332" y="236"/>
                  </a:lnTo>
                  <a:lnTo>
                    <a:pt x="1343" y="230"/>
                  </a:lnTo>
                  <a:lnTo>
                    <a:pt x="1349" y="230"/>
                  </a:lnTo>
                  <a:lnTo>
                    <a:pt x="1354" y="225"/>
                  </a:lnTo>
                  <a:lnTo>
                    <a:pt x="1358" y="225"/>
                  </a:lnTo>
                  <a:lnTo>
                    <a:pt x="1364" y="219"/>
                  </a:lnTo>
                  <a:lnTo>
                    <a:pt x="1370" y="219"/>
                  </a:lnTo>
                  <a:lnTo>
                    <a:pt x="1375" y="219"/>
                  </a:lnTo>
                  <a:lnTo>
                    <a:pt x="1386" y="219"/>
                  </a:lnTo>
                  <a:lnTo>
                    <a:pt x="1392" y="215"/>
                  </a:lnTo>
                  <a:lnTo>
                    <a:pt x="1396" y="215"/>
                  </a:lnTo>
                  <a:lnTo>
                    <a:pt x="1402" y="210"/>
                  </a:lnTo>
                  <a:lnTo>
                    <a:pt x="1413" y="210"/>
                  </a:lnTo>
                  <a:lnTo>
                    <a:pt x="1418" y="204"/>
                  </a:lnTo>
                  <a:lnTo>
                    <a:pt x="1428" y="198"/>
                  </a:lnTo>
                  <a:lnTo>
                    <a:pt x="1434" y="198"/>
                  </a:lnTo>
                  <a:lnTo>
                    <a:pt x="1451" y="193"/>
                  </a:lnTo>
                  <a:lnTo>
                    <a:pt x="1462" y="187"/>
                  </a:lnTo>
                  <a:lnTo>
                    <a:pt x="1471" y="187"/>
                  </a:lnTo>
                  <a:lnTo>
                    <a:pt x="1477" y="183"/>
                  </a:lnTo>
                  <a:lnTo>
                    <a:pt x="1488" y="183"/>
                  </a:lnTo>
                  <a:lnTo>
                    <a:pt x="1494" y="183"/>
                  </a:lnTo>
                  <a:lnTo>
                    <a:pt x="1504" y="183"/>
                  </a:lnTo>
                  <a:lnTo>
                    <a:pt x="1509" y="183"/>
                  </a:lnTo>
                  <a:lnTo>
                    <a:pt x="1515" y="183"/>
                  </a:lnTo>
                  <a:lnTo>
                    <a:pt x="1520" y="183"/>
                  </a:lnTo>
                  <a:lnTo>
                    <a:pt x="1526" y="183"/>
                  </a:lnTo>
                  <a:lnTo>
                    <a:pt x="1532" y="183"/>
                  </a:lnTo>
                  <a:lnTo>
                    <a:pt x="1532" y="187"/>
                  </a:lnTo>
                  <a:lnTo>
                    <a:pt x="1536" y="193"/>
                  </a:lnTo>
                  <a:lnTo>
                    <a:pt x="1541" y="204"/>
                  </a:lnTo>
                  <a:lnTo>
                    <a:pt x="1541" y="210"/>
                  </a:lnTo>
                  <a:lnTo>
                    <a:pt x="1552" y="219"/>
                  </a:lnTo>
                  <a:lnTo>
                    <a:pt x="1558" y="230"/>
                  </a:lnTo>
                  <a:lnTo>
                    <a:pt x="1569" y="242"/>
                  </a:lnTo>
                  <a:lnTo>
                    <a:pt x="1573" y="251"/>
                  </a:lnTo>
                  <a:lnTo>
                    <a:pt x="1579" y="257"/>
                  </a:lnTo>
                  <a:lnTo>
                    <a:pt x="1585" y="263"/>
                  </a:lnTo>
                  <a:lnTo>
                    <a:pt x="1590" y="268"/>
                  </a:lnTo>
                  <a:lnTo>
                    <a:pt x="1596" y="279"/>
                  </a:lnTo>
                  <a:lnTo>
                    <a:pt x="1601" y="279"/>
                  </a:lnTo>
                  <a:lnTo>
                    <a:pt x="1607" y="284"/>
                  </a:lnTo>
                  <a:lnTo>
                    <a:pt x="1611" y="289"/>
                  </a:lnTo>
                  <a:lnTo>
                    <a:pt x="1617" y="295"/>
                  </a:lnTo>
                  <a:lnTo>
                    <a:pt x="1622" y="300"/>
                  </a:lnTo>
                  <a:lnTo>
                    <a:pt x="1628" y="300"/>
                  </a:lnTo>
                  <a:lnTo>
                    <a:pt x="1633" y="306"/>
                  </a:lnTo>
                  <a:lnTo>
                    <a:pt x="1633" y="311"/>
                  </a:lnTo>
                  <a:lnTo>
                    <a:pt x="1639" y="316"/>
                  </a:lnTo>
                  <a:lnTo>
                    <a:pt x="1643" y="321"/>
                  </a:lnTo>
                  <a:lnTo>
                    <a:pt x="1649" y="327"/>
                  </a:lnTo>
                  <a:lnTo>
                    <a:pt x="1649" y="332"/>
                  </a:lnTo>
                  <a:lnTo>
                    <a:pt x="1654" y="332"/>
                  </a:lnTo>
                  <a:lnTo>
                    <a:pt x="1654" y="338"/>
                  </a:lnTo>
                  <a:lnTo>
                    <a:pt x="1660" y="344"/>
                  </a:lnTo>
                  <a:lnTo>
                    <a:pt x="1666" y="353"/>
                  </a:lnTo>
                  <a:lnTo>
                    <a:pt x="1671" y="359"/>
                  </a:lnTo>
                  <a:lnTo>
                    <a:pt x="1671" y="365"/>
                  </a:lnTo>
                  <a:lnTo>
                    <a:pt x="1677" y="370"/>
                  </a:lnTo>
                  <a:lnTo>
                    <a:pt x="1681" y="370"/>
                  </a:lnTo>
                  <a:lnTo>
                    <a:pt x="1686" y="376"/>
                  </a:lnTo>
                  <a:lnTo>
                    <a:pt x="1692" y="376"/>
                  </a:lnTo>
                  <a:lnTo>
                    <a:pt x="1692" y="381"/>
                  </a:lnTo>
                  <a:lnTo>
                    <a:pt x="1698" y="381"/>
                  </a:lnTo>
                  <a:lnTo>
                    <a:pt x="1703" y="381"/>
                  </a:lnTo>
                  <a:lnTo>
                    <a:pt x="1703" y="385"/>
                  </a:lnTo>
                  <a:lnTo>
                    <a:pt x="1703" y="391"/>
                  </a:lnTo>
                  <a:lnTo>
                    <a:pt x="1709" y="391"/>
                  </a:lnTo>
                  <a:lnTo>
                    <a:pt x="1709" y="397"/>
                  </a:lnTo>
                  <a:lnTo>
                    <a:pt x="1709" y="402"/>
                  </a:lnTo>
                  <a:lnTo>
                    <a:pt x="1709" y="408"/>
                  </a:lnTo>
                  <a:lnTo>
                    <a:pt x="1709" y="413"/>
                  </a:lnTo>
                  <a:lnTo>
                    <a:pt x="1703" y="418"/>
                  </a:lnTo>
                  <a:lnTo>
                    <a:pt x="1703" y="423"/>
                  </a:lnTo>
                  <a:lnTo>
                    <a:pt x="1698" y="455"/>
                  </a:lnTo>
                  <a:lnTo>
                    <a:pt x="1698" y="466"/>
                  </a:lnTo>
                  <a:lnTo>
                    <a:pt x="1692" y="483"/>
                  </a:lnTo>
                  <a:lnTo>
                    <a:pt x="1692" y="487"/>
                  </a:lnTo>
                  <a:lnTo>
                    <a:pt x="1692" y="493"/>
                  </a:lnTo>
                  <a:lnTo>
                    <a:pt x="1692" y="504"/>
                  </a:lnTo>
                  <a:lnTo>
                    <a:pt x="1686" y="515"/>
                  </a:lnTo>
                  <a:lnTo>
                    <a:pt x="1681" y="531"/>
                  </a:lnTo>
                  <a:lnTo>
                    <a:pt x="1681" y="536"/>
                  </a:lnTo>
                  <a:lnTo>
                    <a:pt x="1677" y="552"/>
                  </a:lnTo>
                  <a:lnTo>
                    <a:pt x="1677" y="563"/>
                  </a:lnTo>
                  <a:lnTo>
                    <a:pt x="1671" y="580"/>
                  </a:lnTo>
                  <a:lnTo>
                    <a:pt x="1666" y="595"/>
                  </a:lnTo>
                  <a:lnTo>
                    <a:pt x="1666" y="601"/>
                  </a:lnTo>
                  <a:lnTo>
                    <a:pt x="1649" y="601"/>
                  </a:lnTo>
                  <a:lnTo>
                    <a:pt x="1639" y="595"/>
                  </a:lnTo>
                  <a:lnTo>
                    <a:pt x="1633" y="589"/>
                  </a:lnTo>
                  <a:lnTo>
                    <a:pt x="1611" y="580"/>
                  </a:lnTo>
                  <a:lnTo>
                    <a:pt x="1596" y="574"/>
                  </a:lnTo>
                  <a:lnTo>
                    <a:pt x="1579" y="563"/>
                  </a:lnTo>
                  <a:lnTo>
                    <a:pt x="1573" y="563"/>
                  </a:lnTo>
                  <a:lnTo>
                    <a:pt x="1573" y="568"/>
                  </a:lnTo>
                  <a:lnTo>
                    <a:pt x="1573" y="580"/>
                  </a:lnTo>
                  <a:lnTo>
                    <a:pt x="1573" y="584"/>
                  </a:lnTo>
                  <a:lnTo>
                    <a:pt x="1573" y="589"/>
                  </a:lnTo>
                  <a:lnTo>
                    <a:pt x="1569" y="595"/>
                  </a:lnTo>
                  <a:lnTo>
                    <a:pt x="1564" y="595"/>
                  </a:lnTo>
                  <a:lnTo>
                    <a:pt x="1564" y="601"/>
                  </a:lnTo>
                  <a:lnTo>
                    <a:pt x="1569" y="606"/>
                  </a:lnTo>
                  <a:lnTo>
                    <a:pt x="1564" y="612"/>
                  </a:lnTo>
                  <a:lnTo>
                    <a:pt x="1564" y="616"/>
                  </a:lnTo>
                  <a:lnTo>
                    <a:pt x="1564" y="621"/>
                  </a:lnTo>
                  <a:lnTo>
                    <a:pt x="1564" y="627"/>
                  </a:lnTo>
                  <a:lnTo>
                    <a:pt x="1558" y="627"/>
                  </a:lnTo>
                  <a:lnTo>
                    <a:pt x="1558" y="633"/>
                  </a:lnTo>
                  <a:lnTo>
                    <a:pt x="1552" y="633"/>
                  </a:lnTo>
                  <a:lnTo>
                    <a:pt x="1552" y="638"/>
                  </a:lnTo>
                  <a:lnTo>
                    <a:pt x="1552" y="644"/>
                  </a:lnTo>
                  <a:lnTo>
                    <a:pt x="1536" y="654"/>
                  </a:lnTo>
                  <a:lnTo>
                    <a:pt x="1509" y="708"/>
                  </a:lnTo>
                  <a:lnTo>
                    <a:pt x="1488" y="740"/>
                  </a:lnTo>
                  <a:lnTo>
                    <a:pt x="1434" y="756"/>
                  </a:lnTo>
                  <a:lnTo>
                    <a:pt x="1392" y="793"/>
                  </a:lnTo>
                  <a:lnTo>
                    <a:pt x="1370" y="837"/>
                  </a:lnTo>
                  <a:lnTo>
                    <a:pt x="1294" y="906"/>
                  </a:lnTo>
                  <a:lnTo>
                    <a:pt x="1236" y="959"/>
                  </a:lnTo>
                  <a:lnTo>
                    <a:pt x="1203" y="992"/>
                  </a:lnTo>
                  <a:lnTo>
                    <a:pt x="1171" y="1014"/>
                  </a:lnTo>
                  <a:lnTo>
                    <a:pt x="1139" y="1029"/>
                  </a:lnTo>
                  <a:lnTo>
                    <a:pt x="1134" y="1035"/>
                  </a:lnTo>
                  <a:lnTo>
                    <a:pt x="1117" y="1040"/>
                  </a:lnTo>
                  <a:lnTo>
                    <a:pt x="1111" y="1046"/>
                  </a:lnTo>
                  <a:lnTo>
                    <a:pt x="1107" y="1061"/>
                  </a:lnTo>
                  <a:lnTo>
                    <a:pt x="1096" y="1078"/>
                  </a:lnTo>
                  <a:lnTo>
                    <a:pt x="1090" y="1078"/>
                  </a:lnTo>
                  <a:lnTo>
                    <a:pt x="1079" y="1082"/>
                  </a:lnTo>
                  <a:lnTo>
                    <a:pt x="1069" y="1088"/>
                  </a:lnTo>
                  <a:lnTo>
                    <a:pt x="1058" y="1099"/>
                  </a:lnTo>
                  <a:lnTo>
                    <a:pt x="1053" y="1110"/>
                  </a:lnTo>
                  <a:lnTo>
                    <a:pt x="1042" y="1116"/>
                  </a:lnTo>
                  <a:lnTo>
                    <a:pt x="1042" y="1126"/>
                  </a:lnTo>
                  <a:lnTo>
                    <a:pt x="1042" y="1131"/>
                  </a:lnTo>
                  <a:lnTo>
                    <a:pt x="1047" y="1131"/>
                  </a:lnTo>
                  <a:lnTo>
                    <a:pt x="1058" y="1137"/>
                  </a:lnTo>
                  <a:lnTo>
                    <a:pt x="1064" y="1142"/>
                  </a:lnTo>
                  <a:lnTo>
                    <a:pt x="1069" y="1148"/>
                  </a:lnTo>
                  <a:lnTo>
                    <a:pt x="1074" y="1148"/>
                  </a:lnTo>
                  <a:lnTo>
                    <a:pt x="1074" y="1152"/>
                  </a:lnTo>
                  <a:lnTo>
                    <a:pt x="1069" y="1158"/>
                  </a:lnTo>
                  <a:lnTo>
                    <a:pt x="1058" y="1174"/>
                  </a:lnTo>
                  <a:lnTo>
                    <a:pt x="1053" y="1180"/>
                  </a:lnTo>
                  <a:lnTo>
                    <a:pt x="1058" y="1184"/>
                  </a:lnTo>
                  <a:lnTo>
                    <a:pt x="1064" y="1190"/>
                  </a:lnTo>
                  <a:lnTo>
                    <a:pt x="1058" y="1201"/>
                  </a:lnTo>
                  <a:lnTo>
                    <a:pt x="1053" y="1207"/>
                  </a:lnTo>
                  <a:lnTo>
                    <a:pt x="1047" y="1212"/>
                  </a:lnTo>
                  <a:lnTo>
                    <a:pt x="1042" y="1216"/>
                  </a:lnTo>
                  <a:lnTo>
                    <a:pt x="1037" y="1233"/>
                  </a:lnTo>
                  <a:lnTo>
                    <a:pt x="1032" y="1233"/>
                  </a:lnTo>
                  <a:lnTo>
                    <a:pt x="1021" y="1228"/>
                  </a:lnTo>
                  <a:lnTo>
                    <a:pt x="1015" y="1233"/>
                  </a:lnTo>
                  <a:lnTo>
                    <a:pt x="1021" y="1239"/>
                  </a:lnTo>
                  <a:lnTo>
                    <a:pt x="1021" y="1244"/>
                  </a:lnTo>
                  <a:lnTo>
                    <a:pt x="1021" y="1254"/>
                  </a:lnTo>
                  <a:lnTo>
                    <a:pt x="1037" y="1271"/>
                  </a:lnTo>
                  <a:lnTo>
                    <a:pt x="1037" y="1276"/>
                  </a:lnTo>
                  <a:lnTo>
                    <a:pt x="1053" y="1282"/>
                  </a:lnTo>
                  <a:lnTo>
                    <a:pt x="1058" y="1292"/>
                  </a:lnTo>
                  <a:lnTo>
                    <a:pt x="1064" y="1303"/>
                  </a:lnTo>
                  <a:lnTo>
                    <a:pt x="1069" y="1308"/>
                  </a:lnTo>
                  <a:lnTo>
                    <a:pt x="1090" y="1318"/>
                  </a:lnTo>
                  <a:lnTo>
                    <a:pt x="1096" y="1329"/>
                  </a:lnTo>
                  <a:lnTo>
                    <a:pt x="1107" y="1346"/>
                  </a:lnTo>
                  <a:lnTo>
                    <a:pt x="1111" y="1356"/>
                  </a:lnTo>
                  <a:lnTo>
                    <a:pt x="1111" y="1367"/>
                  </a:lnTo>
                  <a:lnTo>
                    <a:pt x="1111" y="1378"/>
                  </a:lnTo>
                  <a:lnTo>
                    <a:pt x="1111" y="1382"/>
                  </a:lnTo>
                  <a:lnTo>
                    <a:pt x="1107" y="1388"/>
                  </a:lnTo>
                  <a:lnTo>
                    <a:pt x="1102" y="1394"/>
                  </a:lnTo>
                  <a:lnTo>
                    <a:pt x="1096" y="1410"/>
                  </a:lnTo>
                  <a:lnTo>
                    <a:pt x="1085" y="1426"/>
                  </a:lnTo>
                  <a:lnTo>
                    <a:pt x="1074" y="1437"/>
                  </a:lnTo>
                  <a:lnTo>
                    <a:pt x="1069" y="1448"/>
                  </a:lnTo>
                  <a:lnTo>
                    <a:pt x="1069" y="1469"/>
                  </a:lnTo>
                  <a:lnTo>
                    <a:pt x="1064" y="1480"/>
                  </a:lnTo>
                  <a:lnTo>
                    <a:pt x="1053" y="1501"/>
                  </a:lnTo>
                  <a:lnTo>
                    <a:pt x="1042" y="1507"/>
                  </a:lnTo>
                  <a:lnTo>
                    <a:pt x="1042" y="1517"/>
                  </a:lnTo>
                  <a:lnTo>
                    <a:pt x="1047" y="1528"/>
                  </a:lnTo>
                  <a:lnTo>
                    <a:pt x="1047" y="1539"/>
                  </a:lnTo>
                  <a:lnTo>
                    <a:pt x="1042" y="1550"/>
                  </a:lnTo>
                  <a:lnTo>
                    <a:pt x="1047" y="1571"/>
                  </a:lnTo>
                  <a:lnTo>
                    <a:pt x="1047" y="1582"/>
                  </a:lnTo>
                  <a:lnTo>
                    <a:pt x="1042" y="1598"/>
                  </a:lnTo>
                  <a:lnTo>
                    <a:pt x="1037" y="1614"/>
                  </a:lnTo>
                  <a:lnTo>
                    <a:pt x="1037" y="1635"/>
                  </a:lnTo>
                  <a:lnTo>
                    <a:pt x="1037" y="1646"/>
                  </a:lnTo>
                  <a:lnTo>
                    <a:pt x="1021" y="1673"/>
                  </a:lnTo>
                  <a:lnTo>
                    <a:pt x="1015" y="1694"/>
                  </a:lnTo>
                  <a:lnTo>
                    <a:pt x="1015" y="1720"/>
                  </a:lnTo>
                  <a:lnTo>
                    <a:pt x="1015" y="1737"/>
                  </a:lnTo>
                  <a:lnTo>
                    <a:pt x="1021" y="1753"/>
                  </a:lnTo>
                  <a:lnTo>
                    <a:pt x="1026" y="1758"/>
                  </a:lnTo>
                  <a:lnTo>
                    <a:pt x="1026" y="1780"/>
                  </a:lnTo>
                  <a:lnTo>
                    <a:pt x="1021" y="1785"/>
                  </a:lnTo>
                  <a:lnTo>
                    <a:pt x="1009" y="1796"/>
                  </a:lnTo>
                  <a:lnTo>
                    <a:pt x="1004" y="1813"/>
                  </a:lnTo>
                  <a:lnTo>
                    <a:pt x="1000" y="1822"/>
                  </a:lnTo>
                  <a:lnTo>
                    <a:pt x="994" y="1839"/>
                  </a:lnTo>
                  <a:lnTo>
                    <a:pt x="988" y="1845"/>
                  </a:lnTo>
                  <a:lnTo>
                    <a:pt x="972" y="1860"/>
                  </a:lnTo>
                  <a:lnTo>
                    <a:pt x="956" y="1866"/>
                  </a:lnTo>
                  <a:lnTo>
                    <a:pt x="945" y="1871"/>
                  </a:lnTo>
                  <a:lnTo>
                    <a:pt x="945" y="1877"/>
                  </a:lnTo>
                  <a:lnTo>
                    <a:pt x="945" y="1882"/>
                  </a:lnTo>
                  <a:lnTo>
                    <a:pt x="940" y="1887"/>
                  </a:lnTo>
                  <a:lnTo>
                    <a:pt x="934" y="1892"/>
                  </a:lnTo>
                  <a:lnTo>
                    <a:pt x="924" y="1898"/>
                  </a:lnTo>
                  <a:lnTo>
                    <a:pt x="924" y="1909"/>
                  </a:lnTo>
                  <a:lnTo>
                    <a:pt x="919" y="1915"/>
                  </a:lnTo>
                  <a:lnTo>
                    <a:pt x="913" y="1930"/>
                  </a:lnTo>
                  <a:lnTo>
                    <a:pt x="913" y="1935"/>
                  </a:lnTo>
                  <a:lnTo>
                    <a:pt x="913" y="1941"/>
                  </a:lnTo>
                  <a:lnTo>
                    <a:pt x="908" y="1941"/>
                  </a:lnTo>
                  <a:lnTo>
                    <a:pt x="902" y="1947"/>
                  </a:lnTo>
                  <a:lnTo>
                    <a:pt x="902" y="1951"/>
                  </a:lnTo>
                  <a:lnTo>
                    <a:pt x="902" y="1956"/>
                  </a:lnTo>
                  <a:lnTo>
                    <a:pt x="896" y="1956"/>
                  </a:lnTo>
                  <a:lnTo>
                    <a:pt x="896" y="1962"/>
                  </a:lnTo>
                  <a:lnTo>
                    <a:pt x="892" y="1968"/>
                  </a:lnTo>
                  <a:lnTo>
                    <a:pt x="887" y="1973"/>
                  </a:lnTo>
                  <a:lnTo>
                    <a:pt x="892" y="1979"/>
                  </a:lnTo>
                  <a:lnTo>
                    <a:pt x="896" y="1983"/>
                  </a:lnTo>
                  <a:lnTo>
                    <a:pt x="896" y="1989"/>
                  </a:lnTo>
                  <a:lnTo>
                    <a:pt x="892" y="1989"/>
                  </a:lnTo>
                  <a:lnTo>
                    <a:pt x="887" y="1989"/>
                  </a:lnTo>
                  <a:lnTo>
                    <a:pt x="887" y="1994"/>
                  </a:lnTo>
                  <a:lnTo>
                    <a:pt x="887" y="1989"/>
                  </a:lnTo>
                  <a:lnTo>
                    <a:pt x="875" y="1994"/>
                  </a:lnTo>
                  <a:lnTo>
                    <a:pt x="875" y="2000"/>
                  </a:lnTo>
                  <a:lnTo>
                    <a:pt x="864" y="2011"/>
                  </a:lnTo>
                  <a:lnTo>
                    <a:pt x="864" y="2016"/>
                  </a:lnTo>
                  <a:lnTo>
                    <a:pt x="864" y="2021"/>
                  </a:lnTo>
                  <a:lnTo>
                    <a:pt x="859" y="2026"/>
                  </a:lnTo>
                  <a:lnTo>
                    <a:pt x="859" y="2032"/>
                  </a:lnTo>
                  <a:lnTo>
                    <a:pt x="849" y="2032"/>
                  </a:lnTo>
                  <a:lnTo>
                    <a:pt x="843" y="2032"/>
                  </a:lnTo>
                  <a:lnTo>
                    <a:pt x="843" y="2037"/>
                  </a:lnTo>
                  <a:lnTo>
                    <a:pt x="849" y="2049"/>
                  </a:lnTo>
                  <a:lnTo>
                    <a:pt x="849" y="2053"/>
                  </a:lnTo>
                  <a:lnTo>
                    <a:pt x="849" y="2064"/>
                  </a:lnTo>
                  <a:lnTo>
                    <a:pt x="838" y="2070"/>
                  </a:lnTo>
                  <a:lnTo>
                    <a:pt x="822" y="2070"/>
                  </a:lnTo>
                  <a:lnTo>
                    <a:pt x="817" y="2070"/>
                  </a:lnTo>
                  <a:lnTo>
                    <a:pt x="811" y="2081"/>
                  </a:lnTo>
                  <a:lnTo>
                    <a:pt x="806" y="2085"/>
                  </a:lnTo>
                  <a:lnTo>
                    <a:pt x="800" y="2090"/>
                  </a:lnTo>
                  <a:lnTo>
                    <a:pt x="800" y="2107"/>
                  </a:lnTo>
                  <a:lnTo>
                    <a:pt x="800" y="2113"/>
                  </a:lnTo>
                  <a:lnTo>
                    <a:pt x="806" y="2117"/>
                  </a:lnTo>
                  <a:lnTo>
                    <a:pt x="817" y="2123"/>
                  </a:lnTo>
                  <a:lnTo>
                    <a:pt x="822" y="2134"/>
                  </a:lnTo>
                  <a:lnTo>
                    <a:pt x="827" y="2149"/>
                  </a:lnTo>
                  <a:lnTo>
                    <a:pt x="822" y="2155"/>
                  </a:lnTo>
                  <a:lnTo>
                    <a:pt x="806" y="2166"/>
                  </a:lnTo>
                  <a:lnTo>
                    <a:pt x="794" y="2177"/>
                  </a:lnTo>
                  <a:lnTo>
                    <a:pt x="774" y="2183"/>
                  </a:lnTo>
                  <a:lnTo>
                    <a:pt x="774" y="2177"/>
                  </a:lnTo>
                  <a:lnTo>
                    <a:pt x="768" y="2177"/>
                  </a:lnTo>
                  <a:lnTo>
                    <a:pt x="762" y="2171"/>
                  </a:lnTo>
                  <a:lnTo>
                    <a:pt x="762" y="2166"/>
                  </a:lnTo>
                  <a:lnTo>
                    <a:pt x="762" y="2160"/>
                  </a:lnTo>
                  <a:lnTo>
                    <a:pt x="753" y="2160"/>
                  </a:lnTo>
                  <a:lnTo>
                    <a:pt x="747" y="2166"/>
                  </a:lnTo>
                  <a:lnTo>
                    <a:pt x="741" y="2171"/>
                  </a:lnTo>
                  <a:lnTo>
                    <a:pt x="736" y="2171"/>
                  </a:lnTo>
                  <a:lnTo>
                    <a:pt x="736" y="2177"/>
                  </a:lnTo>
                  <a:lnTo>
                    <a:pt x="730" y="2183"/>
                  </a:lnTo>
                  <a:lnTo>
                    <a:pt x="730" y="2187"/>
                  </a:lnTo>
                  <a:lnTo>
                    <a:pt x="725" y="2187"/>
                  </a:lnTo>
                  <a:lnTo>
                    <a:pt x="725" y="2192"/>
                  </a:lnTo>
                  <a:lnTo>
                    <a:pt x="725" y="2198"/>
                  </a:lnTo>
                  <a:lnTo>
                    <a:pt x="725" y="2204"/>
                  </a:lnTo>
                  <a:lnTo>
                    <a:pt x="719" y="2204"/>
                  </a:lnTo>
                  <a:lnTo>
                    <a:pt x="719" y="2209"/>
                  </a:lnTo>
                  <a:lnTo>
                    <a:pt x="715" y="2209"/>
                  </a:lnTo>
                  <a:lnTo>
                    <a:pt x="715" y="2215"/>
                  </a:lnTo>
                  <a:lnTo>
                    <a:pt x="715" y="2230"/>
                  </a:lnTo>
                  <a:lnTo>
                    <a:pt x="715" y="2236"/>
                  </a:lnTo>
                  <a:lnTo>
                    <a:pt x="715" y="2241"/>
                  </a:lnTo>
                  <a:lnTo>
                    <a:pt x="715" y="2251"/>
                  </a:lnTo>
                  <a:lnTo>
                    <a:pt x="719" y="2257"/>
                  </a:lnTo>
                  <a:lnTo>
                    <a:pt x="725" y="2262"/>
                  </a:lnTo>
                  <a:lnTo>
                    <a:pt x="725" y="2268"/>
                  </a:lnTo>
                  <a:lnTo>
                    <a:pt x="725" y="2273"/>
                  </a:lnTo>
                  <a:lnTo>
                    <a:pt x="725" y="2279"/>
                  </a:lnTo>
                  <a:lnTo>
                    <a:pt x="719" y="2279"/>
                  </a:lnTo>
                  <a:lnTo>
                    <a:pt x="715" y="2283"/>
                  </a:lnTo>
                  <a:lnTo>
                    <a:pt x="704" y="2283"/>
                  </a:lnTo>
                  <a:lnTo>
                    <a:pt x="704" y="2279"/>
                  </a:lnTo>
                  <a:lnTo>
                    <a:pt x="698" y="2279"/>
                  </a:lnTo>
                  <a:lnTo>
                    <a:pt x="698" y="2283"/>
                  </a:lnTo>
                  <a:lnTo>
                    <a:pt x="704" y="2283"/>
                  </a:lnTo>
                  <a:lnTo>
                    <a:pt x="698" y="2289"/>
                  </a:lnTo>
                  <a:lnTo>
                    <a:pt x="704" y="2289"/>
                  </a:lnTo>
                  <a:lnTo>
                    <a:pt x="698" y="2294"/>
                  </a:lnTo>
                  <a:lnTo>
                    <a:pt x="687" y="2294"/>
                  </a:lnTo>
                  <a:lnTo>
                    <a:pt x="681" y="2294"/>
                  </a:lnTo>
                  <a:lnTo>
                    <a:pt x="677" y="2294"/>
                  </a:lnTo>
                  <a:lnTo>
                    <a:pt x="672" y="2294"/>
                  </a:lnTo>
                  <a:lnTo>
                    <a:pt x="666" y="2294"/>
                  </a:lnTo>
                  <a:lnTo>
                    <a:pt x="660" y="2289"/>
                  </a:lnTo>
                  <a:lnTo>
                    <a:pt x="655" y="2289"/>
                  </a:lnTo>
                  <a:lnTo>
                    <a:pt x="649" y="2289"/>
                  </a:lnTo>
                  <a:lnTo>
                    <a:pt x="645" y="2283"/>
                  </a:lnTo>
                  <a:lnTo>
                    <a:pt x="649" y="2273"/>
                  </a:lnTo>
                  <a:lnTo>
                    <a:pt x="649" y="2262"/>
                  </a:lnTo>
                  <a:lnTo>
                    <a:pt x="655" y="2262"/>
                  </a:lnTo>
                  <a:lnTo>
                    <a:pt x="655" y="2257"/>
                  </a:lnTo>
                  <a:lnTo>
                    <a:pt x="660" y="2257"/>
                  </a:lnTo>
                  <a:lnTo>
                    <a:pt x="666" y="2257"/>
                  </a:lnTo>
                  <a:lnTo>
                    <a:pt x="677" y="2257"/>
                  </a:lnTo>
                  <a:lnTo>
                    <a:pt x="677" y="2251"/>
                  </a:lnTo>
                  <a:lnTo>
                    <a:pt x="681" y="2251"/>
                  </a:lnTo>
                  <a:lnTo>
                    <a:pt x="681" y="2247"/>
                  </a:lnTo>
                  <a:lnTo>
                    <a:pt x="687" y="2241"/>
                  </a:lnTo>
                  <a:lnTo>
                    <a:pt x="693" y="2241"/>
                  </a:lnTo>
                  <a:lnTo>
                    <a:pt x="698" y="2241"/>
                  </a:lnTo>
                  <a:lnTo>
                    <a:pt x="698" y="2236"/>
                  </a:lnTo>
                  <a:lnTo>
                    <a:pt x="698" y="2230"/>
                  </a:lnTo>
                  <a:lnTo>
                    <a:pt x="698" y="2225"/>
                  </a:lnTo>
                  <a:lnTo>
                    <a:pt x="698" y="2230"/>
                  </a:lnTo>
                  <a:lnTo>
                    <a:pt x="698" y="2236"/>
                  </a:lnTo>
                  <a:lnTo>
                    <a:pt x="693" y="2241"/>
                  </a:lnTo>
                  <a:lnTo>
                    <a:pt x="687" y="2241"/>
                  </a:lnTo>
                  <a:lnTo>
                    <a:pt x="681" y="2241"/>
                  </a:lnTo>
                  <a:lnTo>
                    <a:pt x="681" y="2247"/>
                  </a:lnTo>
                  <a:lnTo>
                    <a:pt x="677" y="2251"/>
                  </a:lnTo>
                  <a:lnTo>
                    <a:pt x="672" y="2251"/>
                  </a:lnTo>
                  <a:lnTo>
                    <a:pt x="666" y="2247"/>
                  </a:lnTo>
                  <a:lnTo>
                    <a:pt x="660" y="2247"/>
                  </a:lnTo>
                  <a:lnTo>
                    <a:pt x="660" y="2241"/>
                  </a:lnTo>
                  <a:lnTo>
                    <a:pt x="655" y="2236"/>
                  </a:lnTo>
                  <a:lnTo>
                    <a:pt x="655" y="2230"/>
                  </a:lnTo>
                  <a:lnTo>
                    <a:pt x="649" y="2230"/>
                  </a:lnTo>
                  <a:lnTo>
                    <a:pt x="649" y="2236"/>
                  </a:lnTo>
                  <a:lnTo>
                    <a:pt x="645" y="2241"/>
                  </a:lnTo>
                  <a:lnTo>
                    <a:pt x="645" y="2247"/>
                  </a:lnTo>
                  <a:lnTo>
                    <a:pt x="639" y="2247"/>
                  </a:lnTo>
                  <a:lnTo>
                    <a:pt x="639" y="2251"/>
                  </a:lnTo>
                  <a:lnTo>
                    <a:pt x="634" y="2251"/>
                  </a:lnTo>
                  <a:lnTo>
                    <a:pt x="628" y="2247"/>
                  </a:lnTo>
                  <a:lnTo>
                    <a:pt x="628" y="2251"/>
                  </a:lnTo>
                  <a:lnTo>
                    <a:pt x="623" y="2257"/>
                  </a:lnTo>
                  <a:lnTo>
                    <a:pt x="617" y="2257"/>
                  </a:lnTo>
                  <a:lnTo>
                    <a:pt x="612" y="2257"/>
                  </a:lnTo>
                  <a:lnTo>
                    <a:pt x="602" y="2257"/>
                  </a:lnTo>
                  <a:lnTo>
                    <a:pt x="596" y="2257"/>
                  </a:lnTo>
                  <a:lnTo>
                    <a:pt x="596" y="2251"/>
                  </a:lnTo>
                  <a:lnTo>
                    <a:pt x="591" y="2257"/>
                  </a:lnTo>
                  <a:lnTo>
                    <a:pt x="585" y="2251"/>
                  </a:lnTo>
                  <a:lnTo>
                    <a:pt x="579" y="2251"/>
                  </a:lnTo>
                  <a:lnTo>
                    <a:pt x="574" y="2241"/>
                  </a:lnTo>
                  <a:lnTo>
                    <a:pt x="574" y="2236"/>
                  </a:lnTo>
                  <a:lnTo>
                    <a:pt x="570" y="2236"/>
                  </a:lnTo>
                  <a:lnTo>
                    <a:pt x="570" y="2230"/>
                  </a:lnTo>
                  <a:lnTo>
                    <a:pt x="579" y="2225"/>
                  </a:lnTo>
                  <a:lnTo>
                    <a:pt x="585" y="2219"/>
                  </a:lnTo>
                  <a:lnTo>
                    <a:pt x="596" y="2219"/>
                  </a:lnTo>
                  <a:lnTo>
                    <a:pt x="602" y="2215"/>
                  </a:lnTo>
                  <a:lnTo>
                    <a:pt x="596" y="2215"/>
                  </a:lnTo>
                  <a:lnTo>
                    <a:pt x="591" y="2215"/>
                  </a:lnTo>
                  <a:lnTo>
                    <a:pt x="585" y="2215"/>
                  </a:lnTo>
                  <a:lnTo>
                    <a:pt x="585" y="2209"/>
                  </a:lnTo>
                  <a:lnTo>
                    <a:pt x="585" y="2198"/>
                  </a:lnTo>
                  <a:lnTo>
                    <a:pt x="591" y="2192"/>
                  </a:lnTo>
                  <a:lnTo>
                    <a:pt x="591" y="2187"/>
                  </a:lnTo>
                  <a:lnTo>
                    <a:pt x="591" y="2183"/>
                  </a:lnTo>
                  <a:lnTo>
                    <a:pt x="596" y="2183"/>
                  </a:lnTo>
                  <a:lnTo>
                    <a:pt x="596" y="2177"/>
                  </a:lnTo>
                  <a:lnTo>
                    <a:pt x="596" y="2171"/>
                  </a:lnTo>
                  <a:lnTo>
                    <a:pt x="596" y="2166"/>
                  </a:lnTo>
                  <a:lnTo>
                    <a:pt x="596" y="2149"/>
                  </a:lnTo>
                  <a:lnTo>
                    <a:pt x="596" y="2145"/>
                  </a:lnTo>
                  <a:lnTo>
                    <a:pt x="596" y="2139"/>
                  </a:lnTo>
                  <a:lnTo>
                    <a:pt x="591" y="2134"/>
                  </a:lnTo>
                  <a:lnTo>
                    <a:pt x="591" y="2128"/>
                  </a:lnTo>
                  <a:lnTo>
                    <a:pt x="585" y="2123"/>
                  </a:lnTo>
                  <a:lnTo>
                    <a:pt x="585" y="2117"/>
                  </a:lnTo>
                  <a:lnTo>
                    <a:pt x="574" y="2113"/>
                  </a:lnTo>
                  <a:lnTo>
                    <a:pt x="570" y="2113"/>
                  </a:lnTo>
                  <a:lnTo>
                    <a:pt x="570" y="2107"/>
                  </a:lnTo>
                  <a:lnTo>
                    <a:pt x="564" y="2107"/>
                  </a:lnTo>
                  <a:lnTo>
                    <a:pt x="559" y="2107"/>
                  </a:lnTo>
                  <a:lnTo>
                    <a:pt x="553" y="2107"/>
                  </a:lnTo>
                  <a:lnTo>
                    <a:pt x="547" y="2102"/>
                  </a:lnTo>
                  <a:lnTo>
                    <a:pt x="538" y="2090"/>
                  </a:lnTo>
                  <a:lnTo>
                    <a:pt x="532" y="2085"/>
                  </a:lnTo>
                  <a:lnTo>
                    <a:pt x="532" y="2081"/>
                  </a:lnTo>
                  <a:lnTo>
                    <a:pt x="526" y="2081"/>
                  </a:lnTo>
                  <a:lnTo>
                    <a:pt x="526" y="2085"/>
                  </a:lnTo>
                  <a:lnTo>
                    <a:pt x="532" y="2085"/>
                  </a:lnTo>
                  <a:lnTo>
                    <a:pt x="532" y="2090"/>
                  </a:lnTo>
                  <a:lnTo>
                    <a:pt x="538" y="2096"/>
                  </a:lnTo>
                  <a:lnTo>
                    <a:pt x="542" y="2102"/>
                  </a:lnTo>
                  <a:lnTo>
                    <a:pt x="553" y="2107"/>
                  </a:lnTo>
                  <a:lnTo>
                    <a:pt x="559" y="2113"/>
                  </a:lnTo>
                  <a:lnTo>
                    <a:pt x="564" y="2113"/>
                  </a:lnTo>
                  <a:lnTo>
                    <a:pt x="564" y="2117"/>
                  </a:lnTo>
                  <a:lnTo>
                    <a:pt x="570" y="2123"/>
                  </a:lnTo>
                  <a:lnTo>
                    <a:pt x="574" y="2123"/>
                  </a:lnTo>
                  <a:lnTo>
                    <a:pt x="579" y="2123"/>
                  </a:lnTo>
                  <a:lnTo>
                    <a:pt x="585" y="2128"/>
                  </a:lnTo>
                  <a:lnTo>
                    <a:pt x="585" y="2134"/>
                  </a:lnTo>
                  <a:lnTo>
                    <a:pt x="585" y="2139"/>
                  </a:lnTo>
                  <a:lnTo>
                    <a:pt x="591" y="2139"/>
                  </a:lnTo>
                  <a:lnTo>
                    <a:pt x="591" y="2145"/>
                  </a:lnTo>
                  <a:lnTo>
                    <a:pt x="591" y="2149"/>
                  </a:lnTo>
                  <a:lnTo>
                    <a:pt x="596" y="2149"/>
                  </a:lnTo>
                  <a:lnTo>
                    <a:pt x="596" y="2155"/>
                  </a:lnTo>
                  <a:lnTo>
                    <a:pt x="596" y="2166"/>
                  </a:lnTo>
                  <a:lnTo>
                    <a:pt x="591" y="2171"/>
                  </a:lnTo>
                  <a:lnTo>
                    <a:pt x="585" y="2177"/>
                  </a:lnTo>
                  <a:lnTo>
                    <a:pt x="585" y="2183"/>
                  </a:lnTo>
                  <a:lnTo>
                    <a:pt x="585" y="2192"/>
                  </a:lnTo>
                  <a:lnTo>
                    <a:pt x="579" y="2192"/>
                  </a:lnTo>
                  <a:lnTo>
                    <a:pt x="585" y="2192"/>
                  </a:lnTo>
                  <a:lnTo>
                    <a:pt x="585" y="2198"/>
                  </a:lnTo>
                  <a:lnTo>
                    <a:pt x="579" y="2198"/>
                  </a:lnTo>
                  <a:lnTo>
                    <a:pt x="579" y="2204"/>
                  </a:lnTo>
                  <a:lnTo>
                    <a:pt x="574" y="2204"/>
                  </a:lnTo>
                  <a:lnTo>
                    <a:pt x="570" y="2204"/>
                  </a:lnTo>
                  <a:lnTo>
                    <a:pt x="564" y="2209"/>
                  </a:lnTo>
                  <a:lnTo>
                    <a:pt x="559" y="2209"/>
                  </a:lnTo>
                  <a:lnTo>
                    <a:pt x="553" y="2209"/>
                  </a:lnTo>
                  <a:lnTo>
                    <a:pt x="547" y="2204"/>
                  </a:lnTo>
                  <a:lnTo>
                    <a:pt x="542" y="2198"/>
                  </a:lnTo>
                  <a:lnTo>
                    <a:pt x="538" y="2198"/>
                  </a:lnTo>
                  <a:lnTo>
                    <a:pt x="532" y="2192"/>
                  </a:lnTo>
                  <a:lnTo>
                    <a:pt x="526" y="2192"/>
                  </a:lnTo>
                  <a:lnTo>
                    <a:pt x="526" y="2187"/>
                  </a:lnTo>
                  <a:lnTo>
                    <a:pt x="521" y="2187"/>
                  </a:lnTo>
                  <a:lnTo>
                    <a:pt x="521" y="2183"/>
                  </a:lnTo>
                  <a:lnTo>
                    <a:pt x="515" y="2183"/>
                  </a:lnTo>
                  <a:lnTo>
                    <a:pt x="515" y="2177"/>
                  </a:lnTo>
                  <a:lnTo>
                    <a:pt x="515" y="2171"/>
                  </a:lnTo>
                  <a:lnTo>
                    <a:pt x="515" y="2166"/>
                  </a:lnTo>
                  <a:lnTo>
                    <a:pt x="515" y="2160"/>
                  </a:lnTo>
                  <a:lnTo>
                    <a:pt x="521" y="2155"/>
                  </a:lnTo>
                  <a:lnTo>
                    <a:pt x="521" y="2160"/>
                  </a:lnTo>
                  <a:lnTo>
                    <a:pt x="526" y="2160"/>
                  </a:lnTo>
                  <a:lnTo>
                    <a:pt x="526" y="2155"/>
                  </a:lnTo>
                  <a:lnTo>
                    <a:pt x="521" y="2155"/>
                  </a:lnTo>
                  <a:lnTo>
                    <a:pt x="515" y="2155"/>
                  </a:lnTo>
                  <a:lnTo>
                    <a:pt x="510" y="2155"/>
                  </a:lnTo>
                  <a:lnTo>
                    <a:pt x="504" y="2155"/>
                  </a:lnTo>
                  <a:lnTo>
                    <a:pt x="500" y="2149"/>
                  </a:lnTo>
                  <a:lnTo>
                    <a:pt x="494" y="2149"/>
                  </a:lnTo>
                  <a:lnTo>
                    <a:pt x="494" y="2145"/>
                  </a:lnTo>
                  <a:lnTo>
                    <a:pt x="494" y="2139"/>
                  </a:lnTo>
                  <a:lnTo>
                    <a:pt x="494" y="2134"/>
                  </a:lnTo>
                  <a:lnTo>
                    <a:pt x="494" y="2128"/>
                  </a:lnTo>
                  <a:lnTo>
                    <a:pt x="500" y="2123"/>
                  </a:lnTo>
                  <a:lnTo>
                    <a:pt x="494" y="2123"/>
                  </a:lnTo>
                  <a:lnTo>
                    <a:pt x="494" y="2117"/>
                  </a:lnTo>
                  <a:lnTo>
                    <a:pt x="489" y="2117"/>
                  </a:lnTo>
                  <a:lnTo>
                    <a:pt x="489" y="2113"/>
                  </a:lnTo>
                  <a:lnTo>
                    <a:pt x="489" y="2107"/>
                  </a:lnTo>
                  <a:lnTo>
                    <a:pt x="483" y="2113"/>
                  </a:lnTo>
                  <a:lnTo>
                    <a:pt x="489" y="2113"/>
                  </a:lnTo>
                  <a:lnTo>
                    <a:pt x="489" y="2117"/>
                  </a:lnTo>
                  <a:lnTo>
                    <a:pt x="494" y="2117"/>
                  </a:lnTo>
                  <a:lnTo>
                    <a:pt x="494" y="2123"/>
                  </a:lnTo>
                  <a:lnTo>
                    <a:pt x="489" y="2123"/>
                  </a:lnTo>
                  <a:lnTo>
                    <a:pt x="483" y="2117"/>
                  </a:lnTo>
                  <a:lnTo>
                    <a:pt x="478" y="2113"/>
                  </a:lnTo>
                  <a:lnTo>
                    <a:pt x="472" y="2113"/>
                  </a:lnTo>
                  <a:lnTo>
                    <a:pt x="472" y="2107"/>
                  </a:lnTo>
                  <a:lnTo>
                    <a:pt x="472" y="2102"/>
                  </a:lnTo>
                  <a:lnTo>
                    <a:pt x="472" y="2107"/>
                  </a:lnTo>
                  <a:lnTo>
                    <a:pt x="468" y="2107"/>
                  </a:lnTo>
                  <a:lnTo>
                    <a:pt x="462" y="2102"/>
                  </a:lnTo>
                  <a:lnTo>
                    <a:pt x="451" y="2096"/>
                  </a:lnTo>
                  <a:lnTo>
                    <a:pt x="451" y="2090"/>
                  </a:lnTo>
                  <a:lnTo>
                    <a:pt x="451" y="2085"/>
                  </a:lnTo>
                  <a:lnTo>
                    <a:pt x="445" y="2081"/>
                  </a:lnTo>
                  <a:lnTo>
                    <a:pt x="445" y="2075"/>
                  </a:lnTo>
                  <a:lnTo>
                    <a:pt x="445" y="2070"/>
                  </a:lnTo>
                  <a:lnTo>
                    <a:pt x="445" y="2064"/>
                  </a:lnTo>
                  <a:lnTo>
                    <a:pt x="440" y="2064"/>
                  </a:lnTo>
                  <a:lnTo>
                    <a:pt x="440" y="2070"/>
                  </a:lnTo>
                  <a:lnTo>
                    <a:pt x="434" y="2070"/>
                  </a:lnTo>
                  <a:lnTo>
                    <a:pt x="425" y="2058"/>
                  </a:lnTo>
                  <a:lnTo>
                    <a:pt x="413" y="2049"/>
                  </a:lnTo>
                  <a:lnTo>
                    <a:pt x="413" y="2053"/>
                  </a:lnTo>
                  <a:lnTo>
                    <a:pt x="413" y="2058"/>
                  </a:lnTo>
                  <a:lnTo>
                    <a:pt x="413" y="2064"/>
                  </a:lnTo>
                  <a:lnTo>
                    <a:pt x="413" y="2070"/>
                  </a:lnTo>
                  <a:lnTo>
                    <a:pt x="413" y="2075"/>
                  </a:lnTo>
                  <a:lnTo>
                    <a:pt x="419" y="2081"/>
                  </a:lnTo>
                  <a:lnTo>
                    <a:pt x="419" y="2085"/>
                  </a:lnTo>
                  <a:lnTo>
                    <a:pt x="425" y="2085"/>
                  </a:lnTo>
                  <a:lnTo>
                    <a:pt x="425" y="2090"/>
                  </a:lnTo>
                  <a:lnTo>
                    <a:pt x="430" y="2096"/>
                  </a:lnTo>
                  <a:lnTo>
                    <a:pt x="430" y="2102"/>
                  </a:lnTo>
                  <a:lnTo>
                    <a:pt x="440" y="2107"/>
                  </a:lnTo>
                  <a:lnTo>
                    <a:pt x="440" y="2113"/>
                  </a:lnTo>
                  <a:lnTo>
                    <a:pt x="440" y="2117"/>
                  </a:lnTo>
                  <a:lnTo>
                    <a:pt x="445" y="2117"/>
                  </a:lnTo>
                  <a:lnTo>
                    <a:pt x="445" y="2128"/>
                  </a:lnTo>
                  <a:lnTo>
                    <a:pt x="451" y="2134"/>
                  </a:lnTo>
                  <a:lnTo>
                    <a:pt x="451" y="2139"/>
                  </a:lnTo>
                  <a:lnTo>
                    <a:pt x="445" y="2139"/>
                  </a:lnTo>
                  <a:lnTo>
                    <a:pt x="440" y="2134"/>
                  </a:lnTo>
                  <a:lnTo>
                    <a:pt x="425" y="2123"/>
                  </a:lnTo>
                  <a:lnTo>
                    <a:pt x="419" y="2123"/>
                  </a:lnTo>
                  <a:lnTo>
                    <a:pt x="419" y="2117"/>
                  </a:lnTo>
                  <a:lnTo>
                    <a:pt x="413" y="2113"/>
                  </a:lnTo>
                  <a:lnTo>
                    <a:pt x="408" y="2107"/>
                  </a:lnTo>
                  <a:lnTo>
                    <a:pt x="402" y="2096"/>
                  </a:lnTo>
                  <a:lnTo>
                    <a:pt x="402" y="2090"/>
                  </a:lnTo>
                  <a:lnTo>
                    <a:pt x="402" y="2085"/>
                  </a:lnTo>
                  <a:lnTo>
                    <a:pt x="397" y="2085"/>
                  </a:lnTo>
                  <a:lnTo>
                    <a:pt x="387" y="2070"/>
                  </a:lnTo>
                  <a:lnTo>
                    <a:pt x="376" y="2064"/>
                  </a:lnTo>
                  <a:lnTo>
                    <a:pt x="355" y="2049"/>
                  </a:lnTo>
                  <a:lnTo>
                    <a:pt x="349" y="2043"/>
                  </a:lnTo>
                  <a:lnTo>
                    <a:pt x="327" y="2037"/>
                  </a:lnTo>
                  <a:lnTo>
                    <a:pt x="323" y="2037"/>
                  </a:lnTo>
                  <a:lnTo>
                    <a:pt x="311" y="2016"/>
                  </a:lnTo>
                  <a:lnTo>
                    <a:pt x="300" y="2005"/>
                  </a:lnTo>
                  <a:lnTo>
                    <a:pt x="300" y="1994"/>
                  </a:lnTo>
                  <a:lnTo>
                    <a:pt x="295" y="1979"/>
                  </a:lnTo>
                  <a:lnTo>
                    <a:pt x="289" y="1973"/>
                  </a:lnTo>
                  <a:lnTo>
                    <a:pt x="274" y="1947"/>
                  </a:lnTo>
                  <a:lnTo>
                    <a:pt x="274" y="1941"/>
                  </a:lnTo>
                  <a:lnTo>
                    <a:pt x="268" y="1930"/>
                  </a:lnTo>
                  <a:lnTo>
                    <a:pt x="274" y="1909"/>
                  </a:lnTo>
                  <a:lnTo>
                    <a:pt x="274" y="1887"/>
                  </a:lnTo>
                  <a:lnTo>
                    <a:pt x="274" y="1860"/>
                  </a:lnTo>
                  <a:lnTo>
                    <a:pt x="268" y="1854"/>
                  </a:lnTo>
                  <a:lnTo>
                    <a:pt x="253" y="1839"/>
                  </a:lnTo>
                  <a:lnTo>
                    <a:pt x="247" y="1839"/>
                  </a:lnTo>
                  <a:lnTo>
                    <a:pt x="242" y="1834"/>
                  </a:lnTo>
                  <a:lnTo>
                    <a:pt x="236" y="1822"/>
                  </a:lnTo>
                  <a:lnTo>
                    <a:pt x="236" y="1807"/>
                  </a:lnTo>
                  <a:lnTo>
                    <a:pt x="236" y="1801"/>
                  </a:lnTo>
                  <a:lnTo>
                    <a:pt x="236" y="1796"/>
                  </a:lnTo>
                  <a:lnTo>
                    <a:pt x="236" y="1785"/>
                  </a:lnTo>
                  <a:lnTo>
                    <a:pt x="236" y="1764"/>
                  </a:lnTo>
                  <a:lnTo>
                    <a:pt x="230" y="1758"/>
                  </a:lnTo>
                  <a:lnTo>
                    <a:pt x="225" y="1748"/>
                  </a:lnTo>
                  <a:lnTo>
                    <a:pt x="204" y="1720"/>
                  </a:lnTo>
                  <a:lnTo>
                    <a:pt x="198" y="1716"/>
                  </a:lnTo>
                  <a:lnTo>
                    <a:pt x="187" y="1716"/>
                  </a:lnTo>
                  <a:lnTo>
                    <a:pt x="177" y="1726"/>
                  </a:lnTo>
                  <a:lnTo>
                    <a:pt x="177" y="1737"/>
                  </a:lnTo>
                  <a:lnTo>
                    <a:pt x="172" y="1748"/>
                  </a:lnTo>
                  <a:lnTo>
                    <a:pt x="161" y="1758"/>
                  </a:lnTo>
                  <a:lnTo>
                    <a:pt x="150" y="1758"/>
                  </a:lnTo>
                  <a:lnTo>
                    <a:pt x="145" y="1758"/>
                  </a:lnTo>
                  <a:lnTo>
                    <a:pt x="140" y="1753"/>
                  </a:lnTo>
                  <a:lnTo>
                    <a:pt x="140" y="1743"/>
                  </a:lnTo>
                  <a:lnTo>
                    <a:pt x="134" y="1737"/>
                  </a:lnTo>
                  <a:lnTo>
                    <a:pt x="134" y="1732"/>
                  </a:lnTo>
                  <a:lnTo>
                    <a:pt x="129" y="1726"/>
                  </a:lnTo>
                  <a:lnTo>
                    <a:pt x="117" y="1726"/>
                  </a:lnTo>
                  <a:lnTo>
                    <a:pt x="112" y="1720"/>
                  </a:lnTo>
                  <a:lnTo>
                    <a:pt x="108" y="1716"/>
                  </a:lnTo>
                  <a:lnTo>
                    <a:pt x="102" y="1711"/>
                  </a:lnTo>
                  <a:lnTo>
                    <a:pt x="102" y="1705"/>
                  </a:lnTo>
                  <a:lnTo>
                    <a:pt x="102" y="1699"/>
                  </a:lnTo>
                  <a:lnTo>
                    <a:pt x="102" y="1694"/>
                  </a:lnTo>
                  <a:lnTo>
                    <a:pt x="102" y="1688"/>
                  </a:lnTo>
                  <a:lnTo>
                    <a:pt x="102" y="1683"/>
                  </a:lnTo>
                  <a:lnTo>
                    <a:pt x="96" y="1679"/>
                  </a:lnTo>
                  <a:lnTo>
                    <a:pt x="91" y="1673"/>
                  </a:lnTo>
                  <a:lnTo>
                    <a:pt x="85" y="1667"/>
                  </a:lnTo>
                  <a:lnTo>
                    <a:pt x="85" y="1662"/>
                  </a:lnTo>
                  <a:lnTo>
                    <a:pt x="80" y="1662"/>
                  </a:lnTo>
                  <a:lnTo>
                    <a:pt x="76" y="1656"/>
                  </a:lnTo>
                  <a:lnTo>
                    <a:pt x="76" y="1651"/>
                  </a:lnTo>
                  <a:lnTo>
                    <a:pt x="70" y="1651"/>
                  </a:lnTo>
                  <a:lnTo>
                    <a:pt x="64" y="1651"/>
                  </a:lnTo>
                  <a:lnTo>
                    <a:pt x="64" y="1646"/>
                  </a:lnTo>
                  <a:lnTo>
                    <a:pt x="59" y="1646"/>
                  </a:lnTo>
                  <a:lnTo>
                    <a:pt x="53" y="1646"/>
                  </a:lnTo>
                  <a:lnTo>
                    <a:pt x="48" y="1646"/>
                  </a:lnTo>
                  <a:lnTo>
                    <a:pt x="48" y="1641"/>
                  </a:lnTo>
                  <a:lnTo>
                    <a:pt x="42" y="1641"/>
                  </a:lnTo>
                  <a:lnTo>
                    <a:pt x="38" y="1641"/>
                  </a:lnTo>
                  <a:lnTo>
                    <a:pt x="38" y="1646"/>
                  </a:lnTo>
                  <a:lnTo>
                    <a:pt x="32" y="1646"/>
                  </a:lnTo>
                  <a:lnTo>
                    <a:pt x="27" y="1646"/>
                  </a:lnTo>
                  <a:lnTo>
                    <a:pt x="21" y="1646"/>
                  </a:lnTo>
                  <a:lnTo>
                    <a:pt x="21" y="1641"/>
                  </a:lnTo>
                  <a:lnTo>
                    <a:pt x="16" y="1635"/>
                  </a:lnTo>
                  <a:lnTo>
                    <a:pt x="10" y="1630"/>
                  </a:lnTo>
                  <a:lnTo>
                    <a:pt x="6" y="1624"/>
                  </a:lnTo>
                  <a:lnTo>
                    <a:pt x="0" y="1624"/>
                  </a:lnTo>
                  <a:lnTo>
                    <a:pt x="6" y="1618"/>
                  </a:lnTo>
                  <a:lnTo>
                    <a:pt x="6" y="1614"/>
                  </a:lnTo>
                  <a:lnTo>
                    <a:pt x="10" y="1614"/>
                  </a:lnTo>
                  <a:lnTo>
                    <a:pt x="16" y="1614"/>
                  </a:lnTo>
                  <a:lnTo>
                    <a:pt x="21" y="1614"/>
                  </a:lnTo>
                  <a:lnTo>
                    <a:pt x="27" y="1614"/>
                  </a:lnTo>
                  <a:lnTo>
                    <a:pt x="32" y="1614"/>
                  </a:lnTo>
                  <a:lnTo>
                    <a:pt x="32" y="1618"/>
                  </a:lnTo>
                  <a:lnTo>
                    <a:pt x="38" y="1618"/>
                  </a:lnTo>
                  <a:lnTo>
                    <a:pt x="38" y="1624"/>
                  </a:lnTo>
                  <a:lnTo>
                    <a:pt x="42" y="1624"/>
                  </a:lnTo>
                  <a:lnTo>
                    <a:pt x="48" y="1624"/>
                  </a:lnTo>
                  <a:lnTo>
                    <a:pt x="53" y="1624"/>
                  </a:lnTo>
                  <a:lnTo>
                    <a:pt x="59" y="1624"/>
                  </a:lnTo>
                  <a:lnTo>
                    <a:pt x="64" y="1624"/>
                  </a:lnTo>
                  <a:lnTo>
                    <a:pt x="70" y="1618"/>
                  </a:lnTo>
                  <a:lnTo>
                    <a:pt x="70" y="1614"/>
                  </a:lnTo>
                  <a:lnTo>
                    <a:pt x="64" y="1614"/>
                  </a:lnTo>
                  <a:lnTo>
                    <a:pt x="59" y="1609"/>
                  </a:lnTo>
                  <a:lnTo>
                    <a:pt x="53" y="1609"/>
                  </a:lnTo>
                  <a:lnTo>
                    <a:pt x="53" y="1603"/>
                  </a:lnTo>
                  <a:lnTo>
                    <a:pt x="48" y="1598"/>
                  </a:lnTo>
                  <a:lnTo>
                    <a:pt x="42" y="1598"/>
                  </a:lnTo>
                  <a:lnTo>
                    <a:pt x="42" y="1592"/>
                  </a:lnTo>
                  <a:lnTo>
                    <a:pt x="53" y="1592"/>
                  </a:lnTo>
                  <a:lnTo>
                    <a:pt x="64" y="1598"/>
                  </a:lnTo>
                  <a:lnTo>
                    <a:pt x="76" y="1598"/>
                  </a:lnTo>
                  <a:lnTo>
                    <a:pt x="85" y="1598"/>
                  </a:lnTo>
                  <a:lnTo>
                    <a:pt x="102" y="1603"/>
                  </a:lnTo>
                  <a:lnTo>
                    <a:pt x="108" y="1603"/>
                  </a:lnTo>
                  <a:lnTo>
                    <a:pt x="117" y="1603"/>
                  </a:lnTo>
                  <a:lnTo>
                    <a:pt x="123" y="1603"/>
                  </a:lnTo>
                  <a:lnTo>
                    <a:pt x="129" y="1603"/>
                  </a:lnTo>
                  <a:lnTo>
                    <a:pt x="134" y="1603"/>
                  </a:lnTo>
                  <a:lnTo>
                    <a:pt x="140" y="1603"/>
                  </a:lnTo>
                  <a:lnTo>
                    <a:pt x="145" y="1603"/>
                  </a:lnTo>
                  <a:lnTo>
                    <a:pt x="150" y="1603"/>
                  </a:lnTo>
                  <a:lnTo>
                    <a:pt x="155" y="1603"/>
                  </a:lnTo>
                  <a:lnTo>
                    <a:pt x="155" y="1598"/>
                  </a:lnTo>
                  <a:lnTo>
                    <a:pt x="155" y="1592"/>
                  </a:lnTo>
                  <a:lnTo>
                    <a:pt x="155" y="1586"/>
                  </a:lnTo>
                  <a:lnTo>
                    <a:pt x="150" y="1582"/>
                  </a:lnTo>
                  <a:lnTo>
                    <a:pt x="150" y="1577"/>
                  </a:lnTo>
                  <a:lnTo>
                    <a:pt x="145" y="1571"/>
                  </a:lnTo>
                  <a:lnTo>
                    <a:pt x="140" y="1565"/>
                  </a:lnTo>
                  <a:lnTo>
                    <a:pt x="140" y="1560"/>
                  </a:lnTo>
                  <a:lnTo>
                    <a:pt x="134" y="1550"/>
                  </a:lnTo>
                  <a:lnTo>
                    <a:pt x="129" y="1539"/>
                  </a:lnTo>
                  <a:lnTo>
                    <a:pt x="129" y="1528"/>
                  </a:lnTo>
                  <a:lnTo>
                    <a:pt x="123" y="1522"/>
                  </a:lnTo>
                  <a:lnTo>
                    <a:pt x="123" y="1517"/>
                  </a:lnTo>
                  <a:lnTo>
                    <a:pt x="117" y="1512"/>
                  </a:lnTo>
                  <a:lnTo>
                    <a:pt x="117" y="1507"/>
                  </a:lnTo>
                  <a:lnTo>
                    <a:pt x="112" y="1501"/>
                  </a:lnTo>
                  <a:lnTo>
                    <a:pt x="108" y="1496"/>
                  </a:lnTo>
                  <a:lnTo>
                    <a:pt x="102" y="1484"/>
                  </a:lnTo>
                  <a:lnTo>
                    <a:pt x="96" y="1475"/>
                  </a:lnTo>
                  <a:lnTo>
                    <a:pt x="96" y="1469"/>
                  </a:lnTo>
                  <a:lnTo>
                    <a:pt x="91" y="1458"/>
                  </a:lnTo>
                  <a:lnTo>
                    <a:pt x="91" y="1452"/>
                  </a:lnTo>
                  <a:lnTo>
                    <a:pt x="85" y="1448"/>
                  </a:lnTo>
                  <a:lnTo>
                    <a:pt x="85" y="1443"/>
                  </a:lnTo>
                  <a:lnTo>
                    <a:pt x="80" y="1431"/>
                  </a:lnTo>
                  <a:lnTo>
                    <a:pt x="70" y="1416"/>
                  </a:lnTo>
                  <a:lnTo>
                    <a:pt x="70" y="1410"/>
                  </a:lnTo>
                  <a:lnTo>
                    <a:pt x="70" y="1399"/>
                  </a:lnTo>
                  <a:lnTo>
                    <a:pt x="70" y="1388"/>
                  </a:lnTo>
                  <a:lnTo>
                    <a:pt x="70" y="1382"/>
                  </a:lnTo>
                  <a:lnTo>
                    <a:pt x="70" y="1378"/>
                  </a:lnTo>
                  <a:lnTo>
                    <a:pt x="70" y="1373"/>
                  </a:lnTo>
                  <a:lnTo>
                    <a:pt x="76" y="1362"/>
                  </a:lnTo>
                  <a:lnTo>
                    <a:pt x="76" y="1350"/>
                  </a:lnTo>
                  <a:lnTo>
                    <a:pt x="76" y="1346"/>
                  </a:lnTo>
                  <a:lnTo>
                    <a:pt x="76" y="1341"/>
                  </a:lnTo>
                  <a:lnTo>
                    <a:pt x="80" y="1335"/>
                  </a:lnTo>
                  <a:lnTo>
                    <a:pt x="80" y="1329"/>
                  </a:lnTo>
                  <a:lnTo>
                    <a:pt x="80" y="1318"/>
                  </a:lnTo>
                  <a:lnTo>
                    <a:pt x="80" y="1314"/>
                  </a:lnTo>
                  <a:lnTo>
                    <a:pt x="80" y="1303"/>
                  </a:lnTo>
                  <a:lnTo>
                    <a:pt x="80" y="1297"/>
                  </a:lnTo>
                  <a:lnTo>
                    <a:pt x="80" y="1292"/>
                  </a:lnTo>
                  <a:lnTo>
                    <a:pt x="76" y="1286"/>
                  </a:lnTo>
                  <a:lnTo>
                    <a:pt x="70" y="1282"/>
                  </a:lnTo>
                  <a:lnTo>
                    <a:pt x="64" y="1276"/>
                  </a:lnTo>
                  <a:lnTo>
                    <a:pt x="59" y="1271"/>
                  </a:lnTo>
                  <a:lnTo>
                    <a:pt x="59" y="1265"/>
                  </a:lnTo>
                  <a:lnTo>
                    <a:pt x="53" y="1260"/>
                  </a:lnTo>
                  <a:lnTo>
                    <a:pt x="53" y="1254"/>
                  </a:lnTo>
                  <a:lnTo>
                    <a:pt x="53" y="1250"/>
                  </a:lnTo>
                  <a:lnTo>
                    <a:pt x="48" y="1244"/>
                  </a:lnTo>
                  <a:lnTo>
                    <a:pt x="59" y="1239"/>
                  </a:lnTo>
                  <a:lnTo>
                    <a:pt x="64" y="1233"/>
                  </a:lnTo>
                  <a:lnTo>
                    <a:pt x="70" y="1228"/>
                  </a:lnTo>
                  <a:lnTo>
                    <a:pt x="76" y="1222"/>
                  </a:lnTo>
                  <a:lnTo>
                    <a:pt x="76" y="1216"/>
                  </a:lnTo>
                  <a:lnTo>
                    <a:pt x="76" y="1212"/>
                  </a:lnTo>
                  <a:lnTo>
                    <a:pt x="80" y="1207"/>
                  </a:lnTo>
                  <a:lnTo>
                    <a:pt x="80" y="1201"/>
                  </a:lnTo>
                  <a:lnTo>
                    <a:pt x="80" y="1195"/>
                  </a:lnTo>
                  <a:lnTo>
                    <a:pt x="80" y="1190"/>
                  </a:lnTo>
                  <a:lnTo>
                    <a:pt x="85" y="1184"/>
                  </a:lnTo>
                  <a:lnTo>
                    <a:pt x="85" y="1180"/>
                  </a:lnTo>
                  <a:lnTo>
                    <a:pt x="91" y="1180"/>
                  </a:lnTo>
                  <a:lnTo>
                    <a:pt x="96" y="1174"/>
                  </a:lnTo>
                  <a:lnTo>
                    <a:pt x="102" y="1174"/>
                  </a:lnTo>
                  <a:lnTo>
                    <a:pt x="108" y="1169"/>
                  </a:lnTo>
                  <a:lnTo>
                    <a:pt x="112" y="1169"/>
                  </a:lnTo>
                  <a:lnTo>
                    <a:pt x="117" y="1169"/>
                  </a:lnTo>
                  <a:lnTo>
                    <a:pt x="123" y="1169"/>
                  </a:lnTo>
                  <a:lnTo>
                    <a:pt x="134" y="1174"/>
                  </a:lnTo>
                  <a:lnTo>
                    <a:pt x="140" y="1174"/>
                  </a:lnTo>
                  <a:lnTo>
                    <a:pt x="129" y="1163"/>
                  </a:lnTo>
                  <a:lnTo>
                    <a:pt x="117" y="1148"/>
                  </a:lnTo>
                  <a:lnTo>
                    <a:pt x="108" y="1137"/>
                  </a:lnTo>
                  <a:lnTo>
                    <a:pt x="96" y="1120"/>
                  </a:lnTo>
                  <a:lnTo>
                    <a:pt x="96" y="1116"/>
                  </a:lnTo>
                  <a:lnTo>
                    <a:pt x="102" y="1116"/>
                  </a:lnTo>
                  <a:lnTo>
                    <a:pt x="102" y="1105"/>
                  </a:lnTo>
                  <a:lnTo>
                    <a:pt x="112" y="1099"/>
                  </a:lnTo>
                  <a:lnTo>
                    <a:pt x="117" y="1099"/>
                  </a:lnTo>
                  <a:lnTo>
                    <a:pt x="123" y="1093"/>
                  </a:lnTo>
                  <a:lnTo>
                    <a:pt x="123" y="1099"/>
                  </a:lnTo>
                  <a:lnTo>
                    <a:pt x="129" y="1093"/>
                  </a:lnTo>
                  <a:lnTo>
                    <a:pt x="134" y="1088"/>
                  </a:lnTo>
                  <a:lnTo>
                    <a:pt x="134" y="1078"/>
                  </a:lnTo>
                  <a:lnTo>
                    <a:pt x="134" y="1073"/>
                  </a:lnTo>
                  <a:lnTo>
                    <a:pt x="140" y="1067"/>
                  </a:lnTo>
                  <a:lnTo>
                    <a:pt x="140" y="1061"/>
                  </a:lnTo>
                  <a:lnTo>
                    <a:pt x="145" y="1056"/>
                  </a:lnTo>
                  <a:lnTo>
                    <a:pt x="150" y="1056"/>
                  </a:lnTo>
                  <a:lnTo>
                    <a:pt x="155" y="1050"/>
                  </a:lnTo>
                  <a:lnTo>
                    <a:pt x="161" y="1040"/>
                  </a:lnTo>
                  <a:lnTo>
                    <a:pt x="166" y="1035"/>
                  </a:lnTo>
                  <a:lnTo>
                    <a:pt x="172" y="1035"/>
                  </a:lnTo>
                  <a:lnTo>
                    <a:pt x="177" y="1035"/>
                  </a:lnTo>
                  <a:lnTo>
                    <a:pt x="172" y="1024"/>
                  </a:lnTo>
                  <a:lnTo>
                    <a:pt x="166" y="1024"/>
                  </a:lnTo>
                  <a:lnTo>
                    <a:pt x="161" y="1018"/>
                  </a:lnTo>
                  <a:lnTo>
                    <a:pt x="155" y="1014"/>
                  </a:lnTo>
                  <a:lnTo>
                    <a:pt x="150" y="1008"/>
                  </a:lnTo>
                  <a:lnTo>
                    <a:pt x="150" y="1003"/>
                  </a:lnTo>
                  <a:lnTo>
                    <a:pt x="150" y="997"/>
                  </a:lnTo>
                  <a:lnTo>
                    <a:pt x="155" y="992"/>
                  </a:lnTo>
                  <a:lnTo>
                    <a:pt x="155" y="986"/>
                  </a:lnTo>
                  <a:lnTo>
                    <a:pt x="150" y="982"/>
                  </a:lnTo>
                  <a:lnTo>
                    <a:pt x="150" y="976"/>
                  </a:lnTo>
                  <a:lnTo>
                    <a:pt x="145" y="971"/>
                  </a:lnTo>
                  <a:lnTo>
                    <a:pt x="145" y="965"/>
                  </a:lnTo>
                  <a:lnTo>
                    <a:pt x="150" y="959"/>
                  </a:lnTo>
                  <a:lnTo>
                    <a:pt x="155" y="950"/>
                  </a:lnTo>
                  <a:lnTo>
                    <a:pt x="161" y="950"/>
                  </a:lnTo>
                  <a:lnTo>
                    <a:pt x="172" y="944"/>
                  </a:lnTo>
                  <a:lnTo>
                    <a:pt x="177" y="938"/>
                  </a:lnTo>
                  <a:lnTo>
                    <a:pt x="183" y="938"/>
                  </a:lnTo>
                  <a:lnTo>
                    <a:pt x="193" y="933"/>
                  </a:lnTo>
                  <a:lnTo>
                    <a:pt x="198" y="933"/>
                  </a:lnTo>
                  <a:lnTo>
                    <a:pt x="204" y="927"/>
                  </a:lnTo>
                  <a:lnTo>
                    <a:pt x="215" y="927"/>
                  </a:lnTo>
                  <a:lnTo>
                    <a:pt x="219" y="927"/>
                  </a:lnTo>
                  <a:lnTo>
                    <a:pt x="225" y="922"/>
                  </a:lnTo>
                  <a:lnTo>
                    <a:pt x="230" y="922"/>
                  </a:lnTo>
                  <a:lnTo>
                    <a:pt x="242" y="927"/>
                  </a:lnTo>
                  <a:lnTo>
                    <a:pt x="247" y="927"/>
                  </a:lnTo>
                  <a:lnTo>
                    <a:pt x="253" y="933"/>
                  </a:lnTo>
                  <a:lnTo>
                    <a:pt x="257" y="938"/>
                  </a:lnTo>
                  <a:lnTo>
                    <a:pt x="263" y="944"/>
                  </a:lnTo>
                  <a:lnTo>
                    <a:pt x="263" y="950"/>
                  </a:lnTo>
                  <a:lnTo>
                    <a:pt x="268" y="954"/>
                  </a:lnTo>
                  <a:lnTo>
                    <a:pt x="268" y="959"/>
                  </a:lnTo>
                  <a:lnTo>
                    <a:pt x="274" y="965"/>
                  </a:lnTo>
                  <a:lnTo>
                    <a:pt x="274" y="971"/>
                  </a:lnTo>
                  <a:lnTo>
                    <a:pt x="279" y="976"/>
                  </a:lnTo>
                  <a:lnTo>
                    <a:pt x="279" y="982"/>
                  </a:lnTo>
                  <a:lnTo>
                    <a:pt x="279" y="986"/>
                  </a:lnTo>
                  <a:lnTo>
                    <a:pt x="285" y="986"/>
                  </a:lnTo>
                  <a:lnTo>
                    <a:pt x="285" y="992"/>
                  </a:lnTo>
                  <a:lnTo>
                    <a:pt x="285" y="997"/>
                  </a:lnTo>
                  <a:lnTo>
                    <a:pt x="295" y="992"/>
                  </a:lnTo>
                  <a:lnTo>
                    <a:pt x="311" y="982"/>
                  </a:lnTo>
                  <a:lnTo>
                    <a:pt x="323" y="971"/>
                  </a:lnTo>
                  <a:lnTo>
                    <a:pt x="327" y="965"/>
                  </a:lnTo>
                  <a:lnTo>
                    <a:pt x="344" y="965"/>
                  </a:lnTo>
                  <a:lnTo>
                    <a:pt x="349" y="959"/>
                  </a:lnTo>
                  <a:lnTo>
                    <a:pt x="355" y="954"/>
                  </a:lnTo>
                  <a:lnTo>
                    <a:pt x="370" y="938"/>
                  </a:lnTo>
                  <a:lnTo>
                    <a:pt x="381" y="927"/>
                  </a:lnTo>
                  <a:lnTo>
                    <a:pt x="392" y="916"/>
                  </a:lnTo>
                  <a:lnTo>
                    <a:pt x="402" y="916"/>
                  </a:lnTo>
                  <a:lnTo>
                    <a:pt x="408" y="916"/>
                  </a:lnTo>
                  <a:lnTo>
                    <a:pt x="419" y="916"/>
                  </a:lnTo>
                  <a:lnTo>
                    <a:pt x="425" y="912"/>
                  </a:lnTo>
                  <a:lnTo>
                    <a:pt x="430" y="916"/>
                  </a:lnTo>
                  <a:lnTo>
                    <a:pt x="434" y="927"/>
                  </a:lnTo>
                  <a:lnTo>
                    <a:pt x="440" y="933"/>
                  </a:lnTo>
                  <a:lnTo>
                    <a:pt x="445" y="933"/>
                  </a:lnTo>
                  <a:lnTo>
                    <a:pt x="457" y="933"/>
                  </a:lnTo>
                  <a:lnTo>
                    <a:pt x="462" y="927"/>
                  </a:lnTo>
                  <a:lnTo>
                    <a:pt x="468" y="916"/>
                  </a:lnTo>
                  <a:lnTo>
                    <a:pt x="468" y="901"/>
                  </a:lnTo>
                  <a:lnTo>
                    <a:pt x="468" y="884"/>
                  </a:lnTo>
                  <a:lnTo>
                    <a:pt x="472" y="874"/>
                  </a:lnTo>
                  <a:lnTo>
                    <a:pt x="478" y="863"/>
                  </a:lnTo>
                  <a:lnTo>
                    <a:pt x="478" y="852"/>
                  </a:lnTo>
                  <a:lnTo>
                    <a:pt x="478" y="842"/>
                  </a:lnTo>
                  <a:lnTo>
                    <a:pt x="478" y="837"/>
                  </a:lnTo>
                  <a:lnTo>
                    <a:pt x="483" y="831"/>
                  </a:lnTo>
                  <a:lnTo>
                    <a:pt x="483" y="825"/>
                  </a:lnTo>
                  <a:lnTo>
                    <a:pt x="483" y="820"/>
                  </a:lnTo>
                  <a:lnTo>
                    <a:pt x="489" y="816"/>
                  </a:lnTo>
                  <a:lnTo>
                    <a:pt x="500" y="810"/>
                  </a:lnTo>
                  <a:lnTo>
                    <a:pt x="500" y="804"/>
                  </a:lnTo>
                  <a:lnTo>
                    <a:pt x="504" y="799"/>
                  </a:lnTo>
                  <a:lnTo>
                    <a:pt x="515" y="793"/>
                  </a:lnTo>
                  <a:lnTo>
                    <a:pt x="521" y="772"/>
                  </a:lnTo>
                  <a:lnTo>
                    <a:pt x="538" y="756"/>
                  </a:lnTo>
                  <a:lnTo>
                    <a:pt x="542" y="756"/>
                  </a:lnTo>
                  <a:lnTo>
                    <a:pt x="547" y="750"/>
                  </a:lnTo>
                  <a:lnTo>
                    <a:pt x="547" y="746"/>
                  </a:lnTo>
                  <a:lnTo>
                    <a:pt x="553" y="729"/>
                  </a:lnTo>
                  <a:lnTo>
                    <a:pt x="564" y="723"/>
                  </a:lnTo>
                  <a:lnTo>
                    <a:pt x="570" y="718"/>
                  </a:lnTo>
                  <a:lnTo>
                    <a:pt x="579" y="714"/>
                  </a:lnTo>
                  <a:lnTo>
                    <a:pt x="585" y="708"/>
                  </a:lnTo>
                  <a:lnTo>
                    <a:pt x="591" y="697"/>
                  </a:lnTo>
                  <a:lnTo>
                    <a:pt x="591" y="686"/>
                  </a:lnTo>
                  <a:lnTo>
                    <a:pt x="596" y="676"/>
                  </a:lnTo>
                  <a:lnTo>
                    <a:pt x="607" y="659"/>
                  </a:lnTo>
                  <a:lnTo>
                    <a:pt x="602" y="649"/>
                  </a:lnTo>
                  <a:lnTo>
                    <a:pt x="596" y="638"/>
                  </a:lnTo>
                  <a:lnTo>
                    <a:pt x="591" y="633"/>
                  </a:lnTo>
                  <a:lnTo>
                    <a:pt x="579" y="621"/>
                  </a:lnTo>
                  <a:lnTo>
                    <a:pt x="574" y="612"/>
                  </a:lnTo>
                  <a:lnTo>
                    <a:pt x="579" y="584"/>
                  </a:lnTo>
                  <a:lnTo>
                    <a:pt x="585" y="574"/>
                  </a:lnTo>
                  <a:lnTo>
                    <a:pt x="585" y="563"/>
                  </a:lnTo>
                  <a:lnTo>
                    <a:pt x="591" y="552"/>
                  </a:lnTo>
                  <a:lnTo>
                    <a:pt x="591" y="542"/>
                  </a:lnTo>
                  <a:lnTo>
                    <a:pt x="602" y="536"/>
                  </a:lnTo>
                  <a:lnTo>
                    <a:pt x="617" y="536"/>
                  </a:lnTo>
                  <a:lnTo>
                    <a:pt x="634" y="531"/>
                  </a:lnTo>
                  <a:lnTo>
                    <a:pt x="634" y="525"/>
                  </a:lnTo>
                  <a:lnTo>
                    <a:pt x="634" y="515"/>
                  </a:lnTo>
                  <a:lnTo>
                    <a:pt x="634" y="510"/>
                  </a:lnTo>
                  <a:lnTo>
                    <a:pt x="639" y="510"/>
                  </a:lnTo>
                  <a:lnTo>
                    <a:pt x="645" y="504"/>
                  </a:lnTo>
                  <a:lnTo>
                    <a:pt x="645" y="499"/>
                  </a:lnTo>
                  <a:lnTo>
                    <a:pt x="645" y="487"/>
                  </a:lnTo>
                  <a:lnTo>
                    <a:pt x="639" y="483"/>
                  </a:lnTo>
                  <a:lnTo>
                    <a:pt x="634" y="487"/>
                  </a:lnTo>
                  <a:lnTo>
                    <a:pt x="628" y="483"/>
                  </a:lnTo>
                  <a:lnTo>
                    <a:pt x="617" y="483"/>
                  </a:lnTo>
                  <a:lnTo>
                    <a:pt x="617" y="472"/>
                  </a:lnTo>
                  <a:lnTo>
                    <a:pt x="623" y="472"/>
                  </a:lnTo>
                  <a:lnTo>
                    <a:pt x="628" y="466"/>
                  </a:lnTo>
                  <a:lnTo>
                    <a:pt x="617" y="455"/>
                  </a:lnTo>
                  <a:lnTo>
                    <a:pt x="612" y="446"/>
                  </a:lnTo>
                  <a:lnTo>
                    <a:pt x="607" y="434"/>
                  </a:lnTo>
                  <a:lnTo>
                    <a:pt x="596" y="434"/>
                  </a:lnTo>
                  <a:lnTo>
                    <a:pt x="591" y="429"/>
                  </a:lnTo>
                  <a:lnTo>
                    <a:pt x="596" y="423"/>
                  </a:lnTo>
                  <a:lnTo>
                    <a:pt x="596" y="418"/>
                  </a:lnTo>
                  <a:lnTo>
                    <a:pt x="596" y="413"/>
                  </a:lnTo>
                  <a:lnTo>
                    <a:pt x="607" y="408"/>
                  </a:lnTo>
                  <a:lnTo>
                    <a:pt x="607" y="402"/>
                  </a:lnTo>
                  <a:lnTo>
                    <a:pt x="607" y="397"/>
                  </a:lnTo>
                  <a:lnTo>
                    <a:pt x="602" y="391"/>
                  </a:lnTo>
                  <a:lnTo>
                    <a:pt x="596" y="391"/>
                  </a:lnTo>
                  <a:lnTo>
                    <a:pt x="579" y="391"/>
                  </a:lnTo>
                  <a:lnTo>
                    <a:pt x="574" y="385"/>
                  </a:lnTo>
                  <a:lnTo>
                    <a:pt x="579" y="381"/>
                  </a:lnTo>
                  <a:lnTo>
                    <a:pt x="585" y="376"/>
                  </a:lnTo>
                  <a:lnTo>
                    <a:pt x="579" y="370"/>
                  </a:lnTo>
                  <a:lnTo>
                    <a:pt x="579" y="365"/>
                  </a:lnTo>
                  <a:lnTo>
                    <a:pt x="574" y="359"/>
                  </a:lnTo>
                  <a:lnTo>
                    <a:pt x="564" y="359"/>
                  </a:lnTo>
                  <a:lnTo>
                    <a:pt x="559" y="365"/>
                  </a:lnTo>
                  <a:lnTo>
                    <a:pt x="559" y="359"/>
                  </a:lnTo>
                  <a:lnTo>
                    <a:pt x="559" y="353"/>
                  </a:lnTo>
                  <a:lnTo>
                    <a:pt x="559" y="349"/>
                  </a:lnTo>
                  <a:lnTo>
                    <a:pt x="559" y="344"/>
                  </a:lnTo>
                  <a:lnTo>
                    <a:pt x="553" y="344"/>
                  </a:lnTo>
                  <a:lnTo>
                    <a:pt x="547" y="349"/>
                  </a:lnTo>
                  <a:lnTo>
                    <a:pt x="542" y="344"/>
                  </a:lnTo>
                  <a:lnTo>
                    <a:pt x="538" y="332"/>
                  </a:lnTo>
                  <a:lnTo>
                    <a:pt x="532" y="332"/>
                  </a:lnTo>
                  <a:lnTo>
                    <a:pt x="521" y="332"/>
                  </a:lnTo>
                  <a:lnTo>
                    <a:pt x="515" y="321"/>
                  </a:lnTo>
                  <a:lnTo>
                    <a:pt x="510" y="316"/>
                  </a:lnTo>
                  <a:lnTo>
                    <a:pt x="504" y="316"/>
                  </a:lnTo>
                  <a:lnTo>
                    <a:pt x="504" y="311"/>
                  </a:lnTo>
                  <a:lnTo>
                    <a:pt x="504" y="306"/>
                  </a:lnTo>
                  <a:lnTo>
                    <a:pt x="494" y="300"/>
                  </a:lnTo>
                  <a:lnTo>
                    <a:pt x="494" y="295"/>
                  </a:lnTo>
                  <a:lnTo>
                    <a:pt x="504" y="295"/>
                  </a:lnTo>
                  <a:lnTo>
                    <a:pt x="504" y="289"/>
                  </a:lnTo>
                  <a:lnTo>
                    <a:pt x="504" y="284"/>
                  </a:lnTo>
                  <a:lnTo>
                    <a:pt x="510" y="279"/>
                  </a:lnTo>
                  <a:lnTo>
                    <a:pt x="504" y="274"/>
                  </a:lnTo>
                  <a:lnTo>
                    <a:pt x="500" y="274"/>
                  </a:lnTo>
                  <a:lnTo>
                    <a:pt x="489" y="268"/>
                  </a:lnTo>
                  <a:lnTo>
                    <a:pt x="489" y="251"/>
                  </a:lnTo>
                  <a:lnTo>
                    <a:pt x="489" y="247"/>
                  </a:lnTo>
                  <a:lnTo>
                    <a:pt x="483" y="236"/>
                  </a:lnTo>
                  <a:lnTo>
                    <a:pt x="478" y="225"/>
                  </a:lnTo>
                  <a:lnTo>
                    <a:pt x="483" y="225"/>
                  </a:lnTo>
                  <a:lnTo>
                    <a:pt x="489" y="225"/>
                  </a:lnTo>
                  <a:lnTo>
                    <a:pt x="494" y="225"/>
                  </a:lnTo>
                  <a:lnTo>
                    <a:pt x="500" y="225"/>
                  </a:lnTo>
                  <a:lnTo>
                    <a:pt x="504" y="225"/>
                  </a:lnTo>
                  <a:lnTo>
                    <a:pt x="510" y="225"/>
                  </a:lnTo>
                  <a:lnTo>
                    <a:pt x="515" y="225"/>
                  </a:lnTo>
                  <a:lnTo>
                    <a:pt x="521" y="219"/>
                  </a:lnTo>
                  <a:lnTo>
                    <a:pt x="526" y="219"/>
                  </a:lnTo>
                  <a:lnTo>
                    <a:pt x="532" y="215"/>
                  </a:lnTo>
                  <a:lnTo>
                    <a:pt x="538" y="215"/>
                  </a:lnTo>
                  <a:lnTo>
                    <a:pt x="542" y="210"/>
                  </a:lnTo>
                  <a:lnTo>
                    <a:pt x="547" y="210"/>
                  </a:lnTo>
                  <a:lnTo>
                    <a:pt x="553" y="204"/>
                  </a:lnTo>
                  <a:lnTo>
                    <a:pt x="559" y="198"/>
                  </a:lnTo>
                  <a:lnTo>
                    <a:pt x="564" y="193"/>
                  </a:lnTo>
                  <a:lnTo>
                    <a:pt x="564" y="187"/>
                  </a:lnTo>
                  <a:lnTo>
                    <a:pt x="570" y="183"/>
                  </a:lnTo>
                  <a:lnTo>
                    <a:pt x="570" y="177"/>
                  </a:lnTo>
                  <a:lnTo>
                    <a:pt x="570" y="172"/>
                  </a:lnTo>
                  <a:lnTo>
                    <a:pt x="574" y="172"/>
                  </a:lnTo>
                  <a:lnTo>
                    <a:pt x="574" y="166"/>
                  </a:lnTo>
                  <a:lnTo>
                    <a:pt x="579" y="161"/>
                  </a:lnTo>
                  <a:lnTo>
                    <a:pt x="585" y="155"/>
                  </a:lnTo>
                  <a:lnTo>
                    <a:pt x="591" y="149"/>
                  </a:lnTo>
                  <a:lnTo>
                    <a:pt x="596" y="149"/>
                  </a:lnTo>
                  <a:lnTo>
                    <a:pt x="596" y="145"/>
                  </a:lnTo>
                  <a:lnTo>
                    <a:pt x="602" y="145"/>
                  </a:lnTo>
                  <a:lnTo>
                    <a:pt x="607" y="145"/>
                  </a:lnTo>
                  <a:lnTo>
                    <a:pt x="612" y="145"/>
                  </a:lnTo>
                  <a:lnTo>
                    <a:pt x="617" y="145"/>
                  </a:lnTo>
                  <a:lnTo>
                    <a:pt x="623" y="145"/>
                  </a:lnTo>
                  <a:lnTo>
                    <a:pt x="628" y="145"/>
                  </a:lnTo>
                  <a:lnTo>
                    <a:pt x="634" y="145"/>
                  </a:lnTo>
                  <a:lnTo>
                    <a:pt x="634" y="149"/>
                  </a:lnTo>
                  <a:lnTo>
                    <a:pt x="639" y="155"/>
                  </a:lnTo>
                  <a:lnTo>
                    <a:pt x="645" y="155"/>
                  </a:lnTo>
                  <a:lnTo>
                    <a:pt x="649" y="155"/>
                  </a:lnTo>
                  <a:lnTo>
                    <a:pt x="655" y="155"/>
                  </a:lnTo>
                  <a:lnTo>
                    <a:pt x="660" y="155"/>
                  </a:lnTo>
                  <a:lnTo>
                    <a:pt x="666" y="149"/>
                  </a:lnTo>
                  <a:lnTo>
                    <a:pt x="672" y="149"/>
                  </a:lnTo>
                  <a:lnTo>
                    <a:pt x="677" y="149"/>
                  </a:lnTo>
                  <a:lnTo>
                    <a:pt x="687" y="145"/>
                  </a:lnTo>
                  <a:lnTo>
                    <a:pt x="693" y="145"/>
                  </a:lnTo>
                  <a:lnTo>
                    <a:pt x="698" y="140"/>
                  </a:lnTo>
                  <a:lnTo>
                    <a:pt x="709" y="140"/>
                  </a:lnTo>
                  <a:lnTo>
                    <a:pt x="715" y="140"/>
                  </a:lnTo>
                  <a:lnTo>
                    <a:pt x="719" y="140"/>
                  </a:lnTo>
                  <a:lnTo>
                    <a:pt x="725" y="140"/>
                  </a:lnTo>
                  <a:lnTo>
                    <a:pt x="736" y="145"/>
                  </a:lnTo>
                  <a:lnTo>
                    <a:pt x="741" y="140"/>
                  </a:lnTo>
                  <a:lnTo>
                    <a:pt x="753" y="140"/>
                  </a:lnTo>
                  <a:lnTo>
                    <a:pt x="757" y="140"/>
                  </a:lnTo>
                  <a:lnTo>
                    <a:pt x="762" y="134"/>
                  </a:lnTo>
                  <a:lnTo>
                    <a:pt x="774" y="134"/>
                  </a:lnTo>
                  <a:lnTo>
                    <a:pt x="779" y="134"/>
                  </a:lnTo>
                  <a:lnTo>
                    <a:pt x="789" y="129"/>
                  </a:lnTo>
                  <a:lnTo>
                    <a:pt x="794" y="123"/>
                  </a:lnTo>
                  <a:lnTo>
                    <a:pt x="800" y="123"/>
                  </a:lnTo>
                  <a:lnTo>
                    <a:pt x="806" y="123"/>
                  </a:lnTo>
                  <a:lnTo>
                    <a:pt x="811" y="123"/>
                  </a:lnTo>
                  <a:lnTo>
                    <a:pt x="817" y="117"/>
                  </a:lnTo>
                  <a:lnTo>
                    <a:pt x="822" y="113"/>
                  </a:lnTo>
                  <a:lnTo>
                    <a:pt x="827" y="113"/>
                  </a:lnTo>
                  <a:lnTo>
                    <a:pt x="827" y="108"/>
                  </a:lnTo>
                  <a:lnTo>
                    <a:pt x="832" y="102"/>
                  </a:lnTo>
                  <a:lnTo>
                    <a:pt x="838" y="96"/>
                  </a:lnTo>
                  <a:lnTo>
                    <a:pt x="838" y="91"/>
                  </a:lnTo>
                  <a:lnTo>
                    <a:pt x="838" y="85"/>
                  </a:lnTo>
                  <a:lnTo>
                    <a:pt x="838" y="81"/>
                  </a:lnTo>
                  <a:lnTo>
                    <a:pt x="838" y="75"/>
                  </a:lnTo>
                  <a:lnTo>
                    <a:pt x="832" y="70"/>
                  </a:lnTo>
                  <a:lnTo>
                    <a:pt x="827" y="70"/>
                  </a:lnTo>
                  <a:lnTo>
                    <a:pt x="822" y="64"/>
                  </a:lnTo>
                  <a:lnTo>
                    <a:pt x="817" y="64"/>
                  </a:lnTo>
                  <a:lnTo>
                    <a:pt x="811" y="59"/>
                  </a:lnTo>
                  <a:lnTo>
                    <a:pt x="806" y="53"/>
                  </a:lnTo>
                  <a:lnTo>
                    <a:pt x="800" y="53"/>
                  </a:lnTo>
                  <a:lnTo>
                    <a:pt x="800" y="49"/>
                  </a:lnTo>
                  <a:lnTo>
                    <a:pt x="794" y="49"/>
                  </a:lnTo>
                  <a:lnTo>
                    <a:pt x="794" y="43"/>
                  </a:lnTo>
                  <a:lnTo>
                    <a:pt x="800" y="38"/>
                  </a:lnTo>
                  <a:lnTo>
                    <a:pt x="806" y="38"/>
                  </a:lnTo>
                  <a:lnTo>
                    <a:pt x="817" y="38"/>
                  </a:lnTo>
                  <a:lnTo>
                    <a:pt x="817" y="32"/>
                  </a:lnTo>
                  <a:lnTo>
                    <a:pt x="827" y="32"/>
                  </a:lnTo>
                  <a:lnTo>
                    <a:pt x="832" y="32"/>
                  </a:lnTo>
                  <a:lnTo>
                    <a:pt x="843" y="32"/>
                  </a:lnTo>
                  <a:lnTo>
                    <a:pt x="849" y="32"/>
                  </a:lnTo>
                  <a:lnTo>
                    <a:pt x="854" y="32"/>
                  </a:lnTo>
                  <a:lnTo>
                    <a:pt x="859" y="27"/>
                  </a:lnTo>
                  <a:lnTo>
                    <a:pt x="864" y="27"/>
                  </a:lnTo>
                  <a:lnTo>
                    <a:pt x="870" y="21"/>
                  </a:lnTo>
                  <a:lnTo>
                    <a:pt x="875" y="21"/>
                  </a:lnTo>
                  <a:lnTo>
                    <a:pt x="881" y="17"/>
                  </a:lnTo>
                  <a:lnTo>
                    <a:pt x="887" y="11"/>
                  </a:lnTo>
                  <a:lnTo>
                    <a:pt x="892" y="6"/>
                  </a:lnTo>
                  <a:lnTo>
                    <a:pt x="896" y="6"/>
                  </a:lnTo>
                  <a:lnTo>
                    <a:pt x="902" y="0"/>
                  </a:lnTo>
                  <a:lnTo>
                    <a:pt x="908" y="0"/>
                  </a:lnTo>
                  <a:lnTo>
                    <a:pt x="913" y="0"/>
                  </a:lnTo>
                  <a:lnTo>
                    <a:pt x="919" y="0"/>
                  </a:lnTo>
                  <a:lnTo>
                    <a:pt x="930" y="0"/>
                  </a:lnTo>
                  <a:lnTo>
                    <a:pt x="934" y="0"/>
                  </a:lnTo>
                  <a:lnTo>
                    <a:pt x="940" y="0"/>
                  </a:lnTo>
                  <a:lnTo>
                    <a:pt x="951" y="0"/>
                  </a:lnTo>
                  <a:lnTo>
                    <a:pt x="956" y="6"/>
                  </a:lnTo>
                  <a:lnTo>
                    <a:pt x="962" y="6"/>
                  </a:lnTo>
                  <a:lnTo>
                    <a:pt x="966" y="6"/>
                  </a:lnTo>
                  <a:lnTo>
                    <a:pt x="972" y="6"/>
                  </a:lnTo>
                  <a:lnTo>
                    <a:pt x="977" y="6"/>
                  </a:lnTo>
                  <a:lnTo>
                    <a:pt x="983" y="11"/>
                  </a:lnTo>
                  <a:lnTo>
                    <a:pt x="988" y="11"/>
                  </a:lnTo>
                  <a:lnTo>
                    <a:pt x="994" y="11"/>
                  </a:lnTo>
                  <a:lnTo>
                    <a:pt x="1000" y="17"/>
                  </a:lnTo>
                  <a:lnTo>
                    <a:pt x="1004" y="17"/>
                  </a:lnTo>
                  <a:lnTo>
                    <a:pt x="1009" y="17"/>
                  </a:lnTo>
                  <a:lnTo>
                    <a:pt x="1015" y="17"/>
                  </a:lnTo>
                  <a:lnTo>
                    <a:pt x="1021" y="21"/>
                  </a:lnTo>
                  <a:lnTo>
                    <a:pt x="1026" y="21"/>
                  </a:lnTo>
                  <a:lnTo>
                    <a:pt x="1037" y="27"/>
                  </a:lnTo>
                  <a:lnTo>
                    <a:pt x="1042" y="27"/>
                  </a:lnTo>
                  <a:lnTo>
                    <a:pt x="1047" y="32"/>
                  </a:lnTo>
                  <a:lnTo>
                    <a:pt x="1053" y="32"/>
                  </a:lnTo>
                  <a:lnTo>
                    <a:pt x="1053" y="32"/>
                  </a:lnTo>
                  <a:close/>
                </a:path>
              </a:pathLst>
            </a:custGeom>
            <a:solidFill>
              <a:schemeClr val="bg2">
                <a:lumMod val="60000"/>
                <a:lumOff val="40000"/>
              </a:schemeClr>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8"/>
            <p:cNvSpPr>
              <a:spLocks/>
            </p:cNvSpPr>
            <p:nvPr/>
          </p:nvSpPr>
          <p:spPr bwMode="auto">
            <a:xfrm>
              <a:off x="4266" y="3660"/>
              <a:ext cx="15" cy="17"/>
            </a:xfrm>
            <a:custGeom>
              <a:avLst/>
              <a:gdLst>
                <a:gd name="T0" fmla="*/ 6 w 15"/>
                <a:gd name="T1" fmla="*/ 17 h 17"/>
                <a:gd name="T2" fmla="*/ 0 w 15"/>
                <a:gd name="T3" fmla="*/ 11 h 17"/>
                <a:gd name="T4" fmla="*/ 0 w 15"/>
                <a:gd name="T5" fmla="*/ 5 h 17"/>
                <a:gd name="T6" fmla="*/ 6 w 15"/>
                <a:gd name="T7" fmla="*/ 0 h 17"/>
                <a:gd name="T8" fmla="*/ 10 w 15"/>
                <a:gd name="T9" fmla="*/ 0 h 17"/>
                <a:gd name="T10" fmla="*/ 15 w 15"/>
                <a:gd name="T11" fmla="*/ 0 h 17"/>
                <a:gd name="T12" fmla="*/ 15 w 15"/>
                <a:gd name="T13" fmla="*/ 5 h 17"/>
                <a:gd name="T14" fmla="*/ 15 w 15"/>
                <a:gd name="T15" fmla="*/ 11 h 17"/>
                <a:gd name="T16" fmla="*/ 15 w 15"/>
                <a:gd name="T17" fmla="*/ 17 h 17"/>
                <a:gd name="T18" fmla="*/ 10 w 15"/>
                <a:gd name="T19" fmla="*/ 17 h 17"/>
                <a:gd name="T20" fmla="*/ 6 w 1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7">
                  <a:moveTo>
                    <a:pt x="6" y="17"/>
                  </a:moveTo>
                  <a:lnTo>
                    <a:pt x="0" y="11"/>
                  </a:lnTo>
                  <a:lnTo>
                    <a:pt x="0" y="5"/>
                  </a:lnTo>
                  <a:lnTo>
                    <a:pt x="6" y="0"/>
                  </a:lnTo>
                  <a:lnTo>
                    <a:pt x="10" y="0"/>
                  </a:lnTo>
                  <a:lnTo>
                    <a:pt x="15" y="0"/>
                  </a:lnTo>
                  <a:lnTo>
                    <a:pt x="15" y="5"/>
                  </a:lnTo>
                  <a:lnTo>
                    <a:pt x="15" y="11"/>
                  </a:lnTo>
                  <a:lnTo>
                    <a:pt x="15" y="17"/>
                  </a:lnTo>
                  <a:lnTo>
                    <a:pt x="10" y="17"/>
                  </a:lnTo>
                  <a:lnTo>
                    <a:pt x="6"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9"/>
            <p:cNvSpPr>
              <a:spLocks/>
            </p:cNvSpPr>
            <p:nvPr/>
          </p:nvSpPr>
          <p:spPr bwMode="auto">
            <a:xfrm>
              <a:off x="4266" y="3660"/>
              <a:ext cx="15" cy="17"/>
            </a:xfrm>
            <a:custGeom>
              <a:avLst/>
              <a:gdLst>
                <a:gd name="T0" fmla="*/ 6 w 15"/>
                <a:gd name="T1" fmla="*/ 17 h 17"/>
                <a:gd name="T2" fmla="*/ 0 w 15"/>
                <a:gd name="T3" fmla="*/ 11 h 17"/>
                <a:gd name="T4" fmla="*/ 0 w 15"/>
                <a:gd name="T5" fmla="*/ 5 h 17"/>
                <a:gd name="T6" fmla="*/ 6 w 15"/>
                <a:gd name="T7" fmla="*/ 0 h 17"/>
                <a:gd name="T8" fmla="*/ 10 w 15"/>
                <a:gd name="T9" fmla="*/ 0 h 17"/>
                <a:gd name="T10" fmla="*/ 15 w 15"/>
                <a:gd name="T11" fmla="*/ 0 h 17"/>
                <a:gd name="T12" fmla="*/ 15 w 15"/>
                <a:gd name="T13" fmla="*/ 5 h 17"/>
                <a:gd name="T14" fmla="*/ 15 w 15"/>
                <a:gd name="T15" fmla="*/ 11 h 17"/>
                <a:gd name="T16" fmla="*/ 15 w 15"/>
                <a:gd name="T17" fmla="*/ 17 h 17"/>
                <a:gd name="T18" fmla="*/ 10 w 15"/>
                <a:gd name="T19" fmla="*/ 17 h 17"/>
                <a:gd name="T20" fmla="*/ 6 w 1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7">
                  <a:moveTo>
                    <a:pt x="6" y="17"/>
                  </a:moveTo>
                  <a:lnTo>
                    <a:pt x="0" y="11"/>
                  </a:lnTo>
                  <a:lnTo>
                    <a:pt x="0" y="5"/>
                  </a:lnTo>
                  <a:lnTo>
                    <a:pt x="6" y="0"/>
                  </a:lnTo>
                  <a:lnTo>
                    <a:pt x="10" y="0"/>
                  </a:lnTo>
                  <a:lnTo>
                    <a:pt x="15" y="0"/>
                  </a:lnTo>
                  <a:lnTo>
                    <a:pt x="15" y="5"/>
                  </a:lnTo>
                  <a:lnTo>
                    <a:pt x="15" y="11"/>
                  </a:lnTo>
                  <a:lnTo>
                    <a:pt x="15" y="17"/>
                  </a:lnTo>
                  <a:lnTo>
                    <a:pt x="10" y="17"/>
                  </a:lnTo>
                  <a:lnTo>
                    <a:pt x="6"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5" name="Freeform 10"/>
            <p:cNvSpPr>
              <a:spLocks/>
            </p:cNvSpPr>
            <p:nvPr/>
          </p:nvSpPr>
          <p:spPr bwMode="auto">
            <a:xfrm>
              <a:off x="4083" y="3607"/>
              <a:ext cx="15" cy="10"/>
            </a:xfrm>
            <a:custGeom>
              <a:avLst/>
              <a:gdLst>
                <a:gd name="T0" fmla="*/ 6 w 15"/>
                <a:gd name="T1" fmla="*/ 0 h 10"/>
                <a:gd name="T2" fmla="*/ 10 w 15"/>
                <a:gd name="T3" fmla="*/ 0 h 10"/>
                <a:gd name="T4" fmla="*/ 15 w 15"/>
                <a:gd name="T5" fmla="*/ 4 h 10"/>
                <a:gd name="T6" fmla="*/ 15 w 15"/>
                <a:gd name="T7" fmla="*/ 10 h 10"/>
                <a:gd name="T8" fmla="*/ 10 w 15"/>
                <a:gd name="T9" fmla="*/ 10 h 10"/>
                <a:gd name="T10" fmla="*/ 6 w 15"/>
                <a:gd name="T11" fmla="*/ 4 h 10"/>
                <a:gd name="T12" fmla="*/ 0 w 15"/>
                <a:gd name="T13" fmla="*/ 0 h 10"/>
                <a:gd name="T14" fmla="*/ 6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6" y="0"/>
                  </a:moveTo>
                  <a:lnTo>
                    <a:pt x="10" y="0"/>
                  </a:lnTo>
                  <a:lnTo>
                    <a:pt x="15" y="4"/>
                  </a:lnTo>
                  <a:lnTo>
                    <a:pt x="15" y="10"/>
                  </a:lnTo>
                  <a:lnTo>
                    <a:pt x="10" y="10"/>
                  </a:lnTo>
                  <a:lnTo>
                    <a:pt x="6" y="4"/>
                  </a:ln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1"/>
            <p:cNvSpPr>
              <a:spLocks/>
            </p:cNvSpPr>
            <p:nvPr/>
          </p:nvSpPr>
          <p:spPr bwMode="auto">
            <a:xfrm>
              <a:off x="4083" y="3607"/>
              <a:ext cx="15" cy="10"/>
            </a:xfrm>
            <a:custGeom>
              <a:avLst/>
              <a:gdLst>
                <a:gd name="T0" fmla="*/ 6 w 15"/>
                <a:gd name="T1" fmla="*/ 0 h 10"/>
                <a:gd name="T2" fmla="*/ 10 w 15"/>
                <a:gd name="T3" fmla="*/ 0 h 10"/>
                <a:gd name="T4" fmla="*/ 15 w 15"/>
                <a:gd name="T5" fmla="*/ 4 h 10"/>
                <a:gd name="T6" fmla="*/ 15 w 15"/>
                <a:gd name="T7" fmla="*/ 10 h 10"/>
                <a:gd name="T8" fmla="*/ 10 w 15"/>
                <a:gd name="T9" fmla="*/ 10 h 10"/>
                <a:gd name="T10" fmla="*/ 6 w 15"/>
                <a:gd name="T11" fmla="*/ 4 h 10"/>
                <a:gd name="T12" fmla="*/ 0 w 15"/>
                <a:gd name="T13" fmla="*/ 0 h 10"/>
                <a:gd name="T14" fmla="*/ 6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6" y="0"/>
                  </a:moveTo>
                  <a:lnTo>
                    <a:pt x="10" y="0"/>
                  </a:lnTo>
                  <a:lnTo>
                    <a:pt x="15" y="4"/>
                  </a:lnTo>
                  <a:lnTo>
                    <a:pt x="15" y="10"/>
                  </a:lnTo>
                  <a:lnTo>
                    <a:pt x="10" y="10"/>
                  </a:lnTo>
                  <a:lnTo>
                    <a:pt x="6" y="4"/>
                  </a:ln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7" name="Freeform 12"/>
            <p:cNvSpPr>
              <a:spLocks/>
            </p:cNvSpPr>
            <p:nvPr/>
          </p:nvSpPr>
          <p:spPr bwMode="auto">
            <a:xfrm>
              <a:off x="3938" y="3564"/>
              <a:ext cx="11" cy="15"/>
            </a:xfrm>
            <a:custGeom>
              <a:avLst/>
              <a:gdLst>
                <a:gd name="T0" fmla="*/ 6 w 11"/>
                <a:gd name="T1" fmla="*/ 15 h 15"/>
                <a:gd name="T2" fmla="*/ 6 w 11"/>
                <a:gd name="T3" fmla="*/ 11 h 15"/>
                <a:gd name="T4" fmla="*/ 0 w 11"/>
                <a:gd name="T5" fmla="*/ 11 h 15"/>
                <a:gd name="T6" fmla="*/ 0 w 11"/>
                <a:gd name="T7" fmla="*/ 5 h 15"/>
                <a:gd name="T8" fmla="*/ 6 w 11"/>
                <a:gd name="T9" fmla="*/ 0 h 15"/>
                <a:gd name="T10" fmla="*/ 6 w 11"/>
                <a:gd name="T11" fmla="*/ 5 h 15"/>
                <a:gd name="T12" fmla="*/ 11 w 11"/>
                <a:gd name="T13" fmla="*/ 11 h 15"/>
                <a:gd name="T14" fmla="*/ 6 w 11"/>
                <a:gd name="T15" fmla="*/ 11 h 15"/>
                <a:gd name="T16" fmla="*/ 6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6" y="15"/>
                  </a:moveTo>
                  <a:lnTo>
                    <a:pt x="6" y="11"/>
                  </a:lnTo>
                  <a:lnTo>
                    <a:pt x="0" y="11"/>
                  </a:lnTo>
                  <a:lnTo>
                    <a:pt x="0" y="5"/>
                  </a:lnTo>
                  <a:lnTo>
                    <a:pt x="6" y="0"/>
                  </a:lnTo>
                  <a:lnTo>
                    <a:pt x="6" y="5"/>
                  </a:lnTo>
                  <a:lnTo>
                    <a:pt x="11" y="11"/>
                  </a:lnTo>
                  <a:lnTo>
                    <a:pt x="6" y="11"/>
                  </a:lnTo>
                  <a:lnTo>
                    <a:pt x="6" y="1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3"/>
            <p:cNvSpPr>
              <a:spLocks/>
            </p:cNvSpPr>
            <p:nvPr/>
          </p:nvSpPr>
          <p:spPr bwMode="auto">
            <a:xfrm>
              <a:off x="3938" y="3564"/>
              <a:ext cx="11" cy="15"/>
            </a:xfrm>
            <a:custGeom>
              <a:avLst/>
              <a:gdLst>
                <a:gd name="T0" fmla="*/ 6 w 11"/>
                <a:gd name="T1" fmla="*/ 15 h 15"/>
                <a:gd name="T2" fmla="*/ 6 w 11"/>
                <a:gd name="T3" fmla="*/ 11 h 15"/>
                <a:gd name="T4" fmla="*/ 0 w 11"/>
                <a:gd name="T5" fmla="*/ 11 h 15"/>
                <a:gd name="T6" fmla="*/ 0 w 11"/>
                <a:gd name="T7" fmla="*/ 5 h 15"/>
                <a:gd name="T8" fmla="*/ 6 w 11"/>
                <a:gd name="T9" fmla="*/ 0 h 15"/>
                <a:gd name="T10" fmla="*/ 6 w 11"/>
                <a:gd name="T11" fmla="*/ 5 h 15"/>
                <a:gd name="T12" fmla="*/ 11 w 11"/>
                <a:gd name="T13" fmla="*/ 11 h 15"/>
                <a:gd name="T14" fmla="*/ 6 w 11"/>
                <a:gd name="T15" fmla="*/ 11 h 15"/>
                <a:gd name="T16" fmla="*/ 6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6" y="15"/>
                  </a:moveTo>
                  <a:lnTo>
                    <a:pt x="6" y="11"/>
                  </a:lnTo>
                  <a:lnTo>
                    <a:pt x="0" y="11"/>
                  </a:lnTo>
                  <a:lnTo>
                    <a:pt x="0" y="5"/>
                  </a:lnTo>
                  <a:lnTo>
                    <a:pt x="6" y="0"/>
                  </a:lnTo>
                  <a:lnTo>
                    <a:pt x="6" y="5"/>
                  </a:lnTo>
                  <a:lnTo>
                    <a:pt x="11" y="11"/>
                  </a:lnTo>
                  <a:lnTo>
                    <a:pt x="6" y="11"/>
                  </a:lnTo>
                  <a:lnTo>
                    <a:pt x="6" y="1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9" name="Freeform 14"/>
            <p:cNvSpPr>
              <a:spLocks/>
            </p:cNvSpPr>
            <p:nvPr/>
          </p:nvSpPr>
          <p:spPr bwMode="auto">
            <a:xfrm>
              <a:off x="3944" y="3558"/>
              <a:ext cx="15" cy="26"/>
            </a:xfrm>
            <a:custGeom>
              <a:avLst/>
              <a:gdLst>
                <a:gd name="T0" fmla="*/ 15 w 15"/>
                <a:gd name="T1" fmla="*/ 26 h 26"/>
                <a:gd name="T2" fmla="*/ 9 w 15"/>
                <a:gd name="T3" fmla="*/ 26 h 26"/>
                <a:gd name="T4" fmla="*/ 5 w 15"/>
                <a:gd name="T5" fmla="*/ 21 h 26"/>
                <a:gd name="T6" fmla="*/ 5 w 15"/>
                <a:gd name="T7" fmla="*/ 17 h 26"/>
                <a:gd name="T8" fmla="*/ 5 w 15"/>
                <a:gd name="T9" fmla="*/ 11 h 26"/>
                <a:gd name="T10" fmla="*/ 5 w 15"/>
                <a:gd name="T11" fmla="*/ 6 h 26"/>
                <a:gd name="T12" fmla="*/ 0 w 15"/>
                <a:gd name="T13" fmla="*/ 6 h 26"/>
                <a:gd name="T14" fmla="*/ 0 w 15"/>
                <a:gd name="T15" fmla="*/ 0 h 26"/>
                <a:gd name="T16" fmla="*/ 5 w 15"/>
                <a:gd name="T17" fmla="*/ 0 h 26"/>
                <a:gd name="T18" fmla="*/ 9 w 15"/>
                <a:gd name="T19" fmla="*/ 6 h 26"/>
                <a:gd name="T20" fmla="*/ 15 w 15"/>
                <a:gd name="T21" fmla="*/ 11 h 26"/>
                <a:gd name="T22" fmla="*/ 15 w 15"/>
                <a:gd name="T23" fmla="*/ 17 h 26"/>
                <a:gd name="T24" fmla="*/ 15 w 15"/>
                <a:gd name="T25" fmla="*/ 21 h 26"/>
                <a:gd name="T26" fmla="*/ 15 w 15"/>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6">
                  <a:moveTo>
                    <a:pt x="15" y="26"/>
                  </a:moveTo>
                  <a:lnTo>
                    <a:pt x="9" y="26"/>
                  </a:lnTo>
                  <a:lnTo>
                    <a:pt x="5" y="21"/>
                  </a:lnTo>
                  <a:lnTo>
                    <a:pt x="5" y="17"/>
                  </a:lnTo>
                  <a:lnTo>
                    <a:pt x="5" y="11"/>
                  </a:lnTo>
                  <a:lnTo>
                    <a:pt x="5" y="6"/>
                  </a:lnTo>
                  <a:lnTo>
                    <a:pt x="0" y="6"/>
                  </a:lnTo>
                  <a:lnTo>
                    <a:pt x="0" y="0"/>
                  </a:lnTo>
                  <a:lnTo>
                    <a:pt x="5" y="0"/>
                  </a:lnTo>
                  <a:lnTo>
                    <a:pt x="9" y="6"/>
                  </a:lnTo>
                  <a:lnTo>
                    <a:pt x="15" y="11"/>
                  </a:lnTo>
                  <a:lnTo>
                    <a:pt x="15" y="17"/>
                  </a:lnTo>
                  <a:lnTo>
                    <a:pt x="15" y="21"/>
                  </a:lnTo>
                  <a:lnTo>
                    <a:pt x="15" y="2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15"/>
            <p:cNvSpPr>
              <a:spLocks/>
            </p:cNvSpPr>
            <p:nvPr/>
          </p:nvSpPr>
          <p:spPr bwMode="auto">
            <a:xfrm>
              <a:off x="3944" y="3558"/>
              <a:ext cx="15" cy="26"/>
            </a:xfrm>
            <a:custGeom>
              <a:avLst/>
              <a:gdLst>
                <a:gd name="T0" fmla="*/ 15 w 15"/>
                <a:gd name="T1" fmla="*/ 26 h 26"/>
                <a:gd name="T2" fmla="*/ 9 w 15"/>
                <a:gd name="T3" fmla="*/ 26 h 26"/>
                <a:gd name="T4" fmla="*/ 5 w 15"/>
                <a:gd name="T5" fmla="*/ 21 h 26"/>
                <a:gd name="T6" fmla="*/ 5 w 15"/>
                <a:gd name="T7" fmla="*/ 17 h 26"/>
                <a:gd name="T8" fmla="*/ 5 w 15"/>
                <a:gd name="T9" fmla="*/ 11 h 26"/>
                <a:gd name="T10" fmla="*/ 5 w 15"/>
                <a:gd name="T11" fmla="*/ 6 h 26"/>
                <a:gd name="T12" fmla="*/ 0 w 15"/>
                <a:gd name="T13" fmla="*/ 6 h 26"/>
                <a:gd name="T14" fmla="*/ 0 w 15"/>
                <a:gd name="T15" fmla="*/ 0 h 26"/>
                <a:gd name="T16" fmla="*/ 5 w 15"/>
                <a:gd name="T17" fmla="*/ 0 h 26"/>
                <a:gd name="T18" fmla="*/ 9 w 15"/>
                <a:gd name="T19" fmla="*/ 6 h 26"/>
                <a:gd name="T20" fmla="*/ 15 w 15"/>
                <a:gd name="T21" fmla="*/ 11 h 26"/>
                <a:gd name="T22" fmla="*/ 15 w 15"/>
                <a:gd name="T23" fmla="*/ 17 h 26"/>
                <a:gd name="T24" fmla="*/ 15 w 15"/>
                <a:gd name="T25" fmla="*/ 21 h 26"/>
                <a:gd name="T26" fmla="*/ 15 w 15"/>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6">
                  <a:moveTo>
                    <a:pt x="15" y="26"/>
                  </a:moveTo>
                  <a:lnTo>
                    <a:pt x="9" y="26"/>
                  </a:lnTo>
                  <a:lnTo>
                    <a:pt x="5" y="21"/>
                  </a:lnTo>
                  <a:lnTo>
                    <a:pt x="5" y="17"/>
                  </a:lnTo>
                  <a:lnTo>
                    <a:pt x="5" y="11"/>
                  </a:lnTo>
                  <a:lnTo>
                    <a:pt x="5" y="6"/>
                  </a:lnTo>
                  <a:lnTo>
                    <a:pt x="0" y="6"/>
                  </a:lnTo>
                  <a:lnTo>
                    <a:pt x="0" y="0"/>
                  </a:lnTo>
                  <a:lnTo>
                    <a:pt x="5" y="0"/>
                  </a:lnTo>
                  <a:lnTo>
                    <a:pt x="9" y="6"/>
                  </a:lnTo>
                  <a:lnTo>
                    <a:pt x="15" y="11"/>
                  </a:lnTo>
                  <a:lnTo>
                    <a:pt x="15" y="17"/>
                  </a:lnTo>
                  <a:lnTo>
                    <a:pt x="15" y="21"/>
                  </a:lnTo>
                  <a:lnTo>
                    <a:pt x="15" y="2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Freeform 16"/>
            <p:cNvSpPr>
              <a:spLocks/>
            </p:cNvSpPr>
            <p:nvPr/>
          </p:nvSpPr>
          <p:spPr bwMode="auto">
            <a:xfrm>
              <a:off x="3127" y="2925"/>
              <a:ext cx="907" cy="1088"/>
            </a:xfrm>
            <a:custGeom>
              <a:avLst/>
              <a:gdLst>
                <a:gd name="T0" fmla="*/ 306 w 907"/>
                <a:gd name="T1" fmla="*/ 12 h 1088"/>
                <a:gd name="T2" fmla="*/ 332 w 907"/>
                <a:gd name="T3" fmla="*/ 59 h 1088"/>
                <a:gd name="T4" fmla="*/ 413 w 907"/>
                <a:gd name="T5" fmla="*/ 102 h 1088"/>
                <a:gd name="T6" fmla="*/ 434 w 907"/>
                <a:gd name="T7" fmla="*/ 167 h 1088"/>
                <a:gd name="T8" fmla="*/ 434 w 907"/>
                <a:gd name="T9" fmla="*/ 193 h 1088"/>
                <a:gd name="T10" fmla="*/ 398 w 907"/>
                <a:gd name="T11" fmla="*/ 193 h 1088"/>
                <a:gd name="T12" fmla="*/ 445 w 907"/>
                <a:gd name="T13" fmla="*/ 215 h 1088"/>
                <a:gd name="T14" fmla="*/ 494 w 907"/>
                <a:gd name="T15" fmla="*/ 252 h 1088"/>
                <a:gd name="T16" fmla="*/ 532 w 907"/>
                <a:gd name="T17" fmla="*/ 312 h 1088"/>
                <a:gd name="T18" fmla="*/ 622 w 907"/>
                <a:gd name="T19" fmla="*/ 327 h 1088"/>
                <a:gd name="T20" fmla="*/ 666 w 907"/>
                <a:gd name="T21" fmla="*/ 456 h 1088"/>
                <a:gd name="T22" fmla="*/ 741 w 907"/>
                <a:gd name="T23" fmla="*/ 612 h 1088"/>
                <a:gd name="T24" fmla="*/ 811 w 907"/>
                <a:gd name="T25" fmla="*/ 703 h 1088"/>
                <a:gd name="T26" fmla="*/ 784 w 907"/>
                <a:gd name="T27" fmla="*/ 682 h 1088"/>
                <a:gd name="T28" fmla="*/ 789 w 907"/>
                <a:gd name="T29" fmla="*/ 708 h 1088"/>
                <a:gd name="T30" fmla="*/ 837 w 907"/>
                <a:gd name="T31" fmla="*/ 752 h 1088"/>
                <a:gd name="T32" fmla="*/ 881 w 907"/>
                <a:gd name="T33" fmla="*/ 784 h 1088"/>
                <a:gd name="T34" fmla="*/ 886 w 907"/>
                <a:gd name="T35" fmla="*/ 831 h 1088"/>
                <a:gd name="T36" fmla="*/ 896 w 907"/>
                <a:gd name="T37" fmla="*/ 890 h 1088"/>
                <a:gd name="T38" fmla="*/ 837 w 907"/>
                <a:gd name="T39" fmla="*/ 869 h 1088"/>
                <a:gd name="T40" fmla="*/ 886 w 907"/>
                <a:gd name="T41" fmla="*/ 880 h 1088"/>
                <a:gd name="T42" fmla="*/ 892 w 907"/>
                <a:gd name="T43" fmla="*/ 928 h 1088"/>
                <a:gd name="T44" fmla="*/ 860 w 907"/>
                <a:gd name="T45" fmla="*/ 982 h 1088"/>
                <a:gd name="T46" fmla="*/ 864 w 907"/>
                <a:gd name="T47" fmla="*/ 997 h 1088"/>
                <a:gd name="T48" fmla="*/ 773 w 907"/>
                <a:gd name="T49" fmla="*/ 1018 h 1088"/>
                <a:gd name="T50" fmla="*/ 569 w 907"/>
                <a:gd name="T51" fmla="*/ 1018 h 1088"/>
                <a:gd name="T52" fmla="*/ 558 w 907"/>
                <a:gd name="T53" fmla="*/ 1003 h 1088"/>
                <a:gd name="T54" fmla="*/ 509 w 907"/>
                <a:gd name="T55" fmla="*/ 1003 h 1088"/>
                <a:gd name="T56" fmla="*/ 537 w 907"/>
                <a:gd name="T57" fmla="*/ 997 h 1088"/>
                <a:gd name="T58" fmla="*/ 504 w 907"/>
                <a:gd name="T59" fmla="*/ 1024 h 1088"/>
                <a:gd name="T60" fmla="*/ 456 w 907"/>
                <a:gd name="T61" fmla="*/ 1030 h 1088"/>
                <a:gd name="T62" fmla="*/ 381 w 907"/>
                <a:gd name="T63" fmla="*/ 1041 h 1088"/>
                <a:gd name="T64" fmla="*/ 311 w 907"/>
                <a:gd name="T65" fmla="*/ 1052 h 1088"/>
                <a:gd name="T66" fmla="*/ 247 w 907"/>
                <a:gd name="T67" fmla="*/ 1062 h 1088"/>
                <a:gd name="T68" fmla="*/ 198 w 907"/>
                <a:gd name="T69" fmla="*/ 1046 h 1088"/>
                <a:gd name="T70" fmla="*/ 193 w 907"/>
                <a:gd name="T71" fmla="*/ 1078 h 1088"/>
                <a:gd name="T72" fmla="*/ 160 w 907"/>
                <a:gd name="T73" fmla="*/ 1088 h 1088"/>
                <a:gd name="T74" fmla="*/ 117 w 907"/>
                <a:gd name="T75" fmla="*/ 1046 h 1088"/>
                <a:gd name="T76" fmla="*/ 102 w 907"/>
                <a:gd name="T77" fmla="*/ 1018 h 1088"/>
                <a:gd name="T78" fmla="*/ 107 w 907"/>
                <a:gd name="T79" fmla="*/ 1014 h 1088"/>
                <a:gd name="T80" fmla="*/ 91 w 907"/>
                <a:gd name="T81" fmla="*/ 976 h 1088"/>
                <a:gd name="T82" fmla="*/ 64 w 907"/>
                <a:gd name="T83" fmla="*/ 907 h 1088"/>
                <a:gd name="T84" fmla="*/ 85 w 907"/>
                <a:gd name="T85" fmla="*/ 837 h 1088"/>
                <a:gd name="T86" fmla="*/ 59 w 907"/>
                <a:gd name="T87" fmla="*/ 761 h 1088"/>
                <a:gd name="T88" fmla="*/ 38 w 907"/>
                <a:gd name="T89" fmla="*/ 708 h 1088"/>
                <a:gd name="T90" fmla="*/ 21 w 907"/>
                <a:gd name="T91" fmla="*/ 654 h 1088"/>
                <a:gd name="T92" fmla="*/ 32 w 907"/>
                <a:gd name="T93" fmla="*/ 585 h 1088"/>
                <a:gd name="T94" fmla="*/ 21 w 907"/>
                <a:gd name="T95" fmla="*/ 542 h 1088"/>
                <a:gd name="T96" fmla="*/ 59 w 907"/>
                <a:gd name="T97" fmla="*/ 504 h 1088"/>
                <a:gd name="T98" fmla="*/ 79 w 907"/>
                <a:gd name="T99" fmla="*/ 472 h 1088"/>
                <a:gd name="T100" fmla="*/ 75 w 907"/>
                <a:gd name="T101" fmla="*/ 414 h 1088"/>
                <a:gd name="T102" fmla="*/ 79 w 907"/>
                <a:gd name="T103" fmla="*/ 338 h 1088"/>
                <a:gd name="T104" fmla="*/ 79 w 907"/>
                <a:gd name="T105" fmla="*/ 274 h 1088"/>
                <a:gd name="T106" fmla="*/ 79 w 907"/>
                <a:gd name="T107" fmla="*/ 220 h 1088"/>
                <a:gd name="T108" fmla="*/ 128 w 907"/>
                <a:gd name="T109" fmla="*/ 210 h 1088"/>
                <a:gd name="T110" fmla="*/ 193 w 907"/>
                <a:gd name="T111" fmla="*/ 204 h 1088"/>
                <a:gd name="T112" fmla="*/ 219 w 907"/>
                <a:gd name="T113" fmla="*/ 155 h 1088"/>
                <a:gd name="T114" fmla="*/ 187 w 907"/>
                <a:gd name="T115" fmla="*/ 140 h 1088"/>
                <a:gd name="T116" fmla="*/ 177 w 907"/>
                <a:gd name="T117" fmla="*/ 113 h 1088"/>
                <a:gd name="T118" fmla="*/ 215 w 907"/>
                <a:gd name="T119" fmla="*/ 76 h 1088"/>
                <a:gd name="T120" fmla="*/ 253 w 907"/>
                <a:gd name="T121" fmla="*/ 70 h 1088"/>
                <a:gd name="T122" fmla="*/ 236 w 907"/>
                <a:gd name="T123" fmla="*/ 12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7" h="1088">
                  <a:moveTo>
                    <a:pt x="257" y="0"/>
                  </a:moveTo>
                  <a:lnTo>
                    <a:pt x="257" y="6"/>
                  </a:lnTo>
                  <a:lnTo>
                    <a:pt x="257" y="12"/>
                  </a:lnTo>
                  <a:lnTo>
                    <a:pt x="262" y="12"/>
                  </a:lnTo>
                  <a:lnTo>
                    <a:pt x="268" y="6"/>
                  </a:lnTo>
                  <a:lnTo>
                    <a:pt x="273" y="6"/>
                  </a:lnTo>
                  <a:lnTo>
                    <a:pt x="279" y="6"/>
                  </a:lnTo>
                  <a:lnTo>
                    <a:pt x="285" y="6"/>
                  </a:lnTo>
                  <a:lnTo>
                    <a:pt x="290" y="6"/>
                  </a:lnTo>
                  <a:lnTo>
                    <a:pt x="294" y="6"/>
                  </a:lnTo>
                  <a:lnTo>
                    <a:pt x="300" y="6"/>
                  </a:lnTo>
                  <a:lnTo>
                    <a:pt x="306" y="12"/>
                  </a:lnTo>
                  <a:lnTo>
                    <a:pt x="311" y="12"/>
                  </a:lnTo>
                  <a:lnTo>
                    <a:pt x="311" y="17"/>
                  </a:lnTo>
                  <a:lnTo>
                    <a:pt x="311" y="21"/>
                  </a:lnTo>
                  <a:lnTo>
                    <a:pt x="311" y="27"/>
                  </a:lnTo>
                  <a:lnTo>
                    <a:pt x="311" y="32"/>
                  </a:lnTo>
                  <a:lnTo>
                    <a:pt x="311" y="38"/>
                  </a:lnTo>
                  <a:lnTo>
                    <a:pt x="317" y="38"/>
                  </a:lnTo>
                  <a:lnTo>
                    <a:pt x="317" y="44"/>
                  </a:lnTo>
                  <a:lnTo>
                    <a:pt x="327" y="44"/>
                  </a:lnTo>
                  <a:lnTo>
                    <a:pt x="327" y="49"/>
                  </a:lnTo>
                  <a:lnTo>
                    <a:pt x="332" y="53"/>
                  </a:lnTo>
                  <a:lnTo>
                    <a:pt x="332" y="59"/>
                  </a:lnTo>
                  <a:lnTo>
                    <a:pt x="332" y="65"/>
                  </a:lnTo>
                  <a:lnTo>
                    <a:pt x="338" y="70"/>
                  </a:lnTo>
                  <a:lnTo>
                    <a:pt x="338" y="76"/>
                  </a:lnTo>
                  <a:lnTo>
                    <a:pt x="338" y="81"/>
                  </a:lnTo>
                  <a:lnTo>
                    <a:pt x="343" y="86"/>
                  </a:lnTo>
                  <a:lnTo>
                    <a:pt x="349" y="86"/>
                  </a:lnTo>
                  <a:lnTo>
                    <a:pt x="360" y="97"/>
                  </a:lnTo>
                  <a:lnTo>
                    <a:pt x="375" y="102"/>
                  </a:lnTo>
                  <a:lnTo>
                    <a:pt x="392" y="102"/>
                  </a:lnTo>
                  <a:lnTo>
                    <a:pt x="402" y="102"/>
                  </a:lnTo>
                  <a:lnTo>
                    <a:pt x="408" y="102"/>
                  </a:lnTo>
                  <a:lnTo>
                    <a:pt x="413" y="102"/>
                  </a:lnTo>
                  <a:lnTo>
                    <a:pt x="419" y="102"/>
                  </a:lnTo>
                  <a:lnTo>
                    <a:pt x="419" y="108"/>
                  </a:lnTo>
                  <a:lnTo>
                    <a:pt x="419" y="113"/>
                  </a:lnTo>
                  <a:lnTo>
                    <a:pt x="424" y="113"/>
                  </a:lnTo>
                  <a:lnTo>
                    <a:pt x="424" y="119"/>
                  </a:lnTo>
                  <a:lnTo>
                    <a:pt x="424" y="123"/>
                  </a:lnTo>
                  <a:lnTo>
                    <a:pt x="430" y="129"/>
                  </a:lnTo>
                  <a:lnTo>
                    <a:pt x="430" y="134"/>
                  </a:lnTo>
                  <a:lnTo>
                    <a:pt x="440" y="140"/>
                  </a:lnTo>
                  <a:lnTo>
                    <a:pt x="430" y="155"/>
                  </a:lnTo>
                  <a:lnTo>
                    <a:pt x="434" y="161"/>
                  </a:lnTo>
                  <a:lnTo>
                    <a:pt x="434" y="167"/>
                  </a:lnTo>
                  <a:lnTo>
                    <a:pt x="440" y="167"/>
                  </a:lnTo>
                  <a:lnTo>
                    <a:pt x="445" y="172"/>
                  </a:lnTo>
                  <a:lnTo>
                    <a:pt x="445" y="178"/>
                  </a:lnTo>
                  <a:lnTo>
                    <a:pt x="451" y="178"/>
                  </a:lnTo>
                  <a:lnTo>
                    <a:pt x="456" y="183"/>
                  </a:lnTo>
                  <a:lnTo>
                    <a:pt x="462" y="183"/>
                  </a:lnTo>
                  <a:lnTo>
                    <a:pt x="462" y="187"/>
                  </a:lnTo>
                  <a:lnTo>
                    <a:pt x="456" y="193"/>
                  </a:lnTo>
                  <a:lnTo>
                    <a:pt x="451" y="193"/>
                  </a:lnTo>
                  <a:lnTo>
                    <a:pt x="445" y="193"/>
                  </a:lnTo>
                  <a:lnTo>
                    <a:pt x="440" y="193"/>
                  </a:lnTo>
                  <a:lnTo>
                    <a:pt x="434" y="193"/>
                  </a:lnTo>
                  <a:lnTo>
                    <a:pt x="430" y="193"/>
                  </a:lnTo>
                  <a:lnTo>
                    <a:pt x="430" y="187"/>
                  </a:lnTo>
                  <a:lnTo>
                    <a:pt x="424" y="187"/>
                  </a:lnTo>
                  <a:lnTo>
                    <a:pt x="424" y="183"/>
                  </a:lnTo>
                  <a:lnTo>
                    <a:pt x="419" y="183"/>
                  </a:lnTo>
                  <a:lnTo>
                    <a:pt x="413" y="183"/>
                  </a:lnTo>
                  <a:lnTo>
                    <a:pt x="408" y="183"/>
                  </a:lnTo>
                  <a:lnTo>
                    <a:pt x="402" y="183"/>
                  </a:lnTo>
                  <a:lnTo>
                    <a:pt x="398" y="183"/>
                  </a:lnTo>
                  <a:lnTo>
                    <a:pt x="398" y="187"/>
                  </a:lnTo>
                  <a:lnTo>
                    <a:pt x="392" y="193"/>
                  </a:lnTo>
                  <a:lnTo>
                    <a:pt x="398" y="193"/>
                  </a:lnTo>
                  <a:lnTo>
                    <a:pt x="402" y="199"/>
                  </a:lnTo>
                  <a:lnTo>
                    <a:pt x="408" y="204"/>
                  </a:lnTo>
                  <a:lnTo>
                    <a:pt x="413" y="210"/>
                  </a:lnTo>
                  <a:lnTo>
                    <a:pt x="413" y="215"/>
                  </a:lnTo>
                  <a:lnTo>
                    <a:pt x="419" y="215"/>
                  </a:lnTo>
                  <a:lnTo>
                    <a:pt x="424" y="215"/>
                  </a:lnTo>
                  <a:lnTo>
                    <a:pt x="430" y="215"/>
                  </a:lnTo>
                  <a:lnTo>
                    <a:pt x="430" y="210"/>
                  </a:lnTo>
                  <a:lnTo>
                    <a:pt x="434" y="210"/>
                  </a:lnTo>
                  <a:lnTo>
                    <a:pt x="440" y="210"/>
                  </a:lnTo>
                  <a:lnTo>
                    <a:pt x="440" y="215"/>
                  </a:lnTo>
                  <a:lnTo>
                    <a:pt x="445" y="215"/>
                  </a:lnTo>
                  <a:lnTo>
                    <a:pt x="451" y="215"/>
                  </a:lnTo>
                  <a:lnTo>
                    <a:pt x="456" y="215"/>
                  </a:lnTo>
                  <a:lnTo>
                    <a:pt x="456" y="220"/>
                  </a:lnTo>
                  <a:lnTo>
                    <a:pt x="462" y="220"/>
                  </a:lnTo>
                  <a:lnTo>
                    <a:pt x="468" y="220"/>
                  </a:lnTo>
                  <a:lnTo>
                    <a:pt x="468" y="225"/>
                  </a:lnTo>
                  <a:lnTo>
                    <a:pt x="472" y="231"/>
                  </a:lnTo>
                  <a:lnTo>
                    <a:pt x="477" y="231"/>
                  </a:lnTo>
                  <a:lnTo>
                    <a:pt x="477" y="236"/>
                  </a:lnTo>
                  <a:lnTo>
                    <a:pt x="483" y="242"/>
                  </a:lnTo>
                  <a:lnTo>
                    <a:pt x="488" y="248"/>
                  </a:lnTo>
                  <a:lnTo>
                    <a:pt x="494" y="252"/>
                  </a:lnTo>
                  <a:lnTo>
                    <a:pt x="494" y="257"/>
                  </a:lnTo>
                  <a:lnTo>
                    <a:pt x="494" y="263"/>
                  </a:lnTo>
                  <a:lnTo>
                    <a:pt x="494" y="268"/>
                  </a:lnTo>
                  <a:lnTo>
                    <a:pt x="494" y="274"/>
                  </a:lnTo>
                  <a:lnTo>
                    <a:pt x="494" y="280"/>
                  </a:lnTo>
                  <a:lnTo>
                    <a:pt x="500" y="285"/>
                  </a:lnTo>
                  <a:lnTo>
                    <a:pt x="504" y="289"/>
                  </a:lnTo>
                  <a:lnTo>
                    <a:pt x="509" y="295"/>
                  </a:lnTo>
                  <a:lnTo>
                    <a:pt x="521" y="295"/>
                  </a:lnTo>
                  <a:lnTo>
                    <a:pt x="526" y="301"/>
                  </a:lnTo>
                  <a:lnTo>
                    <a:pt x="526" y="306"/>
                  </a:lnTo>
                  <a:lnTo>
                    <a:pt x="532" y="312"/>
                  </a:lnTo>
                  <a:lnTo>
                    <a:pt x="532" y="322"/>
                  </a:lnTo>
                  <a:lnTo>
                    <a:pt x="537" y="327"/>
                  </a:lnTo>
                  <a:lnTo>
                    <a:pt x="542" y="327"/>
                  </a:lnTo>
                  <a:lnTo>
                    <a:pt x="553" y="327"/>
                  </a:lnTo>
                  <a:lnTo>
                    <a:pt x="564" y="317"/>
                  </a:lnTo>
                  <a:lnTo>
                    <a:pt x="569" y="306"/>
                  </a:lnTo>
                  <a:lnTo>
                    <a:pt x="569" y="295"/>
                  </a:lnTo>
                  <a:lnTo>
                    <a:pt x="579" y="285"/>
                  </a:lnTo>
                  <a:lnTo>
                    <a:pt x="590" y="285"/>
                  </a:lnTo>
                  <a:lnTo>
                    <a:pt x="596" y="289"/>
                  </a:lnTo>
                  <a:lnTo>
                    <a:pt x="617" y="317"/>
                  </a:lnTo>
                  <a:lnTo>
                    <a:pt x="622" y="327"/>
                  </a:lnTo>
                  <a:lnTo>
                    <a:pt x="628" y="333"/>
                  </a:lnTo>
                  <a:lnTo>
                    <a:pt x="628" y="354"/>
                  </a:lnTo>
                  <a:lnTo>
                    <a:pt x="628" y="365"/>
                  </a:lnTo>
                  <a:lnTo>
                    <a:pt x="628" y="370"/>
                  </a:lnTo>
                  <a:lnTo>
                    <a:pt x="628" y="376"/>
                  </a:lnTo>
                  <a:lnTo>
                    <a:pt x="628" y="391"/>
                  </a:lnTo>
                  <a:lnTo>
                    <a:pt x="634" y="403"/>
                  </a:lnTo>
                  <a:lnTo>
                    <a:pt x="639" y="408"/>
                  </a:lnTo>
                  <a:lnTo>
                    <a:pt x="645" y="408"/>
                  </a:lnTo>
                  <a:lnTo>
                    <a:pt x="660" y="423"/>
                  </a:lnTo>
                  <a:lnTo>
                    <a:pt x="666" y="429"/>
                  </a:lnTo>
                  <a:lnTo>
                    <a:pt x="666" y="456"/>
                  </a:lnTo>
                  <a:lnTo>
                    <a:pt x="666" y="478"/>
                  </a:lnTo>
                  <a:lnTo>
                    <a:pt x="660" y="499"/>
                  </a:lnTo>
                  <a:lnTo>
                    <a:pt x="666" y="510"/>
                  </a:lnTo>
                  <a:lnTo>
                    <a:pt x="666" y="516"/>
                  </a:lnTo>
                  <a:lnTo>
                    <a:pt x="681" y="542"/>
                  </a:lnTo>
                  <a:lnTo>
                    <a:pt x="687" y="548"/>
                  </a:lnTo>
                  <a:lnTo>
                    <a:pt x="692" y="563"/>
                  </a:lnTo>
                  <a:lnTo>
                    <a:pt x="692" y="574"/>
                  </a:lnTo>
                  <a:lnTo>
                    <a:pt x="703" y="585"/>
                  </a:lnTo>
                  <a:lnTo>
                    <a:pt x="715" y="606"/>
                  </a:lnTo>
                  <a:lnTo>
                    <a:pt x="719" y="606"/>
                  </a:lnTo>
                  <a:lnTo>
                    <a:pt x="741" y="612"/>
                  </a:lnTo>
                  <a:lnTo>
                    <a:pt x="747" y="618"/>
                  </a:lnTo>
                  <a:lnTo>
                    <a:pt x="768" y="633"/>
                  </a:lnTo>
                  <a:lnTo>
                    <a:pt x="779" y="639"/>
                  </a:lnTo>
                  <a:lnTo>
                    <a:pt x="789" y="654"/>
                  </a:lnTo>
                  <a:lnTo>
                    <a:pt x="789" y="659"/>
                  </a:lnTo>
                  <a:lnTo>
                    <a:pt x="789" y="665"/>
                  </a:lnTo>
                  <a:lnTo>
                    <a:pt x="789" y="671"/>
                  </a:lnTo>
                  <a:lnTo>
                    <a:pt x="794" y="682"/>
                  </a:lnTo>
                  <a:lnTo>
                    <a:pt x="800" y="686"/>
                  </a:lnTo>
                  <a:lnTo>
                    <a:pt x="800" y="692"/>
                  </a:lnTo>
                  <a:lnTo>
                    <a:pt x="805" y="697"/>
                  </a:lnTo>
                  <a:lnTo>
                    <a:pt x="811" y="703"/>
                  </a:lnTo>
                  <a:lnTo>
                    <a:pt x="811" y="708"/>
                  </a:lnTo>
                  <a:lnTo>
                    <a:pt x="817" y="714"/>
                  </a:lnTo>
                  <a:lnTo>
                    <a:pt x="811" y="718"/>
                  </a:lnTo>
                  <a:lnTo>
                    <a:pt x="805" y="718"/>
                  </a:lnTo>
                  <a:lnTo>
                    <a:pt x="800" y="714"/>
                  </a:lnTo>
                  <a:lnTo>
                    <a:pt x="794" y="708"/>
                  </a:lnTo>
                  <a:lnTo>
                    <a:pt x="794" y="703"/>
                  </a:lnTo>
                  <a:lnTo>
                    <a:pt x="794" y="697"/>
                  </a:lnTo>
                  <a:lnTo>
                    <a:pt x="789" y="692"/>
                  </a:lnTo>
                  <a:lnTo>
                    <a:pt x="789" y="686"/>
                  </a:lnTo>
                  <a:lnTo>
                    <a:pt x="789" y="682"/>
                  </a:lnTo>
                  <a:lnTo>
                    <a:pt x="784" y="682"/>
                  </a:lnTo>
                  <a:lnTo>
                    <a:pt x="779" y="676"/>
                  </a:lnTo>
                  <a:lnTo>
                    <a:pt x="773" y="676"/>
                  </a:lnTo>
                  <a:lnTo>
                    <a:pt x="768" y="671"/>
                  </a:lnTo>
                  <a:lnTo>
                    <a:pt x="762" y="671"/>
                  </a:lnTo>
                  <a:lnTo>
                    <a:pt x="756" y="665"/>
                  </a:lnTo>
                  <a:lnTo>
                    <a:pt x="756" y="671"/>
                  </a:lnTo>
                  <a:lnTo>
                    <a:pt x="762" y="676"/>
                  </a:lnTo>
                  <a:lnTo>
                    <a:pt x="768" y="676"/>
                  </a:lnTo>
                  <a:lnTo>
                    <a:pt x="773" y="682"/>
                  </a:lnTo>
                  <a:lnTo>
                    <a:pt x="779" y="692"/>
                  </a:lnTo>
                  <a:lnTo>
                    <a:pt x="784" y="697"/>
                  </a:lnTo>
                  <a:lnTo>
                    <a:pt x="789" y="708"/>
                  </a:lnTo>
                  <a:lnTo>
                    <a:pt x="794" y="714"/>
                  </a:lnTo>
                  <a:lnTo>
                    <a:pt x="794" y="718"/>
                  </a:lnTo>
                  <a:lnTo>
                    <a:pt x="800" y="718"/>
                  </a:lnTo>
                  <a:lnTo>
                    <a:pt x="805" y="718"/>
                  </a:lnTo>
                  <a:lnTo>
                    <a:pt x="805" y="724"/>
                  </a:lnTo>
                  <a:lnTo>
                    <a:pt x="811" y="724"/>
                  </a:lnTo>
                  <a:lnTo>
                    <a:pt x="817" y="724"/>
                  </a:lnTo>
                  <a:lnTo>
                    <a:pt x="826" y="735"/>
                  </a:lnTo>
                  <a:lnTo>
                    <a:pt x="832" y="740"/>
                  </a:lnTo>
                  <a:lnTo>
                    <a:pt x="832" y="746"/>
                  </a:lnTo>
                  <a:lnTo>
                    <a:pt x="837" y="746"/>
                  </a:lnTo>
                  <a:lnTo>
                    <a:pt x="837" y="752"/>
                  </a:lnTo>
                  <a:lnTo>
                    <a:pt x="843" y="756"/>
                  </a:lnTo>
                  <a:lnTo>
                    <a:pt x="843" y="761"/>
                  </a:lnTo>
                  <a:lnTo>
                    <a:pt x="849" y="761"/>
                  </a:lnTo>
                  <a:lnTo>
                    <a:pt x="849" y="767"/>
                  </a:lnTo>
                  <a:lnTo>
                    <a:pt x="854" y="767"/>
                  </a:lnTo>
                  <a:lnTo>
                    <a:pt x="860" y="773"/>
                  </a:lnTo>
                  <a:lnTo>
                    <a:pt x="864" y="773"/>
                  </a:lnTo>
                  <a:lnTo>
                    <a:pt x="870" y="773"/>
                  </a:lnTo>
                  <a:lnTo>
                    <a:pt x="870" y="778"/>
                  </a:lnTo>
                  <a:lnTo>
                    <a:pt x="875" y="778"/>
                  </a:lnTo>
                  <a:lnTo>
                    <a:pt x="875" y="784"/>
                  </a:lnTo>
                  <a:lnTo>
                    <a:pt x="881" y="784"/>
                  </a:lnTo>
                  <a:lnTo>
                    <a:pt x="881" y="788"/>
                  </a:lnTo>
                  <a:lnTo>
                    <a:pt x="886" y="794"/>
                  </a:lnTo>
                  <a:lnTo>
                    <a:pt x="892" y="799"/>
                  </a:lnTo>
                  <a:lnTo>
                    <a:pt x="892" y="805"/>
                  </a:lnTo>
                  <a:lnTo>
                    <a:pt x="892" y="810"/>
                  </a:lnTo>
                  <a:lnTo>
                    <a:pt x="886" y="816"/>
                  </a:lnTo>
                  <a:lnTo>
                    <a:pt x="892" y="816"/>
                  </a:lnTo>
                  <a:lnTo>
                    <a:pt x="886" y="820"/>
                  </a:lnTo>
                  <a:lnTo>
                    <a:pt x="892" y="820"/>
                  </a:lnTo>
                  <a:lnTo>
                    <a:pt x="892" y="826"/>
                  </a:lnTo>
                  <a:lnTo>
                    <a:pt x="892" y="831"/>
                  </a:lnTo>
                  <a:lnTo>
                    <a:pt x="886" y="831"/>
                  </a:lnTo>
                  <a:lnTo>
                    <a:pt x="892" y="831"/>
                  </a:lnTo>
                  <a:lnTo>
                    <a:pt x="886" y="837"/>
                  </a:lnTo>
                  <a:lnTo>
                    <a:pt x="892" y="837"/>
                  </a:lnTo>
                  <a:lnTo>
                    <a:pt x="896" y="842"/>
                  </a:lnTo>
                  <a:lnTo>
                    <a:pt x="896" y="848"/>
                  </a:lnTo>
                  <a:lnTo>
                    <a:pt x="896" y="852"/>
                  </a:lnTo>
                  <a:lnTo>
                    <a:pt x="902" y="858"/>
                  </a:lnTo>
                  <a:lnTo>
                    <a:pt x="902" y="869"/>
                  </a:lnTo>
                  <a:lnTo>
                    <a:pt x="902" y="875"/>
                  </a:lnTo>
                  <a:lnTo>
                    <a:pt x="902" y="880"/>
                  </a:lnTo>
                  <a:lnTo>
                    <a:pt x="902" y="890"/>
                  </a:lnTo>
                  <a:lnTo>
                    <a:pt x="896" y="890"/>
                  </a:lnTo>
                  <a:lnTo>
                    <a:pt x="896" y="895"/>
                  </a:lnTo>
                  <a:lnTo>
                    <a:pt x="892" y="895"/>
                  </a:lnTo>
                  <a:lnTo>
                    <a:pt x="892" y="890"/>
                  </a:lnTo>
                  <a:lnTo>
                    <a:pt x="886" y="886"/>
                  </a:lnTo>
                  <a:lnTo>
                    <a:pt x="886" y="880"/>
                  </a:lnTo>
                  <a:lnTo>
                    <a:pt x="886" y="875"/>
                  </a:lnTo>
                  <a:lnTo>
                    <a:pt x="881" y="875"/>
                  </a:lnTo>
                  <a:lnTo>
                    <a:pt x="875" y="875"/>
                  </a:lnTo>
                  <a:lnTo>
                    <a:pt x="870" y="869"/>
                  </a:lnTo>
                  <a:lnTo>
                    <a:pt x="864" y="869"/>
                  </a:lnTo>
                  <a:lnTo>
                    <a:pt x="849" y="869"/>
                  </a:lnTo>
                  <a:lnTo>
                    <a:pt x="837" y="869"/>
                  </a:lnTo>
                  <a:lnTo>
                    <a:pt x="832" y="875"/>
                  </a:lnTo>
                  <a:lnTo>
                    <a:pt x="826" y="875"/>
                  </a:lnTo>
                  <a:lnTo>
                    <a:pt x="832" y="875"/>
                  </a:lnTo>
                  <a:lnTo>
                    <a:pt x="837" y="875"/>
                  </a:lnTo>
                  <a:lnTo>
                    <a:pt x="854" y="875"/>
                  </a:lnTo>
                  <a:lnTo>
                    <a:pt x="854" y="869"/>
                  </a:lnTo>
                  <a:lnTo>
                    <a:pt x="854" y="875"/>
                  </a:lnTo>
                  <a:lnTo>
                    <a:pt x="864" y="875"/>
                  </a:lnTo>
                  <a:lnTo>
                    <a:pt x="870" y="875"/>
                  </a:lnTo>
                  <a:lnTo>
                    <a:pt x="875" y="875"/>
                  </a:lnTo>
                  <a:lnTo>
                    <a:pt x="881" y="880"/>
                  </a:lnTo>
                  <a:lnTo>
                    <a:pt x="886" y="880"/>
                  </a:lnTo>
                  <a:lnTo>
                    <a:pt x="886" y="886"/>
                  </a:lnTo>
                  <a:lnTo>
                    <a:pt x="886" y="890"/>
                  </a:lnTo>
                  <a:lnTo>
                    <a:pt x="886" y="895"/>
                  </a:lnTo>
                  <a:lnTo>
                    <a:pt x="886" y="901"/>
                  </a:lnTo>
                  <a:lnTo>
                    <a:pt x="896" y="907"/>
                  </a:lnTo>
                  <a:lnTo>
                    <a:pt x="902" y="907"/>
                  </a:lnTo>
                  <a:lnTo>
                    <a:pt x="902" y="912"/>
                  </a:lnTo>
                  <a:lnTo>
                    <a:pt x="907" y="918"/>
                  </a:lnTo>
                  <a:lnTo>
                    <a:pt x="902" y="922"/>
                  </a:lnTo>
                  <a:lnTo>
                    <a:pt x="896" y="922"/>
                  </a:lnTo>
                  <a:lnTo>
                    <a:pt x="896" y="928"/>
                  </a:lnTo>
                  <a:lnTo>
                    <a:pt x="892" y="928"/>
                  </a:lnTo>
                  <a:lnTo>
                    <a:pt x="892" y="944"/>
                  </a:lnTo>
                  <a:lnTo>
                    <a:pt x="886" y="944"/>
                  </a:lnTo>
                  <a:lnTo>
                    <a:pt x="881" y="950"/>
                  </a:lnTo>
                  <a:lnTo>
                    <a:pt x="881" y="960"/>
                  </a:lnTo>
                  <a:lnTo>
                    <a:pt x="886" y="965"/>
                  </a:lnTo>
                  <a:lnTo>
                    <a:pt x="881" y="965"/>
                  </a:lnTo>
                  <a:lnTo>
                    <a:pt x="881" y="971"/>
                  </a:lnTo>
                  <a:lnTo>
                    <a:pt x="870" y="976"/>
                  </a:lnTo>
                  <a:lnTo>
                    <a:pt x="870" y="982"/>
                  </a:lnTo>
                  <a:lnTo>
                    <a:pt x="870" y="986"/>
                  </a:lnTo>
                  <a:lnTo>
                    <a:pt x="864" y="986"/>
                  </a:lnTo>
                  <a:lnTo>
                    <a:pt x="860" y="982"/>
                  </a:lnTo>
                  <a:lnTo>
                    <a:pt x="854" y="982"/>
                  </a:lnTo>
                  <a:lnTo>
                    <a:pt x="854" y="976"/>
                  </a:lnTo>
                  <a:lnTo>
                    <a:pt x="849" y="971"/>
                  </a:lnTo>
                  <a:lnTo>
                    <a:pt x="849" y="976"/>
                  </a:lnTo>
                  <a:lnTo>
                    <a:pt x="854" y="982"/>
                  </a:lnTo>
                  <a:lnTo>
                    <a:pt x="860" y="982"/>
                  </a:lnTo>
                  <a:lnTo>
                    <a:pt x="864" y="986"/>
                  </a:lnTo>
                  <a:lnTo>
                    <a:pt x="870" y="986"/>
                  </a:lnTo>
                  <a:lnTo>
                    <a:pt x="875" y="986"/>
                  </a:lnTo>
                  <a:lnTo>
                    <a:pt x="870" y="986"/>
                  </a:lnTo>
                  <a:lnTo>
                    <a:pt x="870" y="992"/>
                  </a:lnTo>
                  <a:lnTo>
                    <a:pt x="864" y="997"/>
                  </a:lnTo>
                  <a:lnTo>
                    <a:pt x="860" y="1003"/>
                  </a:lnTo>
                  <a:lnTo>
                    <a:pt x="860" y="1009"/>
                  </a:lnTo>
                  <a:lnTo>
                    <a:pt x="854" y="1014"/>
                  </a:lnTo>
                  <a:lnTo>
                    <a:pt x="854" y="1018"/>
                  </a:lnTo>
                  <a:lnTo>
                    <a:pt x="854" y="1024"/>
                  </a:lnTo>
                  <a:lnTo>
                    <a:pt x="849" y="1024"/>
                  </a:lnTo>
                  <a:lnTo>
                    <a:pt x="811" y="1024"/>
                  </a:lnTo>
                  <a:lnTo>
                    <a:pt x="805" y="1024"/>
                  </a:lnTo>
                  <a:lnTo>
                    <a:pt x="794" y="1024"/>
                  </a:lnTo>
                  <a:lnTo>
                    <a:pt x="784" y="1024"/>
                  </a:lnTo>
                  <a:lnTo>
                    <a:pt x="773" y="1024"/>
                  </a:lnTo>
                  <a:lnTo>
                    <a:pt x="773" y="1018"/>
                  </a:lnTo>
                  <a:lnTo>
                    <a:pt x="768" y="1018"/>
                  </a:lnTo>
                  <a:lnTo>
                    <a:pt x="741" y="1018"/>
                  </a:lnTo>
                  <a:lnTo>
                    <a:pt x="736" y="1018"/>
                  </a:lnTo>
                  <a:lnTo>
                    <a:pt x="709" y="1018"/>
                  </a:lnTo>
                  <a:lnTo>
                    <a:pt x="681" y="1018"/>
                  </a:lnTo>
                  <a:lnTo>
                    <a:pt x="666" y="1018"/>
                  </a:lnTo>
                  <a:lnTo>
                    <a:pt x="660" y="1018"/>
                  </a:lnTo>
                  <a:lnTo>
                    <a:pt x="645" y="1018"/>
                  </a:lnTo>
                  <a:lnTo>
                    <a:pt x="622" y="1018"/>
                  </a:lnTo>
                  <a:lnTo>
                    <a:pt x="602" y="1018"/>
                  </a:lnTo>
                  <a:lnTo>
                    <a:pt x="596" y="1018"/>
                  </a:lnTo>
                  <a:lnTo>
                    <a:pt x="569" y="1018"/>
                  </a:lnTo>
                  <a:lnTo>
                    <a:pt x="569" y="1024"/>
                  </a:lnTo>
                  <a:lnTo>
                    <a:pt x="564" y="1024"/>
                  </a:lnTo>
                  <a:lnTo>
                    <a:pt x="558" y="1024"/>
                  </a:lnTo>
                  <a:lnTo>
                    <a:pt x="558" y="1018"/>
                  </a:lnTo>
                  <a:lnTo>
                    <a:pt x="553" y="1018"/>
                  </a:lnTo>
                  <a:lnTo>
                    <a:pt x="553" y="1014"/>
                  </a:lnTo>
                  <a:lnTo>
                    <a:pt x="547" y="1014"/>
                  </a:lnTo>
                  <a:lnTo>
                    <a:pt x="547" y="1009"/>
                  </a:lnTo>
                  <a:lnTo>
                    <a:pt x="547" y="1003"/>
                  </a:lnTo>
                  <a:lnTo>
                    <a:pt x="553" y="1003"/>
                  </a:lnTo>
                  <a:lnTo>
                    <a:pt x="553" y="1009"/>
                  </a:lnTo>
                  <a:lnTo>
                    <a:pt x="558" y="1003"/>
                  </a:lnTo>
                  <a:lnTo>
                    <a:pt x="558" y="1009"/>
                  </a:lnTo>
                  <a:lnTo>
                    <a:pt x="564" y="1009"/>
                  </a:lnTo>
                  <a:lnTo>
                    <a:pt x="558" y="1003"/>
                  </a:lnTo>
                  <a:lnTo>
                    <a:pt x="553" y="1003"/>
                  </a:lnTo>
                  <a:lnTo>
                    <a:pt x="547" y="1003"/>
                  </a:lnTo>
                  <a:lnTo>
                    <a:pt x="547" y="997"/>
                  </a:lnTo>
                  <a:lnTo>
                    <a:pt x="542" y="992"/>
                  </a:lnTo>
                  <a:lnTo>
                    <a:pt x="537" y="992"/>
                  </a:lnTo>
                  <a:lnTo>
                    <a:pt x="532" y="992"/>
                  </a:lnTo>
                  <a:lnTo>
                    <a:pt x="526" y="992"/>
                  </a:lnTo>
                  <a:lnTo>
                    <a:pt x="515" y="1003"/>
                  </a:lnTo>
                  <a:lnTo>
                    <a:pt x="509" y="1003"/>
                  </a:lnTo>
                  <a:lnTo>
                    <a:pt x="504" y="1003"/>
                  </a:lnTo>
                  <a:lnTo>
                    <a:pt x="504" y="997"/>
                  </a:lnTo>
                  <a:lnTo>
                    <a:pt x="504" y="1003"/>
                  </a:lnTo>
                  <a:lnTo>
                    <a:pt x="504" y="1009"/>
                  </a:lnTo>
                  <a:lnTo>
                    <a:pt x="509" y="1009"/>
                  </a:lnTo>
                  <a:lnTo>
                    <a:pt x="515" y="1009"/>
                  </a:lnTo>
                  <a:lnTo>
                    <a:pt x="521" y="1009"/>
                  </a:lnTo>
                  <a:lnTo>
                    <a:pt x="521" y="1003"/>
                  </a:lnTo>
                  <a:lnTo>
                    <a:pt x="526" y="1003"/>
                  </a:lnTo>
                  <a:lnTo>
                    <a:pt x="532" y="1003"/>
                  </a:lnTo>
                  <a:lnTo>
                    <a:pt x="532" y="997"/>
                  </a:lnTo>
                  <a:lnTo>
                    <a:pt x="537" y="997"/>
                  </a:lnTo>
                  <a:lnTo>
                    <a:pt x="542" y="1003"/>
                  </a:lnTo>
                  <a:lnTo>
                    <a:pt x="547" y="1003"/>
                  </a:lnTo>
                  <a:lnTo>
                    <a:pt x="547" y="1014"/>
                  </a:lnTo>
                  <a:lnTo>
                    <a:pt x="542" y="1018"/>
                  </a:lnTo>
                  <a:lnTo>
                    <a:pt x="547" y="1018"/>
                  </a:lnTo>
                  <a:lnTo>
                    <a:pt x="547" y="1014"/>
                  </a:lnTo>
                  <a:lnTo>
                    <a:pt x="547" y="1018"/>
                  </a:lnTo>
                  <a:lnTo>
                    <a:pt x="542" y="1024"/>
                  </a:lnTo>
                  <a:lnTo>
                    <a:pt x="537" y="1024"/>
                  </a:lnTo>
                  <a:lnTo>
                    <a:pt x="526" y="1024"/>
                  </a:lnTo>
                  <a:lnTo>
                    <a:pt x="521" y="1024"/>
                  </a:lnTo>
                  <a:lnTo>
                    <a:pt x="504" y="1024"/>
                  </a:lnTo>
                  <a:lnTo>
                    <a:pt x="500" y="1024"/>
                  </a:lnTo>
                  <a:lnTo>
                    <a:pt x="494" y="1018"/>
                  </a:lnTo>
                  <a:lnTo>
                    <a:pt x="488" y="1024"/>
                  </a:lnTo>
                  <a:lnTo>
                    <a:pt x="483" y="1024"/>
                  </a:lnTo>
                  <a:lnTo>
                    <a:pt x="488" y="1024"/>
                  </a:lnTo>
                  <a:lnTo>
                    <a:pt x="494" y="1024"/>
                  </a:lnTo>
                  <a:lnTo>
                    <a:pt x="488" y="1024"/>
                  </a:lnTo>
                  <a:lnTo>
                    <a:pt x="483" y="1024"/>
                  </a:lnTo>
                  <a:lnTo>
                    <a:pt x="477" y="1024"/>
                  </a:lnTo>
                  <a:lnTo>
                    <a:pt x="472" y="1030"/>
                  </a:lnTo>
                  <a:lnTo>
                    <a:pt x="468" y="1030"/>
                  </a:lnTo>
                  <a:lnTo>
                    <a:pt x="456" y="1030"/>
                  </a:lnTo>
                  <a:lnTo>
                    <a:pt x="451" y="1030"/>
                  </a:lnTo>
                  <a:lnTo>
                    <a:pt x="445" y="1030"/>
                  </a:lnTo>
                  <a:lnTo>
                    <a:pt x="440" y="1030"/>
                  </a:lnTo>
                  <a:lnTo>
                    <a:pt x="434" y="1030"/>
                  </a:lnTo>
                  <a:lnTo>
                    <a:pt x="430" y="1035"/>
                  </a:lnTo>
                  <a:lnTo>
                    <a:pt x="419" y="1035"/>
                  </a:lnTo>
                  <a:lnTo>
                    <a:pt x="408" y="1035"/>
                  </a:lnTo>
                  <a:lnTo>
                    <a:pt x="402" y="1035"/>
                  </a:lnTo>
                  <a:lnTo>
                    <a:pt x="398" y="1035"/>
                  </a:lnTo>
                  <a:lnTo>
                    <a:pt x="398" y="1041"/>
                  </a:lnTo>
                  <a:lnTo>
                    <a:pt x="392" y="1041"/>
                  </a:lnTo>
                  <a:lnTo>
                    <a:pt x="381" y="1041"/>
                  </a:lnTo>
                  <a:lnTo>
                    <a:pt x="370" y="1041"/>
                  </a:lnTo>
                  <a:lnTo>
                    <a:pt x="364" y="1041"/>
                  </a:lnTo>
                  <a:lnTo>
                    <a:pt x="364" y="1046"/>
                  </a:lnTo>
                  <a:lnTo>
                    <a:pt x="360" y="1046"/>
                  </a:lnTo>
                  <a:lnTo>
                    <a:pt x="354" y="1046"/>
                  </a:lnTo>
                  <a:lnTo>
                    <a:pt x="349" y="1046"/>
                  </a:lnTo>
                  <a:lnTo>
                    <a:pt x="338" y="1046"/>
                  </a:lnTo>
                  <a:lnTo>
                    <a:pt x="327" y="1046"/>
                  </a:lnTo>
                  <a:lnTo>
                    <a:pt x="322" y="1046"/>
                  </a:lnTo>
                  <a:lnTo>
                    <a:pt x="322" y="1052"/>
                  </a:lnTo>
                  <a:lnTo>
                    <a:pt x="327" y="1052"/>
                  </a:lnTo>
                  <a:lnTo>
                    <a:pt x="311" y="1052"/>
                  </a:lnTo>
                  <a:lnTo>
                    <a:pt x="306" y="1052"/>
                  </a:lnTo>
                  <a:lnTo>
                    <a:pt x="300" y="1052"/>
                  </a:lnTo>
                  <a:lnTo>
                    <a:pt x="294" y="1056"/>
                  </a:lnTo>
                  <a:lnTo>
                    <a:pt x="290" y="1056"/>
                  </a:lnTo>
                  <a:lnTo>
                    <a:pt x="279" y="1056"/>
                  </a:lnTo>
                  <a:lnTo>
                    <a:pt x="273" y="1056"/>
                  </a:lnTo>
                  <a:lnTo>
                    <a:pt x="268" y="1056"/>
                  </a:lnTo>
                  <a:lnTo>
                    <a:pt x="268" y="1062"/>
                  </a:lnTo>
                  <a:lnTo>
                    <a:pt x="262" y="1062"/>
                  </a:lnTo>
                  <a:lnTo>
                    <a:pt x="257" y="1062"/>
                  </a:lnTo>
                  <a:lnTo>
                    <a:pt x="253" y="1062"/>
                  </a:lnTo>
                  <a:lnTo>
                    <a:pt x="247" y="1062"/>
                  </a:lnTo>
                  <a:lnTo>
                    <a:pt x="236" y="1062"/>
                  </a:lnTo>
                  <a:lnTo>
                    <a:pt x="236" y="1067"/>
                  </a:lnTo>
                  <a:lnTo>
                    <a:pt x="230" y="1067"/>
                  </a:lnTo>
                  <a:lnTo>
                    <a:pt x="225" y="1067"/>
                  </a:lnTo>
                  <a:lnTo>
                    <a:pt x="219" y="1067"/>
                  </a:lnTo>
                  <a:lnTo>
                    <a:pt x="215" y="1067"/>
                  </a:lnTo>
                  <a:lnTo>
                    <a:pt x="215" y="1062"/>
                  </a:lnTo>
                  <a:lnTo>
                    <a:pt x="209" y="1062"/>
                  </a:lnTo>
                  <a:lnTo>
                    <a:pt x="209" y="1056"/>
                  </a:lnTo>
                  <a:lnTo>
                    <a:pt x="204" y="1052"/>
                  </a:lnTo>
                  <a:lnTo>
                    <a:pt x="204" y="1046"/>
                  </a:lnTo>
                  <a:lnTo>
                    <a:pt x="198" y="1046"/>
                  </a:lnTo>
                  <a:lnTo>
                    <a:pt x="198" y="1052"/>
                  </a:lnTo>
                  <a:lnTo>
                    <a:pt x="204" y="1052"/>
                  </a:lnTo>
                  <a:lnTo>
                    <a:pt x="204" y="1056"/>
                  </a:lnTo>
                  <a:lnTo>
                    <a:pt x="204" y="1062"/>
                  </a:lnTo>
                  <a:lnTo>
                    <a:pt x="209" y="1062"/>
                  </a:lnTo>
                  <a:lnTo>
                    <a:pt x="209" y="1067"/>
                  </a:lnTo>
                  <a:lnTo>
                    <a:pt x="215" y="1067"/>
                  </a:lnTo>
                  <a:lnTo>
                    <a:pt x="209" y="1073"/>
                  </a:lnTo>
                  <a:lnTo>
                    <a:pt x="204" y="1073"/>
                  </a:lnTo>
                  <a:lnTo>
                    <a:pt x="198" y="1073"/>
                  </a:lnTo>
                  <a:lnTo>
                    <a:pt x="193" y="1073"/>
                  </a:lnTo>
                  <a:lnTo>
                    <a:pt x="193" y="1078"/>
                  </a:lnTo>
                  <a:lnTo>
                    <a:pt x="187" y="1078"/>
                  </a:lnTo>
                  <a:lnTo>
                    <a:pt x="183" y="1078"/>
                  </a:lnTo>
                  <a:lnTo>
                    <a:pt x="177" y="1078"/>
                  </a:lnTo>
                  <a:lnTo>
                    <a:pt x="172" y="1078"/>
                  </a:lnTo>
                  <a:lnTo>
                    <a:pt x="166" y="1078"/>
                  </a:lnTo>
                  <a:lnTo>
                    <a:pt x="160" y="1078"/>
                  </a:lnTo>
                  <a:lnTo>
                    <a:pt x="166" y="1084"/>
                  </a:lnTo>
                  <a:lnTo>
                    <a:pt x="172" y="1084"/>
                  </a:lnTo>
                  <a:lnTo>
                    <a:pt x="177" y="1084"/>
                  </a:lnTo>
                  <a:lnTo>
                    <a:pt x="172" y="1084"/>
                  </a:lnTo>
                  <a:lnTo>
                    <a:pt x="166" y="1084"/>
                  </a:lnTo>
                  <a:lnTo>
                    <a:pt x="160" y="1088"/>
                  </a:lnTo>
                  <a:lnTo>
                    <a:pt x="145" y="1088"/>
                  </a:lnTo>
                  <a:lnTo>
                    <a:pt x="145" y="1084"/>
                  </a:lnTo>
                  <a:lnTo>
                    <a:pt x="145" y="1078"/>
                  </a:lnTo>
                  <a:lnTo>
                    <a:pt x="145" y="1073"/>
                  </a:lnTo>
                  <a:lnTo>
                    <a:pt x="139" y="1067"/>
                  </a:lnTo>
                  <a:lnTo>
                    <a:pt x="134" y="1056"/>
                  </a:lnTo>
                  <a:lnTo>
                    <a:pt x="128" y="1056"/>
                  </a:lnTo>
                  <a:lnTo>
                    <a:pt x="123" y="1052"/>
                  </a:lnTo>
                  <a:lnTo>
                    <a:pt x="117" y="1052"/>
                  </a:lnTo>
                  <a:lnTo>
                    <a:pt x="117" y="1046"/>
                  </a:lnTo>
                  <a:lnTo>
                    <a:pt x="128" y="1046"/>
                  </a:lnTo>
                  <a:lnTo>
                    <a:pt x="117" y="1046"/>
                  </a:lnTo>
                  <a:lnTo>
                    <a:pt x="113" y="1046"/>
                  </a:lnTo>
                  <a:lnTo>
                    <a:pt x="107" y="1046"/>
                  </a:lnTo>
                  <a:lnTo>
                    <a:pt x="102" y="1046"/>
                  </a:lnTo>
                  <a:lnTo>
                    <a:pt x="96" y="1041"/>
                  </a:lnTo>
                  <a:lnTo>
                    <a:pt x="91" y="1035"/>
                  </a:lnTo>
                  <a:lnTo>
                    <a:pt x="85" y="1030"/>
                  </a:lnTo>
                  <a:lnTo>
                    <a:pt x="91" y="1030"/>
                  </a:lnTo>
                  <a:lnTo>
                    <a:pt x="91" y="1024"/>
                  </a:lnTo>
                  <a:lnTo>
                    <a:pt x="91" y="1018"/>
                  </a:lnTo>
                  <a:lnTo>
                    <a:pt x="91" y="1014"/>
                  </a:lnTo>
                  <a:lnTo>
                    <a:pt x="102" y="1014"/>
                  </a:lnTo>
                  <a:lnTo>
                    <a:pt x="102" y="1018"/>
                  </a:lnTo>
                  <a:lnTo>
                    <a:pt x="107" y="1018"/>
                  </a:lnTo>
                  <a:lnTo>
                    <a:pt x="113" y="1018"/>
                  </a:lnTo>
                  <a:lnTo>
                    <a:pt x="117" y="1018"/>
                  </a:lnTo>
                  <a:lnTo>
                    <a:pt x="123" y="1014"/>
                  </a:lnTo>
                  <a:lnTo>
                    <a:pt x="123" y="1009"/>
                  </a:lnTo>
                  <a:lnTo>
                    <a:pt x="117" y="1014"/>
                  </a:lnTo>
                  <a:lnTo>
                    <a:pt x="113" y="1014"/>
                  </a:lnTo>
                  <a:lnTo>
                    <a:pt x="107" y="1014"/>
                  </a:lnTo>
                  <a:lnTo>
                    <a:pt x="107" y="1009"/>
                  </a:lnTo>
                  <a:lnTo>
                    <a:pt x="107" y="1003"/>
                  </a:lnTo>
                  <a:lnTo>
                    <a:pt x="107" y="1009"/>
                  </a:lnTo>
                  <a:lnTo>
                    <a:pt x="107" y="1014"/>
                  </a:lnTo>
                  <a:lnTo>
                    <a:pt x="102" y="1014"/>
                  </a:lnTo>
                  <a:lnTo>
                    <a:pt x="91" y="1014"/>
                  </a:lnTo>
                  <a:lnTo>
                    <a:pt x="85" y="1018"/>
                  </a:lnTo>
                  <a:lnTo>
                    <a:pt x="79" y="1018"/>
                  </a:lnTo>
                  <a:lnTo>
                    <a:pt x="75" y="1014"/>
                  </a:lnTo>
                  <a:lnTo>
                    <a:pt x="70" y="1014"/>
                  </a:lnTo>
                  <a:lnTo>
                    <a:pt x="70" y="1009"/>
                  </a:lnTo>
                  <a:lnTo>
                    <a:pt x="75" y="1009"/>
                  </a:lnTo>
                  <a:lnTo>
                    <a:pt x="85" y="992"/>
                  </a:lnTo>
                  <a:lnTo>
                    <a:pt x="85" y="986"/>
                  </a:lnTo>
                  <a:lnTo>
                    <a:pt x="91" y="982"/>
                  </a:lnTo>
                  <a:lnTo>
                    <a:pt x="91" y="976"/>
                  </a:lnTo>
                  <a:lnTo>
                    <a:pt x="85" y="971"/>
                  </a:lnTo>
                  <a:lnTo>
                    <a:pt x="91" y="971"/>
                  </a:lnTo>
                  <a:lnTo>
                    <a:pt x="91" y="965"/>
                  </a:lnTo>
                  <a:lnTo>
                    <a:pt x="85" y="965"/>
                  </a:lnTo>
                  <a:lnTo>
                    <a:pt x="79" y="965"/>
                  </a:lnTo>
                  <a:lnTo>
                    <a:pt x="75" y="960"/>
                  </a:lnTo>
                  <a:lnTo>
                    <a:pt x="75" y="954"/>
                  </a:lnTo>
                  <a:lnTo>
                    <a:pt x="75" y="944"/>
                  </a:lnTo>
                  <a:lnTo>
                    <a:pt x="70" y="944"/>
                  </a:lnTo>
                  <a:lnTo>
                    <a:pt x="70" y="933"/>
                  </a:lnTo>
                  <a:lnTo>
                    <a:pt x="64" y="928"/>
                  </a:lnTo>
                  <a:lnTo>
                    <a:pt x="64" y="907"/>
                  </a:lnTo>
                  <a:lnTo>
                    <a:pt x="64" y="901"/>
                  </a:lnTo>
                  <a:lnTo>
                    <a:pt x="59" y="895"/>
                  </a:lnTo>
                  <a:lnTo>
                    <a:pt x="59" y="886"/>
                  </a:lnTo>
                  <a:lnTo>
                    <a:pt x="59" y="880"/>
                  </a:lnTo>
                  <a:lnTo>
                    <a:pt x="59" y="869"/>
                  </a:lnTo>
                  <a:lnTo>
                    <a:pt x="64" y="863"/>
                  </a:lnTo>
                  <a:lnTo>
                    <a:pt x="70" y="863"/>
                  </a:lnTo>
                  <a:lnTo>
                    <a:pt x="70" y="858"/>
                  </a:lnTo>
                  <a:lnTo>
                    <a:pt x="75" y="852"/>
                  </a:lnTo>
                  <a:lnTo>
                    <a:pt x="79" y="848"/>
                  </a:lnTo>
                  <a:lnTo>
                    <a:pt x="79" y="842"/>
                  </a:lnTo>
                  <a:lnTo>
                    <a:pt x="85" y="837"/>
                  </a:lnTo>
                  <a:lnTo>
                    <a:pt x="85" y="826"/>
                  </a:lnTo>
                  <a:lnTo>
                    <a:pt x="85" y="820"/>
                  </a:lnTo>
                  <a:lnTo>
                    <a:pt x="79" y="816"/>
                  </a:lnTo>
                  <a:lnTo>
                    <a:pt x="75" y="816"/>
                  </a:lnTo>
                  <a:lnTo>
                    <a:pt x="70" y="810"/>
                  </a:lnTo>
                  <a:lnTo>
                    <a:pt x="64" y="805"/>
                  </a:lnTo>
                  <a:lnTo>
                    <a:pt x="64" y="799"/>
                  </a:lnTo>
                  <a:lnTo>
                    <a:pt x="64" y="794"/>
                  </a:lnTo>
                  <a:lnTo>
                    <a:pt x="64" y="788"/>
                  </a:lnTo>
                  <a:lnTo>
                    <a:pt x="64" y="784"/>
                  </a:lnTo>
                  <a:lnTo>
                    <a:pt x="64" y="773"/>
                  </a:lnTo>
                  <a:lnTo>
                    <a:pt x="59" y="761"/>
                  </a:lnTo>
                  <a:lnTo>
                    <a:pt x="59" y="756"/>
                  </a:lnTo>
                  <a:lnTo>
                    <a:pt x="47" y="752"/>
                  </a:lnTo>
                  <a:lnTo>
                    <a:pt x="47" y="746"/>
                  </a:lnTo>
                  <a:lnTo>
                    <a:pt x="42" y="740"/>
                  </a:lnTo>
                  <a:lnTo>
                    <a:pt x="38" y="740"/>
                  </a:lnTo>
                  <a:lnTo>
                    <a:pt x="38" y="735"/>
                  </a:lnTo>
                  <a:lnTo>
                    <a:pt x="32" y="735"/>
                  </a:lnTo>
                  <a:lnTo>
                    <a:pt x="26" y="729"/>
                  </a:lnTo>
                  <a:lnTo>
                    <a:pt x="32" y="724"/>
                  </a:lnTo>
                  <a:lnTo>
                    <a:pt x="38" y="718"/>
                  </a:lnTo>
                  <a:lnTo>
                    <a:pt x="38" y="714"/>
                  </a:lnTo>
                  <a:lnTo>
                    <a:pt x="38" y="708"/>
                  </a:lnTo>
                  <a:lnTo>
                    <a:pt x="38" y="703"/>
                  </a:lnTo>
                  <a:lnTo>
                    <a:pt x="38" y="697"/>
                  </a:lnTo>
                  <a:lnTo>
                    <a:pt x="38" y="692"/>
                  </a:lnTo>
                  <a:lnTo>
                    <a:pt x="38" y="686"/>
                  </a:lnTo>
                  <a:lnTo>
                    <a:pt x="32" y="686"/>
                  </a:lnTo>
                  <a:lnTo>
                    <a:pt x="32" y="682"/>
                  </a:lnTo>
                  <a:lnTo>
                    <a:pt x="26" y="682"/>
                  </a:lnTo>
                  <a:lnTo>
                    <a:pt x="26" y="676"/>
                  </a:lnTo>
                  <a:lnTo>
                    <a:pt x="21" y="671"/>
                  </a:lnTo>
                  <a:lnTo>
                    <a:pt x="21" y="665"/>
                  </a:lnTo>
                  <a:lnTo>
                    <a:pt x="21" y="659"/>
                  </a:lnTo>
                  <a:lnTo>
                    <a:pt x="21" y="654"/>
                  </a:lnTo>
                  <a:lnTo>
                    <a:pt x="21" y="650"/>
                  </a:lnTo>
                  <a:lnTo>
                    <a:pt x="15" y="650"/>
                  </a:lnTo>
                  <a:lnTo>
                    <a:pt x="15" y="644"/>
                  </a:lnTo>
                  <a:lnTo>
                    <a:pt x="15" y="639"/>
                  </a:lnTo>
                  <a:lnTo>
                    <a:pt x="15" y="627"/>
                  </a:lnTo>
                  <a:lnTo>
                    <a:pt x="21" y="612"/>
                  </a:lnTo>
                  <a:lnTo>
                    <a:pt x="26" y="606"/>
                  </a:lnTo>
                  <a:lnTo>
                    <a:pt x="26" y="601"/>
                  </a:lnTo>
                  <a:lnTo>
                    <a:pt x="32" y="601"/>
                  </a:lnTo>
                  <a:lnTo>
                    <a:pt x="32" y="595"/>
                  </a:lnTo>
                  <a:lnTo>
                    <a:pt x="32" y="590"/>
                  </a:lnTo>
                  <a:lnTo>
                    <a:pt x="32" y="585"/>
                  </a:lnTo>
                  <a:lnTo>
                    <a:pt x="26" y="585"/>
                  </a:lnTo>
                  <a:lnTo>
                    <a:pt x="21" y="585"/>
                  </a:lnTo>
                  <a:lnTo>
                    <a:pt x="15" y="580"/>
                  </a:lnTo>
                  <a:lnTo>
                    <a:pt x="10" y="580"/>
                  </a:lnTo>
                  <a:lnTo>
                    <a:pt x="5" y="574"/>
                  </a:lnTo>
                  <a:lnTo>
                    <a:pt x="0" y="569"/>
                  </a:lnTo>
                  <a:lnTo>
                    <a:pt x="0" y="563"/>
                  </a:lnTo>
                  <a:lnTo>
                    <a:pt x="10" y="548"/>
                  </a:lnTo>
                  <a:lnTo>
                    <a:pt x="15" y="542"/>
                  </a:lnTo>
                  <a:lnTo>
                    <a:pt x="15" y="548"/>
                  </a:lnTo>
                  <a:lnTo>
                    <a:pt x="21" y="548"/>
                  </a:lnTo>
                  <a:lnTo>
                    <a:pt x="21" y="542"/>
                  </a:lnTo>
                  <a:lnTo>
                    <a:pt x="26" y="542"/>
                  </a:lnTo>
                  <a:lnTo>
                    <a:pt x="26" y="537"/>
                  </a:lnTo>
                  <a:lnTo>
                    <a:pt x="32" y="537"/>
                  </a:lnTo>
                  <a:lnTo>
                    <a:pt x="42" y="531"/>
                  </a:lnTo>
                  <a:lnTo>
                    <a:pt x="47" y="531"/>
                  </a:lnTo>
                  <a:lnTo>
                    <a:pt x="47" y="525"/>
                  </a:lnTo>
                  <a:lnTo>
                    <a:pt x="47" y="520"/>
                  </a:lnTo>
                  <a:lnTo>
                    <a:pt x="53" y="516"/>
                  </a:lnTo>
                  <a:lnTo>
                    <a:pt x="53" y="510"/>
                  </a:lnTo>
                  <a:lnTo>
                    <a:pt x="47" y="504"/>
                  </a:lnTo>
                  <a:lnTo>
                    <a:pt x="53" y="504"/>
                  </a:lnTo>
                  <a:lnTo>
                    <a:pt x="59" y="504"/>
                  </a:lnTo>
                  <a:lnTo>
                    <a:pt x="64" y="504"/>
                  </a:lnTo>
                  <a:lnTo>
                    <a:pt x="70" y="504"/>
                  </a:lnTo>
                  <a:lnTo>
                    <a:pt x="70" y="499"/>
                  </a:lnTo>
                  <a:lnTo>
                    <a:pt x="75" y="499"/>
                  </a:lnTo>
                  <a:lnTo>
                    <a:pt x="75" y="493"/>
                  </a:lnTo>
                  <a:lnTo>
                    <a:pt x="64" y="488"/>
                  </a:lnTo>
                  <a:lnTo>
                    <a:pt x="59" y="488"/>
                  </a:lnTo>
                  <a:lnTo>
                    <a:pt x="59" y="484"/>
                  </a:lnTo>
                  <a:lnTo>
                    <a:pt x="64" y="484"/>
                  </a:lnTo>
                  <a:lnTo>
                    <a:pt x="70" y="484"/>
                  </a:lnTo>
                  <a:lnTo>
                    <a:pt x="75" y="478"/>
                  </a:lnTo>
                  <a:lnTo>
                    <a:pt x="79" y="472"/>
                  </a:lnTo>
                  <a:lnTo>
                    <a:pt x="79" y="467"/>
                  </a:lnTo>
                  <a:lnTo>
                    <a:pt x="85" y="461"/>
                  </a:lnTo>
                  <a:lnTo>
                    <a:pt x="85" y="456"/>
                  </a:lnTo>
                  <a:lnTo>
                    <a:pt x="85" y="451"/>
                  </a:lnTo>
                  <a:lnTo>
                    <a:pt x="85" y="446"/>
                  </a:lnTo>
                  <a:lnTo>
                    <a:pt x="79" y="440"/>
                  </a:lnTo>
                  <a:lnTo>
                    <a:pt x="79" y="435"/>
                  </a:lnTo>
                  <a:lnTo>
                    <a:pt x="75" y="435"/>
                  </a:lnTo>
                  <a:lnTo>
                    <a:pt x="75" y="429"/>
                  </a:lnTo>
                  <a:lnTo>
                    <a:pt x="75" y="423"/>
                  </a:lnTo>
                  <a:lnTo>
                    <a:pt x="75" y="418"/>
                  </a:lnTo>
                  <a:lnTo>
                    <a:pt x="75" y="414"/>
                  </a:lnTo>
                  <a:lnTo>
                    <a:pt x="75" y="408"/>
                  </a:lnTo>
                  <a:lnTo>
                    <a:pt x="75" y="403"/>
                  </a:lnTo>
                  <a:lnTo>
                    <a:pt x="75" y="397"/>
                  </a:lnTo>
                  <a:lnTo>
                    <a:pt x="75" y="391"/>
                  </a:lnTo>
                  <a:lnTo>
                    <a:pt x="70" y="391"/>
                  </a:lnTo>
                  <a:lnTo>
                    <a:pt x="70" y="386"/>
                  </a:lnTo>
                  <a:lnTo>
                    <a:pt x="70" y="382"/>
                  </a:lnTo>
                  <a:lnTo>
                    <a:pt x="70" y="376"/>
                  </a:lnTo>
                  <a:lnTo>
                    <a:pt x="75" y="359"/>
                  </a:lnTo>
                  <a:lnTo>
                    <a:pt x="79" y="349"/>
                  </a:lnTo>
                  <a:lnTo>
                    <a:pt x="79" y="344"/>
                  </a:lnTo>
                  <a:lnTo>
                    <a:pt x="79" y="338"/>
                  </a:lnTo>
                  <a:lnTo>
                    <a:pt x="79" y="333"/>
                  </a:lnTo>
                  <a:lnTo>
                    <a:pt x="79" y="327"/>
                  </a:lnTo>
                  <a:lnTo>
                    <a:pt x="79" y="322"/>
                  </a:lnTo>
                  <a:lnTo>
                    <a:pt x="79" y="317"/>
                  </a:lnTo>
                  <a:lnTo>
                    <a:pt x="79" y="312"/>
                  </a:lnTo>
                  <a:lnTo>
                    <a:pt x="79" y="306"/>
                  </a:lnTo>
                  <a:lnTo>
                    <a:pt x="79" y="301"/>
                  </a:lnTo>
                  <a:lnTo>
                    <a:pt x="79" y="295"/>
                  </a:lnTo>
                  <a:lnTo>
                    <a:pt x="79" y="289"/>
                  </a:lnTo>
                  <a:lnTo>
                    <a:pt x="79" y="285"/>
                  </a:lnTo>
                  <a:lnTo>
                    <a:pt x="79" y="280"/>
                  </a:lnTo>
                  <a:lnTo>
                    <a:pt x="79" y="274"/>
                  </a:lnTo>
                  <a:lnTo>
                    <a:pt x="85" y="274"/>
                  </a:lnTo>
                  <a:lnTo>
                    <a:pt x="85" y="268"/>
                  </a:lnTo>
                  <a:lnTo>
                    <a:pt x="91" y="268"/>
                  </a:lnTo>
                  <a:lnTo>
                    <a:pt x="91" y="263"/>
                  </a:lnTo>
                  <a:lnTo>
                    <a:pt x="96" y="257"/>
                  </a:lnTo>
                  <a:lnTo>
                    <a:pt x="91" y="252"/>
                  </a:lnTo>
                  <a:lnTo>
                    <a:pt x="91" y="248"/>
                  </a:lnTo>
                  <a:lnTo>
                    <a:pt x="85" y="242"/>
                  </a:lnTo>
                  <a:lnTo>
                    <a:pt x="79" y="236"/>
                  </a:lnTo>
                  <a:lnTo>
                    <a:pt x="75" y="231"/>
                  </a:lnTo>
                  <a:lnTo>
                    <a:pt x="75" y="225"/>
                  </a:lnTo>
                  <a:lnTo>
                    <a:pt x="79" y="220"/>
                  </a:lnTo>
                  <a:lnTo>
                    <a:pt x="85" y="220"/>
                  </a:lnTo>
                  <a:lnTo>
                    <a:pt x="91" y="220"/>
                  </a:lnTo>
                  <a:lnTo>
                    <a:pt x="91" y="225"/>
                  </a:lnTo>
                  <a:lnTo>
                    <a:pt x="96" y="225"/>
                  </a:lnTo>
                  <a:lnTo>
                    <a:pt x="102" y="220"/>
                  </a:lnTo>
                  <a:lnTo>
                    <a:pt x="102" y="215"/>
                  </a:lnTo>
                  <a:lnTo>
                    <a:pt x="107" y="210"/>
                  </a:lnTo>
                  <a:lnTo>
                    <a:pt x="113" y="204"/>
                  </a:lnTo>
                  <a:lnTo>
                    <a:pt x="117" y="204"/>
                  </a:lnTo>
                  <a:lnTo>
                    <a:pt x="123" y="204"/>
                  </a:lnTo>
                  <a:lnTo>
                    <a:pt x="123" y="210"/>
                  </a:lnTo>
                  <a:lnTo>
                    <a:pt x="128" y="210"/>
                  </a:lnTo>
                  <a:lnTo>
                    <a:pt x="134" y="210"/>
                  </a:lnTo>
                  <a:lnTo>
                    <a:pt x="139" y="210"/>
                  </a:lnTo>
                  <a:lnTo>
                    <a:pt x="145" y="204"/>
                  </a:lnTo>
                  <a:lnTo>
                    <a:pt x="149" y="204"/>
                  </a:lnTo>
                  <a:lnTo>
                    <a:pt x="155" y="210"/>
                  </a:lnTo>
                  <a:lnTo>
                    <a:pt x="160" y="210"/>
                  </a:lnTo>
                  <a:lnTo>
                    <a:pt x="166" y="210"/>
                  </a:lnTo>
                  <a:lnTo>
                    <a:pt x="172" y="210"/>
                  </a:lnTo>
                  <a:lnTo>
                    <a:pt x="177" y="210"/>
                  </a:lnTo>
                  <a:lnTo>
                    <a:pt x="183" y="210"/>
                  </a:lnTo>
                  <a:lnTo>
                    <a:pt x="187" y="204"/>
                  </a:lnTo>
                  <a:lnTo>
                    <a:pt x="193" y="204"/>
                  </a:lnTo>
                  <a:lnTo>
                    <a:pt x="198" y="204"/>
                  </a:lnTo>
                  <a:lnTo>
                    <a:pt x="198" y="199"/>
                  </a:lnTo>
                  <a:lnTo>
                    <a:pt x="204" y="193"/>
                  </a:lnTo>
                  <a:lnTo>
                    <a:pt x="209" y="187"/>
                  </a:lnTo>
                  <a:lnTo>
                    <a:pt x="209" y="183"/>
                  </a:lnTo>
                  <a:lnTo>
                    <a:pt x="215" y="183"/>
                  </a:lnTo>
                  <a:lnTo>
                    <a:pt x="215" y="178"/>
                  </a:lnTo>
                  <a:lnTo>
                    <a:pt x="215" y="172"/>
                  </a:lnTo>
                  <a:lnTo>
                    <a:pt x="215" y="167"/>
                  </a:lnTo>
                  <a:lnTo>
                    <a:pt x="219" y="167"/>
                  </a:lnTo>
                  <a:lnTo>
                    <a:pt x="219" y="161"/>
                  </a:lnTo>
                  <a:lnTo>
                    <a:pt x="219" y="155"/>
                  </a:lnTo>
                  <a:lnTo>
                    <a:pt x="225" y="155"/>
                  </a:lnTo>
                  <a:lnTo>
                    <a:pt x="225" y="151"/>
                  </a:lnTo>
                  <a:lnTo>
                    <a:pt x="225" y="146"/>
                  </a:lnTo>
                  <a:lnTo>
                    <a:pt x="225" y="140"/>
                  </a:lnTo>
                  <a:lnTo>
                    <a:pt x="219" y="140"/>
                  </a:lnTo>
                  <a:lnTo>
                    <a:pt x="219" y="134"/>
                  </a:lnTo>
                  <a:lnTo>
                    <a:pt x="215" y="134"/>
                  </a:lnTo>
                  <a:lnTo>
                    <a:pt x="209" y="134"/>
                  </a:lnTo>
                  <a:lnTo>
                    <a:pt x="204" y="134"/>
                  </a:lnTo>
                  <a:lnTo>
                    <a:pt x="198" y="134"/>
                  </a:lnTo>
                  <a:lnTo>
                    <a:pt x="193" y="140"/>
                  </a:lnTo>
                  <a:lnTo>
                    <a:pt x="187" y="140"/>
                  </a:lnTo>
                  <a:lnTo>
                    <a:pt x="183" y="146"/>
                  </a:lnTo>
                  <a:lnTo>
                    <a:pt x="177" y="151"/>
                  </a:lnTo>
                  <a:lnTo>
                    <a:pt x="172" y="151"/>
                  </a:lnTo>
                  <a:lnTo>
                    <a:pt x="166" y="146"/>
                  </a:lnTo>
                  <a:lnTo>
                    <a:pt x="166" y="140"/>
                  </a:lnTo>
                  <a:lnTo>
                    <a:pt x="172" y="140"/>
                  </a:lnTo>
                  <a:lnTo>
                    <a:pt x="172" y="134"/>
                  </a:lnTo>
                  <a:lnTo>
                    <a:pt x="172" y="129"/>
                  </a:lnTo>
                  <a:lnTo>
                    <a:pt x="177" y="129"/>
                  </a:lnTo>
                  <a:lnTo>
                    <a:pt x="177" y="123"/>
                  </a:lnTo>
                  <a:lnTo>
                    <a:pt x="177" y="119"/>
                  </a:lnTo>
                  <a:lnTo>
                    <a:pt x="177" y="113"/>
                  </a:lnTo>
                  <a:lnTo>
                    <a:pt x="177" y="108"/>
                  </a:lnTo>
                  <a:lnTo>
                    <a:pt x="177" y="102"/>
                  </a:lnTo>
                  <a:lnTo>
                    <a:pt x="183" y="97"/>
                  </a:lnTo>
                  <a:lnTo>
                    <a:pt x="183" y="91"/>
                  </a:lnTo>
                  <a:lnTo>
                    <a:pt x="187" y="91"/>
                  </a:lnTo>
                  <a:lnTo>
                    <a:pt x="193" y="86"/>
                  </a:lnTo>
                  <a:lnTo>
                    <a:pt x="198" y="86"/>
                  </a:lnTo>
                  <a:lnTo>
                    <a:pt x="198" y="81"/>
                  </a:lnTo>
                  <a:lnTo>
                    <a:pt x="204" y="81"/>
                  </a:lnTo>
                  <a:lnTo>
                    <a:pt x="204" y="76"/>
                  </a:lnTo>
                  <a:lnTo>
                    <a:pt x="209" y="76"/>
                  </a:lnTo>
                  <a:lnTo>
                    <a:pt x="215" y="76"/>
                  </a:lnTo>
                  <a:lnTo>
                    <a:pt x="215" y="81"/>
                  </a:lnTo>
                  <a:lnTo>
                    <a:pt x="219" y="81"/>
                  </a:lnTo>
                  <a:lnTo>
                    <a:pt x="225" y="86"/>
                  </a:lnTo>
                  <a:lnTo>
                    <a:pt x="230" y="86"/>
                  </a:lnTo>
                  <a:lnTo>
                    <a:pt x="236" y="86"/>
                  </a:lnTo>
                  <a:lnTo>
                    <a:pt x="241" y="86"/>
                  </a:lnTo>
                  <a:lnTo>
                    <a:pt x="241" y="91"/>
                  </a:lnTo>
                  <a:lnTo>
                    <a:pt x="247" y="91"/>
                  </a:lnTo>
                  <a:lnTo>
                    <a:pt x="247" y="86"/>
                  </a:lnTo>
                  <a:lnTo>
                    <a:pt x="247" y="81"/>
                  </a:lnTo>
                  <a:lnTo>
                    <a:pt x="247" y="76"/>
                  </a:lnTo>
                  <a:lnTo>
                    <a:pt x="253" y="70"/>
                  </a:lnTo>
                  <a:lnTo>
                    <a:pt x="253" y="65"/>
                  </a:lnTo>
                  <a:lnTo>
                    <a:pt x="253" y="59"/>
                  </a:lnTo>
                  <a:lnTo>
                    <a:pt x="253" y="53"/>
                  </a:lnTo>
                  <a:lnTo>
                    <a:pt x="253" y="49"/>
                  </a:lnTo>
                  <a:lnTo>
                    <a:pt x="253" y="44"/>
                  </a:lnTo>
                  <a:lnTo>
                    <a:pt x="253" y="38"/>
                  </a:lnTo>
                  <a:lnTo>
                    <a:pt x="253" y="32"/>
                  </a:lnTo>
                  <a:lnTo>
                    <a:pt x="247" y="27"/>
                  </a:lnTo>
                  <a:lnTo>
                    <a:pt x="241" y="21"/>
                  </a:lnTo>
                  <a:lnTo>
                    <a:pt x="236" y="21"/>
                  </a:lnTo>
                  <a:lnTo>
                    <a:pt x="236" y="17"/>
                  </a:lnTo>
                  <a:lnTo>
                    <a:pt x="236" y="12"/>
                  </a:lnTo>
                  <a:lnTo>
                    <a:pt x="241" y="12"/>
                  </a:lnTo>
                  <a:lnTo>
                    <a:pt x="241" y="6"/>
                  </a:lnTo>
                  <a:lnTo>
                    <a:pt x="241" y="0"/>
                  </a:lnTo>
                  <a:lnTo>
                    <a:pt x="247" y="6"/>
                  </a:lnTo>
                  <a:lnTo>
                    <a:pt x="253" y="6"/>
                  </a:lnTo>
                  <a:lnTo>
                    <a:pt x="257" y="0"/>
                  </a:lnTo>
                  <a:lnTo>
                    <a:pt x="257" y="0"/>
                  </a:lnTo>
                  <a:close/>
                </a:path>
              </a:pathLst>
            </a:custGeom>
            <a:solidFill>
              <a:schemeClr val="bg2">
                <a:lumMod val="60000"/>
                <a:lumOff val="40000"/>
              </a:schemeClr>
            </a:solidFill>
            <a:ln w="7938"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17"/>
            <p:cNvSpPr>
              <a:spLocks noEditPoints="1"/>
            </p:cNvSpPr>
            <p:nvPr/>
          </p:nvSpPr>
          <p:spPr bwMode="auto">
            <a:xfrm>
              <a:off x="2014" y="2706"/>
              <a:ext cx="1247" cy="1469"/>
            </a:xfrm>
            <a:custGeom>
              <a:avLst/>
              <a:gdLst>
                <a:gd name="T0" fmla="*/ 204 w 1247"/>
                <a:gd name="T1" fmla="*/ 1307 h 1469"/>
                <a:gd name="T2" fmla="*/ 193 w 1247"/>
                <a:gd name="T3" fmla="*/ 1464 h 1469"/>
                <a:gd name="T4" fmla="*/ 317 w 1247"/>
                <a:gd name="T5" fmla="*/ 1254 h 1469"/>
                <a:gd name="T6" fmla="*/ 962 w 1247"/>
                <a:gd name="T7" fmla="*/ 1307 h 1469"/>
                <a:gd name="T8" fmla="*/ 881 w 1247"/>
                <a:gd name="T9" fmla="*/ 1394 h 1469"/>
                <a:gd name="T10" fmla="*/ 796 w 1247"/>
                <a:gd name="T11" fmla="*/ 1350 h 1469"/>
                <a:gd name="T12" fmla="*/ 881 w 1247"/>
                <a:gd name="T13" fmla="*/ 1243 h 1469"/>
                <a:gd name="T14" fmla="*/ 1047 w 1247"/>
                <a:gd name="T15" fmla="*/ 1254 h 1469"/>
                <a:gd name="T16" fmla="*/ 1075 w 1247"/>
                <a:gd name="T17" fmla="*/ 1228 h 1469"/>
                <a:gd name="T18" fmla="*/ 683 w 1247"/>
                <a:gd name="T19" fmla="*/ 1243 h 1469"/>
                <a:gd name="T20" fmla="*/ 704 w 1247"/>
                <a:gd name="T21" fmla="*/ 1345 h 1469"/>
                <a:gd name="T22" fmla="*/ 645 w 1247"/>
                <a:gd name="T23" fmla="*/ 1249 h 1469"/>
                <a:gd name="T24" fmla="*/ 730 w 1247"/>
                <a:gd name="T25" fmla="*/ 1105 h 1469"/>
                <a:gd name="T26" fmla="*/ 381 w 1247"/>
                <a:gd name="T27" fmla="*/ 332 h 1469"/>
                <a:gd name="T28" fmla="*/ 532 w 1247"/>
                <a:gd name="T29" fmla="*/ 531 h 1469"/>
                <a:gd name="T30" fmla="*/ 677 w 1247"/>
                <a:gd name="T31" fmla="*/ 504 h 1469"/>
                <a:gd name="T32" fmla="*/ 817 w 1247"/>
                <a:gd name="T33" fmla="*/ 546 h 1469"/>
                <a:gd name="T34" fmla="*/ 903 w 1247"/>
                <a:gd name="T35" fmla="*/ 665 h 1469"/>
                <a:gd name="T36" fmla="*/ 870 w 1247"/>
                <a:gd name="T37" fmla="*/ 911 h 1469"/>
                <a:gd name="T38" fmla="*/ 1139 w 1247"/>
                <a:gd name="T39" fmla="*/ 948 h 1469"/>
                <a:gd name="T40" fmla="*/ 1172 w 1247"/>
                <a:gd name="T41" fmla="*/ 1099 h 1469"/>
                <a:gd name="T42" fmla="*/ 1172 w 1247"/>
                <a:gd name="T43" fmla="*/ 1243 h 1469"/>
                <a:gd name="T44" fmla="*/ 1226 w 1247"/>
                <a:gd name="T45" fmla="*/ 1292 h 1469"/>
                <a:gd name="T46" fmla="*/ 1177 w 1247"/>
                <a:gd name="T47" fmla="*/ 1329 h 1469"/>
                <a:gd name="T48" fmla="*/ 989 w 1247"/>
                <a:gd name="T49" fmla="*/ 1339 h 1469"/>
                <a:gd name="T50" fmla="*/ 1053 w 1247"/>
                <a:gd name="T51" fmla="*/ 1281 h 1469"/>
                <a:gd name="T52" fmla="*/ 1085 w 1247"/>
                <a:gd name="T53" fmla="*/ 1237 h 1469"/>
                <a:gd name="T54" fmla="*/ 1043 w 1247"/>
                <a:gd name="T55" fmla="*/ 1233 h 1469"/>
                <a:gd name="T56" fmla="*/ 977 w 1247"/>
                <a:gd name="T57" fmla="*/ 1265 h 1469"/>
                <a:gd name="T58" fmla="*/ 908 w 1247"/>
                <a:gd name="T59" fmla="*/ 1260 h 1469"/>
                <a:gd name="T60" fmla="*/ 817 w 1247"/>
                <a:gd name="T61" fmla="*/ 1137 h 1469"/>
                <a:gd name="T62" fmla="*/ 715 w 1247"/>
                <a:gd name="T63" fmla="*/ 1045 h 1469"/>
                <a:gd name="T64" fmla="*/ 742 w 1247"/>
                <a:gd name="T65" fmla="*/ 1109 h 1469"/>
                <a:gd name="T66" fmla="*/ 790 w 1247"/>
                <a:gd name="T67" fmla="*/ 1222 h 1469"/>
                <a:gd name="T68" fmla="*/ 796 w 1247"/>
                <a:gd name="T69" fmla="*/ 1313 h 1469"/>
                <a:gd name="T70" fmla="*/ 698 w 1247"/>
                <a:gd name="T71" fmla="*/ 1307 h 1469"/>
                <a:gd name="T72" fmla="*/ 677 w 1247"/>
                <a:gd name="T73" fmla="*/ 1195 h 1469"/>
                <a:gd name="T74" fmla="*/ 596 w 1247"/>
                <a:gd name="T75" fmla="*/ 1088 h 1469"/>
                <a:gd name="T76" fmla="*/ 581 w 1247"/>
                <a:gd name="T77" fmla="*/ 1169 h 1469"/>
                <a:gd name="T78" fmla="*/ 553 w 1247"/>
                <a:gd name="T79" fmla="*/ 1147 h 1469"/>
                <a:gd name="T80" fmla="*/ 602 w 1247"/>
                <a:gd name="T81" fmla="*/ 1249 h 1469"/>
                <a:gd name="T82" fmla="*/ 645 w 1247"/>
                <a:gd name="T83" fmla="*/ 1377 h 1469"/>
                <a:gd name="T84" fmla="*/ 585 w 1247"/>
                <a:gd name="T85" fmla="*/ 1415 h 1469"/>
                <a:gd name="T86" fmla="*/ 474 w 1247"/>
                <a:gd name="T87" fmla="*/ 1345 h 1469"/>
                <a:gd name="T88" fmla="*/ 446 w 1247"/>
                <a:gd name="T89" fmla="*/ 1195 h 1469"/>
                <a:gd name="T90" fmla="*/ 430 w 1247"/>
                <a:gd name="T91" fmla="*/ 1141 h 1469"/>
                <a:gd name="T92" fmla="*/ 436 w 1247"/>
                <a:gd name="T93" fmla="*/ 1297 h 1469"/>
                <a:gd name="T94" fmla="*/ 489 w 1247"/>
                <a:gd name="T95" fmla="*/ 1426 h 1469"/>
                <a:gd name="T96" fmla="*/ 328 w 1247"/>
                <a:gd name="T97" fmla="*/ 1394 h 1469"/>
                <a:gd name="T98" fmla="*/ 323 w 1247"/>
                <a:gd name="T99" fmla="*/ 1265 h 1469"/>
                <a:gd name="T100" fmla="*/ 328 w 1247"/>
                <a:gd name="T101" fmla="*/ 1216 h 1469"/>
                <a:gd name="T102" fmla="*/ 317 w 1247"/>
                <a:gd name="T103" fmla="*/ 1362 h 1469"/>
                <a:gd name="T104" fmla="*/ 247 w 1247"/>
                <a:gd name="T105" fmla="*/ 1265 h 1469"/>
                <a:gd name="T106" fmla="*/ 285 w 1247"/>
                <a:gd name="T107" fmla="*/ 1345 h 1469"/>
                <a:gd name="T108" fmla="*/ 312 w 1247"/>
                <a:gd name="T109" fmla="*/ 1452 h 1469"/>
                <a:gd name="T110" fmla="*/ 210 w 1247"/>
                <a:gd name="T111" fmla="*/ 1437 h 1469"/>
                <a:gd name="T112" fmla="*/ 183 w 1247"/>
                <a:gd name="T113" fmla="*/ 1281 h 1469"/>
                <a:gd name="T114" fmla="*/ 157 w 1247"/>
                <a:gd name="T115" fmla="*/ 1094 h 1469"/>
                <a:gd name="T116" fmla="*/ 49 w 1247"/>
                <a:gd name="T117" fmla="*/ 1013 h 1469"/>
                <a:gd name="T118" fmla="*/ 59 w 1247"/>
                <a:gd name="T119" fmla="*/ 675 h 1469"/>
                <a:gd name="T120" fmla="*/ 172 w 1247"/>
                <a:gd name="T121" fmla="*/ 365 h 1469"/>
                <a:gd name="T122" fmla="*/ 199 w 1247"/>
                <a:gd name="T123" fmla="*/ 170 h 1469"/>
                <a:gd name="T124" fmla="*/ 268 w 1247"/>
                <a:gd name="T125" fmla="*/ 251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7" h="1469">
                  <a:moveTo>
                    <a:pt x="226" y="1464"/>
                  </a:moveTo>
                  <a:lnTo>
                    <a:pt x="221" y="1464"/>
                  </a:lnTo>
                  <a:lnTo>
                    <a:pt x="226" y="1464"/>
                  </a:lnTo>
                  <a:lnTo>
                    <a:pt x="226" y="1464"/>
                  </a:lnTo>
                  <a:close/>
                  <a:moveTo>
                    <a:pt x="296" y="1367"/>
                  </a:moveTo>
                  <a:lnTo>
                    <a:pt x="291" y="1367"/>
                  </a:lnTo>
                  <a:lnTo>
                    <a:pt x="291" y="1362"/>
                  </a:lnTo>
                  <a:lnTo>
                    <a:pt x="291" y="1356"/>
                  </a:lnTo>
                  <a:lnTo>
                    <a:pt x="291" y="1350"/>
                  </a:lnTo>
                  <a:lnTo>
                    <a:pt x="296" y="1356"/>
                  </a:lnTo>
                  <a:lnTo>
                    <a:pt x="296" y="1362"/>
                  </a:lnTo>
                  <a:lnTo>
                    <a:pt x="300" y="1362"/>
                  </a:lnTo>
                  <a:lnTo>
                    <a:pt x="300" y="1367"/>
                  </a:lnTo>
                  <a:lnTo>
                    <a:pt x="296" y="1367"/>
                  </a:lnTo>
                  <a:lnTo>
                    <a:pt x="296" y="1367"/>
                  </a:lnTo>
                  <a:close/>
                  <a:moveTo>
                    <a:pt x="157" y="1271"/>
                  </a:moveTo>
                  <a:lnTo>
                    <a:pt x="161" y="1275"/>
                  </a:lnTo>
                  <a:lnTo>
                    <a:pt x="166" y="1275"/>
                  </a:lnTo>
                  <a:lnTo>
                    <a:pt x="172" y="1281"/>
                  </a:lnTo>
                  <a:lnTo>
                    <a:pt x="178" y="1281"/>
                  </a:lnTo>
                  <a:lnTo>
                    <a:pt x="183" y="1286"/>
                  </a:lnTo>
                  <a:lnTo>
                    <a:pt x="189" y="1286"/>
                  </a:lnTo>
                  <a:lnTo>
                    <a:pt x="189" y="1292"/>
                  </a:lnTo>
                  <a:lnTo>
                    <a:pt x="193" y="1292"/>
                  </a:lnTo>
                  <a:lnTo>
                    <a:pt x="193" y="1297"/>
                  </a:lnTo>
                  <a:lnTo>
                    <a:pt x="199" y="1303"/>
                  </a:lnTo>
                  <a:lnTo>
                    <a:pt x="199" y="1307"/>
                  </a:lnTo>
                  <a:lnTo>
                    <a:pt x="204" y="1307"/>
                  </a:lnTo>
                  <a:lnTo>
                    <a:pt x="204" y="1313"/>
                  </a:lnTo>
                  <a:lnTo>
                    <a:pt x="204" y="1318"/>
                  </a:lnTo>
                  <a:lnTo>
                    <a:pt x="210" y="1318"/>
                  </a:lnTo>
                  <a:lnTo>
                    <a:pt x="210" y="1324"/>
                  </a:lnTo>
                  <a:lnTo>
                    <a:pt x="210" y="1329"/>
                  </a:lnTo>
                  <a:lnTo>
                    <a:pt x="210" y="1335"/>
                  </a:lnTo>
                  <a:lnTo>
                    <a:pt x="210" y="1345"/>
                  </a:lnTo>
                  <a:lnTo>
                    <a:pt x="204" y="1345"/>
                  </a:lnTo>
                  <a:lnTo>
                    <a:pt x="204" y="1356"/>
                  </a:lnTo>
                  <a:lnTo>
                    <a:pt x="204" y="1394"/>
                  </a:lnTo>
                  <a:lnTo>
                    <a:pt x="204" y="1399"/>
                  </a:lnTo>
                  <a:lnTo>
                    <a:pt x="204" y="1409"/>
                  </a:lnTo>
                  <a:lnTo>
                    <a:pt x="204" y="1415"/>
                  </a:lnTo>
                  <a:lnTo>
                    <a:pt x="193" y="1420"/>
                  </a:lnTo>
                  <a:lnTo>
                    <a:pt x="189" y="1426"/>
                  </a:lnTo>
                  <a:lnTo>
                    <a:pt x="183" y="1426"/>
                  </a:lnTo>
                  <a:lnTo>
                    <a:pt x="183" y="1431"/>
                  </a:lnTo>
                  <a:lnTo>
                    <a:pt x="199" y="1431"/>
                  </a:lnTo>
                  <a:lnTo>
                    <a:pt x="199" y="1437"/>
                  </a:lnTo>
                  <a:lnTo>
                    <a:pt x="199" y="1441"/>
                  </a:lnTo>
                  <a:lnTo>
                    <a:pt x="199" y="1447"/>
                  </a:lnTo>
                  <a:lnTo>
                    <a:pt x="193" y="1447"/>
                  </a:lnTo>
                  <a:lnTo>
                    <a:pt x="199" y="1447"/>
                  </a:lnTo>
                  <a:lnTo>
                    <a:pt x="204" y="1447"/>
                  </a:lnTo>
                  <a:lnTo>
                    <a:pt x="204" y="1452"/>
                  </a:lnTo>
                  <a:lnTo>
                    <a:pt x="204" y="1458"/>
                  </a:lnTo>
                  <a:lnTo>
                    <a:pt x="199" y="1458"/>
                  </a:lnTo>
                  <a:lnTo>
                    <a:pt x="193" y="1464"/>
                  </a:lnTo>
                  <a:lnTo>
                    <a:pt x="189" y="1464"/>
                  </a:lnTo>
                  <a:lnTo>
                    <a:pt x="161" y="1464"/>
                  </a:lnTo>
                  <a:lnTo>
                    <a:pt x="157" y="1447"/>
                  </a:lnTo>
                  <a:lnTo>
                    <a:pt x="157" y="1431"/>
                  </a:lnTo>
                  <a:lnTo>
                    <a:pt x="145" y="1431"/>
                  </a:lnTo>
                  <a:lnTo>
                    <a:pt x="129" y="1426"/>
                  </a:lnTo>
                  <a:lnTo>
                    <a:pt x="123" y="1420"/>
                  </a:lnTo>
                  <a:lnTo>
                    <a:pt x="119" y="1403"/>
                  </a:lnTo>
                  <a:lnTo>
                    <a:pt x="119" y="1394"/>
                  </a:lnTo>
                  <a:lnTo>
                    <a:pt x="119" y="1383"/>
                  </a:lnTo>
                  <a:lnTo>
                    <a:pt x="119" y="1367"/>
                  </a:lnTo>
                  <a:lnTo>
                    <a:pt x="119" y="1350"/>
                  </a:lnTo>
                  <a:lnTo>
                    <a:pt x="123" y="1339"/>
                  </a:lnTo>
                  <a:lnTo>
                    <a:pt x="129" y="1329"/>
                  </a:lnTo>
                  <a:lnTo>
                    <a:pt x="129" y="1318"/>
                  </a:lnTo>
                  <a:lnTo>
                    <a:pt x="134" y="1313"/>
                  </a:lnTo>
                  <a:lnTo>
                    <a:pt x="140" y="1307"/>
                  </a:lnTo>
                  <a:lnTo>
                    <a:pt x="140" y="1303"/>
                  </a:lnTo>
                  <a:lnTo>
                    <a:pt x="145" y="1292"/>
                  </a:lnTo>
                  <a:lnTo>
                    <a:pt x="145" y="1286"/>
                  </a:lnTo>
                  <a:lnTo>
                    <a:pt x="151" y="1281"/>
                  </a:lnTo>
                  <a:lnTo>
                    <a:pt x="157" y="1271"/>
                  </a:lnTo>
                  <a:lnTo>
                    <a:pt x="157" y="1271"/>
                  </a:lnTo>
                  <a:close/>
                  <a:moveTo>
                    <a:pt x="317" y="1260"/>
                  </a:moveTo>
                  <a:lnTo>
                    <a:pt x="317" y="1254"/>
                  </a:lnTo>
                  <a:lnTo>
                    <a:pt x="317" y="1249"/>
                  </a:lnTo>
                  <a:lnTo>
                    <a:pt x="323" y="1249"/>
                  </a:lnTo>
                  <a:lnTo>
                    <a:pt x="317" y="1254"/>
                  </a:lnTo>
                  <a:lnTo>
                    <a:pt x="323" y="1254"/>
                  </a:lnTo>
                  <a:lnTo>
                    <a:pt x="317" y="1260"/>
                  </a:lnTo>
                  <a:lnTo>
                    <a:pt x="317" y="1260"/>
                  </a:lnTo>
                  <a:close/>
                  <a:moveTo>
                    <a:pt x="1026" y="1243"/>
                  </a:moveTo>
                  <a:lnTo>
                    <a:pt x="1026" y="1249"/>
                  </a:lnTo>
                  <a:lnTo>
                    <a:pt x="1032" y="1249"/>
                  </a:lnTo>
                  <a:lnTo>
                    <a:pt x="1038" y="1249"/>
                  </a:lnTo>
                  <a:lnTo>
                    <a:pt x="1032" y="1254"/>
                  </a:lnTo>
                  <a:lnTo>
                    <a:pt x="1026" y="1254"/>
                  </a:lnTo>
                  <a:lnTo>
                    <a:pt x="1021" y="1249"/>
                  </a:lnTo>
                  <a:lnTo>
                    <a:pt x="1026" y="1243"/>
                  </a:lnTo>
                  <a:lnTo>
                    <a:pt x="1026" y="1243"/>
                  </a:lnTo>
                  <a:close/>
                  <a:moveTo>
                    <a:pt x="913" y="1286"/>
                  </a:moveTo>
                  <a:lnTo>
                    <a:pt x="919" y="1286"/>
                  </a:lnTo>
                  <a:lnTo>
                    <a:pt x="924" y="1286"/>
                  </a:lnTo>
                  <a:lnTo>
                    <a:pt x="930" y="1286"/>
                  </a:lnTo>
                  <a:lnTo>
                    <a:pt x="936" y="1286"/>
                  </a:lnTo>
                  <a:lnTo>
                    <a:pt x="941" y="1286"/>
                  </a:lnTo>
                  <a:lnTo>
                    <a:pt x="951" y="1281"/>
                  </a:lnTo>
                  <a:lnTo>
                    <a:pt x="957" y="1281"/>
                  </a:lnTo>
                  <a:lnTo>
                    <a:pt x="968" y="1281"/>
                  </a:lnTo>
                  <a:lnTo>
                    <a:pt x="973" y="1286"/>
                  </a:lnTo>
                  <a:lnTo>
                    <a:pt x="973" y="1292"/>
                  </a:lnTo>
                  <a:lnTo>
                    <a:pt x="968" y="1292"/>
                  </a:lnTo>
                  <a:lnTo>
                    <a:pt x="968" y="1297"/>
                  </a:lnTo>
                  <a:lnTo>
                    <a:pt x="962" y="1297"/>
                  </a:lnTo>
                  <a:lnTo>
                    <a:pt x="962" y="1303"/>
                  </a:lnTo>
                  <a:lnTo>
                    <a:pt x="962" y="1307"/>
                  </a:lnTo>
                  <a:lnTo>
                    <a:pt x="962" y="1313"/>
                  </a:lnTo>
                  <a:lnTo>
                    <a:pt x="962" y="1318"/>
                  </a:lnTo>
                  <a:lnTo>
                    <a:pt x="962" y="1329"/>
                  </a:lnTo>
                  <a:lnTo>
                    <a:pt x="962" y="1335"/>
                  </a:lnTo>
                  <a:lnTo>
                    <a:pt x="957" y="1339"/>
                  </a:lnTo>
                  <a:lnTo>
                    <a:pt x="962" y="1339"/>
                  </a:lnTo>
                  <a:lnTo>
                    <a:pt x="962" y="1345"/>
                  </a:lnTo>
                  <a:lnTo>
                    <a:pt x="962" y="1350"/>
                  </a:lnTo>
                  <a:lnTo>
                    <a:pt x="968" y="1356"/>
                  </a:lnTo>
                  <a:lnTo>
                    <a:pt x="968" y="1362"/>
                  </a:lnTo>
                  <a:lnTo>
                    <a:pt x="962" y="1367"/>
                  </a:lnTo>
                  <a:lnTo>
                    <a:pt x="957" y="1367"/>
                  </a:lnTo>
                  <a:lnTo>
                    <a:pt x="951" y="1367"/>
                  </a:lnTo>
                  <a:lnTo>
                    <a:pt x="951" y="1371"/>
                  </a:lnTo>
                  <a:lnTo>
                    <a:pt x="945" y="1371"/>
                  </a:lnTo>
                  <a:lnTo>
                    <a:pt x="936" y="1371"/>
                  </a:lnTo>
                  <a:lnTo>
                    <a:pt x="930" y="1377"/>
                  </a:lnTo>
                  <a:lnTo>
                    <a:pt x="924" y="1377"/>
                  </a:lnTo>
                  <a:lnTo>
                    <a:pt x="919" y="1377"/>
                  </a:lnTo>
                  <a:lnTo>
                    <a:pt x="913" y="1377"/>
                  </a:lnTo>
                  <a:lnTo>
                    <a:pt x="913" y="1383"/>
                  </a:lnTo>
                  <a:lnTo>
                    <a:pt x="908" y="1383"/>
                  </a:lnTo>
                  <a:lnTo>
                    <a:pt x="903" y="1383"/>
                  </a:lnTo>
                  <a:lnTo>
                    <a:pt x="898" y="1383"/>
                  </a:lnTo>
                  <a:lnTo>
                    <a:pt x="898" y="1388"/>
                  </a:lnTo>
                  <a:lnTo>
                    <a:pt x="892" y="1388"/>
                  </a:lnTo>
                  <a:lnTo>
                    <a:pt x="887" y="1388"/>
                  </a:lnTo>
                  <a:lnTo>
                    <a:pt x="881" y="1394"/>
                  </a:lnTo>
                  <a:lnTo>
                    <a:pt x="876" y="1394"/>
                  </a:lnTo>
                  <a:lnTo>
                    <a:pt x="870" y="1399"/>
                  </a:lnTo>
                  <a:lnTo>
                    <a:pt x="866" y="1399"/>
                  </a:lnTo>
                  <a:lnTo>
                    <a:pt x="860" y="1399"/>
                  </a:lnTo>
                  <a:lnTo>
                    <a:pt x="849" y="1403"/>
                  </a:lnTo>
                  <a:lnTo>
                    <a:pt x="843" y="1403"/>
                  </a:lnTo>
                  <a:lnTo>
                    <a:pt x="838" y="1403"/>
                  </a:lnTo>
                  <a:lnTo>
                    <a:pt x="828" y="1403"/>
                  </a:lnTo>
                  <a:lnTo>
                    <a:pt x="823" y="1403"/>
                  </a:lnTo>
                  <a:lnTo>
                    <a:pt x="817" y="1403"/>
                  </a:lnTo>
                  <a:lnTo>
                    <a:pt x="806" y="1403"/>
                  </a:lnTo>
                  <a:lnTo>
                    <a:pt x="800" y="1403"/>
                  </a:lnTo>
                  <a:lnTo>
                    <a:pt x="779" y="1403"/>
                  </a:lnTo>
                  <a:lnTo>
                    <a:pt x="774" y="1403"/>
                  </a:lnTo>
                  <a:lnTo>
                    <a:pt x="774" y="1399"/>
                  </a:lnTo>
                  <a:lnTo>
                    <a:pt x="768" y="1394"/>
                  </a:lnTo>
                  <a:lnTo>
                    <a:pt x="768" y="1388"/>
                  </a:lnTo>
                  <a:lnTo>
                    <a:pt x="774" y="1388"/>
                  </a:lnTo>
                  <a:lnTo>
                    <a:pt x="774" y="1383"/>
                  </a:lnTo>
                  <a:lnTo>
                    <a:pt x="774" y="1377"/>
                  </a:lnTo>
                  <a:lnTo>
                    <a:pt x="774" y="1371"/>
                  </a:lnTo>
                  <a:lnTo>
                    <a:pt x="779" y="1367"/>
                  </a:lnTo>
                  <a:lnTo>
                    <a:pt x="779" y="1371"/>
                  </a:lnTo>
                  <a:lnTo>
                    <a:pt x="785" y="1371"/>
                  </a:lnTo>
                  <a:lnTo>
                    <a:pt x="785" y="1367"/>
                  </a:lnTo>
                  <a:lnTo>
                    <a:pt x="790" y="1362"/>
                  </a:lnTo>
                  <a:lnTo>
                    <a:pt x="790" y="1356"/>
                  </a:lnTo>
                  <a:lnTo>
                    <a:pt x="796" y="1350"/>
                  </a:lnTo>
                  <a:lnTo>
                    <a:pt x="800" y="1345"/>
                  </a:lnTo>
                  <a:lnTo>
                    <a:pt x="806" y="1339"/>
                  </a:lnTo>
                  <a:lnTo>
                    <a:pt x="806" y="1335"/>
                  </a:lnTo>
                  <a:lnTo>
                    <a:pt x="811" y="1329"/>
                  </a:lnTo>
                  <a:lnTo>
                    <a:pt x="811" y="1324"/>
                  </a:lnTo>
                  <a:lnTo>
                    <a:pt x="817" y="1324"/>
                  </a:lnTo>
                  <a:lnTo>
                    <a:pt x="823" y="1318"/>
                  </a:lnTo>
                  <a:lnTo>
                    <a:pt x="823" y="1313"/>
                  </a:lnTo>
                  <a:lnTo>
                    <a:pt x="828" y="1313"/>
                  </a:lnTo>
                  <a:lnTo>
                    <a:pt x="828" y="1307"/>
                  </a:lnTo>
                  <a:lnTo>
                    <a:pt x="834" y="1307"/>
                  </a:lnTo>
                  <a:lnTo>
                    <a:pt x="834" y="1303"/>
                  </a:lnTo>
                  <a:lnTo>
                    <a:pt x="834" y="1297"/>
                  </a:lnTo>
                  <a:lnTo>
                    <a:pt x="838" y="1297"/>
                  </a:lnTo>
                  <a:lnTo>
                    <a:pt x="838" y="1292"/>
                  </a:lnTo>
                  <a:lnTo>
                    <a:pt x="838" y="1286"/>
                  </a:lnTo>
                  <a:lnTo>
                    <a:pt x="843" y="1286"/>
                  </a:lnTo>
                  <a:lnTo>
                    <a:pt x="849" y="1281"/>
                  </a:lnTo>
                  <a:lnTo>
                    <a:pt x="860" y="1275"/>
                  </a:lnTo>
                  <a:lnTo>
                    <a:pt x="855" y="1275"/>
                  </a:lnTo>
                  <a:lnTo>
                    <a:pt x="860" y="1271"/>
                  </a:lnTo>
                  <a:lnTo>
                    <a:pt x="860" y="1265"/>
                  </a:lnTo>
                  <a:lnTo>
                    <a:pt x="866" y="1260"/>
                  </a:lnTo>
                  <a:lnTo>
                    <a:pt x="866" y="1254"/>
                  </a:lnTo>
                  <a:lnTo>
                    <a:pt x="866" y="1249"/>
                  </a:lnTo>
                  <a:lnTo>
                    <a:pt x="870" y="1249"/>
                  </a:lnTo>
                  <a:lnTo>
                    <a:pt x="876" y="1243"/>
                  </a:lnTo>
                  <a:lnTo>
                    <a:pt x="881" y="1243"/>
                  </a:lnTo>
                  <a:lnTo>
                    <a:pt x="881" y="1249"/>
                  </a:lnTo>
                  <a:lnTo>
                    <a:pt x="887" y="1254"/>
                  </a:lnTo>
                  <a:lnTo>
                    <a:pt x="892" y="1254"/>
                  </a:lnTo>
                  <a:lnTo>
                    <a:pt x="892" y="1260"/>
                  </a:lnTo>
                  <a:lnTo>
                    <a:pt x="898" y="1265"/>
                  </a:lnTo>
                  <a:lnTo>
                    <a:pt x="898" y="1271"/>
                  </a:lnTo>
                  <a:lnTo>
                    <a:pt x="898" y="1275"/>
                  </a:lnTo>
                  <a:lnTo>
                    <a:pt x="908" y="1281"/>
                  </a:lnTo>
                  <a:lnTo>
                    <a:pt x="913" y="1286"/>
                  </a:lnTo>
                  <a:lnTo>
                    <a:pt x="913" y="1286"/>
                  </a:lnTo>
                  <a:close/>
                  <a:moveTo>
                    <a:pt x="1081" y="1243"/>
                  </a:moveTo>
                  <a:lnTo>
                    <a:pt x="1075" y="1243"/>
                  </a:lnTo>
                  <a:lnTo>
                    <a:pt x="1081" y="1237"/>
                  </a:lnTo>
                  <a:lnTo>
                    <a:pt x="1081" y="1243"/>
                  </a:lnTo>
                  <a:lnTo>
                    <a:pt x="1081" y="1243"/>
                  </a:lnTo>
                  <a:close/>
                  <a:moveTo>
                    <a:pt x="1053" y="1260"/>
                  </a:moveTo>
                  <a:lnTo>
                    <a:pt x="1047" y="1260"/>
                  </a:lnTo>
                  <a:lnTo>
                    <a:pt x="1043" y="1260"/>
                  </a:lnTo>
                  <a:lnTo>
                    <a:pt x="1043" y="1265"/>
                  </a:lnTo>
                  <a:lnTo>
                    <a:pt x="1038" y="1265"/>
                  </a:lnTo>
                  <a:lnTo>
                    <a:pt x="1032" y="1271"/>
                  </a:lnTo>
                  <a:lnTo>
                    <a:pt x="1026" y="1265"/>
                  </a:lnTo>
                  <a:lnTo>
                    <a:pt x="1026" y="1260"/>
                  </a:lnTo>
                  <a:lnTo>
                    <a:pt x="1032" y="1254"/>
                  </a:lnTo>
                  <a:lnTo>
                    <a:pt x="1032" y="1260"/>
                  </a:lnTo>
                  <a:lnTo>
                    <a:pt x="1038" y="1260"/>
                  </a:lnTo>
                  <a:lnTo>
                    <a:pt x="1043" y="1260"/>
                  </a:lnTo>
                  <a:lnTo>
                    <a:pt x="1047" y="1254"/>
                  </a:lnTo>
                  <a:lnTo>
                    <a:pt x="1043" y="1254"/>
                  </a:lnTo>
                  <a:lnTo>
                    <a:pt x="1047" y="1254"/>
                  </a:lnTo>
                  <a:lnTo>
                    <a:pt x="1053" y="1254"/>
                  </a:lnTo>
                  <a:lnTo>
                    <a:pt x="1053" y="1249"/>
                  </a:lnTo>
                  <a:lnTo>
                    <a:pt x="1053" y="1243"/>
                  </a:lnTo>
                  <a:lnTo>
                    <a:pt x="1058" y="1243"/>
                  </a:lnTo>
                  <a:lnTo>
                    <a:pt x="1053" y="1243"/>
                  </a:lnTo>
                  <a:lnTo>
                    <a:pt x="1053" y="1237"/>
                  </a:lnTo>
                  <a:lnTo>
                    <a:pt x="1058" y="1237"/>
                  </a:lnTo>
                  <a:lnTo>
                    <a:pt x="1064" y="1237"/>
                  </a:lnTo>
                  <a:lnTo>
                    <a:pt x="1064" y="1243"/>
                  </a:lnTo>
                  <a:lnTo>
                    <a:pt x="1058" y="1243"/>
                  </a:lnTo>
                  <a:lnTo>
                    <a:pt x="1058" y="1249"/>
                  </a:lnTo>
                  <a:lnTo>
                    <a:pt x="1058" y="1254"/>
                  </a:lnTo>
                  <a:lnTo>
                    <a:pt x="1053" y="1260"/>
                  </a:lnTo>
                  <a:lnTo>
                    <a:pt x="1053" y="1260"/>
                  </a:lnTo>
                  <a:close/>
                  <a:moveTo>
                    <a:pt x="1047" y="1249"/>
                  </a:moveTo>
                  <a:lnTo>
                    <a:pt x="1043" y="1243"/>
                  </a:lnTo>
                  <a:lnTo>
                    <a:pt x="1043" y="1237"/>
                  </a:lnTo>
                  <a:lnTo>
                    <a:pt x="1043" y="1233"/>
                  </a:lnTo>
                  <a:lnTo>
                    <a:pt x="1047" y="1233"/>
                  </a:lnTo>
                  <a:lnTo>
                    <a:pt x="1047" y="1237"/>
                  </a:lnTo>
                  <a:lnTo>
                    <a:pt x="1047" y="1243"/>
                  </a:lnTo>
                  <a:lnTo>
                    <a:pt x="1047" y="1249"/>
                  </a:lnTo>
                  <a:lnTo>
                    <a:pt x="1047" y="1249"/>
                  </a:lnTo>
                  <a:close/>
                  <a:moveTo>
                    <a:pt x="1070" y="1233"/>
                  </a:moveTo>
                  <a:lnTo>
                    <a:pt x="1070" y="1228"/>
                  </a:lnTo>
                  <a:lnTo>
                    <a:pt x="1075" y="1228"/>
                  </a:lnTo>
                  <a:lnTo>
                    <a:pt x="1075" y="1233"/>
                  </a:lnTo>
                  <a:lnTo>
                    <a:pt x="1070" y="1233"/>
                  </a:lnTo>
                  <a:lnTo>
                    <a:pt x="1070" y="1233"/>
                  </a:lnTo>
                  <a:close/>
                  <a:moveTo>
                    <a:pt x="1047" y="1233"/>
                  </a:moveTo>
                  <a:lnTo>
                    <a:pt x="1047" y="1228"/>
                  </a:lnTo>
                  <a:lnTo>
                    <a:pt x="1047" y="1233"/>
                  </a:lnTo>
                  <a:lnTo>
                    <a:pt x="1047" y="1233"/>
                  </a:lnTo>
                  <a:close/>
                  <a:moveTo>
                    <a:pt x="344" y="1222"/>
                  </a:moveTo>
                  <a:lnTo>
                    <a:pt x="338" y="1216"/>
                  </a:lnTo>
                  <a:lnTo>
                    <a:pt x="344" y="1216"/>
                  </a:lnTo>
                  <a:lnTo>
                    <a:pt x="344" y="1222"/>
                  </a:lnTo>
                  <a:lnTo>
                    <a:pt x="344" y="1222"/>
                  </a:lnTo>
                  <a:close/>
                  <a:moveTo>
                    <a:pt x="645" y="1190"/>
                  </a:moveTo>
                  <a:lnTo>
                    <a:pt x="651" y="1190"/>
                  </a:lnTo>
                  <a:lnTo>
                    <a:pt x="661" y="1190"/>
                  </a:lnTo>
                  <a:lnTo>
                    <a:pt x="661" y="1195"/>
                  </a:lnTo>
                  <a:lnTo>
                    <a:pt x="672" y="1195"/>
                  </a:lnTo>
                  <a:lnTo>
                    <a:pt x="677" y="1195"/>
                  </a:lnTo>
                  <a:lnTo>
                    <a:pt x="677" y="1201"/>
                  </a:lnTo>
                  <a:lnTo>
                    <a:pt x="677" y="1211"/>
                  </a:lnTo>
                  <a:lnTo>
                    <a:pt x="683" y="1211"/>
                  </a:lnTo>
                  <a:lnTo>
                    <a:pt x="683" y="1216"/>
                  </a:lnTo>
                  <a:lnTo>
                    <a:pt x="677" y="1216"/>
                  </a:lnTo>
                  <a:lnTo>
                    <a:pt x="677" y="1222"/>
                  </a:lnTo>
                  <a:lnTo>
                    <a:pt x="683" y="1222"/>
                  </a:lnTo>
                  <a:lnTo>
                    <a:pt x="683" y="1228"/>
                  </a:lnTo>
                  <a:lnTo>
                    <a:pt x="683" y="1233"/>
                  </a:lnTo>
                  <a:lnTo>
                    <a:pt x="683" y="1243"/>
                  </a:lnTo>
                  <a:lnTo>
                    <a:pt x="689" y="1243"/>
                  </a:lnTo>
                  <a:lnTo>
                    <a:pt x="689" y="1249"/>
                  </a:lnTo>
                  <a:lnTo>
                    <a:pt x="689" y="1254"/>
                  </a:lnTo>
                  <a:lnTo>
                    <a:pt x="693" y="1265"/>
                  </a:lnTo>
                  <a:lnTo>
                    <a:pt x="698" y="1271"/>
                  </a:lnTo>
                  <a:lnTo>
                    <a:pt x="704" y="1275"/>
                  </a:lnTo>
                  <a:lnTo>
                    <a:pt x="704" y="1281"/>
                  </a:lnTo>
                  <a:lnTo>
                    <a:pt x="698" y="1281"/>
                  </a:lnTo>
                  <a:lnTo>
                    <a:pt x="698" y="1286"/>
                  </a:lnTo>
                  <a:lnTo>
                    <a:pt x="693" y="1286"/>
                  </a:lnTo>
                  <a:lnTo>
                    <a:pt x="693" y="1292"/>
                  </a:lnTo>
                  <a:lnTo>
                    <a:pt x="693" y="1297"/>
                  </a:lnTo>
                  <a:lnTo>
                    <a:pt x="689" y="1297"/>
                  </a:lnTo>
                  <a:lnTo>
                    <a:pt x="689" y="1303"/>
                  </a:lnTo>
                  <a:lnTo>
                    <a:pt x="693" y="1297"/>
                  </a:lnTo>
                  <a:lnTo>
                    <a:pt x="693" y="1303"/>
                  </a:lnTo>
                  <a:lnTo>
                    <a:pt x="693" y="1307"/>
                  </a:lnTo>
                  <a:lnTo>
                    <a:pt x="693" y="1313"/>
                  </a:lnTo>
                  <a:lnTo>
                    <a:pt x="698" y="1318"/>
                  </a:lnTo>
                  <a:lnTo>
                    <a:pt x="698" y="1324"/>
                  </a:lnTo>
                  <a:lnTo>
                    <a:pt x="704" y="1329"/>
                  </a:lnTo>
                  <a:lnTo>
                    <a:pt x="709" y="1329"/>
                  </a:lnTo>
                  <a:lnTo>
                    <a:pt x="709" y="1335"/>
                  </a:lnTo>
                  <a:lnTo>
                    <a:pt x="715" y="1335"/>
                  </a:lnTo>
                  <a:lnTo>
                    <a:pt x="721" y="1339"/>
                  </a:lnTo>
                  <a:lnTo>
                    <a:pt x="715" y="1339"/>
                  </a:lnTo>
                  <a:lnTo>
                    <a:pt x="709" y="1345"/>
                  </a:lnTo>
                  <a:lnTo>
                    <a:pt x="704" y="1345"/>
                  </a:lnTo>
                  <a:lnTo>
                    <a:pt x="704" y="1350"/>
                  </a:lnTo>
                  <a:lnTo>
                    <a:pt x="698" y="1350"/>
                  </a:lnTo>
                  <a:lnTo>
                    <a:pt x="693" y="1350"/>
                  </a:lnTo>
                  <a:lnTo>
                    <a:pt x="689" y="1350"/>
                  </a:lnTo>
                  <a:lnTo>
                    <a:pt x="677" y="1350"/>
                  </a:lnTo>
                  <a:lnTo>
                    <a:pt x="677" y="1356"/>
                  </a:lnTo>
                  <a:lnTo>
                    <a:pt x="666" y="1356"/>
                  </a:lnTo>
                  <a:lnTo>
                    <a:pt x="666" y="1350"/>
                  </a:lnTo>
                  <a:lnTo>
                    <a:pt x="661" y="1345"/>
                  </a:lnTo>
                  <a:lnTo>
                    <a:pt x="656" y="1339"/>
                  </a:lnTo>
                  <a:lnTo>
                    <a:pt x="661" y="1339"/>
                  </a:lnTo>
                  <a:lnTo>
                    <a:pt x="656" y="1329"/>
                  </a:lnTo>
                  <a:lnTo>
                    <a:pt x="656" y="1324"/>
                  </a:lnTo>
                  <a:lnTo>
                    <a:pt x="651" y="1318"/>
                  </a:lnTo>
                  <a:lnTo>
                    <a:pt x="645" y="1313"/>
                  </a:lnTo>
                  <a:lnTo>
                    <a:pt x="645" y="1303"/>
                  </a:lnTo>
                  <a:lnTo>
                    <a:pt x="645" y="1297"/>
                  </a:lnTo>
                  <a:lnTo>
                    <a:pt x="645" y="1292"/>
                  </a:lnTo>
                  <a:lnTo>
                    <a:pt x="645" y="1286"/>
                  </a:lnTo>
                  <a:lnTo>
                    <a:pt x="645" y="1281"/>
                  </a:lnTo>
                  <a:lnTo>
                    <a:pt x="640" y="1281"/>
                  </a:lnTo>
                  <a:lnTo>
                    <a:pt x="640" y="1275"/>
                  </a:lnTo>
                  <a:lnTo>
                    <a:pt x="640" y="1265"/>
                  </a:lnTo>
                  <a:lnTo>
                    <a:pt x="645" y="1265"/>
                  </a:lnTo>
                  <a:lnTo>
                    <a:pt x="640" y="1265"/>
                  </a:lnTo>
                  <a:lnTo>
                    <a:pt x="640" y="1254"/>
                  </a:lnTo>
                  <a:lnTo>
                    <a:pt x="645" y="1254"/>
                  </a:lnTo>
                  <a:lnTo>
                    <a:pt x="645" y="1249"/>
                  </a:lnTo>
                  <a:lnTo>
                    <a:pt x="640" y="1249"/>
                  </a:lnTo>
                  <a:lnTo>
                    <a:pt x="640" y="1243"/>
                  </a:lnTo>
                  <a:lnTo>
                    <a:pt x="640" y="1237"/>
                  </a:lnTo>
                  <a:lnTo>
                    <a:pt x="634" y="1237"/>
                  </a:lnTo>
                  <a:lnTo>
                    <a:pt x="634" y="1233"/>
                  </a:lnTo>
                  <a:lnTo>
                    <a:pt x="634" y="1228"/>
                  </a:lnTo>
                  <a:lnTo>
                    <a:pt x="634" y="1222"/>
                  </a:lnTo>
                  <a:lnTo>
                    <a:pt x="628" y="1222"/>
                  </a:lnTo>
                  <a:lnTo>
                    <a:pt x="628" y="1216"/>
                  </a:lnTo>
                  <a:lnTo>
                    <a:pt x="628" y="1211"/>
                  </a:lnTo>
                  <a:lnTo>
                    <a:pt x="628" y="1205"/>
                  </a:lnTo>
                  <a:lnTo>
                    <a:pt x="628" y="1195"/>
                  </a:lnTo>
                  <a:lnTo>
                    <a:pt x="623" y="1190"/>
                  </a:lnTo>
                  <a:lnTo>
                    <a:pt x="623" y="1184"/>
                  </a:lnTo>
                  <a:lnTo>
                    <a:pt x="628" y="1179"/>
                  </a:lnTo>
                  <a:lnTo>
                    <a:pt x="634" y="1184"/>
                  </a:lnTo>
                  <a:lnTo>
                    <a:pt x="640" y="1184"/>
                  </a:lnTo>
                  <a:lnTo>
                    <a:pt x="645" y="1190"/>
                  </a:lnTo>
                  <a:lnTo>
                    <a:pt x="645" y="1190"/>
                  </a:lnTo>
                  <a:close/>
                  <a:moveTo>
                    <a:pt x="634" y="1169"/>
                  </a:moveTo>
                  <a:lnTo>
                    <a:pt x="640" y="1169"/>
                  </a:lnTo>
                  <a:lnTo>
                    <a:pt x="640" y="1173"/>
                  </a:lnTo>
                  <a:lnTo>
                    <a:pt x="634" y="1179"/>
                  </a:lnTo>
                  <a:lnTo>
                    <a:pt x="628" y="1173"/>
                  </a:lnTo>
                  <a:lnTo>
                    <a:pt x="628" y="1169"/>
                  </a:lnTo>
                  <a:lnTo>
                    <a:pt x="634" y="1169"/>
                  </a:lnTo>
                  <a:lnTo>
                    <a:pt x="634" y="1169"/>
                  </a:lnTo>
                  <a:close/>
                  <a:moveTo>
                    <a:pt x="730" y="1105"/>
                  </a:moveTo>
                  <a:lnTo>
                    <a:pt x="730" y="1099"/>
                  </a:lnTo>
                  <a:lnTo>
                    <a:pt x="730" y="1105"/>
                  </a:lnTo>
                  <a:lnTo>
                    <a:pt x="736" y="1105"/>
                  </a:lnTo>
                  <a:lnTo>
                    <a:pt x="730" y="1105"/>
                  </a:lnTo>
                  <a:lnTo>
                    <a:pt x="730" y="1105"/>
                  </a:lnTo>
                  <a:close/>
                  <a:moveTo>
                    <a:pt x="613" y="1105"/>
                  </a:moveTo>
                  <a:lnTo>
                    <a:pt x="608" y="1105"/>
                  </a:lnTo>
                  <a:lnTo>
                    <a:pt x="608" y="1099"/>
                  </a:lnTo>
                  <a:lnTo>
                    <a:pt x="613" y="1099"/>
                  </a:lnTo>
                  <a:lnTo>
                    <a:pt x="613" y="1105"/>
                  </a:lnTo>
                  <a:lnTo>
                    <a:pt x="613" y="1105"/>
                  </a:lnTo>
                  <a:close/>
                  <a:moveTo>
                    <a:pt x="328" y="251"/>
                  </a:moveTo>
                  <a:lnTo>
                    <a:pt x="334" y="251"/>
                  </a:lnTo>
                  <a:lnTo>
                    <a:pt x="338" y="251"/>
                  </a:lnTo>
                  <a:lnTo>
                    <a:pt x="344" y="251"/>
                  </a:lnTo>
                  <a:lnTo>
                    <a:pt x="349" y="246"/>
                  </a:lnTo>
                  <a:lnTo>
                    <a:pt x="355" y="246"/>
                  </a:lnTo>
                  <a:lnTo>
                    <a:pt x="360" y="246"/>
                  </a:lnTo>
                  <a:lnTo>
                    <a:pt x="366" y="257"/>
                  </a:lnTo>
                  <a:lnTo>
                    <a:pt x="372" y="268"/>
                  </a:lnTo>
                  <a:lnTo>
                    <a:pt x="372" y="278"/>
                  </a:lnTo>
                  <a:lnTo>
                    <a:pt x="360" y="284"/>
                  </a:lnTo>
                  <a:lnTo>
                    <a:pt x="360" y="295"/>
                  </a:lnTo>
                  <a:lnTo>
                    <a:pt x="366" y="305"/>
                  </a:lnTo>
                  <a:lnTo>
                    <a:pt x="372" y="310"/>
                  </a:lnTo>
                  <a:lnTo>
                    <a:pt x="372" y="316"/>
                  </a:lnTo>
                  <a:lnTo>
                    <a:pt x="376" y="321"/>
                  </a:lnTo>
                  <a:lnTo>
                    <a:pt x="381" y="332"/>
                  </a:lnTo>
                  <a:lnTo>
                    <a:pt x="381" y="342"/>
                  </a:lnTo>
                  <a:lnTo>
                    <a:pt x="376" y="353"/>
                  </a:lnTo>
                  <a:lnTo>
                    <a:pt x="376" y="370"/>
                  </a:lnTo>
                  <a:lnTo>
                    <a:pt x="376" y="380"/>
                  </a:lnTo>
                  <a:lnTo>
                    <a:pt x="381" y="391"/>
                  </a:lnTo>
                  <a:lnTo>
                    <a:pt x="376" y="406"/>
                  </a:lnTo>
                  <a:lnTo>
                    <a:pt x="376" y="423"/>
                  </a:lnTo>
                  <a:lnTo>
                    <a:pt x="381" y="434"/>
                  </a:lnTo>
                  <a:lnTo>
                    <a:pt x="387" y="439"/>
                  </a:lnTo>
                  <a:lnTo>
                    <a:pt x="393" y="450"/>
                  </a:lnTo>
                  <a:lnTo>
                    <a:pt x="398" y="455"/>
                  </a:lnTo>
                  <a:lnTo>
                    <a:pt x="408" y="467"/>
                  </a:lnTo>
                  <a:lnTo>
                    <a:pt x="414" y="471"/>
                  </a:lnTo>
                  <a:lnTo>
                    <a:pt x="425" y="482"/>
                  </a:lnTo>
                  <a:lnTo>
                    <a:pt x="436" y="487"/>
                  </a:lnTo>
                  <a:lnTo>
                    <a:pt x="441" y="493"/>
                  </a:lnTo>
                  <a:lnTo>
                    <a:pt x="446" y="499"/>
                  </a:lnTo>
                  <a:lnTo>
                    <a:pt x="451" y="499"/>
                  </a:lnTo>
                  <a:lnTo>
                    <a:pt x="457" y="499"/>
                  </a:lnTo>
                  <a:lnTo>
                    <a:pt x="457" y="504"/>
                  </a:lnTo>
                  <a:lnTo>
                    <a:pt x="474" y="504"/>
                  </a:lnTo>
                  <a:lnTo>
                    <a:pt x="489" y="508"/>
                  </a:lnTo>
                  <a:lnTo>
                    <a:pt x="500" y="514"/>
                  </a:lnTo>
                  <a:lnTo>
                    <a:pt x="506" y="520"/>
                  </a:lnTo>
                  <a:lnTo>
                    <a:pt x="511" y="525"/>
                  </a:lnTo>
                  <a:lnTo>
                    <a:pt x="515" y="531"/>
                  </a:lnTo>
                  <a:lnTo>
                    <a:pt x="521" y="531"/>
                  </a:lnTo>
                  <a:lnTo>
                    <a:pt x="532" y="531"/>
                  </a:lnTo>
                  <a:lnTo>
                    <a:pt x="543" y="531"/>
                  </a:lnTo>
                  <a:lnTo>
                    <a:pt x="549" y="531"/>
                  </a:lnTo>
                  <a:lnTo>
                    <a:pt x="549" y="525"/>
                  </a:lnTo>
                  <a:lnTo>
                    <a:pt x="553" y="525"/>
                  </a:lnTo>
                  <a:lnTo>
                    <a:pt x="559" y="525"/>
                  </a:lnTo>
                  <a:lnTo>
                    <a:pt x="564" y="525"/>
                  </a:lnTo>
                  <a:lnTo>
                    <a:pt x="570" y="525"/>
                  </a:lnTo>
                  <a:lnTo>
                    <a:pt x="575" y="525"/>
                  </a:lnTo>
                  <a:lnTo>
                    <a:pt x="581" y="520"/>
                  </a:lnTo>
                  <a:lnTo>
                    <a:pt x="585" y="520"/>
                  </a:lnTo>
                  <a:lnTo>
                    <a:pt x="591" y="520"/>
                  </a:lnTo>
                  <a:lnTo>
                    <a:pt x="596" y="514"/>
                  </a:lnTo>
                  <a:lnTo>
                    <a:pt x="602" y="514"/>
                  </a:lnTo>
                  <a:lnTo>
                    <a:pt x="608" y="514"/>
                  </a:lnTo>
                  <a:lnTo>
                    <a:pt x="613" y="514"/>
                  </a:lnTo>
                  <a:lnTo>
                    <a:pt x="619" y="520"/>
                  </a:lnTo>
                  <a:lnTo>
                    <a:pt x="619" y="514"/>
                  </a:lnTo>
                  <a:lnTo>
                    <a:pt x="623" y="514"/>
                  </a:lnTo>
                  <a:lnTo>
                    <a:pt x="628" y="514"/>
                  </a:lnTo>
                  <a:lnTo>
                    <a:pt x="634" y="508"/>
                  </a:lnTo>
                  <a:lnTo>
                    <a:pt x="640" y="508"/>
                  </a:lnTo>
                  <a:lnTo>
                    <a:pt x="645" y="508"/>
                  </a:lnTo>
                  <a:lnTo>
                    <a:pt x="651" y="508"/>
                  </a:lnTo>
                  <a:lnTo>
                    <a:pt x="656" y="504"/>
                  </a:lnTo>
                  <a:lnTo>
                    <a:pt x="661" y="504"/>
                  </a:lnTo>
                  <a:lnTo>
                    <a:pt x="666" y="504"/>
                  </a:lnTo>
                  <a:lnTo>
                    <a:pt x="672" y="504"/>
                  </a:lnTo>
                  <a:lnTo>
                    <a:pt x="677" y="504"/>
                  </a:lnTo>
                  <a:lnTo>
                    <a:pt x="683" y="504"/>
                  </a:lnTo>
                  <a:lnTo>
                    <a:pt x="689" y="508"/>
                  </a:lnTo>
                  <a:lnTo>
                    <a:pt x="693" y="508"/>
                  </a:lnTo>
                  <a:lnTo>
                    <a:pt x="698" y="514"/>
                  </a:lnTo>
                  <a:lnTo>
                    <a:pt x="704" y="514"/>
                  </a:lnTo>
                  <a:lnTo>
                    <a:pt x="709" y="520"/>
                  </a:lnTo>
                  <a:lnTo>
                    <a:pt x="715" y="520"/>
                  </a:lnTo>
                  <a:lnTo>
                    <a:pt x="715" y="525"/>
                  </a:lnTo>
                  <a:lnTo>
                    <a:pt x="721" y="525"/>
                  </a:lnTo>
                  <a:lnTo>
                    <a:pt x="726" y="525"/>
                  </a:lnTo>
                  <a:lnTo>
                    <a:pt x="730" y="525"/>
                  </a:lnTo>
                  <a:lnTo>
                    <a:pt x="730" y="531"/>
                  </a:lnTo>
                  <a:lnTo>
                    <a:pt x="736" y="531"/>
                  </a:lnTo>
                  <a:lnTo>
                    <a:pt x="742" y="531"/>
                  </a:lnTo>
                  <a:lnTo>
                    <a:pt x="747" y="531"/>
                  </a:lnTo>
                  <a:lnTo>
                    <a:pt x="753" y="536"/>
                  </a:lnTo>
                  <a:lnTo>
                    <a:pt x="758" y="536"/>
                  </a:lnTo>
                  <a:lnTo>
                    <a:pt x="763" y="536"/>
                  </a:lnTo>
                  <a:lnTo>
                    <a:pt x="768" y="536"/>
                  </a:lnTo>
                  <a:lnTo>
                    <a:pt x="774" y="536"/>
                  </a:lnTo>
                  <a:lnTo>
                    <a:pt x="779" y="536"/>
                  </a:lnTo>
                  <a:lnTo>
                    <a:pt x="785" y="541"/>
                  </a:lnTo>
                  <a:lnTo>
                    <a:pt x="790" y="541"/>
                  </a:lnTo>
                  <a:lnTo>
                    <a:pt x="796" y="541"/>
                  </a:lnTo>
                  <a:lnTo>
                    <a:pt x="800" y="541"/>
                  </a:lnTo>
                  <a:lnTo>
                    <a:pt x="806" y="541"/>
                  </a:lnTo>
                  <a:lnTo>
                    <a:pt x="811" y="541"/>
                  </a:lnTo>
                  <a:lnTo>
                    <a:pt x="817" y="546"/>
                  </a:lnTo>
                  <a:lnTo>
                    <a:pt x="823" y="546"/>
                  </a:lnTo>
                  <a:lnTo>
                    <a:pt x="828" y="546"/>
                  </a:lnTo>
                  <a:lnTo>
                    <a:pt x="828" y="552"/>
                  </a:lnTo>
                  <a:lnTo>
                    <a:pt x="834" y="552"/>
                  </a:lnTo>
                  <a:lnTo>
                    <a:pt x="838" y="552"/>
                  </a:lnTo>
                  <a:lnTo>
                    <a:pt x="843" y="557"/>
                  </a:lnTo>
                  <a:lnTo>
                    <a:pt x="849" y="557"/>
                  </a:lnTo>
                  <a:lnTo>
                    <a:pt x="855" y="557"/>
                  </a:lnTo>
                  <a:lnTo>
                    <a:pt x="860" y="557"/>
                  </a:lnTo>
                  <a:lnTo>
                    <a:pt x="866" y="557"/>
                  </a:lnTo>
                  <a:lnTo>
                    <a:pt x="870" y="557"/>
                  </a:lnTo>
                  <a:lnTo>
                    <a:pt x="881" y="557"/>
                  </a:lnTo>
                  <a:lnTo>
                    <a:pt x="892" y="552"/>
                  </a:lnTo>
                  <a:lnTo>
                    <a:pt x="892" y="546"/>
                  </a:lnTo>
                  <a:lnTo>
                    <a:pt x="898" y="541"/>
                  </a:lnTo>
                  <a:lnTo>
                    <a:pt x="903" y="541"/>
                  </a:lnTo>
                  <a:lnTo>
                    <a:pt x="903" y="536"/>
                  </a:lnTo>
                  <a:lnTo>
                    <a:pt x="919" y="541"/>
                  </a:lnTo>
                  <a:lnTo>
                    <a:pt x="924" y="552"/>
                  </a:lnTo>
                  <a:lnTo>
                    <a:pt x="930" y="563"/>
                  </a:lnTo>
                  <a:lnTo>
                    <a:pt x="936" y="573"/>
                  </a:lnTo>
                  <a:lnTo>
                    <a:pt x="936" y="584"/>
                  </a:lnTo>
                  <a:lnTo>
                    <a:pt x="936" y="595"/>
                  </a:lnTo>
                  <a:lnTo>
                    <a:pt x="930" y="610"/>
                  </a:lnTo>
                  <a:lnTo>
                    <a:pt x="924" y="627"/>
                  </a:lnTo>
                  <a:lnTo>
                    <a:pt x="919" y="637"/>
                  </a:lnTo>
                  <a:lnTo>
                    <a:pt x="913" y="654"/>
                  </a:lnTo>
                  <a:lnTo>
                    <a:pt x="903" y="665"/>
                  </a:lnTo>
                  <a:lnTo>
                    <a:pt x="898" y="680"/>
                  </a:lnTo>
                  <a:lnTo>
                    <a:pt x="892" y="697"/>
                  </a:lnTo>
                  <a:lnTo>
                    <a:pt x="892" y="707"/>
                  </a:lnTo>
                  <a:lnTo>
                    <a:pt x="892" y="729"/>
                  </a:lnTo>
                  <a:lnTo>
                    <a:pt x="887" y="744"/>
                  </a:lnTo>
                  <a:lnTo>
                    <a:pt x="887" y="756"/>
                  </a:lnTo>
                  <a:lnTo>
                    <a:pt x="881" y="767"/>
                  </a:lnTo>
                  <a:lnTo>
                    <a:pt x="876" y="782"/>
                  </a:lnTo>
                  <a:lnTo>
                    <a:pt x="870" y="793"/>
                  </a:lnTo>
                  <a:lnTo>
                    <a:pt x="855" y="804"/>
                  </a:lnTo>
                  <a:lnTo>
                    <a:pt x="849" y="809"/>
                  </a:lnTo>
                  <a:lnTo>
                    <a:pt x="838" y="809"/>
                  </a:lnTo>
                  <a:lnTo>
                    <a:pt x="817" y="814"/>
                  </a:lnTo>
                  <a:lnTo>
                    <a:pt x="806" y="820"/>
                  </a:lnTo>
                  <a:lnTo>
                    <a:pt x="796" y="831"/>
                  </a:lnTo>
                  <a:lnTo>
                    <a:pt x="785" y="841"/>
                  </a:lnTo>
                  <a:lnTo>
                    <a:pt x="779" y="852"/>
                  </a:lnTo>
                  <a:lnTo>
                    <a:pt x="774" y="863"/>
                  </a:lnTo>
                  <a:lnTo>
                    <a:pt x="779" y="869"/>
                  </a:lnTo>
                  <a:lnTo>
                    <a:pt x="785" y="873"/>
                  </a:lnTo>
                  <a:lnTo>
                    <a:pt x="790" y="884"/>
                  </a:lnTo>
                  <a:lnTo>
                    <a:pt x="800" y="884"/>
                  </a:lnTo>
                  <a:lnTo>
                    <a:pt x="811" y="890"/>
                  </a:lnTo>
                  <a:lnTo>
                    <a:pt x="823" y="895"/>
                  </a:lnTo>
                  <a:lnTo>
                    <a:pt x="828" y="905"/>
                  </a:lnTo>
                  <a:lnTo>
                    <a:pt x="843" y="911"/>
                  </a:lnTo>
                  <a:lnTo>
                    <a:pt x="855" y="911"/>
                  </a:lnTo>
                  <a:lnTo>
                    <a:pt x="870" y="911"/>
                  </a:lnTo>
                  <a:lnTo>
                    <a:pt x="881" y="911"/>
                  </a:lnTo>
                  <a:lnTo>
                    <a:pt x="898" y="901"/>
                  </a:lnTo>
                  <a:lnTo>
                    <a:pt x="913" y="895"/>
                  </a:lnTo>
                  <a:lnTo>
                    <a:pt x="924" y="895"/>
                  </a:lnTo>
                  <a:lnTo>
                    <a:pt x="936" y="890"/>
                  </a:lnTo>
                  <a:lnTo>
                    <a:pt x="951" y="890"/>
                  </a:lnTo>
                  <a:lnTo>
                    <a:pt x="962" y="884"/>
                  </a:lnTo>
                  <a:lnTo>
                    <a:pt x="968" y="890"/>
                  </a:lnTo>
                  <a:lnTo>
                    <a:pt x="973" y="895"/>
                  </a:lnTo>
                  <a:lnTo>
                    <a:pt x="977" y="895"/>
                  </a:lnTo>
                  <a:lnTo>
                    <a:pt x="983" y="895"/>
                  </a:lnTo>
                  <a:lnTo>
                    <a:pt x="1000" y="895"/>
                  </a:lnTo>
                  <a:lnTo>
                    <a:pt x="1005" y="901"/>
                  </a:lnTo>
                  <a:lnTo>
                    <a:pt x="1021" y="905"/>
                  </a:lnTo>
                  <a:lnTo>
                    <a:pt x="1038" y="905"/>
                  </a:lnTo>
                  <a:lnTo>
                    <a:pt x="1053" y="901"/>
                  </a:lnTo>
                  <a:lnTo>
                    <a:pt x="1064" y="901"/>
                  </a:lnTo>
                  <a:lnTo>
                    <a:pt x="1081" y="905"/>
                  </a:lnTo>
                  <a:lnTo>
                    <a:pt x="1085" y="911"/>
                  </a:lnTo>
                  <a:lnTo>
                    <a:pt x="1096" y="922"/>
                  </a:lnTo>
                  <a:lnTo>
                    <a:pt x="1107" y="922"/>
                  </a:lnTo>
                  <a:lnTo>
                    <a:pt x="1113" y="922"/>
                  </a:lnTo>
                  <a:lnTo>
                    <a:pt x="1118" y="922"/>
                  </a:lnTo>
                  <a:lnTo>
                    <a:pt x="1123" y="927"/>
                  </a:lnTo>
                  <a:lnTo>
                    <a:pt x="1123" y="933"/>
                  </a:lnTo>
                  <a:lnTo>
                    <a:pt x="1128" y="937"/>
                  </a:lnTo>
                  <a:lnTo>
                    <a:pt x="1139" y="943"/>
                  </a:lnTo>
                  <a:lnTo>
                    <a:pt x="1139" y="948"/>
                  </a:lnTo>
                  <a:lnTo>
                    <a:pt x="1145" y="954"/>
                  </a:lnTo>
                  <a:lnTo>
                    <a:pt x="1151" y="954"/>
                  </a:lnTo>
                  <a:lnTo>
                    <a:pt x="1151" y="959"/>
                  </a:lnTo>
                  <a:lnTo>
                    <a:pt x="1155" y="959"/>
                  </a:lnTo>
                  <a:lnTo>
                    <a:pt x="1160" y="965"/>
                  </a:lnTo>
                  <a:lnTo>
                    <a:pt x="1160" y="971"/>
                  </a:lnTo>
                  <a:lnTo>
                    <a:pt x="1172" y="975"/>
                  </a:lnTo>
                  <a:lnTo>
                    <a:pt x="1172" y="980"/>
                  </a:lnTo>
                  <a:lnTo>
                    <a:pt x="1177" y="992"/>
                  </a:lnTo>
                  <a:lnTo>
                    <a:pt x="1177" y="1003"/>
                  </a:lnTo>
                  <a:lnTo>
                    <a:pt x="1177" y="1007"/>
                  </a:lnTo>
                  <a:lnTo>
                    <a:pt x="1177" y="1013"/>
                  </a:lnTo>
                  <a:lnTo>
                    <a:pt x="1177" y="1018"/>
                  </a:lnTo>
                  <a:lnTo>
                    <a:pt x="1177" y="1024"/>
                  </a:lnTo>
                  <a:lnTo>
                    <a:pt x="1183" y="1029"/>
                  </a:lnTo>
                  <a:lnTo>
                    <a:pt x="1188" y="1035"/>
                  </a:lnTo>
                  <a:lnTo>
                    <a:pt x="1192" y="1035"/>
                  </a:lnTo>
                  <a:lnTo>
                    <a:pt x="1198" y="1039"/>
                  </a:lnTo>
                  <a:lnTo>
                    <a:pt x="1198" y="1045"/>
                  </a:lnTo>
                  <a:lnTo>
                    <a:pt x="1198" y="1056"/>
                  </a:lnTo>
                  <a:lnTo>
                    <a:pt x="1192" y="1061"/>
                  </a:lnTo>
                  <a:lnTo>
                    <a:pt x="1192" y="1067"/>
                  </a:lnTo>
                  <a:lnTo>
                    <a:pt x="1188" y="1071"/>
                  </a:lnTo>
                  <a:lnTo>
                    <a:pt x="1183" y="1077"/>
                  </a:lnTo>
                  <a:lnTo>
                    <a:pt x="1183" y="1082"/>
                  </a:lnTo>
                  <a:lnTo>
                    <a:pt x="1177" y="1082"/>
                  </a:lnTo>
                  <a:lnTo>
                    <a:pt x="1172" y="1088"/>
                  </a:lnTo>
                  <a:lnTo>
                    <a:pt x="1172" y="1099"/>
                  </a:lnTo>
                  <a:lnTo>
                    <a:pt x="1172" y="1105"/>
                  </a:lnTo>
                  <a:lnTo>
                    <a:pt x="1172" y="1114"/>
                  </a:lnTo>
                  <a:lnTo>
                    <a:pt x="1177" y="1120"/>
                  </a:lnTo>
                  <a:lnTo>
                    <a:pt x="1177" y="1126"/>
                  </a:lnTo>
                  <a:lnTo>
                    <a:pt x="1177" y="1147"/>
                  </a:lnTo>
                  <a:lnTo>
                    <a:pt x="1177" y="1152"/>
                  </a:lnTo>
                  <a:lnTo>
                    <a:pt x="1177" y="1158"/>
                  </a:lnTo>
                  <a:lnTo>
                    <a:pt x="1177" y="1163"/>
                  </a:lnTo>
                  <a:lnTo>
                    <a:pt x="1177" y="1169"/>
                  </a:lnTo>
                  <a:lnTo>
                    <a:pt x="1183" y="1169"/>
                  </a:lnTo>
                  <a:lnTo>
                    <a:pt x="1183" y="1173"/>
                  </a:lnTo>
                  <a:lnTo>
                    <a:pt x="1183" y="1179"/>
                  </a:lnTo>
                  <a:lnTo>
                    <a:pt x="1183" y="1184"/>
                  </a:lnTo>
                  <a:lnTo>
                    <a:pt x="1192" y="1195"/>
                  </a:lnTo>
                  <a:lnTo>
                    <a:pt x="1198" y="1195"/>
                  </a:lnTo>
                  <a:lnTo>
                    <a:pt x="1198" y="1201"/>
                  </a:lnTo>
                  <a:lnTo>
                    <a:pt x="1198" y="1205"/>
                  </a:lnTo>
                  <a:lnTo>
                    <a:pt x="1192" y="1205"/>
                  </a:lnTo>
                  <a:lnTo>
                    <a:pt x="1188" y="1211"/>
                  </a:lnTo>
                  <a:lnTo>
                    <a:pt x="1183" y="1211"/>
                  </a:lnTo>
                  <a:lnTo>
                    <a:pt x="1183" y="1216"/>
                  </a:lnTo>
                  <a:lnTo>
                    <a:pt x="1177" y="1222"/>
                  </a:lnTo>
                  <a:lnTo>
                    <a:pt x="1177" y="1228"/>
                  </a:lnTo>
                  <a:lnTo>
                    <a:pt x="1177" y="1233"/>
                  </a:lnTo>
                  <a:lnTo>
                    <a:pt x="1177" y="1237"/>
                  </a:lnTo>
                  <a:lnTo>
                    <a:pt x="1183" y="1237"/>
                  </a:lnTo>
                  <a:lnTo>
                    <a:pt x="1177" y="1243"/>
                  </a:lnTo>
                  <a:lnTo>
                    <a:pt x="1172" y="1243"/>
                  </a:lnTo>
                  <a:lnTo>
                    <a:pt x="1177" y="1243"/>
                  </a:lnTo>
                  <a:lnTo>
                    <a:pt x="1183" y="1243"/>
                  </a:lnTo>
                  <a:lnTo>
                    <a:pt x="1183" y="1249"/>
                  </a:lnTo>
                  <a:lnTo>
                    <a:pt x="1188" y="1249"/>
                  </a:lnTo>
                  <a:lnTo>
                    <a:pt x="1188" y="1254"/>
                  </a:lnTo>
                  <a:lnTo>
                    <a:pt x="1192" y="1265"/>
                  </a:lnTo>
                  <a:lnTo>
                    <a:pt x="1198" y="1265"/>
                  </a:lnTo>
                  <a:lnTo>
                    <a:pt x="1198" y="1271"/>
                  </a:lnTo>
                  <a:lnTo>
                    <a:pt x="1192" y="1275"/>
                  </a:lnTo>
                  <a:lnTo>
                    <a:pt x="1192" y="1281"/>
                  </a:lnTo>
                  <a:lnTo>
                    <a:pt x="1188" y="1286"/>
                  </a:lnTo>
                  <a:lnTo>
                    <a:pt x="1183" y="1286"/>
                  </a:lnTo>
                  <a:lnTo>
                    <a:pt x="1188" y="1286"/>
                  </a:lnTo>
                  <a:lnTo>
                    <a:pt x="1192" y="1286"/>
                  </a:lnTo>
                  <a:lnTo>
                    <a:pt x="1198" y="1281"/>
                  </a:lnTo>
                  <a:lnTo>
                    <a:pt x="1198" y="1275"/>
                  </a:lnTo>
                  <a:lnTo>
                    <a:pt x="1204" y="1271"/>
                  </a:lnTo>
                  <a:lnTo>
                    <a:pt x="1209" y="1275"/>
                  </a:lnTo>
                  <a:lnTo>
                    <a:pt x="1215" y="1275"/>
                  </a:lnTo>
                  <a:lnTo>
                    <a:pt x="1220" y="1281"/>
                  </a:lnTo>
                  <a:lnTo>
                    <a:pt x="1226" y="1281"/>
                  </a:lnTo>
                  <a:lnTo>
                    <a:pt x="1226" y="1286"/>
                  </a:lnTo>
                  <a:lnTo>
                    <a:pt x="1226" y="1292"/>
                  </a:lnTo>
                  <a:lnTo>
                    <a:pt x="1220" y="1292"/>
                  </a:lnTo>
                  <a:lnTo>
                    <a:pt x="1215" y="1286"/>
                  </a:lnTo>
                  <a:lnTo>
                    <a:pt x="1215" y="1292"/>
                  </a:lnTo>
                  <a:lnTo>
                    <a:pt x="1220" y="1292"/>
                  </a:lnTo>
                  <a:lnTo>
                    <a:pt x="1226" y="1292"/>
                  </a:lnTo>
                  <a:lnTo>
                    <a:pt x="1226" y="1286"/>
                  </a:lnTo>
                  <a:lnTo>
                    <a:pt x="1230" y="1281"/>
                  </a:lnTo>
                  <a:lnTo>
                    <a:pt x="1236" y="1281"/>
                  </a:lnTo>
                  <a:lnTo>
                    <a:pt x="1236" y="1286"/>
                  </a:lnTo>
                  <a:lnTo>
                    <a:pt x="1241" y="1286"/>
                  </a:lnTo>
                  <a:lnTo>
                    <a:pt x="1241" y="1292"/>
                  </a:lnTo>
                  <a:lnTo>
                    <a:pt x="1247" y="1292"/>
                  </a:lnTo>
                  <a:lnTo>
                    <a:pt x="1247" y="1297"/>
                  </a:lnTo>
                  <a:lnTo>
                    <a:pt x="1241" y="1303"/>
                  </a:lnTo>
                  <a:lnTo>
                    <a:pt x="1241" y="1307"/>
                  </a:lnTo>
                  <a:lnTo>
                    <a:pt x="1241" y="1313"/>
                  </a:lnTo>
                  <a:lnTo>
                    <a:pt x="1236" y="1313"/>
                  </a:lnTo>
                  <a:lnTo>
                    <a:pt x="1236" y="1318"/>
                  </a:lnTo>
                  <a:lnTo>
                    <a:pt x="1236" y="1324"/>
                  </a:lnTo>
                  <a:lnTo>
                    <a:pt x="1230" y="1329"/>
                  </a:lnTo>
                  <a:lnTo>
                    <a:pt x="1236" y="1324"/>
                  </a:lnTo>
                  <a:lnTo>
                    <a:pt x="1236" y="1318"/>
                  </a:lnTo>
                  <a:lnTo>
                    <a:pt x="1241" y="1318"/>
                  </a:lnTo>
                  <a:lnTo>
                    <a:pt x="1241" y="1313"/>
                  </a:lnTo>
                  <a:lnTo>
                    <a:pt x="1241" y="1318"/>
                  </a:lnTo>
                  <a:lnTo>
                    <a:pt x="1241" y="1324"/>
                  </a:lnTo>
                  <a:lnTo>
                    <a:pt x="1241" y="1329"/>
                  </a:lnTo>
                  <a:lnTo>
                    <a:pt x="1236" y="1329"/>
                  </a:lnTo>
                  <a:lnTo>
                    <a:pt x="1226" y="1329"/>
                  </a:lnTo>
                  <a:lnTo>
                    <a:pt x="1215" y="1329"/>
                  </a:lnTo>
                  <a:lnTo>
                    <a:pt x="1198" y="1329"/>
                  </a:lnTo>
                  <a:lnTo>
                    <a:pt x="1192" y="1329"/>
                  </a:lnTo>
                  <a:lnTo>
                    <a:pt x="1177" y="1329"/>
                  </a:lnTo>
                  <a:lnTo>
                    <a:pt x="1172" y="1329"/>
                  </a:lnTo>
                  <a:lnTo>
                    <a:pt x="1166" y="1329"/>
                  </a:lnTo>
                  <a:lnTo>
                    <a:pt x="1160" y="1335"/>
                  </a:lnTo>
                  <a:lnTo>
                    <a:pt x="1155" y="1335"/>
                  </a:lnTo>
                  <a:lnTo>
                    <a:pt x="1151" y="1335"/>
                  </a:lnTo>
                  <a:lnTo>
                    <a:pt x="1145" y="1335"/>
                  </a:lnTo>
                  <a:lnTo>
                    <a:pt x="1139" y="1335"/>
                  </a:lnTo>
                  <a:lnTo>
                    <a:pt x="1134" y="1339"/>
                  </a:lnTo>
                  <a:lnTo>
                    <a:pt x="1118" y="1339"/>
                  </a:lnTo>
                  <a:lnTo>
                    <a:pt x="1113" y="1339"/>
                  </a:lnTo>
                  <a:lnTo>
                    <a:pt x="1107" y="1345"/>
                  </a:lnTo>
                  <a:lnTo>
                    <a:pt x="1102" y="1345"/>
                  </a:lnTo>
                  <a:lnTo>
                    <a:pt x="1091" y="1345"/>
                  </a:lnTo>
                  <a:lnTo>
                    <a:pt x="1091" y="1350"/>
                  </a:lnTo>
                  <a:lnTo>
                    <a:pt x="1081" y="1350"/>
                  </a:lnTo>
                  <a:lnTo>
                    <a:pt x="1070" y="1350"/>
                  </a:lnTo>
                  <a:lnTo>
                    <a:pt x="1064" y="1350"/>
                  </a:lnTo>
                  <a:lnTo>
                    <a:pt x="1053" y="1350"/>
                  </a:lnTo>
                  <a:lnTo>
                    <a:pt x="1047" y="1350"/>
                  </a:lnTo>
                  <a:lnTo>
                    <a:pt x="1038" y="1350"/>
                  </a:lnTo>
                  <a:lnTo>
                    <a:pt x="1032" y="1345"/>
                  </a:lnTo>
                  <a:lnTo>
                    <a:pt x="1026" y="1345"/>
                  </a:lnTo>
                  <a:lnTo>
                    <a:pt x="1021" y="1345"/>
                  </a:lnTo>
                  <a:lnTo>
                    <a:pt x="1015" y="1345"/>
                  </a:lnTo>
                  <a:lnTo>
                    <a:pt x="1011" y="1345"/>
                  </a:lnTo>
                  <a:lnTo>
                    <a:pt x="1005" y="1339"/>
                  </a:lnTo>
                  <a:lnTo>
                    <a:pt x="994" y="1339"/>
                  </a:lnTo>
                  <a:lnTo>
                    <a:pt x="989" y="1339"/>
                  </a:lnTo>
                  <a:lnTo>
                    <a:pt x="983" y="1339"/>
                  </a:lnTo>
                  <a:lnTo>
                    <a:pt x="977" y="1339"/>
                  </a:lnTo>
                  <a:lnTo>
                    <a:pt x="973" y="1335"/>
                  </a:lnTo>
                  <a:lnTo>
                    <a:pt x="977" y="1329"/>
                  </a:lnTo>
                  <a:lnTo>
                    <a:pt x="977" y="1324"/>
                  </a:lnTo>
                  <a:lnTo>
                    <a:pt x="977" y="1318"/>
                  </a:lnTo>
                  <a:lnTo>
                    <a:pt x="983" y="1318"/>
                  </a:lnTo>
                  <a:lnTo>
                    <a:pt x="983" y="1313"/>
                  </a:lnTo>
                  <a:lnTo>
                    <a:pt x="983" y="1307"/>
                  </a:lnTo>
                  <a:lnTo>
                    <a:pt x="983" y="1303"/>
                  </a:lnTo>
                  <a:lnTo>
                    <a:pt x="989" y="1297"/>
                  </a:lnTo>
                  <a:lnTo>
                    <a:pt x="989" y="1292"/>
                  </a:lnTo>
                  <a:lnTo>
                    <a:pt x="994" y="1292"/>
                  </a:lnTo>
                  <a:lnTo>
                    <a:pt x="1000" y="1292"/>
                  </a:lnTo>
                  <a:lnTo>
                    <a:pt x="1000" y="1286"/>
                  </a:lnTo>
                  <a:lnTo>
                    <a:pt x="1005" y="1286"/>
                  </a:lnTo>
                  <a:lnTo>
                    <a:pt x="1011" y="1286"/>
                  </a:lnTo>
                  <a:lnTo>
                    <a:pt x="1015" y="1286"/>
                  </a:lnTo>
                  <a:lnTo>
                    <a:pt x="1021" y="1286"/>
                  </a:lnTo>
                  <a:lnTo>
                    <a:pt x="1026" y="1281"/>
                  </a:lnTo>
                  <a:lnTo>
                    <a:pt x="1032" y="1275"/>
                  </a:lnTo>
                  <a:lnTo>
                    <a:pt x="1032" y="1271"/>
                  </a:lnTo>
                  <a:lnTo>
                    <a:pt x="1038" y="1271"/>
                  </a:lnTo>
                  <a:lnTo>
                    <a:pt x="1043" y="1265"/>
                  </a:lnTo>
                  <a:lnTo>
                    <a:pt x="1047" y="1271"/>
                  </a:lnTo>
                  <a:lnTo>
                    <a:pt x="1053" y="1271"/>
                  </a:lnTo>
                  <a:lnTo>
                    <a:pt x="1053" y="1275"/>
                  </a:lnTo>
                  <a:lnTo>
                    <a:pt x="1053" y="1281"/>
                  </a:lnTo>
                  <a:lnTo>
                    <a:pt x="1053" y="1286"/>
                  </a:lnTo>
                  <a:lnTo>
                    <a:pt x="1058" y="1286"/>
                  </a:lnTo>
                  <a:lnTo>
                    <a:pt x="1058" y="1292"/>
                  </a:lnTo>
                  <a:lnTo>
                    <a:pt x="1064" y="1297"/>
                  </a:lnTo>
                  <a:lnTo>
                    <a:pt x="1064" y="1292"/>
                  </a:lnTo>
                  <a:lnTo>
                    <a:pt x="1058" y="1286"/>
                  </a:lnTo>
                  <a:lnTo>
                    <a:pt x="1058" y="1281"/>
                  </a:lnTo>
                  <a:lnTo>
                    <a:pt x="1058" y="1275"/>
                  </a:lnTo>
                  <a:lnTo>
                    <a:pt x="1053" y="1271"/>
                  </a:lnTo>
                  <a:lnTo>
                    <a:pt x="1053" y="1265"/>
                  </a:lnTo>
                  <a:lnTo>
                    <a:pt x="1053" y="1260"/>
                  </a:lnTo>
                  <a:lnTo>
                    <a:pt x="1058" y="1260"/>
                  </a:lnTo>
                  <a:lnTo>
                    <a:pt x="1058" y="1254"/>
                  </a:lnTo>
                  <a:lnTo>
                    <a:pt x="1064" y="1243"/>
                  </a:lnTo>
                  <a:lnTo>
                    <a:pt x="1070" y="1243"/>
                  </a:lnTo>
                  <a:lnTo>
                    <a:pt x="1075" y="1243"/>
                  </a:lnTo>
                  <a:lnTo>
                    <a:pt x="1081" y="1249"/>
                  </a:lnTo>
                  <a:lnTo>
                    <a:pt x="1081" y="1243"/>
                  </a:lnTo>
                  <a:lnTo>
                    <a:pt x="1085" y="1243"/>
                  </a:lnTo>
                  <a:lnTo>
                    <a:pt x="1091" y="1249"/>
                  </a:lnTo>
                  <a:lnTo>
                    <a:pt x="1091" y="1243"/>
                  </a:lnTo>
                  <a:lnTo>
                    <a:pt x="1096" y="1243"/>
                  </a:lnTo>
                  <a:lnTo>
                    <a:pt x="1102" y="1237"/>
                  </a:lnTo>
                  <a:lnTo>
                    <a:pt x="1102" y="1233"/>
                  </a:lnTo>
                  <a:lnTo>
                    <a:pt x="1096" y="1233"/>
                  </a:lnTo>
                  <a:lnTo>
                    <a:pt x="1091" y="1233"/>
                  </a:lnTo>
                  <a:lnTo>
                    <a:pt x="1091" y="1237"/>
                  </a:lnTo>
                  <a:lnTo>
                    <a:pt x="1085" y="1237"/>
                  </a:lnTo>
                  <a:lnTo>
                    <a:pt x="1081" y="1237"/>
                  </a:lnTo>
                  <a:lnTo>
                    <a:pt x="1081" y="1233"/>
                  </a:lnTo>
                  <a:lnTo>
                    <a:pt x="1081" y="1228"/>
                  </a:lnTo>
                  <a:lnTo>
                    <a:pt x="1075" y="1228"/>
                  </a:lnTo>
                  <a:lnTo>
                    <a:pt x="1070" y="1228"/>
                  </a:lnTo>
                  <a:lnTo>
                    <a:pt x="1064" y="1228"/>
                  </a:lnTo>
                  <a:lnTo>
                    <a:pt x="1064" y="1233"/>
                  </a:lnTo>
                  <a:lnTo>
                    <a:pt x="1058" y="1233"/>
                  </a:lnTo>
                  <a:lnTo>
                    <a:pt x="1053" y="1233"/>
                  </a:lnTo>
                  <a:lnTo>
                    <a:pt x="1053" y="1228"/>
                  </a:lnTo>
                  <a:lnTo>
                    <a:pt x="1058" y="1228"/>
                  </a:lnTo>
                  <a:lnTo>
                    <a:pt x="1053" y="1222"/>
                  </a:lnTo>
                  <a:lnTo>
                    <a:pt x="1053" y="1216"/>
                  </a:lnTo>
                  <a:lnTo>
                    <a:pt x="1058" y="1216"/>
                  </a:lnTo>
                  <a:lnTo>
                    <a:pt x="1053" y="1211"/>
                  </a:lnTo>
                  <a:lnTo>
                    <a:pt x="1047" y="1216"/>
                  </a:lnTo>
                  <a:lnTo>
                    <a:pt x="1047" y="1222"/>
                  </a:lnTo>
                  <a:lnTo>
                    <a:pt x="1043" y="1222"/>
                  </a:lnTo>
                  <a:lnTo>
                    <a:pt x="1043" y="1216"/>
                  </a:lnTo>
                  <a:lnTo>
                    <a:pt x="1038" y="1211"/>
                  </a:lnTo>
                  <a:lnTo>
                    <a:pt x="1043" y="1211"/>
                  </a:lnTo>
                  <a:lnTo>
                    <a:pt x="1038" y="1211"/>
                  </a:lnTo>
                  <a:lnTo>
                    <a:pt x="1038" y="1205"/>
                  </a:lnTo>
                  <a:lnTo>
                    <a:pt x="1038" y="1211"/>
                  </a:lnTo>
                  <a:lnTo>
                    <a:pt x="1038" y="1222"/>
                  </a:lnTo>
                  <a:lnTo>
                    <a:pt x="1038" y="1228"/>
                  </a:lnTo>
                  <a:lnTo>
                    <a:pt x="1043" y="1228"/>
                  </a:lnTo>
                  <a:lnTo>
                    <a:pt x="1043" y="1233"/>
                  </a:lnTo>
                  <a:lnTo>
                    <a:pt x="1038" y="1233"/>
                  </a:lnTo>
                  <a:lnTo>
                    <a:pt x="1038" y="1237"/>
                  </a:lnTo>
                  <a:lnTo>
                    <a:pt x="1038" y="1243"/>
                  </a:lnTo>
                  <a:lnTo>
                    <a:pt x="1038" y="1249"/>
                  </a:lnTo>
                  <a:lnTo>
                    <a:pt x="1032" y="1249"/>
                  </a:lnTo>
                  <a:lnTo>
                    <a:pt x="1026" y="1243"/>
                  </a:lnTo>
                  <a:lnTo>
                    <a:pt x="1021" y="1249"/>
                  </a:lnTo>
                  <a:lnTo>
                    <a:pt x="1021" y="1260"/>
                  </a:lnTo>
                  <a:lnTo>
                    <a:pt x="1021" y="1265"/>
                  </a:lnTo>
                  <a:lnTo>
                    <a:pt x="1021" y="1271"/>
                  </a:lnTo>
                  <a:lnTo>
                    <a:pt x="1026" y="1271"/>
                  </a:lnTo>
                  <a:lnTo>
                    <a:pt x="1026" y="1275"/>
                  </a:lnTo>
                  <a:lnTo>
                    <a:pt x="1021" y="1281"/>
                  </a:lnTo>
                  <a:lnTo>
                    <a:pt x="1015" y="1281"/>
                  </a:lnTo>
                  <a:lnTo>
                    <a:pt x="1011" y="1281"/>
                  </a:lnTo>
                  <a:lnTo>
                    <a:pt x="1011" y="1275"/>
                  </a:lnTo>
                  <a:lnTo>
                    <a:pt x="1005" y="1275"/>
                  </a:lnTo>
                  <a:lnTo>
                    <a:pt x="1005" y="1271"/>
                  </a:lnTo>
                  <a:lnTo>
                    <a:pt x="1005" y="1265"/>
                  </a:lnTo>
                  <a:lnTo>
                    <a:pt x="1005" y="1271"/>
                  </a:lnTo>
                  <a:lnTo>
                    <a:pt x="1000" y="1271"/>
                  </a:lnTo>
                  <a:lnTo>
                    <a:pt x="1000" y="1275"/>
                  </a:lnTo>
                  <a:lnTo>
                    <a:pt x="994" y="1275"/>
                  </a:lnTo>
                  <a:lnTo>
                    <a:pt x="989" y="1275"/>
                  </a:lnTo>
                  <a:lnTo>
                    <a:pt x="983" y="1275"/>
                  </a:lnTo>
                  <a:lnTo>
                    <a:pt x="983" y="1271"/>
                  </a:lnTo>
                  <a:lnTo>
                    <a:pt x="983" y="1265"/>
                  </a:lnTo>
                  <a:lnTo>
                    <a:pt x="977" y="1265"/>
                  </a:lnTo>
                  <a:lnTo>
                    <a:pt x="977" y="1260"/>
                  </a:lnTo>
                  <a:lnTo>
                    <a:pt x="977" y="1254"/>
                  </a:lnTo>
                  <a:lnTo>
                    <a:pt x="977" y="1249"/>
                  </a:lnTo>
                  <a:lnTo>
                    <a:pt x="977" y="1243"/>
                  </a:lnTo>
                  <a:lnTo>
                    <a:pt x="973" y="1237"/>
                  </a:lnTo>
                  <a:lnTo>
                    <a:pt x="973" y="1243"/>
                  </a:lnTo>
                  <a:lnTo>
                    <a:pt x="973" y="1249"/>
                  </a:lnTo>
                  <a:lnTo>
                    <a:pt x="973" y="1254"/>
                  </a:lnTo>
                  <a:lnTo>
                    <a:pt x="973" y="1260"/>
                  </a:lnTo>
                  <a:lnTo>
                    <a:pt x="973" y="1265"/>
                  </a:lnTo>
                  <a:lnTo>
                    <a:pt x="973" y="1271"/>
                  </a:lnTo>
                  <a:lnTo>
                    <a:pt x="973" y="1275"/>
                  </a:lnTo>
                  <a:lnTo>
                    <a:pt x="962" y="1271"/>
                  </a:lnTo>
                  <a:lnTo>
                    <a:pt x="957" y="1271"/>
                  </a:lnTo>
                  <a:lnTo>
                    <a:pt x="951" y="1271"/>
                  </a:lnTo>
                  <a:lnTo>
                    <a:pt x="945" y="1271"/>
                  </a:lnTo>
                  <a:lnTo>
                    <a:pt x="945" y="1275"/>
                  </a:lnTo>
                  <a:lnTo>
                    <a:pt x="936" y="1275"/>
                  </a:lnTo>
                  <a:lnTo>
                    <a:pt x="924" y="1281"/>
                  </a:lnTo>
                  <a:lnTo>
                    <a:pt x="919" y="1281"/>
                  </a:lnTo>
                  <a:lnTo>
                    <a:pt x="913" y="1281"/>
                  </a:lnTo>
                  <a:lnTo>
                    <a:pt x="908" y="1281"/>
                  </a:lnTo>
                  <a:lnTo>
                    <a:pt x="908" y="1275"/>
                  </a:lnTo>
                  <a:lnTo>
                    <a:pt x="908" y="1271"/>
                  </a:lnTo>
                  <a:lnTo>
                    <a:pt x="903" y="1271"/>
                  </a:lnTo>
                  <a:lnTo>
                    <a:pt x="903" y="1265"/>
                  </a:lnTo>
                  <a:lnTo>
                    <a:pt x="903" y="1260"/>
                  </a:lnTo>
                  <a:lnTo>
                    <a:pt x="908" y="1260"/>
                  </a:lnTo>
                  <a:lnTo>
                    <a:pt x="898" y="1260"/>
                  </a:lnTo>
                  <a:lnTo>
                    <a:pt x="898" y="1254"/>
                  </a:lnTo>
                  <a:lnTo>
                    <a:pt x="887" y="1243"/>
                  </a:lnTo>
                  <a:lnTo>
                    <a:pt x="892" y="1243"/>
                  </a:lnTo>
                  <a:lnTo>
                    <a:pt x="887" y="1237"/>
                  </a:lnTo>
                  <a:lnTo>
                    <a:pt x="881" y="1237"/>
                  </a:lnTo>
                  <a:lnTo>
                    <a:pt x="881" y="1233"/>
                  </a:lnTo>
                  <a:lnTo>
                    <a:pt x="881" y="1228"/>
                  </a:lnTo>
                  <a:lnTo>
                    <a:pt x="881" y="1222"/>
                  </a:lnTo>
                  <a:lnTo>
                    <a:pt x="881" y="1216"/>
                  </a:lnTo>
                  <a:lnTo>
                    <a:pt x="876" y="1216"/>
                  </a:lnTo>
                  <a:lnTo>
                    <a:pt x="870" y="1211"/>
                  </a:lnTo>
                  <a:lnTo>
                    <a:pt x="866" y="1211"/>
                  </a:lnTo>
                  <a:lnTo>
                    <a:pt x="866" y="1205"/>
                  </a:lnTo>
                  <a:lnTo>
                    <a:pt x="860" y="1205"/>
                  </a:lnTo>
                  <a:lnTo>
                    <a:pt x="855" y="1201"/>
                  </a:lnTo>
                  <a:lnTo>
                    <a:pt x="843" y="1195"/>
                  </a:lnTo>
                  <a:lnTo>
                    <a:pt x="838" y="1190"/>
                  </a:lnTo>
                  <a:lnTo>
                    <a:pt x="838" y="1184"/>
                  </a:lnTo>
                  <a:lnTo>
                    <a:pt x="834" y="1179"/>
                  </a:lnTo>
                  <a:lnTo>
                    <a:pt x="834" y="1173"/>
                  </a:lnTo>
                  <a:lnTo>
                    <a:pt x="828" y="1169"/>
                  </a:lnTo>
                  <a:lnTo>
                    <a:pt x="828" y="1163"/>
                  </a:lnTo>
                  <a:lnTo>
                    <a:pt x="823" y="1158"/>
                  </a:lnTo>
                  <a:lnTo>
                    <a:pt x="817" y="1158"/>
                  </a:lnTo>
                  <a:lnTo>
                    <a:pt x="817" y="1152"/>
                  </a:lnTo>
                  <a:lnTo>
                    <a:pt x="817" y="1141"/>
                  </a:lnTo>
                  <a:lnTo>
                    <a:pt x="817" y="1137"/>
                  </a:lnTo>
                  <a:lnTo>
                    <a:pt x="811" y="1137"/>
                  </a:lnTo>
                  <a:lnTo>
                    <a:pt x="811" y="1131"/>
                  </a:lnTo>
                  <a:lnTo>
                    <a:pt x="811" y="1126"/>
                  </a:lnTo>
                  <a:lnTo>
                    <a:pt x="806" y="1120"/>
                  </a:lnTo>
                  <a:lnTo>
                    <a:pt x="800" y="1126"/>
                  </a:lnTo>
                  <a:lnTo>
                    <a:pt x="790" y="1120"/>
                  </a:lnTo>
                  <a:lnTo>
                    <a:pt x="790" y="1114"/>
                  </a:lnTo>
                  <a:lnTo>
                    <a:pt x="785" y="1109"/>
                  </a:lnTo>
                  <a:lnTo>
                    <a:pt x="779" y="1109"/>
                  </a:lnTo>
                  <a:lnTo>
                    <a:pt x="774" y="1109"/>
                  </a:lnTo>
                  <a:lnTo>
                    <a:pt x="774" y="1105"/>
                  </a:lnTo>
                  <a:lnTo>
                    <a:pt x="774" y="1109"/>
                  </a:lnTo>
                  <a:lnTo>
                    <a:pt x="768" y="1109"/>
                  </a:lnTo>
                  <a:lnTo>
                    <a:pt x="768" y="1105"/>
                  </a:lnTo>
                  <a:lnTo>
                    <a:pt x="763" y="1105"/>
                  </a:lnTo>
                  <a:lnTo>
                    <a:pt x="758" y="1105"/>
                  </a:lnTo>
                  <a:lnTo>
                    <a:pt x="753" y="1099"/>
                  </a:lnTo>
                  <a:lnTo>
                    <a:pt x="747" y="1099"/>
                  </a:lnTo>
                  <a:lnTo>
                    <a:pt x="742" y="1099"/>
                  </a:lnTo>
                  <a:lnTo>
                    <a:pt x="736" y="1094"/>
                  </a:lnTo>
                  <a:lnTo>
                    <a:pt x="736" y="1088"/>
                  </a:lnTo>
                  <a:lnTo>
                    <a:pt x="730" y="1088"/>
                  </a:lnTo>
                  <a:lnTo>
                    <a:pt x="726" y="1088"/>
                  </a:lnTo>
                  <a:lnTo>
                    <a:pt x="726" y="1077"/>
                  </a:lnTo>
                  <a:lnTo>
                    <a:pt x="726" y="1056"/>
                  </a:lnTo>
                  <a:lnTo>
                    <a:pt x="721" y="1056"/>
                  </a:lnTo>
                  <a:lnTo>
                    <a:pt x="721" y="1050"/>
                  </a:lnTo>
                  <a:lnTo>
                    <a:pt x="715" y="1045"/>
                  </a:lnTo>
                  <a:lnTo>
                    <a:pt x="715" y="1039"/>
                  </a:lnTo>
                  <a:lnTo>
                    <a:pt x="709" y="1039"/>
                  </a:lnTo>
                  <a:lnTo>
                    <a:pt x="709" y="1035"/>
                  </a:lnTo>
                  <a:lnTo>
                    <a:pt x="709" y="1039"/>
                  </a:lnTo>
                  <a:lnTo>
                    <a:pt x="704" y="1039"/>
                  </a:lnTo>
                  <a:lnTo>
                    <a:pt x="704" y="1045"/>
                  </a:lnTo>
                  <a:lnTo>
                    <a:pt x="704" y="1039"/>
                  </a:lnTo>
                  <a:lnTo>
                    <a:pt x="698" y="1045"/>
                  </a:lnTo>
                  <a:lnTo>
                    <a:pt x="698" y="1039"/>
                  </a:lnTo>
                  <a:lnTo>
                    <a:pt x="698" y="1045"/>
                  </a:lnTo>
                  <a:lnTo>
                    <a:pt x="693" y="1045"/>
                  </a:lnTo>
                  <a:lnTo>
                    <a:pt x="693" y="1050"/>
                  </a:lnTo>
                  <a:lnTo>
                    <a:pt x="698" y="1050"/>
                  </a:lnTo>
                  <a:lnTo>
                    <a:pt x="704" y="1050"/>
                  </a:lnTo>
                  <a:lnTo>
                    <a:pt x="709" y="1050"/>
                  </a:lnTo>
                  <a:lnTo>
                    <a:pt x="715" y="1050"/>
                  </a:lnTo>
                  <a:lnTo>
                    <a:pt x="715" y="1056"/>
                  </a:lnTo>
                  <a:lnTo>
                    <a:pt x="715" y="1067"/>
                  </a:lnTo>
                  <a:lnTo>
                    <a:pt x="715" y="1071"/>
                  </a:lnTo>
                  <a:lnTo>
                    <a:pt x="715" y="1077"/>
                  </a:lnTo>
                  <a:lnTo>
                    <a:pt x="715" y="1082"/>
                  </a:lnTo>
                  <a:lnTo>
                    <a:pt x="715" y="1088"/>
                  </a:lnTo>
                  <a:lnTo>
                    <a:pt x="721" y="1088"/>
                  </a:lnTo>
                  <a:lnTo>
                    <a:pt x="726" y="1099"/>
                  </a:lnTo>
                  <a:lnTo>
                    <a:pt x="730" y="1099"/>
                  </a:lnTo>
                  <a:lnTo>
                    <a:pt x="730" y="1109"/>
                  </a:lnTo>
                  <a:lnTo>
                    <a:pt x="736" y="1105"/>
                  </a:lnTo>
                  <a:lnTo>
                    <a:pt x="742" y="1109"/>
                  </a:lnTo>
                  <a:lnTo>
                    <a:pt x="747" y="1109"/>
                  </a:lnTo>
                  <a:lnTo>
                    <a:pt x="758" y="1114"/>
                  </a:lnTo>
                  <a:lnTo>
                    <a:pt x="763" y="1120"/>
                  </a:lnTo>
                  <a:lnTo>
                    <a:pt x="768" y="1120"/>
                  </a:lnTo>
                  <a:lnTo>
                    <a:pt x="768" y="1126"/>
                  </a:lnTo>
                  <a:lnTo>
                    <a:pt x="774" y="1126"/>
                  </a:lnTo>
                  <a:lnTo>
                    <a:pt x="779" y="1126"/>
                  </a:lnTo>
                  <a:lnTo>
                    <a:pt x="779" y="1131"/>
                  </a:lnTo>
                  <a:lnTo>
                    <a:pt x="785" y="1131"/>
                  </a:lnTo>
                  <a:lnTo>
                    <a:pt x="790" y="1137"/>
                  </a:lnTo>
                  <a:lnTo>
                    <a:pt x="790" y="1141"/>
                  </a:lnTo>
                  <a:lnTo>
                    <a:pt x="796" y="1141"/>
                  </a:lnTo>
                  <a:lnTo>
                    <a:pt x="796" y="1152"/>
                  </a:lnTo>
                  <a:lnTo>
                    <a:pt x="796" y="1158"/>
                  </a:lnTo>
                  <a:lnTo>
                    <a:pt x="800" y="1158"/>
                  </a:lnTo>
                  <a:lnTo>
                    <a:pt x="806" y="1169"/>
                  </a:lnTo>
                  <a:lnTo>
                    <a:pt x="806" y="1173"/>
                  </a:lnTo>
                  <a:lnTo>
                    <a:pt x="811" y="1179"/>
                  </a:lnTo>
                  <a:lnTo>
                    <a:pt x="811" y="1184"/>
                  </a:lnTo>
                  <a:lnTo>
                    <a:pt x="817" y="1195"/>
                  </a:lnTo>
                  <a:lnTo>
                    <a:pt x="817" y="1201"/>
                  </a:lnTo>
                  <a:lnTo>
                    <a:pt x="811" y="1205"/>
                  </a:lnTo>
                  <a:lnTo>
                    <a:pt x="811" y="1211"/>
                  </a:lnTo>
                  <a:lnTo>
                    <a:pt x="811" y="1216"/>
                  </a:lnTo>
                  <a:lnTo>
                    <a:pt x="811" y="1222"/>
                  </a:lnTo>
                  <a:lnTo>
                    <a:pt x="806" y="1222"/>
                  </a:lnTo>
                  <a:lnTo>
                    <a:pt x="796" y="1222"/>
                  </a:lnTo>
                  <a:lnTo>
                    <a:pt x="790" y="1222"/>
                  </a:lnTo>
                  <a:lnTo>
                    <a:pt x="785" y="1216"/>
                  </a:lnTo>
                  <a:lnTo>
                    <a:pt x="785" y="1211"/>
                  </a:lnTo>
                  <a:lnTo>
                    <a:pt x="779" y="1211"/>
                  </a:lnTo>
                  <a:lnTo>
                    <a:pt x="774" y="1211"/>
                  </a:lnTo>
                  <a:lnTo>
                    <a:pt x="774" y="1205"/>
                  </a:lnTo>
                  <a:lnTo>
                    <a:pt x="768" y="1211"/>
                  </a:lnTo>
                  <a:lnTo>
                    <a:pt x="768" y="1216"/>
                  </a:lnTo>
                  <a:lnTo>
                    <a:pt x="774" y="1222"/>
                  </a:lnTo>
                  <a:lnTo>
                    <a:pt x="779" y="1228"/>
                  </a:lnTo>
                  <a:lnTo>
                    <a:pt x="785" y="1228"/>
                  </a:lnTo>
                  <a:lnTo>
                    <a:pt x="790" y="1233"/>
                  </a:lnTo>
                  <a:lnTo>
                    <a:pt x="800" y="1237"/>
                  </a:lnTo>
                  <a:lnTo>
                    <a:pt x="806" y="1237"/>
                  </a:lnTo>
                  <a:lnTo>
                    <a:pt x="806" y="1243"/>
                  </a:lnTo>
                  <a:lnTo>
                    <a:pt x="817" y="1249"/>
                  </a:lnTo>
                  <a:lnTo>
                    <a:pt x="817" y="1254"/>
                  </a:lnTo>
                  <a:lnTo>
                    <a:pt x="817" y="1260"/>
                  </a:lnTo>
                  <a:lnTo>
                    <a:pt x="811" y="1265"/>
                  </a:lnTo>
                  <a:lnTo>
                    <a:pt x="811" y="1271"/>
                  </a:lnTo>
                  <a:lnTo>
                    <a:pt x="817" y="1271"/>
                  </a:lnTo>
                  <a:lnTo>
                    <a:pt x="817" y="1281"/>
                  </a:lnTo>
                  <a:lnTo>
                    <a:pt x="811" y="1281"/>
                  </a:lnTo>
                  <a:lnTo>
                    <a:pt x="811" y="1286"/>
                  </a:lnTo>
                  <a:lnTo>
                    <a:pt x="811" y="1292"/>
                  </a:lnTo>
                  <a:lnTo>
                    <a:pt x="806" y="1297"/>
                  </a:lnTo>
                  <a:lnTo>
                    <a:pt x="806" y="1303"/>
                  </a:lnTo>
                  <a:lnTo>
                    <a:pt x="800" y="1307"/>
                  </a:lnTo>
                  <a:lnTo>
                    <a:pt x="796" y="1313"/>
                  </a:lnTo>
                  <a:lnTo>
                    <a:pt x="796" y="1318"/>
                  </a:lnTo>
                  <a:lnTo>
                    <a:pt x="790" y="1318"/>
                  </a:lnTo>
                  <a:lnTo>
                    <a:pt x="790" y="1313"/>
                  </a:lnTo>
                  <a:lnTo>
                    <a:pt x="785" y="1313"/>
                  </a:lnTo>
                  <a:lnTo>
                    <a:pt x="785" y="1307"/>
                  </a:lnTo>
                  <a:lnTo>
                    <a:pt x="785" y="1313"/>
                  </a:lnTo>
                  <a:lnTo>
                    <a:pt x="779" y="1313"/>
                  </a:lnTo>
                  <a:lnTo>
                    <a:pt x="774" y="1318"/>
                  </a:lnTo>
                  <a:lnTo>
                    <a:pt x="768" y="1318"/>
                  </a:lnTo>
                  <a:lnTo>
                    <a:pt x="763" y="1318"/>
                  </a:lnTo>
                  <a:lnTo>
                    <a:pt x="763" y="1324"/>
                  </a:lnTo>
                  <a:lnTo>
                    <a:pt x="758" y="1324"/>
                  </a:lnTo>
                  <a:lnTo>
                    <a:pt x="753" y="1318"/>
                  </a:lnTo>
                  <a:lnTo>
                    <a:pt x="747" y="1318"/>
                  </a:lnTo>
                  <a:lnTo>
                    <a:pt x="747" y="1329"/>
                  </a:lnTo>
                  <a:lnTo>
                    <a:pt x="747" y="1335"/>
                  </a:lnTo>
                  <a:lnTo>
                    <a:pt x="747" y="1339"/>
                  </a:lnTo>
                  <a:lnTo>
                    <a:pt x="742" y="1339"/>
                  </a:lnTo>
                  <a:lnTo>
                    <a:pt x="742" y="1335"/>
                  </a:lnTo>
                  <a:lnTo>
                    <a:pt x="736" y="1335"/>
                  </a:lnTo>
                  <a:lnTo>
                    <a:pt x="726" y="1329"/>
                  </a:lnTo>
                  <a:lnTo>
                    <a:pt x="721" y="1329"/>
                  </a:lnTo>
                  <a:lnTo>
                    <a:pt x="715" y="1329"/>
                  </a:lnTo>
                  <a:lnTo>
                    <a:pt x="715" y="1324"/>
                  </a:lnTo>
                  <a:lnTo>
                    <a:pt x="709" y="1324"/>
                  </a:lnTo>
                  <a:lnTo>
                    <a:pt x="704" y="1318"/>
                  </a:lnTo>
                  <a:lnTo>
                    <a:pt x="704" y="1313"/>
                  </a:lnTo>
                  <a:lnTo>
                    <a:pt x="698" y="1307"/>
                  </a:lnTo>
                  <a:lnTo>
                    <a:pt x="693" y="1303"/>
                  </a:lnTo>
                  <a:lnTo>
                    <a:pt x="698" y="1303"/>
                  </a:lnTo>
                  <a:lnTo>
                    <a:pt x="698" y="1297"/>
                  </a:lnTo>
                  <a:lnTo>
                    <a:pt x="698" y="1292"/>
                  </a:lnTo>
                  <a:lnTo>
                    <a:pt x="704" y="1292"/>
                  </a:lnTo>
                  <a:lnTo>
                    <a:pt x="704" y="1286"/>
                  </a:lnTo>
                  <a:lnTo>
                    <a:pt x="709" y="1286"/>
                  </a:lnTo>
                  <a:lnTo>
                    <a:pt x="709" y="1281"/>
                  </a:lnTo>
                  <a:lnTo>
                    <a:pt x="709" y="1275"/>
                  </a:lnTo>
                  <a:lnTo>
                    <a:pt x="709" y="1271"/>
                  </a:lnTo>
                  <a:lnTo>
                    <a:pt x="704" y="1265"/>
                  </a:lnTo>
                  <a:lnTo>
                    <a:pt x="698" y="1265"/>
                  </a:lnTo>
                  <a:lnTo>
                    <a:pt x="704" y="1260"/>
                  </a:lnTo>
                  <a:lnTo>
                    <a:pt x="698" y="1260"/>
                  </a:lnTo>
                  <a:lnTo>
                    <a:pt x="693" y="1254"/>
                  </a:lnTo>
                  <a:lnTo>
                    <a:pt x="693" y="1243"/>
                  </a:lnTo>
                  <a:lnTo>
                    <a:pt x="689" y="1237"/>
                  </a:lnTo>
                  <a:lnTo>
                    <a:pt x="689" y="1233"/>
                  </a:lnTo>
                  <a:lnTo>
                    <a:pt x="689" y="1228"/>
                  </a:lnTo>
                  <a:lnTo>
                    <a:pt x="689" y="1222"/>
                  </a:lnTo>
                  <a:lnTo>
                    <a:pt x="693" y="1216"/>
                  </a:lnTo>
                  <a:lnTo>
                    <a:pt x="693" y="1211"/>
                  </a:lnTo>
                  <a:lnTo>
                    <a:pt x="689" y="1211"/>
                  </a:lnTo>
                  <a:lnTo>
                    <a:pt x="689" y="1216"/>
                  </a:lnTo>
                  <a:lnTo>
                    <a:pt x="683" y="1211"/>
                  </a:lnTo>
                  <a:lnTo>
                    <a:pt x="683" y="1201"/>
                  </a:lnTo>
                  <a:lnTo>
                    <a:pt x="683" y="1195"/>
                  </a:lnTo>
                  <a:lnTo>
                    <a:pt x="677" y="1195"/>
                  </a:lnTo>
                  <a:lnTo>
                    <a:pt x="672" y="1190"/>
                  </a:lnTo>
                  <a:lnTo>
                    <a:pt x="666" y="1190"/>
                  </a:lnTo>
                  <a:lnTo>
                    <a:pt x="661" y="1190"/>
                  </a:lnTo>
                  <a:lnTo>
                    <a:pt x="656" y="1184"/>
                  </a:lnTo>
                  <a:lnTo>
                    <a:pt x="645" y="1184"/>
                  </a:lnTo>
                  <a:lnTo>
                    <a:pt x="640" y="1179"/>
                  </a:lnTo>
                  <a:lnTo>
                    <a:pt x="640" y="1173"/>
                  </a:lnTo>
                  <a:lnTo>
                    <a:pt x="640" y="1169"/>
                  </a:lnTo>
                  <a:lnTo>
                    <a:pt x="640" y="1163"/>
                  </a:lnTo>
                  <a:lnTo>
                    <a:pt x="634" y="1163"/>
                  </a:lnTo>
                  <a:lnTo>
                    <a:pt x="634" y="1158"/>
                  </a:lnTo>
                  <a:lnTo>
                    <a:pt x="634" y="1152"/>
                  </a:lnTo>
                  <a:lnTo>
                    <a:pt x="628" y="1147"/>
                  </a:lnTo>
                  <a:lnTo>
                    <a:pt x="623" y="1147"/>
                  </a:lnTo>
                  <a:lnTo>
                    <a:pt x="623" y="1141"/>
                  </a:lnTo>
                  <a:lnTo>
                    <a:pt x="623" y="1131"/>
                  </a:lnTo>
                  <a:lnTo>
                    <a:pt x="623" y="1126"/>
                  </a:lnTo>
                  <a:lnTo>
                    <a:pt x="619" y="1126"/>
                  </a:lnTo>
                  <a:lnTo>
                    <a:pt x="619" y="1120"/>
                  </a:lnTo>
                  <a:lnTo>
                    <a:pt x="619" y="1114"/>
                  </a:lnTo>
                  <a:lnTo>
                    <a:pt x="613" y="1114"/>
                  </a:lnTo>
                  <a:lnTo>
                    <a:pt x="613" y="1109"/>
                  </a:lnTo>
                  <a:lnTo>
                    <a:pt x="613" y="1105"/>
                  </a:lnTo>
                  <a:lnTo>
                    <a:pt x="613" y="1099"/>
                  </a:lnTo>
                  <a:lnTo>
                    <a:pt x="608" y="1094"/>
                  </a:lnTo>
                  <a:lnTo>
                    <a:pt x="602" y="1094"/>
                  </a:lnTo>
                  <a:lnTo>
                    <a:pt x="602" y="1088"/>
                  </a:lnTo>
                  <a:lnTo>
                    <a:pt x="596" y="1088"/>
                  </a:lnTo>
                  <a:lnTo>
                    <a:pt x="596" y="1082"/>
                  </a:lnTo>
                  <a:lnTo>
                    <a:pt x="602" y="1082"/>
                  </a:lnTo>
                  <a:lnTo>
                    <a:pt x="602" y="1071"/>
                  </a:lnTo>
                  <a:lnTo>
                    <a:pt x="602" y="1067"/>
                  </a:lnTo>
                  <a:lnTo>
                    <a:pt x="596" y="1067"/>
                  </a:lnTo>
                  <a:lnTo>
                    <a:pt x="596" y="1061"/>
                  </a:lnTo>
                  <a:lnTo>
                    <a:pt x="591" y="1067"/>
                  </a:lnTo>
                  <a:lnTo>
                    <a:pt x="591" y="1071"/>
                  </a:lnTo>
                  <a:lnTo>
                    <a:pt x="591" y="1077"/>
                  </a:lnTo>
                  <a:lnTo>
                    <a:pt x="591" y="1088"/>
                  </a:lnTo>
                  <a:lnTo>
                    <a:pt x="591" y="1094"/>
                  </a:lnTo>
                  <a:lnTo>
                    <a:pt x="596" y="1099"/>
                  </a:lnTo>
                  <a:lnTo>
                    <a:pt x="596" y="1105"/>
                  </a:lnTo>
                  <a:lnTo>
                    <a:pt x="602" y="1109"/>
                  </a:lnTo>
                  <a:lnTo>
                    <a:pt x="602" y="1114"/>
                  </a:lnTo>
                  <a:lnTo>
                    <a:pt x="608" y="1120"/>
                  </a:lnTo>
                  <a:lnTo>
                    <a:pt x="608" y="1126"/>
                  </a:lnTo>
                  <a:lnTo>
                    <a:pt x="608" y="1137"/>
                  </a:lnTo>
                  <a:lnTo>
                    <a:pt x="613" y="1141"/>
                  </a:lnTo>
                  <a:lnTo>
                    <a:pt x="613" y="1147"/>
                  </a:lnTo>
                  <a:lnTo>
                    <a:pt x="613" y="1152"/>
                  </a:lnTo>
                  <a:lnTo>
                    <a:pt x="613" y="1158"/>
                  </a:lnTo>
                  <a:lnTo>
                    <a:pt x="613" y="1163"/>
                  </a:lnTo>
                  <a:lnTo>
                    <a:pt x="613" y="1169"/>
                  </a:lnTo>
                  <a:lnTo>
                    <a:pt x="602" y="1169"/>
                  </a:lnTo>
                  <a:lnTo>
                    <a:pt x="596" y="1163"/>
                  </a:lnTo>
                  <a:lnTo>
                    <a:pt x="591" y="1169"/>
                  </a:lnTo>
                  <a:lnTo>
                    <a:pt x="581" y="1169"/>
                  </a:lnTo>
                  <a:lnTo>
                    <a:pt x="575" y="1163"/>
                  </a:lnTo>
                  <a:lnTo>
                    <a:pt x="570" y="1163"/>
                  </a:lnTo>
                  <a:lnTo>
                    <a:pt x="570" y="1158"/>
                  </a:lnTo>
                  <a:lnTo>
                    <a:pt x="570" y="1152"/>
                  </a:lnTo>
                  <a:lnTo>
                    <a:pt x="564" y="1152"/>
                  </a:lnTo>
                  <a:lnTo>
                    <a:pt x="553" y="1137"/>
                  </a:lnTo>
                  <a:lnTo>
                    <a:pt x="553" y="1131"/>
                  </a:lnTo>
                  <a:lnTo>
                    <a:pt x="553" y="1126"/>
                  </a:lnTo>
                  <a:lnTo>
                    <a:pt x="549" y="1120"/>
                  </a:lnTo>
                  <a:lnTo>
                    <a:pt x="549" y="1114"/>
                  </a:lnTo>
                  <a:lnTo>
                    <a:pt x="549" y="1109"/>
                  </a:lnTo>
                  <a:lnTo>
                    <a:pt x="538" y="1105"/>
                  </a:lnTo>
                  <a:lnTo>
                    <a:pt x="538" y="1099"/>
                  </a:lnTo>
                  <a:lnTo>
                    <a:pt x="532" y="1094"/>
                  </a:lnTo>
                  <a:lnTo>
                    <a:pt x="532" y="1088"/>
                  </a:lnTo>
                  <a:lnTo>
                    <a:pt x="527" y="1088"/>
                  </a:lnTo>
                  <a:lnTo>
                    <a:pt x="527" y="1094"/>
                  </a:lnTo>
                  <a:lnTo>
                    <a:pt x="532" y="1099"/>
                  </a:lnTo>
                  <a:lnTo>
                    <a:pt x="532" y="1105"/>
                  </a:lnTo>
                  <a:lnTo>
                    <a:pt x="532" y="1109"/>
                  </a:lnTo>
                  <a:lnTo>
                    <a:pt x="538" y="1109"/>
                  </a:lnTo>
                  <a:lnTo>
                    <a:pt x="538" y="1114"/>
                  </a:lnTo>
                  <a:lnTo>
                    <a:pt x="543" y="1126"/>
                  </a:lnTo>
                  <a:lnTo>
                    <a:pt x="543" y="1131"/>
                  </a:lnTo>
                  <a:lnTo>
                    <a:pt x="549" y="1131"/>
                  </a:lnTo>
                  <a:lnTo>
                    <a:pt x="549" y="1137"/>
                  </a:lnTo>
                  <a:lnTo>
                    <a:pt x="549" y="1141"/>
                  </a:lnTo>
                  <a:lnTo>
                    <a:pt x="553" y="1147"/>
                  </a:lnTo>
                  <a:lnTo>
                    <a:pt x="553" y="1152"/>
                  </a:lnTo>
                  <a:lnTo>
                    <a:pt x="559" y="1158"/>
                  </a:lnTo>
                  <a:lnTo>
                    <a:pt x="559" y="1163"/>
                  </a:lnTo>
                  <a:lnTo>
                    <a:pt x="564" y="1163"/>
                  </a:lnTo>
                  <a:lnTo>
                    <a:pt x="564" y="1169"/>
                  </a:lnTo>
                  <a:lnTo>
                    <a:pt x="570" y="1173"/>
                  </a:lnTo>
                  <a:lnTo>
                    <a:pt x="564" y="1179"/>
                  </a:lnTo>
                  <a:lnTo>
                    <a:pt x="559" y="1179"/>
                  </a:lnTo>
                  <a:lnTo>
                    <a:pt x="553" y="1179"/>
                  </a:lnTo>
                  <a:lnTo>
                    <a:pt x="543" y="1179"/>
                  </a:lnTo>
                  <a:lnTo>
                    <a:pt x="543" y="1184"/>
                  </a:lnTo>
                  <a:lnTo>
                    <a:pt x="549" y="1184"/>
                  </a:lnTo>
                  <a:lnTo>
                    <a:pt x="553" y="1190"/>
                  </a:lnTo>
                  <a:lnTo>
                    <a:pt x="549" y="1195"/>
                  </a:lnTo>
                  <a:lnTo>
                    <a:pt x="543" y="1195"/>
                  </a:lnTo>
                  <a:lnTo>
                    <a:pt x="543" y="1201"/>
                  </a:lnTo>
                  <a:lnTo>
                    <a:pt x="543" y="1205"/>
                  </a:lnTo>
                  <a:lnTo>
                    <a:pt x="543" y="1211"/>
                  </a:lnTo>
                  <a:lnTo>
                    <a:pt x="549" y="1211"/>
                  </a:lnTo>
                  <a:lnTo>
                    <a:pt x="553" y="1211"/>
                  </a:lnTo>
                  <a:lnTo>
                    <a:pt x="553" y="1216"/>
                  </a:lnTo>
                  <a:lnTo>
                    <a:pt x="559" y="1216"/>
                  </a:lnTo>
                  <a:lnTo>
                    <a:pt x="575" y="1222"/>
                  </a:lnTo>
                  <a:lnTo>
                    <a:pt x="575" y="1228"/>
                  </a:lnTo>
                  <a:lnTo>
                    <a:pt x="581" y="1228"/>
                  </a:lnTo>
                  <a:lnTo>
                    <a:pt x="585" y="1233"/>
                  </a:lnTo>
                  <a:lnTo>
                    <a:pt x="596" y="1243"/>
                  </a:lnTo>
                  <a:lnTo>
                    <a:pt x="602" y="1249"/>
                  </a:lnTo>
                  <a:lnTo>
                    <a:pt x="602" y="1254"/>
                  </a:lnTo>
                  <a:lnTo>
                    <a:pt x="602" y="1260"/>
                  </a:lnTo>
                  <a:lnTo>
                    <a:pt x="602" y="1265"/>
                  </a:lnTo>
                  <a:lnTo>
                    <a:pt x="602" y="1275"/>
                  </a:lnTo>
                  <a:lnTo>
                    <a:pt x="602" y="1281"/>
                  </a:lnTo>
                  <a:lnTo>
                    <a:pt x="608" y="1281"/>
                  </a:lnTo>
                  <a:lnTo>
                    <a:pt x="608" y="1286"/>
                  </a:lnTo>
                  <a:lnTo>
                    <a:pt x="608" y="1292"/>
                  </a:lnTo>
                  <a:lnTo>
                    <a:pt x="613" y="1297"/>
                  </a:lnTo>
                  <a:lnTo>
                    <a:pt x="613" y="1303"/>
                  </a:lnTo>
                  <a:lnTo>
                    <a:pt x="619" y="1307"/>
                  </a:lnTo>
                  <a:lnTo>
                    <a:pt x="619" y="1313"/>
                  </a:lnTo>
                  <a:lnTo>
                    <a:pt x="623" y="1313"/>
                  </a:lnTo>
                  <a:lnTo>
                    <a:pt x="623" y="1318"/>
                  </a:lnTo>
                  <a:lnTo>
                    <a:pt x="623" y="1324"/>
                  </a:lnTo>
                  <a:lnTo>
                    <a:pt x="623" y="1329"/>
                  </a:lnTo>
                  <a:lnTo>
                    <a:pt x="619" y="1329"/>
                  </a:lnTo>
                  <a:lnTo>
                    <a:pt x="619" y="1335"/>
                  </a:lnTo>
                  <a:lnTo>
                    <a:pt x="623" y="1335"/>
                  </a:lnTo>
                  <a:lnTo>
                    <a:pt x="623" y="1339"/>
                  </a:lnTo>
                  <a:lnTo>
                    <a:pt x="623" y="1345"/>
                  </a:lnTo>
                  <a:lnTo>
                    <a:pt x="623" y="1350"/>
                  </a:lnTo>
                  <a:lnTo>
                    <a:pt x="628" y="1356"/>
                  </a:lnTo>
                  <a:lnTo>
                    <a:pt x="628" y="1362"/>
                  </a:lnTo>
                  <a:lnTo>
                    <a:pt x="634" y="1367"/>
                  </a:lnTo>
                  <a:lnTo>
                    <a:pt x="640" y="1371"/>
                  </a:lnTo>
                  <a:lnTo>
                    <a:pt x="640" y="1377"/>
                  </a:lnTo>
                  <a:lnTo>
                    <a:pt x="645" y="1377"/>
                  </a:lnTo>
                  <a:lnTo>
                    <a:pt x="645" y="1383"/>
                  </a:lnTo>
                  <a:lnTo>
                    <a:pt x="651" y="1377"/>
                  </a:lnTo>
                  <a:lnTo>
                    <a:pt x="651" y="1383"/>
                  </a:lnTo>
                  <a:lnTo>
                    <a:pt x="651" y="1388"/>
                  </a:lnTo>
                  <a:lnTo>
                    <a:pt x="651" y="1394"/>
                  </a:lnTo>
                  <a:lnTo>
                    <a:pt x="651" y="1399"/>
                  </a:lnTo>
                  <a:lnTo>
                    <a:pt x="651" y="1394"/>
                  </a:lnTo>
                  <a:lnTo>
                    <a:pt x="656" y="1399"/>
                  </a:lnTo>
                  <a:lnTo>
                    <a:pt x="651" y="1399"/>
                  </a:lnTo>
                  <a:lnTo>
                    <a:pt x="640" y="1409"/>
                  </a:lnTo>
                  <a:lnTo>
                    <a:pt x="640" y="1415"/>
                  </a:lnTo>
                  <a:lnTo>
                    <a:pt x="634" y="1415"/>
                  </a:lnTo>
                  <a:lnTo>
                    <a:pt x="628" y="1415"/>
                  </a:lnTo>
                  <a:lnTo>
                    <a:pt x="623" y="1415"/>
                  </a:lnTo>
                  <a:lnTo>
                    <a:pt x="619" y="1415"/>
                  </a:lnTo>
                  <a:lnTo>
                    <a:pt x="613" y="1409"/>
                  </a:lnTo>
                  <a:lnTo>
                    <a:pt x="608" y="1409"/>
                  </a:lnTo>
                  <a:lnTo>
                    <a:pt x="602" y="1403"/>
                  </a:lnTo>
                  <a:lnTo>
                    <a:pt x="602" y="1399"/>
                  </a:lnTo>
                  <a:lnTo>
                    <a:pt x="602" y="1394"/>
                  </a:lnTo>
                  <a:lnTo>
                    <a:pt x="596" y="1388"/>
                  </a:lnTo>
                  <a:lnTo>
                    <a:pt x="596" y="1399"/>
                  </a:lnTo>
                  <a:lnTo>
                    <a:pt x="602" y="1403"/>
                  </a:lnTo>
                  <a:lnTo>
                    <a:pt x="602" y="1409"/>
                  </a:lnTo>
                  <a:lnTo>
                    <a:pt x="596" y="1409"/>
                  </a:lnTo>
                  <a:lnTo>
                    <a:pt x="596" y="1415"/>
                  </a:lnTo>
                  <a:lnTo>
                    <a:pt x="591" y="1415"/>
                  </a:lnTo>
                  <a:lnTo>
                    <a:pt x="585" y="1415"/>
                  </a:lnTo>
                  <a:lnTo>
                    <a:pt x="581" y="1415"/>
                  </a:lnTo>
                  <a:lnTo>
                    <a:pt x="575" y="1409"/>
                  </a:lnTo>
                  <a:lnTo>
                    <a:pt x="564" y="1403"/>
                  </a:lnTo>
                  <a:lnTo>
                    <a:pt x="559" y="1403"/>
                  </a:lnTo>
                  <a:lnTo>
                    <a:pt x="553" y="1403"/>
                  </a:lnTo>
                  <a:lnTo>
                    <a:pt x="549" y="1403"/>
                  </a:lnTo>
                  <a:lnTo>
                    <a:pt x="543" y="1399"/>
                  </a:lnTo>
                  <a:lnTo>
                    <a:pt x="538" y="1399"/>
                  </a:lnTo>
                  <a:lnTo>
                    <a:pt x="532" y="1399"/>
                  </a:lnTo>
                  <a:lnTo>
                    <a:pt x="527" y="1399"/>
                  </a:lnTo>
                  <a:lnTo>
                    <a:pt x="521" y="1399"/>
                  </a:lnTo>
                  <a:lnTo>
                    <a:pt x="521" y="1394"/>
                  </a:lnTo>
                  <a:lnTo>
                    <a:pt x="515" y="1394"/>
                  </a:lnTo>
                  <a:lnTo>
                    <a:pt x="511" y="1394"/>
                  </a:lnTo>
                  <a:lnTo>
                    <a:pt x="500" y="1394"/>
                  </a:lnTo>
                  <a:lnTo>
                    <a:pt x="494" y="1394"/>
                  </a:lnTo>
                  <a:lnTo>
                    <a:pt x="489" y="1394"/>
                  </a:lnTo>
                  <a:lnTo>
                    <a:pt x="483" y="1388"/>
                  </a:lnTo>
                  <a:lnTo>
                    <a:pt x="483" y="1383"/>
                  </a:lnTo>
                  <a:lnTo>
                    <a:pt x="483" y="1377"/>
                  </a:lnTo>
                  <a:lnTo>
                    <a:pt x="478" y="1377"/>
                  </a:lnTo>
                  <a:lnTo>
                    <a:pt x="478" y="1371"/>
                  </a:lnTo>
                  <a:lnTo>
                    <a:pt x="478" y="1367"/>
                  </a:lnTo>
                  <a:lnTo>
                    <a:pt x="478" y="1362"/>
                  </a:lnTo>
                  <a:lnTo>
                    <a:pt x="474" y="1362"/>
                  </a:lnTo>
                  <a:lnTo>
                    <a:pt x="474" y="1356"/>
                  </a:lnTo>
                  <a:lnTo>
                    <a:pt x="474" y="1350"/>
                  </a:lnTo>
                  <a:lnTo>
                    <a:pt x="474" y="1345"/>
                  </a:lnTo>
                  <a:lnTo>
                    <a:pt x="474" y="1339"/>
                  </a:lnTo>
                  <a:lnTo>
                    <a:pt x="468" y="1335"/>
                  </a:lnTo>
                  <a:lnTo>
                    <a:pt x="462" y="1324"/>
                  </a:lnTo>
                  <a:lnTo>
                    <a:pt x="462" y="1318"/>
                  </a:lnTo>
                  <a:lnTo>
                    <a:pt x="457" y="1313"/>
                  </a:lnTo>
                  <a:lnTo>
                    <a:pt x="462" y="1307"/>
                  </a:lnTo>
                  <a:lnTo>
                    <a:pt x="457" y="1307"/>
                  </a:lnTo>
                  <a:lnTo>
                    <a:pt x="457" y="1297"/>
                  </a:lnTo>
                  <a:lnTo>
                    <a:pt x="451" y="1292"/>
                  </a:lnTo>
                  <a:lnTo>
                    <a:pt x="451" y="1286"/>
                  </a:lnTo>
                  <a:lnTo>
                    <a:pt x="451" y="1281"/>
                  </a:lnTo>
                  <a:lnTo>
                    <a:pt x="446" y="1281"/>
                  </a:lnTo>
                  <a:lnTo>
                    <a:pt x="446" y="1275"/>
                  </a:lnTo>
                  <a:lnTo>
                    <a:pt x="446" y="1271"/>
                  </a:lnTo>
                  <a:lnTo>
                    <a:pt x="446" y="1265"/>
                  </a:lnTo>
                  <a:lnTo>
                    <a:pt x="441" y="1260"/>
                  </a:lnTo>
                  <a:lnTo>
                    <a:pt x="441" y="1254"/>
                  </a:lnTo>
                  <a:lnTo>
                    <a:pt x="441" y="1249"/>
                  </a:lnTo>
                  <a:lnTo>
                    <a:pt x="436" y="1249"/>
                  </a:lnTo>
                  <a:lnTo>
                    <a:pt x="436" y="1237"/>
                  </a:lnTo>
                  <a:lnTo>
                    <a:pt x="436" y="1233"/>
                  </a:lnTo>
                  <a:lnTo>
                    <a:pt x="436" y="1228"/>
                  </a:lnTo>
                  <a:lnTo>
                    <a:pt x="430" y="1216"/>
                  </a:lnTo>
                  <a:lnTo>
                    <a:pt x="436" y="1216"/>
                  </a:lnTo>
                  <a:lnTo>
                    <a:pt x="436" y="1205"/>
                  </a:lnTo>
                  <a:lnTo>
                    <a:pt x="436" y="1195"/>
                  </a:lnTo>
                  <a:lnTo>
                    <a:pt x="441" y="1195"/>
                  </a:lnTo>
                  <a:lnTo>
                    <a:pt x="446" y="1195"/>
                  </a:lnTo>
                  <a:lnTo>
                    <a:pt x="446" y="1190"/>
                  </a:lnTo>
                  <a:lnTo>
                    <a:pt x="451" y="1190"/>
                  </a:lnTo>
                  <a:lnTo>
                    <a:pt x="451" y="1184"/>
                  </a:lnTo>
                  <a:lnTo>
                    <a:pt x="457" y="1179"/>
                  </a:lnTo>
                  <a:lnTo>
                    <a:pt x="462" y="1179"/>
                  </a:lnTo>
                  <a:lnTo>
                    <a:pt x="462" y="1169"/>
                  </a:lnTo>
                  <a:lnTo>
                    <a:pt x="462" y="1163"/>
                  </a:lnTo>
                  <a:lnTo>
                    <a:pt x="462" y="1158"/>
                  </a:lnTo>
                  <a:lnTo>
                    <a:pt x="457" y="1152"/>
                  </a:lnTo>
                  <a:lnTo>
                    <a:pt x="457" y="1147"/>
                  </a:lnTo>
                  <a:lnTo>
                    <a:pt x="451" y="1147"/>
                  </a:lnTo>
                  <a:lnTo>
                    <a:pt x="446" y="1141"/>
                  </a:lnTo>
                  <a:lnTo>
                    <a:pt x="430" y="1126"/>
                  </a:lnTo>
                  <a:lnTo>
                    <a:pt x="425" y="1120"/>
                  </a:lnTo>
                  <a:lnTo>
                    <a:pt x="419" y="1120"/>
                  </a:lnTo>
                  <a:lnTo>
                    <a:pt x="419" y="1114"/>
                  </a:lnTo>
                  <a:lnTo>
                    <a:pt x="414" y="1114"/>
                  </a:lnTo>
                  <a:lnTo>
                    <a:pt x="414" y="1109"/>
                  </a:lnTo>
                  <a:lnTo>
                    <a:pt x="408" y="1109"/>
                  </a:lnTo>
                  <a:lnTo>
                    <a:pt x="404" y="1109"/>
                  </a:lnTo>
                  <a:lnTo>
                    <a:pt x="398" y="1109"/>
                  </a:lnTo>
                  <a:lnTo>
                    <a:pt x="408" y="1120"/>
                  </a:lnTo>
                  <a:lnTo>
                    <a:pt x="414" y="1126"/>
                  </a:lnTo>
                  <a:lnTo>
                    <a:pt x="419" y="1126"/>
                  </a:lnTo>
                  <a:lnTo>
                    <a:pt x="425" y="1131"/>
                  </a:lnTo>
                  <a:lnTo>
                    <a:pt x="425" y="1137"/>
                  </a:lnTo>
                  <a:lnTo>
                    <a:pt x="430" y="1137"/>
                  </a:lnTo>
                  <a:lnTo>
                    <a:pt x="430" y="1141"/>
                  </a:lnTo>
                  <a:lnTo>
                    <a:pt x="436" y="1147"/>
                  </a:lnTo>
                  <a:lnTo>
                    <a:pt x="441" y="1152"/>
                  </a:lnTo>
                  <a:lnTo>
                    <a:pt x="446" y="1158"/>
                  </a:lnTo>
                  <a:lnTo>
                    <a:pt x="446" y="1163"/>
                  </a:lnTo>
                  <a:lnTo>
                    <a:pt x="451" y="1163"/>
                  </a:lnTo>
                  <a:lnTo>
                    <a:pt x="451" y="1173"/>
                  </a:lnTo>
                  <a:lnTo>
                    <a:pt x="451" y="1179"/>
                  </a:lnTo>
                  <a:lnTo>
                    <a:pt x="441" y="1184"/>
                  </a:lnTo>
                  <a:lnTo>
                    <a:pt x="441" y="1190"/>
                  </a:lnTo>
                  <a:lnTo>
                    <a:pt x="430" y="1195"/>
                  </a:lnTo>
                  <a:lnTo>
                    <a:pt x="419" y="1205"/>
                  </a:lnTo>
                  <a:lnTo>
                    <a:pt x="419" y="1211"/>
                  </a:lnTo>
                  <a:lnTo>
                    <a:pt x="419" y="1222"/>
                  </a:lnTo>
                  <a:lnTo>
                    <a:pt x="419" y="1228"/>
                  </a:lnTo>
                  <a:lnTo>
                    <a:pt x="419" y="1233"/>
                  </a:lnTo>
                  <a:lnTo>
                    <a:pt x="419" y="1237"/>
                  </a:lnTo>
                  <a:lnTo>
                    <a:pt x="419" y="1243"/>
                  </a:lnTo>
                  <a:lnTo>
                    <a:pt x="425" y="1243"/>
                  </a:lnTo>
                  <a:lnTo>
                    <a:pt x="425" y="1249"/>
                  </a:lnTo>
                  <a:lnTo>
                    <a:pt x="425" y="1254"/>
                  </a:lnTo>
                  <a:lnTo>
                    <a:pt x="425" y="1260"/>
                  </a:lnTo>
                  <a:lnTo>
                    <a:pt x="430" y="1265"/>
                  </a:lnTo>
                  <a:lnTo>
                    <a:pt x="430" y="1271"/>
                  </a:lnTo>
                  <a:lnTo>
                    <a:pt x="430" y="1275"/>
                  </a:lnTo>
                  <a:lnTo>
                    <a:pt x="430" y="1286"/>
                  </a:lnTo>
                  <a:lnTo>
                    <a:pt x="436" y="1286"/>
                  </a:lnTo>
                  <a:lnTo>
                    <a:pt x="436" y="1292"/>
                  </a:lnTo>
                  <a:lnTo>
                    <a:pt x="436" y="1297"/>
                  </a:lnTo>
                  <a:lnTo>
                    <a:pt x="441" y="1303"/>
                  </a:lnTo>
                  <a:lnTo>
                    <a:pt x="441" y="1307"/>
                  </a:lnTo>
                  <a:lnTo>
                    <a:pt x="441" y="1313"/>
                  </a:lnTo>
                  <a:lnTo>
                    <a:pt x="441" y="1318"/>
                  </a:lnTo>
                  <a:lnTo>
                    <a:pt x="446" y="1324"/>
                  </a:lnTo>
                  <a:lnTo>
                    <a:pt x="451" y="1329"/>
                  </a:lnTo>
                  <a:lnTo>
                    <a:pt x="446" y="1329"/>
                  </a:lnTo>
                  <a:lnTo>
                    <a:pt x="446" y="1335"/>
                  </a:lnTo>
                  <a:lnTo>
                    <a:pt x="451" y="1335"/>
                  </a:lnTo>
                  <a:lnTo>
                    <a:pt x="451" y="1339"/>
                  </a:lnTo>
                  <a:lnTo>
                    <a:pt x="451" y="1345"/>
                  </a:lnTo>
                  <a:lnTo>
                    <a:pt x="451" y="1350"/>
                  </a:lnTo>
                  <a:lnTo>
                    <a:pt x="457" y="1350"/>
                  </a:lnTo>
                  <a:lnTo>
                    <a:pt x="457" y="1356"/>
                  </a:lnTo>
                  <a:lnTo>
                    <a:pt x="457" y="1362"/>
                  </a:lnTo>
                  <a:lnTo>
                    <a:pt x="457" y="1367"/>
                  </a:lnTo>
                  <a:lnTo>
                    <a:pt x="457" y="1371"/>
                  </a:lnTo>
                  <a:lnTo>
                    <a:pt x="457" y="1377"/>
                  </a:lnTo>
                  <a:lnTo>
                    <a:pt x="457" y="1383"/>
                  </a:lnTo>
                  <a:lnTo>
                    <a:pt x="462" y="1388"/>
                  </a:lnTo>
                  <a:lnTo>
                    <a:pt x="462" y="1394"/>
                  </a:lnTo>
                  <a:lnTo>
                    <a:pt x="468" y="1399"/>
                  </a:lnTo>
                  <a:lnTo>
                    <a:pt x="483" y="1409"/>
                  </a:lnTo>
                  <a:lnTo>
                    <a:pt x="483" y="1415"/>
                  </a:lnTo>
                  <a:lnTo>
                    <a:pt x="489" y="1415"/>
                  </a:lnTo>
                  <a:lnTo>
                    <a:pt x="494" y="1420"/>
                  </a:lnTo>
                  <a:lnTo>
                    <a:pt x="494" y="1426"/>
                  </a:lnTo>
                  <a:lnTo>
                    <a:pt x="489" y="1426"/>
                  </a:lnTo>
                  <a:lnTo>
                    <a:pt x="474" y="1426"/>
                  </a:lnTo>
                  <a:lnTo>
                    <a:pt x="474" y="1431"/>
                  </a:lnTo>
                  <a:lnTo>
                    <a:pt x="462" y="1431"/>
                  </a:lnTo>
                  <a:lnTo>
                    <a:pt x="457" y="1431"/>
                  </a:lnTo>
                  <a:lnTo>
                    <a:pt x="451" y="1431"/>
                  </a:lnTo>
                  <a:lnTo>
                    <a:pt x="441" y="1431"/>
                  </a:lnTo>
                  <a:lnTo>
                    <a:pt x="436" y="1431"/>
                  </a:lnTo>
                  <a:lnTo>
                    <a:pt x="436" y="1437"/>
                  </a:lnTo>
                  <a:lnTo>
                    <a:pt x="425" y="1437"/>
                  </a:lnTo>
                  <a:lnTo>
                    <a:pt x="419" y="1437"/>
                  </a:lnTo>
                  <a:lnTo>
                    <a:pt x="414" y="1437"/>
                  </a:lnTo>
                  <a:lnTo>
                    <a:pt x="408" y="1441"/>
                  </a:lnTo>
                  <a:lnTo>
                    <a:pt x="404" y="1441"/>
                  </a:lnTo>
                  <a:lnTo>
                    <a:pt x="398" y="1441"/>
                  </a:lnTo>
                  <a:lnTo>
                    <a:pt x="393" y="1441"/>
                  </a:lnTo>
                  <a:lnTo>
                    <a:pt x="387" y="1441"/>
                  </a:lnTo>
                  <a:lnTo>
                    <a:pt x="372" y="1441"/>
                  </a:lnTo>
                  <a:lnTo>
                    <a:pt x="366" y="1441"/>
                  </a:lnTo>
                  <a:lnTo>
                    <a:pt x="355" y="1441"/>
                  </a:lnTo>
                  <a:lnTo>
                    <a:pt x="349" y="1441"/>
                  </a:lnTo>
                  <a:lnTo>
                    <a:pt x="344" y="1441"/>
                  </a:lnTo>
                  <a:lnTo>
                    <a:pt x="338" y="1437"/>
                  </a:lnTo>
                  <a:lnTo>
                    <a:pt x="334" y="1437"/>
                  </a:lnTo>
                  <a:lnTo>
                    <a:pt x="334" y="1431"/>
                  </a:lnTo>
                  <a:lnTo>
                    <a:pt x="334" y="1426"/>
                  </a:lnTo>
                  <a:lnTo>
                    <a:pt x="334" y="1420"/>
                  </a:lnTo>
                  <a:lnTo>
                    <a:pt x="334" y="1394"/>
                  </a:lnTo>
                  <a:lnTo>
                    <a:pt x="328" y="1394"/>
                  </a:lnTo>
                  <a:lnTo>
                    <a:pt x="328" y="1388"/>
                  </a:lnTo>
                  <a:lnTo>
                    <a:pt x="328" y="1383"/>
                  </a:lnTo>
                  <a:lnTo>
                    <a:pt x="334" y="1383"/>
                  </a:lnTo>
                  <a:lnTo>
                    <a:pt x="334" y="1377"/>
                  </a:lnTo>
                  <a:lnTo>
                    <a:pt x="334" y="1367"/>
                  </a:lnTo>
                  <a:lnTo>
                    <a:pt x="334" y="1362"/>
                  </a:lnTo>
                  <a:lnTo>
                    <a:pt x="328" y="1356"/>
                  </a:lnTo>
                  <a:lnTo>
                    <a:pt x="328" y="1350"/>
                  </a:lnTo>
                  <a:lnTo>
                    <a:pt x="328" y="1345"/>
                  </a:lnTo>
                  <a:lnTo>
                    <a:pt x="328" y="1339"/>
                  </a:lnTo>
                  <a:lnTo>
                    <a:pt x="328" y="1335"/>
                  </a:lnTo>
                  <a:lnTo>
                    <a:pt x="334" y="1335"/>
                  </a:lnTo>
                  <a:lnTo>
                    <a:pt x="328" y="1335"/>
                  </a:lnTo>
                  <a:lnTo>
                    <a:pt x="328" y="1329"/>
                  </a:lnTo>
                  <a:lnTo>
                    <a:pt x="334" y="1329"/>
                  </a:lnTo>
                  <a:lnTo>
                    <a:pt x="328" y="1324"/>
                  </a:lnTo>
                  <a:lnTo>
                    <a:pt x="323" y="1324"/>
                  </a:lnTo>
                  <a:lnTo>
                    <a:pt x="323" y="1318"/>
                  </a:lnTo>
                  <a:lnTo>
                    <a:pt x="317" y="1313"/>
                  </a:lnTo>
                  <a:lnTo>
                    <a:pt x="317" y="1307"/>
                  </a:lnTo>
                  <a:lnTo>
                    <a:pt x="317" y="1303"/>
                  </a:lnTo>
                  <a:lnTo>
                    <a:pt x="317" y="1297"/>
                  </a:lnTo>
                  <a:lnTo>
                    <a:pt x="317" y="1292"/>
                  </a:lnTo>
                  <a:lnTo>
                    <a:pt x="312" y="1292"/>
                  </a:lnTo>
                  <a:lnTo>
                    <a:pt x="312" y="1286"/>
                  </a:lnTo>
                  <a:lnTo>
                    <a:pt x="317" y="1281"/>
                  </a:lnTo>
                  <a:lnTo>
                    <a:pt x="317" y="1271"/>
                  </a:lnTo>
                  <a:lnTo>
                    <a:pt x="323" y="1265"/>
                  </a:lnTo>
                  <a:lnTo>
                    <a:pt x="323" y="1260"/>
                  </a:lnTo>
                  <a:lnTo>
                    <a:pt x="323" y="1254"/>
                  </a:lnTo>
                  <a:lnTo>
                    <a:pt x="328" y="1249"/>
                  </a:lnTo>
                  <a:lnTo>
                    <a:pt x="328" y="1243"/>
                  </a:lnTo>
                  <a:lnTo>
                    <a:pt x="334" y="1237"/>
                  </a:lnTo>
                  <a:lnTo>
                    <a:pt x="334" y="1233"/>
                  </a:lnTo>
                  <a:lnTo>
                    <a:pt x="338" y="1228"/>
                  </a:lnTo>
                  <a:lnTo>
                    <a:pt x="344" y="1228"/>
                  </a:lnTo>
                  <a:lnTo>
                    <a:pt x="344" y="1222"/>
                  </a:lnTo>
                  <a:lnTo>
                    <a:pt x="349" y="1211"/>
                  </a:lnTo>
                  <a:lnTo>
                    <a:pt x="349" y="1205"/>
                  </a:lnTo>
                  <a:lnTo>
                    <a:pt x="349" y="1195"/>
                  </a:lnTo>
                  <a:lnTo>
                    <a:pt x="349" y="1190"/>
                  </a:lnTo>
                  <a:lnTo>
                    <a:pt x="349" y="1184"/>
                  </a:lnTo>
                  <a:lnTo>
                    <a:pt x="344" y="1179"/>
                  </a:lnTo>
                  <a:lnTo>
                    <a:pt x="344" y="1173"/>
                  </a:lnTo>
                  <a:lnTo>
                    <a:pt x="344" y="1169"/>
                  </a:lnTo>
                  <a:lnTo>
                    <a:pt x="344" y="1163"/>
                  </a:lnTo>
                  <a:lnTo>
                    <a:pt x="338" y="1163"/>
                  </a:lnTo>
                  <a:lnTo>
                    <a:pt x="338" y="1169"/>
                  </a:lnTo>
                  <a:lnTo>
                    <a:pt x="338" y="1173"/>
                  </a:lnTo>
                  <a:lnTo>
                    <a:pt x="338" y="1179"/>
                  </a:lnTo>
                  <a:lnTo>
                    <a:pt x="338" y="1184"/>
                  </a:lnTo>
                  <a:lnTo>
                    <a:pt x="338" y="1195"/>
                  </a:lnTo>
                  <a:lnTo>
                    <a:pt x="338" y="1201"/>
                  </a:lnTo>
                  <a:lnTo>
                    <a:pt x="334" y="1205"/>
                  </a:lnTo>
                  <a:lnTo>
                    <a:pt x="334" y="1211"/>
                  </a:lnTo>
                  <a:lnTo>
                    <a:pt x="328" y="1216"/>
                  </a:lnTo>
                  <a:lnTo>
                    <a:pt x="334" y="1216"/>
                  </a:lnTo>
                  <a:lnTo>
                    <a:pt x="334" y="1222"/>
                  </a:lnTo>
                  <a:lnTo>
                    <a:pt x="328" y="1222"/>
                  </a:lnTo>
                  <a:lnTo>
                    <a:pt x="328" y="1228"/>
                  </a:lnTo>
                  <a:lnTo>
                    <a:pt x="317" y="1233"/>
                  </a:lnTo>
                  <a:lnTo>
                    <a:pt x="312" y="1237"/>
                  </a:lnTo>
                  <a:lnTo>
                    <a:pt x="312" y="1243"/>
                  </a:lnTo>
                  <a:lnTo>
                    <a:pt x="312" y="1249"/>
                  </a:lnTo>
                  <a:lnTo>
                    <a:pt x="312" y="1254"/>
                  </a:lnTo>
                  <a:lnTo>
                    <a:pt x="306" y="1260"/>
                  </a:lnTo>
                  <a:lnTo>
                    <a:pt x="306" y="1265"/>
                  </a:lnTo>
                  <a:lnTo>
                    <a:pt x="306" y="1275"/>
                  </a:lnTo>
                  <a:lnTo>
                    <a:pt x="312" y="1281"/>
                  </a:lnTo>
                  <a:lnTo>
                    <a:pt x="312" y="1286"/>
                  </a:lnTo>
                  <a:lnTo>
                    <a:pt x="312" y="1292"/>
                  </a:lnTo>
                  <a:lnTo>
                    <a:pt x="312" y="1297"/>
                  </a:lnTo>
                  <a:lnTo>
                    <a:pt x="312" y="1303"/>
                  </a:lnTo>
                  <a:lnTo>
                    <a:pt x="306" y="1303"/>
                  </a:lnTo>
                  <a:lnTo>
                    <a:pt x="306" y="1307"/>
                  </a:lnTo>
                  <a:lnTo>
                    <a:pt x="312" y="1307"/>
                  </a:lnTo>
                  <a:lnTo>
                    <a:pt x="312" y="1313"/>
                  </a:lnTo>
                  <a:lnTo>
                    <a:pt x="312" y="1318"/>
                  </a:lnTo>
                  <a:lnTo>
                    <a:pt x="312" y="1324"/>
                  </a:lnTo>
                  <a:lnTo>
                    <a:pt x="312" y="1329"/>
                  </a:lnTo>
                  <a:lnTo>
                    <a:pt x="317" y="1329"/>
                  </a:lnTo>
                  <a:lnTo>
                    <a:pt x="317" y="1335"/>
                  </a:lnTo>
                  <a:lnTo>
                    <a:pt x="317" y="1350"/>
                  </a:lnTo>
                  <a:lnTo>
                    <a:pt x="317" y="1362"/>
                  </a:lnTo>
                  <a:lnTo>
                    <a:pt x="312" y="1362"/>
                  </a:lnTo>
                  <a:lnTo>
                    <a:pt x="306" y="1356"/>
                  </a:lnTo>
                  <a:lnTo>
                    <a:pt x="306" y="1350"/>
                  </a:lnTo>
                  <a:lnTo>
                    <a:pt x="300" y="1345"/>
                  </a:lnTo>
                  <a:lnTo>
                    <a:pt x="300" y="1339"/>
                  </a:lnTo>
                  <a:lnTo>
                    <a:pt x="296" y="1335"/>
                  </a:lnTo>
                  <a:lnTo>
                    <a:pt x="296" y="1324"/>
                  </a:lnTo>
                  <a:lnTo>
                    <a:pt x="296" y="1318"/>
                  </a:lnTo>
                  <a:lnTo>
                    <a:pt x="296" y="1313"/>
                  </a:lnTo>
                  <a:lnTo>
                    <a:pt x="291" y="1313"/>
                  </a:lnTo>
                  <a:lnTo>
                    <a:pt x="291" y="1307"/>
                  </a:lnTo>
                  <a:lnTo>
                    <a:pt x="291" y="1303"/>
                  </a:lnTo>
                  <a:lnTo>
                    <a:pt x="291" y="1297"/>
                  </a:lnTo>
                  <a:lnTo>
                    <a:pt x="291" y="1292"/>
                  </a:lnTo>
                  <a:lnTo>
                    <a:pt x="285" y="1286"/>
                  </a:lnTo>
                  <a:lnTo>
                    <a:pt x="274" y="1275"/>
                  </a:lnTo>
                  <a:lnTo>
                    <a:pt x="274" y="1271"/>
                  </a:lnTo>
                  <a:lnTo>
                    <a:pt x="280" y="1265"/>
                  </a:lnTo>
                  <a:lnTo>
                    <a:pt x="280" y="1260"/>
                  </a:lnTo>
                  <a:lnTo>
                    <a:pt x="291" y="1254"/>
                  </a:lnTo>
                  <a:lnTo>
                    <a:pt x="285" y="1254"/>
                  </a:lnTo>
                  <a:lnTo>
                    <a:pt x="280" y="1260"/>
                  </a:lnTo>
                  <a:lnTo>
                    <a:pt x="274" y="1265"/>
                  </a:lnTo>
                  <a:lnTo>
                    <a:pt x="268" y="1271"/>
                  </a:lnTo>
                  <a:lnTo>
                    <a:pt x="264" y="1271"/>
                  </a:lnTo>
                  <a:lnTo>
                    <a:pt x="259" y="1275"/>
                  </a:lnTo>
                  <a:lnTo>
                    <a:pt x="259" y="1271"/>
                  </a:lnTo>
                  <a:lnTo>
                    <a:pt x="247" y="1265"/>
                  </a:lnTo>
                  <a:lnTo>
                    <a:pt x="247" y="1260"/>
                  </a:lnTo>
                  <a:lnTo>
                    <a:pt x="242" y="1254"/>
                  </a:lnTo>
                  <a:lnTo>
                    <a:pt x="242" y="1249"/>
                  </a:lnTo>
                  <a:lnTo>
                    <a:pt x="236" y="1243"/>
                  </a:lnTo>
                  <a:lnTo>
                    <a:pt x="231" y="1237"/>
                  </a:lnTo>
                  <a:lnTo>
                    <a:pt x="226" y="1237"/>
                  </a:lnTo>
                  <a:lnTo>
                    <a:pt x="231" y="1243"/>
                  </a:lnTo>
                  <a:lnTo>
                    <a:pt x="231" y="1249"/>
                  </a:lnTo>
                  <a:lnTo>
                    <a:pt x="236" y="1254"/>
                  </a:lnTo>
                  <a:lnTo>
                    <a:pt x="242" y="1260"/>
                  </a:lnTo>
                  <a:lnTo>
                    <a:pt x="242" y="1265"/>
                  </a:lnTo>
                  <a:lnTo>
                    <a:pt x="247" y="1271"/>
                  </a:lnTo>
                  <a:lnTo>
                    <a:pt x="253" y="1275"/>
                  </a:lnTo>
                  <a:lnTo>
                    <a:pt x="259" y="1275"/>
                  </a:lnTo>
                  <a:lnTo>
                    <a:pt x="264" y="1275"/>
                  </a:lnTo>
                  <a:lnTo>
                    <a:pt x="264" y="1281"/>
                  </a:lnTo>
                  <a:lnTo>
                    <a:pt x="268" y="1281"/>
                  </a:lnTo>
                  <a:lnTo>
                    <a:pt x="274" y="1281"/>
                  </a:lnTo>
                  <a:lnTo>
                    <a:pt x="274" y="1286"/>
                  </a:lnTo>
                  <a:lnTo>
                    <a:pt x="280" y="1297"/>
                  </a:lnTo>
                  <a:lnTo>
                    <a:pt x="280" y="1303"/>
                  </a:lnTo>
                  <a:lnTo>
                    <a:pt x="280" y="1307"/>
                  </a:lnTo>
                  <a:lnTo>
                    <a:pt x="280" y="1313"/>
                  </a:lnTo>
                  <a:lnTo>
                    <a:pt x="285" y="1324"/>
                  </a:lnTo>
                  <a:lnTo>
                    <a:pt x="285" y="1329"/>
                  </a:lnTo>
                  <a:lnTo>
                    <a:pt x="285" y="1335"/>
                  </a:lnTo>
                  <a:lnTo>
                    <a:pt x="285" y="1339"/>
                  </a:lnTo>
                  <a:lnTo>
                    <a:pt x="285" y="1345"/>
                  </a:lnTo>
                  <a:lnTo>
                    <a:pt x="280" y="1345"/>
                  </a:lnTo>
                  <a:lnTo>
                    <a:pt x="280" y="1350"/>
                  </a:lnTo>
                  <a:lnTo>
                    <a:pt x="285" y="1350"/>
                  </a:lnTo>
                  <a:lnTo>
                    <a:pt x="285" y="1356"/>
                  </a:lnTo>
                  <a:lnTo>
                    <a:pt x="285" y="1362"/>
                  </a:lnTo>
                  <a:lnTo>
                    <a:pt x="285" y="1367"/>
                  </a:lnTo>
                  <a:lnTo>
                    <a:pt x="291" y="1367"/>
                  </a:lnTo>
                  <a:lnTo>
                    <a:pt x="291" y="1371"/>
                  </a:lnTo>
                  <a:lnTo>
                    <a:pt x="296" y="1371"/>
                  </a:lnTo>
                  <a:lnTo>
                    <a:pt x="296" y="1377"/>
                  </a:lnTo>
                  <a:lnTo>
                    <a:pt x="300" y="1377"/>
                  </a:lnTo>
                  <a:lnTo>
                    <a:pt x="306" y="1377"/>
                  </a:lnTo>
                  <a:lnTo>
                    <a:pt x="306" y="1383"/>
                  </a:lnTo>
                  <a:lnTo>
                    <a:pt x="306" y="1388"/>
                  </a:lnTo>
                  <a:lnTo>
                    <a:pt x="312" y="1394"/>
                  </a:lnTo>
                  <a:lnTo>
                    <a:pt x="312" y="1399"/>
                  </a:lnTo>
                  <a:lnTo>
                    <a:pt x="312" y="1403"/>
                  </a:lnTo>
                  <a:lnTo>
                    <a:pt x="312" y="1409"/>
                  </a:lnTo>
                  <a:lnTo>
                    <a:pt x="312" y="1415"/>
                  </a:lnTo>
                  <a:lnTo>
                    <a:pt x="317" y="1415"/>
                  </a:lnTo>
                  <a:lnTo>
                    <a:pt x="317" y="1426"/>
                  </a:lnTo>
                  <a:lnTo>
                    <a:pt x="317" y="1431"/>
                  </a:lnTo>
                  <a:lnTo>
                    <a:pt x="323" y="1437"/>
                  </a:lnTo>
                  <a:lnTo>
                    <a:pt x="323" y="1441"/>
                  </a:lnTo>
                  <a:lnTo>
                    <a:pt x="323" y="1447"/>
                  </a:lnTo>
                  <a:lnTo>
                    <a:pt x="323" y="1452"/>
                  </a:lnTo>
                  <a:lnTo>
                    <a:pt x="317" y="1452"/>
                  </a:lnTo>
                  <a:lnTo>
                    <a:pt x="312" y="1452"/>
                  </a:lnTo>
                  <a:lnTo>
                    <a:pt x="306" y="1452"/>
                  </a:lnTo>
                  <a:lnTo>
                    <a:pt x="300" y="1452"/>
                  </a:lnTo>
                  <a:lnTo>
                    <a:pt x="296" y="1452"/>
                  </a:lnTo>
                  <a:lnTo>
                    <a:pt x="291" y="1452"/>
                  </a:lnTo>
                  <a:lnTo>
                    <a:pt x="285" y="1452"/>
                  </a:lnTo>
                  <a:lnTo>
                    <a:pt x="280" y="1458"/>
                  </a:lnTo>
                  <a:lnTo>
                    <a:pt x="268" y="1458"/>
                  </a:lnTo>
                  <a:lnTo>
                    <a:pt x="264" y="1458"/>
                  </a:lnTo>
                  <a:lnTo>
                    <a:pt x="259" y="1458"/>
                  </a:lnTo>
                  <a:lnTo>
                    <a:pt x="253" y="1464"/>
                  </a:lnTo>
                  <a:lnTo>
                    <a:pt x="247" y="1464"/>
                  </a:lnTo>
                  <a:lnTo>
                    <a:pt x="242" y="1464"/>
                  </a:lnTo>
                  <a:lnTo>
                    <a:pt x="242" y="1469"/>
                  </a:lnTo>
                  <a:lnTo>
                    <a:pt x="236" y="1469"/>
                  </a:lnTo>
                  <a:lnTo>
                    <a:pt x="236" y="1464"/>
                  </a:lnTo>
                  <a:lnTo>
                    <a:pt x="231" y="1464"/>
                  </a:lnTo>
                  <a:lnTo>
                    <a:pt x="236" y="1464"/>
                  </a:lnTo>
                  <a:lnTo>
                    <a:pt x="236" y="1469"/>
                  </a:lnTo>
                  <a:lnTo>
                    <a:pt x="231" y="1469"/>
                  </a:lnTo>
                  <a:lnTo>
                    <a:pt x="226" y="1469"/>
                  </a:lnTo>
                  <a:lnTo>
                    <a:pt x="226" y="1464"/>
                  </a:lnTo>
                  <a:lnTo>
                    <a:pt x="226" y="1458"/>
                  </a:lnTo>
                  <a:lnTo>
                    <a:pt x="221" y="1458"/>
                  </a:lnTo>
                  <a:lnTo>
                    <a:pt x="215" y="1452"/>
                  </a:lnTo>
                  <a:lnTo>
                    <a:pt x="210" y="1447"/>
                  </a:lnTo>
                  <a:lnTo>
                    <a:pt x="215" y="1441"/>
                  </a:lnTo>
                  <a:lnTo>
                    <a:pt x="210" y="1441"/>
                  </a:lnTo>
                  <a:lnTo>
                    <a:pt x="210" y="1437"/>
                  </a:lnTo>
                  <a:lnTo>
                    <a:pt x="204" y="1431"/>
                  </a:lnTo>
                  <a:lnTo>
                    <a:pt x="204" y="1426"/>
                  </a:lnTo>
                  <a:lnTo>
                    <a:pt x="210" y="1426"/>
                  </a:lnTo>
                  <a:lnTo>
                    <a:pt x="210" y="1420"/>
                  </a:lnTo>
                  <a:lnTo>
                    <a:pt x="210" y="1415"/>
                  </a:lnTo>
                  <a:lnTo>
                    <a:pt x="210" y="1409"/>
                  </a:lnTo>
                  <a:lnTo>
                    <a:pt x="210" y="1403"/>
                  </a:lnTo>
                  <a:lnTo>
                    <a:pt x="215" y="1403"/>
                  </a:lnTo>
                  <a:lnTo>
                    <a:pt x="215" y="1399"/>
                  </a:lnTo>
                  <a:lnTo>
                    <a:pt x="215" y="1394"/>
                  </a:lnTo>
                  <a:lnTo>
                    <a:pt x="215" y="1388"/>
                  </a:lnTo>
                  <a:lnTo>
                    <a:pt x="215" y="1377"/>
                  </a:lnTo>
                  <a:lnTo>
                    <a:pt x="210" y="1377"/>
                  </a:lnTo>
                  <a:lnTo>
                    <a:pt x="215" y="1371"/>
                  </a:lnTo>
                  <a:lnTo>
                    <a:pt x="215" y="1367"/>
                  </a:lnTo>
                  <a:lnTo>
                    <a:pt x="215" y="1362"/>
                  </a:lnTo>
                  <a:lnTo>
                    <a:pt x="215" y="1356"/>
                  </a:lnTo>
                  <a:lnTo>
                    <a:pt x="215" y="1350"/>
                  </a:lnTo>
                  <a:lnTo>
                    <a:pt x="215" y="1345"/>
                  </a:lnTo>
                  <a:lnTo>
                    <a:pt x="215" y="1335"/>
                  </a:lnTo>
                  <a:lnTo>
                    <a:pt x="215" y="1318"/>
                  </a:lnTo>
                  <a:lnTo>
                    <a:pt x="210" y="1307"/>
                  </a:lnTo>
                  <a:lnTo>
                    <a:pt x="204" y="1303"/>
                  </a:lnTo>
                  <a:lnTo>
                    <a:pt x="199" y="1297"/>
                  </a:lnTo>
                  <a:lnTo>
                    <a:pt x="193" y="1292"/>
                  </a:lnTo>
                  <a:lnTo>
                    <a:pt x="193" y="1286"/>
                  </a:lnTo>
                  <a:lnTo>
                    <a:pt x="189" y="1281"/>
                  </a:lnTo>
                  <a:lnTo>
                    <a:pt x="183" y="1281"/>
                  </a:lnTo>
                  <a:lnTo>
                    <a:pt x="178" y="1275"/>
                  </a:lnTo>
                  <a:lnTo>
                    <a:pt x="172" y="1275"/>
                  </a:lnTo>
                  <a:lnTo>
                    <a:pt x="166" y="1275"/>
                  </a:lnTo>
                  <a:lnTo>
                    <a:pt x="166" y="1271"/>
                  </a:lnTo>
                  <a:lnTo>
                    <a:pt x="161" y="1271"/>
                  </a:lnTo>
                  <a:lnTo>
                    <a:pt x="161" y="1265"/>
                  </a:lnTo>
                  <a:lnTo>
                    <a:pt x="161" y="1271"/>
                  </a:lnTo>
                  <a:lnTo>
                    <a:pt x="157" y="1271"/>
                  </a:lnTo>
                  <a:lnTo>
                    <a:pt x="157" y="1265"/>
                  </a:lnTo>
                  <a:lnTo>
                    <a:pt x="157" y="1260"/>
                  </a:lnTo>
                  <a:lnTo>
                    <a:pt x="172" y="1237"/>
                  </a:lnTo>
                  <a:lnTo>
                    <a:pt x="178" y="1228"/>
                  </a:lnTo>
                  <a:lnTo>
                    <a:pt x="172" y="1228"/>
                  </a:lnTo>
                  <a:lnTo>
                    <a:pt x="161" y="1222"/>
                  </a:lnTo>
                  <a:lnTo>
                    <a:pt x="151" y="1211"/>
                  </a:lnTo>
                  <a:lnTo>
                    <a:pt x="151" y="1201"/>
                  </a:lnTo>
                  <a:lnTo>
                    <a:pt x="157" y="1195"/>
                  </a:lnTo>
                  <a:lnTo>
                    <a:pt x="161" y="1190"/>
                  </a:lnTo>
                  <a:lnTo>
                    <a:pt x="157" y="1190"/>
                  </a:lnTo>
                  <a:lnTo>
                    <a:pt x="145" y="1184"/>
                  </a:lnTo>
                  <a:lnTo>
                    <a:pt x="145" y="1169"/>
                  </a:lnTo>
                  <a:lnTo>
                    <a:pt x="134" y="1163"/>
                  </a:lnTo>
                  <a:lnTo>
                    <a:pt x="123" y="1152"/>
                  </a:lnTo>
                  <a:lnTo>
                    <a:pt x="123" y="1141"/>
                  </a:lnTo>
                  <a:lnTo>
                    <a:pt x="119" y="1131"/>
                  </a:lnTo>
                  <a:lnTo>
                    <a:pt x="140" y="1114"/>
                  </a:lnTo>
                  <a:lnTo>
                    <a:pt x="145" y="1105"/>
                  </a:lnTo>
                  <a:lnTo>
                    <a:pt x="157" y="1094"/>
                  </a:lnTo>
                  <a:lnTo>
                    <a:pt x="161" y="1088"/>
                  </a:lnTo>
                  <a:lnTo>
                    <a:pt x="172" y="1082"/>
                  </a:lnTo>
                  <a:lnTo>
                    <a:pt x="172" y="1077"/>
                  </a:lnTo>
                  <a:lnTo>
                    <a:pt x="178" y="1071"/>
                  </a:lnTo>
                  <a:lnTo>
                    <a:pt x="183" y="1071"/>
                  </a:lnTo>
                  <a:lnTo>
                    <a:pt x="183" y="1067"/>
                  </a:lnTo>
                  <a:lnTo>
                    <a:pt x="189" y="1056"/>
                  </a:lnTo>
                  <a:lnTo>
                    <a:pt x="199" y="1056"/>
                  </a:lnTo>
                  <a:lnTo>
                    <a:pt x="204" y="1050"/>
                  </a:lnTo>
                  <a:lnTo>
                    <a:pt x="215" y="1039"/>
                  </a:lnTo>
                  <a:lnTo>
                    <a:pt x="221" y="1024"/>
                  </a:lnTo>
                  <a:lnTo>
                    <a:pt x="210" y="1018"/>
                  </a:lnTo>
                  <a:lnTo>
                    <a:pt x="199" y="1018"/>
                  </a:lnTo>
                  <a:lnTo>
                    <a:pt x="189" y="1013"/>
                  </a:lnTo>
                  <a:lnTo>
                    <a:pt x="172" y="1013"/>
                  </a:lnTo>
                  <a:lnTo>
                    <a:pt x="161" y="1013"/>
                  </a:lnTo>
                  <a:lnTo>
                    <a:pt x="145" y="1018"/>
                  </a:lnTo>
                  <a:lnTo>
                    <a:pt x="134" y="1018"/>
                  </a:lnTo>
                  <a:lnTo>
                    <a:pt x="123" y="1024"/>
                  </a:lnTo>
                  <a:lnTo>
                    <a:pt x="119" y="1029"/>
                  </a:lnTo>
                  <a:lnTo>
                    <a:pt x="108" y="1039"/>
                  </a:lnTo>
                  <a:lnTo>
                    <a:pt x="97" y="1050"/>
                  </a:lnTo>
                  <a:lnTo>
                    <a:pt x="87" y="1061"/>
                  </a:lnTo>
                  <a:lnTo>
                    <a:pt x="65" y="1061"/>
                  </a:lnTo>
                  <a:lnTo>
                    <a:pt x="65" y="1050"/>
                  </a:lnTo>
                  <a:lnTo>
                    <a:pt x="53" y="1045"/>
                  </a:lnTo>
                  <a:lnTo>
                    <a:pt x="49" y="1029"/>
                  </a:lnTo>
                  <a:lnTo>
                    <a:pt x="49" y="1013"/>
                  </a:lnTo>
                  <a:lnTo>
                    <a:pt x="49" y="997"/>
                  </a:lnTo>
                  <a:lnTo>
                    <a:pt x="32" y="1007"/>
                  </a:lnTo>
                  <a:lnTo>
                    <a:pt x="27" y="992"/>
                  </a:lnTo>
                  <a:lnTo>
                    <a:pt x="16" y="965"/>
                  </a:lnTo>
                  <a:lnTo>
                    <a:pt x="11" y="959"/>
                  </a:lnTo>
                  <a:lnTo>
                    <a:pt x="6" y="943"/>
                  </a:lnTo>
                  <a:lnTo>
                    <a:pt x="0" y="927"/>
                  </a:lnTo>
                  <a:lnTo>
                    <a:pt x="0" y="916"/>
                  </a:lnTo>
                  <a:lnTo>
                    <a:pt x="0" y="901"/>
                  </a:lnTo>
                  <a:lnTo>
                    <a:pt x="6" y="890"/>
                  </a:lnTo>
                  <a:lnTo>
                    <a:pt x="11" y="878"/>
                  </a:lnTo>
                  <a:lnTo>
                    <a:pt x="16" y="869"/>
                  </a:lnTo>
                  <a:lnTo>
                    <a:pt x="27" y="858"/>
                  </a:lnTo>
                  <a:lnTo>
                    <a:pt x="32" y="841"/>
                  </a:lnTo>
                  <a:lnTo>
                    <a:pt x="38" y="837"/>
                  </a:lnTo>
                  <a:lnTo>
                    <a:pt x="49" y="820"/>
                  </a:lnTo>
                  <a:lnTo>
                    <a:pt x="44" y="809"/>
                  </a:lnTo>
                  <a:lnTo>
                    <a:pt x="44" y="799"/>
                  </a:lnTo>
                  <a:lnTo>
                    <a:pt x="38" y="788"/>
                  </a:lnTo>
                  <a:lnTo>
                    <a:pt x="27" y="782"/>
                  </a:lnTo>
                  <a:lnTo>
                    <a:pt x="16" y="771"/>
                  </a:lnTo>
                  <a:lnTo>
                    <a:pt x="16" y="756"/>
                  </a:lnTo>
                  <a:lnTo>
                    <a:pt x="21" y="744"/>
                  </a:lnTo>
                  <a:lnTo>
                    <a:pt x="32" y="729"/>
                  </a:lnTo>
                  <a:lnTo>
                    <a:pt x="32" y="723"/>
                  </a:lnTo>
                  <a:lnTo>
                    <a:pt x="44" y="707"/>
                  </a:lnTo>
                  <a:lnTo>
                    <a:pt x="49" y="691"/>
                  </a:lnTo>
                  <a:lnTo>
                    <a:pt x="59" y="675"/>
                  </a:lnTo>
                  <a:lnTo>
                    <a:pt x="65" y="659"/>
                  </a:lnTo>
                  <a:lnTo>
                    <a:pt x="70" y="648"/>
                  </a:lnTo>
                  <a:lnTo>
                    <a:pt x="81" y="627"/>
                  </a:lnTo>
                  <a:lnTo>
                    <a:pt x="87" y="616"/>
                  </a:lnTo>
                  <a:lnTo>
                    <a:pt x="91" y="601"/>
                  </a:lnTo>
                  <a:lnTo>
                    <a:pt x="102" y="589"/>
                  </a:lnTo>
                  <a:lnTo>
                    <a:pt x="119" y="584"/>
                  </a:lnTo>
                  <a:lnTo>
                    <a:pt x="134" y="578"/>
                  </a:lnTo>
                  <a:lnTo>
                    <a:pt x="145" y="568"/>
                  </a:lnTo>
                  <a:lnTo>
                    <a:pt x="157" y="568"/>
                  </a:lnTo>
                  <a:lnTo>
                    <a:pt x="161" y="563"/>
                  </a:lnTo>
                  <a:lnTo>
                    <a:pt x="166" y="557"/>
                  </a:lnTo>
                  <a:lnTo>
                    <a:pt x="161" y="541"/>
                  </a:lnTo>
                  <a:lnTo>
                    <a:pt x="161" y="525"/>
                  </a:lnTo>
                  <a:lnTo>
                    <a:pt x="178" y="514"/>
                  </a:lnTo>
                  <a:lnTo>
                    <a:pt x="157" y="493"/>
                  </a:lnTo>
                  <a:lnTo>
                    <a:pt x="145" y="487"/>
                  </a:lnTo>
                  <a:lnTo>
                    <a:pt x="140" y="476"/>
                  </a:lnTo>
                  <a:lnTo>
                    <a:pt x="140" y="467"/>
                  </a:lnTo>
                  <a:lnTo>
                    <a:pt x="151" y="455"/>
                  </a:lnTo>
                  <a:lnTo>
                    <a:pt x="157" y="444"/>
                  </a:lnTo>
                  <a:lnTo>
                    <a:pt x="166" y="439"/>
                  </a:lnTo>
                  <a:lnTo>
                    <a:pt x="172" y="429"/>
                  </a:lnTo>
                  <a:lnTo>
                    <a:pt x="178" y="412"/>
                  </a:lnTo>
                  <a:lnTo>
                    <a:pt x="178" y="402"/>
                  </a:lnTo>
                  <a:lnTo>
                    <a:pt x="183" y="386"/>
                  </a:lnTo>
                  <a:lnTo>
                    <a:pt x="183" y="374"/>
                  </a:lnTo>
                  <a:lnTo>
                    <a:pt x="172" y="365"/>
                  </a:lnTo>
                  <a:lnTo>
                    <a:pt x="161" y="365"/>
                  </a:lnTo>
                  <a:lnTo>
                    <a:pt x="151" y="365"/>
                  </a:lnTo>
                  <a:lnTo>
                    <a:pt x="140" y="365"/>
                  </a:lnTo>
                  <a:lnTo>
                    <a:pt x="129" y="365"/>
                  </a:lnTo>
                  <a:lnTo>
                    <a:pt x="108" y="365"/>
                  </a:lnTo>
                  <a:lnTo>
                    <a:pt x="91" y="365"/>
                  </a:lnTo>
                  <a:lnTo>
                    <a:pt x="81" y="342"/>
                  </a:lnTo>
                  <a:lnTo>
                    <a:pt x="91" y="321"/>
                  </a:lnTo>
                  <a:lnTo>
                    <a:pt x="97" y="321"/>
                  </a:lnTo>
                  <a:lnTo>
                    <a:pt x="102" y="321"/>
                  </a:lnTo>
                  <a:lnTo>
                    <a:pt x="108" y="316"/>
                  </a:lnTo>
                  <a:lnTo>
                    <a:pt x="113" y="316"/>
                  </a:lnTo>
                  <a:lnTo>
                    <a:pt x="119" y="316"/>
                  </a:lnTo>
                  <a:lnTo>
                    <a:pt x="123" y="310"/>
                  </a:lnTo>
                  <a:lnTo>
                    <a:pt x="134" y="305"/>
                  </a:lnTo>
                  <a:lnTo>
                    <a:pt x="145" y="284"/>
                  </a:lnTo>
                  <a:lnTo>
                    <a:pt x="145" y="272"/>
                  </a:lnTo>
                  <a:lnTo>
                    <a:pt x="145" y="268"/>
                  </a:lnTo>
                  <a:lnTo>
                    <a:pt x="145" y="263"/>
                  </a:lnTo>
                  <a:lnTo>
                    <a:pt x="145" y="251"/>
                  </a:lnTo>
                  <a:lnTo>
                    <a:pt x="145" y="231"/>
                  </a:lnTo>
                  <a:lnTo>
                    <a:pt x="140" y="208"/>
                  </a:lnTo>
                  <a:lnTo>
                    <a:pt x="151" y="187"/>
                  </a:lnTo>
                  <a:lnTo>
                    <a:pt x="166" y="187"/>
                  </a:lnTo>
                  <a:lnTo>
                    <a:pt x="178" y="187"/>
                  </a:lnTo>
                  <a:lnTo>
                    <a:pt x="189" y="176"/>
                  </a:lnTo>
                  <a:lnTo>
                    <a:pt x="199" y="176"/>
                  </a:lnTo>
                  <a:lnTo>
                    <a:pt x="199" y="170"/>
                  </a:lnTo>
                  <a:lnTo>
                    <a:pt x="204" y="166"/>
                  </a:lnTo>
                  <a:lnTo>
                    <a:pt x="204" y="155"/>
                  </a:lnTo>
                  <a:lnTo>
                    <a:pt x="210" y="150"/>
                  </a:lnTo>
                  <a:lnTo>
                    <a:pt x="215" y="138"/>
                  </a:lnTo>
                  <a:lnTo>
                    <a:pt x="215" y="129"/>
                  </a:lnTo>
                  <a:lnTo>
                    <a:pt x="215" y="123"/>
                  </a:lnTo>
                  <a:lnTo>
                    <a:pt x="221" y="112"/>
                  </a:lnTo>
                  <a:lnTo>
                    <a:pt x="226" y="106"/>
                  </a:lnTo>
                  <a:lnTo>
                    <a:pt x="231" y="102"/>
                  </a:lnTo>
                  <a:lnTo>
                    <a:pt x="236" y="91"/>
                  </a:lnTo>
                  <a:lnTo>
                    <a:pt x="231" y="85"/>
                  </a:lnTo>
                  <a:lnTo>
                    <a:pt x="226" y="74"/>
                  </a:lnTo>
                  <a:lnTo>
                    <a:pt x="221" y="70"/>
                  </a:lnTo>
                  <a:lnTo>
                    <a:pt x="221" y="64"/>
                  </a:lnTo>
                  <a:lnTo>
                    <a:pt x="221" y="53"/>
                  </a:lnTo>
                  <a:lnTo>
                    <a:pt x="226" y="42"/>
                  </a:lnTo>
                  <a:lnTo>
                    <a:pt x="226" y="32"/>
                  </a:lnTo>
                  <a:lnTo>
                    <a:pt x="231" y="16"/>
                  </a:lnTo>
                  <a:lnTo>
                    <a:pt x="247" y="0"/>
                  </a:lnTo>
                  <a:lnTo>
                    <a:pt x="264" y="4"/>
                  </a:lnTo>
                  <a:lnTo>
                    <a:pt x="280" y="10"/>
                  </a:lnTo>
                  <a:lnTo>
                    <a:pt x="285" y="10"/>
                  </a:lnTo>
                  <a:lnTo>
                    <a:pt x="291" y="10"/>
                  </a:lnTo>
                  <a:lnTo>
                    <a:pt x="285" y="42"/>
                  </a:lnTo>
                  <a:lnTo>
                    <a:pt x="274" y="112"/>
                  </a:lnTo>
                  <a:lnTo>
                    <a:pt x="253" y="246"/>
                  </a:lnTo>
                  <a:lnTo>
                    <a:pt x="259" y="246"/>
                  </a:lnTo>
                  <a:lnTo>
                    <a:pt x="268" y="251"/>
                  </a:lnTo>
                  <a:lnTo>
                    <a:pt x="328" y="251"/>
                  </a:lnTo>
                  <a:lnTo>
                    <a:pt x="328" y="251"/>
                  </a:lnTo>
                  <a:close/>
                </a:path>
              </a:pathLst>
            </a:custGeom>
            <a:solidFill>
              <a:schemeClr val="bg2">
                <a:lumMod val="60000"/>
                <a:lumOff val="40000"/>
              </a:schemeClr>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18"/>
            <p:cNvSpPr>
              <a:spLocks/>
            </p:cNvSpPr>
            <p:nvPr/>
          </p:nvSpPr>
          <p:spPr bwMode="auto">
            <a:xfrm>
              <a:off x="2235" y="4170"/>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9"/>
            <p:cNvSpPr>
              <a:spLocks/>
            </p:cNvSpPr>
            <p:nvPr/>
          </p:nvSpPr>
          <p:spPr bwMode="auto">
            <a:xfrm>
              <a:off x="2235" y="4170"/>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31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 name="Freeform 20"/>
            <p:cNvSpPr>
              <a:spLocks/>
            </p:cNvSpPr>
            <p:nvPr/>
          </p:nvSpPr>
          <p:spPr bwMode="auto">
            <a:xfrm>
              <a:off x="2305" y="4056"/>
              <a:ext cx="9" cy="17"/>
            </a:xfrm>
            <a:custGeom>
              <a:avLst/>
              <a:gdLst>
                <a:gd name="T0" fmla="*/ 5 w 9"/>
                <a:gd name="T1" fmla="*/ 17 h 17"/>
                <a:gd name="T2" fmla="*/ 0 w 9"/>
                <a:gd name="T3" fmla="*/ 17 h 17"/>
                <a:gd name="T4" fmla="*/ 0 w 9"/>
                <a:gd name="T5" fmla="*/ 12 h 17"/>
                <a:gd name="T6" fmla="*/ 0 w 9"/>
                <a:gd name="T7" fmla="*/ 6 h 17"/>
                <a:gd name="T8" fmla="*/ 0 w 9"/>
                <a:gd name="T9" fmla="*/ 0 h 17"/>
                <a:gd name="T10" fmla="*/ 5 w 9"/>
                <a:gd name="T11" fmla="*/ 6 h 17"/>
                <a:gd name="T12" fmla="*/ 5 w 9"/>
                <a:gd name="T13" fmla="*/ 12 h 17"/>
                <a:gd name="T14" fmla="*/ 9 w 9"/>
                <a:gd name="T15" fmla="*/ 12 h 17"/>
                <a:gd name="T16" fmla="*/ 9 w 9"/>
                <a:gd name="T17" fmla="*/ 17 h 17"/>
                <a:gd name="T18" fmla="*/ 5 w 9"/>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7">
                  <a:moveTo>
                    <a:pt x="5" y="17"/>
                  </a:moveTo>
                  <a:lnTo>
                    <a:pt x="0" y="17"/>
                  </a:lnTo>
                  <a:lnTo>
                    <a:pt x="0" y="12"/>
                  </a:lnTo>
                  <a:lnTo>
                    <a:pt x="0" y="6"/>
                  </a:lnTo>
                  <a:lnTo>
                    <a:pt x="0" y="0"/>
                  </a:lnTo>
                  <a:lnTo>
                    <a:pt x="5" y="6"/>
                  </a:lnTo>
                  <a:lnTo>
                    <a:pt x="5" y="12"/>
                  </a:lnTo>
                  <a:lnTo>
                    <a:pt x="9" y="12"/>
                  </a:lnTo>
                  <a:lnTo>
                    <a:pt x="9" y="17"/>
                  </a:lnTo>
                  <a:lnTo>
                    <a:pt x="5"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21"/>
            <p:cNvSpPr>
              <a:spLocks/>
            </p:cNvSpPr>
            <p:nvPr/>
          </p:nvSpPr>
          <p:spPr bwMode="auto">
            <a:xfrm>
              <a:off x="2305" y="4056"/>
              <a:ext cx="9" cy="17"/>
            </a:xfrm>
            <a:custGeom>
              <a:avLst/>
              <a:gdLst>
                <a:gd name="T0" fmla="*/ 5 w 9"/>
                <a:gd name="T1" fmla="*/ 17 h 17"/>
                <a:gd name="T2" fmla="*/ 0 w 9"/>
                <a:gd name="T3" fmla="*/ 17 h 17"/>
                <a:gd name="T4" fmla="*/ 0 w 9"/>
                <a:gd name="T5" fmla="*/ 12 h 17"/>
                <a:gd name="T6" fmla="*/ 0 w 9"/>
                <a:gd name="T7" fmla="*/ 6 h 17"/>
                <a:gd name="T8" fmla="*/ 0 w 9"/>
                <a:gd name="T9" fmla="*/ 0 h 17"/>
                <a:gd name="T10" fmla="*/ 5 w 9"/>
                <a:gd name="T11" fmla="*/ 6 h 17"/>
                <a:gd name="T12" fmla="*/ 5 w 9"/>
                <a:gd name="T13" fmla="*/ 12 h 17"/>
                <a:gd name="T14" fmla="*/ 9 w 9"/>
                <a:gd name="T15" fmla="*/ 12 h 17"/>
                <a:gd name="T16" fmla="*/ 9 w 9"/>
                <a:gd name="T17" fmla="*/ 17 h 17"/>
                <a:gd name="T18" fmla="*/ 5 w 9"/>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7">
                  <a:moveTo>
                    <a:pt x="5" y="17"/>
                  </a:moveTo>
                  <a:lnTo>
                    <a:pt x="0" y="17"/>
                  </a:lnTo>
                  <a:lnTo>
                    <a:pt x="0" y="12"/>
                  </a:lnTo>
                  <a:lnTo>
                    <a:pt x="0" y="6"/>
                  </a:lnTo>
                  <a:lnTo>
                    <a:pt x="0" y="0"/>
                  </a:lnTo>
                  <a:lnTo>
                    <a:pt x="5" y="6"/>
                  </a:lnTo>
                  <a:lnTo>
                    <a:pt x="5" y="12"/>
                  </a:lnTo>
                  <a:lnTo>
                    <a:pt x="9" y="12"/>
                  </a:lnTo>
                  <a:lnTo>
                    <a:pt x="9" y="17"/>
                  </a:lnTo>
                  <a:lnTo>
                    <a:pt x="5"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7" name="Freeform 22"/>
            <p:cNvSpPr>
              <a:spLocks/>
            </p:cNvSpPr>
            <p:nvPr/>
          </p:nvSpPr>
          <p:spPr bwMode="auto">
            <a:xfrm>
              <a:off x="2331" y="3955"/>
              <a:ext cx="6" cy="11"/>
            </a:xfrm>
            <a:custGeom>
              <a:avLst/>
              <a:gdLst>
                <a:gd name="T0" fmla="*/ 0 w 6"/>
                <a:gd name="T1" fmla="*/ 11 h 11"/>
                <a:gd name="T2" fmla="*/ 0 w 6"/>
                <a:gd name="T3" fmla="*/ 5 h 11"/>
                <a:gd name="T4" fmla="*/ 0 w 6"/>
                <a:gd name="T5" fmla="*/ 0 h 11"/>
                <a:gd name="T6" fmla="*/ 6 w 6"/>
                <a:gd name="T7" fmla="*/ 0 h 11"/>
                <a:gd name="T8" fmla="*/ 0 w 6"/>
                <a:gd name="T9" fmla="*/ 5 h 11"/>
                <a:gd name="T10" fmla="*/ 6 w 6"/>
                <a:gd name="T11" fmla="*/ 5 h 11"/>
                <a:gd name="T12" fmla="*/ 0 w 6"/>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0" y="11"/>
                  </a:moveTo>
                  <a:lnTo>
                    <a:pt x="0" y="5"/>
                  </a:lnTo>
                  <a:lnTo>
                    <a:pt x="0" y="0"/>
                  </a:lnTo>
                  <a:lnTo>
                    <a:pt x="6" y="0"/>
                  </a:lnTo>
                  <a:lnTo>
                    <a:pt x="0" y="5"/>
                  </a:lnTo>
                  <a:lnTo>
                    <a:pt x="6" y="5"/>
                  </a:lnTo>
                  <a:lnTo>
                    <a:pt x="0" y="1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23"/>
            <p:cNvSpPr>
              <a:spLocks/>
            </p:cNvSpPr>
            <p:nvPr/>
          </p:nvSpPr>
          <p:spPr bwMode="auto">
            <a:xfrm>
              <a:off x="2331" y="3955"/>
              <a:ext cx="6" cy="11"/>
            </a:xfrm>
            <a:custGeom>
              <a:avLst/>
              <a:gdLst>
                <a:gd name="T0" fmla="*/ 0 w 6"/>
                <a:gd name="T1" fmla="*/ 11 h 11"/>
                <a:gd name="T2" fmla="*/ 0 w 6"/>
                <a:gd name="T3" fmla="*/ 5 h 11"/>
                <a:gd name="T4" fmla="*/ 0 w 6"/>
                <a:gd name="T5" fmla="*/ 0 h 11"/>
                <a:gd name="T6" fmla="*/ 6 w 6"/>
                <a:gd name="T7" fmla="*/ 0 h 11"/>
                <a:gd name="T8" fmla="*/ 0 w 6"/>
                <a:gd name="T9" fmla="*/ 5 h 11"/>
                <a:gd name="T10" fmla="*/ 6 w 6"/>
                <a:gd name="T11" fmla="*/ 5 h 11"/>
                <a:gd name="T12" fmla="*/ 0 w 6"/>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0" y="11"/>
                  </a:moveTo>
                  <a:lnTo>
                    <a:pt x="0" y="5"/>
                  </a:lnTo>
                  <a:lnTo>
                    <a:pt x="0" y="0"/>
                  </a:lnTo>
                  <a:lnTo>
                    <a:pt x="6" y="0"/>
                  </a:lnTo>
                  <a:lnTo>
                    <a:pt x="0" y="5"/>
                  </a:lnTo>
                  <a:lnTo>
                    <a:pt x="6" y="5"/>
                  </a:lnTo>
                  <a:lnTo>
                    <a:pt x="0" y="1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9" name="Freeform 24"/>
            <p:cNvSpPr>
              <a:spLocks/>
            </p:cNvSpPr>
            <p:nvPr/>
          </p:nvSpPr>
          <p:spPr bwMode="auto">
            <a:xfrm>
              <a:off x="3035" y="3949"/>
              <a:ext cx="17" cy="11"/>
            </a:xfrm>
            <a:custGeom>
              <a:avLst/>
              <a:gdLst>
                <a:gd name="T0" fmla="*/ 5 w 17"/>
                <a:gd name="T1" fmla="*/ 0 h 11"/>
                <a:gd name="T2" fmla="*/ 5 w 17"/>
                <a:gd name="T3" fmla="*/ 6 h 11"/>
                <a:gd name="T4" fmla="*/ 11 w 17"/>
                <a:gd name="T5" fmla="*/ 6 h 11"/>
                <a:gd name="T6" fmla="*/ 17 w 17"/>
                <a:gd name="T7" fmla="*/ 6 h 11"/>
                <a:gd name="T8" fmla="*/ 11 w 17"/>
                <a:gd name="T9" fmla="*/ 11 h 11"/>
                <a:gd name="T10" fmla="*/ 5 w 17"/>
                <a:gd name="T11" fmla="*/ 11 h 11"/>
                <a:gd name="T12" fmla="*/ 0 w 17"/>
                <a:gd name="T13" fmla="*/ 6 h 11"/>
                <a:gd name="T14" fmla="*/ 5 w 1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5" y="0"/>
                  </a:moveTo>
                  <a:lnTo>
                    <a:pt x="5" y="6"/>
                  </a:lnTo>
                  <a:lnTo>
                    <a:pt x="11" y="6"/>
                  </a:lnTo>
                  <a:lnTo>
                    <a:pt x="17" y="6"/>
                  </a:lnTo>
                  <a:lnTo>
                    <a:pt x="11" y="11"/>
                  </a:lnTo>
                  <a:lnTo>
                    <a:pt x="5" y="11"/>
                  </a:lnTo>
                  <a:lnTo>
                    <a:pt x="0" y="6"/>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25"/>
            <p:cNvSpPr>
              <a:spLocks/>
            </p:cNvSpPr>
            <p:nvPr/>
          </p:nvSpPr>
          <p:spPr bwMode="auto">
            <a:xfrm>
              <a:off x="3035" y="3949"/>
              <a:ext cx="17" cy="11"/>
            </a:xfrm>
            <a:custGeom>
              <a:avLst/>
              <a:gdLst>
                <a:gd name="T0" fmla="*/ 5 w 17"/>
                <a:gd name="T1" fmla="*/ 0 h 11"/>
                <a:gd name="T2" fmla="*/ 5 w 17"/>
                <a:gd name="T3" fmla="*/ 6 h 11"/>
                <a:gd name="T4" fmla="*/ 11 w 17"/>
                <a:gd name="T5" fmla="*/ 6 h 11"/>
                <a:gd name="T6" fmla="*/ 17 w 17"/>
                <a:gd name="T7" fmla="*/ 6 h 11"/>
                <a:gd name="T8" fmla="*/ 11 w 17"/>
                <a:gd name="T9" fmla="*/ 11 h 11"/>
                <a:gd name="T10" fmla="*/ 5 w 17"/>
                <a:gd name="T11" fmla="*/ 11 h 11"/>
                <a:gd name="T12" fmla="*/ 0 w 17"/>
                <a:gd name="T13" fmla="*/ 6 h 11"/>
                <a:gd name="T14" fmla="*/ 5 w 1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5" y="0"/>
                  </a:moveTo>
                  <a:lnTo>
                    <a:pt x="5" y="6"/>
                  </a:lnTo>
                  <a:lnTo>
                    <a:pt x="11" y="6"/>
                  </a:lnTo>
                  <a:lnTo>
                    <a:pt x="17" y="6"/>
                  </a:lnTo>
                  <a:lnTo>
                    <a:pt x="11" y="11"/>
                  </a:lnTo>
                  <a:lnTo>
                    <a:pt x="5" y="11"/>
                  </a:lnTo>
                  <a:lnTo>
                    <a:pt x="0" y="6"/>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Freeform 26"/>
            <p:cNvSpPr>
              <a:spLocks/>
            </p:cNvSpPr>
            <p:nvPr/>
          </p:nvSpPr>
          <p:spPr bwMode="auto">
            <a:xfrm>
              <a:off x="3089" y="3943"/>
              <a:ext cx="6" cy="6"/>
            </a:xfrm>
            <a:custGeom>
              <a:avLst/>
              <a:gdLst>
                <a:gd name="T0" fmla="*/ 6 w 6"/>
                <a:gd name="T1" fmla="*/ 6 h 6"/>
                <a:gd name="T2" fmla="*/ 0 w 6"/>
                <a:gd name="T3" fmla="*/ 6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27"/>
            <p:cNvSpPr>
              <a:spLocks/>
            </p:cNvSpPr>
            <p:nvPr/>
          </p:nvSpPr>
          <p:spPr bwMode="auto">
            <a:xfrm>
              <a:off x="3089" y="3943"/>
              <a:ext cx="6" cy="6"/>
            </a:xfrm>
            <a:custGeom>
              <a:avLst/>
              <a:gdLst>
                <a:gd name="T0" fmla="*/ 6 w 6"/>
                <a:gd name="T1" fmla="*/ 6 h 6"/>
                <a:gd name="T2" fmla="*/ 0 w 6"/>
                <a:gd name="T3" fmla="*/ 6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6"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3" name="Freeform 28"/>
            <p:cNvSpPr>
              <a:spLocks/>
            </p:cNvSpPr>
            <p:nvPr/>
          </p:nvSpPr>
          <p:spPr bwMode="auto">
            <a:xfrm>
              <a:off x="3040" y="3943"/>
              <a:ext cx="38" cy="34"/>
            </a:xfrm>
            <a:custGeom>
              <a:avLst/>
              <a:gdLst>
                <a:gd name="T0" fmla="*/ 27 w 38"/>
                <a:gd name="T1" fmla="*/ 23 h 34"/>
                <a:gd name="T2" fmla="*/ 21 w 38"/>
                <a:gd name="T3" fmla="*/ 23 h 34"/>
                <a:gd name="T4" fmla="*/ 17 w 38"/>
                <a:gd name="T5" fmla="*/ 23 h 34"/>
                <a:gd name="T6" fmla="*/ 17 w 38"/>
                <a:gd name="T7" fmla="*/ 28 h 34"/>
                <a:gd name="T8" fmla="*/ 12 w 38"/>
                <a:gd name="T9" fmla="*/ 28 h 34"/>
                <a:gd name="T10" fmla="*/ 6 w 38"/>
                <a:gd name="T11" fmla="*/ 34 h 34"/>
                <a:gd name="T12" fmla="*/ 0 w 38"/>
                <a:gd name="T13" fmla="*/ 28 h 34"/>
                <a:gd name="T14" fmla="*/ 0 w 38"/>
                <a:gd name="T15" fmla="*/ 23 h 34"/>
                <a:gd name="T16" fmla="*/ 6 w 38"/>
                <a:gd name="T17" fmla="*/ 17 h 34"/>
                <a:gd name="T18" fmla="*/ 6 w 38"/>
                <a:gd name="T19" fmla="*/ 23 h 34"/>
                <a:gd name="T20" fmla="*/ 12 w 38"/>
                <a:gd name="T21" fmla="*/ 23 h 34"/>
                <a:gd name="T22" fmla="*/ 17 w 38"/>
                <a:gd name="T23" fmla="*/ 23 h 34"/>
                <a:gd name="T24" fmla="*/ 21 w 38"/>
                <a:gd name="T25" fmla="*/ 17 h 34"/>
                <a:gd name="T26" fmla="*/ 17 w 38"/>
                <a:gd name="T27" fmla="*/ 17 h 34"/>
                <a:gd name="T28" fmla="*/ 21 w 38"/>
                <a:gd name="T29" fmla="*/ 17 h 34"/>
                <a:gd name="T30" fmla="*/ 27 w 38"/>
                <a:gd name="T31" fmla="*/ 17 h 34"/>
                <a:gd name="T32" fmla="*/ 27 w 38"/>
                <a:gd name="T33" fmla="*/ 12 h 34"/>
                <a:gd name="T34" fmla="*/ 27 w 38"/>
                <a:gd name="T35" fmla="*/ 6 h 34"/>
                <a:gd name="T36" fmla="*/ 32 w 38"/>
                <a:gd name="T37" fmla="*/ 6 h 34"/>
                <a:gd name="T38" fmla="*/ 27 w 38"/>
                <a:gd name="T39" fmla="*/ 6 h 34"/>
                <a:gd name="T40" fmla="*/ 27 w 38"/>
                <a:gd name="T41" fmla="*/ 0 h 34"/>
                <a:gd name="T42" fmla="*/ 32 w 38"/>
                <a:gd name="T43" fmla="*/ 0 h 34"/>
                <a:gd name="T44" fmla="*/ 38 w 38"/>
                <a:gd name="T45" fmla="*/ 0 h 34"/>
                <a:gd name="T46" fmla="*/ 38 w 38"/>
                <a:gd name="T47" fmla="*/ 6 h 34"/>
                <a:gd name="T48" fmla="*/ 32 w 38"/>
                <a:gd name="T49" fmla="*/ 6 h 34"/>
                <a:gd name="T50" fmla="*/ 32 w 38"/>
                <a:gd name="T51" fmla="*/ 12 h 34"/>
                <a:gd name="T52" fmla="*/ 32 w 38"/>
                <a:gd name="T53" fmla="*/ 17 h 34"/>
                <a:gd name="T54" fmla="*/ 27 w 38"/>
                <a:gd name="T5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27" y="23"/>
                  </a:moveTo>
                  <a:lnTo>
                    <a:pt x="21" y="23"/>
                  </a:lnTo>
                  <a:lnTo>
                    <a:pt x="17" y="23"/>
                  </a:lnTo>
                  <a:lnTo>
                    <a:pt x="17" y="28"/>
                  </a:lnTo>
                  <a:lnTo>
                    <a:pt x="12" y="28"/>
                  </a:lnTo>
                  <a:lnTo>
                    <a:pt x="6" y="34"/>
                  </a:lnTo>
                  <a:lnTo>
                    <a:pt x="0" y="28"/>
                  </a:lnTo>
                  <a:lnTo>
                    <a:pt x="0" y="23"/>
                  </a:lnTo>
                  <a:lnTo>
                    <a:pt x="6" y="17"/>
                  </a:lnTo>
                  <a:lnTo>
                    <a:pt x="6" y="23"/>
                  </a:lnTo>
                  <a:lnTo>
                    <a:pt x="12" y="23"/>
                  </a:lnTo>
                  <a:lnTo>
                    <a:pt x="17" y="23"/>
                  </a:lnTo>
                  <a:lnTo>
                    <a:pt x="21" y="17"/>
                  </a:lnTo>
                  <a:lnTo>
                    <a:pt x="17" y="17"/>
                  </a:lnTo>
                  <a:lnTo>
                    <a:pt x="21" y="17"/>
                  </a:lnTo>
                  <a:lnTo>
                    <a:pt x="27" y="17"/>
                  </a:lnTo>
                  <a:lnTo>
                    <a:pt x="27" y="12"/>
                  </a:lnTo>
                  <a:lnTo>
                    <a:pt x="27" y="6"/>
                  </a:lnTo>
                  <a:lnTo>
                    <a:pt x="32" y="6"/>
                  </a:lnTo>
                  <a:lnTo>
                    <a:pt x="27" y="6"/>
                  </a:lnTo>
                  <a:lnTo>
                    <a:pt x="27" y="0"/>
                  </a:lnTo>
                  <a:lnTo>
                    <a:pt x="32" y="0"/>
                  </a:lnTo>
                  <a:lnTo>
                    <a:pt x="38" y="0"/>
                  </a:lnTo>
                  <a:lnTo>
                    <a:pt x="38" y="6"/>
                  </a:lnTo>
                  <a:lnTo>
                    <a:pt x="32" y="6"/>
                  </a:lnTo>
                  <a:lnTo>
                    <a:pt x="32" y="12"/>
                  </a:lnTo>
                  <a:lnTo>
                    <a:pt x="32" y="17"/>
                  </a:lnTo>
                  <a:lnTo>
                    <a:pt x="27" y="23"/>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29"/>
            <p:cNvSpPr>
              <a:spLocks/>
            </p:cNvSpPr>
            <p:nvPr/>
          </p:nvSpPr>
          <p:spPr bwMode="auto">
            <a:xfrm>
              <a:off x="3040" y="3943"/>
              <a:ext cx="38" cy="34"/>
            </a:xfrm>
            <a:custGeom>
              <a:avLst/>
              <a:gdLst>
                <a:gd name="T0" fmla="*/ 27 w 38"/>
                <a:gd name="T1" fmla="*/ 23 h 34"/>
                <a:gd name="T2" fmla="*/ 21 w 38"/>
                <a:gd name="T3" fmla="*/ 23 h 34"/>
                <a:gd name="T4" fmla="*/ 17 w 38"/>
                <a:gd name="T5" fmla="*/ 23 h 34"/>
                <a:gd name="T6" fmla="*/ 17 w 38"/>
                <a:gd name="T7" fmla="*/ 28 h 34"/>
                <a:gd name="T8" fmla="*/ 12 w 38"/>
                <a:gd name="T9" fmla="*/ 28 h 34"/>
                <a:gd name="T10" fmla="*/ 6 w 38"/>
                <a:gd name="T11" fmla="*/ 34 h 34"/>
                <a:gd name="T12" fmla="*/ 0 w 38"/>
                <a:gd name="T13" fmla="*/ 28 h 34"/>
                <a:gd name="T14" fmla="*/ 0 w 38"/>
                <a:gd name="T15" fmla="*/ 23 h 34"/>
                <a:gd name="T16" fmla="*/ 6 w 38"/>
                <a:gd name="T17" fmla="*/ 17 h 34"/>
                <a:gd name="T18" fmla="*/ 6 w 38"/>
                <a:gd name="T19" fmla="*/ 23 h 34"/>
                <a:gd name="T20" fmla="*/ 12 w 38"/>
                <a:gd name="T21" fmla="*/ 23 h 34"/>
                <a:gd name="T22" fmla="*/ 17 w 38"/>
                <a:gd name="T23" fmla="*/ 23 h 34"/>
                <a:gd name="T24" fmla="*/ 21 w 38"/>
                <a:gd name="T25" fmla="*/ 17 h 34"/>
                <a:gd name="T26" fmla="*/ 17 w 38"/>
                <a:gd name="T27" fmla="*/ 17 h 34"/>
                <a:gd name="T28" fmla="*/ 21 w 38"/>
                <a:gd name="T29" fmla="*/ 17 h 34"/>
                <a:gd name="T30" fmla="*/ 27 w 38"/>
                <a:gd name="T31" fmla="*/ 17 h 34"/>
                <a:gd name="T32" fmla="*/ 27 w 38"/>
                <a:gd name="T33" fmla="*/ 12 h 34"/>
                <a:gd name="T34" fmla="*/ 27 w 38"/>
                <a:gd name="T35" fmla="*/ 6 h 34"/>
                <a:gd name="T36" fmla="*/ 32 w 38"/>
                <a:gd name="T37" fmla="*/ 6 h 34"/>
                <a:gd name="T38" fmla="*/ 27 w 38"/>
                <a:gd name="T39" fmla="*/ 6 h 34"/>
                <a:gd name="T40" fmla="*/ 27 w 38"/>
                <a:gd name="T41" fmla="*/ 0 h 34"/>
                <a:gd name="T42" fmla="*/ 32 w 38"/>
                <a:gd name="T43" fmla="*/ 0 h 34"/>
                <a:gd name="T44" fmla="*/ 38 w 38"/>
                <a:gd name="T45" fmla="*/ 0 h 34"/>
                <a:gd name="T46" fmla="*/ 38 w 38"/>
                <a:gd name="T47" fmla="*/ 6 h 34"/>
                <a:gd name="T48" fmla="*/ 32 w 38"/>
                <a:gd name="T49" fmla="*/ 6 h 34"/>
                <a:gd name="T50" fmla="*/ 32 w 38"/>
                <a:gd name="T51" fmla="*/ 12 h 34"/>
                <a:gd name="T52" fmla="*/ 32 w 38"/>
                <a:gd name="T53" fmla="*/ 17 h 34"/>
                <a:gd name="T54" fmla="*/ 27 w 38"/>
                <a:gd name="T5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27" y="23"/>
                  </a:moveTo>
                  <a:lnTo>
                    <a:pt x="21" y="23"/>
                  </a:lnTo>
                  <a:lnTo>
                    <a:pt x="17" y="23"/>
                  </a:lnTo>
                  <a:lnTo>
                    <a:pt x="17" y="28"/>
                  </a:lnTo>
                  <a:lnTo>
                    <a:pt x="12" y="28"/>
                  </a:lnTo>
                  <a:lnTo>
                    <a:pt x="6" y="34"/>
                  </a:lnTo>
                  <a:lnTo>
                    <a:pt x="0" y="28"/>
                  </a:lnTo>
                  <a:lnTo>
                    <a:pt x="0" y="23"/>
                  </a:lnTo>
                  <a:lnTo>
                    <a:pt x="6" y="17"/>
                  </a:lnTo>
                  <a:lnTo>
                    <a:pt x="6" y="23"/>
                  </a:lnTo>
                  <a:lnTo>
                    <a:pt x="12" y="23"/>
                  </a:lnTo>
                  <a:lnTo>
                    <a:pt x="17" y="23"/>
                  </a:lnTo>
                  <a:lnTo>
                    <a:pt x="21" y="17"/>
                  </a:lnTo>
                  <a:lnTo>
                    <a:pt x="17" y="17"/>
                  </a:lnTo>
                  <a:lnTo>
                    <a:pt x="21" y="17"/>
                  </a:lnTo>
                  <a:lnTo>
                    <a:pt x="27" y="17"/>
                  </a:lnTo>
                  <a:lnTo>
                    <a:pt x="27" y="12"/>
                  </a:lnTo>
                  <a:lnTo>
                    <a:pt x="27" y="6"/>
                  </a:lnTo>
                  <a:lnTo>
                    <a:pt x="32" y="6"/>
                  </a:lnTo>
                  <a:lnTo>
                    <a:pt x="27" y="6"/>
                  </a:lnTo>
                  <a:lnTo>
                    <a:pt x="27" y="0"/>
                  </a:lnTo>
                  <a:lnTo>
                    <a:pt x="32" y="0"/>
                  </a:lnTo>
                  <a:lnTo>
                    <a:pt x="38" y="0"/>
                  </a:lnTo>
                  <a:lnTo>
                    <a:pt x="38" y="6"/>
                  </a:lnTo>
                  <a:lnTo>
                    <a:pt x="32" y="6"/>
                  </a:lnTo>
                  <a:lnTo>
                    <a:pt x="32" y="12"/>
                  </a:lnTo>
                  <a:lnTo>
                    <a:pt x="32" y="17"/>
                  </a:lnTo>
                  <a:lnTo>
                    <a:pt x="27" y="23"/>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Freeform 30"/>
            <p:cNvSpPr>
              <a:spLocks/>
            </p:cNvSpPr>
            <p:nvPr/>
          </p:nvSpPr>
          <p:spPr bwMode="auto">
            <a:xfrm>
              <a:off x="3057" y="3939"/>
              <a:ext cx="4" cy="16"/>
            </a:xfrm>
            <a:custGeom>
              <a:avLst/>
              <a:gdLst>
                <a:gd name="T0" fmla="*/ 4 w 4"/>
                <a:gd name="T1" fmla="*/ 16 h 16"/>
                <a:gd name="T2" fmla="*/ 0 w 4"/>
                <a:gd name="T3" fmla="*/ 10 h 16"/>
                <a:gd name="T4" fmla="*/ 0 w 4"/>
                <a:gd name="T5" fmla="*/ 4 h 16"/>
                <a:gd name="T6" fmla="*/ 0 w 4"/>
                <a:gd name="T7" fmla="*/ 0 h 16"/>
                <a:gd name="T8" fmla="*/ 4 w 4"/>
                <a:gd name="T9" fmla="*/ 0 h 16"/>
                <a:gd name="T10" fmla="*/ 4 w 4"/>
                <a:gd name="T11" fmla="*/ 4 h 16"/>
                <a:gd name="T12" fmla="*/ 4 w 4"/>
                <a:gd name="T13" fmla="*/ 10 h 16"/>
                <a:gd name="T14" fmla="*/ 4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4" y="16"/>
                  </a:moveTo>
                  <a:lnTo>
                    <a:pt x="0" y="10"/>
                  </a:lnTo>
                  <a:lnTo>
                    <a:pt x="0" y="4"/>
                  </a:lnTo>
                  <a:lnTo>
                    <a:pt x="0" y="0"/>
                  </a:lnTo>
                  <a:lnTo>
                    <a:pt x="4" y="0"/>
                  </a:lnTo>
                  <a:lnTo>
                    <a:pt x="4" y="4"/>
                  </a:lnTo>
                  <a:lnTo>
                    <a:pt x="4" y="10"/>
                  </a:lnTo>
                  <a:lnTo>
                    <a:pt x="4" y="1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31"/>
            <p:cNvSpPr>
              <a:spLocks/>
            </p:cNvSpPr>
            <p:nvPr/>
          </p:nvSpPr>
          <p:spPr bwMode="auto">
            <a:xfrm>
              <a:off x="3057" y="3939"/>
              <a:ext cx="4" cy="16"/>
            </a:xfrm>
            <a:custGeom>
              <a:avLst/>
              <a:gdLst>
                <a:gd name="T0" fmla="*/ 4 w 4"/>
                <a:gd name="T1" fmla="*/ 16 h 16"/>
                <a:gd name="T2" fmla="*/ 0 w 4"/>
                <a:gd name="T3" fmla="*/ 10 h 16"/>
                <a:gd name="T4" fmla="*/ 0 w 4"/>
                <a:gd name="T5" fmla="*/ 4 h 16"/>
                <a:gd name="T6" fmla="*/ 0 w 4"/>
                <a:gd name="T7" fmla="*/ 0 h 16"/>
                <a:gd name="T8" fmla="*/ 4 w 4"/>
                <a:gd name="T9" fmla="*/ 0 h 16"/>
                <a:gd name="T10" fmla="*/ 4 w 4"/>
                <a:gd name="T11" fmla="*/ 4 h 16"/>
                <a:gd name="T12" fmla="*/ 4 w 4"/>
                <a:gd name="T13" fmla="*/ 10 h 16"/>
                <a:gd name="T14" fmla="*/ 4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4" y="16"/>
                  </a:moveTo>
                  <a:lnTo>
                    <a:pt x="0" y="10"/>
                  </a:lnTo>
                  <a:lnTo>
                    <a:pt x="0" y="4"/>
                  </a:lnTo>
                  <a:lnTo>
                    <a:pt x="0" y="0"/>
                  </a:lnTo>
                  <a:lnTo>
                    <a:pt x="4" y="0"/>
                  </a:lnTo>
                  <a:lnTo>
                    <a:pt x="4" y="4"/>
                  </a:lnTo>
                  <a:lnTo>
                    <a:pt x="4" y="10"/>
                  </a:lnTo>
                  <a:lnTo>
                    <a:pt x="4" y="1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Rectangle 32"/>
            <p:cNvSpPr>
              <a:spLocks noChangeArrowheads="1"/>
            </p:cNvSpPr>
            <p:nvPr/>
          </p:nvSpPr>
          <p:spPr bwMode="auto">
            <a:xfrm>
              <a:off x="3084" y="3934"/>
              <a:ext cx="5" cy="5"/>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Rectangle 33"/>
            <p:cNvSpPr>
              <a:spLocks noChangeArrowheads="1"/>
            </p:cNvSpPr>
            <p:nvPr/>
          </p:nvSpPr>
          <p:spPr bwMode="auto">
            <a:xfrm>
              <a:off x="3084" y="3934"/>
              <a:ext cx="5" cy="5"/>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34"/>
            <p:cNvSpPr>
              <a:spLocks/>
            </p:cNvSpPr>
            <p:nvPr/>
          </p:nvSpPr>
          <p:spPr bwMode="auto">
            <a:xfrm>
              <a:off x="3061" y="393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35"/>
            <p:cNvSpPr>
              <a:spLocks/>
            </p:cNvSpPr>
            <p:nvPr/>
          </p:nvSpPr>
          <p:spPr bwMode="auto">
            <a:xfrm>
              <a:off x="3061" y="393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Freeform 36"/>
            <p:cNvSpPr>
              <a:spLocks/>
            </p:cNvSpPr>
            <p:nvPr/>
          </p:nvSpPr>
          <p:spPr bwMode="auto">
            <a:xfrm>
              <a:off x="2352" y="3922"/>
              <a:ext cx="6" cy="6"/>
            </a:xfrm>
            <a:custGeom>
              <a:avLst/>
              <a:gdLst>
                <a:gd name="T0" fmla="*/ 6 w 6"/>
                <a:gd name="T1" fmla="*/ 6 h 6"/>
                <a:gd name="T2" fmla="*/ 0 w 6"/>
                <a:gd name="T3" fmla="*/ 0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0"/>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37"/>
            <p:cNvSpPr>
              <a:spLocks/>
            </p:cNvSpPr>
            <p:nvPr/>
          </p:nvSpPr>
          <p:spPr bwMode="auto">
            <a:xfrm>
              <a:off x="2352" y="3922"/>
              <a:ext cx="6" cy="6"/>
            </a:xfrm>
            <a:custGeom>
              <a:avLst/>
              <a:gdLst>
                <a:gd name="T0" fmla="*/ 6 w 6"/>
                <a:gd name="T1" fmla="*/ 6 h 6"/>
                <a:gd name="T2" fmla="*/ 0 w 6"/>
                <a:gd name="T3" fmla="*/ 0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0"/>
                  </a:lnTo>
                  <a:lnTo>
                    <a:pt x="6"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38"/>
            <p:cNvSpPr>
              <a:spLocks/>
            </p:cNvSpPr>
            <p:nvPr/>
          </p:nvSpPr>
          <p:spPr bwMode="auto">
            <a:xfrm>
              <a:off x="2642" y="3875"/>
              <a:ext cx="12" cy="10"/>
            </a:xfrm>
            <a:custGeom>
              <a:avLst/>
              <a:gdLst>
                <a:gd name="T0" fmla="*/ 6 w 12"/>
                <a:gd name="T1" fmla="*/ 0 h 10"/>
                <a:gd name="T2" fmla="*/ 12 w 12"/>
                <a:gd name="T3" fmla="*/ 0 h 10"/>
                <a:gd name="T4" fmla="*/ 12 w 12"/>
                <a:gd name="T5" fmla="*/ 4 h 10"/>
                <a:gd name="T6" fmla="*/ 6 w 12"/>
                <a:gd name="T7" fmla="*/ 10 h 10"/>
                <a:gd name="T8" fmla="*/ 0 w 12"/>
                <a:gd name="T9" fmla="*/ 4 h 10"/>
                <a:gd name="T10" fmla="*/ 0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lnTo>
                    <a:pt x="12" y="0"/>
                  </a:lnTo>
                  <a:lnTo>
                    <a:pt x="12" y="4"/>
                  </a:lnTo>
                  <a:lnTo>
                    <a:pt x="6" y="10"/>
                  </a:lnTo>
                  <a:lnTo>
                    <a:pt x="0" y="4"/>
                  </a:ln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39"/>
            <p:cNvSpPr>
              <a:spLocks/>
            </p:cNvSpPr>
            <p:nvPr/>
          </p:nvSpPr>
          <p:spPr bwMode="auto">
            <a:xfrm>
              <a:off x="2642" y="3875"/>
              <a:ext cx="12" cy="10"/>
            </a:xfrm>
            <a:custGeom>
              <a:avLst/>
              <a:gdLst>
                <a:gd name="T0" fmla="*/ 6 w 12"/>
                <a:gd name="T1" fmla="*/ 0 h 10"/>
                <a:gd name="T2" fmla="*/ 12 w 12"/>
                <a:gd name="T3" fmla="*/ 0 h 10"/>
                <a:gd name="T4" fmla="*/ 12 w 12"/>
                <a:gd name="T5" fmla="*/ 4 h 10"/>
                <a:gd name="T6" fmla="*/ 6 w 12"/>
                <a:gd name="T7" fmla="*/ 10 h 10"/>
                <a:gd name="T8" fmla="*/ 0 w 12"/>
                <a:gd name="T9" fmla="*/ 4 h 10"/>
                <a:gd name="T10" fmla="*/ 0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lnTo>
                    <a:pt x="12" y="0"/>
                  </a:lnTo>
                  <a:lnTo>
                    <a:pt x="12" y="4"/>
                  </a:lnTo>
                  <a:lnTo>
                    <a:pt x="6" y="10"/>
                  </a:lnTo>
                  <a:lnTo>
                    <a:pt x="0" y="4"/>
                  </a:ln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40"/>
            <p:cNvSpPr>
              <a:spLocks/>
            </p:cNvSpPr>
            <p:nvPr/>
          </p:nvSpPr>
          <p:spPr bwMode="auto">
            <a:xfrm>
              <a:off x="2744" y="3805"/>
              <a:ext cx="6" cy="6"/>
            </a:xfrm>
            <a:custGeom>
              <a:avLst/>
              <a:gdLst>
                <a:gd name="T0" fmla="*/ 0 w 6"/>
                <a:gd name="T1" fmla="*/ 6 h 6"/>
                <a:gd name="T2" fmla="*/ 0 w 6"/>
                <a:gd name="T3" fmla="*/ 0 h 6"/>
                <a:gd name="T4" fmla="*/ 0 w 6"/>
                <a:gd name="T5" fmla="*/ 6 h 6"/>
                <a:gd name="T6" fmla="*/ 6 w 6"/>
                <a:gd name="T7" fmla="*/ 6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0" y="0"/>
                  </a:lnTo>
                  <a:lnTo>
                    <a:pt x="0" y="6"/>
                  </a:lnTo>
                  <a:lnTo>
                    <a:pt x="6" y="6"/>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41"/>
            <p:cNvSpPr>
              <a:spLocks/>
            </p:cNvSpPr>
            <p:nvPr/>
          </p:nvSpPr>
          <p:spPr bwMode="auto">
            <a:xfrm>
              <a:off x="2744" y="3805"/>
              <a:ext cx="6" cy="6"/>
            </a:xfrm>
            <a:custGeom>
              <a:avLst/>
              <a:gdLst>
                <a:gd name="T0" fmla="*/ 0 w 6"/>
                <a:gd name="T1" fmla="*/ 6 h 6"/>
                <a:gd name="T2" fmla="*/ 0 w 6"/>
                <a:gd name="T3" fmla="*/ 0 h 6"/>
                <a:gd name="T4" fmla="*/ 0 w 6"/>
                <a:gd name="T5" fmla="*/ 6 h 6"/>
                <a:gd name="T6" fmla="*/ 6 w 6"/>
                <a:gd name="T7" fmla="*/ 6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0" y="0"/>
                  </a:lnTo>
                  <a:lnTo>
                    <a:pt x="0" y="6"/>
                  </a:lnTo>
                  <a:lnTo>
                    <a:pt x="6" y="6"/>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Rectangle 42"/>
            <p:cNvSpPr>
              <a:spLocks noChangeArrowheads="1"/>
            </p:cNvSpPr>
            <p:nvPr/>
          </p:nvSpPr>
          <p:spPr bwMode="auto">
            <a:xfrm>
              <a:off x="2622" y="3805"/>
              <a:ext cx="5"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Rectangle 43"/>
            <p:cNvSpPr>
              <a:spLocks noChangeArrowheads="1"/>
            </p:cNvSpPr>
            <p:nvPr/>
          </p:nvSpPr>
          <p:spPr bwMode="auto">
            <a:xfrm>
              <a:off x="2622" y="3805"/>
              <a:ext cx="5"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44"/>
            <p:cNvSpPr>
              <a:spLocks noEditPoints="1"/>
            </p:cNvSpPr>
            <p:nvPr/>
          </p:nvSpPr>
          <p:spPr bwMode="auto">
            <a:xfrm>
              <a:off x="951" y="3071"/>
              <a:ext cx="1284" cy="1152"/>
            </a:xfrm>
            <a:custGeom>
              <a:avLst/>
              <a:gdLst>
                <a:gd name="T0" fmla="*/ 628 w 1284"/>
                <a:gd name="T1" fmla="*/ 1050 h 1152"/>
                <a:gd name="T2" fmla="*/ 762 w 1284"/>
                <a:gd name="T3" fmla="*/ 1006 h 1152"/>
                <a:gd name="T4" fmla="*/ 1047 w 1284"/>
                <a:gd name="T5" fmla="*/ 1055 h 1152"/>
                <a:gd name="T6" fmla="*/ 1042 w 1284"/>
                <a:gd name="T7" fmla="*/ 1119 h 1152"/>
                <a:gd name="T8" fmla="*/ 892 w 1284"/>
                <a:gd name="T9" fmla="*/ 1125 h 1152"/>
                <a:gd name="T10" fmla="*/ 967 w 1284"/>
                <a:gd name="T11" fmla="*/ 1006 h 1152"/>
                <a:gd name="T12" fmla="*/ 1005 w 1284"/>
                <a:gd name="T13" fmla="*/ 942 h 1152"/>
                <a:gd name="T14" fmla="*/ 81 w 1284"/>
                <a:gd name="T15" fmla="*/ 268 h 1152"/>
                <a:gd name="T16" fmla="*/ 1229 w 1284"/>
                <a:gd name="T17" fmla="*/ 192 h 1152"/>
                <a:gd name="T18" fmla="*/ 1079 w 1284"/>
                <a:gd name="T19" fmla="*/ 406 h 1152"/>
                <a:gd name="T20" fmla="*/ 1095 w 1284"/>
                <a:gd name="T21" fmla="*/ 642 h 1152"/>
                <a:gd name="T22" fmla="*/ 1284 w 1284"/>
                <a:gd name="T23" fmla="*/ 659 h 1152"/>
                <a:gd name="T24" fmla="*/ 1208 w 1284"/>
                <a:gd name="T25" fmla="*/ 819 h 1152"/>
                <a:gd name="T26" fmla="*/ 1203 w 1284"/>
                <a:gd name="T27" fmla="*/ 938 h 1152"/>
                <a:gd name="T28" fmla="*/ 1192 w 1284"/>
                <a:gd name="T29" fmla="*/ 1104 h 1152"/>
                <a:gd name="T30" fmla="*/ 1107 w 1284"/>
                <a:gd name="T31" fmla="*/ 1099 h 1152"/>
                <a:gd name="T32" fmla="*/ 1037 w 1284"/>
                <a:gd name="T33" fmla="*/ 1050 h 1152"/>
                <a:gd name="T34" fmla="*/ 1014 w 1284"/>
                <a:gd name="T35" fmla="*/ 974 h 1152"/>
                <a:gd name="T36" fmla="*/ 999 w 1284"/>
                <a:gd name="T37" fmla="*/ 991 h 1152"/>
                <a:gd name="T38" fmla="*/ 939 w 1284"/>
                <a:gd name="T39" fmla="*/ 1023 h 1152"/>
                <a:gd name="T40" fmla="*/ 907 w 1284"/>
                <a:gd name="T41" fmla="*/ 948 h 1152"/>
                <a:gd name="T42" fmla="*/ 907 w 1284"/>
                <a:gd name="T43" fmla="*/ 980 h 1152"/>
                <a:gd name="T44" fmla="*/ 860 w 1284"/>
                <a:gd name="T45" fmla="*/ 991 h 1152"/>
                <a:gd name="T46" fmla="*/ 886 w 1284"/>
                <a:gd name="T47" fmla="*/ 1061 h 1152"/>
                <a:gd name="T48" fmla="*/ 875 w 1284"/>
                <a:gd name="T49" fmla="*/ 1125 h 1152"/>
                <a:gd name="T50" fmla="*/ 790 w 1284"/>
                <a:gd name="T51" fmla="*/ 1146 h 1152"/>
                <a:gd name="T52" fmla="*/ 735 w 1284"/>
                <a:gd name="T53" fmla="*/ 1082 h 1152"/>
                <a:gd name="T54" fmla="*/ 735 w 1284"/>
                <a:gd name="T55" fmla="*/ 1029 h 1152"/>
                <a:gd name="T56" fmla="*/ 794 w 1284"/>
                <a:gd name="T57" fmla="*/ 1034 h 1152"/>
                <a:gd name="T58" fmla="*/ 784 w 1284"/>
                <a:gd name="T59" fmla="*/ 985 h 1152"/>
                <a:gd name="T60" fmla="*/ 724 w 1284"/>
                <a:gd name="T61" fmla="*/ 1029 h 1152"/>
                <a:gd name="T62" fmla="*/ 703 w 1284"/>
                <a:gd name="T63" fmla="*/ 1023 h 1152"/>
                <a:gd name="T64" fmla="*/ 724 w 1284"/>
                <a:gd name="T65" fmla="*/ 1104 h 1152"/>
                <a:gd name="T66" fmla="*/ 650 w 1284"/>
                <a:gd name="T67" fmla="*/ 1119 h 1152"/>
                <a:gd name="T68" fmla="*/ 633 w 1284"/>
                <a:gd name="T69" fmla="*/ 1038 h 1152"/>
                <a:gd name="T70" fmla="*/ 617 w 1284"/>
                <a:gd name="T71" fmla="*/ 1066 h 1152"/>
                <a:gd name="T72" fmla="*/ 499 w 1284"/>
                <a:gd name="T73" fmla="*/ 1029 h 1152"/>
                <a:gd name="T74" fmla="*/ 473 w 1284"/>
                <a:gd name="T75" fmla="*/ 991 h 1152"/>
                <a:gd name="T76" fmla="*/ 430 w 1284"/>
                <a:gd name="T77" fmla="*/ 970 h 1152"/>
                <a:gd name="T78" fmla="*/ 430 w 1284"/>
                <a:gd name="T79" fmla="*/ 959 h 1152"/>
                <a:gd name="T80" fmla="*/ 413 w 1284"/>
                <a:gd name="T81" fmla="*/ 953 h 1152"/>
                <a:gd name="T82" fmla="*/ 375 w 1284"/>
                <a:gd name="T83" fmla="*/ 916 h 1152"/>
                <a:gd name="T84" fmla="*/ 375 w 1284"/>
                <a:gd name="T85" fmla="*/ 900 h 1152"/>
                <a:gd name="T86" fmla="*/ 337 w 1284"/>
                <a:gd name="T87" fmla="*/ 851 h 1152"/>
                <a:gd name="T88" fmla="*/ 268 w 1284"/>
                <a:gd name="T89" fmla="*/ 808 h 1152"/>
                <a:gd name="T90" fmla="*/ 203 w 1284"/>
                <a:gd name="T91" fmla="*/ 717 h 1152"/>
                <a:gd name="T92" fmla="*/ 192 w 1284"/>
                <a:gd name="T93" fmla="*/ 685 h 1152"/>
                <a:gd name="T94" fmla="*/ 145 w 1284"/>
                <a:gd name="T95" fmla="*/ 615 h 1152"/>
                <a:gd name="T96" fmla="*/ 107 w 1284"/>
                <a:gd name="T97" fmla="*/ 530 h 1152"/>
                <a:gd name="T98" fmla="*/ 128 w 1284"/>
                <a:gd name="T99" fmla="*/ 557 h 1152"/>
                <a:gd name="T100" fmla="*/ 75 w 1284"/>
                <a:gd name="T101" fmla="*/ 460 h 1152"/>
                <a:gd name="T102" fmla="*/ 47 w 1284"/>
                <a:gd name="T103" fmla="*/ 358 h 1152"/>
                <a:gd name="T104" fmla="*/ 21 w 1284"/>
                <a:gd name="T105" fmla="*/ 257 h 1152"/>
                <a:gd name="T106" fmla="*/ 128 w 1284"/>
                <a:gd name="T107" fmla="*/ 300 h 1152"/>
                <a:gd name="T108" fmla="*/ 296 w 1284"/>
                <a:gd name="T109" fmla="*/ 385 h 1152"/>
                <a:gd name="T110" fmla="*/ 407 w 1284"/>
                <a:gd name="T111" fmla="*/ 332 h 1152"/>
                <a:gd name="T112" fmla="*/ 483 w 1284"/>
                <a:gd name="T113" fmla="*/ 310 h 1152"/>
                <a:gd name="T114" fmla="*/ 543 w 1284"/>
                <a:gd name="T115" fmla="*/ 289 h 1152"/>
                <a:gd name="T116" fmla="*/ 645 w 1284"/>
                <a:gd name="T117" fmla="*/ 277 h 1152"/>
                <a:gd name="T118" fmla="*/ 805 w 1284"/>
                <a:gd name="T119" fmla="*/ 251 h 1152"/>
                <a:gd name="T120" fmla="*/ 939 w 1284"/>
                <a:gd name="T121" fmla="*/ 160 h 1152"/>
                <a:gd name="T122" fmla="*/ 973 w 1284"/>
                <a:gd name="T123" fmla="*/ 79 h 1152"/>
                <a:gd name="T124" fmla="*/ 1165 w 1284"/>
                <a:gd name="T125" fmla="*/ 53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4" h="1152">
                  <a:moveTo>
                    <a:pt x="639" y="1061"/>
                  </a:moveTo>
                  <a:lnTo>
                    <a:pt x="639" y="1066"/>
                  </a:lnTo>
                  <a:lnTo>
                    <a:pt x="633" y="1066"/>
                  </a:lnTo>
                  <a:lnTo>
                    <a:pt x="628" y="1066"/>
                  </a:lnTo>
                  <a:lnTo>
                    <a:pt x="622" y="1061"/>
                  </a:lnTo>
                  <a:lnTo>
                    <a:pt x="628" y="1061"/>
                  </a:lnTo>
                  <a:lnTo>
                    <a:pt x="633" y="1055"/>
                  </a:lnTo>
                  <a:lnTo>
                    <a:pt x="639" y="1061"/>
                  </a:lnTo>
                  <a:lnTo>
                    <a:pt x="639" y="1061"/>
                  </a:lnTo>
                  <a:close/>
                  <a:moveTo>
                    <a:pt x="703" y="1061"/>
                  </a:moveTo>
                  <a:lnTo>
                    <a:pt x="703" y="1055"/>
                  </a:lnTo>
                  <a:lnTo>
                    <a:pt x="703" y="1061"/>
                  </a:lnTo>
                  <a:lnTo>
                    <a:pt x="703" y="1061"/>
                  </a:lnTo>
                  <a:close/>
                  <a:moveTo>
                    <a:pt x="709" y="1055"/>
                  </a:moveTo>
                  <a:lnTo>
                    <a:pt x="703" y="1055"/>
                  </a:lnTo>
                  <a:lnTo>
                    <a:pt x="709" y="1055"/>
                  </a:lnTo>
                  <a:lnTo>
                    <a:pt x="709" y="1055"/>
                  </a:lnTo>
                  <a:close/>
                  <a:moveTo>
                    <a:pt x="633" y="1050"/>
                  </a:moveTo>
                  <a:lnTo>
                    <a:pt x="628" y="1050"/>
                  </a:lnTo>
                  <a:lnTo>
                    <a:pt x="622" y="1050"/>
                  </a:lnTo>
                  <a:lnTo>
                    <a:pt x="628" y="1044"/>
                  </a:lnTo>
                  <a:lnTo>
                    <a:pt x="622" y="1044"/>
                  </a:lnTo>
                  <a:lnTo>
                    <a:pt x="628" y="1044"/>
                  </a:lnTo>
                  <a:lnTo>
                    <a:pt x="628" y="1038"/>
                  </a:lnTo>
                  <a:lnTo>
                    <a:pt x="633" y="1044"/>
                  </a:lnTo>
                  <a:lnTo>
                    <a:pt x="633" y="1050"/>
                  </a:lnTo>
                  <a:lnTo>
                    <a:pt x="633" y="1050"/>
                  </a:lnTo>
                  <a:close/>
                  <a:moveTo>
                    <a:pt x="709" y="1038"/>
                  </a:moveTo>
                  <a:lnTo>
                    <a:pt x="703" y="1038"/>
                  </a:lnTo>
                  <a:lnTo>
                    <a:pt x="709" y="1034"/>
                  </a:lnTo>
                  <a:lnTo>
                    <a:pt x="709" y="1038"/>
                  </a:lnTo>
                  <a:lnTo>
                    <a:pt x="709" y="1038"/>
                  </a:lnTo>
                  <a:close/>
                  <a:moveTo>
                    <a:pt x="762" y="1006"/>
                  </a:moveTo>
                  <a:lnTo>
                    <a:pt x="758" y="1006"/>
                  </a:lnTo>
                  <a:lnTo>
                    <a:pt x="758" y="1002"/>
                  </a:lnTo>
                  <a:lnTo>
                    <a:pt x="762" y="1002"/>
                  </a:lnTo>
                  <a:lnTo>
                    <a:pt x="762" y="1006"/>
                  </a:lnTo>
                  <a:lnTo>
                    <a:pt x="762" y="1006"/>
                  </a:lnTo>
                  <a:close/>
                  <a:moveTo>
                    <a:pt x="988" y="991"/>
                  </a:moveTo>
                  <a:lnTo>
                    <a:pt x="994" y="997"/>
                  </a:lnTo>
                  <a:lnTo>
                    <a:pt x="999" y="997"/>
                  </a:lnTo>
                  <a:lnTo>
                    <a:pt x="1005" y="997"/>
                  </a:lnTo>
                  <a:lnTo>
                    <a:pt x="1009" y="1002"/>
                  </a:lnTo>
                  <a:lnTo>
                    <a:pt x="1009" y="1006"/>
                  </a:lnTo>
                  <a:lnTo>
                    <a:pt x="1009" y="1012"/>
                  </a:lnTo>
                  <a:lnTo>
                    <a:pt x="1009" y="1018"/>
                  </a:lnTo>
                  <a:lnTo>
                    <a:pt x="1014" y="1018"/>
                  </a:lnTo>
                  <a:lnTo>
                    <a:pt x="1014" y="1023"/>
                  </a:lnTo>
                  <a:lnTo>
                    <a:pt x="1014" y="1029"/>
                  </a:lnTo>
                  <a:lnTo>
                    <a:pt x="1009" y="1034"/>
                  </a:lnTo>
                  <a:lnTo>
                    <a:pt x="1009" y="1038"/>
                  </a:lnTo>
                  <a:lnTo>
                    <a:pt x="1014" y="1044"/>
                  </a:lnTo>
                  <a:lnTo>
                    <a:pt x="1020" y="1044"/>
                  </a:lnTo>
                  <a:lnTo>
                    <a:pt x="1026" y="1050"/>
                  </a:lnTo>
                  <a:lnTo>
                    <a:pt x="1037" y="1050"/>
                  </a:lnTo>
                  <a:lnTo>
                    <a:pt x="1042" y="1055"/>
                  </a:lnTo>
                  <a:lnTo>
                    <a:pt x="1047" y="1055"/>
                  </a:lnTo>
                  <a:lnTo>
                    <a:pt x="1047" y="1061"/>
                  </a:lnTo>
                  <a:lnTo>
                    <a:pt x="1047" y="1066"/>
                  </a:lnTo>
                  <a:lnTo>
                    <a:pt x="1047" y="1072"/>
                  </a:lnTo>
                  <a:lnTo>
                    <a:pt x="1052" y="1072"/>
                  </a:lnTo>
                  <a:lnTo>
                    <a:pt x="1058" y="1076"/>
                  </a:lnTo>
                  <a:lnTo>
                    <a:pt x="1058" y="1082"/>
                  </a:lnTo>
                  <a:lnTo>
                    <a:pt x="1058" y="1087"/>
                  </a:lnTo>
                  <a:lnTo>
                    <a:pt x="1069" y="1093"/>
                  </a:lnTo>
                  <a:lnTo>
                    <a:pt x="1069" y="1099"/>
                  </a:lnTo>
                  <a:lnTo>
                    <a:pt x="1079" y="1104"/>
                  </a:lnTo>
                  <a:lnTo>
                    <a:pt x="1084" y="1114"/>
                  </a:lnTo>
                  <a:lnTo>
                    <a:pt x="1079" y="1114"/>
                  </a:lnTo>
                  <a:lnTo>
                    <a:pt x="1074" y="1114"/>
                  </a:lnTo>
                  <a:lnTo>
                    <a:pt x="1074" y="1119"/>
                  </a:lnTo>
                  <a:lnTo>
                    <a:pt x="1069" y="1119"/>
                  </a:lnTo>
                  <a:lnTo>
                    <a:pt x="1058" y="1119"/>
                  </a:lnTo>
                  <a:lnTo>
                    <a:pt x="1052" y="1119"/>
                  </a:lnTo>
                  <a:lnTo>
                    <a:pt x="1047" y="1119"/>
                  </a:lnTo>
                  <a:lnTo>
                    <a:pt x="1042" y="1119"/>
                  </a:lnTo>
                  <a:lnTo>
                    <a:pt x="1037" y="1119"/>
                  </a:lnTo>
                  <a:lnTo>
                    <a:pt x="1031" y="1119"/>
                  </a:lnTo>
                  <a:lnTo>
                    <a:pt x="1014" y="1119"/>
                  </a:lnTo>
                  <a:lnTo>
                    <a:pt x="1014" y="1125"/>
                  </a:lnTo>
                  <a:lnTo>
                    <a:pt x="1009" y="1125"/>
                  </a:lnTo>
                  <a:lnTo>
                    <a:pt x="1005" y="1125"/>
                  </a:lnTo>
                  <a:lnTo>
                    <a:pt x="999" y="1125"/>
                  </a:lnTo>
                  <a:lnTo>
                    <a:pt x="994" y="1125"/>
                  </a:lnTo>
                  <a:lnTo>
                    <a:pt x="973" y="1125"/>
                  </a:lnTo>
                  <a:lnTo>
                    <a:pt x="967" y="1125"/>
                  </a:lnTo>
                  <a:lnTo>
                    <a:pt x="961" y="1131"/>
                  </a:lnTo>
                  <a:lnTo>
                    <a:pt x="956" y="1131"/>
                  </a:lnTo>
                  <a:lnTo>
                    <a:pt x="939" y="1131"/>
                  </a:lnTo>
                  <a:lnTo>
                    <a:pt x="918" y="1131"/>
                  </a:lnTo>
                  <a:lnTo>
                    <a:pt x="907" y="1131"/>
                  </a:lnTo>
                  <a:lnTo>
                    <a:pt x="901" y="1131"/>
                  </a:lnTo>
                  <a:lnTo>
                    <a:pt x="897" y="1131"/>
                  </a:lnTo>
                  <a:lnTo>
                    <a:pt x="897" y="1125"/>
                  </a:lnTo>
                  <a:lnTo>
                    <a:pt x="892" y="1125"/>
                  </a:lnTo>
                  <a:lnTo>
                    <a:pt x="892" y="1114"/>
                  </a:lnTo>
                  <a:lnTo>
                    <a:pt x="897" y="1114"/>
                  </a:lnTo>
                  <a:lnTo>
                    <a:pt x="897" y="1108"/>
                  </a:lnTo>
                  <a:lnTo>
                    <a:pt x="901" y="1104"/>
                  </a:lnTo>
                  <a:lnTo>
                    <a:pt x="901" y="1099"/>
                  </a:lnTo>
                  <a:lnTo>
                    <a:pt x="907" y="1093"/>
                  </a:lnTo>
                  <a:lnTo>
                    <a:pt x="913" y="1082"/>
                  </a:lnTo>
                  <a:lnTo>
                    <a:pt x="918" y="1082"/>
                  </a:lnTo>
                  <a:lnTo>
                    <a:pt x="918" y="1076"/>
                  </a:lnTo>
                  <a:lnTo>
                    <a:pt x="929" y="1072"/>
                  </a:lnTo>
                  <a:lnTo>
                    <a:pt x="929" y="1061"/>
                  </a:lnTo>
                  <a:lnTo>
                    <a:pt x="929" y="1055"/>
                  </a:lnTo>
                  <a:lnTo>
                    <a:pt x="939" y="1044"/>
                  </a:lnTo>
                  <a:lnTo>
                    <a:pt x="945" y="1038"/>
                  </a:lnTo>
                  <a:lnTo>
                    <a:pt x="950" y="1034"/>
                  </a:lnTo>
                  <a:lnTo>
                    <a:pt x="950" y="1029"/>
                  </a:lnTo>
                  <a:lnTo>
                    <a:pt x="961" y="1018"/>
                  </a:lnTo>
                  <a:lnTo>
                    <a:pt x="967" y="1012"/>
                  </a:lnTo>
                  <a:lnTo>
                    <a:pt x="967" y="1006"/>
                  </a:lnTo>
                  <a:lnTo>
                    <a:pt x="973" y="1006"/>
                  </a:lnTo>
                  <a:lnTo>
                    <a:pt x="973" y="1002"/>
                  </a:lnTo>
                  <a:lnTo>
                    <a:pt x="977" y="997"/>
                  </a:lnTo>
                  <a:lnTo>
                    <a:pt x="977" y="991"/>
                  </a:lnTo>
                  <a:lnTo>
                    <a:pt x="982" y="991"/>
                  </a:lnTo>
                  <a:lnTo>
                    <a:pt x="988" y="991"/>
                  </a:lnTo>
                  <a:lnTo>
                    <a:pt x="988" y="991"/>
                  </a:lnTo>
                  <a:close/>
                  <a:moveTo>
                    <a:pt x="784" y="997"/>
                  </a:moveTo>
                  <a:lnTo>
                    <a:pt x="784" y="991"/>
                  </a:lnTo>
                  <a:lnTo>
                    <a:pt x="784" y="985"/>
                  </a:lnTo>
                  <a:lnTo>
                    <a:pt x="790" y="991"/>
                  </a:lnTo>
                  <a:lnTo>
                    <a:pt x="790" y="997"/>
                  </a:lnTo>
                  <a:lnTo>
                    <a:pt x="784" y="997"/>
                  </a:lnTo>
                  <a:lnTo>
                    <a:pt x="784" y="997"/>
                  </a:lnTo>
                  <a:close/>
                  <a:moveTo>
                    <a:pt x="1009" y="953"/>
                  </a:moveTo>
                  <a:lnTo>
                    <a:pt x="1005" y="953"/>
                  </a:lnTo>
                  <a:lnTo>
                    <a:pt x="1005" y="948"/>
                  </a:lnTo>
                  <a:lnTo>
                    <a:pt x="999" y="942"/>
                  </a:lnTo>
                  <a:lnTo>
                    <a:pt x="1005" y="942"/>
                  </a:lnTo>
                  <a:lnTo>
                    <a:pt x="1005" y="938"/>
                  </a:lnTo>
                  <a:lnTo>
                    <a:pt x="1009" y="942"/>
                  </a:lnTo>
                  <a:lnTo>
                    <a:pt x="1009" y="948"/>
                  </a:lnTo>
                  <a:lnTo>
                    <a:pt x="1009" y="953"/>
                  </a:lnTo>
                  <a:lnTo>
                    <a:pt x="1009" y="953"/>
                  </a:lnTo>
                  <a:close/>
                  <a:moveTo>
                    <a:pt x="349" y="900"/>
                  </a:moveTo>
                  <a:lnTo>
                    <a:pt x="343" y="900"/>
                  </a:lnTo>
                  <a:lnTo>
                    <a:pt x="343" y="895"/>
                  </a:lnTo>
                  <a:lnTo>
                    <a:pt x="349" y="900"/>
                  </a:lnTo>
                  <a:lnTo>
                    <a:pt x="349" y="900"/>
                  </a:lnTo>
                  <a:close/>
                  <a:moveTo>
                    <a:pt x="332" y="872"/>
                  </a:moveTo>
                  <a:lnTo>
                    <a:pt x="332" y="878"/>
                  </a:lnTo>
                  <a:lnTo>
                    <a:pt x="328" y="878"/>
                  </a:lnTo>
                  <a:lnTo>
                    <a:pt x="328" y="872"/>
                  </a:lnTo>
                  <a:lnTo>
                    <a:pt x="332" y="872"/>
                  </a:lnTo>
                  <a:lnTo>
                    <a:pt x="332" y="872"/>
                  </a:lnTo>
                  <a:close/>
                  <a:moveTo>
                    <a:pt x="81" y="268"/>
                  </a:moveTo>
                  <a:lnTo>
                    <a:pt x="81" y="272"/>
                  </a:lnTo>
                  <a:lnTo>
                    <a:pt x="81" y="268"/>
                  </a:lnTo>
                  <a:lnTo>
                    <a:pt x="81" y="268"/>
                  </a:lnTo>
                  <a:close/>
                  <a:moveTo>
                    <a:pt x="1224" y="0"/>
                  </a:moveTo>
                  <a:lnTo>
                    <a:pt x="1235" y="0"/>
                  </a:lnTo>
                  <a:lnTo>
                    <a:pt x="1246" y="9"/>
                  </a:lnTo>
                  <a:lnTo>
                    <a:pt x="1246" y="21"/>
                  </a:lnTo>
                  <a:lnTo>
                    <a:pt x="1241" y="37"/>
                  </a:lnTo>
                  <a:lnTo>
                    <a:pt x="1241" y="47"/>
                  </a:lnTo>
                  <a:lnTo>
                    <a:pt x="1235" y="64"/>
                  </a:lnTo>
                  <a:lnTo>
                    <a:pt x="1229" y="74"/>
                  </a:lnTo>
                  <a:lnTo>
                    <a:pt x="1220" y="79"/>
                  </a:lnTo>
                  <a:lnTo>
                    <a:pt x="1214" y="90"/>
                  </a:lnTo>
                  <a:lnTo>
                    <a:pt x="1203" y="102"/>
                  </a:lnTo>
                  <a:lnTo>
                    <a:pt x="1203" y="111"/>
                  </a:lnTo>
                  <a:lnTo>
                    <a:pt x="1208" y="122"/>
                  </a:lnTo>
                  <a:lnTo>
                    <a:pt x="1220" y="128"/>
                  </a:lnTo>
                  <a:lnTo>
                    <a:pt x="1241" y="149"/>
                  </a:lnTo>
                  <a:lnTo>
                    <a:pt x="1224" y="160"/>
                  </a:lnTo>
                  <a:lnTo>
                    <a:pt x="1224" y="176"/>
                  </a:lnTo>
                  <a:lnTo>
                    <a:pt x="1229" y="192"/>
                  </a:lnTo>
                  <a:lnTo>
                    <a:pt x="1224" y="198"/>
                  </a:lnTo>
                  <a:lnTo>
                    <a:pt x="1220" y="203"/>
                  </a:lnTo>
                  <a:lnTo>
                    <a:pt x="1208" y="203"/>
                  </a:lnTo>
                  <a:lnTo>
                    <a:pt x="1197" y="213"/>
                  </a:lnTo>
                  <a:lnTo>
                    <a:pt x="1182" y="219"/>
                  </a:lnTo>
                  <a:lnTo>
                    <a:pt x="1165" y="224"/>
                  </a:lnTo>
                  <a:lnTo>
                    <a:pt x="1154" y="236"/>
                  </a:lnTo>
                  <a:lnTo>
                    <a:pt x="1150" y="251"/>
                  </a:lnTo>
                  <a:lnTo>
                    <a:pt x="1144" y="262"/>
                  </a:lnTo>
                  <a:lnTo>
                    <a:pt x="1133" y="283"/>
                  </a:lnTo>
                  <a:lnTo>
                    <a:pt x="1128" y="294"/>
                  </a:lnTo>
                  <a:lnTo>
                    <a:pt x="1122" y="310"/>
                  </a:lnTo>
                  <a:lnTo>
                    <a:pt x="1112" y="326"/>
                  </a:lnTo>
                  <a:lnTo>
                    <a:pt x="1107" y="342"/>
                  </a:lnTo>
                  <a:lnTo>
                    <a:pt x="1095" y="358"/>
                  </a:lnTo>
                  <a:lnTo>
                    <a:pt x="1095" y="364"/>
                  </a:lnTo>
                  <a:lnTo>
                    <a:pt x="1084" y="379"/>
                  </a:lnTo>
                  <a:lnTo>
                    <a:pt x="1079" y="391"/>
                  </a:lnTo>
                  <a:lnTo>
                    <a:pt x="1079" y="406"/>
                  </a:lnTo>
                  <a:lnTo>
                    <a:pt x="1090" y="417"/>
                  </a:lnTo>
                  <a:lnTo>
                    <a:pt x="1101" y="423"/>
                  </a:lnTo>
                  <a:lnTo>
                    <a:pt x="1107" y="434"/>
                  </a:lnTo>
                  <a:lnTo>
                    <a:pt x="1107" y="444"/>
                  </a:lnTo>
                  <a:lnTo>
                    <a:pt x="1112" y="455"/>
                  </a:lnTo>
                  <a:lnTo>
                    <a:pt x="1101" y="472"/>
                  </a:lnTo>
                  <a:lnTo>
                    <a:pt x="1095" y="476"/>
                  </a:lnTo>
                  <a:lnTo>
                    <a:pt x="1090" y="493"/>
                  </a:lnTo>
                  <a:lnTo>
                    <a:pt x="1079" y="504"/>
                  </a:lnTo>
                  <a:lnTo>
                    <a:pt x="1074" y="513"/>
                  </a:lnTo>
                  <a:lnTo>
                    <a:pt x="1069" y="525"/>
                  </a:lnTo>
                  <a:lnTo>
                    <a:pt x="1063" y="536"/>
                  </a:lnTo>
                  <a:lnTo>
                    <a:pt x="1063" y="551"/>
                  </a:lnTo>
                  <a:lnTo>
                    <a:pt x="1063" y="562"/>
                  </a:lnTo>
                  <a:lnTo>
                    <a:pt x="1069" y="578"/>
                  </a:lnTo>
                  <a:lnTo>
                    <a:pt x="1074" y="594"/>
                  </a:lnTo>
                  <a:lnTo>
                    <a:pt x="1079" y="600"/>
                  </a:lnTo>
                  <a:lnTo>
                    <a:pt x="1090" y="627"/>
                  </a:lnTo>
                  <a:lnTo>
                    <a:pt x="1095" y="642"/>
                  </a:lnTo>
                  <a:lnTo>
                    <a:pt x="1112" y="632"/>
                  </a:lnTo>
                  <a:lnTo>
                    <a:pt x="1112" y="648"/>
                  </a:lnTo>
                  <a:lnTo>
                    <a:pt x="1112" y="664"/>
                  </a:lnTo>
                  <a:lnTo>
                    <a:pt x="1116" y="680"/>
                  </a:lnTo>
                  <a:lnTo>
                    <a:pt x="1128" y="685"/>
                  </a:lnTo>
                  <a:lnTo>
                    <a:pt x="1128" y="696"/>
                  </a:lnTo>
                  <a:lnTo>
                    <a:pt x="1150" y="696"/>
                  </a:lnTo>
                  <a:lnTo>
                    <a:pt x="1160" y="685"/>
                  </a:lnTo>
                  <a:lnTo>
                    <a:pt x="1171" y="674"/>
                  </a:lnTo>
                  <a:lnTo>
                    <a:pt x="1182" y="664"/>
                  </a:lnTo>
                  <a:lnTo>
                    <a:pt x="1186" y="659"/>
                  </a:lnTo>
                  <a:lnTo>
                    <a:pt x="1197" y="653"/>
                  </a:lnTo>
                  <a:lnTo>
                    <a:pt x="1208" y="653"/>
                  </a:lnTo>
                  <a:lnTo>
                    <a:pt x="1224" y="648"/>
                  </a:lnTo>
                  <a:lnTo>
                    <a:pt x="1235" y="648"/>
                  </a:lnTo>
                  <a:lnTo>
                    <a:pt x="1252" y="648"/>
                  </a:lnTo>
                  <a:lnTo>
                    <a:pt x="1262" y="653"/>
                  </a:lnTo>
                  <a:lnTo>
                    <a:pt x="1273" y="653"/>
                  </a:lnTo>
                  <a:lnTo>
                    <a:pt x="1284" y="659"/>
                  </a:lnTo>
                  <a:lnTo>
                    <a:pt x="1278" y="674"/>
                  </a:lnTo>
                  <a:lnTo>
                    <a:pt x="1267" y="685"/>
                  </a:lnTo>
                  <a:lnTo>
                    <a:pt x="1262" y="691"/>
                  </a:lnTo>
                  <a:lnTo>
                    <a:pt x="1252" y="691"/>
                  </a:lnTo>
                  <a:lnTo>
                    <a:pt x="1246" y="702"/>
                  </a:lnTo>
                  <a:lnTo>
                    <a:pt x="1246" y="706"/>
                  </a:lnTo>
                  <a:lnTo>
                    <a:pt x="1241" y="706"/>
                  </a:lnTo>
                  <a:lnTo>
                    <a:pt x="1235" y="712"/>
                  </a:lnTo>
                  <a:lnTo>
                    <a:pt x="1235" y="717"/>
                  </a:lnTo>
                  <a:lnTo>
                    <a:pt x="1224" y="723"/>
                  </a:lnTo>
                  <a:lnTo>
                    <a:pt x="1220" y="729"/>
                  </a:lnTo>
                  <a:lnTo>
                    <a:pt x="1208" y="740"/>
                  </a:lnTo>
                  <a:lnTo>
                    <a:pt x="1203" y="749"/>
                  </a:lnTo>
                  <a:lnTo>
                    <a:pt x="1182" y="766"/>
                  </a:lnTo>
                  <a:lnTo>
                    <a:pt x="1186" y="776"/>
                  </a:lnTo>
                  <a:lnTo>
                    <a:pt x="1186" y="787"/>
                  </a:lnTo>
                  <a:lnTo>
                    <a:pt x="1197" y="798"/>
                  </a:lnTo>
                  <a:lnTo>
                    <a:pt x="1208" y="804"/>
                  </a:lnTo>
                  <a:lnTo>
                    <a:pt x="1208" y="819"/>
                  </a:lnTo>
                  <a:lnTo>
                    <a:pt x="1220" y="825"/>
                  </a:lnTo>
                  <a:lnTo>
                    <a:pt x="1224" y="825"/>
                  </a:lnTo>
                  <a:lnTo>
                    <a:pt x="1220" y="830"/>
                  </a:lnTo>
                  <a:lnTo>
                    <a:pt x="1214" y="836"/>
                  </a:lnTo>
                  <a:lnTo>
                    <a:pt x="1214" y="846"/>
                  </a:lnTo>
                  <a:lnTo>
                    <a:pt x="1224" y="857"/>
                  </a:lnTo>
                  <a:lnTo>
                    <a:pt x="1235" y="863"/>
                  </a:lnTo>
                  <a:lnTo>
                    <a:pt x="1241" y="863"/>
                  </a:lnTo>
                  <a:lnTo>
                    <a:pt x="1235" y="872"/>
                  </a:lnTo>
                  <a:lnTo>
                    <a:pt x="1220" y="895"/>
                  </a:lnTo>
                  <a:lnTo>
                    <a:pt x="1214" y="889"/>
                  </a:lnTo>
                  <a:lnTo>
                    <a:pt x="1214" y="895"/>
                  </a:lnTo>
                  <a:lnTo>
                    <a:pt x="1208" y="895"/>
                  </a:lnTo>
                  <a:lnTo>
                    <a:pt x="1208" y="900"/>
                  </a:lnTo>
                  <a:lnTo>
                    <a:pt x="1220" y="906"/>
                  </a:lnTo>
                  <a:lnTo>
                    <a:pt x="1214" y="916"/>
                  </a:lnTo>
                  <a:lnTo>
                    <a:pt x="1208" y="921"/>
                  </a:lnTo>
                  <a:lnTo>
                    <a:pt x="1208" y="927"/>
                  </a:lnTo>
                  <a:lnTo>
                    <a:pt x="1203" y="938"/>
                  </a:lnTo>
                  <a:lnTo>
                    <a:pt x="1203" y="942"/>
                  </a:lnTo>
                  <a:lnTo>
                    <a:pt x="1197" y="948"/>
                  </a:lnTo>
                  <a:lnTo>
                    <a:pt x="1192" y="953"/>
                  </a:lnTo>
                  <a:lnTo>
                    <a:pt x="1192" y="964"/>
                  </a:lnTo>
                  <a:lnTo>
                    <a:pt x="1186" y="974"/>
                  </a:lnTo>
                  <a:lnTo>
                    <a:pt x="1182" y="985"/>
                  </a:lnTo>
                  <a:lnTo>
                    <a:pt x="1182" y="1002"/>
                  </a:lnTo>
                  <a:lnTo>
                    <a:pt x="1182" y="1018"/>
                  </a:lnTo>
                  <a:lnTo>
                    <a:pt x="1182" y="1029"/>
                  </a:lnTo>
                  <a:lnTo>
                    <a:pt x="1182" y="1038"/>
                  </a:lnTo>
                  <a:lnTo>
                    <a:pt x="1186" y="1055"/>
                  </a:lnTo>
                  <a:lnTo>
                    <a:pt x="1192" y="1061"/>
                  </a:lnTo>
                  <a:lnTo>
                    <a:pt x="1208" y="1066"/>
                  </a:lnTo>
                  <a:lnTo>
                    <a:pt x="1220" y="1066"/>
                  </a:lnTo>
                  <a:lnTo>
                    <a:pt x="1220" y="1082"/>
                  </a:lnTo>
                  <a:lnTo>
                    <a:pt x="1224" y="1099"/>
                  </a:lnTo>
                  <a:lnTo>
                    <a:pt x="1214" y="1099"/>
                  </a:lnTo>
                  <a:lnTo>
                    <a:pt x="1208" y="1099"/>
                  </a:lnTo>
                  <a:lnTo>
                    <a:pt x="1192" y="1104"/>
                  </a:lnTo>
                  <a:lnTo>
                    <a:pt x="1192" y="1099"/>
                  </a:lnTo>
                  <a:lnTo>
                    <a:pt x="1182" y="1099"/>
                  </a:lnTo>
                  <a:lnTo>
                    <a:pt x="1176" y="1099"/>
                  </a:lnTo>
                  <a:lnTo>
                    <a:pt x="1165" y="1099"/>
                  </a:lnTo>
                  <a:lnTo>
                    <a:pt x="1165" y="1104"/>
                  </a:lnTo>
                  <a:lnTo>
                    <a:pt x="1160" y="1104"/>
                  </a:lnTo>
                  <a:lnTo>
                    <a:pt x="1154" y="1104"/>
                  </a:lnTo>
                  <a:lnTo>
                    <a:pt x="1150" y="1104"/>
                  </a:lnTo>
                  <a:lnTo>
                    <a:pt x="1150" y="1108"/>
                  </a:lnTo>
                  <a:lnTo>
                    <a:pt x="1144" y="1108"/>
                  </a:lnTo>
                  <a:lnTo>
                    <a:pt x="1139" y="1108"/>
                  </a:lnTo>
                  <a:lnTo>
                    <a:pt x="1128" y="1108"/>
                  </a:lnTo>
                  <a:lnTo>
                    <a:pt x="1122" y="1108"/>
                  </a:lnTo>
                  <a:lnTo>
                    <a:pt x="1128" y="1108"/>
                  </a:lnTo>
                  <a:lnTo>
                    <a:pt x="1122" y="1108"/>
                  </a:lnTo>
                  <a:lnTo>
                    <a:pt x="1116" y="1108"/>
                  </a:lnTo>
                  <a:lnTo>
                    <a:pt x="1112" y="1104"/>
                  </a:lnTo>
                  <a:lnTo>
                    <a:pt x="1107" y="1104"/>
                  </a:lnTo>
                  <a:lnTo>
                    <a:pt x="1107" y="1099"/>
                  </a:lnTo>
                  <a:lnTo>
                    <a:pt x="1101" y="1099"/>
                  </a:lnTo>
                  <a:lnTo>
                    <a:pt x="1095" y="1099"/>
                  </a:lnTo>
                  <a:lnTo>
                    <a:pt x="1095" y="1093"/>
                  </a:lnTo>
                  <a:lnTo>
                    <a:pt x="1101" y="1087"/>
                  </a:lnTo>
                  <a:lnTo>
                    <a:pt x="1107" y="1082"/>
                  </a:lnTo>
                  <a:lnTo>
                    <a:pt x="1095" y="1082"/>
                  </a:lnTo>
                  <a:lnTo>
                    <a:pt x="1090" y="1082"/>
                  </a:lnTo>
                  <a:lnTo>
                    <a:pt x="1084" y="1082"/>
                  </a:lnTo>
                  <a:lnTo>
                    <a:pt x="1079" y="1087"/>
                  </a:lnTo>
                  <a:lnTo>
                    <a:pt x="1074" y="1087"/>
                  </a:lnTo>
                  <a:lnTo>
                    <a:pt x="1069" y="1082"/>
                  </a:lnTo>
                  <a:lnTo>
                    <a:pt x="1069" y="1076"/>
                  </a:lnTo>
                  <a:lnTo>
                    <a:pt x="1063" y="1076"/>
                  </a:lnTo>
                  <a:lnTo>
                    <a:pt x="1052" y="1066"/>
                  </a:lnTo>
                  <a:lnTo>
                    <a:pt x="1052" y="1061"/>
                  </a:lnTo>
                  <a:lnTo>
                    <a:pt x="1047" y="1061"/>
                  </a:lnTo>
                  <a:lnTo>
                    <a:pt x="1047" y="1055"/>
                  </a:lnTo>
                  <a:lnTo>
                    <a:pt x="1042" y="1050"/>
                  </a:lnTo>
                  <a:lnTo>
                    <a:pt x="1037" y="1050"/>
                  </a:lnTo>
                  <a:lnTo>
                    <a:pt x="1037" y="1044"/>
                  </a:lnTo>
                  <a:lnTo>
                    <a:pt x="1031" y="1044"/>
                  </a:lnTo>
                  <a:lnTo>
                    <a:pt x="1026" y="1044"/>
                  </a:lnTo>
                  <a:lnTo>
                    <a:pt x="1020" y="1044"/>
                  </a:lnTo>
                  <a:lnTo>
                    <a:pt x="1014" y="1038"/>
                  </a:lnTo>
                  <a:lnTo>
                    <a:pt x="1014" y="1034"/>
                  </a:lnTo>
                  <a:lnTo>
                    <a:pt x="1014" y="1029"/>
                  </a:lnTo>
                  <a:lnTo>
                    <a:pt x="1014" y="1023"/>
                  </a:lnTo>
                  <a:lnTo>
                    <a:pt x="1020" y="1023"/>
                  </a:lnTo>
                  <a:lnTo>
                    <a:pt x="1020" y="1012"/>
                  </a:lnTo>
                  <a:lnTo>
                    <a:pt x="1014" y="1012"/>
                  </a:lnTo>
                  <a:lnTo>
                    <a:pt x="1009" y="1006"/>
                  </a:lnTo>
                  <a:lnTo>
                    <a:pt x="1014" y="1002"/>
                  </a:lnTo>
                  <a:lnTo>
                    <a:pt x="1009" y="1002"/>
                  </a:lnTo>
                  <a:lnTo>
                    <a:pt x="1009" y="997"/>
                  </a:lnTo>
                  <a:lnTo>
                    <a:pt x="1009" y="991"/>
                  </a:lnTo>
                  <a:lnTo>
                    <a:pt x="1014" y="985"/>
                  </a:lnTo>
                  <a:lnTo>
                    <a:pt x="1014" y="980"/>
                  </a:lnTo>
                  <a:lnTo>
                    <a:pt x="1014" y="974"/>
                  </a:lnTo>
                  <a:lnTo>
                    <a:pt x="1014" y="970"/>
                  </a:lnTo>
                  <a:lnTo>
                    <a:pt x="1014" y="964"/>
                  </a:lnTo>
                  <a:lnTo>
                    <a:pt x="1014" y="953"/>
                  </a:lnTo>
                  <a:lnTo>
                    <a:pt x="1014" y="948"/>
                  </a:lnTo>
                  <a:lnTo>
                    <a:pt x="1014" y="942"/>
                  </a:lnTo>
                  <a:lnTo>
                    <a:pt x="1005" y="938"/>
                  </a:lnTo>
                  <a:lnTo>
                    <a:pt x="999" y="938"/>
                  </a:lnTo>
                  <a:lnTo>
                    <a:pt x="994" y="938"/>
                  </a:lnTo>
                  <a:lnTo>
                    <a:pt x="994" y="942"/>
                  </a:lnTo>
                  <a:lnTo>
                    <a:pt x="999" y="942"/>
                  </a:lnTo>
                  <a:lnTo>
                    <a:pt x="999" y="948"/>
                  </a:lnTo>
                  <a:lnTo>
                    <a:pt x="1005" y="953"/>
                  </a:lnTo>
                  <a:lnTo>
                    <a:pt x="1005" y="959"/>
                  </a:lnTo>
                  <a:lnTo>
                    <a:pt x="1009" y="964"/>
                  </a:lnTo>
                  <a:lnTo>
                    <a:pt x="1009" y="970"/>
                  </a:lnTo>
                  <a:lnTo>
                    <a:pt x="1009" y="980"/>
                  </a:lnTo>
                  <a:lnTo>
                    <a:pt x="1009" y="985"/>
                  </a:lnTo>
                  <a:lnTo>
                    <a:pt x="1005" y="991"/>
                  </a:lnTo>
                  <a:lnTo>
                    <a:pt x="999" y="991"/>
                  </a:lnTo>
                  <a:lnTo>
                    <a:pt x="994" y="991"/>
                  </a:lnTo>
                  <a:lnTo>
                    <a:pt x="988" y="991"/>
                  </a:lnTo>
                  <a:lnTo>
                    <a:pt x="988" y="985"/>
                  </a:lnTo>
                  <a:lnTo>
                    <a:pt x="982" y="985"/>
                  </a:lnTo>
                  <a:lnTo>
                    <a:pt x="977" y="991"/>
                  </a:lnTo>
                  <a:lnTo>
                    <a:pt x="973" y="991"/>
                  </a:lnTo>
                  <a:lnTo>
                    <a:pt x="973" y="985"/>
                  </a:lnTo>
                  <a:lnTo>
                    <a:pt x="961" y="980"/>
                  </a:lnTo>
                  <a:lnTo>
                    <a:pt x="961" y="985"/>
                  </a:lnTo>
                  <a:lnTo>
                    <a:pt x="973" y="991"/>
                  </a:lnTo>
                  <a:lnTo>
                    <a:pt x="973" y="997"/>
                  </a:lnTo>
                  <a:lnTo>
                    <a:pt x="967" y="997"/>
                  </a:lnTo>
                  <a:lnTo>
                    <a:pt x="961" y="1002"/>
                  </a:lnTo>
                  <a:lnTo>
                    <a:pt x="956" y="1006"/>
                  </a:lnTo>
                  <a:lnTo>
                    <a:pt x="956" y="1012"/>
                  </a:lnTo>
                  <a:lnTo>
                    <a:pt x="950" y="1012"/>
                  </a:lnTo>
                  <a:lnTo>
                    <a:pt x="950" y="1018"/>
                  </a:lnTo>
                  <a:lnTo>
                    <a:pt x="945" y="1018"/>
                  </a:lnTo>
                  <a:lnTo>
                    <a:pt x="939" y="1023"/>
                  </a:lnTo>
                  <a:lnTo>
                    <a:pt x="935" y="1023"/>
                  </a:lnTo>
                  <a:lnTo>
                    <a:pt x="929" y="1034"/>
                  </a:lnTo>
                  <a:lnTo>
                    <a:pt x="924" y="1034"/>
                  </a:lnTo>
                  <a:lnTo>
                    <a:pt x="924" y="1029"/>
                  </a:lnTo>
                  <a:lnTo>
                    <a:pt x="924" y="1023"/>
                  </a:lnTo>
                  <a:lnTo>
                    <a:pt x="924" y="1012"/>
                  </a:lnTo>
                  <a:lnTo>
                    <a:pt x="924" y="1006"/>
                  </a:lnTo>
                  <a:lnTo>
                    <a:pt x="924" y="1002"/>
                  </a:lnTo>
                  <a:lnTo>
                    <a:pt x="929" y="991"/>
                  </a:lnTo>
                  <a:lnTo>
                    <a:pt x="929" y="985"/>
                  </a:lnTo>
                  <a:lnTo>
                    <a:pt x="924" y="985"/>
                  </a:lnTo>
                  <a:lnTo>
                    <a:pt x="924" y="980"/>
                  </a:lnTo>
                  <a:lnTo>
                    <a:pt x="924" y="974"/>
                  </a:lnTo>
                  <a:lnTo>
                    <a:pt x="924" y="964"/>
                  </a:lnTo>
                  <a:lnTo>
                    <a:pt x="918" y="959"/>
                  </a:lnTo>
                  <a:lnTo>
                    <a:pt x="918" y="953"/>
                  </a:lnTo>
                  <a:lnTo>
                    <a:pt x="913" y="953"/>
                  </a:lnTo>
                  <a:lnTo>
                    <a:pt x="913" y="948"/>
                  </a:lnTo>
                  <a:lnTo>
                    <a:pt x="907" y="948"/>
                  </a:lnTo>
                  <a:lnTo>
                    <a:pt x="907" y="942"/>
                  </a:lnTo>
                  <a:lnTo>
                    <a:pt x="907" y="938"/>
                  </a:lnTo>
                  <a:lnTo>
                    <a:pt x="901" y="932"/>
                  </a:lnTo>
                  <a:lnTo>
                    <a:pt x="901" y="927"/>
                  </a:lnTo>
                  <a:lnTo>
                    <a:pt x="897" y="927"/>
                  </a:lnTo>
                  <a:lnTo>
                    <a:pt x="897" y="921"/>
                  </a:lnTo>
                  <a:lnTo>
                    <a:pt x="897" y="910"/>
                  </a:lnTo>
                  <a:lnTo>
                    <a:pt x="892" y="916"/>
                  </a:lnTo>
                  <a:lnTo>
                    <a:pt x="892" y="921"/>
                  </a:lnTo>
                  <a:lnTo>
                    <a:pt x="892" y="927"/>
                  </a:lnTo>
                  <a:lnTo>
                    <a:pt x="892" y="932"/>
                  </a:lnTo>
                  <a:lnTo>
                    <a:pt x="897" y="932"/>
                  </a:lnTo>
                  <a:lnTo>
                    <a:pt x="897" y="938"/>
                  </a:lnTo>
                  <a:lnTo>
                    <a:pt x="897" y="942"/>
                  </a:lnTo>
                  <a:lnTo>
                    <a:pt x="901" y="942"/>
                  </a:lnTo>
                  <a:lnTo>
                    <a:pt x="907" y="948"/>
                  </a:lnTo>
                  <a:lnTo>
                    <a:pt x="907" y="953"/>
                  </a:lnTo>
                  <a:lnTo>
                    <a:pt x="907" y="974"/>
                  </a:lnTo>
                  <a:lnTo>
                    <a:pt x="907" y="980"/>
                  </a:lnTo>
                  <a:lnTo>
                    <a:pt x="907" y="985"/>
                  </a:lnTo>
                  <a:lnTo>
                    <a:pt x="907" y="991"/>
                  </a:lnTo>
                  <a:lnTo>
                    <a:pt x="913" y="997"/>
                  </a:lnTo>
                  <a:lnTo>
                    <a:pt x="918" y="997"/>
                  </a:lnTo>
                  <a:lnTo>
                    <a:pt x="918" y="1002"/>
                  </a:lnTo>
                  <a:lnTo>
                    <a:pt x="913" y="1006"/>
                  </a:lnTo>
                  <a:lnTo>
                    <a:pt x="907" y="1012"/>
                  </a:lnTo>
                  <a:lnTo>
                    <a:pt x="907" y="1018"/>
                  </a:lnTo>
                  <a:lnTo>
                    <a:pt x="907" y="1023"/>
                  </a:lnTo>
                  <a:lnTo>
                    <a:pt x="901" y="1018"/>
                  </a:lnTo>
                  <a:lnTo>
                    <a:pt x="901" y="1012"/>
                  </a:lnTo>
                  <a:lnTo>
                    <a:pt x="897" y="1006"/>
                  </a:lnTo>
                  <a:lnTo>
                    <a:pt x="897" y="1002"/>
                  </a:lnTo>
                  <a:lnTo>
                    <a:pt x="892" y="1002"/>
                  </a:lnTo>
                  <a:lnTo>
                    <a:pt x="892" y="997"/>
                  </a:lnTo>
                  <a:lnTo>
                    <a:pt x="892" y="991"/>
                  </a:lnTo>
                  <a:lnTo>
                    <a:pt x="869" y="991"/>
                  </a:lnTo>
                  <a:lnTo>
                    <a:pt x="865" y="991"/>
                  </a:lnTo>
                  <a:lnTo>
                    <a:pt x="860" y="991"/>
                  </a:lnTo>
                  <a:lnTo>
                    <a:pt x="854" y="980"/>
                  </a:lnTo>
                  <a:lnTo>
                    <a:pt x="854" y="985"/>
                  </a:lnTo>
                  <a:lnTo>
                    <a:pt x="854" y="991"/>
                  </a:lnTo>
                  <a:lnTo>
                    <a:pt x="860" y="997"/>
                  </a:lnTo>
                  <a:lnTo>
                    <a:pt x="865" y="997"/>
                  </a:lnTo>
                  <a:lnTo>
                    <a:pt x="869" y="997"/>
                  </a:lnTo>
                  <a:lnTo>
                    <a:pt x="875" y="997"/>
                  </a:lnTo>
                  <a:lnTo>
                    <a:pt x="880" y="997"/>
                  </a:lnTo>
                  <a:lnTo>
                    <a:pt x="880" y="1002"/>
                  </a:lnTo>
                  <a:lnTo>
                    <a:pt x="886" y="1002"/>
                  </a:lnTo>
                  <a:lnTo>
                    <a:pt x="892" y="1006"/>
                  </a:lnTo>
                  <a:lnTo>
                    <a:pt x="892" y="1012"/>
                  </a:lnTo>
                  <a:lnTo>
                    <a:pt x="897" y="1012"/>
                  </a:lnTo>
                  <a:lnTo>
                    <a:pt x="897" y="1018"/>
                  </a:lnTo>
                  <a:lnTo>
                    <a:pt x="897" y="1029"/>
                  </a:lnTo>
                  <a:lnTo>
                    <a:pt x="897" y="1034"/>
                  </a:lnTo>
                  <a:lnTo>
                    <a:pt x="886" y="1044"/>
                  </a:lnTo>
                  <a:lnTo>
                    <a:pt x="886" y="1055"/>
                  </a:lnTo>
                  <a:lnTo>
                    <a:pt x="886" y="1061"/>
                  </a:lnTo>
                  <a:lnTo>
                    <a:pt x="880" y="1066"/>
                  </a:lnTo>
                  <a:lnTo>
                    <a:pt x="880" y="1072"/>
                  </a:lnTo>
                  <a:lnTo>
                    <a:pt x="875" y="1076"/>
                  </a:lnTo>
                  <a:lnTo>
                    <a:pt x="875" y="1082"/>
                  </a:lnTo>
                  <a:lnTo>
                    <a:pt x="875" y="1093"/>
                  </a:lnTo>
                  <a:lnTo>
                    <a:pt x="875" y="1099"/>
                  </a:lnTo>
                  <a:lnTo>
                    <a:pt x="869" y="1099"/>
                  </a:lnTo>
                  <a:lnTo>
                    <a:pt x="865" y="1099"/>
                  </a:lnTo>
                  <a:lnTo>
                    <a:pt x="860" y="1104"/>
                  </a:lnTo>
                  <a:lnTo>
                    <a:pt x="860" y="1108"/>
                  </a:lnTo>
                  <a:lnTo>
                    <a:pt x="860" y="1114"/>
                  </a:lnTo>
                  <a:lnTo>
                    <a:pt x="865" y="1114"/>
                  </a:lnTo>
                  <a:lnTo>
                    <a:pt x="865" y="1108"/>
                  </a:lnTo>
                  <a:lnTo>
                    <a:pt x="865" y="1104"/>
                  </a:lnTo>
                  <a:lnTo>
                    <a:pt x="869" y="1104"/>
                  </a:lnTo>
                  <a:lnTo>
                    <a:pt x="869" y="1114"/>
                  </a:lnTo>
                  <a:lnTo>
                    <a:pt x="875" y="1114"/>
                  </a:lnTo>
                  <a:lnTo>
                    <a:pt x="875" y="1119"/>
                  </a:lnTo>
                  <a:lnTo>
                    <a:pt x="875" y="1125"/>
                  </a:lnTo>
                  <a:lnTo>
                    <a:pt x="880" y="1125"/>
                  </a:lnTo>
                  <a:lnTo>
                    <a:pt x="880" y="1131"/>
                  </a:lnTo>
                  <a:lnTo>
                    <a:pt x="880" y="1136"/>
                  </a:lnTo>
                  <a:lnTo>
                    <a:pt x="880" y="1140"/>
                  </a:lnTo>
                  <a:lnTo>
                    <a:pt x="875" y="1146"/>
                  </a:lnTo>
                  <a:lnTo>
                    <a:pt x="869" y="1146"/>
                  </a:lnTo>
                  <a:lnTo>
                    <a:pt x="865" y="1146"/>
                  </a:lnTo>
                  <a:lnTo>
                    <a:pt x="860" y="1146"/>
                  </a:lnTo>
                  <a:lnTo>
                    <a:pt x="848" y="1146"/>
                  </a:lnTo>
                  <a:lnTo>
                    <a:pt x="837" y="1146"/>
                  </a:lnTo>
                  <a:lnTo>
                    <a:pt x="832" y="1140"/>
                  </a:lnTo>
                  <a:lnTo>
                    <a:pt x="832" y="1146"/>
                  </a:lnTo>
                  <a:lnTo>
                    <a:pt x="827" y="1146"/>
                  </a:lnTo>
                  <a:lnTo>
                    <a:pt x="822" y="1146"/>
                  </a:lnTo>
                  <a:lnTo>
                    <a:pt x="811" y="1146"/>
                  </a:lnTo>
                  <a:lnTo>
                    <a:pt x="805" y="1146"/>
                  </a:lnTo>
                  <a:lnTo>
                    <a:pt x="799" y="1146"/>
                  </a:lnTo>
                  <a:lnTo>
                    <a:pt x="794" y="1146"/>
                  </a:lnTo>
                  <a:lnTo>
                    <a:pt x="790" y="1146"/>
                  </a:lnTo>
                  <a:lnTo>
                    <a:pt x="784" y="1146"/>
                  </a:lnTo>
                  <a:lnTo>
                    <a:pt x="779" y="1146"/>
                  </a:lnTo>
                  <a:lnTo>
                    <a:pt x="784" y="1146"/>
                  </a:lnTo>
                  <a:lnTo>
                    <a:pt x="784" y="1152"/>
                  </a:lnTo>
                  <a:lnTo>
                    <a:pt x="773" y="1152"/>
                  </a:lnTo>
                  <a:lnTo>
                    <a:pt x="752" y="1152"/>
                  </a:lnTo>
                  <a:lnTo>
                    <a:pt x="735" y="1152"/>
                  </a:lnTo>
                  <a:lnTo>
                    <a:pt x="735" y="1146"/>
                  </a:lnTo>
                  <a:lnTo>
                    <a:pt x="735" y="1136"/>
                  </a:lnTo>
                  <a:lnTo>
                    <a:pt x="735" y="1131"/>
                  </a:lnTo>
                  <a:lnTo>
                    <a:pt x="735" y="1119"/>
                  </a:lnTo>
                  <a:lnTo>
                    <a:pt x="735" y="1114"/>
                  </a:lnTo>
                  <a:lnTo>
                    <a:pt x="735" y="1108"/>
                  </a:lnTo>
                  <a:lnTo>
                    <a:pt x="735" y="1104"/>
                  </a:lnTo>
                  <a:lnTo>
                    <a:pt x="735" y="1093"/>
                  </a:lnTo>
                  <a:lnTo>
                    <a:pt x="730" y="1093"/>
                  </a:lnTo>
                  <a:lnTo>
                    <a:pt x="730" y="1087"/>
                  </a:lnTo>
                  <a:lnTo>
                    <a:pt x="735" y="1087"/>
                  </a:lnTo>
                  <a:lnTo>
                    <a:pt x="735" y="1082"/>
                  </a:lnTo>
                  <a:lnTo>
                    <a:pt x="735" y="1076"/>
                  </a:lnTo>
                  <a:lnTo>
                    <a:pt x="741" y="1072"/>
                  </a:lnTo>
                  <a:lnTo>
                    <a:pt x="741" y="1066"/>
                  </a:lnTo>
                  <a:lnTo>
                    <a:pt x="746" y="1066"/>
                  </a:lnTo>
                  <a:lnTo>
                    <a:pt x="752" y="1061"/>
                  </a:lnTo>
                  <a:lnTo>
                    <a:pt x="752" y="1055"/>
                  </a:lnTo>
                  <a:lnTo>
                    <a:pt x="758" y="1055"/>
                  </a:lnTo>
                  <a:lnTo>
                    <a:pt x="758" y="1050"/>
                  </a:lnTo>
                  <a:lnTo>
                    <a:pt x="752" y="1050"/>
                  </a:lnTo>
                  <a:lnTo>
                    <a:pt x="746" y="1055"/>
                  </a:lnTo>
                  <a:lnTo>
                    <a:pt x="746" y="1061"/>
                  </a:lnTo>
                  <a:lnTo>
                    <a:pt x="741" y="1061"/>
                  </a:lnTo>
                  <a:lnTo>
                    <a:pt x="741" y="1055"/>
                  </a:lnTo>
                  <a:lnTo>
                    <a:pt x="735" y="1055"/>
                  </a:lnTo>
                  <a:lnTo>
                    <a:pt x="730" y="1050"/>
                  </a:lnTo>
                  <a:lnTo>
                    <a:pt x="730" y="1044"/>
                  </a:lnTo>
                  <a:lnTo>
                    <a:pt x="730" y="1034"/>
                  </a:lnTo>
                  <a:lnTo>
                    <a:pt x="730" y="1029"/>
                  </a:lnTo>
                  <a:lnTo>
                    <a:pt x="735" y="1029"/>
                  </a:lnTo>
                  <a:lnTo>
                    <a:pt x="735" y="1023"/>
                  </a:lnTo>
                  <a:lnTo>
                    <a:pt x="741" y="1023"/>
                  </a:lnTo>
                  <a:lnTo>
                    <a:pt x="746" y="1018"/>
                  </a:lnTo>
                  <a:lnTo>
                    <a:pt x="752" y="1012"/>
                  </a:lnTo>
                  <a:lnTo>
                    <a:pt x="758" y="1006"/>
                  </a:lnTo>
                  <a:lnTo>
                    <a:pt x="767" y="1006"/>
                  </a:lnTo>
                  <a:lnTo>
                    <a:pt x="773" y="1006"/>
                  </a:lnTo>
                  <a:lnTo>
                    <a:pt x="779" y="1002"/>
                  </a:lnTo>
                  <a:lnTo>
                    <a:pt x="779" y="997"/>
                  </a:lnTo>
                  <a:lnTo>
                    <a:pt x="784" y="997"/>
                  </a:lnTo>
                  <a:lnTo>
                    <a:pt x="790" y="997"/>
                  </a:lnTo>
                  <a:lnTo>
                    <a:pt x="790" y="1002"/>
                  </a:lnTo>
                  <a:lnTo>
                    <a:pt x="794" y="1006"/>
                  </a:lnTo>
                  <a:lnTo>
                    <a:pt x="794" y="1012"/>
                  </a:lnTo>
                  <a:lnTo>
                    <a:pt x="794" y="1018"/>
                  </a:lnTo>
                  <a:lnTo>
                    <a:pt x="799" y="1023"/>
                  </a:lnTo>
                  <a:lnTo>
                    <a:pt x="799" y="1029"/>
                  </a:lnTo>
                  <a:lnTo>
                    <a:pt x="799" y="1034"/>
                  </a:lnTo>
                  <a:lnTo>
                    <a:pt x="794" y="1034"/>
                  </a:lnTo>
                  <a:lnTo>
                    <a:pt x="794" y="1038"/>
                  </a:lnTo>
                  <a:lnTo>
                    <a:pt x="794" y="1044"/>
                  </a:lnTo>
                  <a:lnTo>
                    <a:pt x="799" y="1044"/>
                  </a:lnTo>
                  <a:lnTo>
                    <a:pt x="805" y="1044"/>
                  </a:lnTo>
                  <a:lnTo>
                    <a:pt x="805" y="1038"/>
                  </a:lnTo>
                  <a:lnTo>
                    <a:pt x="811" y="1034"/>
                  </a:lnTo>
                  <a:lnTo>
                    <a:pt x="811" y="1029"/>
                  </a:lnTo>
                  <a:lnTo>
                    <a:pt x="805" y="1023"/>
                  </a:lnTo>
                  <a:lnTo>
                    <a:pt x="805" y="1018"/>
                  </a:lnTo>
                  <a:lnTo>
                    <a:pt x="799" y="1018"/>
                  </a:lnTo>
                  <a:lnTo>
                    <a:pt x="799" y="1012"/>
                  </a:lnTo>
                  <a:lnTo>
                    <a:pt x="799" y="1006"/>
                  </a:lnTo>
                  <a:lnTo>
                    <a:pt x="794" y="1002"/>
                  </a:lnTo>
                  <a:lnTo>
                    <a:pt x="794" y="997"/>
                  </a:lnTo>
                  <a:lnTo>
                    <a:pt x="794" y="985"/>
                  </a:lnTo>
                  <a:lnTo>
                    <a:pt x="794" y="980"/>
                  </a:lnTo>
                  <a:lnTo>
                    <a:pt x="794" y="974"/>
                  </a:lnTo>
                  <a:lnTo>
                    <a:pt x="790" y="980"/>
                  </a:lnTo>
                  <a:lnTo>
                    <a:pt x="784" y="985"/>
                  </a:lnTo>
                  <a:lnTo>
                    <a:pt x="779" y="991"/>
                  </a:lnTo>
                  <a:lnTo>
                    <a:pt x="779" y="997"/>
                  </a:lnTo>
                  <a:lnTo>
                    <a:pt x="773" y="1002"/>
                  </a:lnTo>
                  <a:lnTo>
                    <a:pt x="762" y="1002"/>
                  </a:lnTo>
                  <a:lnTo>
                    <a:pt x="758" y="1002"/>
                  </a:lnTo>
                  <a:lnTo>
                    <a:pt x="758" y="997"/>
                  </a:lnTo>
                  <a:lnTo>
                    <a:pt x="752" y="991"/>
                  </a:lnTo>
                  <a:lnTo>
                    <a:pt x="746" y="991"/>
                  </a:lnTo>
                  <a:lnTo>
                    <a:pt x="746" y="985"/>
                  </a:lnTo>
                  <a:lnTo>
                    <a:pt x="741" y="985"/>
                  </a:lnTo>
                  <a:lnTo>
                    <a:pt x="741" y="991"/>
                  </a:lnTo>
                  <a:lnTo>
                    <a:pt x="746" y="997"/>
                  </a:lnTo>
                  <a:lnTo>
                    <a:pt x="752" y="1002"/>
                  </a:lnTo>
                  <a:lnTo>
                    <a:pt x="752" y="1006"/>
                  </a:lnTo>
                  <a:lnTo>
                    <a:pt x="741" y="1006"/>
                  </a:lnTo>
                  <a:lnTo>
                    <a:pt x="735" y="1012"/>
                  </a:lnTo>
                  <a:lnTo>
                    <a:pt x="730" y="1018"/>
                  </a:lnTo>
                  <a:lnTo>
                    <a:pt x="730" y="1023"/>
                  </a:lnTo>
                  <a:lnTo>
                    <a:pt x="724" y="1029"/>
                  </a:lnTo>
                  <a:lnTo>
                    <a:pt x="720" y="1029"/>
                  </a:lnTo>
                  <a:lnTo>
                    <a:pt x="720" y="1034"/>
                  </a:lnTo>
                  <a:lnTo>
                    <a:pt x="724" y="1034"/>
                  </a:lnTo>
                  <a:lnTo>
                    <a:pt x="724" y="1044"/>
                  </a:lnTo>
                  <a:lnTo>
                    <a:pt x="724" y="1055"/>
                  </a:lnTo>
                  <a:lnTo>
                    <a:pt x="724" y="1066"/>
                  </a:lnTo>
                  <a:lnTo>
                    <a:pt x="720" y="1072"/>
                  </a:lnTo>
                  <a:lnTo>
                    <a:pt x="720" y="1066"/>
                  </a:lnTo>
                  <a:lnTo>
                    <a:pt x="714" y="1066"/>
                  </a:lnTo>
                  <a:lnTo>
                    <a:pt x="714" y="1061"/>
                  </a:lnTo>
                  <a:lnTo>
                    <a:pt x="714" y="1066"/>
                  </a:lnTo>
                  <a:lnTo>
                    <a:pt x="709" y="1066"/>
                  </a:lnTo>
                  <a:lnTo>
                    <a:pt x="709" y="1055"/>
                  </a:lnTo>
                  <a:lnTo>
                    <a:pt x="714" y="1055"/>
                  </a:lnTo>
                  <a:lnTo>
                    <a:pt x="714" y="1050"/>
                  </a:lnTo>
                  <a:lnTo>
                    <a:pt x="709" y="1038"/>
                  </a:lnTo>
                  <a:lnTo>
                    <a:pt x="709" y="1029"/>
                  </a:lnTo>
                  <a:lnTo>
                    <a:pt x="709" y="1023"/>
                  </a:lnTo>
                  <a:lnTo>
                    <a:pt x="703" y="1023"/>
                  </a:lnTo>
                  <a:lnTo>
                    <a:pt x="703" y="1034"/>
                  </a:lnTo>
                  <a:lnTo>
                    <a:pt x="703" y="1038"/>
                  </a:lnTo>
                  <a:lnTo>
                    <a:pt x="703" y="1044"/>
                  </a:lnTo>
                  <a:lnTo>
                    <a:pt x="703" y="1050"/>
                  </a:lnTo>
                  <a:lnTo>
                    <a:pt x="703" y="1055"/>
                  </a:lnTo>
                  <a:lnTo>
                    <a:pt x="703" y="1050"/>
                  </a:lnTo>
                  <a:lnTo>
                    <a:pt x="703" y="1044"/>
                  </a:lnTo>
                  <a:lnTo>
                    <a:pt x="698" y="1050"/>
                  </a:lnTo>
                  <a:lnTo>
                    <a:pt x="698" y="1055"/>
                  </a:lnTo>
                  <a:lnTo>
                    <a:pt x="698" y="1061"/>
                  </a:lnTo>
                  <a:lnTo>
                    <a:pt x="692" y="1061"/>
                  </a:lnTo>
                  <a:lnTo>
                    <a:pt x="692" y="1066"/>
                  </a:lnTo>
                  <a:lnTo>
                    <a:pt x="698" y="1072"/>
                  </a:lnTo>
                  <a:lnTo>
                    <a:pt x="703" y="1076"/>
                  </a:lnTo>
                  <a:lnTo>
                    <a:pt x="709" y="1087"/>
                  </a:lnTo>
                  <a:lnTo>
                    <a:pt x="720" y="1093"/>
                  </a:lnTo>
                  <a:lnTo>
                    <a:pt x="720" y="1099"/>
                  </a:lnTo>
                  <a:lnTo>
                    <a:pt x="724" y="1099"/>
                  </a:lnTo>
                  <a:lnTo>
                    <a:pt x="724" y="1104"/>
                  </a:lnTo>
                  <a:lnTo>
                    <a:pt x="720" y="1108"/>
                  </a:lnTo>
                  <a:lnTo>
                    <a:pt x="720" y="1114"/>
                  </a:lnTo>
                  <a:lnTo>
                    <a:pt x="714" y="1119"/>
                  </a:lnTo>
                  <a:lnTo>
                    <a:pt x="714" y="1125"/>
                  </a:lnTo>
                  <a:lnTo>
                    <a:pt x="720" y="1131"/>
                  </a:lnTo>
                  <a:lnTo>
                    <a:pt x="720" y="1136"/>
                  </a:lnTo>
                  <a:lnTo>
                    <a:pt x="714" y="1136"/>
                  </a:lnTo>
                  <a:lnTo>
                    <a:pt x="709" y="1136"/>
                  </a:lnTo>
                  <a:lnTo>
                    <a:pt x="703" y="1131"/>
                  </a:lnTo>
                  <a:lnTo>
                    <a:pt x="698" y="1131"/>
                  </a:lnTo>
                  <a:lnTo>
                    <a:pt x="688" y="1131"/>
                  </a:lnTo>
                  <a:lnTo>
                    <a:pt x="688" y="1125"/>
                  </a:lnTo>
                  <a:lnTo>
                    <a:pt x="682" y="1125"/>
                  </a:lnTo>
                  <a:lnTo>
                    <a:pt x="677" y="1125"/>
                  </a:lnTo>
                  <a:lnTo>
                    <a:pt x="671" y="1119"/>
                  </a:lnTo>
                  <a:lnTo>
                    <a:pt x="665" y="1119"/>
                  </a:lnTo>
                  <a:lnTo>
                    <a:pt x="654" y="1119"/>
                  </a:lnTo>
                  <a:lnTo>
                    <a:pt x="650" y="1114"/>
                  </a:lnTo>
                  <a:lnTo>
                    <a:pt x="650" y="1119"/>
                  </a:lnTo>
                  <a:lnTo>
                    <a:pt x="639" y="1114"/>
                  </a:lnTo>
                  <a:lnTo>
                    <a:pt x="633" y="1114"/>
                  </a:lnTo>
                  <a:lnTo>
                    <a:pt x="628" y="1114"/>
                  </a:lnTo>
                  <a:lnTo>
                    <a:pt x="628" y="1108"/>
                  </a:lnTo>
                  <a:lnTo>
                    <a:pt x="628" y="1104"/>
                  </a:lnTo>
                  <a:lnTo>
                    <a:pt x="628" y="1099"/>
                  </a:lnTo>
                  <a:lnTo>
                    <a:pt x="633" y="1093"/>
                  </a:lnTo>
                  <a:lnTo>
                    <a:pt x="633" y="1087"/>
                  </a:lnTo>
                  <a:lnTo>
                    <a:pt x="628" y="1087"/>
                  </a:lnTo>
                  <a:lnTo>
                    <a:pt x="628" y="1082"/>
                  </a:lnTo>
                  <a:lnTo>
                    <a:pt x="633" y="1076"/>
                  </a:lnTo>
                  <a:lnTo>
                    <a:pt x="633" y="1072"/>
                  </a:lnTo>
                  <a:lnTo>
                    <a:pt x="639" y="1072"/>
                  </a:lnTo>
                  <a:lnTo>
                    <a:pt x="639" y="1066"/>
                  </a:lnTo>
                  <a:lnTo>
                    <a:pt x="639" y="1061"/>
                  </a:lnTo>
                  <a:lnTo>
                    <a:pt x="633" y="1055"/>
                  </a:lnTo>
                  <a:lnTo>
                    <a:pt x="633" y="1050"/>
                  </a:lnTo>
                  <a:lnTo>
                    <a:pt x="633" y="1044"/>
                  </a:lnTo>
                  <a:lnTo>
                    <a:pt x="633" y="1038"/>
                  </a:lnTo>
                  <a:lnTo>
                    <a:pt x="628" y="1038"/>
                  </a:lnTo>
                  <a:lnTo>
                    <a:pt x="628" y="1034"/>
                  </a:lnTo>
                  <a:lnTo>
                    <a:pt x="622" y="1034"/>
                  </a:lnTo>
                  <a:lnTo>
                    <a:pt x="622" y="1029"/>
                  </a:lnTo>
                  <a:lnTo>
                    <a:pt x="617" y="1029"/>
                  </a:lnTo>
                  <a:lnTo>
                    <a:pt x="617" y="1038"/>
                  </a:lnTo>
                  <a:lnTo>
                    <a:pt x="622" y="1038"/>
                  </a:lnTo>
                  <a:lnTo>
                    <a:pt x="622" y="1044"/>
                  </a:lnTo>
                  <a:lnTo>
                    <a:pt x="617" y="1050"/>
                  </a:lnTo>
                  <a:lnTo>
                    <a:pt x="612" y="1050"/>
                  </a:lnTo>
                  <a:lnTo>
                    <a:pt x="612" y="1044"/>
                  </a:lnTo>
                  <a:lnTo>
                    <a:pt x="607" y="1044"/>
                  </a:lnTo>
                  <a:lnTo>
                    <a:pt x="607" y="1050"/>
                  </a:lnTo>
                  <a:lnTo>
                    <a:pt x="612" y="1050"/>
                  </a:lnTo>
                  <a:lnTo>
                    <a:pt x="617" y="1050"/>
                  </a:lnTo>
                  <a:lnTo>
                    <a:pt x="622" y="1055"/>
                  </a:lnTo>
                  <a:lnTo>
                    <a:pt x="622" y="1061"/>
                  </a:lnTo>
                  <a:lnTo>
                    <a:pt x="622" y="1066"/>
                  </a:lnTo>
                  <a:lnTo>
                    <a:pt x="617" y="1066"/>
                  </a:lnTo>
                  <a:lnTo>
                    <a:pt x="617" y="1072"/>
                  </a:lnTo>
                  <a:lnTo>
                    <a:pt x="617" y="1076"/>
                  </a:lnTo>
                  <a:lnTo>
                    <a:pt x="612" y="1087"/>
                  </a:lnTo>
                  <a:lnTo>
                    <a:pt x="617" y="1087"/>
                  </a:lnTo>
                  <a:lnTo>
                    <a:pt x="617" y="1093"/>
                  </a:lnTo>
                  <a:lnTo>
                    <a:pt x="612" y="1093"/>
                  </a:lnTo>
                  <a:lnTo>
                    <a:pt x="601" y="1087"/>
                  </a:lnTo>
                  <a:lnTo>
                    <a:pt x="601" y="1082"/>
                  </a:lnTo>
                  <a:lnTo>
                    <a:pt x="590" y="1076"/>
                  </a:lnTo>
                  <a:lnTo>
                    <a:pt x="575" y="1072"/>
                  </a:lnTo>
                  <a:lnTo>
                    <a:pt x="564" y="1066"/>
                  </a:lnTo>
                  <a:lnTo>
                    <a:pt x="547" y="1055"/>
                  </a:lnTo>
                  <a:lnTo>
                    <a:pt x="537" y="1050"/>
                  </a:lnTo>
                  <a:lnTo>
                    <a:pt x="526" y="1044"/>
                  </a:lnTo>
                  <a:lnTo>
                    <a:pt x="520" y="1038"/>
                  </a:lnTo>
                  <a:lnTo>
                    <a:pt x="515" y="1038"/>
                  </a:lnTo>
                  <a:lnTo>
                    <a:pt x="505" y="1034"/>
                  </a:lnTo>
                  <a:lnTo>
                    <a:pt x="505" y="1029"/>
                  </a:lnTo>
                  <a:lnTo>
                    <a:pt x="499" y="1029"/>
                  </a:lnTo>
                  <a:lnTo>
                    <a:pt x="494" y="1029"/>
                  </a:lnTo>
                  <a:lnTo>
                    <a:pt x="494" y="1023"/>
                  </a:lnTo>
                  <a:lnTo>
                    <a:pt x="494" y="1018"/>
                  </a:lnTo>
                  <a:lnTo>
                    <a:pt x="494" y="1012"/>
                  </a:lnTo>
                  <a:lnTo>
                    <a:pt x="499" y="1006"/>
                  </a:lnTo>
                  <a:lnTo>
                    <a:pt x="494" y="1006"/>
                  </a:lnTo>
                  <a:lnTo>
                    <a:pt x="488" y="1002"/>
                  </a:lnTo>
                  <a:lnTo>
                    <a:pt x="488" y="997"/>
                  </a:lnTo>
                  <a:lnTo>
                    <a:pt x="494" y="997"/>
                  </a:lnTo>
                  <a:lnTo>
                    <a:pt x="499" y="991"/>
                  </a:lnTo>
                  <a:lnTo>
                    <a:pt x="505" y="991"/>
                  </a:lnTo>
                  <a:lnTo>
                    <a:pt x="505" y="985"/>
                  </a:lnTo>
                  <a:lnTo>
                    <a:pt x="499" y="985"/>
                  </a:lnTo>
                  <a:lnTo>
                    <a:pt x="494" y="980"/>
                  </a:lnTo>
                  <a:lnTo>
                    <a:pt x="488" y="985"/>
                  </a:lnTo>
                  <a:lnTo>
                    <a:pt x="483" y="985"/>
                  </a:lnTo>
                  <a:lnTo>
                    <a:pt x="483" y="991"/>
                  </a:lnTo>
                  <a:lnTo>
                    <a:pt x="477" y="991"/>
                  </a:lnTo>
                  <a:lnTo>
                    <a:pt x="473" y="991"/>
                  </a:lnTo>
                  <a:lnTo>
                    <a:pt x="473" y="997"/>
                  </a:lnTo>
                  <a:lnTo>
                    <a:pt x="477" y="997"/>
                  </a:lnTo>
                  <a:lnTo>
                    <a:pt x="483" y="997"/>
                  </a:lnTo>
                  <a:lnTo>
                    <a:pt x="488" y="1002"/>
                  </a:lnTo>
                  <a:lnTo>
                    <a:pt x="488" y="1006"/>
                  </a:lnTo>
                  <a:lnTo>
                    <a:pt x="488" y="1012"/>
                  </a:lnTo>
                  <a:lnTo>
                    <a:pt x="483" y="1012"/>
                  </a:lnTo>
                  <a:lnTo>
                    <a:pt x="477" y="1006"/>
                  </a:lnTo>
                  <a:lnTo>
                    <a:pt x="477" y="1002"/>
                  </a:lnTo>
                  <a:lnTo>
                    <a:pt x="473" y="1002"/>
                  </a:lnTo>
                  <a:lnTo>
                    <a:pt x="467" y="1002"/>
                  </a:lnTo>
                  <a:lnTo>
                    <a:pt x="462" y="997"/>
                  </a:lnTo>
                  <a:lnTo>
                    <a:pt x="456" y="991"/>
                  </a:lnTo>
                  <a:lnTo>
                    <a:pt x="450" y="985"/>
                  </a:lnTo>
                  <a:lnTo>
                    <a:pt x="445" y="985"/>
                  </a:lnTo>
                  <a:lnTo>
                    <a:pt x="439" y="980"/>
                  </a:lnTo>
                  <a:lnTo>
                    <a:pt x="435" y="974"/>
                  </a:lnTo>
                  <a:lnTo>
                    <a:pt x="430" y="974"/>
                  </a:lnTo>
                  <a:lnTo>
                    <a:pt x="430" y="970"/>
                  </a:lnTo>
                  <a:lnTo>
                    <a:pt x="435" y="970"/>
                  </a:lnTo>
                  <a:lnTo>
                    <a:pt x="439" y="970"/>
                  </a:lnTo>
                  <a:lnTo>
                    <a:pt x="439" y="964"/>
                  </a:lnTo>
                  <a:lnTo>
                    <a:pt x="445" y="959"/>
                  </a:lnTo>
                  <a:lnTo>
                    <a:pt x="450" y="959"/>
                  </a:lnTo>
                  <a:lnTo>
                    <a:pt x="456" y="959"/>
                  </a:lnTo>
                  <a:lnTo>
                    <a:pt x="462" y="959"/>
                  </a:lnTo>
                  <a:lnTo>
                    <a:pt x="456" y="959"/>
                  </a:lnTo>
                  <a:lnTo>
                    <a:pt x="456" y="964"/>
                  </a:lnTo>
                  <a:lnTo>
                    <a:pt x="462" y="959"/>
                  </a:lnTo>
                  <a:lnTo>
                    <a:pt x="462" y="953"/>
                  </a:lnTo>
                  <a:lnTo>
                    <a:pt x="467" y="948"/>
                  </a:lnTo>
                  <a:lnTo>
                    <a:pt x="462" y="948"/>
                  </a:lnTo>
                  <a:lnTo>
                    <a:pt x="456" y="953"/>
                  </a:lnTo>
                  <a:lnTo>
                    <a:pt x="450" y="959"/>
                  </a:lnTo>
                  <a:lnTo>
                    <a:pt x="445" y="959"/>
                  </a:lnTo>
                  <a:lnTo>
                    <a:pt x="439" y="964"/>
                  </a:lnTo>
                  <a:lnTo>
                    <a:pt x="435" y="964"/>
                  </a:lnTo>
                  <a:lnTo>
                    <a:pt x="430" y="959"/>
                  </a:lnTo>
                  <a:lnTo>
                    <a:pt x="435" y="959"/>
                  </a:lnTo>
                  <a:lnTo>
                    <a:pt x="439" y="953"/>
                  </a:lnTo>
                  <a:lnTo>
                    <a:pt x="435" y="953"/>
                  </a:lnTo>
                  <a:lnTo>
                    <a:pt x="430" y="953"/>
                  </a:lnTo>
                  <a:lnTo>
                    <a:pt x="424" y="953"/>
                  </a:lnTo>
                  <a:lnTo>
                    <a:pt x="424" y="959"/>
                  </a:lnTo>
                  <a:lnTo>
                    <a:pt x="418" y="953"/>
                  </a:lnTo>
                  <a:lnTo>
                    <a:pt x="413" y="948"/>
                  </a:lnTo>
                  <a:lnTo>
                    <a:pt x="407" y="948"/>
                  </a:lnTo>
                  <a:lnTo>
                    <a:pt x="403" y="948"/>
                  </a:lnTo>
                  <a:lnTo>
                    <a:pt x="403" y="942"/>
                  </a:lnTo>
                  <a:lnTo>
                    <a:pt x="397" y="942"/>
                  </a:lnTo>
                  <a:lnTo>
                    <a:pt x="397" y="938"/>
                  </a:lnTo>
                  <a:lnTo>
                    <a:pt x="392" y="938"/>
                  </a:lnTo>
                  <a:lnTo>
                    <a:pt x="392" y="942"/>
                  </a:lnTo>
                  <a:lnTo>
                    <a:pt x="397" y="942"/>
                  </a:lnTo>
                  <a:lnTo>
                    <a:pt x="403" y="948"/>
                  </a:lnTo>
                  <a:lnTo>
                    <a:pt x="407" y="948"/>
                  </a:lnTo>
                  <a:lnTo>
                    <a:pt x="413" y="953"/>
                  </a:lnTo>
                  <a:lnTo>
                    <a:pt x="418" y="959"/>
                  </a:lnTo>
                  <a:lnTo>
                    <a:pt x="424" y="959"/>
                  </a:lnTo>
                  <a:lnTo>
                    <a:pt x="424" y="964"/>
                  </a:lnTo>
                  <a:lnTo>
                    <a:pt x="418" y="964"/>
                  </a:lnTo>
                  <a:lnTo>
                    <a:pt x="407" y="959"/>
                  </a:lnTo>
                  <a:lnTo>
                    <a:pt x="407" y="953"/>
                  </a:lnTo>
                  <a:lnTo>
                    <a:pt x="403" y="953"/>
                  </a:lnTo>
                  <a:lnTo>
                    <a:pt x="397" y="948"/>
                  </a:lnTo>
                  <a:lnTo>
                    <a:pt x="381" y="938"/>
                  </a:lnTo>
                  <a:lnTo>
                    <a:pt x="370" y="921"/>
                  </a:lnTo>
                  <a:lnTo>
                    <a:pt x="365" y="921"/>
                  </a:lnTo>
                  <a:lnTo>
                    <a:pt x="360" y="916"/>
                  </a:lnTo>
                  <a:lnTo>
                    <a:pt x="360" y="910"/>
                  </a:lnTo>
                  <a:lnTo>
                    <a:pt x="365" y="910"/>
                  </a:lnTo>
                  <a:lnTo>
                    <a:pt x="365" y="916"/>
                  </a:lnTo>
                  <a:lnTo>
                    <a:pt x="370" y="916"/>
                  </a:lnTo>
                  <a:lnTo>
                    <a:pt x="370" y="921"/>
                  </a:lnTo>
                  <a:lnTo>
                    <a:pt x="375" y="921"/>
                  </a:lnTo>
                  <a:lnTo>
                    <a:pt x="375" y="916"/>
                  </a:lnTo>
                  <a:lnTo>
                    <a:pt x="370" y="916"/>
                  </a:lnTo>
                  <a:lnTo>
                    <a:pt x="365" y="910"/>
                  </a:lnTo>
                  <a:lnTo>
                    <a:pt x="370" y="910"/>
                  </a:lnTo>
                  <a:lnTo>
                    <a:pt x="375" y="910"/>
                  </a:lnTo>
                  <a:lnTo>
                    <a:pt x="375" y="906"/>
                  </a:lnTo>
                  <a:lnTo>
                    <a:pt x="381" y="906"/>
                  </a:lnTo>
                  <a:lnTo>
                    <a:pt x="386" y="906"/>
                  </a:lnTo>
                  <a:lnTo>
                    <a:pt x="392" y="906"/>
                  </a:lnTo>
                  <a:lnTo>
                    <a:pt x="392" y="900"/>
                  </a:lnTo>
                  <a:lnTo>
                    <a:pt x="397" y="900"/>
                  </a:lnTo>
                  <a:lnTo>
                    <a:pt x="392" y="900"/>
                  </a:lnTo>
                  <a:lnTo>
                    <a:pt x="386" y="900"/>
                  </a:lnTo>
                  <a:lnTo>
                    <a:pt x="375" y="900"/>
                  </a:lnTo>
                  <a:lnTo>
                    <a:pt x="370" y="900"/>
                  </a:lnTo>
                  <a:lnTo>
                    <a:pt x="370" y="895"/>
                  </a:lnTo>
                  <a:lnTo>
                    <a:pt x="360" y="895"/>
                  </a:lnTo>
                  <a:lnTo>
                    <a:pt x="360" y="900"/>
                  </a:lnTo>
                  <a:lnTo>
                    <a:pt x="365" y="900"/>
                  </a:lnTo>
                  <a:lnTo>
                    <a:pt x="375" y="900"/>
                  </a:lnTo>
                  <a:lnTo>
                    <a:pt x="375" y="906"/>
                  </a:lnTo>
                  <a:lnTo>
                    <a:pt x="365" y="906"/>
                  </a:lnTo>
                  <a:lnTo>
                    <a:pt x="360" y="900"/>
                  </a:lnTo>
                  <a:lnTo>
                    <a:pt x="354" y="900"/>
                  </a:lnTo>
                  <a:lnTo>
                    <a:pt x="343" y="889"/>
                  </a:lnTo>
                  <a:lnTo>
                    <a:pt x="343" y="895"/>
                  </a:lnTo>
                  <a:lnTo>
                    <a:pt x="337" y="889"/>
                  </a:lnTo>
                  <a:lnTo>
                    <a:pt x="337" y="884"/>
                  </a:lnTo>
                  <a:lnTo>
                    <a:pt x="337" y="878"/>
                  </a:lnTo>
                  <a:lnTo>
                    <a:pt x="332" y="878"/>
                  </a:lnTo>
                  <a:lnTo>
                    <a:pt x="332" y="872"/>
                  </a:lnTo>
                  <a:lnTo>
                    <a:pt x="337" y="872"/>
                  </a:lnTo>
                  <a:lnTo>
                    <a:pt x="343" y="878"/>
                  </a:lnTo>
                  <a:lnTo>
                    <a:pt x="343" y="872"/>
                  </a:lnTo>
                  <a:lnTo>
                    <a:pt x="343" y="868"/>
                  </a:lnTo>
                  <a:lnTo>
                    <a:pt x="349" y="863"/>
                  </a:lnTo>
                  <a:lnTo>
                    <a:pt x="343" y="857"/>
                  </a:lnTo>
                  <a:lnTo>
                    <a:pt x="343" y="851"/>
                  </a:lnTo>
                  <a:lnTo>
                    <a:pt x="337" y="851"/>
                  </a:lnTo>
                  <a:lnTo>
                    <a:pt x="337" y="857"/>
                  </a:lnTo>
                  <a:lnTo>
                    <a:pt x="343" y="863"/>
                  </a:lnTo>
                  <a:lnTo>
                    <a:pt x="337" y="868"/>
                  </a:lnTo>
                  <a:lnTo>
                    <a:pt x="328" y="868"/>
                  </a:lnTo>
                  <a:lnTo>
                    <a:pt x="322" y="868"/>
                  </a:lnTo>
                  <a:lnTo>
                    <a:pt x="316" y="868"/>
                  </a:lnTo>
                  <a:lnTo>
                    <a:pt x="311" y="868"/>
                  </a:lnTo>
                  <a:lnTo>
                    <a:pt x="300" y="857"/>
                  </a:lnTo>
                  <a:lnTo>
                    <a:pt x="305" y="857"/>
                  </a:lnTo>
                  <a:lnTo>
                    <a:pt x="300" y="857"/>
                  </a:lnTo>
                  <a:lnTo>
                    <a:pt x="296" y="851"/>
                  </a:lnTo>
                  <a:lnTo>
                    <a:pt x="296" y="846"/>
                  </a:lnTo>
                  <a:lnTo>
                    <a:pt x="290" y="840"/>
                  </a:lnTo>
                  <a:lnTo>
                    <a:pt x="284" y="836"/>
                  </a:lnTo>
                  <a:lnTo>
                    <a:pt x="284" y="830"/>
                  </a:lnTo>
                  <a:lnTo>
                    <a:pt x="279" y="830"/>
                  </a:lnTo>
                  <a:lnTo>
                    <a:pt x="273" y="819"/>
                  </a:lnTo>
                  <a:lnTo>
                    <a:pt x="268" y="814"/>
                  </a:lnTo>
                  <a:lnTo>
                    <a:pt x="268" y="808"/>
                  </a:lnTo>
                  <a:lnTo>
                    <a:pt x="258" y="804"/>
                  </a:lnTo>
                  <a:lnTo>
                    <a:pt x="258" y="793"/>
                  </a:lnTo>
                  <a:lnTo>
                    <a:pt x="247" y="787"/>
                  </a:lnTo>
                  <a:lnTo>
                    <a:pt x="247" y="782"/>
                  </a:lnTo>
                  <a:lnTo>
                    <a:pt x="247" y="776"/>
                  </a:lnTo>
                  <a:lnTo>
                    <a:pt x="241" y="776"/>
                  </a:lnTo>
                  <a:lnTo>
                    <a:pt x="241" y="772"/>
                  </a:lnTo>
                  <a:lnTo>
                    <a:pt x="236" y="772"/>
                  </a:lnTo>
                  <a:lnTo>
                    <a:pt x="236" y="766"/>
                  </a:lnTo>
                  <a:lnTo>
                    <a:pt x="230" y="761"/>
                  </a:lnTo>
                  <a:lnTo>
                    <a:pt x="230" y="755"/>
                  </a:lnTo>
                  <a:lnTo>
                    <a:pt x="224" y="755"/>
                  </a:lnTo>
                  <a:lnTo>
                    <a:pt x="224" y="749"/>
                  </a:lnTo>
                  <a:lnTo>
                    <a:pt x="220" y="744"/>
                  </a:lnTo>
                  <a:lnTo>
                    <a:pt x="215" y="740"/>
                  </a:lnTo>
                  <a:lnTo>
                    <a:pt x="215" y="734"/>
                  </a:lnTo>
                  <a:lnTo>
                    <a:pt x="209" y="729"/>
                  </a:lnTo>
                  <a:lnTo>
                    <a:pt x="209" y="723"/>
                  </a:lnTo>
                  <a:lnTo>
                    <a:pt x="203" y="717"/>
                  </a:lnTo>
                  <a:lnTo>
                    <a:pt x="198" y="712"/>
                  </a:lnTo>
                  <a:lnTo>
                    <a:pt x="198" y="706"/>
                  </a:lnTo>
                  <a:lnTo>
                    <a:pt x="192" y="702"/>
                  </a:lnTo>
                  <a:lnTo>
                    <a:pt x="188" y="696"/>
                  </a:lnTo>
                  <a:lnTo>
                    <a:pt x="188" y="691"/>
                  </a:lnTo>
                  <a:lnTo>
                    <a:pt x="182" y="691"/>
                  </a:lnTo>
                  <a:lnTo>
                    <a:pt x="182" y="685"/>
                  </a:lnTo>
                  <a:lnTo>
                    <a:pt x="188" y="685"/>
                  </a:lnTo>
                  <a:lnTo>
                    <a:pt x="188" y="691"/>
                  </a:lnTo>
                  <a:lnTo>
                    <a:pt x="192" y="691"/>
                  </a:lnTo>
                  <a:lnTo>
                    <a:pt x="198" y="691"/>
                  </a:lnTo>
                  <a:lnTo>
                    <a:pt x="198" y="696"/>
                  </a:lnTo>
                  <a:lnTo>
                    <a:pt x="198" y="702"/>
                  </a:lnTo>
                  <a:lnTo>
                    <a:pt x="198" y="706"/>
                  </a:lnTo>
                  <a:lnTo>
                    <a:pt x="203" y="706"/>
                  </a:lnTo>
                  <a:lnTo>
                    <a:pt x="203" y="691"/>
                  </a:lnTo>
                  <a:lnTo>
                    <a:pt x="203" y="685"/>
                  </a:lnTo>
                  <a:lnTo>
                    <a:pt x="198" y="685"/>
                  </a:lnTo>
                  <a:lnTo>
                    <a:pt x="192" y="685"/>
                  </a:lnTo>
                  <a:lnTo>
                    <a:pt x="192" y="680"/>
                  </a:lnTo>
                  <a:lnTo>
                    <a:pt x="192" y="674"/>
                  </a:lnTo>
                  <a:lnTo>
                    <a:pt x="188" y="670"/>
                  </a:lnTo>
                  <a:lnTo>
                    <a:pt x="182" y="664"/>
                  </a:lnTo>
                  <a:lnTo>
                    <a:pt x="177" y="664"/>
                  </a:lnTo>
                  <a:lnTo>
                    <a:pt x="171" y="664"/>
                  </a:lnTo>
                  <a:lnTo>
                    <a:pt x="177" y="664"/>
                  </a:lnTo>
                  <a:lnTo>
                    <a:pt x="171" y="670"/>
                  </a:lnTo>
                  <a:lnTo>
                    <a:pt x="166" y="664"/>
                  </a:lnTo>
                  <a:lnTo>
                    <a:pt x="171" y="659"/>
                  </a:lnTo>
                  <a:lnTo>
                    <a:pt x="171" y="653"/>
                  </a:lnTo>
                  <a:lnTo>
                    <a:pt x="166" y="653"/>
                  </a:lnTo>
                  <a:lnTo>
                    <a:pt x="160" y="642"/>
                  </a:lnTo>
                  <a:lnTo>
                    <a:pt x="160" y="638"/>
                  </a:lnTo>
                  <a:lnTo>
                    <a:pt x="160" y="632"/>
                  </a:lnTo>
                  <a:lnTo>
                    <a:pt x="150" y="627"/>
                  </a:lnTo>
                  <a:lnTo>
                    <a:pt x="150" y="621"/>
                  </a:lnTo>
                  <a:lnTo>
                    <a:pt x="145" y="621"/>
                  </a:lnTo>
                  <a:lnTo>
                    <a:pt x="145" y="615"/>
                  </a:lnTo>
                  <a:lnTo>
                    <a:pt x="139" y="606"/>
                  </a:lnTo>
                  <a:lnTo>
                    <a:pt x="139" y="600"/>
                  </a:lnTo>
                  <a:lnTo>
                    <a:pt x="134" y="600"/>
                  </a:lnTo>
                  <a:lnTo>
                    <a:pt x="134" y="594"/>
                  </a:lnTo>
                  <a:lnTo>
                    <a:pt x="128" y="589"/>
                  </a:lnTo>
                  <a:lnTo>
                    <a:pt x="122" y="583"/>
                  </a:lnTo>
                  <a:lnTo>
                    <a:pt x="122" y="578"/>
                  </a:lnTo>
                  <a:lnTo>
                    <a:pt x="118" y="572"/>
                  </a:lnTo>
                  <a:lnTo>
                    <a:pt x="118" y="568"/>
                  </a:lnTo>
                  <a:lnTo>
                    <a:pt x="113" y="562"/>
                  </a:lnTo>
                  <a:lnTo>
                    <a:pt x="107" y="551"/>
                  </a:lnTo>
                  <a:lnTo>
                    <a:pt x="101" y="546"/>
                  </a:lnTo>
                  <a:lnTo>
                    <a:pt x="101" y="540"/>
                  </a:lnTo>
                  <a:lnTo>
                    <a:pt x="96" y="536"/>
                  </a:lnTo>
                  <a:lnTo>
                    <a:pt x="96" y="530"/>
                  </a:lnTo>
                  <a:lnTo>
                    <a:pt x="96" y="519"/>
                  </a:lnTo>
                  <a:lnTo>
                    <a:pt x="96" y="525"/>
                  </a:lnTo>
                  <a:lnTo>
                    <a:pt x="101" y="525"/>
                  </a:lnTo>
                  <a:lnTo>
                    <a:pt x="107" y="530"/>
                  </a:lnTo>
                  <a:lnTo>
                    <a:pt x="107" y="536"/>
                  </a:lnTo>
                  <a:lnTo>
                    <a:pt x="113" y="540"/>
                  </a:lnTo>
                  <a:lnTo>
                    <a:pt x="113" y="546"/>
                  </a:lnTo>
                  <a:lnTo>
                    <a:pt x="118" y="557"/>
                  </a:lnTo>
                  <a:lnTo>
                    <a:pt x="118" y="562"/>
                  </a:lnTo>
                  <a:lnTo>
                    <a:pt x="128" y="572"/>
                  </a:lnTo>
                  <a:lnTo>
                    <a:pt x="139" y="578"/>
                  </a:lnTo>
                  <a:lnTo>
                    <a:pt x="145" y="583"/>
                  </a:lnTo>
                  <a:lnTo>
                    <a:pt x="155" y="589"/>
                  </a:lnTo>
                  <a:lnTo>
                    <a:pt x="155" y="583"/>
                  </a:lnTo>
                  <a:lnTo>
                    <a:pt x="155" y="589"/>
                  </a:lnTo>
                  <a:lnTo>
                    <a:pt x="160" y="583"/>
                  </a:lnTo>
                  <a:lnTo>
                    <a:pt x="155" y="578"/>
                  </a:lnTo>
                  <a:lnTo>
                    <a:pt x="150" y="578"/>
                  </a:lnTo>
                  <a:lnTo>
                    <a:pt x="145" y="578"/>
                  </a:lnTo>
                  <a:lnTo>
                    <a:pt x="139" y="572"/>
                  </a:lnTo>
                  <a:lnTo>
                    <a:pt x="134" y="568"/>
                  </a:lnTo>
                  <a:lnTo>
                    <a:pt x="134" y="562"/>
                  </a:lnTo>
                  <a:lnTo>
                    <a:pt x="128" y="557"/>
                  </a:lnTo>
                  <a:lnTo>
                    <a:pt x="128" y="551"/>
                  </a:lnTo>
                  <a:lnTo>
                    <a:pt x="122" y="546"/>
                  </a:lnTo>
                  <a:lnTo>
                    <a:pt x="122" y="540"/>
                  </a:lnTo>
                  <a:lnTo>
                    <a:pt x="118" y="540"/>
                  </a:lnTo>
                  <a:lnTo>
                    <a:pt x="113" y="530"/>
                  </a:lnTo>
                  <a:lnTo>
                    <a:pt x="107" y="513"/>
                  </a:lnTo>
                  <a:lnTo>
                    <a:pt x="101" y="508"/>
                  </a:lnTo>
                  <a:lnTo>
                    <a:pt x="96" y="498"/>
                  </a:lnTo>
                  <a:lnTo>
                    <a:pt x="90" y="493"/>
                  </a:lnTo>
                  <a:lnTo>
                    <a:pt x="90" y="487"/>
                  </a:lnTo>
                  <a:lnTo>
                    <a:pt x="85" y="481"/>
                  </a:lnTo>
                  <a:lnTo>
                    <a:pt x="85" y="476"/>
                  </a:lnTo>
                  <a:lnTo>
                    <a:pt x="85" y="472"/>
                  </a:lnTo>
                  <a:lnTo>
                    <a:pt x="85" y="466"/>
                  </a:lnTo>
                  <a:lnTo>
                    <a:pt x="81" y="466"/>
                  </a:lnTo>
                  <a:lnTo>
                    <a:pt x="81" y="460"/>
                  </a:lnTo>
                  <a:lnTo>
                    <a:pt x="81" y="466"/>
                  </a:lnTo>
                  <a:lnTo>
                    <a:pt x="75" y="466"/>
                  </a:lnTo>
                  <a:lnTo>
                    <a:pt x="75" y="460"/>
                  </a:lnTo>
                  <a:lnTo>
                    <a:pt x="81" y="455"/>
                  </a:lnTo>
                  <a:lnTo>
                    <a:pt x="81" y="449"/>
                  </a:lnTo>
                  <a:lnTo>
                    <a:pt x="75" y="444"/>
                  </a:lnTo>
                  <a:lnTo>
                    <a:pt x="75" y="439"/>
                  </a:lnTo>
                  <a:lnTo>
                    <a:pt x="75" y="434"/>
                  </a:lnTo>
                  <a:lnTo>
                    <a:pt x="69" y="434"/>
                  </a:lnTo>
                  <a:lnTo>
                    <a:pt x="69" y="428"/>
                  </a:lnTo>
                  <a:lnTo>
                    <a:pt x="69" y="423"/>
                  </a:lnTo>
                  <a:lnTo>
                    <a:pt x="64" y="412"/>
                  </a:lnTo>
                  <a:lnTo>
                    <a:pt x="58" y="402"/>
                  </a:lnTo>
                  <a:lnTo>
                    <a:pt x="58" y="396"/>
                  </a:lnTo>
                  <a:lnTo>
                    <a:pt x="58" y="391"/>
                  </a:lnTo>
                  <a:lnTo>
                    <a:pt x="53" y="385"/>
                  </a:lnTo>
                  <a:lnTo>
                    <a:pt x="53" y="379"/>
                  </a:lnTo>
                  <a:lnTo>
                    <a:pt x="47" y="374"/>
                  </a:lnTo>
                  <a:lnTo>
                    <a:pt x="47" y="370"/>
                  </a:lnTo>
                  <a:lnTo>
                    <a:pt x="47" y="364"/>
                  </a:lnTo>
                  <a:lnTo>
                    <a:pt x="43" y="358"/>
                  </a:lnTo>
                  <a:lnTo>
                    <a:pt x="47" y="358"/>
                  </a:lnTo>
                  <a:lnTo>
                    <a:pt x="37" y="347"/>
                  </a:lnTo>
                  <a:lnTo>
                    <a:pt x="37" y="342"/>
                  </a:lnTo>
                  <a:lnTo>
                    <a:pt x="37" y="338"/>
                  </a:lnTo>
                  <a:lnTo>
                    <a:pt x="32" y="338"/>
                  </a:lnTo>
                  <a:lnTo>
                    <a:pt x="32" y="332"/>
                  </a:lnTo>
                  <a:lnTo>
                    <a:pt x="26" y="326"/>
                  </a:lnTo>
                  <a:lnTo>
                    <a:pt x="26" y="321"/>
                  </a:lnTo>
                  <a:lnTo>
                    <a:pt x="21" y="315"/>
                  </a:lnTo>
                  <a:lnTo>
                    <a:pt x="21" y="310"/>
                  </a:lnTo>
                  <a:lnTo>
                    <a:pt x="15" y="310"/>
                  </a:lnTo>
                  <a:lnTo>
                    <a:pt x="15" y="305"/>
                  </a:lnTo>
                  <a:lnTo>
                    <a:pt x="11" y="294"/>
                  </a:lnTo>
                  <a:lnTo>
                    <a:pt x="11" y="289"/>
                  </a:lnTo>
                  <a:lnTo>
                    <a:pt x="5" y="277"/>
                  </a:lnTo>
                  <a:lnTo>
                    <a:pt x="0" y="268"/>
                  </a:lnTo>
                  <a:lnTo>
                    <a:pt x="5" y="262"/>
                  </a:lnTo>
                  <a:lnTo>
                    <a:pt x="11" y="262"/>
                  </a:lnTo>
                  <a:lnTo>
                    <a:pt x="15" y="262"/>
                  </a:lnTo>
                  <a:lnTo>
                    <a:pt x="21" y="257"/>
                  </a:lnTo>
                  <a:lnTo>
                    <a:pt x="21" y="262"/>
                  </a:lnTo>
                  <a:lnTo>
                    <a:pt x="26" y="262"/>
                  </a:lnTo>
                  <a:lnTo>
                    <a:pt x="32" y="262"/>
                  </a:lnTo>
                  <a:lnTo>
                    <a:pt x="37" y="262"/>
                  </a:lnTo>
                  <a:lnTo>
                    <a:pt x="43" y="257"/>
                  </a:lnTo>
                  <a:lnTo>
                    <a:pt x="47" y="257"/>
                  </a:lnTo>
                  <a:lnTo>
                    <a:pt x="53" y="257"/>
                  </a:lnTo>
                  <a:lnTo>
                    <a:pt x="58" y="251"/>
                  </a:lnTo>
                  <a:lnTo>
                    <a:pt x="58" y="257"/>
                  </a:lnTo>
                  <a:lnTo>
                    <a:pt x="58" y="262"/>
                  </a:lnTo>
                  <a:lnTo>
                    <a:pt x="64" y="262"/>
                  </a:lnTo>
                  <a:lnTo>
                    <a:pt x="69" y="262"/>
                  </a:lnTo>
                  <a:lnTo>
                    <a:pt x="69" y="268"/>
                  </a:lnTo>
                  <a:lnTo>
                    <a:pt x="75" y="277"/>
                  </a:lnTo>
                  <a:lnTo>
                    <a:pt x="81" y="283"/>
                  </a:lnTo>
                  <a:lnTo>
                    <a:pt x="85" y="289"/>
                  </a:lnTo>
                  <a:lnTo>
                    <a:pt x="90" y="294"/>
                  </a:lnTo>
                  <a:lnTo>
                    <a:pt x="122" y="300"/>
                  </a:lnTo>
                  <a:lnTo>
                    <a:pt x="128" y="300"/>
                  </a:lnTo>
                  <a:lnTo>
                    <a:pt x="139" y="305"/>
                  </a:lnTo>
                  <a:lnTo>
                    <a:pt x="145" y="310"/>
                  </a:lnTo>
                  <a:lnTo>
                    <a:pt x="155" y="326"/>
                  </a:lnTo>
                  <a:lnTo>
                    <a:pt x="160" y="332"/>
                  </a:lnTo>
                  <a:lnTo>
                    <a:pt x="171" y="338"/>
                  </a:lnTo>
                  <a:lnTo>
                    <a:pt x="182" y="338"/>
                  </a:lnTo>
                  <a:lnTo>
                    <a:pt x="198" y="338"/>
                  </a:lnTo>
                  <a:lnTo>
                    <a:pt x="215" y="338"/>
                  </a:lnTo>
                  <a:lnTo>
                    <a:pt x="215" y="347"/>
                  </a:lnTo>
                  <a:lnTo>
                    <a:pt x="220" y="353"/>
                  </a:lnTo>
                  <a:lnTo>
                    <a:pt x="230" y="353"/>
                  </a:lnTo>
                  <a:lnTo>
                    <a:pt x="241" y="358"/>
                  </a:lnTo>
                  <a:lnTo>
                    <a:pt x="252" y="358"/>
                  </a:lnTo>
                  <a:lnTo>
                    <a:pt x="258" y="370"/>
                  </a:lnTo>
                  <a:lnTo>
                    <a:pt x="268" y="379"/>
                  </a:lnTo>
                  <a:lnTo>
                    <a:pt x="273" y="379"/>
                  </a:lnTo>
                  <a:lnTo>
                    <a:pt x="284" y="385"/>
                  </a:lnTo>
                  <a:lnTo>
                    <a:pt x="290" y="385"/>
                  </a:lnTo>
                  <a:lnTo>
                    <a:pt x="296" y="385"/>
                  </a:lnTo>
                  <a:lnTo>
                    <a:pt x="300" y="379"/>
                  </a:lnTo>
                  <a:lnTo>
                    <a:pt x="300" y="374"/>
                  </a:lnTo>
                  <a:lnTo>
                    <a:pt x="300" y="370"/>
                  </a:lnTo>
                  <a:lnTo>
                    <a:pt x="311" y="364"/>
                  </a:lnTo>
                  <a:lnTo>
                    <a:pt x="316" y="370"/>
                  </a:lnTo>
                  <a:lnTo>
                    <a:pt x="328" y="370"/>
                  </a:lnTo>
                  <a:lnTo>
                    <a:pt x="337" y="374"/>
                  </a:lnTo>
                  <a:lnTo>
                    <a:pt x="349" y="370"/>
                  </a:lnTo>
                  <a:lnTo>
                    <a:pt x="354" y="364"/>
                  </a:lnTo>
                  <a:lnTo>
                    <a:pt x="360" y="353"/>
                  </a:lnTo>
                  <a:lnTo>
                    <a:pt x="365" y="342"/>
                  </a:lnTo>
                  <a:lnTo>
                    <a:pt x="370" y="342"/>
                  </a:lnTo>
                  <a:lnTo>
                    <a:pt x="375" y="338"/>
                  </a:lnTo>
                  <a:lnTo>
                    <a:pt x="381" y="338"/>
                  </a:lnTo>
                  <a:lnTo>
                    <a:pt x="386" y="342"/>
                  </a:lnTo>
                  <a:lnTo>
                    <a:pt x="392" y="342"/>
                  </a:lnTo>
                  <a:lnTo>
                    <a:pt x="397" y="332"/>
                  </a:lnTo>
                  <a:lnTo>
                    <a:pt x="403" y="332"/>
                  </a:lnTo>
                  <a:lnTo>
                    <a:pt x="407" y="332"/>
                  </a:lnTo>
                  <a:lnTo>
                    <a:pt x="413" y="332"/>
                  </a:lnTo>
                  <a:lnTo>
                    <a:pt x="413" y="338"/>
                  </a:lnTo>
                  <a:lnTo>
                    <a:pt x="418" y="338"/>
                  </a:lnTo>
                  <a:lnTo>
                    <a:pt x="418" y="326"/>
                  </a:lnTo>
                  <a:lnTo>
                    <a:pt x="424" y="326"/>
                  </a:lnTo>
                  <a:lnTo>
                    <a:pt x="430" y="321"/>
                  </a:lnTo>
                  <a:lnTo>
                    <a:pt x="430" y="315"/>
                  </a:lnTo>
                  <a:lnTo>
                    <a:pt x="430" y="310"/>
                  </a:lnTo>
                  <a:lnTo>
                    <a:pt x="430" y="305"/>
                  </a:lnTo>
                  <a:lnTo>
                    <a:pt x="439" y="310"/>
                  </a:lnTo>
                  <a:lnTo>
                    <a:pt x="445" y="310"/>
                  </a:lnTo>
                  <a:lnTo>
                    <a:pt x="450" y="305"/>
                  </a:lnTo>
                  <a:lnTo>
                    <a:pt x="456" y="310"/>
                  </a:lnTo>
                  <a:lnTo>
                    <a:pt x="456" y="315"/>
                  </a:lnTo>
                  <a:lnTo>
                    <a:pt x="462" y="315"/>
                  </a:lnTo>
                  <a:lnTo>
                    <a:pt x="467" y="315"/>
                  </a:lnTo>
                  <a:lnTo>
                    <a:pt x="473" y="310"/>
                  </a:lnTo>
                  <a:lnTo>
                    <a:pt x="477" y="310"/>
                  </a:lnTo>
                  <a:lnTo>
                    <a:pt x="483" y="310"/>
                  </a:lnTo>
                  <a:lnTo>
                    <a:pt x="483" y="321"/>
                  </a:lnTo>
                  <a:lnTo>
                    <a:pt x="483" y="326"/>
                  </a:lnTo>
                  <a:lnTo>
                    <a:pt x="488" y="326"/>
                  </a:lnTo>
                  <a:lnTo>
                    <a:pt x="494" y="321"/>
                  </a:lnTo>
                  <a:lnTo>
                    <a:pt x="494" y="315"/>
                  </a:lnTo>
                  <a:lnTo>
                    <a:pt x="499" y="315"/>
                  </a:lnTo>
                  <a:lnTo>
                    <a:pt x="505" y="321"/>
                  </a:lnTo>
                  <a:lnTo>
                    <a:pt x="509" y="326"/>
                  </a:lnTo>
                  <a:lnTo>
                    <a:pt x="515" y="321"/>
                  </a:lnTo>
                  <a:lnTo>
                    <a:pt x="515" y="315"/>
                  </a:lnTo>
                  <a:lnTo>
                    <a:pt x="515" y="310"/>
                  </a:lnTo>
                  <a:lnTo>
                    <a:pt x="520" y="305"/>
                  </a:lnTo>
                  <a:lnTo>
                    <a:pt x="520" y="300"/>
                  </a:lnTo>
                  <a:lnTo>
                    <a:pt x="520" y="294"/>
                  </a:lnTo>
                  <a:lnTo>
                    <a:pt x="520" y="289"/>
                  </a:lnTo>
                  <a:lnTo>
                    <a:pt x="526" y="283"/>
                  </a:lnTo>
                  <a:lnTo>
                    <a:pt x="526" y="289"/>
                  </a:lnTo>
                  <a:lnTo>
                    <a:pt x="531" y="294"/>
                  </a:lnTo>
                  <a:lnTo>
                    <a:pt x="543" y="289"/>
                  </a:lnTo>
                  <a:lnTo>
                    <a:pt x="552" y="289"/>
                  </a:lnTo>
                  <a:lnTo>
                    <a:pt x="558" y="283"/>
                  </a:lnTo>
                  <a:lnTo>
                    <a:pt x="564" y="272"/>
                  </a:lnTo>
                  <a:lnTo>
                    <a:pt x="564" y="262"/>
                  </a:lnTo>
                  <a:lnTo>
                    <a:pt x="564" y="257"/>
                  </a:lnTo>
                  <a:lnTo>
                    <a:pt x="569" y="257"/>
                  </a:lnTo>
                  <a:lnTo>
                    <a:pt x="575" y="251"/>
                  </a:lnTo>
                  <a:lnTo>
                    <a:pt x="575" y="236"/>
                  </a:lnTo>
                  <a:lnTo>
                    <a:pt x="575" y="230"/>
                  </a:lnTo>
                  <a:lnTo>
                    <a:pt x="580" y="224"/>
                  </a:lnTo>
                  <a:lnTo>
                    <a:pt x="590" y="224"/>
                  </a:lnTo>
                  <a:lnTo>
                    <a:pt x="607" y="236"/>
                  </a:lnTo>
                  <a:lnTo>
                    <a:pt x="612" y="240"/>
                  </a:lnTo>
                  <a:lnTo>
                    <a:pt x="622" y="251"/>
                  </a:lnTo>
                  <a:lnTo>
                    <a:pt x="628" y="257"/>
                  </a:lnTo>
                  <a:lnTo>
                    <a:pt x="628" y="262"/>
                  </a:lnTo>
                  <a:lnTo>
                    <a:pt x="633" y="268"/>
                  </a:lnTo>
                  <a:lnTo>
                    <a:pt x="639" y="272"/>
                  </a:lnTo>
                  <a:lnTo>
                    <a:pt x="645" y="277"/>
                  </a:lnTo>
                  <a:lnTo>
                    <a:pt x="650" y="283"/>
                  </a:lnTo>
                  <a:lnTo>
                    <a:pt x="654" y="289"/>
                  </a:lnTo>
                  <a:lnTo>
                    <a:pt x="665" y="294"/>
                  </a:lnTo>
                  <a:lnTo>
                    <a:pt x="671" y="294"/>
                  </a:lnTo>
                  <a:lnTo>
                    <a:pt x="677" y="294"/>
                  </a:lnTo>
                  <a:lnTo>
                    <a:pt x="698" y="294"/>
                  </a:lnTo>
                  <a:lnTo>
                    <a:pt x="709" y="294"/>
                  </a:lnTo>
                  <a:lnTo>
                    <a:pt x="714" y="289"/>
                  </a:lnTo>
                  <a:lnTo>
                    <a:pt x="714" y="277"/>
                  </a:lnTo>
                  <a:lnTo>
                    <a:pt x="714" y="268"/>
                  </a:lnTo>
                  <a:lnTo>
                    <a:pt x="720" y="257"/>
                  </a:lnTo>
                  <a:lnTo>
                    <a:pt x="720" y="251"/>
                  </a:lnTo>
                  <a:lnTo>
                    <a:pt x="741" y="240"/>
                  </a:lnTo>
                  <a:lnTo>
                    <a:pt x="752" y="240"/>
                  </a:lnTo>
                  <a:lnTo>
                    <a:pt x="762" y="245"/>
                  </a:lnTo>
                  <a:lnTo>
                    <a:pt x="773" y="257"/>
                  </a:lnTo>
                  <a:lnTo>
                    <a:pt x="784" y="262"/>
                  </a:lnTo>
                  <a:lnTo>
                    <a:pt x="799" y="257"/>
                  </a:lnTo>
                  <a:lnTo>
                    <a:pt x="805" y="251"/>
                  </a:lnTo>
                  <a:lnTo>
                    <a:pt x="811" y="240"/>
                  </a:lnTo>
                  <a:lnTo>
                    <a:pt x="822" y="230"/>
                  </a:lnTo>
                  <a:lnTo>
                    <a:pt x="837" y="230"/>
                  </a:lnTo>
                  <a:lnTo>
                    <a:pt x="848" y="230"/>
                  </a:lnTo>
                  <a:lnTo>
                    <a:pt x="860" y="219"/>
                  </a:lnTo>
                  <a:lnTo>
                    <a:pt x="860" y="208"/>
                  </a:lnTo>
                  <a:lnTo>
                    <a:pt x="860" y="198"/>
                  </a:lnTo>
                  <a:lnTo>
                    <a:pt x="854" y="187"/>
                  </a:lnTo>
                  <a:lnTo>
                    <a:pt x="854" y="176"/>
                  </a:lnTo>
                  <a:lnTo>
                    <a:pt x="854" y="171"/>
                  </a:lnTo>
                  <a:lnTo>
                    <a:pt x="854" y="166"/>
                  </a:lnTo>
                  <a:lnTo>
                    <a:pt x="860" y="155"/>
                  </a:lnTo>
                  <a:lnTo>
                    <a:pt x="869" y="149"/>
                  </a:lnTo>
                  <a:lnTo>
                    <a:pt x="892" y="149"/>
                  </a:lnTo>
                  <a:lnTo>
                    <a:pt x="897" y="149"/>
                  </a:lnTo>
                  <a:lnTo>
                    <a:pt x="901" y="155"/>
                  </a:lnTo>
                  <a:lnTo>
                    <a:pt x="918" y="160"/>
                  </a:lnTo>
                  <a:lnTo>
                    <a:pt x="935" y="160"/>
                  </a:lnTo>
                  <a:lnTo>
                    <a:pt x="939" y="160"/>
                  </a:lnTo>
                  <a:lnTo>
                    <a:pt x="945" y="155"/>
                  </a:lnTo>
                  <a:lnTo>
                    <a:pt x="950" y="155"/>
                  </a:lnTo>
                  <a:lnTo>
                    <a:pt x="956" y="149"/>
                  </a:lnTo>
                  <a:lnTo>
                    <a:pt x="956" y="139"/>
                  </a:lnTo>
                  <a:lnTo>
                    <a:pt x="950" y="134"/>
                  </a:lnTo>
                  <a:lnTo>
                    <a:pt x="950" y="128"/>
                  </a:lnTo>
                  <a:lnTo>
                    <a:pt x="945" y="122"/>
                  </a:lnTo>
                  <a:lnTo>
                    <a:pt x="945" y="117"/>
                  </a:lnTo>
                  <a:lnTo>
                    <a:pt x="945" y="111"/>
                  </a:lnTo>
                  <a:lnTo>
                    <a:pt x="945" y="106"/>
                  </a:lnTo>
                  <a:lnTo>
                    <a:pt x="950" y="102"/>
                  </a:lnTo>
                  <a:lnTo>
                    <a:pt x="950" y="96"/>
                  </a:lnTo>
                  <a:lnTo>
                    <a:pt x="956" y="96"/>
                  </a:lnTo>
                  <a:lnTo>
                    <a:pt x="956" y="90"/>
                  </a:lnTo>
                  <a:lnTo>
                    <a:pt x="961" y="90"/>
                  </a:lnTo>
                  <a:lnTo>
                    <a:pt x="961" y="85"/>
                  </a:lnTo>
                  <a:lnTo>
                    <a:pt x="967" y="85"/>
                  </a:lnTo>
                  <a:lnTo>
                    <a:pt x="967" y="79"/>
                  </a:lnTo>
                  <a:lnTo>
                    <a:pt x="973" y="79"/>
                  </a:lnTo>
                  <a:lnTo>
                    <a:pt x="977" y="79"/>
                  </a:lnTo>
                  <a:lnTo>
                    <a:pt x="982" y="79"/>
                  </a:lnTo>
                  <a:lnTo>
                    <a:pt x="988" y="79"/>
                  </a:lnTo>
                  <a:lnTo>
                    <a:pt x="994" y="74"/>
                  </a:lnTo>
                  <a:lnTo>
                    <a:pt x="994" y="69"/>
                  </a:lnTo>
                  <a:lnTo>
                    <a:pt x="999" y="64"/>
                  </a:lnTo>
                  <a:lnTo>
                    <a:pt x="1005" y="64"/>
                  </a:lnTo>
                  <a:lnTo>
                    <a:pt x="1009" y="64"/>
                  </a:lnTo>
                  <a:lnTo>
                    <a:pt x="1026" y="69"/>
                  </a:lnTo>
                  <a:lnTo>
                    <a:pt x="1047" y="74"/>
                  </a:lnTo>
                  <a:lnTo>
                    <a:pt x="1058" y="74"/>
                  </a:lnTo>
                  <a:lnTo>
                    <a:pt x="1074" y="79"/>
                  </a:lnTo>
                  <a:lnTo>
                    <a:pt x="1095" y="74"/>
                  </a:lnTo>
                  <a:lnTo>
                    <a:pt x="1101" y="58"/>
                  </a:lnTo>
                  <a:lnTo>
                    <a:pt x="1116" y="53"/>
                  </a:lnTo>
                  <a:lnTo>
                    <a:pt x="1144" y="64"/>
                  </a:lnTo>
                  <a:lnTo>
                    <a:pt x="1160" y="58"/>
                  </a:lnTo>
                  <a:lnTo>
                    <a:pt x="1165" y="58"/>
                  </a:lnTo>
                  <a:lnTo>
                    <a:pt x="1165" y="53"/>
                  </a:lnTo>
                  <a:lnTo>
                    <a:pt x="1176" y="41"/>
                  </a:lnTo>
                  <a:lnTo>
                    <a:pt x="1171" y="32"/>
                  </a:lnTo>
                  <a:lnTo>
                    <a:pt x="1165" y="9"/>
                  </a:lnTo>
                  <a:lnTo>
                    <a:pt x="1154" y="0"/>
                  </a:lnTo>
                  <a:lnTo>
                    <a:pt x="1171" y="0"/>
                  </a:lnTo>
                  <a:lnTo>
                    <a:pt x="1192" y="0"/>
                  </a:lnTo>
                  <a:lnTo>
                    <a:pt x="1203" y="0"/>
                  </a:lnTo>
                  <a:lnTo>
                    <a:pt x="1214" y="0"/>
                  </a:lnTo>
                  <a:lnTo>
                    <a:pt x="1224" y="0"/>
                  </a:lnTo>
                  <a:lnTo>
                    <a:pt x="1224" y="0"/>
                  </a:lnTo>
                  <a:close/>
                </a:path>
              </a:pathLst>
            </a:custGeom>
            <a:solidFill>
              <a:schemeClr val="bg2">
                <a:lumMod val="75000"/>
              </a:schemeClr>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0" name="Freeform 45"/>
            <p:cNvSpPr>
              <a:spLocks/>
            </p:cNvSpPr>
            <p:nvPr/>
          </p:nvSpPr>
          <p:spPr bwMode="auto">
            <a:xfrm>
              <a:off x="1869" y="4137"/>
              <a:ext cx="6" cy="6"/>
            </a:xfrm>
            <a:custGeom>
              <a:avLst/>
              <a:gdLst>
                <a:gd name="T0" fmla="*/ 6 w 6"/>
                <a:gd name="T1" fmla="*/ 6 h 6"/>
                <a:gd name="T2" fmla="*/ 0 w 6"/>
                <a:gd name="T3" fmla="*/ 6 h 6"/>
                <a:gd name="T4" fmla="*/ 6 w 6"/>
                <a:gd name="T5" fmla="*/ 6 h 6"/>
                <a:gd name="T6" fmla="*/ 6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6"/>
                  </a:lnTo>
                  <a:lnTo>
                    <a:pt x="6" y="6"/>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6"/>
            <p:cNvSpPr>
              <a:spLocks/>
            </p:cNvSpPr>
            <p:nvPr/>
          </p:nvSpPr>
          <p:spPr bwMode="auto">
            <a:xfrm>
              <a:off x="1869" y="4137"/>
              <a:ext cx="6" cy="6"/>
            </a:xfrm>
            <a:custGeom>
              <a:avLst/>
              <a:gdLst>
                <a:gd name="T0" fmla="*/ 6 w 6"/>
                <a:gd name="T1" fmla="*/ 6 h 6"/>
                <a:gd name="T2" fmla="*/ 0 w 6"/>
                <a:gd name="T3" fmla="*/ 6 h 6"/>
                <a:gd name="T4" fmla="*/ 6 w 6"/>
                <a:gd name="T5" fmla="*/ 6 h 6"/>
                <a:gd name="T6" fmla="*/ 6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6"/>
                  </a:lnTo>
                  <a:lnTo>
                    <a:pt x="6" y="6"/>
                  </a:lnTo>
                  <a:lnTo>
                    <a:pt x="6" y="0"/>
                  </a:lnTo>
                  <a:lnTo>
                    <a:pt x="6" y="6"/>
                  </a:lnTo>
                </a:path>
              </a:pathLst>
            </a:custGeom>
            <a:noFill/>
            <a:ln w="31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47"/>
            <p:cNvSpPr>
              <a:spLocks/>
            </p:cNvSpPr>
            <p:nvPr/>
          </p:nvSpPr>
          <p:spPr bwMode="auto">
            <a:xfrm>
              <a:off x="1573" y="4126"/>
              <a:ext cx="17" cy="11"/>
            </a:xfrm>
            <a:custGeom>
              <a:avLst/>
              <a:gdLst>
                <a:gd name="T0" fmla="*/ 17 w 17"/>
                <a:gd name="T1" fmla="*/ 6 h 11"/>
                <a:gd name="T2" fmla="*/ 17 w 17"/>
                <a:gd name="T3" fmla="*/ 11 h 11"/>
                <a:gd name="T4" fmla="*/ 11 w 17"/>
                <a:gd name="T5" fmla="*/ 11 h 11"/>
                <a:gd name="T6" fmla="*/ 6 w 17"/>
                <a:gd name="T7" fmla="*/ 11 h 11"/>
                <a:gd name="T8" fmla="*/ 0 w 17"/>
                <a:gd name="T9" fmla="*/ 6 h 11"/>
                <a:gd name="T10" fmla="*/ 6 w 17"/>
                <a:gd name="T11" fmla="*/ 6 h 11"/>
                <a:gd name="T12" fmla="*/ 11 w 17"/>
                <a:gd name="T13" fmla="*/ 0 h 11"/>
                <a:gd name="T14" fmla="*/ 17 w 17"/>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6"/>
                  </a:moveTo>
                  <a:lnTo>
                    <a:pt x="17" y="11"/>
                  </a:lnTo>
                  <a:lnTo>
                    <a:pt x="11" y="11"/>
                  </a:lnTo>
                  <a:lnTo>
                    <a:pt x="6" y="11"/>
                  </a:lnTo>
                  <a:lnTo>
                    <a:pt x="0" y="6"/>
                  </a:lnTo>
                  <a:lnTo>
                    <a:pt x="6" y="6"/>
                  </a:lnTo>
                  <a:lnTo>
                    <a:pt x="11" y="0"/>
                  </a:lnTo>
                  <a:lnTo>
                    <a:pt x="17"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48"/>
            <p:cNvSpPr>
              <a:spLocks/>
            </p:cNvSpPr>
            <p:nvPr/>
          </p:nvSpPr>
          <p:spPr bwMode="auto">
            <a:xfrm>
              <a:off x="1573" y="4126"/>
              <a:ext cx="17" cy="11"/>
            </a:xfrm>
            <a:custGeom>
              <a:avLst/>
              <a:gdLst>
                <a:gd name="T0" fmla="*/ 17 w 17"/>
                <a:gd name="T1" fmla="*/ 6 h 11"/>
                <a:gd name="T2" fmla="*/ 17 w 17"/>
                <a:gd name="T3" fmla="*/ 11 h 11"/>
                <a:gd name="T4" fmla="*/ 11 w 17"/>
                <a:gd name="T5" fmla="*/ 11 h 11"/>
                <a:gd name="T6" fmla="*/ 6 w 17"/>
                <a:gd name="T7" fmla="*/ 11 h 11"/>
                <a:gd name="T8" fmla="*/ 0 w 17"/>
                <a:gd name="T9" fmla="*/ 6 h 11"/>
                <a:gd name="T10" fmla="*/ 6 w 17"/>
                <a:gd name="T11" fmla="*/ 6 h 11"/>
                <a:gd name="T12" fmla="*/ 11 w 17"/>
                <a:gd name="T13" fmla="*/ 0 h 11"/>
                <a:gd name="T14" fmla="*/ 17 w 17"/>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6"/>
                  </a:moveTo>
                  <a:lnTo>
                    <a:pt x="17" y="11"/>
                  </a:lnTo>
                  <a:lnTo>
                    <a:pt x="11" y="11"/>
                  </a:lnTo>
                  <a:lnTo>
                    <a:pt x="6" y="11"/>
                  </a:lnTo>
                  <a:lnTo>
                    <a:pt x="0" y="6"/>
                  </a:lnTo>
                  <a:lnTo>
                    <a:pt x="6" y="6"/>
                  </a:lnTo>
                  <a:lnTo>
                    <a:pt x="11" y="0"/>
                  </a:lnTo>
                  <a:lnTo>
                    <a:pt x="17"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49"/>
            <p:cNvSpPr>
              <a:spLocks/>
            </p:cNvSpPr>
            <p:nvPr/>
          </p:nvSpPr>
          <p:spPr bwMode="auto">
            <a:xfrm>
              <a:off x="1654" y="4126"/>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50"/>
            <p:cNvSpPr>
              <a:spLocks/>
            </p:cNvSpPr>
            <p:nvPr/>
          </p:nvSpPr>
          <p:spPr bwMode="auto">
            <a:xfrm>
              <a:off x="1654" y="4126"/>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51"/>
            <p:cNvSpPr>
              <a:spLocks/>
            </p:cNvSpPr>
            <p:nvPr/>
          </p:nvSpPr>
          <p:spPr bwMode="auto">
            <a:xfrm>
              <a:off x="1654" y="4126"/>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52"/>
            <p:cNvSpPr>
              <a:spLocks/>
            </p:cNvSpPr>
            <p:nvPr/>
          </p:nvSpPr>
          <p:spPr bwMode="auto">
            <a:xfrm>
              <a:off x="1654" y="4126"/>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53"/>
            <p:cNvSpPr>
              <a:spLocks/>
            </p:cNvSpPr>
            <p:nvPr/>
          </p:nvSpPr>
          <p:spPr bwMode="auto">
            <a:xfrm>
              <a:off x="1852" y="4115"/>
              <a:ext cx="12" cy="17"/>
            </a:xfrm>
            <a:custGeom>
              <a:avLst/>
              <a:gdLst>
                <a:gd name="T0" fmla="*/ 6 w 12"/>
                <a:gd name="T1" fmla="*/ 17 h 17"/>
                <a:gd name="T2" fmla="*/ 0 w 12"/>
                <a:gd name="T3" fmla="*/ 17 h 17"/>
                <a:gd name="T4" fmla="*/ 0 w 12"/>
                <a:gd name="T5" fmla="*/ 11 h 17"/>
                <a:gd name="T6" fmla="*/ 6 w 12"/>
                <a:gd name="T7" fmla="*/ 6 h 17"/>
                <a:gd name="T8" fmla="*/ 6 w 12"/>
                <a:gd name="T9" fmla="*/ 0 h 17"/>
                <a:gd name="T10" fmla="*/ 12 w 12"/>
                <a:gd name="T11" fmla="*/ 0 h 17"/>
                <a:gd name="T12" fmla="*/ 12 w 12"/>
                <a:gd name="T13" fmla="*/ 6 h 17"/>
                <a:gd name="T14" fmla="*/ 12 w 12"/>
                <a:gd name="T15" fmla="*/ 11 h 17"/>
                <a:gd name="T16" fmla="*/ 12 w 12"/>
                <a:gd name="T17" fmla="*/ 17 h 17"/>
                <a:gd name="T18" fmla="*/ 6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6" y="17"/>
                  </a:moveTo>
                  <a:lnTo>
                    <a:pt x="0" y="17"/>
                  </a:lnTo>
                  <a:lnTo>
                    <a:pt x="0" y="11"/>
                  </a:lnTo>
                  <a:lnTo>
                    <a:pt x="6" y="6"/>
                  </a:lnTo>
                  <a:lnTo>
                    <a:pt x="6" y="0"/>
                  </a:lnTo>
                  <a:lnTo>
                    <a:pt x="12" y="0"/>
                  </a:lnTo>
                  <a:lnTo>
                    <a:pt x="12" y="6"/>
                  </a:lnTo>
                  <a:lnTo>
                    <a:pt x="12" y="11"/>
                  </a:lnTo>
                  <a:lnTo>
                    <a:pt x="12" y="17"/>
                  </a:lnTo>
                  <a:lnTo>
                    <a:pt x="6"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54"/>
            <p:cNvSpPr>
              <a:spLocks/>
            </p:cNvSpPr>
            <p:nvPr/>
          </p:nvSpPr>
          <p:spPr bwMode="auto">
            <a:xfrm>
              <a:off x="1852" y="4115"/>
              <a:ext cx="12" cy="17"/>
            </a:xfrm>
            <a:custGeom>
              <a:avLst/>
              <a:gdLst>
                <a:gd name="T0" fmla="*/ 6 w 12"/>
                <a:gd name="T1" fmla="*/ 17 h 17"/>
                <a:gd name="T2" fmla="*/ 0 w 12"/>
                <a:gd name="T3" fmla="*/ 17 h 17"/>
                <a:gd name="T4" fmla="*/ 0 w 12"/>
                <a:gd name="T5" fmla="*/ 11 h 17"/>
                <a:gd name="T6" fmla="*/ 6 w 12"/>
                <a:gd name="T7" fmla="*/ 6 h 17"/>
                <a:gd name="T8" fmla="*/ 6 w 12"/>
                <a:gd name="T9" fmla="*/ 0 h 17"/>
                <a:gd name="T10" fmla="*/ 12 w 12"/>
                <a:gd name="T11" fmla="*/ 0 h 17"/>
                <a:gd name="T12" fmla="*/ 12 w 12"/>
                <a:gd name="T13" fmla="*/ 6 h 17"/>
                <a:gd name="T14" fmla="*/ 12 w 12"/>
                <a:gd name="T15" fmla="*/ 11 h 17"/>
                <a:gd name="T16" fmla="*/ 12 w 12"/>
                <a:gd name="T17" fmla="*/ 17 h 17"/>
                <a:gd name="T18" fmla="*/ 6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6" y="17"/>
                  </a:moveTo>
                  <a:lnTo>
                    <a:pt x="0" y="17"/>
                  </a:lnTo>
                  <a:lnTo>
                    <a:pt x="0" y="11"/>
                  </a:lnTo>
                  <a:lnTo>
                    <a:pt x="6" y="6"/>
                  </a:lnTo>
                  <a:lnTo>
                    <a:pt x="6" y="0"/>
                  </a:lnTo>
                  <a:lnTo>
                    <a:pt x="12" y="0"/>
                  </a:lnTo>
                  <a:lnTo>
                    <a:pt x="12" y="6"/>
                  </a:lnTo>
                  <a:lnTo>
                    <a:pt x="12" y="11"/>
                  </a:lnTo>
                  <a:lnTo>
                    <a:pt x="12" y="17"/>
                  </a:lnTo>
                  <a:lnTo>
                    <a:pt x="6"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55"/>
            <p:cNvSpPr>
              <a:spLocks/>
            </p:cNvSpPr>
            <p:nvPr/>
          </p:nvSpPr>
          <p:spPr bwMode="auto">
            <a:xfrm>
              <a:off x="1573" y="4109"/>
              <a:ext cx="11" cy="12"/>
            </a:xfrm>
            <a:custGeom>
              <a:avLst/>
              <a:gdLst>
                <a:gd name="T0" fmla="*/ 11 w 11"/>
                <a:gd name="T1" fmla="*/ 12 h 12"/>
                <a:gd name="T2" fmla="*/ 6 w 11"/>
                <a:gd name="T3" fmla="*/ 12 h 12"/>
                <a:gd name="T4" fmla="*/ 0 w 11"/>
                <a:gd name="T5" fmla="*/ 12 h 12"/>
                <a:gd name="T6" fmla="*/ 6 w 11"/>
                <a:gd name="T7" fmla="*/ 6 h 12"/>
                <a:gd name="T8" fmla="*/ 0 w 11"/>
                <a:gd name="T9" fmla="*/ 6 h 12"/>
                <a:gd name="T10" fmla="*/ 6 w 11"/>
                <a:gd name="T11" fmla="*/ 6 h 12"/>
                <a:gd name="T12" fmla="*/ 6 w 11"/>
                <a:gd name="T13" fmla="*/ 0 h 12"/>
                <a:gd name="T14" fmla="*/ 11 w 11"/>
                <a:gd name="T15" fmla="*/ 6 h 12"/>
                <a:gd name="T16" fmla="*/ 11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11" y="12"/>
                  </a:moveTo>
                  <a:lnTo>
                    <a:pt x="6" y="12"/>
                  </a:lnTo>
                  <a:lnTo>
                    <a:pt x="0" y="12"/>
                  </a:lnTo>
                  <a:lnTo>
                    <a:pt x="6" y="6"/>
                  </a:lnTo>
                  <a:lnTo>
                    <a:pt x="0" y="6"/>
                  </a:lnTo>
                  <a:lnTo>
                    <a:pt x="6" y="6"/>
                  </a:lnTo>
                  <a:lnTo>
                    <a:pt x="6" y="0"/>
                  </a:lnTo>
                  <a:lnTo>
                    <a:pt x="11" y="6"/>
                  </a:lnTo>
                  <a:lnTo>
                    <a:pt x="11" y="12"/>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56"/>
            <p:cNvSpPr>
              <a:spLocks/>
            </p:cNvSpPr>
            <p:nvPr/>
          </p:nvSpPr>
          <p:spPr bwMode="auto">
            <a:xfrm>
              <a:off x="1573" y="4109"/>
              <a:ext cx="11" cy="12"/>
            </a:xfrm>
            <a:custGeom>
              <a:avLst/>
              <a:gdLst>
                <a:gd name="T0" fmla="*/ 11 w 11"/>
                <a:gd name="T1" fmla="*/ 12 h 12"/>
                <a:gd name="T2" fmla="*/ 6 w 11"/>
                <a:gd name="T3" fmla="*/ 12 h 12"/>
                <a:gd name="T4" fmla="*/ 0 w 11"/>
                <a:gd name="T5" fmla="*/ 12 h 12"/>
                <a:gd name="T6" fmla="*/ 6 w 11"/>
                <a:gd name="T7" fmla="*/ 6 h 12"/>
                <a:gd name="T8" fmla="*/ 0 w 11"/>
                <a:gd name="T9" fmla="*/ 6 h 12"/>
                <a:gd name="T10" fmla="*/ 6 w 11"/>
                <a:gd name="T11" fmla="*/ 6 h 12"/>
                <a:gd name="T12" fmla="*/ 6 w 11"/>
                <a:gd name="T13" fmla="*/ 0 h 12"/>
                <a:gd name="T14" fmla="*/ 11 w 11"/>
                <a:gd name="T15" fmla="*/ 6 h 12"/>
                <a:gd name="T16" fmla="*/ 11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11" y="12"/>
                  </a:moveTo>
                  <a:lnTo>
                    <a:pt x="6" y="12"/>
                  </a:lnTo>
                  <a:lnTo>
                    <a:pt x="0" y="12"/>
                  </a:lnTo>
                  <a:lnTo>
                    <a:pt x="6" y="6"/>
                  </a:lnTo>
                  <a:lnTo>
                    <a:pt x="0" y="6"/>
                  </a:lnTo>
                  <a:lnTo>
                    <a:pt x="6" y="6"/>
                  </a:lnTo>
                  <a:lnTo>
                    <a:pt x="6" y="0"/>
                  </a:lnTo>
                  <a:lnTo>
                    <a:pt x="11" y="6"/>
                  </a:lnTo>
                  <a:lnTo>
                    <a:pt x="11" y="12"/>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57"/>
            <p:cNvSpPr>
              <a:spLocks/>
            </p:cNvSpPr>
            <p:nvPr/>
          </p:nvSpPr>
          <p:spPr bwMode="auto">
            <a:xfrm>
              <a:off x="1654" y="4105"/>
              <a:ext cx="6" cy="4"/>
            </a:xfrm>
            <a:custGeom>
              <a:avLst/>
              <a:gdLst>
                <a:gd name="T0" fmla="*/ 6 w 6"/>
                <a:gd name="T1" fmla="*/ 4 h 4"/>
                <a:gd name="T2" fmla="*/ 0 w 6"/>
                <a:gd name="T3" fmla="*/ 4 h 4"/>
                <a:gd name="T4" fmla="*/ 6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0" y="4"/>
                  </a:lnTo>
                  <a:lnTo>
                    <a:pt x="6" y="0"/>
                  </a:lnTo>
                  <a:lnTo>
                    <a:pt x="6" y="4"/>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58"/>
            <p:cNvSpPr>
              <a:spLocks/>
            </p:cNvSpPr>
            <p:nvPr/>
          </p:nvSpPr>
          <p:spPr bwMode="auto">
            <a:xfrm>
              <a:off x="1654" y="4105"/>
              <a:ext cx="6" cy="4"/>
            </a:xfrm>
            <a:custGeom>
              <a:avLst/>
              <a:gdLst>
                <a:gd name="T0" fmla="*/ 6 w 6"/>
                <a:gd name="T1" fmla="*/ 4 h 4"/>
                <a:gd name="T2" fmla="*/ 0 w 6"/>
                <a:gd name="T3" fmla="*/ 4 h 4"/>
                <a:gd name="T4" fmla="*/ 6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0" y="4"/>
                  </a:lnTo>
                  <a:lnTo>
                    <a:pt x="6" y="0"/>
                  </a:lnTo>
                  <a:lnTo>
                    <a:pt x="6" y="4"/>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59"/>
            <p:cNvSpPr>
              <a:spLocks/>
            </p:cNvSpPr>
            <p:nvPr/>
          </p:nvSpPr>
          <p:spPr bwMode="auto">
            <a:xfrm>
              <a:off x="1750" y="4100"/>
              <a:ext cx="6" cy="9"/>
            </a:xfrm>
            <a:custGeom>
              <a:avLst/>
              <a:gdLst>
                <a:gd name="T0" fmla="*/ 6 w 6"/>
                <a:gd name="T1" fmla="*/ 9 h 9"/>
                <a:gd name="T2" fmla="*/ 0 w 6"/>
                <a:gd name="T3" fmla="*/ 9 h 9"/>
                <a:gd name="T4" fmla="*/ 0 w 6"/>
                <a:gd name="T5" fmla="*/ 5 h 9"/>
                <a:gd name="T6" fmla="*/ 0 w 6"/>
                <a:gd name="T7" fmla="*/ 0 h 9"/>
                <a:gd name="T8" fmla="*/ 6 w 6"/>
                <a:gd name="T9" fmla="*/ 5 h 9"/>
                <a:gd name="T10" fmla="*/ 6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6" y="9"/>
                  </a:moveTo>
                  <a:lnTo>
                    <a:pt x="0" y="9"/>
                  </a:lnTo>
                  <a:lnTo>
                    <a:pt x="0" y="5"/>
                  </a:lnTo>
                  <a:lnTo>
                    <a:pt x="0" y="0"/>
                  </a:lnTo>
                  <a:lnTo>
                    <a:pt x="6" y="5"/>
                  </a:lnTo>
                  <a:lnTo>
                    <a:pt x="6" y="9"/>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60"/>
            <p:cNvSpPr>
              <a:spLocks/>
            </p:cNvSpPr>
            <p:nvPr/>
          </p:nvSpPr>
          <p:spPr bwMode="auto">
            <a:xfrm>
              <a:off x="1750" y="4100"/>
              <a:ext cx="6" cy="9"/>
            </a:xfrm>
            <a:custGeom>
              <a:avLst/>
              <a:gdLst>
                <a:gd name="T0" fmla="*/ 6 w 6"/>
                <a:gd name="T1" fmla="*/ 9 h 9"/>
                <a:gd name="T2" fmla="*/ 0 w 6"/>
                <a:gd name="T3" fmla="*/ 9 h 9"/>
                <a:gd name="T4" fmla="*/ 0 w 6"/>
                <a:gd name="T5" fmla="*/ 5 h 9"/>
                <a:gd name="T6" fmla="*/ 0 w 6"/>
                <a:gd name="T7" fmla="*/ 0 h 9"/>
                <a:gd name="T8" fmla="*/ 6 w 6"/>
                <a:gd name="T9" fmla="*/ 5 h 9"/>
                <a:gd name="T10" fmla="*/ 6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6" y="9"/>
                  </a:moveTo>
                  <a:lnTo>
                    <a:pt x="0" y="9"/>
                  </a:lnTo>
                  <a:lnTo>
                    <a:pt x="0" y="5"/>
                  </a:lnTo>
                  <a:lnTo>
                    <a:pt x="0" y="0"/>
                  </a:lnTo>
                  <a:lnTo>
                    <a:pt x="6" y="5"/>
                  </a:lnTo>
                  <a:lnTo>
                    <a:pt x="6" y="9"/>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61"/>
            <p:cNvSpPr>
              <a:spLocks/>
            </p:cNvSpPr>
            <p:nvPr/>
          </p:nvSpPr>
          <p:spPr bwMode="auto">
            <a:xfrm>
              <a:off x="1852" y="4100"/>
              <a:ext cx="6" cy="9"/>
            </a:xfrm>
            <a:custGeom>
              <a:avLst/>
              <a:gdLst>
                <a:gd name="T0" fmla="*/ 6 w 6"/>
                <a:gd name="T1" fmla="*/ 9 h 9"/>
                <a:gd name="T2" fmla="*/ 0 w 6"/>
                <a:gd name="T3" fmla="*/ 9 h 9"/>
                <a:gd name="T4" fmla="*/ 0 w 6"/>
                <a:gd name="T5" fmla="*/ 5 h 9"/>
                <a:gd name="T6" fmla="*/ 6 w 6"/>
                <a:gd name="T7" fmla="*/ 0 h 9"/>
                <a:gd name="T8" fmla="*/ 6 w 6"/>
                <a:gd name="T9" fmla="*/ 9 h 9"/>
              </a:gdLst>
              <a:ahLst/>
              <a:cxnLst>
                <a:cxn ang="0">
                  <a:pos x="T0" y="T1"/>
                </a:cxn>
                <a:cxn ang="0">
                  <a:pos x="T2" y="T3"/>
                </a:cxn>
                <a:cxn ang="0">
                  <a:pos x="T4" y="T5"/>
                </a:cxn>
                <a:cxn ang="0">
                  <a:pos x="T6" y="T7"/>
                </a:cxn>
                <a:cxn ang="0">
                  <a:pos x="T8" y="T9"/>
                </a:cxn>
              </a:cxnLst>
              <a:rect l="0" t="0" r="r" b="b"/>
              <a:pathLst>
                <a:path w="6" h="9">
                  <a:moveTo>
                    <a:pt x="6" y="9"/>
                  </a:moveTo>
                  <a:lnTo>
                    <a:pt x="0" y="9"/>
                  </a:lnTo>
                  <a:lnTo>
                    <a:pt x="0" y="5"/>
                  </a:lnTo>
                  <a:lnTo>
                    <a:pt x="6" y="0"/>
                  </a:lnTo>
                  <a:lnTo>
                    <a:pt x="6" y="9"/>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62"/>
            <p:cNvSpPr>
              <a:spLocks/>
            </p:cNvSpPr>
            <p:nvPr/>
          </p:nvSpPr>
          <p:spPr bwMode="auto">
            <a:xfrm>
              <a:off x="1852" y="4100"/>
              <a:ext cx="6" cy="9"/>
            </a:xfrm>
            <a:custGeom>
              <a:avLst/>
              <a:gdLst>
                <a:gd name="T0" fmla="*/ 6 w 6"/>
                <a:gd name="T1" fmla="*/ 9 h 9"/>
                <a:gd name="T2" fmla="*/ 0 w 6"/>
                <a:gd name="T3" fmla="*/ 9 h 9"/>
                <a:gd name="T4" fmla="*/ 0 w 6"/>
                <a:gd name="T5" fmla="*/ 5 h 9"/>
                <a:gd name="T6" fmla="*/ 6 w 6"/>
                <a:gd name="T7" fmla="*/ 0 h 9"/>
                <a:gd name="T8" fmla="*/ 6 w 6"/>
                <a:gd name="T9" fmla="*/ 9 h 9"/>
              </a:gdLst>
              <a:ahLst/>
              <a:cxnLst>
                <a:cxn ang="0">
                  <a:pos x="T0" y="T1"/>
                </a:cxn>
                <a:cxn ang="0">
                  <a:pos x="T2" y="T3"/>
                </a:cxn>
                <a:cxn ang="0">
                  <a:pos x="T4" y="T5"/>
                </a:cxn>
                <a:cxn ang="0">
                  <a:pos x="T6" y="T7"/>
                </a:cxn>
                <a:cxn ang="0">
                  <a:pos x="T8" y="T9"/>
                </a:cxn>
              </a:cxnLst>
              <a:rect l="0" t="0" r="r" b="b"/>
              <a:pathLst>
                <a:path w="6" h="9">
                  <a:moveTo>
                    <a:pt x="6" y="9"/>
                  </a:moveTo>
                  <a:lnTo>
                    <a:pt x="0" y="9"/>
                  </a:lnTo>
                  <a:lnTo>
                    <a:pt x="0" y="5"/>
                  </a:lnTo>
                  <a:lnTo>
                    <a:pt x="6" y="0"/>
                  </a:lnTo>
                  <a:lnTo>
                    <a:pt x="6" y="9"/>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Rectangle 63"/>
            <p:cNvSpPr>
              <a:spLocks noChangeArrowheads="1"/>
            </p:cNvSpPr>
            <p:nvPr/>
          </p:nvSpPr>
          <p:spPr bwMode="auto">
            <a:xfrm>
              <a:off x="1709" y="4073"/>
              <a:ext cx="4" cy="4"/>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Rectangle 64"/>
            <p:cNvSpPr>
              <a:spLocks noChangeArrowheads="1"/>
            </p:cNvSpPr>
            <p:nvPr/>
          </p:nvSpPr>
          <p:spPr bwMode="auto">
            <a:xfrm>
              <a:off x="1709" y="4073"/>
              <a:ext cx="4" cy="4"/>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65"/>
            <p:cNvSpPr>
              <a:spLocks/>
            </p:cNvSpPr>
            <p:nvPr/>
          </p:nvSpPr>
          <p:spPr bwMode="auto">
            <a:xfrm>
              <a:off x="1735" y="4056"/>
              <a:ext cx="6" cy="12"/>
            </a:xfrm>
            <a:custGeom>
              <a:avLst/>
              <a:gdLst>
                <a:gd name="T0" fmla="*/ 0 w 6"/>
                <a:gd name="T1" fmla="*/ 12 h 12"/>
                <a:gd name="T2" fmla="*/ 0 w 6"/>
                <a:gd name="T3" fmla="*/ 6 h 12"/>
                <a:gd name="T4" fmla="*/ 0 w 6"/>
                <a:gd name="T5" fmla="*/ 0 h 12"/>
                <a:gd name="T6" fmla="*/ 6 w 6"/>
                <a:gd name="T7" fmla="*/ 6 h 12"/>
                <a:gd name="T8" fmla="*/ 6 w 6"/>
                <a:gd name="T9" fmla="*/ 12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lnTo>
                    <a:pt x="0" y="6"/>
                  </a:lnTo>
                  <a:lnTo>
                    <a:pt x="0" y="0"/>
                  </a:lnTo>
                  <a:lnTo>
                    <a:pt x="6" y="6"/>
                  </a:lnTo>
                  <a:lnTo>
                    <a:pt x="6" y="12"/>
                  </a:lnTo>
                  <a:lnTo>
                    <a:pt x="0" y="12"/>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66"/>
            <p:cNvSpPr>
              <a:spLocks/>
            </p:cNvSpPr>
            <p:nvPr/>
          </p:nvSpPr>
          <p:spPr bwMode="auto">
            <a:xfrm>
              <a:off x="1735" y="4056"/>
              <a:ext cx="6" cy="12"/>
            </a:xfrm>
            <a:custGeom>
              <a:avLst/>
              <a:gdLst>
                <a:gd name="T0" fmla="*/ 0 w 6"/>
                <a:gd name="T1" fmla="*/ 12 h 12"/>
                <a:gd name="T2" fmla="*/ 0 w 6"/>
                <a:gd name="T3" fmla="*/ 6 h 12"/>
                <a:gd name="T4" fmla="*/ 0 w 6"/>
                <a:gd name="T5" fmla="*/ 0 h 12"/>
                <a:gd name="T6" fmla="*/ 6 w 6"/>
                <a:gd name="T7" fmla="*/ 6 h 12"/>
                <a:gd name="T8" fmla="*/ 6 w 6"/>
                <a:gd name="T9" fmla="*/ 12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lnTo>
                    <a:pt x="0" y="6"/>
                  </a:lnTo>
                  <a:lnTo>
                    <a:pt x="0" y="0"/>
                  </a:lnTo>
                  <a:lnTo>
                    <a:pt x="6" y="6"/>
                  </a:lnTo>
                  <a:lnTo>
                    <a:pt x="6" y="12"/>
                  </a:lnTo>
                  <a:lnTo>
                    <a:pt x="0" y="12"/>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67"/>
            <p:cNvSpPr>
              <a:spLocks/>
            </p:cNvSpPr>
            <p:nvPr/>
          </p:nvSpPr>
          <p:spPr bwMode="auto">
            <a:xfrm>
              <a:off x="1858" y="4041"/>
              <a:ext cx="11" cy="21"/>
            </a:xfrm>
            <a:custGeom>
              <a:avLst/>
              <a:gdLst>
                <a:gd name="T0" fmla="*/ 11 w 11"/>
                <a:gd name="T1" fmla="*/ 21 h 21"/>
                <a:gd name="T2" fmla="*/ 6 w 11"/>
                <a:gd name="T3" fmla="*/ 21 h 21"/>
                <a:gd name="T4" fmla="*/ 6 w 11"/>
                <a:gd name="T5" fmla="*/ 15 h 21"/>
                <a:gd name="T6" fmla="*/ 6 w 11"/>
                <a:gd name="T7" fmla="*/ 10 h 21"/>
                <a:gd name="T8" fmla="*/ 0 w 11"/>
                <a:gd name="T9" fmla="*/ 10 h 21"/>
                <a:gd name="T10" fmla="*/ 6 w 11"/>
                <a:gd name="T11" fmla="*/ 4 h 21"/>
                <a:gd name="T12" fmla="*/ 6 w 11"/>
                <a:gd name="T13" fmla="*/ 0 h 21"/>
                <a:gd name="T14" fmla="*/ 11 w 11"/>
                <a:gd name="T15" fmla="*/ 4 h 21"/>
                <a:gd name="T16" fmla="*/ 11 w 11"/>
                <a:gd name="T17" fmla="*/ 10 h 21"/>
                <a:gd name="T18" fmla="*/ 11 w 11"/>
                <a:gd name="T19" fmla="*/ 15 h 21"/>
                <a:gd name="T20" fmla="*/ 11 w 1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1">
                  <a:moveTo>
                    <a:pt x="11" y="21"/>
                  </a:moveTo>
                  <a:lnTo>
                    <a:pt x="6" y="21"/>
                  </a:lnTo>
                  <a:lnTo>
                    <a:pt x="6" y="15"/>
                  </a:lnTo>
                  <a:lnTo>
                    <a:pt x="6" y="10"/>
                  </a:lnTo>
                  <a:lnTo>
                    <a:pt x="0" y="10"/>
                  </a:lnTo>
                  <a:lnTo>
                    <a:pt x="6" y="4"/>
                  </a:lnTo>
                  <a:lnTo>
                    <a:pt x="6" y="0"/>
                  </a:lnTo>
                  <a:lnTo>
                    <a:pt x="11" y="4"/>
                  </a:lnTo>
                  <a:lnTo>
                    <a:pt x="11" y="10"/>
                  </a:lnTo>
                  <a:lnTo>
                    <a:pt x="11" y="15"/>
                  </a:lnTo>
                  <a:lnTo>
                    <a:pt x="11" y="2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68"/>
            <p:cNvSpPr>
              <a:spLocks/>
            </p:cNvSpPr>
            <p:nvPr/>
          </p:nvSpPr>
          <p:spPr bwMode="auto">
            <a:xfrm>
              <a:off x="1858" y="4041"/>
              <a:ext cx="11" cy="21"/>
            </a:xfrm>
            <a:custGeom>
              <a:avLst/>
              <a:gdLst>
                <a:gd name="T0" fmla="*/ 11 w 11"/>
                <a:gd name="T1" fmla="*/ 21 h 21"/>
                <a:gd name="T2" fmla="*/ 6 w 11"/>
                <a:gd name="T3" fmla="*/ 21 h 21"/>
                <a:gd name="T4" fmla="*/ 6 w 11"/>
                <a:gd name="T5" fmla="*/ 15 h 21"/>
                <a:gd name="T6" fmla="*/ 6 w 11"/>
                <a:gd name="T7" fmla="*/ 10 h 21"/>
                <a:gd name="T8" fmla="*/ 0 w 11"/>
                <a:gd name="T9" fmla="*/ 10 h 21"/>
                <a:gd name="T10" fmla="*/ 6 w 11"/>
                <a:gd name="T11" fmla="*/ 4 h 21"/>
                <a:gd name="T12" fmla="*/ 6 w 11"/>
                <a:gd name="T13" fmla="*/ 0 h 21"/>
                <a:gd name="T14" fmla="*/ 11 w 11"/>
                <a:gd name="T15" fmla="*/ 4 h 21"/>
                <a:gd name="T16" fmla="*/ 11 w 11"/>
                <a:gd name="T17" fmla="*/ 10 h 21"/>
                <a:gd name="T18" fmla="*/ 11 w 11"/>
                <a:gd name="T19" fmla="*/ 15 h 21"/>
                <a:gd name="T20" fmla="*/ 11 w 1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1">
                  <a:moveTo>
                    <a:pt x="11" y="21"/>
                  </a:moveTo>
                  <a:lnTo>
                    <a:pt x="6" y="21"/>
                  </a:lnTo>
                  <a:lnTo>
                    <a:pt x="6" y="15"/>
                  </a:lnTo>
                  <a:lnTo>
                    <a:pt x="6" y="10"/>
                  </a:lnTo>
                  <a:lnTo>
                    <a:pt x="0" y="10"/>
                  </a:lnTo>
                  <a:lnTo>
                    <a:pt x="6" y="4"/>
                  </a:lnTo>
                  <a:lnTo>
                    <a:pt x="6" y="0"/>
                  </a:lnTo>
                  <a:lnTo>
                    <a:pt x="11" y="4"/>
                  </a:lnTo>
                  <a:lnTo>
                    <a:pt x="11" y="10"/>
                  </a:lnTo>
                  <a:lnTo>
                    <a:pt x="11" y="15"/>
                  </a:lnTo>
                  <a:lnTo>
                    <a:pt x="11" y="2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69"/>
            <p:cNvSpPr>
              <a:spLocks/>
            </p:cNvSpPr>
            <p:nvPr/>
          </p:nvSpPr>
          <p:spPr bwMode="auto">
            <a:xfrm>
              <a:off x="1950" y="4009"/>
              <a:ext cx="10" cy="15"/>
            </a:xfrm>
            <a:custGeom>
              <a:avLst/>
              <a:gdLst>
                <a:gd name="T0" fmla="*/ 10 w 10"/>
                <a:gd name="T1" fmla="*/ 15 h 15"/>
                <a:gd name="T2" fmla="*/ 6 w 10"/>
                <a:gd name="T3" fmla="*/ 15 h 15"/>
                <a:gd name="T4" fmla="*/ 6 w 10"/>
                <a:gd name="T5" fmla="*/ 10 h 15"/>
                <a:gd name="T6" fmla="*/ 0 w 10"/>
                <a:gd name="T7" fmla="*/ 4 h 15"/>
                <a:gd name="T8" fmla="*/ 6 w 10"/>
                <a:gd name="T9" fmla="*/ 4 h 15"/>
                <a:gd name="T10" fmla="*/ 6 w 10"/>
                <a:gd name="T11" fmla="*/ 0 h 15"/>
                <a:gd name="T12" fmla="*/ 10 w 10"/>
                <a:gd name="T13" fmla="*/ 4 h 15"/>
                <a:gd name="T14" fmla="*/ 10 w 10"/>
                <a:gd name="T15" fmla="*/ 10 h 15"/>
                <a:gd name="T16" fmla="*/ 10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0" y="15"/>
                  </a:moveTo>
                  <a:lnTo>
                    <a:pt x="6" y="15"/>
                  </a:lnTo>
                  <a:lnTo>
                    <a:pt x="6" y="10"/>
                  </a:lnTo>
                  <a:lnTo>
                    <a:pt x="0" y="4"/>
                  </a:lnTo>
                  <a:lnTo>
                    <a:pt x="6" y="4"/>
                  </a:lnTo>
                  <a:lnTo>
                    <a:pt x="6" y="0"/>
                  </a:lnTo>
                  <a:lnTo>
                    <a:pt x="10" y="4"/>
                  </a:lnTo>
                  <a:lnTo>
                    <a:pt x="10" y="10"/>
                  </a:lnTo>
                  <a:lnTo>
                    <a:pt x="10" y="1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70"/>
            <p:cNvSpPr>
              <a:spLocks/>
            </p:cNvSpPr>
            <p:nvPr/>
          </p:nvSpPr>
          <p:spPr bwMode="auto">
            <a:xfrm>
              <a:off x="1950" y="4009"/>
              <a:ext cx="10" cy="15"/>
            </a:xfrm>
            <a:custGeom>
              <a:avLst/>
              <a:gdLst>
                <a:gd name="T0" fmla="*/ 10 w 10"/>
                <a:gd name="T1" fmla="*/ 15 h 15"/>
                <a:gd name="T2" fmla="*/ 6 w 10"/>
                <a:gd name="T3" fmla="*/ 15 h 15"/>
                <a:gd name="T4" fmla="*/ 6 w 10"/>
                <a:gd name="T5" fmla="*/ 10 h 15"/>
                <a:gd name="T6" fmla="*/ 0 w 10"/>
                <a:gd name="T7" fmla="*/ 4 h 15"/>
                <a:gd name="T8" fmla="*/ 6 w 10"/>
                <a:gd name="T9" fmla="*/ 4 h 15"/>
                <a:gd name="T10" fmla="*/ 6 w 10"/>
                <a:gd name="T11" fmla="*/ 0 h 15"/>
                <a:gd name="T12" fmla="*/ 10 w 10"/>
                <a:gd name="T13" fmla="*/ 4 h 15"/>
                <a:gd name="T14" fmla="*/ 10 w 10"/>
                <a:gd name="T15" fmla="*/ 10 h 15"/>
                <a:gd name="T16" fmla="*/ 10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0" y="15"/>
                  </a:moveTo>
                  <a:lnTo>
                    <a:pt x="6" y="15"/>
                  </a:lnTo>
                  <a:lnTo>
                    <a:pt x="6" y="10"/>
                  </a:lnTo>
                  <a:lnTo>
                    <a:pt x="0" y="4"/>
                  </a:lnTo>
                  <a:lnTo>
                    <a:pt x="6" y="4"/>
                  </a:lnTo>
                  <a:lnTo>
                    <a:pt x="6" y="0"/>
                  </a:lnTo>
                  <a:lnTo>
                    <a:pt x="10" y="4"/>
                  </a:lnTo>
                  <a:lnTo>
                    <a:pt x="10" y="10"/>
                  </a:lnTo>
                  <a:lnTo>
                    <a:pt x="10" y="1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71"/>
            <p:cNvSpPr>
              <a:spLocks/>
            </p:cNvSpPr>
            <p:nvPr/>
          </p:nvSpPr>
          <p:spPr bwMode="auto">
            <a:xfrm>
              <a:off x="1294" y="3966"/>
              <a:ext cx="6" cy="5"/>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lnTo>
                    <a:pt x="0" y="5"/>
                  </a:lnTo>
                  <a:lnTo>
                    <a:pt x="0" y="0"/>
                  </a:lnTo>
                  <a:lnTo>
                    <a:pt x="6"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72"/>
            <p:cNvSpPr>
              <a:spLocks/>
            </p:cNvSpPr>
            <p:nvPr/>
          </p:nvSpPr>
          <p:spPr bwMode="auto">
            <a:xfrm>
              <a:off x="1294" y="3966"/>
              <a:ext cx="6" cy="5"/>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lnTo>
                    <a:pt x="0" y="5"/>
                  </a:lnTo>
                  <a:lnTo>
                    <a:pt x="0" y="0"/>
                  </a:lnTo>
                  <a:lnTo>
                    <a:pt x="6"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Rectangle 73"/>
            <p:cNvSpPr>
              <a:spLocks noChangeArrowheads="1"/>
            </p:cNvSpPr>
            <p:nvPr/>
          </p:nvSpPr>
          <p:spPr bwMode="auto">
            <a:xfrm>
              <a:off x="1279" y="3943"/>
              <a:ext cx="4"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Rectangle 74"/>
            <p:cNvSpPr>
              <a:spLocks noChangeArrowheads="1"/>
            </p:cNvSpPr>
            <p:nvPr/>
          </p:nvSpPr>
          <p:spPr bwMode="auto">
            <a:xfrm>
              <a:off x="1279" y="3943"/>
              <a:ext cx="4"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75"/>
            <p:cNvSpPr>
              <a:spLocks/>
            </p:cNvSpPr>
            <p:nvPr/>
          </p:nvSpPr>
          <p:spPr bwMode="auto">
            <a:xfrm>
              <a:off x="1032" y="3339"/>
              <a:ext cx="15" cy="21"/>
            </a:xfrm>
            <a:custGeom>
              <a:avLst/>
              <a:gdLst>
                <a:gd name="T0" fmla="*/ 4 w 15"/>
                <a:gd name="T1" fmla="*/ 0 h 21"/>
                <a:gd name="T2" fmla="*/ 4 w 15"/>
                <a:gd name="T3" fmla="*/ 4 h 21"/>
                <a:gd name="T4" fmla="*/ 4 w 15"/>
                <a:gd name="T5" fmla="*/ 0 h 21"/>
                <a:gd name="T6" fmla="*/ 4 w 15"/>
                <a:gd name="T7" fmla="*/ 4 h 21"/>
                <a:gd name="T8" fmla="*/ 9 w 15"/>
                <a:gd name="T9" fmla="*/ 4 h 21"/>
                <a:gd name="T10" fmla="*/ 4 w 15"/>
                <a:gd name="T11" fmla="*/ 0 h 21"/>
                <a:gd name="T12" fmla="*/ 9 w 15"/>
                <a:gd name="T13" fmla="*/ 0 h 21"/>
                <a:gd name="T14" fmla="*/ 9 w 15"/>
                <a:gd name="T15" fmla="*/ 4 h 21"/>
                <a:gd name="T16" fmla="*/ 15 w 15"/>
                <a:gd name="T17" fmla="*/ 4 h 21"/>
                <a:gd name="T18" fmla="*/ 15 w 15"/>
                <a:gd name="T19" fmla="*/ 9 h 21"/>
                <a:gd name="T20" fmla="*/ 15 w 15"/>
                <a:gd name="T21" fmla="*/ 15 h 21"/>
                <a:gd name="T22" fmla="*/ 9 w 15"/>
                <a:gd name="T23" fmla="*/ 15 h 21"/>
                <a:gd name="T24" fmla="*/ 9 w 15"/>
                <a:gd name="T25" fmla="*/ 21 h 21"/>
                <a:gd name="T26" fmla="*/ 4 w 15"/>
                <a:gd name="T27" fmla="*/ 21 h 21"/>
                <a:gd name="T28" fmla="*/ 0 w 15"/>
                <a:gd name="T29" fmla="*/ 15 h 21"/>
                <a:gd name="T30" fmla="*/ 0 w 15"/>
                <a:gd name="T31" fmla="*/ 9 h 21"/>
                <a:gd name="T32" fmla="*/ 0 w 15"/>
                <a:gd name="T33" fmla="*/ 4 h 21"/>
                <a:gd name="T34" fmla="*/ 0 w 15"/>
                <a:gd name="T35" fmla="*/ 0 h 21"/>
                <a:gd name="T36" fmla="*/ 4 w 15"/>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1">
                  <a:moveTo>
                    <a:pt x="4" y="0"/>
                  </a:moveTo>
                  <a:lnTo>
                    <a:pt x="4" y="4"/>
                  </a:lnTo>
                  <a:lnTo>
                    <a:pt x="4" y="0"/>
                  </a:lnTo>
                  <a:lnTo>
                    <a:pt x="4" y="4"/>
                  </a:lnTo>
                  <a:lnTo>
                    <a:pt x="9" y="4"/>
                  </a:lnTo>
                  <a:lnTo>
                    <a:pt x="4" y="0"/>
                  </a:lnTo>
                  <a:lnTo>
                    <a:pt x="9" y="0"/>
                  </a:lnTo>
                  <a:lnTo>
                    <a:pt x="9" y="4"/>
                  </a:lnTo>
                  <a:lnTo>
                    <a:pt x="15" y="4"/>
                  </a:lnTo>
                  <a:lnTo>
                    <a:pt x="15" y="9"/>
                  </a:lnTo>
                  <a:lnTo>
                    <a:pt x="15" y="15"/>
                  </a:lnTo>
                  <a:lnTo>
                    <a:pt x="9" y="15"/>
                  </a:lnTo>
                  <a:lnTo>
                    <a:pt x="9" y="21"/>
                  </a:lnTo>
                  <a:lnTo>
                    <a:pt x="4" y="21"/>
                  </a:lnTo>
                  <a:lnTo>
                    <a:pt x="0" y="15"/>
                  </a:lnTo>
                  <a:lnTo>
                    <a:pt x="0" y="9"/>
                  </a:lnTo>
                  <a:lnTo>
                    <a:pt x="0" y="4"/>
                  </a:lnTo>
                  <a:lnTo>
                    <a:pt x="0" y="0"/>
                  </a:lnTo>
                  <a:lnTo>
                    <a:pt x="4"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76"/>
            <p:cNvSpPr>
              <a:spLocks/>
            </p:cNvSpPr>
            <p:nvPr/>
          </p:nvSpPr>
          <p:spPr bwMode="auto">
            <a:xfrm>
              <a:off x="1032" y="3339"/>
              <a:ext cx="15" cy="21"/>
            </a:xfrm>
            <a:custGeom>
              <a:avLst/>
              <a:gdLst>
                <a:gd name="T0" fmla="*/ 4 w 15"/>
                <a:gd name="T1" fmla="*/ 0 h 21"/>
                <a:gd name="T2" fmla="*/ 4 w 15"/>
                <a:gd name="T3" fmla="*/ 4 h 21"/>
                <a:gd name="T4" fmla="*/ 4 w 15"/>
                <a:gd name="T5" fmla="*/ 0 h 21"/>
                <a:gd name="T6" fmla="*/ 4 w 15"/>
                <a:gd name="T7" fmla="*/ 4 h 21"/>
                <a:gd name="T8" fmla="*/ 9 w 15"/>
                <a:gd name="T9" fmla="*/ 4 h 21"/>
                <a:gd name="T10" fmla="*/ 4 w 15"/>
                <a:gd name="T11" fmla="*/ 0 h 21"/>
                <a:gd name="T12" fmla="*/ 9 w 15"/>
                <a:gd name="T13" fmla="*/ 0 h 21"/>
                <a:gd name="T14" fmla="*/ 9 w 15"/>
                <a:gd name="T15" fmla="*/ 4 h 21"/>
                <a:gd name="T16" fmla="*/ 15 w 15"/>
                <a:gd name="T17" fmla="*/ 4 h 21"/>
                <a:gd name="T18" fmla="*/ 15 w 15"/>
                <a:gd name="T19" fmla="*/ 9 h 21"/>
                <a:gd name="T20" fmla="*/ 15 w 15"/>
                <a:gd name="T21" fmla="*/ 15 h 21"/>
                <a:gd name="T22" fmla="*/ 9 w 15"/>
                <a:gd name="T23" fmla="*/ 15 h 21"/>
                <a:gd name="T24" fmla="*/ 9 w 15"/>
                <a:gd name="T25" fmla="*/ 21 h 21"/>
                <a:gd name="T26" fmla="*/ 4 w 15"/>
                <a:gd name="T27" fmla="*/ 21 h 21"/>
                <a:gd name="T28" fmla="*/ 0 w 15"/>
                <a:gd name="T29" fmla="*/ 15 h 21"/>
                <a:gd name="T30" fmla="*/ 0 w 15"/>
                <a:gd name="T31" fmla="*/ 9 h 21"/>
                <a:gd name="T32" fmla="*/ 0 w 15"/>
                <a:gd name="T33" fmla="*/ 4 h 21"/>
                <a:gd name="T34" fmla="*/ 0 w 15"/>
                <a:gd name="T35" fmla="*/ 0 h 21"/>
                <a:gd name="T36" fmla="*/ 4 w 15"/>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1">
                  <a:moveTo>
                    <a:pt x="4" y="0"/>
                  </a:moveTo>
                  <a:lnTo>
                    <a:pt x="4" y="4"/>
                  </a:lnTo>
                  <a:lnTo>
                    <a:pt x="4" y="0"/>
                  </a:lnTo>
                  <a:lnTo>
                    <a:pt x="4" y="4"/>
                  </a:lnTo>
                  <a:lnTo>
                    <a:pt x="9" y="4"/>
                  </a:lnTo>
                  <a:lnTo>
                    <a:pt x="4" y="0"/>
                  </a:lnTo>
                  <a:lnTo>
                    <a:pt x="9" y="0"/>
                  </a:lnTo>
                  <a:lnTo>
                    <a:pt x="9" y="4"/>
                  </a:lnTo>
                  <a:lnTo>
                    <a:pt x="15" y="4"/>
                  </a:lnTo>
                  <a:lnTo>
                    <a:pt x="15" y="9"/>
                  </a:lnTo>
                  <a:lnTo>
                    <a:pt x="15" y="15"/>
                  </a:lnTo>
                  <a:lnTo>
                    <a:pt x="9" y="15"/>
                  </a:lnTo>
                  <a:lnTo>
                    <a:pt x="9" y="21"/>
                  </a:lnTo>
                  <a:lnTo>
                    <a:pt x="4" y="21"/>
                  </a:lnTo>
                  <a:lnTo>
                    <a:pt x="0" y="15"/>
                  </a:lnTo>
                  <a:lnTo>
                    <a:pt x="0" y="9"/>
                  </a:lnTo>
                  <a:lnTo>
                    <a:pt x="0" y="4"/>
                  </a:lnTo>
                  <a:lnTo>
                    <a:pt x="0" y="0"/>
                  </a:lnTo>
                  <a:lnTo>
                    <a:pt x="4"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77"/>
            <p:cNvSpPr>
              <a:spLocks/>
            </p:cNvSpPr>
            <p:nvPr/>
          </p:nvSpPr>
          <p:spPr bwMode="auto">
            <a:xfrm>
              <a:off x="1032" y="3339"/>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lnTo>
                    <a:pt x="0" y="4"/>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8"/>
            <p:cNvSpPr>
              <a:spLocks/>
            </p:cNvSpPr>
            <p:nvPr/>
          </p:nvSpPr>
          <p:spPr bwMode="auto">
            <a:xfrm>
              <a:off x="1032" y="3339"/>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lnTo>
                    <a:pt x="0" y="4"/>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79"/>
            <p:cNvSpPr>
              <a:spLocks/>
            </p:cNvSpPr>
            <p:nvPr/>
          </p:nvSpPr>
          <p:spPr bwMode="auto">
            <a:xfrm>
              <a:off x="1020" y="3333"/>
              <a:ext cx="12" cy="10"/>
            </a:xfrm>
            <a:custGeom>
              <a:avLst/>
              <a:gdLst>
                <a:gd name="T0" fmla="*/ 12 w 12"/>
                <a:gd name="T1" fmla="*/ 0 h 10"/>
                <a:gd name="T2" fmla="*/ 12 w 12"/>
                <a:gd name="T3" fmla="*/ 6 h 10"/>
                <a:gd name="T4" fmla="*/ 6 w 12"/>
                <a:gd name="T5" fmla="*/ 6 h 10"/>
                <a:gd name="T6" fmla="*/ 6 w 12"/>
                <a:gd name="T7" fmla="*/ 10 h 10"/>
                <a:gd name="T8" fmla="*/ 0 w 12"/>
                <a:gd name="T9" fmla="*/ 6 h 10"/>
                <a:gd name="T10" fmla="*/ 0 w 12"/>
                <a:gd name="T11" fmla="*/ 0 h 10"/>
                <a:gd name="T12" fmla="*/ 6 w 12"/>
                <a:gd name="T13" fmla="*/ 0 h 10"/>
                <a:gd name="T14" fmla="*/ 0 w 12"/>
                <a:gd name="T15" fmla="*/ 0 h 10"/>
                <a:gd name="T16" fmla="*/ 6 w 12"/>
                <a:gd name="T17" fmla="*/ 0 h 10"/>
                <a:gd name="T18" fmla="*/ 12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12" y="0"/>
                  </a:moveTo>
                  <a:lnTo>
                    <a:pt x="12" y="6"/>
                  </a:lnTo>
                  <a:lnTo>
                    <a:pt x="6" y="6"/>
                  </a:lnTo>
                  <a:lnTo>
                    <a:pt x="6" y="10"/>
                  </a:lnTo>
                  <a:lnTo>
                    <a:pt x="0" y="6"/>
                  </a:lnTo>
                  <a:lnTo>
                    <a:pt x="0" y="0"/>
                  </a:lnTo>
                  <a:lnTo>
                    <a:pt x="6" y="0"/>
                  </a:lnTo>
                  <a:lnTo>
                    <a:pt x="0" y="0"/>
                  </a:lnTo>
                  <a:lnTo>
                    <a:pt x="6" y="0"/>
                  </a:lnTo>
                  <a:lnTo>
                    <a:pt x="12"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80"/>
            <p:cNvSpPr>
              <a:spLocks/>
            </p:cNvSpPr>
            <p:nvPr/>
          </p:nvSpPr>
          <p:spPr bwMode="auto">
            <a:xfrm>
              <a:off x="1020" y="3333"/>
              <a:ext cx="12" cy="10"/>
            </a:xfrm>
            <a:custGeom>
              <a:avLst/>
              <a:gdLst>
                <a:gd name="T0" fmla="*/ 12 w 12"/>
                <a:gd name="T1" fmla="*/ 0 h 10"/>
                <a:gd name="T2" fmla="*/ 12 w 12"/>
                <a:gd name="T3" fmla="*/ 6 h 10"/>
                <a:gd name="T4" fmla="*/ 6 w 12"/>
                <a:gd name="T5" fmla="*/ 6 h 10"/>
                <a:gd name="T6" fmla="*/ 6 w 12"/>
                <a:gd name="T7" fmla="*/ 10 h 10"/>
                <a:gd name="T8" fmla="*/ 0 w 12"/>
                <a:gd name="T9" fmla="*/ 6 h 10"/>
                <a:gd name="T10" fmla="*/ 0 w 12"/>
                <a:gd name="T11" fmla="*/ 0 h 10"/>
                <a:gd name="T12" fmla="*/ 6 w 12"/>
                <a:gd name="T13" fmla="*/ 0 h 10"/>
                <a:gd name="T14" fmla="*/ 0 w 12"/>
                <a:gd name="T15" fmla="*/ 0 h 10"/>
                <a:gd name="T16" fmla="*/ 6 w 12"/>
                <a:gd name="T17" fmla="*/ 0 h 10"/>
                <a:gd name="T18" fmla="*/ 12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12" y="0"/>
                  </a:moveTo>
                  <a:lnTo>
                    <a:pt x="12" y="6"/>
                  </a:lnTo>
                  <a:lnTo>
                    <a:pt x="6" y="6"/>
                  </a:lnTo>
                  <a:lnTo>
                    <a:pt x="6" y="10"/>
                  </a:lnTo>
                  <a:lnTo>
                    <a:pt x="0" y="6"/>
                  </a:lnTo>
                  <a:lnTo>
                    <a:pt x="0" y="0"/>
                  </a:lnTo>
                  <a:lnTo>
                    <a:pt x="6" y="0"/>
                  </a:lnTo>
                  <a:lnTo>
                    <a:pt x="0" y="0"/>
                  </a:lnTo>
                  <a:lnTo>
                    <a:pt x="6" y="0"/>
                  </a:lnTo>
                  <a:lnTo>
                    <a:pt x="12"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81"/>
            <p:cNvSpPr>
              <a:spLocks noEditPoints="1"/>
            </p:cNvSpPr>
            <p:nvPr/>
          </p:nvSpPr>
          <p:spPr bwMode="auto">
            <a:xfrm>
              <a:off x="532" y="1907"/>
              <a:ext cx="1869" cy="1549"/>
            </a:xfrm>
            <a:custGeom>
              <a:avLst/>
              <a:gdLst>
                <a:gd name="T0" fmla="*/ 215 w 1869"/>
                <a:gd name="T1" fmla="*/ 365 h 1549"/>
                <a:gd name="T2" fmla="*/ 294 w 1869"/>
                <a:gd name="T3" fmla="*/ 450 h 1549"/>
                <a:gd name="T4" fmla="*/ 257 w 1869"/>
                <a:gd name="T5" fmla="*/ 637 h 1549"/>
                <a:gd name="T6" fmla="*/ 155 w 1869"/>
                <a:gd name="T7" fmla="*/ 697 h 1549"/>
                <a:gd name="T8" fmla="*/ 64 w 1869"/>
                <a:gd name="T9" fmla="*/ 735 h 1549"/>
                <a:gd name="T10" fmla="*/ 4 w 1869"/>
                <a:gd name="T11" fmla="*/ 643 h 1549"/>
                <a:gd name="T12" fmla="*/ 1767 w 1869"/>
                <a:gd name="T13" fmla="*/ 0 h 1549"/>
                <a:gd name="T14" fmla="*/ 1863 w 1869"/>
                <a:gd name="T15" fmla="*/ 327 h 1549"/>
                <a:gd name="T16" fmla="*/ 1794 w 1869"/>
                <a:gd name="T17" fmla="*/ 611 h 1549"/>
                <a:gd name="T18" fmla="*/ 1697 w 1869"/>
                <a:gd name="T19" fmla="*/ 922 h 1549"/>
                <a:gd name="T20" fmla="*/ 1584 w 1869"/>
                <a:gd name="T21" fmla="*/ 1120 h 1549"/>
                <a:gd name="T22" fmla="*/ 1407 w 1869"/>
                <a:gd name="T23" fmla="*/ 1243 h 1549"/>
                <a:gd name="T24" fmla="*/ 1337 w 1869"/>
                <a:gd name="T25" fmla="*/ 1324 h 1549"/>
                <a:gd name="T26" fmla="*/ 1139 w 1869"/>
                <a:gd name="T27" fmla="*/ 1415 h 1549"/>
                <a:gd name="T28" fmla="*/ 994 w 1869"/>
                <a:gd name="T29" fmla="*/ 1415 h 1549"/>
                <a:gd name="T30" fmla="*/ 902 w 1869"/>
                <a:gd name="T31" fmla="*/ 1490 h 1549"/>
                <a:gd name="T32" fmla="*/ 811 w 1869"/>
                <a:gd name="T33" fmla="*/ 1506 h 1549"/>
                <a:gd name="T34" fmla="*/ 649 w 1869"/>
                <a:gd name="T35" fmla="*/ 1517 h 1549"/>
                <a:gd name="T36" fmla="*/ 500 w 1869"/>
                <a:gd name="T37" fmla="*/ 1426 h 1549"/>
                <a:gd name="T38" fmla="*/ 520 w 1869"/>
                <a:gd name="T39" fmla="*/ 1388 h 1549"/>
                <a:gd name="T40" fmla="*/ 500 w 1869"/>
                <a:gd name="T41" fmla="*/ 1319 h 1549"/>
                <a:gd name="T42" fmla="*/ 462 w 1869"/>
                <a:gd name="T43" fmla="*/ 1404 h 1549"/>
                <a:gd name="T44" fmla="*/ 402 w 1869"/>
                <a:gd name="T45" fmla="*/ 1345 h 1549"/>
                <a:gd name="T46" fmla="*/ 364 w 1869"/>
                <a:gd name="T47" fmla="*/ 1211 h 1549"/>
                <a:gd name="T48" fmla="*/ 440 w 1869"/>
                <a:gd name="T49" fmla="*/ 1185 h 1549"/>
                <a:gd name="T50" fmla="*/ 504 w 1869"/>
                <a:gd name="T51" fmla="*/ 1211 h 1549"/>
                <a:gd name="T52" fmla="*/ 596 w 1869"/>
                <a:gd name="T53" fmla="*/ 1152 h 1549"/>
                <a:gd name="T54" fmla="*/ 564 w 1869"/>
                <a:gd name="T55" fmla="*/ 1050 h 1549"/>
                <a:gd name="T56" fmla="*/ 655 w 1869"/>
                <a:gd name="T57" fmla="*/ 1030 h 1549"/>
                <a:gd name="T58" fmla="*/ 724 w 1869"/>
                <a:gd name="T59" fmla="*/ 997 h 1549"/>
                <a:gd name="T60" fmla="*/ 628 w 1869"/>
                <a:gd name="T61" fmla="*/ 1018 h 1549"/>
                <a:gd name="T62" fmla="*/ 541 w 1869"/>
                <a:gd name="T63" fmla="*/ 1077 h 1549"/>
                <a:gd name="T64" fmla="*/ 462 w 1869"/>
                <a:gd name="T65" fmla="*/ 1120 h 1549"/>
                <a:gd name="T66" fmla="*/ 456 w 1869"/>
                <a:gd name="T67" fmla="*/ 1104 h 1549"/>
                <a:gd name="T68" fmla="*/ 396 w 1869"/>
                <a:gd name="T69" fmla="*/ 1152 h 1549"/>
                <a:gd name="T70" fmla="*/ 252 w 1869"/>
                <a:gd name="T71" fmla="*/ 1077 h 1549"/>
                <a:gd name="T72" fmla="*/ 236 w 1869"/>
                <a:gd name="T73" fmla="*/ 949 h 1549"/>
                <a:gd name="T74" fmla="*/ 354 w 1869"/>
                <a:gd name="T75" fmla="*/ 949 h 1549"/>
                <a:gd name="T76" fmla="*/ 413 w 1869"/>
                <a:gd name="T77" fmla="*/ 965 h 1549"/>
                <a:gd name="T78" fmla="*/ 509 w 1869"/>
                <a:gd name="T79" fmla="*/ 901 h 1549"/>
                <a:gd name="T80" fmla="*/ 569 w 1869"/>
                <a:gd name="T81" fmla="*/ 911 h 1549"/>
                <a:gd name="T82" fmla="*/ 451 w 1869"/>
                <a:gd name="T83" fmla="*/ 884 h 1549"/>
                <a:gd name="T84" fmla="*/ 349 w 1869"/>
                <a:gd name="T85" fmla="*/ 895 h 1549"/>
                <a:gd name="T86" fmla="*/ 364 w 1869"/>
                <a:gd name="T87" fmla="*/ 815 h 1549"/>
                <a:gd name="T88" fmla="*/ 332 w 1869"/>
                <a:gd name="T89" fmla="*/ 895 h 1549"/>
                <a:gd name="T90" fmla="*/ 230 w 1869"/>
                <a:gd name="T91" fmla="*/ 928 h 1549"/>
                <a:gd name="T92" fmla="*/ 107 w 1869"/>
                <a:gd name="T93" fmla="*/ 803 h 1549"/>
                <a:gd name="T94" fmla="*/ 134 w 1869"/>
                <a:gd name="T95" fmla="*/ 718 h 1549"/>
                <a:gd name="T96" fmla="*/ 192 w 1869"/>
                <a:gd name="T97" fmla="*/ 756 h 1549"/>
                <a:gd name="T98" fmla="*/ 252 w 1869"/>
                <a:gd name="T99" fmla="*/ 669 h 1549"/>
                <a:gd name="T100" fmla="*/ 338 w 1869"/>
                <a:gd name="T101" fmla="*/ 611 h 1549"/>
                <a:gd name="T102" fmla="*/ 364 w 1869"/>
                <a:gd name="T103" fmla="*/ 499 h 1549"/>
                <a:gd name="T104" fmla="*/ 509 w 1869"/>
                <a:gd name="T105" fmla="*/ 488 h 1549"/>
                <a:gd name="T106" fmla="*/ 634 w 1869"/>
                <a:gd name="T107" fmla="*/ 509 h 1549"/>
                <a:gd name="T108" fmla="*/ 966 w 1869"/>
                <a:gd name="T109" fmla="*/ 718 h 1549"/>
                <a:gd name="T110" fmla="*/ 1165 w 1869"/>
                <a:gd name="T111" fmla="*/ 735 h 1549"/>
                <a:gd name="T112" fmla="*/ 1337 w 1869"/>
                <a:gd name="T113" fmla="*/ 503 h 1549"/>
                <a:gd name="T114" fmla="*/ 1154 w 1869"/>
                <a:gd name="T115" fmla="*/ 246 h 1549"/>
                <a:gd name="T116" fmla="*/ 1343 w 1869"/>
                <a:gd name="T117" fmla="*/ 171 h 1549"/>
                <a:gd name="T118" fmla="*/ 1498 w 1869"/>
                <a:gd name="T119" fmla="*/ 107 h 1549"/>
                <a:gd name="T120" fmla="*/ 1643 w 1869"/>
                <a:gd name="T121" fmla="*/ 5 h 1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69" h="1549">
                  <a:moveTo>
                    <a:pt x="564" y="1185"/>
                  </a:moveTo>
                  <a:lnTo>
                    <a:pt x="558" y="1185"/>
                  </a:lnTo>
                  <a:lnTo>
                    <a:pt x="558" y="1179"/>
                  </a:lnTo>
                  <a:lnTo>
                    <a:pt x="564" y="1185"/>
                  </a:lnTo>
                  <a:lnTo>
                    <a:pt x="564" y="1185"/>
                  </a:lnTo>
                  <a:close/>
                  <a:moveTo>
                    <a:pt x="585" y="1179"/>
                  </a:moveTo>
                  <a:lnTo>
                    <a:pt x="579" y="1179"/>
                  </a:lnTo>
                  <a:lnTo>
                    <a:pt x="585" y="1179"/>
                  </a:lnTo>
                  <a:lnTo>
                    <a:pt x="585" y="1179"/>
                  </a:lnTo>
                  <a:close/>
                  <a:moveTo>
                    <a:pt x="172" y="370"/>
                  </a:moveTo>
                  <a:lnTo>
                    <a:pt x="177" y="370"/>
                  </a:lnTo>
                  <a:lnTo>
                    <a:pt x="187" y="370"/>
                  </a:lnTo>
                  <a:lnTo>
                    <a:pt x="187" y="365"/>
                  </a:lnTo>
                  <a:lnTo>
                    <a:pt x="192" y="370"/>
                  </a:lnTo>
                  <a:lnTo>
                    <a:pt x="198" y="365"/>
                  </a:lnTo>
                  <a:lnTo>
                    <a:pt x="192" y="365"/>
                  </a:lnTo>
                  <a:lnTo>
                    <a:pt x="198" y="359"/>
                  </a:lnTo>
                  <a:lnTo>
                    <a:pt x="198" y="354"/>
                  </a:lnTo>
                  <a:lnTo>
                    <a:pt x="198" y="348"/>
                  </a:lnTo>
                  <a:lnTo>
                    <a:pt x="204" y="354"/>
                  </a:lnTo>
                  <a:lnTo>
                    <a:pt x="209" y="354"/>
                  </a:lnTo>
                  <a:lnTo>
                    <a:pt x="215" y="354"/>
                  </a:lnTo>
                  <a:lnTo>
                    <a:pt x="215" y="359"/>
                  </a:lnTo>
                  <a:lnTo>
                    <a:pt x="215" y="365"/>
                  </a:lnTo>
                  <a:lnTo>
                    <a:pt x="225" y="359"/>
                  </a:lnTo>
                  <a:lnTo>
                    <a:pt x="230" y="365"/>
                  </a:lnTo>
                  <a:lnTo>
                    <a:pt x="236" y="370"/>
                  </a:lnTo>
                  <a:lnTo>
                    <a:pt x="241" y="365"/>
                  </a:lnTo>
                  <a:lnTo>
                    <a:pt x="241" y="359"/>
                  </a:lnTo>
                  <a:lnTo>
                    <a:pt x="252" y="365"/>
                  </a:lnTo>
                  <a:lnTo>
                    <a:pt x="257" y="365"/>
                  </a:lnTo>
                  <a:lnTo>
                    <a:pt x="257" y="370"/>
                  </a:lnTo>
                  <a:lnTo>
                    <a:pt x="252" y="370"/>
                  </a:lnTo>
                  <a:lnTo>
                    <a:pt x="252" y="375"/>
                  </a:lnTo>
                  <a:lnTo>
                    <a:pt x="257" y="380"/>
                  </a:lnTo>
                  <a:lnTo>
                    <a:pt x="257" y="386"/>
                  </a:lnTo>
                  <a:lnTo>
                    <a:pt x="262" y="397"/>
                  </a:lnTo>
                  <a:lnTo>
                    <a:pt x="268" y="403"/>
                  </a:lnTo>
                  <a:lnTo>
                    <a:pt x="268" y="412"/>
                  </a:lnTo>
                  <a:lnTo>
                    <a:pt x="268" y="418"/>
                  </a:lnTo>
                  <a:lnTo>
                    <a:pt x="268" y="429"/>
                  </a:lnTo>
                  <a:lnTo>
                    <a:pt x="268" y="435"/>
                  </a:lnTo>
                  <a:lnTo>
                    <a:pt x="268" y="444"/>
                  </a:lnTo>
                  <a:lnTo>
                    <a:pt x="268" y="450"/>
                  </a:lnTo>
                  <a:lnTo>
                    <a:pt x="273" y="456"/>
                  </a:lnTo>
                  <a:lnTo>
                    <a:pt x="279" y="450"/>
                  </a:lnTo>
                  <a:lnTo>
                    <a:pt x="285" y="450"/>
                  </a:lnTo>
                  <a:lnTo>
                    <a:pt x="294" y="450"/>
                  </a:lnTo>
                  <a:lnTo>
                    <a:pt x="306" y="461"/>
                  </a:lnTo>
                  <a:lnTo>
                    <a:pt x="306" y="467"/>
                  </a:lnTo>
                  <a:lnTo>
                    <a:pt x="300" y="471"/>
                  </a:lnTo>
                  <a:lnTo>
                    <a:pt x="300" y="482"/>
                  </a:lnTo>
                  <a:lnTo>
                    <a:pt x="294" y="493"/>
                  </a:lnTo>
                  <a:lnTo>
                    <a:pt x="289" y="503"/>
                  </a:lnTo>
                  <a:lnTo>
                    <a:pt x="289" y="520"/>
                  </a:lnTo>
                  <a:lnTo>
                    <a:pt x="285" y="531"/>
                  </a:lnTo>
                  <a:lnTo>
                    <a:pt x="285" y="552"/>
                  </a:lnTo>
                  <a:lnTo>
                    <a:pt x="289" y="563"/>
                  </a:lnTo>
                  <a:lnTo>
                    <a:pt x="289" y="573"/>
                  </a:lnTo>
                  <a:lnTo>
                    <a:pt x="300" y="579"/>
                  </a:lnTo>
                  <a:lnTo>
                    <a:pt x="306" y="584"/>
                  </a:lnTo>
                  <a:lnTo>
                    <a:pt x="306" y="605"/>
                  </a:lnTo>
                  <a:lnTo>
                    <a:pt x="306" y="611"/>
                  </a:lnTo>
                  <a:lnTo>
                    <a:pt x="306" y="616"/>
                  </a:lnTo>
                  <a:lnTo>
                    <a:pt x="294" y="622"/>
                  </a:lnTo>
                  <a:lnTo>
                    <a:pt x="294" y="627"/>
                  </a:lnTo>
                  <a:lnTo>
                    <a:pt x="289" y="627"/>
                  </a:lnTo>
                  <a:lnTo>
                    <a:pt x="285" y="633"/>
                  </a:lnTo>
                  <a:lnTo>
                    <a:pt x="279" y="637"/>
                  </a:lnTo>
                  <a:lnTo>
                    <a:pt x="273" y="637"/>
                  </a:lnTo>
                  <a:lnTo>
                    <a:pt x="262" y="637"/>
                  </a:lnTo>
                  <a:lnTo>
                    <a:pt x="257" y="637"/>
                  </a:lnTo>
                  <a:lnTo>
                    <a:pt x="252" y="633"/>
                  </a:lnTo>
                  <a:lnTo>
                    <a:pt x="252" y="637"/>
                  </a:lnTo>
                  <a:lnTo>
                    <a:pt x="257" y="643"/>
                  </a:lnTo>
                  <a:lnTo>
                    <a:pt x="252" y="643"/>
                  </a:lnTo>
                  <a:lnTo>
                    <a:pt x="247" y="648"/>
                  </a:lnTo>
                  <a:lnTo>
                    <a:pt x="241" y="648"/>
                  </a:lnTo>
                  <a:lnTo>
                    <a:pt x="236" y="654"/>
                  </a:lnTo>
                  <a:lnTo>
                    <a:pt x="230" y="654"/>
                  </a:lnTo>
                  <a:lnTo>
                    <a:pt x="219" y="660"/>
                  </a:lnTo>
                  <a:lnTo>
                    <a:pt x="215" y="665"/>
                  </a:lnTo>
                  <a:lnTo>
                    <a:pt x="209" y="665"/>
                  </a:lnTo>
                  <a:lnTo>
                    <a:pt x="204" y="669"/>
                  </a:lnTo>
                  <a:lnTo>
                    <a:pt x="198" y="669"/>
                  </a:lnTo>
                  <a:lnTo>
                    <a:pt x="192" y="669"/>
                  </a:lnTo>
                  <a:lnTo>
                    <a:pt x="192" y="675"/>
                  </a:lnTo>
                  <a:lnTo>
                    <a:pt x="198" y="675"/>
                  </a:lnTo>
                  <a:lnTo>
                    <a:pt x="192" y="675"/>
                  </a:lnTo>
                  <a:lnTo>
                    <a:pt x="187" y="680"/>
                  </a:lnTo>
                  <a:lnTo>
                    <a:pt x="181" y="686"/>
                  </a:lnTo>
                  <a:lnTo>
                    <a:pt x="177" y="692"/>
                  </a:lnTo>
                  <a:lnTo>
                    <a:pt x="172" y="692"/>
                  </a:lnTo>
                  <a:lnTo>
                    <a:pt x="166" y="692"/>
                  </a:lnTo>
                  <a:lnTo>
                    <a:pt x="160" y="697"/>
                  </a:lnTo>
                  <a:lnTo>
                    <a:pt x="155" y="697"/>
                  </a:lnTo>
                  <a:lnTo>
                    <a:pt x="149" y="697"/>
                  </a:lnTo>
                  <a:lnTo>
                    <a:pt x="139" y="703"/>
                  </a:lnTo>
                  <a:lnTo>
                    <a:pt x="139" y="707"/>
                  </a:lnTo>
                  <a:lnTo>
                    <a:pt x="134" y="707"/>
                  </a:lnTo>
                  <a:lnTo>
                    <a:pt x="128" y="707"/>
                  </a:lnTo>
                  <a:lnTo>
                    <a:pt x="123" y="713"/>
                  </a:lnTo>
                  <a:lnTo>
                    <a:pt x="117" y="718"/>
                  </a:lnTo>
                  <a:lnTo>
                    <a:pt x="111" y="724"/>
                  </a:lnTo>
                  <a:lnTo>
                    <a:pt x="107" y="735"/>
                  </a:lnTo>
                  <a:lnTo>
                    <a:pt x="107" y="739"/>
                  </a:lnTo>
                  <a:lnTo>
                    <a:pt x="102" y="745"/>
                  </a:lnTo>
                  <a:lnTo>
                    <a:pt x="102" y="750"/>
                  </a:lnTo>
                  <a:lnTo>
                    <a:pt x="102" y="756"/>
                  </a:lnTo>
                  <a:lnTo>
                    <a:pt x="96" y="756"/>
                  </a:lnTo>
                  <a:lnTo>
                    <a:pt x="96" y="761"/>
                  </a:lnTo>
                  <a:lnTo>
                    <a:pt x="96" y="767"/>
                  </a:lnTo>
                  <a:lnTo>
                    <a:pt x="91" y="767"/>
                  </a:lnTo>
                  <a:lnTo>
                    <a:pt x="91" y="761"/>
                  </a:lnTo>
                  <a:lnTo>
                    <a:pt x="85" y="761"/>
                  </a:lnTo>
                  <a:lnTo>
                    <a:pt x="79" y="756"/>
                  </a:lnTo>
                  <a:lnTo>
                    <a:pt x="74" y="750"/>
                  </a:lnTo>
                  <a:lnTo>
                    <a:pt x="70" y="745"/>
                  </a:lnTo>
                  <a:lnTo>
                    <a:pt x="64" y="739"/>
                  </a:lnTo>
                  <a:lnTo>
                    <a:pt x="64" y="735"/>
                  </a:lnTo>
                  <a:lnTo>
                    <a:pt x="64" y="729"/>
                  </a:lnTo>
                  <a:lnTo>
                    <a:pt x="58" y="729"/>
                  </a:lnTo>
                  <a:lnTo>
                    <a:pt x="58" y="724"/>
                  </a:lnTo>
                  <a:lnTo>
                    <a:pt x="58" y="718"/>
                  </a:lnTo>
                  <a:lnTo>
                    <a:pt x="53" y="718"/>
                  </a:lnTo>
                  <a:lnTo>
                    <a:pt x="53" y="713"/>
                  </a:lnTo>
                  <a:lnTo>
                    <a:pt x="47" y="707"/>
                  </a:lnTo>
                  <a:lnTo>
                    <a:pt x="47" y="697"/>
                  </a:lnTo>
                  <a:lnTo>
                    <a:pt x="42" y="697"/>
                  </a:lnTo>
                  <a:lnTo>
                    <a:pt x="42" y="692"/>
                  </a:lnTo>
                  <a:lnTo>
                    <a:pt x="37" y="686"/>
                  </a:lnTo>
                  <a:lnTo>
                    <a:pt x="32" y="680"/>
                  </a:lnTo>
                  <a:lnTo>
                    <a:pt x="32" y="675"/>
                  </a:lnTo>
                  <a:lnTo>
                    <a:pt x="26" y="675"/>
                  </a:lnTo>
                  <a:lnTo>
                    <a:pt x="26" y="669"/>
                  </a:lnTo>
                  <a:lnTo>
                    <a:pt x="26" y="665"/>
                  </a:lnTo>
                  <a:lnTo>
                    <a:pt x="21" y="665"/>
                  </a:lnTo>
                  <a:lnTo>
                    <a:pt x="21" y="660"/>
                  </a:lnTo>
                  <a:lnTo>
                    <a:pt x="15" y="660"/>
                  </a:lnTo>
                  <a:lnTo>
                    <a:pt x="15" y="654"/>
                  </a:lnTo>
                  <a:lnTo>
                    <a:pt x="15" y="648"/>
                  </a:lnTo>
                  <a:lnTo>
                    <a:pt x="10" y="648"/>
                  </a:lnTo>
                  <a:lnTo>
                    <a:pt x="10" y="643"/>
                  </a:lnTo>
                  <a:lnTo>
                    <a:pt x="4" y="643"/>
                  </a:lnTo>
                  <a:lnTo>
                    <a:pt x="4" y="637"/>
                  </a:lnTo>
                  <a:lnTo>
                    <a:pt x="0" y="633"/>
                  </a:lnTo>
                  <a:lnTo>
                    <a:pt x="37" y="579"/>
                  </a:lnTo>
                  <a:lnTo>
                    <a:pt x="42" y="573"/>
                  </a:lnTo>
                  <a:lnTo>
                    <a:pt x="42" y="569"/>
                  </a:lnTo>
                  <a:lnTo>
                    <a:pt x="53" y="546"/>
                  </a:lnTo>
                  <a:lnTo>
                    <a:pt x="58" y="537"/>
                  </a:lnTo>
                  <a:lnTo>
                    <a:pt x="64" y="520"/>
                  </a:lnTo>
                  <a:lnTo>
                    <a:pt x="70" y="514"/>
                  </a:lnTo>
                  <a:lnTo>
                    <a:pt x="79" y="488"/>
                  </a:lnTo>
                  <a:lnTo>
                    <a:pt x="91" y="467"/>
                  </a:lnTo>
                  <a:lnTo>
                    <a:pt x="102" y="439"/>
                  </a:lnTo>
                  <a:lnTo>
                    <a:pt x="117" y="412"/>
                  </a:lnTo>
                  <a:lnTo>
                    <a:pt x="128" y="391"/>
                  </a:lnTo>
                  <a:lnTo>
                    <a:pt x="149" y="365"/>
                  </a:lnTo>
                  <a:lnTo>
                    <a:pt x="155" y="348"/>
                  </a:lnTo>
                  <a:lnTo>
                    <a:pt x="166" y="343"/>
                  </a:lnTo>
                  <a:lnTo>
                    <a:pt x="166" y="348"/>
                  </a:lnTo>
                  <a:lnTo>
                    <a:pt x="172" y="354"/>
                  </a:lnTo>
                  <a:lnTo>
                    <a:pt x="172" y="359"/>
                  </a:lnTo>
                  <a:lnTo>
                    <a:pt x="177" y="359"/>
                  </a:lnTo>
                  <a:lnTo>
                    <a:pt x="172" y="370"/>
                  </a:lnTo>
                  <a:lnTo>
                    <a:pt x="172" y="370"/>
                  </a:lnTo>
                  <a:close/>
                  <a:moveTo>
                    <a:pt x="1767" y="0"/>
                  </a:moveTo>
                  <a:lnTo>
                    <a:pt x="1767" y="16"/>
                  </a:lnTo>
                  <a:lnTo>
                    <a:pt x="1773" y="33"/>
                  </a:lnTo>
                  <a:lnTo>
                    <a:pt x="1778" y="42"/>
                  </a:lnTo>
                  <a:lnTo>
                    <a:pt x="1782" y="59"/>
                  </a:lnTo>
                  <a:lnTo>
                    <a:pt x="1788" y="70"/>
                  </a:lnTo>
                  <a:lnTo>
                    <a:pt x="1788" y="86"/>
                  </a:lnTo>
                  <a:lnTo>
                    <a:pt x="1794" y="97"/>
                  </a:lnTo>
                  <a:lnTo>
                    <a:pt x="1794" y="107"/>
                  </a:lnTo>
                  <a:lnTo>
                    <a:pt x="1799" y="123"/>
                  </a:lnTo>
                  <a:lnTo>
                    <a:pt x="1805" y="134"/>
                  </a:lnTo>
                  <a:lnTo>
                    <a:pt x="1810" y="150"/>
                  </a:lnTo>
                  <a:lnTo>
                    <a:pt x="1816" y="167"/>
                  </a:lnTo>
                  <a:lnTo>
                    <a:pt x="1816" y="182"/>
                  </a:lnTo>
                  <a:lnTo>
                    <a:pt x="1816" y="193"/>
                  </a:lnTo>
                  <a:lnTo>
                    <a:pt x="1820" y="208"/>
                  </a:lnTo>
                  <a:lnTo>
                    <a:pt x="1820" y="220"/>
                  </a:lnTo>
                  <a:lnTo>
                    <a:pt x="1820" y="236"/>
                  </a:lnTo>
                  <a:lnTo>
                    <a:pt x="1826" y="241"/>
                  </a:lnTo>
                  <a:lnTo>
                    <a:pt x="1826" y="246"/>
                  </a:lnTo>
                  <a:lnTo>
                    <a:pt x="1831" y="269"/>
                  </a:lnTo>
                  <a:lnTo>
                    <a:pt x="1837" y="284"/>
                  </a:lnTo>
                  <a:lnTo>
                    <a:pt x="1842" y="301"/>
                  </a:lnTo>
                  <a:lnTo>
                    <a:pt x="1854" y="316"/>
                  </a:lnTo>
                  <a:lnTo>
                    <a:pt x="1863" y="327"/>
                  </a:lnTo>
                  <a:lnTo>
                    <a:pt x="1869" y="333"/>
                  </a:lnTo>
                  <a:lnTo>
                    <a:pt x="1869" y="343"/>
                  </a:lnTo>
                  <a:lnTo>
                    <a:pt x="1869" y="354"/>
                  </a:lnTo>
                  <a:lnTo>
                    <a:pt x="1863" y="359"/>
                  </a:lnTo>
                  <a:lnTo>
                    <a:pt x="1863" y="365"/>
                  </a:lnTo>
                  <a:lnTo>
                    <a:pt x="1858" y="380"/>
                  </a:lnTo>
                  <a:lnTo>
                    <a:pt x="1858" y="386"/>
                  </a:lnTo>
                  <a:lnTo>
                    <a:pt x="1858" y="391"/>
                  </a:lnTo>
                  <a:lnTo>
                    <a:pt x="1848" y="403"/>
                  </a:lnTo>
                  <a:lnTo>
                    <a:pt x="1837" y="407"/>
                  </a:lnTo>
                  <a:lnTo>
                    <a:pt x="1820" y="418"/>
                  </a:lnTo>
                  <a:lnTo>
                    <a:pt x="1810" y="429"/>
                  </a:lnTo>
                  <a:lnTo>
                    <a:pt x="1810" y="439"/>
                  </a:lnTo>
                  <a:lnTo>
                    <a:pt x="1816" y="456"/>
                  </a:lnTo>
                  <a:lnTo>
                    <a:pt x="1826" y="471"/>
                  </a:lnTo>
                  <a:lnTo>
                    <a:pt x="1826" y="488"/>
                  </a:lnTo>
                  <a:lnTo>
                    <a:pt x="1826" y="503"/>
                  </a:lnTo>
                  <a:lnTo>
                    <a:pt x="1820" y="525"/>
                  </a:lnTo>
                  <a:lnTo>
                    <a:pt x="1816" y="541"/>
                  </a:lnTo>
                  <a:lnTo>
                    <a:pt x="1816" y="552"/>
                  </a:lnTo>
                  <a:lnTo>
                    <a:pt x="1810" y="563"/>
                  </a:lnTo>
                  <a:lnTo>
                    <a:pt x="1810" y="579"/>
                  </a:lnTo>
                  <a:lnTo>
                    <a:pt x="1805" y="595"/>
                  </a:lnTo>
                  <a:lnTo>
                    <a:pt x="1794" y="611"/>
                  </a:lnTo>
                  <a:lnTo>
                    <a:pt x="1788" y="627"/>
                  </a:lnTo>
                  <a:lnTo>
                    <a:pt x="1778" y="637"/>
                  </a:lnTo>
                  <a:lnTo>
                    <a:pt x="1773" y="648"/>
                  </a:lnTo>
                  <a:lnTo>
                    <a:pt x="1756" y="669"/>
                  </a:lnTo>
                  <a:lnTo>
                    <a:pt x="1756" y="686"/>
                  </a:lnTo>
                  <a:lnTo>
                    <a:pt x="1746" y="707"/>
                  </a:lnTo>
                  <a:lnTo>
                    <a:pt x="1750" y="729"/>
                  </a:lnTo>
                  <a:lnTo>
                    <a:pt x="1750" y="750"/>
                  </a:lnTo>
                  <a:lnTo>
                    <a:pt x="1750" y="756"/>
                  </a:lnTo>
                  <a:lnTo>
                    <a:pt x="1741" y="782"/>
                  </a:lnTo>
                  <a:lnTo>
                    <a:pt x="1729" y="799"/>
                  </a:lnTo>
                  <a:lnTo>
                    <a:pt x="1713" y="815"/>
                  </a:lnTo>
                  <a:lnTo>
                    <a:pt x="1708" y="831"/>
                  </a:lnTo>
                  <a:lnTo>
                    <a:pt x="1708" y="841"/>
                  </a:lnTo>
                  <a:lnTo>
                    <a:pt x="1703" y="852"/>
                  </a:lnTo>
                  <a:lnTo>
                    <a:pt x="1703" y="863"/>
                  </a:lnTo>
                  <a:lnTo>
                    <a:pt x="1703" y="869"/>
                  </a:lnTo>
                  <a:lnTo>
                    <a:pt x="1708" y="873"/>
                  </a:lnTo>
                  <a:lnTo>
                    <a:pt x="1713" y="884"/>
                  </a:lnTo>
                  <a:lnTo>
                    <a:pt x="1718" y="890"/>
                  </a:lnTo>
                  <a:lnTo>
                    <a:pt x="1713" y="901"/>
                  </a:lnTo>
                  <a:lnTo>
                    <a:pt x="1708" y="905"/>
                  </a:lnTo>
                  <a:lnTo>
                    <a:pt x="1703" y="911"/>
                  </a:lnTo>
                  <a:lnTo>
                    <a:pt x="1697" y="922"/>
                  </a:lnTo>
                  <a:lnTo>
                    <a:pt x="1697" y="928"/>
                  </a:lnTo>
                  <a:lnTo>
                    <a:pt x="1697" y="937"/>
                  </a:lnTo>
                  <a:lnTo>
                    <a:pt x="1692" y="949"/>
                  </a:lnTo>
                  <a:lnTo>
                    <a:pt x="1686" y="954"/>
                  </a:lnTo>
                  <a:lnTo>
                    <a:pt x="1686" y="965"/>
                  </a:lnTo>
                  <a:lnTo>
                    <a:pt x="1681" y="969"/>
                  </a:lnTo>
                  <a:lnTo>
                    <a:pt x="1681" y="975"/>
                  </a:lnTo>
                  <a:lnTo>
                    <a:pt x="1671" y="975"/>
                  </a:lnTo>
                  <a:lnTo>
                    <a:pt x="1660" y="986"/>
                  </a:lnTo>
                  <a:lnTo>
                    <a:pt x="1648" y="986"/>
                  </a:lnTo>
                  <a:lnTo>
                    <a:pt x="1633" y="986"/>
                  </a:lnTo>
                  <a:lnTo>
                    <a:pt x="1622" y="1007"/>
                  </a:lnTo>
                  <a:lnTo>
                    <a:pt x="1627" y="1030"/>
                  </a:lnTo>
                  <a:lnTo>
                    <a:pt x="1627" y="1050"/>
                  </a:lnTo>
                  <a:lnTo>
                    <a:pt x="1627" y="1062"/>
                  </a:lnTo>
                  <a:lnTo>
                    <a:pt x="1627" y="1067"/>
                  </a:lnTo>
                  <a:lnTo>
                    <a:pt x="1627" y="1071"/>
                  </a:lnTo>
                  <a:lnTo>
                    <a:pt x="1627" y="1083"/>
                  </a:lnTo>
                  <a:lnTo>
                    <a:pt x="1616" y="1104"/>
                  </a:lnTo>
                  <a:lnTo>
                    <a:pt x="1605" y="1109"/>
                  </a:lnTo>
                  <a:lnTo>
                    <a:pt x="1601" y="1115"/>
                  </a:lnTo>
                  <a:lnTo>
                    <a:pt x="1595" y="1115"/>
                  </a:lnTo>
                  <a:lnTo>
                    <a:pt x="1590" y="1115"/>
                  </a:lnTo>
                  <a:lnTo>
                    <a:pt x="1584" y="1120"/>
                  </a:lnTo>
                  <a:lnTo>
                    <a:pt x="1579" y="1120"/>
                  </a:lnTo>
                  <a:lnTo>
                    <a:pt x="1573" y="1120"/>
                  </a:lnTo>
                  <a:lnTo>
                    <a:pt x="1563" y="1141"/>
                  </a:lnTo>
                  <a:lnTo>
                    <a:pt x="1573" y="1164"/>
                  </a:lnTo>
                  <a:lnTo>
                    <a:pt x="1584" y="1173"/>
                  </a:lnTo>
                  <a:lnTo>
                    <a:pt x="1590" y="1196"/>
                  </a:lnTo>
                  <a:lnTo>
                    <a:pt x="1595" y="1205"/>
                  </a:lnTo>
                  <a:lnTo>
                    <a:pt x="1584" y="1217"/>
                  </a:lnTo>
                  <a:lnTo>
                    <a:pt x="1584" y="1222"/>
                  </a:lnTo>
                  <a:lnTo>
                    <a:pt x="1579" y="1222"/>
                  </a:lnTo>
                  <a:lnTo>
                    <a:pt x="1563" y="1228"/>
                  </a:lnTo>
                  <a:lnTo>
                    <a:pt x="1535" y="1217"/>
                  </a:lnTo>
                  <a:lnTo>
                    <a:pt x="1520" y="1222"/>
                  </a:lnTo>
                  <a:lnTo>
                    <a:pt x="1514" y="1238"/>
                  </a:lnTo>
                  <a:lnTo>
                    <a:pt x="1493" y="1243"/>
                  </a:lnTo>
                  <a:lnTo>
                    <a:pt x="1477" y="1238"/>
                  </a:lnTo>
                  <a:lnTo>
                    <a:pt x="1466" y="1238"/>
                  </a:lnTo>
                  <a:lnTo>
                    <a:pt x="1445" y="1233"/>
                  </a:lnTo>
                  <a:lnTo>
                    <a:pt x="1428" y="1228"/>
                  </a:lnTo>
                  <a:lnTo>
                    <a:pt x="1424" y="1228"/>
                  </a:lnTo>
                  <a:lnTo>
                    <a:pt x="1418" y="1228"/>
                  </a:lnTo>
                  <a:lnTo>
                    <a:pt x="1413" y="1233"/>
                  </a:lnTo>
                  <a:lnTo>
                    <a:pt x="1413" y="1238"/>
                  </a:lnTo>
                  <a:lnTo>
                    <a:pt x="1407" y="1243"/>
                  </a:lnTo>
                  <a:lnTo>
                    <a:pt x="1401" y="1243"/>
                  </a:lnTo>
                  <a:lnTo>
                    <a:pt x="1396" y="1243"/>
                  </a:lnTo>
                  <a:lnTo>
                    <a:pt x="1392" y="1243"/>
                  </a:lnTo>
                  <a:lnTo>
                    <a:pt x="1386" y="1243"/>
                  </a:lnTo>
                  <a:lnTo>
                    <a:pt x="1386" y="1249"/>
                  </a:lnTo>
                  <a:lnTo>
                    <a:pt x="1380" y="1249"/>
                  </a:lnTo>
                  <a:lnTo>
                    <a:pt x="1380" y="1254"/>
                  </a:lnTo>
                  <a:lnTo>
                    <a:pt x="1375" y="1254"/>
                  </a:lnTo>
                  <a:lnTo>
                    <a:pt x="1375" y="1260"/>
                  </a:lnTo>
                  <a:lnTo>
                    <a:pt x="1369" y="1260"/>
                  </a:lnTo>
                  <a:lnTo>
                    <a:pt x="1369" y="1266"/>
                  </a:lnTo>
                  <a:lnTo>
                    <a:pt x="1364" y="1270"/>
                  </a:lnTo>
                  <a:lnTo>
                    <a:pt x="1364" y="1275"/>
                  </a:lnTo>
                  <a:lnTo>
                    <a:pt x="1364" y="1281"/>
                  </a:lnTo>
                  <a:lnTo>
                    <a:pt x="1364" y="1286"/>
                  </a:lnTo>
                  <a:lnTo>
                    <a:pt x="1369" y="1292"/>
                  </a:lnTo>
                  <a:lnTo>
                    <a:pt x="1369" y="1298"/>
                  </a:lnTo>
                  <a:lnTo>
                    <a:pt x="1375" y="1303"/>
                  </a:lnTo>
                  <a:lnTo>
                    <a:pt x="1375" y="1313"/>
                  </a:lnTo>
                  <a:lnTo>
                    <a:pt x="1369" y="1319"/>
                  </a:lnTo>
                  <a:lnTo>
                    <a:pt x="1364" y="1319"/>
                  </a:lnTo>
                  <a:lnTo>
                    <a:pt x="1358" y="1324"/>
                  </a:lnTo>
                  <a:lnTo>
                    <a:pt x="1354" y="1324"/>
                  </a:lnTo>
                  <a:lnTo>
                    <a:pt x="1337" y="1324"/>
                  </a:lnTo>
                  <a:lnTo>
                    <a:pt x="1320" y="1319"/>
                  </a:lnTo>
                  <a:lnTo>
                    <a:pt x="1316" y="1313"/>
                  </a:lnTo>
                  <a:lnTo>
                    <a:pt x="1311" y="1313"/>
                  </a:lnTo>
                  <a:lnTo>
                    <a:pt x="1288" y="1313"/>
                  </a:lnTo>
                  <a:lnTo>
                    <a:pt x="1279" y="1319"/>
                  </a:lnTo>
                  <a:lnTo>
                    <a:pt x="1273" y="1330"/>
                  </a:lnTo>
                  <a:lnTo>
                    <a:pt x="1273" y="1335"/>
                  </a:lnTo>
                  <a:lnTo>
                    <a:pt x="1273" y="1340"/>
                  </a:lnTo>
                  <a:lnTo>
                    <a:pt x="1273" y="1351"/>
                  </a:lnTo>
                  <a:lnTo>
                    <a:pt x="1279" y="1362"/>
                  </a:lnTo>
                  <a:lnTo>
                    <a:pt x="1279" y="1372"/>
                  </a:lnTo>
                  <a:lnTo>
                    <a:pt x="1279" y="1383"/>
                  </a:lnTo>
                  <a:lnTo>
                    <a:pt x="1267" y="1394"/>
                  </a:lnTo>
                  <a:lnTo>
                    <a:pt x="1256" y="1394"/>
                  </a:lnTo>
                  <a:lnTo>
                    <a:pt x="1241" y="1394"/>
                  </a:lnTo>
                  <a:lnTo>
                    <a:pt x="1230" y="1404"/>
                  </a:lnTo>
                  <a:lnTo>
                    <a:pt x="1224" y="1415"/>
                  </a:lnTo>
                  <a:lnTo>
                    <a:pt x="1218" y="1421"/>
                  </a:lnTo>
                  <a:lnTo>
                    <a:pt x="1203" y="1426"/>
                  </a:lnTo>
                  <a:lnTo>
                    <a:pt x="1192" y="1421"/>
                  </a:lnTo>
                  <a:lnTo>
                    <a:pt x="1181" y="1409"/>
                  </a:lnTo>
                  <a:lnTo>
                    <a:pt x="1171" y="1404"/>
                  </a:lnTo>
                  <a:lnTo>
                    <a:pt x="1160" y="1404"/>
                  </a:lnTo>
                  <a:lnTo>
                    <a:pt x="1139" y="1415"/>
                  </a:lnTo>
                  <a:lnTo>
                    <a:pt x="1139" y="1421"/>
                  </a:lnTo>
                  <a:lnTo>
                    <a:pt x="1133" y="1432"/>
                  </a:lnTo>
                  <a:lnTo>
                    <a:pt x="1133" y="1441"/>
                  </a:lnTo>
                  <a:lnTo>
                    <a:pt x="1133" y="1453"/>
                  </a:lnTo>
                  <a:lnTo>
                    <a:pt x="1128" y="1458"/>
                  </a:lnTo>
                  <a:lnTo>
                    <a:pt x="1117" y="1458"/>
                  </a:lnTo>
                  <a:lnTo>
                    <a:pt x="1096" y="1458"/>
                  </a:lnTo>
                  <a:lnTo>
                    <a:pt x="1090" y="1458"/>
                  </a:lnTo>
                  <a:lnTo>
                    <a:pt x="1084" y="1458"/>
                  </a:lnTo>
                  <a:lnTo>
                    <a:pt x="1073" y="1453"/>
                  </a:lnTo>
                  <a:lnTo>
                    <a:pt x="1069" y="1447"/>
                  </a:lnTo>
                  <a:lnTo>
                    <a:pt x="1064" y="1441"/>
                  </a:lnTo>
                  <a:lnTo>
                    <a:pt x="1058" y="1436"/>
                  </a:lnTo>
                  <a:lnTo>
                    <a:pt x="1052" y="1432"/>
                  </a:lnTo>
                  <a:lnTo>
                    <a:pt x="1047" y="1426"/>
                  </a:lnTo>
                  <a:lnTo>
                    <a:pt x="1047" y="1421"/>
                  </a:lnTo>
                  <a:lnTo>
                    <a:pt x="1041" y="1415"/>
                  </a:lnTo>
                  <a:lnTo>
                    <a:pt x="1031" y="1404"/>
                  </a:lnTo>
                  <a:lnTo>
                    <a:pt x="1026" y="1400"/>
                  </a:lnTo>
                  <a:lnTo>
                    <a:pt x="1009" y="1388"/>
                  </a:lnTo>
                  <a:lnTo>
                    <a:pt x="999" y="1388"/>
                  </a:lnTo>
                  <a:lnTo>
                    <a:pt x="994" y="1394"/>
                  </a:lnTo>
                  <a:lnTo>
                    <a:pt x="994" y="1400"/>
                  </a:lnTo>
                  <a:lnTo>
                    <a:pt x="994" y="1415"/>
                  </a:lnTo>
                  <a:lnTo>
                    <a:pt x="988" y="1421"/>
                  </a:lnTo>
                  <a:lnTo>
                    <a:pt x="983" y="1421"/>
                  </a:lnTo>
                  <a:lnTo>
                    <a:pt x="983" y="1426"/>
                  </a:lnTo>
                  <a:lnTo>
                    <a:pt x="983" y="1436"/>
                  </a:lnTo>
                  <a:lnTo>
                    <a:pt x="977" y="1447"/>
                  </a:lnTo>
                  <a:lnTo>
                    <a:pt x="971" y="1453"/>
                  </a:lnTo>
                  <a:lnTo>
                    <a:pt x="962" y="1453"/>
                  </a:lnTo>
                  <a:lnTo>
                    <a:pt x="950" y="1458"/>
                  </a:lnTo>
                  <a:lnTo>
                    <a:pt x="945" y="1453"/>
                  </a:lnTo>
                  <a:lnTo>
                    <a:pt x="945" y="1447"/>
                  </a:lnTo>
                  <a:lnTo>
                    <a:pt x="939" y="1453"/>
                  </a:lnTo>
                  <a:lnTo>
                    <a:pt x="939" y="1458"/>
                  </a:lnTo>
                  <a:lnTo>
                    <a:pt x="939" y="1464"/>
                  </a:lnTo>
                  <a:lnTo>
                    <a:pt x="939" y="1469"/>
                  </a:lnTo>
                  <a:lnTo>
                    <a:pt x="934" y="1474"/>
                  </a:lnTo>
                  <a:lnTo>
                    <a:pt x="934" y="1479"/>
                  </a:lnTo>
                  <a:lnTo>
                    <a:pt x="934" y="1485"/>
                  </a:lnTo>
                  <a:lnTo>
                    <a:pt x="928" y="1490"/>
                  </a:lnTo>
                  <a:lnTo>
                    <a:pt x="924" y="1485"/>
                  </a:lnTo>
                  <a:lnTo>
                    <a:pt x="918" y="1479"/>
                  </a:lnTo>
                  <a:lnTo>
                    <a:pt x="913" y="1479"/>
                  </a:lnTo>
                  <a:lnTo>
                    <a:pt x="913" y="1485"/>
                  </a:lnTo>
                  <a:lnTo>
                    <a:pt x="907" y="1490"/>
                  </a:lnTo>
                  <a:lnTo>
                    <a:pt x="902" y="1490"/>
                  </a:lnTo>
                  <a:lnTo>
                    <a:pt x="902" y="1485"/>
                  </a:lnTo>
                  <a:lnTo>
                    <a:pt x="902" y="1474"/>
                  </a:lnTo>
                  <a:lnTo>
                    <a:pt x="896" y="1474"/>
                  </a:lnTo>
                  <a:lnTo>
                    <a:pt x="892" y="1474"/>
                  </a:lnTo>
                  <a:lnTo>
                    <a:pt x="886" y="1479"/>
                  </a:lnTo>
                  <a:lnTo>
                    <a:pt x="881" y="1479"/>
                  </a:lnTo>
                  <a:lnTo>
                    <a:pt x="875" y="1479"/>
                  </a:lnTo>
                  <a:lnTo>
                    <a:pt x="875" y="1474"/>
                  </a:lnTo>
                  <a:lnTo>
                    <a:pt x="869" y="1469"/>
                  </a:lnTo>
                  <a:lnTo>
                    <a:pt x="864" y="1474"/>
                  </a:lnTo>
                  <a:lnTo>
                    <a:pt x="858" y="1474"/>
                  </a:lnTo>
                  <a:lnTo>
                    <a:pt x="849" y="1469"/>
                  </a:lnTo>
                  <a:lnTo>
                    <a:pt x="849" y="1474"/>
                  </a:lnTo>
                  <a:lnTo>
                    <a:pt x="849" y="1479"/>
                  </a:lnTo>
                  <a:lnTo>
                    <a:pt x="849" y="1485"/>
                  </a:lnTo>
                  <a:lnTo>
                    <a:pt x="843" y="1490"/>
                  </a:lnTo>
                  <a:lnTo>
                    <a:pt x="837" y="1490"/>
                  </a:lnTo>
                  <a:lnTo>
                    <a:pt x="837" y="1502"/>
                  </a:lnTo>
                  <a:lnTo>
                    <a:pt x="832" y="1502"/>
                  </a:lnTo>
                  <a:lnTo>
                    <a:pt x="832" y="1496"/>
                  </a:lnTo>
                  <a:lnTo>
                    <a:pt x="826" y="1496"/>
                  </a:lnTo>
                  <a:lnTo>
                    <a:pt x="822" y="1496"/>
                  </a:lnTo>
                  <a:lnTo>
                    <a:pt x="816" y="1496"/>
                  </a:lnTo>
                  <a:lnTo>
                    <a:pt x="811" y="1506"/>
                  </a:lnTo>
                  <a:lnTo>
                    <a:pt x="805" y="1506"/>
                  </a:lnTo>
                  <a:lnTo>
                    <a:pt x="800" y="1502"/>
                  </a:lnTo>
                  <a:lnTo>
                    <a:pt x="794" y="1502"/>
                  </a:lnTo>
                  <a:lnTo>
                    <a:pt x="789" y="1506"/>
                  </a:lnTo>
                  <a:lnTo>
                    <a:pt x="784" y="1506"/>
                  </a:lnTo>
                  <a:lnTo>
                    <a:pt x="779" y="1517"/>
                  </a:lnTo>
                  <a:lnTo>
                    <a:pt x="773" y="1528"/>
                  </a:lnTo>
                  <a:lnTo>
                    <a:pt x="768" y="1534"/>
                  </a:lnTo>
                  <a:lnTo>
                    <a:pt x="756" y="1538"/>
                  </a:lnTo>
                  <a:lnTo>
                    <a:pt x="747" y="1534"/>
                  </a:lnTo>
                  <a:lnTo>
                    <a:pt x="735" y="1534"/>
                  </a:lnTo>
                  <a:lnTo>
                    <a:pt x="730" y="1528"/>
                  </a:lnTo>
                  <a:lnTo>
                    <a:pt x="719" y="1534"/>
                  </a:lnTo>
                  <a:lnTo>
                    <a:pt x="719" y="1538"/>
                  </a:lnTo>
                  <a:lnTo>
                    <a:pt x="719" y="1543"/>
                  </a:lnTo>
                  <a:lnTo>
                    <a:pt x="715" y="1549"/>
                  </a:lnTo>
                  <a:lnTo>
                    <a:pt x="709" y="1549"/>
                  </a:lnTo>
                  <a:lnTo>
                    <a:pt x="703" y="1549"/>
                  </a:lnTo>
                  <a:lnTo>
                    <a:pt x="692" y="1543"/>
                  </a:lnTo>
                  <a:lnTo>
                    <a:pt x="687" y="1543"/>
                  </a:lnTo>
                  <a:lnTo>
                    <a:pt x="677" y="1534"/>
                  </a:lnTo>
                  <a:lnTo>
                    <a:pt x="671" y="1522"/>
                  </a:lnTo>
                  <a:lnTo>
                    <a:pt x="660" y="1522"/>
                  </a:lnTo>
                  <a:lnTo>
                    <a:pt x="649" y="1517"/>
                  </a:lnTo>
                  <a:lnTo>
                    <a:pt x="639" y="1517"/>
                  </a:lnTo>
                  <a:lnTo>
                    <a:pt x="634" y="1511"/>
                  </a:lnTo>
                  <a:lnTo>
                    <a:pt x="634" y="1502"/>
                  </a:lnTo>
                  <a:lnTo>
                    <a:pt x="617" y="1502"/>
                  </a:lnTo>
                  <a:lnTo>
                    <a:pt x="601" y="1502"/>
                  </a:lnTo>
                  <a:lnTo>
                    <a:pt x="590" y="1502"/>
                  </a:lnTo>
                  <a:lnTo>
                    <a:pt x="579" y="1496"/>
                  </a:lnTo>
                  <a:lnTo>
                    <a:pt x="574" y="1490"/>
                  </a:lnTo>
                  <a:lnTo>
                    <a:pt x="564" y="1474"/>
                  </a:lnTo>
                  <a:lnTo>
                    <a:pt x="558" y="1469"/>
                  </a:lnTo>
                  <a:lnTo>
                    <a:pt x="547" y="1464"/>
                  </a:lnTo>
                  <a:lnTo>
                    <a:pt x="541" y="1464"/>
                  </a:lnTo>
                  <a:lnTo>
                    <a:pt x="509" y="1458"/>
                  </a:lnTo>
                  <a:lnTo>
                    <a:pt x="515" y="1458"/>
                  </a:lnTo>
                  <a:lnTo>
                    <a:pt x="515" y="1453"/>
                  </a:lnTo>
                  <a:lnTo>
                    <a:pt x="520" y="1453"/>
                  </a:lnTo>
                  <a:lnTo>
                    <a:pt x="515" y="1447"/>
                  </a:lnTo>
                  <a:lnTo>
                    <a:pt x="515" y="1441"/>
                  </a:lnTo>
                  <a:lnTo>
                    <a:pt x="520" y="1441"/>
                  </a:lnTo>
                  <a:lnTo>
                    <a:pt x="520" y="1436"/>
                  </a:lnTo>
                  <a:lnTo>
                    <a:pt x="515" y="1432"/>
                  </a:lnTo>
                  <a:lnTo>
                    <a:pt x="509" y="1432"/>
                  </a:lnTo>
                  <a:lnTo>
                    <a:pt x="504" y="1426"/>
                  </a:lnTo>
                  <a:lnTo>
                    <a:pt x="500" y="1426"/>
                  </a:lnTo>
                  <a:lnTo>
                    <a:pt x="494" y="1421"/>
                  </a:lnTo>
                  <a:lnTo>
                    <a:pt x="500" y="1415"/>
                  </a:lnTo>
                  <a:lnTo>
                    <a:pt x="504" y="1415"/>
                  </a:lnTo>
                  <a:lnTo>
                    <a:pt x="509" y="1409"/>
                  </a:lnTo>
                  <a:lnTo>
                    <a:pt x="515" y="1415"/>
                  </a:lnTo>
                  <a:lnTo>
                    <a:pt x="520" y="1415"/>
                  </a:lnTo>
                  <a:lnTo>
                    <a:pt x="532" y="1421"/>
                  </a:lnTo>
                  <a:lnTo>
                    <a:pt x="541" y="1421"/>
                  </a:lnTo>
                  <a:lnTo>
                    <a:pt x="547" y="1421"/>
                  </a:lnTo>
                  <a:lnTo>
                    <a:pt x="547" y="1415"/>
                  </a:lnTo>
                  <a:lnTo>
                    <a:pt x="558" y="1415"/>
                  </a:lnTo>
                  <a:lnTo>
                    <a:pt x="553" y="1415"/>
                  </a:lnTo>
                  <a:lnTo>
                    <a:pt x="547" y="1415"/>
                  </a:lnTo>
                  <a:lnTo>
                    <a:pt x="537" y="1409"/>
                  </a:lnTo>
                  <a:lnTo>
                    <a:pt x="532" y="1409"/>
                  </a:lnTo>
                  <a:lnTo>
                    <a:pt x="526" y="1404"/>
                  </a:lnTo>
                  <a:lnTo>
                    <a:pt x="520" y="1404"/>
                  </a:lnTo>
                  <a:lnTo>
                    <a:pt x="515" y="1409"/>
                  </a:lnTo>
                  <a:lnTo>
                    <a:pt x="509" y="1409"/>
                  </a:lnTo>
                  <a:lnTo>
                    <a:pt x="509" y="1404"/>
                  </a:lnTo>
                  <a:lnTo>
                    <a:pt x="515" y="1404"/>
                  </a:lnTo>
                  <a:lnTo>
                    <a:pt x="515" y="1400"/>
                  </a:lnTo>
                  <a:lnTo>
                    <a:pt x="515" y="1388"/>
                  </a:lnTo>
                  <a:lnTo>
                    <a:pt x="520" y="1388"/>
                  </a:lnTo>
                  <a:lnTo>
                    <a:pt x="520" y="1383"/>
                  </a:lnTo>
                  <a:lnTo>
                    <a:pt x="515" y="1383"/>
                  </a:lnTo>
                  <a:lnTo>
                    <a:pt x="509" y="1377"/>
                  </a:lnTo>
                  <a:lnTo>
                    <a:pt x="504" y="1377"/>
                  </a:lnTo>
                  <a:lnTo>
                    <a:pt x="500" y="1372"/>
                  </a:lnTo>
                  <a:lnTo>
                    <a:pt x="500" y="1367"/>
                  </a:lnTo>
                  <a:lnTo>
                    <a:pt x="500" y="1362"/>
                  </a:lnTo>
                  <a:lnTo>
                    <a:pt x="500" y="1356"/>
                  </a:lnTo>
                  <a:lnTo>
                    <a:pt x="504" y="1356"/>
                  </a:lnTo>
                  <a:lnTo>
                    <a:pt x="504" y="1351"/>
                  </a:lnTo>
                  <a:lnTo>
                    <a:pt x="504" y="1345"/>
                  </a:lnTo>
                  <a:lnTo>
                    <a:pt x="504" y="1340"/>
                  </a:lnTo>
                  <a:lnTo>
                    <a:pt x="504" y="1335"/>
                  </a:lnTo>
                  <a:lnTo>
                    <a:pt x="504" y="1330"/>
                  </a:lnTo>
                  <a:lnTo>
                    <a:pt x="509" y="1330"/>
                  </a:lnTo>
                  <a:lnTo>
                    <a:pt x="515" y="1330"/>
                  </a:lnTo>
                  <a:lnTo>
                    <a:pt x="520" y="1330"/>
                  </a:lnTo>
                  <a:lnTo>
                    <a:pt x="515" y="1330"/>
                  </a:lnTo>
                  <a:lnTo>
                    <a:pt x="515" y="1324"/>
                  </a:lnTo>
                  <a:lnTo>
                    <a:pt x="509" y="1324"/>
                  </a:lnTo>
                  <a:lnTo>
                    <a:pt x="504" y="1324"/>
                  </a:lnTo>
                  <a:lnTo>
                    <a:pt x="504" y="1319"/>
                  </a:lnTo>
                  <a:lnTo>
                    <a:pt x="500" y="1313"/>
                  </a:lnTo>
                  <a:lnTo>
                    <a:pt x="500" y="1319"/>
                  </a:lnTo>
                  <a:lnTo>
                    <a:pt x="500" y="1324"/>
                  </a:lnTo>
                  <a:lnTo>
                    <a:pt x="504" y="1324"/>
                  </a:lnTo>
                  <a:lnTo>
                    <a:pt x="504" y="1330"/>
                  </a:lnTo>
                  <a:lnTo>
                    <a:pt x="504" y="1335"/>
                  </a:lnTo>
                  <a:lnTo>
                    <a:pt x="500" y="1335"/>
                  </a:lnTo>
                  <a:lnTo>
                    <a:pt x="500" y="1340"/>
                  </a:lnTo>
                  <a:lnTo>
                    <a:pt x="500" y="1345"/>
                  </a:lnTo>
                  <a:lnTo>
                    <a:pt x="500" y="1351"/>
                  </a:lnTo>
                  <a:lnTo>
                    <a:pt x="494" y="1356"/>
                  </a:lnTo>
                  <a:lnTo>
                    <a:pt x="494" y="1362"/>
                  </a:lnTo>
                  <a:lnTo>
                    <a:pt x="494" y="1367"/>
                  </a:lnTo>
                  <a:lnTo>
                    <a:pt x="494" y="1372"/>
                  </a:lnTo>
                  <a:lnTo>
                    <a:pt x="494" y="1377"/>
                  </a:lnTo>
                  <a:lnTo>
                    <a:pt x="500" y="1383"/>
                  </a:lnTo>
                  <a:lnTo>
                    <a:pt x="504" y="1388"/>
                  </a:lnTo>
                  <a:lnTo>
                    <a:pt x="509" y="1388"/>
                  </a:lnTo>
                  <a:lnTo>
                    <a:pt x="509" y="1394"/>
                  </a:lnTo>
                  <a:lnTo>
                    <a:pt x="509" y="1400"/>
                  </a:lnTo>
                  <a:lnTo>
                    <a:pt x="504" y="1400"/>
                  </a:lnTo>
                  <a:lnTo>
                    <a:pt x="500" y="1404"/>
                  </a:lnTo>
                  <a:lnTo>
                    <a:pt x="488" y="1404"/>
                  </a:lnTo>
                  <a:lnTo>
                    <a:pt x="472" y="1404"/>
                  </a:lnTo>
                  <a:lnTo>
                    <a:pt x="466" y="1404"/>
                  </a:lnTo>
                  <a:lnTo>
                    <a:pt x="462" y="1404"/>
                  </a:lnTo>
                  <a:lnTo>
                    <a:pt x="456" y="1404"/>
                  </a:lnTo>
                  <a:lnTo>
                    <a:pt x="440" y="1415"/>
                  </a:lnTo>
                  <a:lnTo>
                    <a:pt x="434" y="1415"/>
                  </a:lnTo>
                  <a:lnTo>
                    <a:pt x="430" y="1421"/>
                  </a:lnTo>
                  <a:lnTo>
                    <a:pt x="424" y="1415"/>
                  </a:lnTo>
                  <a:lnTo>
                    <a:pt x="419" y="1415"/>
                  </a:lnTo>
                  <a:lnTo>
                    <a:pt x="419" y="1409"/>
                  </a:lnTo>
                  <a:lnTo>
                    <a:pt x="413" y="1409"/>
                  </a:lnTo>
                  <a:lnTo>
                    <a:pt x="413" y="1404"/>
                  </a:lnTo>
                  <a:lnTo>
                    <a:pt x="407" y="1404"/>
                  </a:lnTo>
                  <a:lnTo>
                    <a:pt x="407" y="1400"/>
                  </a:lnTo>
                  <a:lnTo>
                    <a:pt x="402" y="1394"/>
                  </a:lnTo>
                  <a:lnTo>
                    <a:pt x="402" y="1388"/>
                  </a:lnTo>
                  <a:lnTo>
                    <a:pt x="407" y="1383"/>
                  </a:lnTo>
                  <a:lnTo>
                    <a:pt x="402" y="1383"/>
                  </a:lnTo>
                  <a:lnTo>
                    <a:pt x="402" y="1388"/>
                  </a:lnTo>
                  <a:lnTo>
                    <a:pt x="402" y="1383"/>
                  </a:lnTo>
                  <a:lnTo>
                    <a:pt x="402" y="1377"/>
                  </a:lnTo>
                  <a:lnTo>
                    <a:pt x="402" y="1367"/>
                  </a:lnTo>
                  <a:lnTo>
                    <a:pt x="396" y="1367"/>
                  </a:lnTo>
                  <a:lnTo>
                    <a:pt x="396" y="1362"/>
                  </a:lnTo>
                  <a:lnTo>
                    <a:pt x="396" y="1351"/>
                  </a:lnTo>
                  <a:lnTo>
                    <a:pt x="396" y="1345"/>
                  </a:lnTo>
                  <a:lnTo>
                    <a:pt x="402" y="1345"/>
                  </a:lnTo>
                  <a:lnTo>
                    <a:pt x="402" y="1335"/>
                  </a:lnTo>
                  <a:lnTo>
                    <a:pt x="396" y="1335"/>
                  </a:lnTo>
                  <a:lnTo>
                    <a:pt x="396" y="1330"/>
                  </a:lnTo>
                  <a:lnTo>
                    <a:pt x="396" y="1324"/>
                  </a:lnTo>
                  <a:lnTo>
                    <a:pt x="396" y="1319"/>
                  </a:lnTo>
                  <a:lnTo>
                    <a:pt x="392" y="1313"/>
                  </a:lnTo>
                  <a:lnTo>
                    <a:pt x="392" y="1307"/>
                  </a:lnTo>
                  <a:lnTo>
                    <a:pt x="386" y="1303"/>
                  </a:lnTo>
                  <a:lnTo>
                    <a:pt x="386" y="1298"/>
                  </a:lnTo>
                  <a:lnTo>
                    <a:pt x="386" y="1292"/>
                  </a:lnTo>
                  <a:lnTo>
                    <a:pt x="386" y="1286"/>
                  </a:lnTo>
                  <a:lnTo>
                    <a:pt x="381" y="1281"/>
                  </a:lnTo>
                  <a:lnTo>
                    <a:pt x="381" y="1275"/>
                  </a:lnTo>
                  <a:lnTo>
                    <a:pt x="381" y="1270"/>
                  </a:lnTo>
                  <a:lnTo>
                    <a:pt x="375" y="1260"/>
                  </a:lnTo>
                  <a:lnTo>
                    <a:pt x="375" y="1254"/>
                  </a:lnTo>
                  <a:lnTo>
                    <a:pt x="375" y="1249"/>
                  </a:lnTo>
                  <a:lnTo>
                    <a:pt x="370" y="1249"/>
                  </a:lnTo>
                  <a:lnTo>
                    <a:pt x="370" y="1243"/>
                  </a:lnTo>
                  <a:lnTo>
                    <a:pt x="370" y="1238"/>
                  </a:lnTo>
                  <a:lnTo>
                    <a:pt x="364" y="1233"/>
                  </a:lnTo>
                  <a:lnTo>
                    <a:pt x="364" y="1228"/>
                  </a:lnTo>
                  <a:lnTo>
                    <a:pt x="364" y="1217"/>
                  </a:lnTo>
                  <a:lnTo>
                    <a:pt x="364" y="1211"/>
                  </a:lnTo>
                  <a:lnTo>
                    <a:pt x="364" y="1205"/>
                  </a:lnTo>
                  <a:lnTo>
                    <a:pt x="359" y="1201"/>
                  </a:lnTo>
                  <a:lnTo>
                    <a:pt x="359" y="1196"/>
                  </a:lnTo>
                  <a:lnTo>
                    <a:pt x="359" y="1190"/>
                  </a:lnTo>
                  <a:lnTo>
                    <a:pt x="354" y="1190"/>
                  </a:lnTo>
                  <a:lnTo>
                    <a:pt x="354" y="1185"/>
                  </a:lnTo>
                  <a:lnTo>
                    <a:pt x="359" y="1179"/>
                  </a:lnTo>
                  <a:lnTo>
                    <a:pt x="364" y="1179"/>
                  </a:lnTo>
                  <a:lnTo>
                    <a:pt x="364" y="1185"/>
                  </a:lnTo>
                  <a:lnTo>
                    <a:pt x="370" y="1185"/>
                  </a:lnTo>
                  <a:lnTo>
                    <a:pt x="370" y="1179"/>
                  </a:lnTo>
                  <a:lnTo>
                    <a:pt x="375" y="1185"/>
                  </a:lnTo>
                  <a:lnTo>
                    <a:pt x="381" y="1185"/>
                  </a:lnTo>
                  <a:lnTo>
                    <a:pt x="386" y="1185"/>
                  </a:lnTo>
                  <a:lnTo>
                    <a:pt x="392" y="1185"/>
                  </a:lnTo>
                  <a:lnTo>
                    <a:pt x="396" y="1190"/>
                  </a:lnTo>
                  <a:lnTo>
                    <a:pt x="407" y="1190"/>
                  </a:lnTo>
                  <a:lnTo>
                    <a:pt x="413" y="1190"/>
                  </a:lnTo>
                  <a:lnTo>
                    <a:pt x="419" y="1190"/>
                  </a:lnTo>
                  <a:lnTo>
                    <a:pt x="424" y="1190"/>
                  </a:lnTo>
                  <a:lnTo>
                    <a:pt x="424" y="1185"/>
                  </a:lnTo>
                  <a:lnTo>
                    <a:pt x="430" y="1185"/>
                  </a:lnTo>
                  <a:lnTo>
                    <a:pt x="434" y="1185"/>
                  </a:lnTo>
                  <a:lnTo>
                    <a:pt x="440" y="1185"/>
                  </a:lnTo>
                  <a:lnTo>
                    <a:pt x="451" y="1185"/>
                  </a:lnTo>
                  <a:lnTo>
                    <a:pt x="462" y="1185"/>
                  </a:lnTo>
                  <a:lnTo>
                    <a:pt x="466" y="1185"/>
                  </a:lnTo>
                  <a:lnTo>
                    <a:pt x="472" y="1185"/>
                  </a:lnTo>
                  <a:lnTo>
                    <a:pt x="472" y="1190"/>
                  </a:lnTo>
                  <a:lnTo>
                    <a:pt x="477" y="1185"/>
                  </a:lnTo>
                  <a:lnTo>
                    <a:pt x="477" y="1179"/>
                  </a:lnTo>
                  <a:lnTo>
                    <a:pt x="483" y="1179"/>
                  </a:lnTo>
                  <a:lnTo>
                    <a:pt x="488" y="1179"/>
                  </a:lnTo>
                  <a:lnTo>
                    <a:pt x="488" y="1185"/>
                  </a:lnTo>
                  <a:lnTo>
                    <a:pt x="494" y="1190"/>
                  </a:lnTo>
                  <a:lnTo>
                    <a:pt x="500" y="1190"/>
                  </a:lnTo>
                  <a:lnTo>
                    <a:pt x="500" y="1196"/>
                  </a:lnTo>
                  <a:lnTo>
                    <a:pt x="500" y="1205"/>
                  </a:lnTo>
                  <a:lnTo>
                    <a:pt x="500" y="1211"/>
                  </a:lnTo>
                  <a:lnTo>
                    <a:pt x="500" y="1217"/>
                  </a:lnTo>
                  <a:lnTo>
                    <a:pt x="504" y="1217"/>
                  </a:lnTo>
                  <a:lnTo>
                    <a:pt x="509" y="1217"/>
                  </a:lnTo>
                  <a:lnTo>
                    <a:pt x="515" y="1222"/>
                  </a:lnTo>
                  <a:lnTo>
                    <a:pt x="520" y="1222"/>
                  </a:lnTo>
                  <a:lnTo>
                    <a:pt x="520" y="1217"/>
                  </a:lnTo>
                  <a:lnTo>
                    <a:pt x="515" y="1217"/>
                  </a:lnTo>
                  <a:lnTo>
                    <a:pt x="509" y="1217"/>
                  </a:lnTo>
                  <a:lnTo>
                    <a:pt x="504" y="1211"/>
                  </a:lnTo>
                  <a:lnTo>
                    <a:pt x="504" y="1205"/>
                  </a:lnTo>
                  <a:lnTo>
                    <a:pt x="509" y="1201"/>
                  </a:lnTo>
                  <a:lnTo>
                    <a:pt x="515" y="1196"/>
                  </a:lnTo>
                  <a:lnTo>
                    <a:pt x="526" y="1196"/>
                  </a:lnTo>
                  <a:lnTo>
                    <a:pt x="532" y="1196"/>
                  </a:lnTo>
                  <a:lnTo>
                    <a:pt x="537" y="1196"/>
                  </a:lnTo>
                  <a:lnTo>
                    <a:pt x="541" y="1196"/>
                  </a:lnTo>
                  <a:lnTo>
                    <a:pt x="547" y="1196"/>
                  </a:lnTo>
                  <a:lnTo>
                    <a:pt x="547" y="1190"/>
                  </a:lnTo>
                  <a:lnTo>
                    <a:pt x="553" y="1190"/>
                  </a:lnTo>
                  <a:lnTo>
                    <a:pt x="558" y="1190"/>
                  </a:lnTo>
                  <a:lnTo>
                    <a:pt x="564" y="1190"/>
                  </a:lnTo>
                  <a:lnTo>
                    <a:pt x="564" y="1185"/>
                  </a:lnTo>
                  <a:lnTo>
                    <a:pt x="569" y="1185"/>
                  </a:lnTo>
                  <a:lnTo>
                    <a:pt x="574" y="1185"/>
                  </a:lnTo>
                  <a:lnTo>
                    <a:pt x="579" y="1185"/>
                  </a:lnTo>
                  <a:lnTo>
                    <a:pt x="585" y="1179"/>
                  </a:lnTo>
                  <a:lnTo>
                    <a:pt x="596" y="1179"/>
                  </a:lnTo>
                  <a:lnTo>
                    <a:pt x="596" y="1173"/>
                  </a:lnTo>
                  <a:lnTo>
                    <a:pt x="590" y="1173"/>
                  </a:lnTo>
                  <a:lnTo>
                    <a:pt x="596" y="1164"/>
                  </a:lnTo>
                  <a:lnTo>
                    <a:pt x="601" y="1164"/>
                  </a:lnTo>
                  <a:lnTo>
                    <a:pt x="601" y="1158"/>
                  </a:lnTo>
                  <a:lnTo>
                    <a:pt x="596" y="1152"/>
                  </a:lnTo>
                  <a:lnTo>
                    <a:pt x="590" y="1147"/>
                  </a:lnTo>
                  <a:lnTo>
                    <a:pt x="585" y="1147"/>
                  </a:lnTo>
                  <a:lnTo>
                    <a:pt x="579" y="1147"/>
                  </a:lnTo>
                  <a:lnTo>
                    <a:pt x="579" y="1141"/>
                  </a:lnTo>
                  <a:lnTo>
                    <a:pt x="574" y="1141"/>
                  </a:lnTo>
                  <a:lnTo>
                    <a:pt x="569" y="1131"/>
                  </a:lnTo>
                  <a:lnTo>
                    <a:pt x="574" y="1131"/>
                  </a:lnTo>
                  <a:lnTo>
                    <a:pt x="579" y="1131"/>
                  </a:lnTo>
                  <a:lnTo>
                    <a:pt x="574" y="1131"/>
                  </a:lnTo>
                  <a:lnTo>
                    <a:pt x="574" y="1126"/>
                  </a:lnTo>
                  <a:lnTo>
                    <a:pt x="574" y="1120"/>
                  </a:lnTo>
                  <a:lnTo>
                    <a:pt x="569" y="1120"/>
                  </a:lnTo>
                  <a:lnTo>
                    <a:pt x="564" y="1120"/>
                  </a:lnTo>
                  <a:lnTo>
                    <a:pt x="558" y="1115"/>
                  </a:lnTo>
                  <a:lnTo>
                    <a:pt x="558" y="1104"/>
                  </a:lnTo>
                  <a:lnTo>
                    <a:pt x="558" y="1099"/>
                  </a:lnTo>
                  <a:lnTo>
                    <a:pt x="558" y="1094"/>
                  </a:lnTo>
                  <a:lnTo>
                    <a:pt x="558" y="1088"/>
                  </a:lnTo>
                  <a:lnTo>
                    <a:pt x="558" y="1083"/>
                  </a:lnTo>
                  <a:lnTo>
                    <a:pt x="558" y="1071"/>
                  </a:lnTo>
                  <a:lnTo>
                    <a:pt x="558" y="1067"/>
                  </a:lnTo>
                  <a:lnTo>
                    <a:pt x="564" y="1067"/>
                  </a:lnTo>
                  <a:lnTo>
                    <a:pt x="564" y="1062"/>
                  </a:lnTo>
                  <a:lnTo>
                    <a:pt x="564" y="1050"/>
                  </a:lnTo>
                  <a:lnTo>
                    <a:pt x="564" y="1045"/>
                  </a:lnTo>
                  <a:lnTo>
                    <a:pt x="564" y="1039"/>
                  </a:lnTo>
                  <a:lnTo>
                    <a:pt x="569" y="1039"/>
                  </a:lnTo>
                  <a:lnTo>
                    <a:pt x="569" y="1035"/>
                  </a:lnTo>
                  <a:lnTo>
                    <a:pt x="574" y="1035"/>
                  </a:lnTo>
                  <a:lnTo>
                    <a:pt x="579" y="1035"/>
                  </a:lnTo>
                  <a:lnTo>
                    <a:pt x="585" y="1035"/>
                  </a:lnTo>
                  <a:lnTo>
                    <a:pt x="590" y="1035"/>
                  </a:lnTo>
                  <a:lnTo>
                    <a:pt x="596" y="1035"/>
                  </a:lnTo>
                  <a:lnTo>
                    <a:pt x="596" y="1039"/>
                  </a:lnTo>
                  <a:lnTo>
                    <a:pt x="601" y="1045"/>
                  </a:lnTo>
                  <a:lnTo>
                    <a:pt x="607" y="1050"/>
                  </a:lnTo>
                  <a:lnTo>
                    <a:pt x="607" y="1045"/>
                  </a:lnTo>
                  <a:lnTo>
                    <a:pt x="601" y="1039"/>
                  </a:lnTo>
                  <a:lnTo>
                    <a:pt x="601" y="1035"/>
                  </a:lnTo>
                  <a:lnTo>
                    <a:pt x="611" y="1035"/>
                  </a:lnTo>
                  <a:lnTo>
                    <a:pt x="617" y="1039"/>
                  </a:lnTo>
                  <a:lnTo>
                    <a:pt x="628" y="1039"/>
                  </a:lnTo>
                  <a:lnTo>
                    <a:pt x="628" y="1035"/>
                  </a:lnTo>
                  <a:lnTo>
                    <a:pt x="634" y="1035"/>
                  </a:lnTo>
                  <a:lnTo>
                    <a:pt x="639" y="1035"/>
                  </a:lnTo>
                  <a:lnTo>
                    <a:pt x="643" y="1035"/>
                  </a:lnTo>
                  <a:lnTo>
                    <a:pt x="649" y="1030"/>
                  </a:lnTo>
                  <a:lnTo>
                    <a:pt x="655" y="1030"/>
                  </a:lnTo>
                  <a:lnTo>
                    <a:pt x="660" y="1030"/>
                  </a:lnTo>
                  <a:lnTo>
                    <a:pt x="660" y="1024"/>
                  </a:lnTo>
                  <a:lnTo>
                    <a:pt x="660" y="1018"/>
                  </a:lnTo>
                  <a:lnTo>
                    <a:pt x="666" y="1018"/>
                  </a:lnTo>
                  <a:lnTo>
                    <a:pt x="666" y="1013"/>
                  </a:lnTo>
                  <a:lnTo>
                    <a:pt x="666" y="1007"/>
                  </a:lnTo>
                  <a:lnTo>
                    <a:pt x="671" y="1007"/>
                  </a:lnTo>
                  <a:lnTo>
                    <a:pt x="666" y="1007"/>
                  </a:lnTo>
                  <a:lnTo>
                    <a:pt x="671" y="997"/>
                  </a:lnTo>
                  <a:lnTo>
                    <a:pt x="677" y="997"/>
                  </a:lnTo>
                  <a:lnTo>
                    <a:pt x="692" y="1007"/>
                  </a:lnTo>
                  <a:lnTo>
                    <a:pt x="698" y="1013"/>
                  </a:lnTo>
                  <a:lnTo>
                    <a:pt x="715" y="1013"/>
                  </a:lnTo>
                  <a:lnTo>
                    <a:pt x="715" y="1007"/>
                  </a:lnTo>
                  <a:lnTo>
                    <a:pt x="709" y="1007"/>
                  </a:lnTo>
                  <a:lnTo>
                    <a:pt x="715" y="1007"/>
                  </a:lnTo>
                  <a:lnTo>
                    <a:pt x="715" y="1003"/>
                  </a:lnTo>
                  <a:lnTo>
                    <a:pt x="719" y="1003"/>
                  </a:lnTo>
                  <a:lnTo>
                    <a:pt x="724" y="1003"/>
                  </a:lnTo>
                  <a:lnTo>
                    <a:pt x="730" y="1003"/>
                  </a:lnTo>
                  <a:lnTo>
                    <a:pt x="735" y="1003"/>
                  </a:lnTo>
                  <a:lnTo>
                    <a:pt x="735" y="997"/>
                  </a:lnTo>
                  <a:lnTo>
                    <a:pt x="730" y="997"/>
                  </a:lnTo>
                  <a:lnTo>
                    <a:pt x="724" y="997"/>
                  </a:lnTo>
                  <a:lnTo>
                    <a:pt x="719" y="992"/>
                  </a:lnTo>
                  <a:lnTo>
                    <a:pt x="715" y="992"/>
                  </a:lnTo>
                  <a:lnTo>
                    <a:pt x="703" y="1003"/>
                  </a:lnTo>
                  <a:lnTo>
                    <a:pt x="698" y="1003"/>
                  </a:lnTo>
                  <a:lnTo>
                    <a:pt x="692" y="997"/>
                  </a:lnTo>
                  <a:lnTo>
                    <a:pt x="687" y="992"/>
                  </a:lnTo>
                  <a:lnTo>
                    <a:pt x="687" y="986"/>
                  </a:lnTo>
                  <a:lnTo>
                    <a:pt x="681" y="992"/>
                  </a:lnTo>
                  <a:lnTo>
                    <a:pt x="677" y="992"/>
                  </a:lnTo>
                  <a:lnTo>
                    <a:pt x="677" y="986"/>
                  </a:lnTo>
                  <a:lnTo>
                    <a:pt x="666" y="986"/>
                  </a:lnTo>
                  <a:lnTo>
                    <a:pt x="660" y="992"/>
                  </a:lnTo>
                  <a:lnTo>
                    <a:pt x="655" y="992"/>
                  </a:lnTo>
                  <a:lnTo>
                    <a:pt x="655" y="997"/>
                  </a:lnTo>
                  <a:lnTo>
                    <a:pt x="655" y="1003"/>
                  </a:lnTo>
                  <a:lnTo>
                    <a:pt x="655" y="1007"/>
                  </a:lnTo>
                  <a:lnTo>
                    <a:pt x="649" y="1013"/>
                  </a:lnTo>
                  <a:lnTo>
                    <a:pt x="643" y="1018"/>
                  </a:lnTo>
                  <a:lnTo>
                    <a:pt x="639" y="1018"/>
                  </a:lnTo>
                  <a:lnTo>
                    <a:pt x="634" y="1018"/>
                  </a:lnTo>
                  <a:lnTo>
                    <a:pt x="634" y="1024"/>
                  </a:lnTo>
                  <a:lnTo>
                    <a:pt x="628" y="1018"/>
                  </a:lnTo>
                  <a:lnTo>
                    <a:pt x="634" y="1013"/>
                  </a:lnTo>
                  <a:lnTo>
                    <a:pt x="628" y="1018"/>
                  </a:lnTo>
                  <a:lnTo>
                    <a:pt x="622" y="1018"/>
                  </a:lnTo>
                  <a:lnTo>
                    <a:pt x="617" y="1018"/>
                  </a:lnTo>
                  <a:lnTo>
                    <a:pt x="617" y="1024"/>
                  </a:lnTo>
                  <a:lnTo>
                    <a:pt x="611" y="1024"/>
                  </a:lnTo>
                  <a:lnTo>
                    <a:pt x="607" y="1024"/>
                  </a:lnTo>
                  <a:lnTo>
                    <a:pt x="601" y="1018"/>
                  </a:lnTo>
                  <a:lnTo>
                    <a:pt x="596" y="1018"/>
                  </a:lnTo>
                  <a:lnTo>
                    <a:pt x="585" y="1024"/>
                  </a:lnTo>
                  <a:lnTo>
                    <a:pt x="579" y="1018"/>
                  </a:lnTo>
                  <a:lnTo>
                    <a:pt x="579" y="1024"/>
                  </a:lnTo>
                  <a:lnTo>
                    <a:pt x="574" y="1024"/>
                  </a:lnTo>
                  <a:lnTo>
                    <a:pt x="574" y="1030"/>
                  </a:lnTo>
                  <a:lnTo>
                    <a:pt x="569" y="1030"/>
                  </a:lnTo>
                  <a:lnTo>
                    <a:pt x="564" y="1030"/>
                  </a:lnTo>
                  <a:lnTo>
                    <a:pt x="564" y="1035"/>
                  </a:lnTo>
                  <a:lnTo>
                    <a:pt x="564" y="1039"/>
                  </a:lnTo>
                  <a:lnTo>
                    <a:pt x="558" y="1039"/>
                  </a:lnTo>
                  <a:lnTo>
                    <a:pt x="558" y="1045"/>
                  </a:lnTo>
                  <a:lnTo>
                    <a:pt x="553" y="1050"/>
                  </a:lnTo>
                  <a:lnTo>
                    <a:pt x="553" y="1056"/>
                  </a:lnTo>
                  <a:lnTo>
                    <a:pt x="547" y="1062"/>
                  </a:lnTo>
                  <a:lnTo>
                    <a:pt x="547" y="1067"/>
                  </a:lnTo>
                  <a:lnTo>
                    <a:pt x="547" y="1071"/>
                  </a:lnTo>
                  <a:lnTo>
                    <a:pt x="541" y="1077"/>
                  </a:lnTo>
                  <a:lnTo>
                    <a:pt x="541" y="1083"/>
                  </a:lnTo>
                  <a:lnTo>
                    <a:pt x="541" y="1088"/>
                  </a:lnTo>
                  <a:lnTo>
                    <a:pt x="541" y="1094"/>
                  </a:lnTo>
                  <a:lnTo>
                    <a:pt x="541" y="1099"/>
                  </a:lnTo>
                  <a:lnTo>
                    <a:pt x="537" y="1099"/>
                  </a:lnTo>
                  <a:lnTo>
                    <a:pt x="537" y="1104"/>
                  </a:lnTo>
                  <a:lnTo>
                    <a:pt x="537" y="1109"/>
                  </a:lnTo>
                  <a:lnTo>
                    <a:pt x="537" y="1115"/>
                  </a:lnTo>
                  <a:lnTo>
                    <a:pt x="532" y="1120"/>
                  </a:lnTo>
                  <a:lnTo>
                    <a:pt x="532" y="1126"/>
                  </a:lnTo>
                  <a:lnTo>
                    <a:pt x="526" y="1131"/>
                  </a:lnTo>
                  <a:lnTo>
                    <a:pt x="526" y="1137"/>
                  </a:lnTo>
                  <a:lnTo>
                    <a:pt x="520" y="1141"/>
                  </a:lnTo>
                  <a:lnTo>
                    <a:pt x="515" y="1141"/>
                  </a:lnTo>
                  <a:lnTo>
                    <a:pt x="509" y="1141"/>
                  </a:lnTo>
                  <a:lnTo>
                    <a:pt x="504" y="1137"/>
                  </a:lnTo>
                  <a:lnTo>
                    <a:pt x="500" y="1137"/>
                  </a:lnTo>
                  <a:lnTo>
                    <a:pt x="494" y="1137"/>
                  </a:lnTo>
                  <a:lnTo>
                    <a:pt x="488" y="1131"/>
                  </a:lnTo>
                  <a:lnTo>
                    <a:pt x="483" y="1131"/>
                  </a:lnTo>
                  <a:lnTo>
                    <a:pt x="477" y="1126"/>
                  </a:lnTo>
                  <a:lnTo>
                    <a:pt x="472" y="1126"/>
                  </a:lnTo>
                  <a:lnTo>
                    <a:pt x="466" y="1120"/>
                  </a:lnTo>
                  <a:lnTo>
                    <a:pt x="462" y="1120"/>
                  </a:lnTo>
                  <a:lnTo>
                    <a:pt x="462" y="1115"/>
                  </a:lnTo>
                  <a:lnTo>
                    <a:pt x="466" y="1109"/>
                  </a:lnTo>
                  <a:lnTo>
                    <a:pt x="472" y="1109"/>
                  </a:lnTo>
                  <a:lnTo>
                    <a:pt x="472" y="1104"/>
                  </a:lnTo>
                  <a:lnTo>
                    <a:pt x="477" y="1104"/>
                  </a:lnTo>
                  <a:lnTo>
                    <a:pt x="477" y="1099"/>
                  </a:lnTo>
                  <a:lnTo>
                    <a:pt x="477" y="1094"/>
                  </a:lnTo>
                  <a:lnTo>
                    <a:pt x="483" y="1094"/>
                  </a:lnTo>
                  <a:lnTo>
                    <a:pt x="483" y="1099"/>
                  </a:lnTo>
                  <a:lnTo>
                    <a:pt x="488" y="1099"/>
                  </a:lnTo>
                  <a:lnTo>
                    <a:pt x="483" y="1094"/>
                  </a:lnTo>
                  <a:lnTo>
                    <a:pt x="477" y="1088"/>
                  </a:lnTo>
                  <a:lnTo>
                    <a:pt x="477" y="1083"/>
                  </a:lnTo>
                  <a:lnTo>
                    <a:pt x="477" y="1077"/>
                  </a:lnTo>
                  <a:lnTo>
                    <a:pt x="472" y="1077"/>
                  </a:lnTo>
                  <a:lnTo>
                    <a:pt x="472" y="1083"/>
                  </a:lnTo>
                  <a:lnTo>
                    <a:pt x="472" y="1088"/>
                  </a:lnTo>
                  <a:lnTo>
                    <a:pt x="472" y="1094"/>
                  </a:lnTo>
                  <a:lnTo>
                    <a:pt x="466" y="1099"/>
                  </a:lnTo>
                  <a:lnTo>
                    <a:pt x="462" y="1104"/>
                  </a:lnTo>
                  <a:lnTo>
                    <a:pt x="456" y="1099"/>
                  </a:lnTo>
                  <a:lnTo>
                    <a:pt x="456" y="1094"/>
                  </a:lnTo>
                  <a:lnTo>
                    <a:pt x="456" y="1099"/>
                  </a:lnTo>
                  <a:lnTo>
                    <a:pt x="456" y="1104"/>
                  </a:lnTo>
                  <a:lnTo>
                    <a:pt x="456" y="1115"/>
                  </a:lnTo>
                  <a:lnTo>
                    <a:pt x="456" y="1120"/>
                  </a:lnTo>
                  <a:lnTo>
                    <a:pt x="456" y="1126"/>
                  </a:lnTo>
                  <a:lnTo>
                    <a:pt x="462" y="1126"/>
                  </a:lnTo>
                  <a:lnTo>
                    <a:pt x="462" y="1131"/>
                  </a:lnTo>
                  <a:lnTo>
                    <a:pt x="466" y="1137"/>
                  </a:lnTo>
                  <a:lnTo>
                    <a:pt x="472" y="1137"/>
                  </a:lnTo>
                  <a:lnTo>
                    <a:pt x="477" y="1141"/>
                  </a:lnTo>
                  <a:lnTo>
                    <a:pt x="477" y="1147"/>
                  </a:lnTo>
                  <a:lnTo>
                    <a:pt x="477" y="1152"/>
                  </a:lnTo>
                  <a:lnTo>
                    <a:pt x="477" y="1158"/>
                  </a:lnTo>
                  <a:lnTo>
                    <a:pt x="472" y="1158"/>
                  </a:lnTo>
                  <a:lnTo>
                    <a:pt x="472" y="1152"/>
                  </a:lnTo>
                  <a:lnTo>
                    <a:pt x="466" y="1158"/>
                  </a:lnTo>
                  <a:lnTo>
                    <a:pt x="462" y="1158"/>
                  </a:lnTo>
                  <a:lnTo>
                    <a:pt x="451" y="1152"/>
                  </a:lnTo>
                  <a:lnTo>
                    <a:pt x="445" y="1152"/>
                  </a:lnTo>
                  <a:lnTo>
                    <a:pt x="445" y="1158"/>
                  </a:lnTo>
                  <a:lnTo>
                    <a:pt x="440" y="1152"/>
                  </a:lnTo>
                  <a:lnTo>
                    <a:pt x="430" y="1152"/>
                  </a:lnTo>
                  <a:lnTo>
                    <a:pt x="424" y="1152"/>
                  </a:lnTo>
                  <a:lnTo>
                    <a:pt x="407" y="1152"/>
                  </a:lnTo>
                  <a:lnTo>
                    <a:pt x="402" y="1152"/>
                  </a:lnTo>
                  <a:lnTo>
                    <a:pt x="396" y="1152"/>
                  </a:lnTo>
                  <a:lnTo>
                    <a:pt x="392" y="1152"/>
                  </a:lnTo>
                  <a:lnTo>
                    <a:pt x="392" y="1147"/>
                  </a:lnTo>
                  <a:lnTo>
                    <a:pt x="386" y="1147"/>
                  </a:lnTo>
                  <a:lnTo>
                    <a:pt x="375" y="1141"/>
                  </a:lnTo>
                  <a:lnTo>
                    <a:pt x="364" y="1141"/>
                  </a:lnTo>
                  <a:lnTo>
                    <a:pt x="359" y="1137"/>
                  </a:lnTo>
                  <a:lnTo>
                    <a:pt x="354" y="1137"/>
                  </a:lnTo>
                  <a:lnTo>
                    <a:pt x="349" y="1131"/>
                  </a:lnTo>
                  <a:lnTo>
                    <a:pt x="343" y="1131"/>
                  </a:lnTo>
                  <a:lnTo>
                    <a:pt x="332" y="1126"/>
                  </a:lnTo>
                  <a:lnTo>
                    <a:pt x="322" y="1120"/>
                  </a:lnTo>
                  <a:lnTo>
                    <a:pt x="317" y="1120"/>
                  </a:lnTo>
                  <a:lnTo>
                    <a:pt x="311" y="1120"/>
                  </a:lnTo>
                  <a:lnTo>
                    <a:pt x="306" y="1115"/>
                  </a:lnTo>
                  <a:lnTo>
                    <a:pt x="300" y="1115"/>
                  </a:lnTo>
                  <a:lnTo>
                    <a:pt x="300" y="1109"/>
                  </a:lnTo>
                  <a:lnTo>
                    <a:pt x="294" y="1109"/>
                  </a:lnTo>
                  <a:lnTo>
                    <a:pt x="279" y="1104"/>
                  </a:lnTo>
                  <a:lnTo>
                    <a:pt x="273" y="1094"/>
                  </a:lnTo>
                  <a:lnTo>
                    <a:pt x="268" y="1088"/>
                  </a:lnTo>
                  <a:lnTo>
                    <a:pt x="262" y="1088"/>
                  </a:lnTo>
                  <a:lnTo>
                    <a:pt x="257" y="1083"/>
                  </a:lnTo>
                  <a:lnTo>
                    <a:pt x="252" y="1083"/>
                  </a:lnTo>
                  <a:lnTo>
                    <a:pt x="252" y="1077"/>
                  </a:lnTo>
                  <a:lnTo>
                    <a:pt x="241" y="1067"/>
                  </a:lnTo>
                  <a:lnTo>
                    <a:pt x="241" y="1062"/>
                  </a:lnTo>
                  <a:lnTo>
                    <a:pt x="230" y="1056"/>
                  </a:lnTo>
                  <a:lnTo>
                    <a:pt x="225" y="1045"/>
                  </a:lnTo>
                  <a:lnTo>
                    <a:pt x="225" y="1039"/>
                  </a:lnTo>
                  <a:lnTo>
                    <a:pt x="219" y="1035"/>
                  </a:lnTo>
                  <a:lnTo>
                    <a:pt x="209" y="1030"/>
                  </a:lnTo>
                  <a:lnTo>
                    <a:pt x="209" y="1024"/>
                  </a:lnTo>
                  <a:lnTo>
                    <a:pt x="209" y="1013"/>
                  </a:lnTo>
                  <a:lnTo>
                    <a:pt x="209" y="1007"/>
                  </a:lnTo>
                  <a:lnTo>
                    <a:pt x="204" y="1007"/>
                  </a:lnTo>
                  <a:lnTo>
                    <a:pt x="204" y="1003"/>
                  </a:lnTo>
                  <a:lnTo>
                    <a:pt x="209" y="1003"/>
                  </a:lnTo>
                  <a:lnTo>
                    <a:pt x="209" y="997"/>
                  </a:lnTo>
                  <a:lnTo>
                    <a:pt x="204" y="997"/>
                  </a:lnTo>
                  <a:lnTo>
                    <a:pt x="204" y="992"/>
                  </a:lnTo>
                  <a:lnTo>
                    <a:pt x="204" y="981"/>
                  </a:lnTo>
                  <a:lnTo>
                    <a:pt x="204" y="975"/>
                  </a:lnTo>
                  <a:lnTo>
                    <a:pt x="209" y="965"/>
                  </a:lnTo>
                  <a:lnTo>
                    <a:pt x="215" y="965"/>
                  </a:lnTo>
                  <a:lnTo>
                    <a:pt x="219" y="960"/>
                  </a:lnTo>
                  <a:lnTo>
                    <a:pt x="225" y="960"/>
                  </a:lnTo>
                  <a:lnTo>
                    <a:pt x="230" y="960"/>
                  </a:lnTo>
                  <a:lnTo>
                    <a:pt x="236" y="949"/>
                  </a:lnTo>
                  <a:lnTo>
                    <a:pt x="236" y="943"/>
                  </a:lnTo>
                  <a:lnTo>
                    <a:pt x="236" y="937"/>
                  </a:lnTo>
                  <a:lnTo>
                    <a:pt x="241" y="933"/>
                  </a:lnTo>
                  <a:lnTo>
                    <a:pt x="241" y="937"/>
                  </a:lnTo>
                  <a:lnTo>
                    <a:pt x="247" y="933"/>
                  </a:lnTo>
                  <a:lnTo>
                    <a:pt x="252" y="933"/>
                  </a:lnTo>
                  <a:lnTo>
                    <a:pt x="262" y="933"/>
                  </a:lnTo>
                  <a:lnTo>
                    <a:pt x="273" y="933"/>
                  </a:lnTo>
                  <a:lnTo>
                    <a:pt x="279" y="933"/>
                  </a:lnTo>
                  <a:lnTo>
                    <a:pt x="285" y="933"/>
                  </a:lnTo>
                  <a:lnTo>
                    <a:pt x="294" y="933"/>
                  </a:lnTo>
                  <a:lnTo>
                    <a:pt x="306" y="933"/>
                  </a:lnTo>
                  <a:lnTo>
                    <a:pt x="311" y="937"/>
                  </a:lnTo>
                  <a:lnTo>
                    <a:pt x="317" y="937"/>
                  </a:lnTo>
                  <a:lnTo>
                    <a:pt x="322" y="937"/>
                  </a:lnTo>
                  <a:lnTo>
                    <a:pt x="326" y="937"/>
                  </a:lnTo>
                  <a:lnTo>
                    <a:pt x="332" y="937"/>
                  </a:lnTo>
                  <a:lnTo>
                    <a:pt x="338" y="937"/>
                  </a:lnTo>
                  <a:lnTo>
                    <a:pt x="338" y="943"/>
                  </a:lnTo>
                  <a:lnTo>
                    <a:pt x="343" y="943"/>
                  </a:lnTo>
                  <a:lnTo>
                    <a:pt x="349" y="943"/>
                  </a:lnTo>
                  <a:lnTo>
                    <a:pt x="349" y="949"/>
                  </a:lnTo>
                  <a:lnTo>
                    <a:pt x="354" y="943"/>
                  </a:lnTo>
                  <a:lnTo>
                    <a:pt x="354" y="949"/>
                  </a:lnTo>
                  <a:lnTo>
                    <a:pt x="359" y="949"/>
                  </a:lnTo>
                  <a:lnTo>
                    <a:pt x="364" y="949"/>
                  </a:lnTo>
                  <a:lnTo>
                    <a:pt x="370" y="949"/>
                  </a:lnTo>
                  <a:lnTo>
                    <a:pt x="370" y="954"/>
                  </a:lnTo>
                  <a:lnTo>
                    <a:pt x="375" y="954"/>
                  </a:lnTo>
                  <a:lnTo>
                    <a:pt x="381" y="954"/>
                  </a:lnTo>
                  <a:lnTo>
                    <a:pt x="386" y="954"/>
                  </a:lnTo>
                  <a:lnTo>
                    <a:pt x="392" y="954"/>
                  </a:lnTo>
                  <a:lnTo>
                    <a:pt x="396" y="954"/>
                  </a:lnTo>
                  <a:lnTo>
                    <a:pt x="402" y="954"/>
                  </a:lnTo>
                  <a:lnTo>
                    <a:pt x="413" y="949"/>
                  </a:lnTo>
                  <a:lnTo>
                    <a:pt x="419" y="949"/>
                  </a:lnTo>
                  <a:lnTo>
                    <a:pt x="419" y="954"/>
                  </a:lnTo>
                  <a:lnTo>
                    <a:pt x="413" y="954"/>
                  </a:lnTo>
                  <a:lnTo>
                    <a:pt x="407" y="965"/>
                  </a:lnTo>
                  <a:lnTo>
                    <a:pt x="407" y="960"/>
                  </a:lnTo>
                  <a:lnTo>
                    <a:pt x="407" y="965"/>
                  </a:lnTo>
                  <a:lnTo>
                    <a:pt x="402" y="965"/>
                  </a:lnTo>
                  <a:lnTo>
                    <a:pt x="402" y="969"/>
                  </a:lnTo>
                  <a:lnTo>
                    <a:pt x="396" y="969"/>
                  </a:lnTo>
                  <a:lnTo>
                    <a:pt x="396" y="975"/>
                  </a:lnTo>
                  <a:lnTo>
                    <a:pt x="402" y="969"/>
                  </a:lnTo>
                  <a:lnTo>
                    <a:pt x="407" y="969"/>
                  </a:lnTo>
                  <a:lnTo>
                    <a:pt x="413" y="965"/>
                  </a:lnTo>
                  <a:lnTo>
                    <a:pt x="424" y="960"/>
                  </a:lnTo>
                  <a:lnTo>
                    <a:pt x="424" y="954"/>
                  </a:lnTo>
                  <a:lnTo>
                    <a:pt x="430" y="949"/>
                  </a:lnTo>
                  <a:lnTo>
                    <a:pt x="434" y="943"/>
                  </a:lnTo>
                  <a:lnTo>
                    <a:pt x="440" y="943"/>
                  </a:lnTo>
                  <a:lnTo>
                    <a:pt x="440" y="937"/>
                  </a:lnTo>
                  <a:lnTo>
                    <a:pt x="445" y="933"/>
                  </a:lnTo>
                  <a:lnTo>
                    <a:pt x="445" y="928"/>
                  </a:lnTo>
                  <a:lnTo>
                    <a:pt x="445" y="922"/>
                  </a:lnTo>
                  <a:lnTo>
                    <a:pt x="445" y="916"/>
                  </a:lnTo>
                  <a:lnTo>
                    <a:pt x="445" y="911"/>
                  </a:lnTo>
                  <a:lnTo>
                    <a:pt x="445" y="901"/>
                  </a:lnTo>
                  <a:lnTo>
                    <a:pt x="445" y="895"/>
                  </a:lnTo>
                  <a:lnTo>
                    <a:pt x="451" y="895"/>
                  </a:lnTo>
                  <a:lnTo>
                    <a:pt x="456" y="895"/>
                  </a:lnTo>
                  <a:lnTo>
                    <a:pt x="462" y="895"/>
                  </a:lnTo>
                  <a:lnTo>
                    <a:pt x="466" y="895"/>
                  </a:lnTo>
                  <a:lnTo>
                    <a:pt x="466" y="901"/>
                  </a:lnTo>
                  <a:lnTo>
                    <a:pt x="477" y="901"/>
                  </a:lnTo>
                  <a:lnTo>
                    <a:pt x="483" y="901"/>
                  </a:lnTo>
                  <a:lnTo>
                    <a:pt x="488" y="901"/>
                  </a:lnTo>
                  <a:lnTo>
                    <a:pt x="500" y="901"/>
                  </a:lnTo>
                  <a:lnTo>
                    <a:pt x="504" y="901"/>
                  </a:lnTo>
                  <a:lnTo>
                    <a:pt x="509" y="901"/>
                  </a:lnTo>
                  <a:lnTo>
                    <a:pt x="515" y="905"/>
                  </a:lnTo>
                  <a:lnTo>
                    <a:pt x="520" y="905"/>
                  </a:lnTo>
                  <a:lnTo>
                    <a:pt x="526" y="905"/>
                  </a:lnTo>
                  <a:lnTo>
                    <a:pt x="526" y="911"/>
                  </a:lnTo>
                  <a:lnTo>
                    <a:pt x="526" y="916"/>
                  </a:lnTo>
                  <a:lnTo>
                    <a:pt x="532" y="916"/>
                  </a:lnTo>
                  <a:lnTo>
                    <a:pt x="532" y="922"/>
                  </a:lnTo>
                  <a:lnTo>
                    <a:pt x="532" y="916"/>
                  </a:lnTo>
                  <a:lnTo>
                    <a:pt x="537" y="916"/>
                  </a:lnTo>
                  <a:lnTo>
                    <a:pt x="541" y="922"/>
                  </a:lnTo>
                  <a:lnTo>
                    <a:pt x="547" y="922"/>
                  </a:lnTo>
                  <a:lnTo>
                    <a:pt x="553" y="922"/>
                  </a:lnTo>
                  <a:lnTo>
                    <a:pt x="564" y="916"/>
                  </a:lnTo>
                  <a:lnTo>
                    <a:pt x="569" y="916"/>
                  </a:lnTo>
                  <a:lnTo>
                    <a:pt x="579" y="916"/>
                  </a:lnTo>
                  <a:lnTo>
                    <a:pt x="585" y="916"/>
                  </a:lnTo>
                  <a:lnTo>
                    <a:pt x="585" y="922"/>
                  </a:lnTo>
                  <a:lnTo>
                    <a:pt x="590" y="922"/>
                  </a:lnTo>
                  <a:lnTo>
                    <a:pt x="590" y="916"/>
                  </a:lnTo>
                  <a:lnTo>
                    <a:pt x="590" y="911"/>
                  </a:lnTo>
                  <a:lnTo>
                    <a:pt x="585" y="911"/>
                  </a:lnTo>
                  <a:lnTo>
                    <a:pt x="579" y="911"/>
                  </a:lnTo>
                  <a:lnTo>
                    <a:pt x="574" y="911"/>
                  </a:lnTo>
                  <a:lnTo>
                    <a:pt x="569" y="911"/>
                  </a:lnTo>
                  <a:lnTo>
                    <a:pt x="564" y="911"/>
                  </a:lnTo>
                  <a:lnTo>
                    <a:pt x="558" y="916"/>
                  </a:lnTo>
                  <a:lnTo>
                    <a:pt x="553" y="916"/>
                  </a:lnTo>
                  <a:lnTo>
                    <a:pt x="547" y="916"/>
                  </a:lnTo>
                  <a:lnTo>
                    <a:pt x="547" y="911"/>
                  </a:lnTo>
                  <a:lnTo>
                    <a:pt x="541" y="911"/>
                  </a:lnTo>
                  <a:lnTo>
                    <a:pt x="537" y="911"/>
                  </a:lnTo>
                  <a:lnTo>
                    <a:pt x="537" y="905"/>
                  </a:lnTo>
                  <a:lnTo>
                    <a:pt x="532" y="905"/>
                  </a:lnTo>
                  <a:lnTo>
                    <a:pt x="532" y="901"/>
                  </a:lnTo>
                  <a:lnTo>
                    <a:pt x="532" y="905"/>
                  </a:lnTo>
                  <a:lnTo>
                    <a:pt x="520" y="901"/>
                  </a:lnTo>
                  <a:lnTo>
                    <a:pt x="515" y="901"/>
                  </a:lnTo>
                  <a:lnTo>
                    <a:pt x="515" y="895"/>
                  </a:lnTo>
                  <a:lnTo>
                    <a:pt x="509" y="895"/>
                  </a:lnTo>
                  <a:lnTo>
                    <a:pt x="504" y="895"/>
                  </a:lnTo>
                  <a:lnTo>
                    <a:pt x="500" y="895"/>
                  </a:lnTo>
                  <a:lnTo>
                    <a:pt x="488" y="879"/>
                  </a:lnTo>
                  <a:lnTo>
                    <a:pt x="483" y="879"/>
                  </a:lnTo>
                  <a:lnTo>
                    <a:pt x="477" y="879"/>
                  </a:lnTo>
                  <a:lnTo>
                    <a:pt x="477" y="884"/>
                  </a:lnTo>
                  <a:lnTo>
                    <a:pt x="472" y="884"/>
                  </a:lnTo>
                  <a:lnTo>
                    <a:pt x="456" y="884"/>
                  </a:lnTo>
                  <a:lnTo>
                    <a:pt x="451" y="884"/>
                  </a:lnTo>
                  <a:lnTo>
                    <a:pt x="451" y="890"/>
                  </a:lnTo>
                  <a:lnTo>
                    <a:pt x="445" y="890"/>
                  </a:lnTo>
                  <a:lnTo>
                    <a:pt x="440" y="895"/>
                  </a:lnTo>
                  <a:lnTo>
                    <a:pt x="440" y="901"/>
                  </a:lnTo>
                  <a:lnTo>
                    <a:pt x="440" y="905"/>
                  </a:lnTo>
                  <a:lnTo>
                    <a:pt x="434" y="911"/>
                  </a:lnTo>
                  <a:lnTo>
                    <a:pt x="434" y="916"/>
                  </a:lnTo>
                  <a:lnTo>
                    <a:pt x="430" y="922"/>
                  </a:lnTo>
                  <a:lnTo>
                    <a:pt x="424" y="928"/>
                  </a:lnTo>
                  <a:lnTo>
                    <a:pt x="419" y="933"/>
                  </a:lnTo>
                  <a:lnTo>
                    <a:pt x="413" y="937"/>
                  </a:lnTo>
                  <a:lnTo>
                    <a:pt x="407" y="937"/>
                  </a:lnTo>
                  <a:lnTo>
                    <a:pt x="396" y="937"/>
                  </a:lnTo>
                  <a:lnTo>
                    <a:pt x="392" y="937"/>
                  </a:lnTo>
                  <a:lnTo>
                    <a:pt x="386" y="933"/>
                  </a:lnTo>
                  <a:lnTo>
                    <a:pt x="381" y="933"/>
                  </a:lnTo>
                  <a:lnTo>
                    <a:pt x="370" y="928"/>
                  </a:lnTo>
                  <a:lnTo>
                    <a:pt x="364" y="928"/>
                  </a:lnTo>
                  <a:lnTo>
                    <a:pt x="359" y="922"/>
                  </a:lnTo>
                  <a:lnTo>
                    <a:pt x="359" y="916"/>
                  </a:lnTo>
                  <a:lnTo>
                    <a:pt x="354" y="911"/>
                  </a:lnTo>
                  <a:lnTo>
                    <a:pt x="349" y="905"/>
                  </a:lnTo>
                  <a:lnTo>
                    <a:pt x="349" y="901"/>
                  </a:lnTo>
                  <a:lnTo>
                    <a:pt x="349" y="895"/>
                  </a:lnTo>
                  <a:lnTo>
                    <a:pt x="349" y="890"/>
                  </a:lnTo>
                  <a:lnTo>
                    <a:pt x="349" y="879"/>
                  </a:lnTo>
                  <a:lnTo>
                    <a:pt x="354" y="879"/>
                  </a:lnTo>
                  <a:lnTo>
                    <a:pt x="354" y="873"/>
                  </a:lnTo>
                  <a:lnTo>
                    <a:pt x="354" y="869"/>
                  </a:lnTo>
                  <a:lnTo>
                    <a:pt x="359" y="858"/>
                  </a:lnTo>
                  <a:lnTo>
                    <a:pt x="364" y="852"/>
                  </a:lnTo>
                  <a:lnTo>
                    <a:pt x="364" y="847"/>
                  </a:lnTo>
                  <a:lnTo>
                    <a:pt x="370" y="841"/>
                  </a:lnTo>
                  <a:lnTo>
                    <a:pt x="370" y="837"/>
                  </a:lnTo>
                  <a:lnTo>
                    <a:pt x="370" y="826"/>
                  </a:lnTo>
                  <a:lnTo>
                    <a:pt x="370" y="820"/>
                  </a:lnTo>
                  <a:lnTo>
                    <a:pt x="375" y="820"/>
                  </a:lnTo>
                  <a:lnTo>
                    <a:pt x="381" y="820"/>
                  </a:lnTo>
                  <a:lnTo>
                    <a:pt x="386" y="831"/>
                  </a:lnTo>
                  <a:lnTo>
                    <a:pt x="392" y="831"/>
                  </a:lnTo>
                  <a:lnTo>
                    <a:pt x="396" y="837"/>
                  </a:lnTo>
                  <a:lnTo>
                    <a:pt x="396" y="831"/>
                  </a:lnTo>
                  <a:lnTo>
                    <a:pt x="392" y="826"/>
                  </a:lnTo>
                  <a:lnTo>
                    <a:pt x="386" y="820"/>
                  </a:lnTo>
                  <a:lnTo>
                    <a:pt x="381" y="815"/>
                  </a:lnTo>
                  <a:lnTo>
                    <a:pt x="375" y="815"/>
                  </a:lnTo>
                  <a:lnTo>
                    <a:pt x="370" y="815"/>
                  </a:lnTo>
                  <a:lnTo>
                    <a:pt x="364" y="815"/>
                  </a:lnTo>
                  <a:lnTo>
                    <a:pt x="364" y="809"/>
                  </a:lnTo>
                  <a:lnTo>
                    <a:pt x="359" y="809"/>
                  </a:lnTo>
                  <a:lnTo>
                    <a:pt x="359" y="815"/>
                  </a:lnTo>
                  <a:lnTo>
                    <a:pt x="359" y="820"/>
                  </a:lnTo>
                  <a:lnTo>
                    <a:pt x="359" y="826"/>
                  </a:lnTo>
                  <a:lnTo>
                    <a:pt x="359" y="831"/>
                  </a:lnTo>
                  <a:lnTo>
                    <a:pt x="359" y="837"/>
                  </a:lnTo>
                  <a:lnTo>
                    <a:pt x="354" y="837"/>
                  </a:lnTo>
                  <a:lnTo>
                    <a:pt x="354" y="841"/>
                  </a:lnTo>
                  <a:lnTo>
                    <a:pt x="354" y="847"/>
                  </a:lnTo>
                  <a:lnTo>
                    <a:pt x="349" y="847"/>
                  </a:lnTo>
                  <a:lnTo>
                    <a:pt x="349" y="852"/>
                  </a:lnTo>
                  <a:lnTo>
                    <a:pt x="343" y="852"/>
                  </a:lnTo>
                  <a:lnTo>
                    <a:pt x="349" y="852"/>
                  </a:lnTo>
                  <a:lnTo>
                    <a:pt x="349" y="858"/>
                  </a:lnTo>
                  <a:lnTo>
                    <a:pt x="343" y="858"/>
                  </a:lnTo>
                  <a:lnTo>
                    <a:pt x="343" y="863"/>
                  </a:lnTo>
                  <a:lnTo>
                    <a:pt x="338" y="869"/>
                  </a:lnTo>
                  <a:lnTo>
                    <a:pt x="343" y="869"/>
                  </a:lnTo>
                  <a:lnTo>
                    <a:pt x="338" y="873"/>
                  </a:lnTo>
                  <a:lnTo>
                    <a:pt x="338" y="879"/>
                  </a:lnTo>
                  <a:lnTo>
                    <a:pt x="338" y="884"/>
                  </a:lnTo>
                  <a:lnTo>
                    <a:pt x="332" y="884"/>
                  </a:lnTo>
                  <a:lnTo>
                    <a:pt x="332" y="895"/>
                  </a:lnTo>
                  <a:lnTo>
                    <a:pt x="332" y="911"/>
                  </a:lnTo>
                  <a:lnTo>
                    <a:pt x="332" y="916"/>
                  </a:lnTo>
                  <a:lnTo>
                    <a:pt x="317" y="916"/>
                  </a:lnTo>
                  <a:lnTo>
                    <a:pt x="311" y="916"/>
                  </a:lnTo>
                  <a:lnTo>
                    <a:pt x="311" y="911"/>
                  </a:lnTo>
                  <a:lnTo>
                    <a:pt x="306" y="911"/>
                  </a:lnTo>
                  <a:lnTo>
                    <a:pt x="300" y="911"/>
                  </a:lnTo>
                  <a:lnTo>
                    <a:pt x="294" y="911"/>
                  </a:lnTo>
                  <a:lnTo>
                    <a:pt x="289" y="911"/>
                  </a:lnTo>
                  <a:lnTo>
                    <a:pt x="285" y="911"/>
                  </a:lnTo>
                  <a:lnTo>
                    <a:pt x="279" y="911"/>
                  </a:lnTo>
                  <a:lnTo>
                    <a:pt x="273" y="911"/>
                  </a:lnTo>
                  <a:lnTo>
                    <a:pt x="268" y="911"/>
                  </a:lnTo>
                  <a:lnTo>
                    <a:pt x="262" y="911"/>
                  </a:lnTo>
                  <a:lnTo>
                    <a:pt x="262" y="916"/>
                  </a:lnTo>
                  <a:lnTo>
                    <a:pt x="257" y="916"/>
                  </a:lnTo>
                  <a:lnTo>
                    <a:pt x="252" y="916"/>
                  </a:lnTo>
                  <a:lnTo>
                    <a:pt x="247" y="916"/>
                  </a:lnTo>
                  <a:lnTo>
                    <a:pt x="241" y="916"/>
                  </a:lnTo>
                  <a:lnTo>
                    <a:pt x="247" y="916"/>
                  </a:lnTo>
                  <a:lnTo>
                    <a:pt x="247" y="922"/>
                  </a:lnTo>
                  <a:lnTo>
                    <a:pt x="241" y="922"/>
                  </a:lnTo>
                  <a:lnTo>
                    <a:pt x="241" y="928"/>
                  </a:lnTo>
                  <a:lnTo>
                    <a:pt x="230" y="928"/>
                  </a:lnTo>
                  <a:lnTo>
                    <a:pt x="230" y="933"/>
                  </a:lnTo>
                  <a:lnTo>
                    <a:pt x="225" y="933"/>
                  </a:lnTo>
                  <a:lnTo>
                    <a:pt x="219" y="937"/>
                  </a:lnTo>
                  <a:lnTo>
                    <a:pt x="215" y="943"/>
                  </a:lnTo>
                  <a:lnTo>
                    <a:pt x="209" y="943"/>
                  </a:lnTo>
                  <a:lnTo>
                    <a:pt x="204" y="937"/>
                  </a:lnTo>
                  <a:lnTo>
                    <a:pt x="198" y="937"/>
                  </a:lnTo>
                  <a:lnTo>
                    <a:pt x="172" y="911"/>
                  </a:lnTo>
                  <a:lnTo>
                    <a:pt x="166" y="901"/>
                  </a:lnTo>
                  <a:lnTo>
                    <a:pt x="160" y="895"/>
                  </a:lnTo>
                  <a:lnTo>
                    <a:pt x="155" y="890"/>
                  </a:lnTo>
                  <a:lnTo>
                    <a:pt x="149" y="879"/>
                  </a:lnTo>
                  <a:lnTo>
                    <a:pt x="149" y="873"/>
                  </a:lnTo>
                  <a:lnTo>
                    <a:pt x="145" y="873"/>
                  </a:lnTo>
                  <a:lnTo>
                    <a:pt x="145" y="869"/>
                  </a:lnTo>
                  <a:lnTo>
                    <a:pt x="139" y="863"/>
                  </a:lnTo>
                  <a:lnTo>
                    <a:pt x="139" y="858"/>
                  </a:lnTo>
                  <a:lnTo>
                    <a:pt x="134" y="852"/>
                  </a:lnTo>
                  <a:lnTo>
                    <a:pt x="128" y="847"/>
                  </a:lnTo>
                  <a:lnTo>
                    <a:pt x="123" y="837"/>
                  </a:lnTo>
                  <a:lnTo>
                    <a:pt x="111" y="820"/>
                  </a:lnTo>
                  <a:lnTo>
                    <a:pt x="107" y="815"/>
                  </a:lnTo>
                  <a:lnTo>
                    <a:pt x="107" y="809"/>
                  </a:lnTo>
                  <a:lnTo>
                    <a:pt x="107" y="803"/>
                  </a:lnTo>
                  <a:lnTo>
                    <a:pt x="107" y="799"/>
                  </a:lnTo>
                  <a:lnTo>
                    <a:pt x="107" y="794"/>
                  </a:lnTo>
                  <a:lnTo>
                    <a:pt x="107" y="788"/>
                  </a:lnTo>
                  <a:lnTo>
                    <a:pt x="107" y="782"/>
                  </a:lnTo>
                  <a:lnTo>
                    <a:pt x="107" y="771"/>
                  </a:lnTo>
                  <a:lnTo>
                    <a:pt x="107" y="767"/>
                  </a:lnTo>
                  <a:lnTo>
                    <a:pt x="111" y="767"/>
                  </a:lnTo>
                  <a:lnTo>
                    <a:pt x="111" y="761"/>
                  </a:lnTo>
                  <a:lnTo>
                    <a:pt x="117" y="756"/>
                  </a:lnTo>
                  <a:lnTo>
                    <a:pt x="117" y="750"/>
                  </a:lnTo>
                  <a:lnTo>
                    <a:pt x="117" y="756"/>
                  </a:lnTo>
                  <a:lnTo>
                    <a:pt x="123" y="750"/>
                  </a:lnTo>
                  <a:lnTo>
                    <a:pt x="123" y="745"/>
                  </a:lnTo>
                  <a:lnTo>
                    <a:pt x="123" y="739"/>
                  </a:lnTo>
                  <a:lnTo>
                    <a:pt x="123" y="735"/>
                  </a:lnTo>
                  <a:lnTo>
                    <a:pt x="123" y="729"/>
                  </a:lnTo>
                  <a:lnTo>
                    <a:pt x="128" y="729"/>
                  </a:lnTo>
                  <a:lnTo>
                    <a:pt x="128" y="735"/>
                  </a:lnTo>
                  <a:lnTo>
                    <a:pt x="134" y="735"/>
                  </a:lnTo>
                  <a:lnTo>
                    <a:pt x="134" y="729"/>
                  </a:lnTo>
                  <a:lnTo>
                    <a:pt x="139" y="729"/>
                  </a:lnTo>
                  <a:lnTo>
                    <a:pt x="139" y="724"/>
                  </a:lnTo>
                  <a:lnTo>
                    <a:pt x="134" y="724"/>
                  </a:lnTo>
                  <a:lnTo>
                    <a:pt x="134" y="718"/>
                  </a:lnTo>
                  <a:lnTo>
                    <a:pt x="139" y="718"/>
                  </a:lnTo>
                  <a:lnTo>
                    <a:pt x="145" y="718"/>
                  </a:lnTo>
                  <a:lnTo>
                    <a:pt x="149" y="718"/>
                  </a:lnTo>
                  <a:lnTo>
                    <a:pt x="155" y="718"/>
                  </a:lnTo>
                  <a:lnTo>
                    <a:pt x="160" y="718"/>
                  </a:lnTo>
                  <a:lnTo>
                    <a:pt x="166" y="724"/>
                  </a:lnTo>
                  <a:lnTo>
                    <a:pt x="172" y="724"/>
                  </a:lnTo>
                  <a:lnTo>
                    <a:pt x="177" y="729"/>
                  </a:lnTo>
                  <a:lnTo>
                    <a:pt x="177" y="735"/>
                  </a:lnTo>
                  <a:lnTo>
                    <a:pt x="181" y="745"/>
                  </a:lnTo>
                  <a:lnTo>
                    <a:pt x="181" y="750"/>
                  </a:lnTo>
                  <a:lnTo>
                    <a:pt x="187" y="761"/>
                  </a:lnTo>
                  <a:lnTo>
                    <a:pt x="187" y="767"/>
                  </a:lnTo>
                  <a:lnTo>
                    <a:pt x="187" y="777"/>
                  </a:lnTo>
                  <a:lnTo>
                    <a:pt x="192" y="782"/>
                  </a:lnTo>
                  <a:lnTo>
                    <a:pt x="204" y="782"/>
                  </a:lnTo>
                  <a:lnTo>
                    <a:pt x="209" y="782"/>
                  </a:lnTo>
                  <a:lnTo>
                    <a:pt x="209" y="777"/>
                  </a:lnTo>
                  <a:lnTo>
                    <a:pt x="198" y="777"/>
                  </a:lnTo>
                  <a:lnTo>
                    <a:pt x="192" y="777"/>
                  </a:lnTo>
                  <a:lnTo>
                    <a:pt x="187" y="777"/>
                  </a:lnTo>
                  <a:lnTo>
                    <a:pt x="192" y="771"/>
                  </a:lnTo>
                  <a:lnTo>
                    <a:pt x="192" y="767"/>
                  </a:lnTo>
                  <a:lnTo>
                    <a:pt x="192" y="756"/>
                  </a:lnTo>
                  <a:lnTo>
                    <a:pt x="187" y="756"/>
                  </a:lnTo>
                  <a:lnTo>
                    <a:pt x="187" y="750"/>
                  </a:lnTo>
                  <a:lnTo>
                    <a:pt x="181" y="745"/>
                  </a:lnTo>
                  <a:lnTo>
                    <a:pt x="181" y="739"/>
                  </a:lnTo>
                  <a:lnTo>
                    <a:pt x="181" y="735"/>
                  </a:lnTo>
                  <a:lnTo>
                    <a:pt x="177" y="729"/>
                  </a:lnTo>
                  <a:lnTo>
                    <a:pt x="177" y="724"/>
                  </a:lnTo>
                  <a:lnTo>
                    <a:pt x="177" y="718"/>
                  </a:lnTo>
                  <a:lnTo>
                    <a:pt x="177" y="713"/>
                  </a:lnTo>
                  <a:lnTo>
                    <a:pt x="181" y="707"/>
                  </a:lnTo>
                  <a:lnTo>
                    <a:pt x="187" y="707"/>
                  </a:lnTo>
                  <a:lnTo>
                    <a:pt x="192" y="703"/>
                  </a:lnTo>
                  <a:lnTo>
                    <a:pt x="198" y="703"/>
                  </a:lnTo>
                  <a:lnTo>
                    <a:pt x="209" y="692"/>
                  </a:lnTo>
                  <a:lnTo>
                    <a:pt x="215" y="692"/>
                  </a:lnTo>
                  <a:lnTo>
                    <a:pt x="219" y="680"/>
                  </a:lnTo>
                  <a:lnTo>
                    <a:pt x="225" y="675"/>
                  </a:lnTo>
                  <a:lnTo>
                    <a:pt x="230" y="675"/>
                  </a:lnTo>
                  <a:lnTo>
                    <a:pt x="230" y="669"/>
                  </a:lnTo>
                  <a:lnTo>
                    <a:pt x="236" y="669"/>
                  </a:lnTo>
                  <a:lnTo>
                    <a:pt x="241" y="675"/>
                  </a:lnTo>
                  <a:lnTo>
                    <a:pt x="241" y="669"/>
                  </a:lnTo>
                  <a:lnTo>
                    <a:pt x="247" y="669"/>
                  </a:lnTo>
                  <a:lnTo>
                    <a:pt x="252" y="669"/>
                  </a:lnTo>
                  <a:lnTo>
                    <a:pt x="262" y="665"/>
                  </a:lnTo>
                  <a:lnTo>
                    <a:pt x="262" y="660"/>
                  </a:lnTo>
                  <a:lnTo>
                    <a:pt x="268" y="654"/>
                  </a:lnTo>
                  <a:lnTo>
                    <a:pt x="273" y="654"/>
                  </a:lnTo>
                  <a:lnTo>
                    <a:pt x="273" y="660"/>
                  </a:lnTo>
                  <a:lnTo>
                    <a:pt x="279" y="660"/>
                  </a:lnTo>
                  <a:lnTo>
                    <a:pt x="285" y="665"/>
                  </a:lnTo>
                  <a:lnTo>
                    <a:pt x="285" y="660"/>
                  </a:lnTo>
                  <a:lnTo>
                    <a:pt x="285" y="654"/>
                  </a:lnTo>
                  <a:lnTo>
                    <a:pt x="289" y="648"/>
                  </a:lnTo>
                  <a:lnTo>
                    <a:pt x="294" y="643"/>
                  </a:lnTo>
                  <a:lnTo>
                    <a:pt x="300" y="637"/>
                  </a:lnTo>
                  <a:lnTo>
                    <a:pt x="300" y="633"/>
                  </a:lnTo>
                  <a:lnTo>
                    <a:pt x="306" y="633"/>
                  </a:lnTo>
                  <a:lnTo>
                    <a:pt x="306" y="627"/>
                  </a:lnTo>
                  <a:lnTo>
                    <a:pt x="311" y="627"/>
                  </a:lnTo>
                  <a:lnTo>
                    <a:pt x="317" y="622"/>
                  </a:lnTo>
                  <a:lnTo>
                    <a:pt x="326" y="616"/>
                  </a:lnTo>
                  <a:lnTo>
                    <a:pt x="332" y="616"/>
                  </a:lnTo>
                  <a:lnTo>
                    <a:pt x="332" y="622"/>
                  </a:lnTo>
                  <a:lnTo>
                    <a:pt x="332" y="627"/>
                  </a:lnTo>
                  <a:lnTo>
                    <a:pt x="332" y="622"/>
                  </a:lnTo>
                  <a:lnTo>
                    <a:pt x="332" y="616"/>
                  </a:lnTo>
                  <a:lnTo>
                    <a:pt x="338" y="611"/>
                  </a:lnTo>
                  <a:lnTo>
                    <a:pt x="343" y="611"/>
                  </a:lnTo>
                  <a:lnTo>
                    <a:pt x="343" y="605"/>
                  </a:lnTo>
                  <a:lnTo>
                    <a:pt x="343" y="601"/>
                  </a:lnTo>
                  <a:lnTo>
                    <a:pt x="349" y="601"/>
                  </a:lnTo>
                  <a:lnTo>
                    <a:pt x="349" y="595"/>
                  </a:lnTo>
                  <a:lnTo>
                    <a:pt x="359" y="590"/>
                  </a:lnTo>
                  <a:lnTo>
                    <a:pt x="364" y="584"/>
                  </a:lnTo>
                  <a:lnTo>
                    <a:pt x="370" y="579"/>
                  </a:lnTo>
                  <a:lnTo>
                    <a:pt x="381" y="573"/>
                  </a:lnTo>
                  <a:lnTo>
                    <a:pt x="386" y="569"/>
                  </a:lnTo>
                  <a:lnTo>
                    <a:pt x="392" y="563"/>
                  </a:lnTo>
                  <a:lnTo>
                    <a:pt x="396" y="563"/>
                  </a:lnTo>
                  <a:lnTo>
                    <a:pt x="402" y="563"/>
                  </a:lnTo>
                  <a:lnTo>
                    <a:pt x="407" y="563"/>
                  </a:lnTo>
                  <a:lnTo>
                    <a:pt x="407" y="558"/>
                  </a:lnTo>
                  <a:lnTo>
                    <a:pt x="407" y="552"/>
                  </a:lnTo>
                  <a:lnTo>
                    <a:pt x="402" y="546"/>
                  </a:lnTo>
                  <a:lnTo>
                    <a:pt x="396" y="546"/>
                  </a:lnTo>
                  <a:lnTo>
                    <a:pt x="375" y="537"/>
                  </a:lnTo>
                  <a:lnTo>
                    <a:pt x="364" y="537"/>
                  </a:lnTo>
                  <a:lnTo>
                    <a:pt x="364" y="531"/>
                  </a:lnTo>
                  <a:lnTo>
                    <a:pt x="364" y="525"/>
                  </a:lnTo>
                  <a:lnTo>
                    <a:pt x="359" y="514"/>
                  </a:lnTo>
                  <a:lnTo>
                    <a:pt x="364" y="499"/>
                  </a:lnTo>
                  <a:lnTo>
                    <a:pt x="375" y="499"/>
                  </a:lnTo>
                  <a:lnTo>
                    <a:pt x="381" y="503"/>
                  </a:lnTo>
                  <a:lnTo>
                    <a:pt x="396" y="499"/>
                  </a:lnTo>
                  <a:lnTo>
                    <a:pt x="407" y="499"/>
                  </a:lnTo>
                  <a:lnTo>
                    <a:pt x="419" y="499"/>
                  </a:lnTo>
                  <a:lnTo>
                    <a:pt x="430" y="499"/>
                  </a:lnTo>
                  <a:lnTo>
                    <a:pt x="434" y="499"/>
                  </a:lnTo>
                  <a:lnTo>
                    <a:pt x="440" y="499"/>
                  </a:lnTo>
                  <a:lnTo>
                    <a:pt x="456" y="499"/>
                  </a:lnTo>
                  <a:lnTo>
                    <a:pt x="456" y="509"/>
                  </a:lnTo>
                  <a:lnTo>
                    <a:pt x="466" y="514"/>
                  </a:lnTo>
                  <a:lnTo>
                    <a:pt x="472" y="509"/>
                  </a:lnTo>
                  <a:lnTo>
                    <a:pt x="477" y="503"/>
                  </a:lnTo>
                  <a:lnTo>
                    <a:pt x="472" y="499"/>
                  </a:lnTo>
                  <a:lnTo>
                    <a:pt x="472" y="493"/>
                  </a:lnTo>
                  <a:lnTo>
                    <a:pt x="472" y="488"/>
                  </a:lnTo>
                  <a:lnTo>
                    <a:pt x="477" y="482"/>
                  </a:lnTo>
                  <a:lnTo>
                    <a:pt x="483" y="482"/>
                  </a:lnTo>
                  <a:lnTo>
                    <a:pt x="488" y="477"/>
                  </a:lnTo>
                  <a:lnTo>
                    <a:pt x="500" y="482"/>
                  </a:lnTo>
                  <a:lnTo>
                    <a:pt x="500" y="493"/>
                  </a:lnTo>
                  <a:lnTo>
                    <a:pt x="500" y="499"/>
                  </a:lnTo>
                  <a:lnTo>
                    <a:pt x="504" y="493"/>
                  </a:lnTo>
                  <a:lnTo>
                    <a:pt x="509" y="488"/>
                  </a:lnTo>
                  <a:lnTo>
                    <a:pt x="520" y="493"/>
                  </a:lnTo>
                  <a:lnTo>
                    <a:pt x="526" y="493"/>
                  </a:lnTo>
                  <a:lnTo>
                    <a:pt x="532" y="488"/>
                  </a:lnTo>
                  <a:lnTo>
                    <a:pt x="537" y="488"/>
                  </a:lnTo>
                  <a:lnTo>
                    <a:pt x="537" y="482"/>
                  </a:lnTo>
                  <a:lnTo>
                    <a:pt x="537" y="477"/>
                  </a:lnTo>
                  <a:lnTo>
                    <a:pt x="541" y="477"/>
                  </a:lnTo>
                  <a:lnTo>
                    <a:pt x="547" y="482"/>
                  </a:lnTo>
                  <a:lnTo>
                    <a:pt x="553" y="482"/>
                  </a:lnTo>
                  <a:lnTo>
                    <a:pt x="558" y="482"/>
                  </a:lnTo>
                  <a:lnTo>
                    <a:pt x="564" y="488"/>
                  </a:lnTo>
                  <a:lnTo>
                    <a:pt x="564" y="493"/>
                  </a:lnTo>
                  <a:lnTo>
                    <a:pt x="564" y="499"/>
                  </a:lnTo>
                  <a:lnTo>
                    <a:pt x="569" y="503"/>
                  </a:lnTo>
                  <a:lnTo>
                    <a:pt x="574" y="509"/>
                  </a:lnTo>
                  <a:lnTo>
                    <a:pt x="579" y="509"/>
                  </a:lnTo>
                  <a:lnTo>
                    <a:pt x="585" y="509"/>
                  </a:lnTo>
                  <a:lnTo>
                    <a:pt x="579" y="514"/>
                  </a:lnTo>
                  <a:lnTo>
                    <a:pt x="585" y="531"/>
                  </a:lnTo>
                  <a:lnTo>
                    <a:pt x="596" y="537"/>
                  </a:lnTo>
                  <a:lnTo>
                    <a:pt x="611" y="531"/>
                  </a:lnTo>
                  <a:lnTo>
                    <a:pt x="622" y="531"/>
                  </a:lnTo>
                  <a:lnTo>
                    <a:pt x="628" y="514"/>
                  </a:lnTo>
                  <a:lnTo>
                    <a:pt x="634" y="509"/>
                  </a:lnTo>
                  <a:lnTo>
                    <a:pt x="643" y="499"/>
                  </a:lnTo>
                  <a:lnTo>
                    <a:pt x="655" y="493"/>
                  </a:lnTo>
                  <a:lnTo>
                    <a:pt x="666" y="493"/>
                  </a:lnTo>
                  <a:lnTo>
                    <a:pt x="677" y="488"/>
                  </a:lnTo>
                  <a:lnTo>
                    <a:pt x="687" y="488"/>
                  </a:lnTo>
                  <a:lnTo>
                    <a:pt x="709" y="482"/>
                  </a:lnTo>
                  <a:lnTo>
                    <a:pt x="719" y="467"/>
                  </a:lnTo>
                  <a:lnTo>
                    <a:pt x="724" y="467"/>
                  </a:lnTo>
                  <a:lnTo>
                    <a:pt x="730" y="467"/>
                  </a:lnTo>
                  <a:lnTo>
                    <a:pt x="751" y="482"/>
                  </a:lnTo>
                  <a:lnTo>
                    <a:pt x="800" y="509"/>
                  </a:lnTo>
                  <a:lnTo>
                    <a:pt x="816" y="514"/>
                  </a:lnTo>
                  <a:lnTo>
                    <a:pt x="822" y="520"/>
                  </a:lnTo>
                  <a:lnTo>
                    <a:pt x="854" y="541"/>
                  </a:lnTo>
                  <a:lnTo>
                    <a:pt x="869" y="537"/>
                  </a:lnTo>
                  <a:lnTo>
                    <a:pt x="886" y="552"/>
                  </a:lnTo>
                  <a:lnTo>
                    <a:pt x="892" y="563"/>
                  </a:lnTo>
                  <a:lnTo>
                    <a:pt x="896" y="569"/>
                  </a:lnTo>
                  <a:lnTo>
                    <a:pt x="896" y="579"/>
                  </a:lnTo>
                  <a:lnTo>
                    <a:pt x="988" y="648"/>
                  </a:lnTo>
                  <a:lnTo>
                    <a:pt x="977" y="675"/>
                  </a:lnTo>
                  <a:lnTo>
                    <a:pt x="971" y="680"/>
                  </a:lnTo>
                  <a:lnTo>
                    <a:pt x="971" y="703"/>
                  </a:lnTo>
                  <a:lnTo>
                    <a:pt x="966" y="718"/>
                  </a:lnTo>
                  <a:lnTo>
                    <a:pt x="962" y="724"/>
                  </a:lnTo>
                  <a:lnTo>
                    <a:pt x="956" y="729"/>
                  </a:lnTo>
                  <a:lnTo>
                    <a:pt x="966" y="735"/>
                  </a:lnTo>
                  <a:lnTo>
                    <a:pt x="971" y="745"/>
                  </a:lnTo>
                  <a:lnTo>
                    <a:pt x="971" y="756"/>
                  </a:lnTo>
                  <a:lnTo>
                    <a:pt x="983" y="771"/>
                  </a:lnTo>
                  <a:lnTo>
                    <a:pt x="988" y="782"/>
                  </a:lnTo>
                  <a:lnTo>
                    <a:pt x="1003" y="782"/>
                  </a:lnTo>
                  <a:lnTo>
                    <a:pt x="1026" y="777"/>
                  </a:lnTo>
                  <a:lnTo>
                    <a:pt x="1036" y="782"/>
                  </a:lnTo>
                  <a:lnTo>
                    <a:pt x="1047" y="782"/>
                  </a:lnTo>
                  <a:lnTo>
                    <a:pt x="1058" y="777"/>
                  </a:lnTo>
                  <a:lnTo>
                    <a:pt x="1073" y="767"/>
                  </a:lnTo>
                  <a:lnTo>
                    <a:pt x="1084" y="767"/>
                  </a:lnTo>
                  <a:lnTo>
                    <a:pt x="1090" y="767"/>
                  </a:lnTo>
                  <a:lnTo>
                    <a:pt x="1096" y="767"/>
                  </a:lnTo>
                  <a:lnTo>
                    <a:pt x="1101" y="767"/>
                  </a:lnTo>
                  <a:lnTo>
                    <a:pt x="1111" y="767"/>
                  </a:lnTo>
                  <a:lnTo>
                    <a:pt x="1117" y="761"/>
                  </a:lnTo>
                  <a:lnTo>
                    <a:pt x="1133" y="756"/>
                  </a:lnTo>
                  <a:lnTo>
                    <a:pt x="1143" y="739"/>
                  </a:lnTo>
                  <a:lnTo>
                    <a:pt x="1149" y="739"/>
                  </a:lnTo>
                  <a:lnTo>
                    <a:pt x="1154" y="739"/>
                  </a:lnTo>
                  <a:lnTo>
                    <a:pt x="1165" y="735"/>
                  </a:lnTo>
                  <a:lnTo>
                    <a:pt x="1177" y="724"/>
                  </a:lnTo>
                  <a:lnTo>
                    <a:pt x="1181" y="713"/>
                  </a:lnTo>
                  <a:lnTo>
                    <a:pt x="1186" y="703"/>
                  </a:lnTo>
                  <a:lnTo>
                    <a:pt x="1192" y="686"/>
                  </a:lnTo>
                  <a:lnTo>
                    <a:pt x="1203" y="680"/>
                  </a:lnTo>
                  <a:lnTo>
                    <a:pt x="1209" y="680"/>
                  </a:lnTo>
                  <a:lnTo>
                    <a:pt x="1218" y="675"/>
                  </a:lnTo>
                  <a:lnTo>
                    <a:pt x="1224" y="665"/>
                  </a:lnTo>
                  <a:lnTo>
                    <a:pt x="1235" y="660"/>
                  </a:lnTo>
                  <a:lnTo>
                    <a:pt x="1246" y="654"/>
                  </a:lnTo>
                  <a:lnTo>
                    <a:pt x="1256" y="643"/>
                  </a:lnTo>
                  <a:lnTo>
                    <a:pt x="1267" y="633"/>
                  </a:lnTo>
                  <a:lnTo>
                    <a:pt x="1279" y="627"/>
                  </a:lnTo>
                  <a:lnTo>
                    <a:pt x="1284" y="622"/>
                  </a:lnTo>
                  <a:lnTo>
                    <a:pt x="1284" y="616"/>
                  </a:lnTo>
                  <a:lnTo>
                    <a:pt x="1294" y="605"/>
                  </a:lnTo>
                  <a:lnTo>
                    <a:pt x="1299" y="595"/>
                  </a:lnTo>
                  <a:lnTo>
                    <a:pt x="1305" y="584"/>
                  </a:lnTo>
                  <a:lnTo>
                    <a:pt x="1311" y="573"/>
                  </a:lnTo>
                  <a:lnTo>
                    <a:pt x="1320" y="552"/>
                  </a:lnTo>
                  <a:lnTo>
                    <a:pt x="1326" y="546"/>
                  </a:lnTo>
                  <a:lnTo>
                    <a:pt x="1326" y="537"/>
                  </a:lnTo>
                  <a:lnTo>
                    <a:pt x="1332" y="525"/>
                  </a:lnTo>
                  <a:lnTo>
                    <a:pt x="1337" y="503"/>
                  </a:lnTo>
                  <a:lnTo>
                    <a:pt x="1320" y="493"/>
                  </a:lnTo>
                  <a:lnTo>
                    <a:pt x="1311" y="482"/>
                  </a:lnTo>
                  <a:lnTo>
                    <a:pt x="1299" y="477"/>
                  </a:lnTo>
                  <a:lnTo>
                    <a:pt x="1288" y="471"/>
                  </a:lnTo>
                  <a:lnTo>
                    <a:pt x="1279" y="467"/>
                  </a:lnTo>
                  <a:lnTo>
                    <a:pt x="1267" y="461"/>
                  </a:lnTo>
                  <a:lnTo>
                    <a:pt x="1262" y="450"/>
                  </a:lnTo>
                  <a:lnTo>
                    <a:pt x="1251" y="439"/>
                  </a:lnTo>
                  <a:lnTo>
                    <a:pt x="1246" y="435"/>
                  </a:lnTo>
                  <a:lnTo>
                    <a:pt x="1241" y="424"/>
                  </a:lnTo>
                  <a:lnTo>
                    <a:pt x="1230" y="412"/>
                  </a:lnTo>
                  <a:lnTo>
                    <a:pt x="1224" y="403"/>
                  </a:lnTo>
                  <a:lnTo>
                    <a:pt x="1213" y="391"/>
                  </a:lnTo>
                  <a:lnTo>
                    <a:pt x="1209" y="380"/>
                  </a:lnTo>
                  <a:lnTo>
                    <a:pt x="1203" y="365"/>
                  </a:lnTo>
                  <a:lnTo>
                    <a:pt x="1198" y="348"/>
                  </a:lnTo>
                  <a:lnTo>
                    <a:pt x="1192" y="333"/>
                  </a:lnTo>
                  <a:lnTo>
                    <a:pt x="1192" y="322"/>
                  </a:lnTo>
                  <a:lnTo>
                    <a:pt x="1186" y="310"/>
                  </a:lnTo>
                  <a:lnTo>
                    <a:pt x="1186" y="301"/>
                  </a:lnTo>
                  <a:lnTo>
                    <a:pt x="1186" y="295"/>
                  </a:lnTo>
                  <a:lnTo>
                    <a:pt x="1186" y="269"/>
                  </a:lnTo>
                  <a:lnTo>
                    <a:pt x="1165" y="252"/>
                  </a:lnTo>
                  <a:lnTo>
                    <a:pt x="1154" y="246"/>
                  </a:lnTo>
                  <a:lnTo>
                    <a:pt x="1149" y="231"/>
                  </a:lnTo>
                  <a:lnTo>
                    <a:pt x="1160" y="220"/>
                  </a:lnTo>
                  <a:lnTo>
                    <a:pt x="1160" y="203"/>
                  </a:lnTo>
                  <a:lnTo>
                    <a:pt x="1160" y="188"/>
                  </a:lnTo>
                  <a:lnTo>
                    <a:pt x="1165" y="176"/>
                  </a:lnTo>
                  <a:lnTo>
                    <a:pt x="1177" y="171"/>
                  </a:lnTo>
                  <a:lnTo>
                    <a:pt x="1181" y="161"/>
                  </a:lnTo>
                  <a:lnTo>
                    <a:pt x="1186" y="155"/>
                  </a:lnTo>
                  <a:lnTo>
                    <a:pt x="1192" y="155"/>
                  </a:lnTo>
                  <a:lnTo>
                    <a:pt x="1203" y="150"/>
                  </a:lnTo>
                  <a:lnTo>
                    <a:pt x="1213" y="155"/>
                  </a:lnTo>
                  <a:lnTo>
                    <a:pt x="1224" y="161"/>
                  </a:lnTo>
                  <a:lnTo>
                    <a:pt x="1235" y="167"/>
                  </a:lnTo>
                  <a:lnTo>
                    <a:pt x="1241" y="171"/>
                  </a:lnTo>
                  <a:lnTo>
                    <a:pt x="1256" y="182"/>
                  </a:lnTo>
                  <a:lnTo>
                    <a:pt x="1267" y="199"/>
                  </a:lnTo>
                  <a:lnTo>
                    <a:pt x="1273" y="208"/>
                  </a:lnTo>
                  <a:lnTo>
                    <a:pt x="1273" y="225"/>
                  </a:lnTo>
                  <a:lnTo>
                    <a:pt x="1288" y="231"/>
                  </a:lnTo>
                  <a:lnTo>
                    <a:pt x="1299" y="220"/>
                  </a:lnTo>
                  <a:lnTo>
                    <a:pt x="1316" y="203"/>
                  </a:lnTo>
                  <a:lnTo>
                    <a:pt x="1326" y="193"/>
                  </a:lnTo>
                  <a:lnTo>
                    <a:pt x="1332" y="188"/>
                  </a:lnTo>
                  <a:lnTo>
                    <a:pt x="1343" y="171"/>
                  </a:lnTo>
                  <a:lnTo>
                    <a:pt x="1354" y="161"/>
                  </a:lnTo>
                  <a:lnTo>
                    <a:pt x="1364" y="144"/>
                  </a:lnTo>
                  <a:lnTo>
                    <a:pt x="1369" y="144"/>
                  </a:lnTo>
                  <a:lnTo>
                    <a:pt x="1380" y="139"/>
                  </a:lnTo>
                  <a:lnTo>
                    <a:pt x="1386" y="139"/>
                  </a:lnTo>
                  <a:lnTo>
                    <a:pt x="1392" y="139"/>
                  </a:lnTo>
                  <a:lnTo>
                    <a:pt x="1396" y="139"/>
                  </a:lnTo>
                  <a:lnTo>
                    <a:pt x="1401" y="134"/>
                  </a:lnTo>
                  <a:lnTo>
                    <a:pt x="1407" y="129"/>
                  </a:lnTo>
                  <a:lnTo>
                    <a:pt x="1413" y="129"/>
                  </a:lnTo>
                  <a:lnTo>
                    <a:pt x="1418" y="123"/>
                  </a:lnTo>
                  <a:lnTo>
                    <a:pt x="1424" y="123"/>
                  </a:lnTo>
                  <a:lnTo>
                    <a:pt x="1433" y="123"/>
                  </a:lnTo>
                  <a:lnTo>
                    <a:pt x="1439" y="118"/>
                  </a:lnTo>
                  <a:lnTo>
                    <a:pt x="1445" y="118"/>
                  </a:lnTo>
                  <a:lnTo>
                    <a:pt x="1450" y="118"/>
                  </a:lnTo>
                  <a:lnTo>
                    <a:pt x="1456" y="118"/>
                  </a:lnTo>
                  <a:lnTo>
                    <a:pt x="1466" y="118"/>
                  </a:lnTo>
                  <a:lnTo>
                    <a:pt x="1471" y="118"/>
                  </a:lnTo>
                  <a:lnTo>
                    <a:pt x="1477" y="112"/>
                  </a:lnTo>
                  <a:lnTo>
                    <a:pt x="1482" y="112"/>
                  </a:lnTo>
                  <a:lnTo>
                    <a:pt x="1488" y="112"/>
                  </a:lnTo>
                  <a:lnTo>
                    <a:pt x="1493" y="107"/>
                  </a:lnTo>
                  <a:lnTo>
                    <a:pt x="1498" y="107"/>
                  </a:lnTo>
                  <a:lnTo>
                    <a:pt x="1503" y="107"/>
                  </a:lnTo>
                  <a:lnTo>
                    <a:pt x="1503" y="102"/>
                  </a:lnTo>
                  <a:lnTo>
                    <a:pt x="1509" y="102"/>
                  </a:lnTo>
                  <a:lnTo>
                    <a:pt x="1514" y="97"/>
                  </a:lnTo>
                  <a:lnTo>
                    <a:pt x="1520" y="97"/>
                  </a:lnTo>
                  <a:lnTo>
                    <a:pt x="1520" y="91"/>
                  </a:lnTo>
                  <a:lnTo>
                    <a:pt x="1526" y="86"/>
                  </a:lnTo>
                  <a:lnTo>
                    <a:pt x="1526" y="80"/>
                  </a:lnTo>
                  <a:lnTo>
                    <a:pt x="1531" y="80"/>
                  </a:lnTo>
                  <a:lnTo>
                    <a:pt x="1531" y="74"/>
                  </a:lnTo>
                  <a:lnTo>
                    <a:pt x="1535" y="74"/>
                  </a:lnTo>
                  <a:lnTo>
                    <a:pt x="1552" y="65"/>
                  </a:lnTo>
                  <a:lnTo>
                    <a:pt x="1552" y="59"/>
                  </a:lnTo>
                  <a:lnTo>
                    <a:pt x="1569" y="53"/>
                  </a:lnTo>
                  <a:lnTo>
                    <a:pt x="1579" y="42"/>
                  </a:lnTo>
                  <a:lnTo>
                    <a:pt x="1584" y="42"/>
                  </a:lnTo>
                  <a:lnTo>
                    <a:pt x="1590" y="37"/>
                  </a:lnTo>
                  <a:lnTo>
                    <a:pt x="1601" y="21"/>
                  </a:lnTo>
                  <a:lnTo>
                    <a:pt x="1611" y="16"/>
                  </a:lnTo>
                  <a:lnTo>
                    <a:pt x="1616" y="10"/>
                  </a:lnTo>
                  <a:lnTo>
                    <a:pt x="1622" y="10"/>
                  </a:lnTo>
                  <a:lnTo>
                    <a:pt x="1627" y="10"/>
                  </a:lnTo>
                  <a:lnTo>
                    <a:pt x="1633" y="5"/>
                  </a:lnTo>
                  <a:lnTo>
                    <a:pt x="1643" y="5"/>
                  </a:lnTo>
                  <a:lnTo>
                    <a:pt x="1660" y="5"/>
                  </a:lnTo>
                  <a:lnTo>
                    <a:pt x="1671" y="5"/>
                  </a:lnTo>
                  <a:lnTo>
                    <a:pt x="1681" y="0"/>
                  </a:lnTo>
                  <a:lnTo>
                    <a:pt x="1692" y="0"/>
                  </a:lnTo>
                  <a:lnTo>
                    <a:pt x="1703" y="0"/>
                  </a:lnTo>
                  <a:lnTo>
                    <a:pt x="1713" y="0"/>
                  </a:lnTo>
                  <a:lnTo>
                    <a:pt x="1718" y="5"/>
                  </a:lnTo>
                  <a:lnTo>
                    <a:pt x="1729" y="10"/>
                  </a:lnTo>
                  <a:lnTo>
                    <a:pt x="1741" y="10"/>
                  </a:lnTo>
                  <a:lnTo>
                    <a:pt x="1746" y="10"/>
                  </a:lnTo>
                  <a:lnTo>
                    <a:pt x="1750" y="5"/>
                  </a:lnTo>
                  <a:lnTo>
                    <a:pt x="1756" y="0"/>
                  </a:lnTo>
                  <a:lnTo>
                    <a:pt x="1767" y="0"/>
                  </a:lnTo>
                  <a:lnTo>
                    <a:pt x="1767" y="0"/>
                  </a:lnTo>
                  <a:close/>
                </a:path>
              </a:pathLst>
            </a:custGeom>
            <a:solidFill>
              <a:schemeClr val="bg2">
                <a:lumMod val="60000"/>
                <a:lumOff val="40000"/>
              </a:schemeClr>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7" name="Freeform 82"/>
            <p:cNvSpPr>
              <a:spLocks/>
            </p:cNvSpPr>
            <p:nvPr/>
          </p:nvSpPr>
          <p:spPr bwMode="auto">
            <a:xfrm>
              <a:off x="1090" y="3086"/>
              <a:ext cx="6" cy="6"/>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83"/>
            <p:cNvSpPr>
              <a:spLocks/>
            </p:cNvSpPr>
            <p:nvPr/>
          </p:nvSpPr>
          <p:spPr bwMode="auto">
            <a:xfrm>
              <a:off x="1090" y="3086"/>
              <a:ext cx="6" cy="6"/>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84"/>
            <p:cNvSpPr>
              <a:spLocks/>
            </p:cNvSpPr>
            <p:nvPr/>
          </p:nvSpPr>
          <p:spPr bwMode="auto">
            <a:xfrm>
              <a:off x="1101" y="3086"/>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85"/>
            <p:cNvSpPr>
              <a:spLocks/>
            </p:cNvSpPr>
            <p:nvPr/>
          </p:nvSpPr>
          <p:spPr bwMode="auto">
            <a:xfrm>
              <a:off x="1101" y="3086"/>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Rectangle 86"/>
            <p:cNvSpPr>
              <a:spLocks noChangeArrowheads="1"/>
            </p:cNvSpPr>
            <p:nvPr/>
          </p:nvSpPr>
          <p:spPr bwMode="auto">
            <a:xfrm>
              <a:off x="1090" y="3059"/>
              <a:ext cx="6"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Rectangle 87"/>
            <p:cNvSpPr>
              <a:spLocks noChangeArrowheads="1"/>
            </p:cNvSpPr>
            <p:nvPr/>
          </p:nvSpPr>
          <p:spPr bwMode="auto">
            <a:xfrm>
              <a:off x="1090" y="3059"/>
              <a:ext cx="6"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88"/>
            <p:cNvSpPr>
              <a:spLocks/>
            </p:cNvSpPr>
            <p:nvPr/>
          </p:nvSpPr>
          <p:spPr bwMode="auto">
            <a:xfrm>
              <a:off x="1101" y="3059"/>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89"/>
            <p:cNvSpPr>
              <a:spLocks/>
            </p:cNvSpPr>
            <p:nvPr/>
          </p:nvSpPr>
          <p:spPr bwMode="auto">
            <a:xfrm>
              <a:off x="1101" y="3059"/>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90"/>
            <p:cNvSpPr>
              <a:spLocks/>
            </p:cNvSpPr>
            <p:nvPr/>
          </p:nvSpPr>
          <p:spPr bwMode="auto">
            <a:xfrm>
              <a:off x="1079" y="3059"/>
              <a:ext cx="11" cy="6"/>
            </a:xfrm>
            <a:custGeom>
              <a:avLst/>
              <a:gdLst>
                <a:gd name="T0" fmla="*/ 6 w 11"/>
                <a:gd name="T1" fmla="*/ 6 h 6"/>
                <a:gd name="T2" fmla="*/ 0 w 11"/>
                <a:gd name="T3" fmla="*/ 0 h 6"/>
                <a:gd name="T4" fmla="*/ 6 w 11"/>
                <a:gd name="T5" fmla="*/ 0 h 6"/>
                <a:gd name="T6" fmla="*/ 11 w 11"/>
                <a:gd name="T7" fmla="*/ 0 h 6"/>
                <a:gd name="T8" fmla="*/ 11 w 11"/>
                <a:gd name="T9" fmla="*/ 6 h 6"/>
                <a:gd name="T10" fmla="*/ 6 w 11"/>
                <a:gd name="T11" fmla="*/ 6 h 6"/>
              </a:gdLst>
              <a:ahLst/>
              <a:cxnLst>
                <a:cxn ang="0">
                  <a:pos x="T0" y="T1"/>
                </a:cxn>
                <a:cxn ang="0">
                  <a:pos x="T2" y="T3"/>
                </a:cxn>
                <a:cxn ang="0">
                  <a:pos x="T4" y="T5"/>
                </a:cxn>
                <a:cxn ang="0">
                  <a:pos x="T6" y="T7"/>
                </a:cxn>
                <a:cxn ang="0">
                  <a:pos x="T8" y="T9"/>
                </a:cxn>
                <a:cxn ang="0">
                  <a:pos x="T10" y="T11"/>
                </a:cxn>
              </a:cxnLst>
              <a:rect l="0" t="0" r="r" b="b"/>
              <a:pathLst>
                <a:path w="11" h="6">
                  <a:moveTo>
                    <a:pt x="6" y="6"/>
                  </a:moveTo>
                  <a:lnTo>
                    <a:pt x="0" y="0"/>
                  </a:lnTo>
                  <a:lnTo>
                    <a:pt x="6" y="0"/>
                  </a:lnTo>
                  <a:lnTo>
                    <a:pt x="11" y="0"/>
                  </a:lnTo>
                  <a:lnTo>
                    <a:pt x="11" y="6"/>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91"/>
            <p:cNvSpPr>
              <a:spLocks/>
            </p:cNvSpPr>
            <p:nvPr/>
          </p:nvSpPr>
          <p:spPr bwMode="auto">
            <a:xfrm>
              <a:off x="1079" y="3059"/>
              <a:ext cx="11" cy="6"/>
            </a:xfrm>
            <a:custGeom>
              <a:avLst/>
              <a:gdLst>
                <a:gd name="T0" fmla="*/ 6 w 11"/>
                <a:gd name="T1" fmla="*/ 6 h 6"/>
                <a:gd name="T2" fmla="*/ 0 w 11"/>
                <a:gd name="T3" fmla="*/ 0 h 6"/>
                <a:gd name="T4" fmla="*/ 6 w 11"/>
                <a:gd name="T5" fmla="*/ 0 h 6"/>
                <a:gd name="T6" fmla="*/ 11 w 11"/>
                <a:gd name="T7" fmla="*/ 0 h 6"/>
                <a:gd name="T8" fmla="*/ 11 w 11"/>
                <a:gd name="T9" fmla="*/ 6 h 6"/>
                <a:gd name="T10" fmla="*/ 6 w 11"/>
                <a:gd name="T11" fmla="*/ 6 h 6"/>
              </a:gdLst>
              <a:ahLst/>
              <a:cxnLst>
                <a:cxn ang="0">
                  <a:pos x="T0" y="T1"/>
                </a:cxn>
                <a:cxn ang="0">
                  <a:pos x="T2" y="T3"/>
                </a:cxn>
                <a:cxn ang="0">
                  <a:pos x="T4" y="T5"/>
                </a:cxn>
                <a:cxn ang="0">
                  <a:pos x="T6" y="T7"/>
                </a:cxn>
                <a:cxn ang="0">
                  <a:pos x="T8" y="T9"/>
                </a:cxn>
                <a:cxn ang="0">
                  <a:pos x="T10" y="T11"/>
                </a:cxn>
              </a:cxnLst>
              <a:rect l="0" t="0" r="r" b="b"/>
              <a:pathLst>
                <a:path w="11" h="6">
                  <a:moveTo>
                    <a:pt x="6" y="6"/>
                  </a:moveTo>
                  <a:lnTo>
                    <a:pt x="0" y="0"/>
                  </a:lnTo>
                  <a:lnTo>
                    <a:pt x="6" y="0"/>
                  </a:lnTo>
                  <a:lnTo>
                    <a:pt x="11" y="0"/>
                  </a:lnTo>
                  <a:lnTo>
                    <a:pt x="11" y="6"/>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92"/>
            <p:cNvSpPr>
              <a:spLocks/>
            </p:cNvSpPr>
            <p:nvPr/>
          </p:nvSpPr>
          <p:spPr bwMode="auto">
            <a:xfrm>
              <a:off x="1090" y="3059"/>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93"/>
            <p:cNvSpPr>
              <a:spLocks/>
            </p:cNvSpPr>
            <p:nvPr/>
          </p:nvSpPr>
          <p:spPr bwMode="auto">
            <a:xfrm>
              <a:off x="1090" y="3059"/>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94"/>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95"/>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96"/>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97"/>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98"/>
            <p:cNvSpPr>
              <a:spLocks/>
            </p:cNvSpPr>
            <p:nvPr/>
          </p:nvSpPr>
          <p:spPr bwMode="auto">
            <a:xfrm>
              <a:off x="1085" y="3054"/>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99"/>
            <p:cNvSpPr>
              <a:spLocks/>
            </p:cNvSpPr>
            <p:nvPr/>
          </p:nvSpPr>
          <p:spPr bwMode="auto">
            <a:xfrm>
              <a:off x="1085" y="3054"/>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100"/>
            <p:cNvSpPr>
              <a:spLocks/>
            </p:cNvSpPr>
            <p:nvPr/>
          </p:nvSpPr>
          <p:spPr bwMode="auto">
            <a:xfrm>
              <a:off x="1079" y="3048"/>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101"/>
            <p:cNvSpPr>
              <a:spLocks/>
            </p:cNvSpPr>
            <p:nvPr/>
          </p:nvSpPr>
          <p:spPr bwMode="auto">
            <a:xfrm>
              <a:off x="1079" y="3048"/>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102"/>
            <p:cNvSpPr>
              <a:spLocks/>
            </p:cNvSpPr>
            <p:nvPr/>
          </p:nvSpPr>
          <p:spPr bwMode="auto">
            <a:xfrm>
              <a:off x="1079" y="3044"/>
              <a:ext cx="11" cy="4"/>
            </a:xfrm>
            <a:custGeom>
              <a:avLst/>
              <a:gdLst>
                <a:gd name="T0" fmla="*/ 0 w 11"/>
                <a:gd name="T1" fmla="*/ 0 h 4"/>
                <a:gd name="T2" fmla="*/ 11 w 11"/>
                <a:gd name="T3" fmla="*/ 0 h 4"/>
                <a:gd name="T4" fmla="*/ 11 w 11"/>
                <a:gd name="T5" fmla="*/ 4 h 4"/>
                <a:gd name="T6" fmla="*/ 6 w 11"/>
                <a:gd name="T7" fmla="*/ 4 h 4"/>
                <a:gd name="T8" fmla="*/ 0 w 11"/>
                <a:gd name="T9" fmla="*/ 4 h 4"/>
                <a:gd name="T10" fmla="*/ 0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0" y="0"/>
                  </a:moveTo>
                  <a:lnTo>
                    <a:pt x="11" y="0"/>
                  </a:lnTo>
                  <a:lnTo>
                    <a:pt x="11" y="4"/>
                  </a:lnTo>
                  <a:lnTo>
                    <a:pt x="6" y="4"/>
                  </a:lnTo>
                  <a:lnTo>
                    <a:pt x="0" y="4"/>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103"/>
            <p:cNvSpPr>
              <a:spLocks/>
            </p:cNvSpPr>
            <p:nvPr/>
          </p:nvSpPr>
          <p:spPr bwMode="auto">
            <a:xfrm>
              <a:off x="1079" y="3044"/>
              <a:ext cx="11" cy="4"/>
            </a:xfrm>
            <a:custGeom>
              <a:avLst/>
              <a:gdLst>
                <a:gd name="T0" fmla="*/ 0 w 11"/>
                <a:gd name="T1" fmla="*/ 0 h 4"/>
                <a:gd name="T2" fmla="*/ 11 w 11"/>
                <a:gd name="T3" fmla="*/ 0 h 4"/>
                <a:gd name="T4" fmla="*/ 11 w 11"/>
                <a:gd name="T5" fmla="*/ 4 h 4"/>
                <a:gd name="T6" fmla="*/ 6 w 11"/>
                <a:gd name="T7" fmla="*/ 4 h 4"/>
                <a:gd name="T8" fmla="*/ 0 w 11"/>
                <a:gd name="T9" fmla="*/ 4 h 4"/>
                <a:gd name="T10" fmla="*/ 0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0" y="0"/>
                  </a:moveTo>
                  <a:lnTo>
                    <a:pt x="11" y="0"/>
                  </a:lnTo>
                  <a:lnTo>
                    <a:pt x="11" y="4"/>
                  </a:lnTo>
                  <a:lnTo>
                    <a:pt x="6" y="4"/>
                  </a:lnTo>
                  <a:lnTo>
                    <a:pt x="0" y="4"/>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104"/>
            <p:cNvSpPr>
              <a:spLocks/>
            </p:cNvSpPr>
            <p:nvPr/>
          </p:nvSpPr>
          <p:spPr bwMode="auto">
            <a:xfrm>
              <a:off x="1079" y="3038"/>
              <a:ext cx="11" cy="6"/>
            </a:xfrm>
            <a:custGeom>
              <a:avLst/>
              <a:gdLst>
                <a:gd name="T0" fmla="*/ 0 w 11"/>
                <a:gd name="T1" fmla="*/ 0 h 6"/>
                <a:gd name="T2" fmla="*/ 6 w 11"/>
                <a:gd name="T3" fmla="*/ 0 h 6"/>
                <a:gd name="T4" fmla="*/ 11 w 11"/>
                <a:gd name="T5" fmla="*/ 6 h 6"/>
                <a:gd name="T6" fmla="*/ 6 w 11"/>
                <a:gd name="T7" fmla="*/ 0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lnTo>
                    <a:pt x="6" y="0"/>
                  </a:lnTo>
                  <a:lnTo>
                    <a:pt x="11" y="6"/>
                  </a:lnTo>
                  <a:lnTo>
                    <a:pt x="6" y="0"/>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105"/>
            <p:cNvSpPr>
              <a:spLocks/>
            </p:cNvSpPr>
            <p:nvPr/>
          </p:nvSpPr>
          <p:spPr bwMode="auto">
            <a:xfrm>
              <a:off x="1079" y="3038"/>
              <a:ext cx="11" cy="6"/>
            </a:xfrm>
            <a:custGeom>
              <a:avLst/>
              <a:gdLst>
                <a:gd name="T0" fmla="*/ 0 w 11"/>
                <a:gd name="T1" fmla="*/ 0 h 6"/>
                <a:gd name="T2" fmla="*/ 6 w 11"/>
                <a:gd name="T3" fmla="*/ 0 h 6"/>
                <a:gd name="T4" fmla="*/ 11 w 11"/>
                <a:gd name="T5" fmla="*/ 6 h 6"/>
                <a:gd name="T6" fmla="*/ 6 w 11"/>
                <a:gd name="T7" fmla="*/ 0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lnTo>
                    <a:pt x="6" y="0"/>
                  </a:lnTo>
                  <a:lnTo>
                    <a:pt x="11" y="6"/>
                  </a:lnTo>
                  <a:lnTo>
                    <a:pt x="6" y="0"/>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Rectangle 106"/>
            <p:cNvSpPr>
              <a:spLocks noChangeArrowheads="1"/>
            </p:cNvSpPr>
            <p:nvPr/>
          </p:nvSpPr>
          <p:spPr bwMode="auto">
            <a:xfrm>
              <a:off x="1079" y="3033"/>
              <a:ext cx="6" cy="5"/>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Rectangle 107"/>
            <p:cNvSpPr>
              <a:spLocks noChangeArrowheads="1"/>
            </p:cNvSpPr>
            <p:nvPr/>
          </p:nvSpPr>
          <p:spPr bwMode="auto">
            <a:xfrm>
              <a:off x="1079" y="3033"/>
              <a:ext cx="6" cy="5"/>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108"/>
            <p:cNvSpPr>
              <a:spLocks/>
            </p:cNvSpPr>
            <p:nvPr/>
          </p:nvSpPr>
          <p:spPr bwMode="auto">
            <a:xfrm>
              <a:off x="1166" y="2925"/>
              <a:ext cx="9" cy="6"/>
            </a:xfrm>
            <a:custGeom>
              <a:avLst/>
              <a:gdLst>
                <a:gd name="T0" fmla="*/ 5 w 9"/>
                <a:gd name="T1" fmla="*/ 6 h 6"/>
                <a:gd name="T2" fmla="*/ 0 w 9"/>
                <a:gd name="T3" fmla="*/ 6 h 6"/>
                <a:gd name="T4" fmla="*/ 5 w 9"/>
                <a:gd name="T5" fmla="*/ 0 h 6"/>
                <a:gd name="T6" fmla="*/ 9 w 9"/>
                <a:gd name="T7" fmla="*/ 0 h 6"/>
                <a:gd name="T8" fmla="*/ 9 w 9"/>
                <a:gd name="T9" fmla="*/ 6 h 6"/>
                <a:gd name="T10" fmla="*/ 5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5" y="6"/>
                  </a:moveTo>
                  <a:lnTo>
                    <a:pt x="0" y="6"/>
                  </a:lnTo>
                  <a:lnTo>
                    <a:pt x="5" y="0"/>
                  </a:lnTo>
                  <a:lnTo>
                    <a:pt x="9" y="0"/>
                  </a:lnTo>
                  <a:lnTo>
                    <a:pt x="9" y="6"/>
                  </a:lnTo>
                  <a:lnTo>
                    <a:pt x="5"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109"/>
            <p:cNvSpPr>
              <a:spLocks/>
            </p:cNvSpPr>
            <p:nvPr/>
          </p:nvSpPr>
          <p:spPr bwMode="auto">
            <a:xfrm>
              <a:off x="1166" y="2925"/>
              <a:ext cx="9" cy="6"/>
            </a:xfrm>
            <a:custGeom>
              <a:avLst/>
              <a:gdLst>
                <a:gd name="T0" fmla="*/ 5 w 9"/>
                <a:gd name="T1" fmla="*/ 6 h 6"/>
                <a:gd name="T2" fmla="*/ 0 w 9"/>
                <a:gd name="T3" fmla="*/ 6 h 6"/>
                <a:gd name="T4" fmla="*/ 5 w 9"/>
                <a:gd name="T5" fmla="*/ 0 h 6"/>
                <a:gd name="T6" fmla="*/ 9 w 9"/>
                <a:gd name="T7" fmla="*/ 0 h 6"/>
                <a:gd name="T8" fmla="*/ 9 w 9"/>
                <a:gd name="T9" fmla="*/ 6 h 6"/>
                <a:gd name="T10" fmla="*/ 5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5" y="6"/>
                  </a:moveTo>
                  <a:lnTo>
                    <a:pt x="0" y="6"/>
                  </a:lnTo>
                  <a:lnTo>
                    <a:pt x="5" y="0"/>
                  </a:lnTo>
                  <a:lnTo>
                    <a:pt x="9" y="0"/>
                  </a:lnTo>
                  <a:lnTo>
                    <a:pt x="9" y="6"/>
                  </a:lnTo>
                  <a:lnTo>
                    <a:pt x="5"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110"/>
            <p:cNvSpPr>
              <a:spLocks/>
            </p:cNvSpPr>
            <p:nvPr/>
          </p:nvSpPr>
          <p:spPr bwMode="auto">
            <a:xfrm>
              <a:off x="1192" y="2904"/>
              <a:ext cx="6" cy="21"/>
            </a:xfrm>
            <a:custGeom>
              <a:avLst/>
              <a:gdLst>
                <a:gd name="T0" fmla="*/ 0 w 6"/>
                <a:gd name="T1" fmla="*/ 21 h 21"/>
                <a:gd name="T2" fmla="*/ 0 w 6"/>
                <a:gd name="T3" fmla="*/ 16 h 21"/>
                <a:gd name="T4" fmla="*/ 0 w 6"/>
                <a:gd name="T5" fmla="*/ 10 h 21"/>
                <a:gd name="T6" fmla="*/ 0 w 6"/>
                <a:gd name="T7" fmla="*/ 6 h 21"/>
                <a:gd name="T8" fmla="*/ 0 w 6"/>
                <a:gd name="T9" fmla="*/ 0 h 21"/>
                <a:gd name="T10" fmla="*/ 6 w 6"/>
                <a:gd name="T11" fmla="*/ 0 h 21"/>
                <a:gd name="T12" fmla="*/ 6 w 6"/>
                <a:gd name="T13" fmla="*/ 6 h 21"/>
                <a:gd name="T14" fmla="*/ 6 w 6"/>
                <a:gd name="T15" fmla="*/ 10 h 21"/>
                <a:gd name="T16" fmla="*/ 6 w 6"/>
                <a:gd name="T17" fmla="*/ 16 h 21"/>
                <a:gd name="T18" fmla="*/ 0 w 6"/>
                <a:gd name="T19" fmla="*/ 16 h 21"/>
                <a:gd name="T20" fmla="*/ 0 w 6"/>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1">
                  <a:moveTo>
                    <a:pt x="0" y="21"/>
                  </a:moveTo>
                  <a:lnTo>
                    <a:pt x="0" y="16"/>
                  </a:lnTo>
                  <a:lnTo>
                    <a:pt x="0" y="10"/>
                  </a:lnTo>
                  <a:lnTo>
                    <a:pt x="0" y="6"/>
                  </a:lnTo>
                  <a:lnTo>
                    <a:pt x="0" y="0"/>
                  </a:lnTo>
                  <a:lnTo>
                    <a:pt x="6" y="0"/>
                  </a:lnTo>
                  <a:lnTo>
                    <a:pt x="6" y="6"/>
                  </a:lnTo>
                  <a:lnTo>
                    <a:pt x="6" y="10"/>
                  </a:lnTo>
                  <a:lnTo>
                    <a:pt x="6" y="16"/>
                  </a:lnTo>
                  <a:lnTo>
                    <a:pt x="0" y="16"/>
                  </a:lnTo>
                  <a:lnTo>
                    <a:pt x="0" y="2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111"/>
            <p:cNvSpPr>
              <a:spLocks/>
            </p:cNvSpPr>
            <p:nvPr/>
          </p:nvSpPr>
          <p:spPr bwMode="auto">
            <a:xfrm>
              <a:off x="1192" y="2904"/>
              <a:ext cx="6" cy="21"/>
            </a:xfrm>
            <a:custGeom>
              <a:avLst/>
              <a:gdLst>
                <a:gd name="T0" fmla="*/ 0 w 6"/>
                <a:gd name="T1" fmla="*/ 21 h 21"/>
                <a:gd name="T2" fmla="*/ 0 w 6"/>
                <a:gd name="T3" fmla="*/ 16 h 21"/>
                <a:gd name="T4" fmla="*/ 0 w 6"/>
                <a:gd name="T5" fmla="*/ 10 h 21"/>
                <a:gd name="T6" fmla="*/ 0 w 6"/>
                <a:gd name="T7" fmla="*/ 6 h 21"/>
                <a:gd name="T8" fmla="*/ 0 w 6"/>
                <a:gd name="T9" fmla="*/ 0 h 21"/>
                <a:gd name="T10" fmla="*/ 6 w 6"/>
                <a:gd name="T11" fmla="*/ 0 h 21"/>
                <a:gd name="T12" fmla="*/ 6 w 6"/>
                <a:gd name="T13" fmla="*/ 6 h 21"/>
                <a:gd name="T14" fmla="*/ 6 w 6"/>
                <a:gd name="T15" fmla="*/ 10 h 21"/>
                <a:gd name="T16" fmla="*/ 6 w 6"/>
                <a:gd name="T17" fmla="*/ 16 h 21"/>
                <a:gd name="T18" fmla="*/ 0 w 6"/>
                <a:gd name="T19" fmla="*/ 16 h 21"/>
                <a:gd name="T20" fmla="*/ 0 w 6"/>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1">
                  <a:moveTo>
                    <a:pt x="0" y="21"/>
                  </a:moveTo>
                  <a:lnTo>
                    <a:pt x="0" y="16"/>
                  </a:lnTo>
                  <a:lnTo>
                    <a:pt x="0" y="10"/>
                  </a:lnTo>
                  <a:lnTo>
                    <a:pt x="0" y="6"/>
                  </a:lnTo>
                  <a:lnTo>
                    <a:pt x="0" y="0"/>
                  </a:lnTo>
                  <a:lnTo>
                    <a:pt x="6" y="0"/>
                  </a:lnTo>
                  <a:lnTo>
                    <a:pt x="6" y="6"/>
                  </a:lnTo>
                  <a:lnTo>
                    <a:pt x="6" y="10"/>
                  </a:lnTo>
                  <a:lnTo>
                    <a:pt x="6" y="16"/>
                  </a:lnTo>
                  <a:lnTo>
                    <a:pt x="0" y="16"/>
                  </a:lnTo>
                  <a:lnTo>
                    <a:pt x="0" y="2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27"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
        <p:nvSpPr>
          <p:cNvPr id="228" name="TextBox 227"/>
          <p:cNvSpPr txBox="1"/>
          <p:nvPr/>
        </p:nvSpPr>
        <p:spPr>
          <a:xfrm>
            <a:off x="5562600" y="4267200"/>
            <a:ext cx="2012539" cy="830997"/>
          </a:xfrm>
          <a:prstGeom prst="rect">
            <a:avLst/>
          </a:prstGeom>
          <a:noFill/>
        </p:spPr>
        <p:txBody>
          <a:bodyPr wrap="square" rtlCol="0">
            <a:spAutoFit/>
          </a:bodyPr>
          <a:lstStyle/>
          <a:p>
            <a:pPr algn="ctr"/>
            <a:r>
              <a:rPr lang="en-US" sz="2400" b="1" dirty="0" smtClean="0">
                <a:latin typeface="+mn-lt"/>
              </a:rPr>
              <a:t>Cross River</a:t>
            </a:r>
          </a:p>
          <a:p>
            <a:pPr algn="ctr"/>
            <a:r>
              <a:rPr lang="en-US" sz="2400" b="1" dirty="0" smtClean="0">
                <a:latin typeface="+mn-lt"/>
              </a:rPr>
              <a:t>14%</a:t>
            </a:r>
            <a:endParaRPr lang="en-US" sz="2400" b="1" dirty="0">
              <a:latin typeface="+mn-lt"/>
            </a:endParaRPr>
          </a:p>
        </p:txBody>
      </p:sp>
      <p:sp>
        <p:nvSpPr>
          <p:cNvPr id="229" name="TextBox 228"/>
          <p:cNvSpPr txBox="1"/>
          <p:nvPr/>
        </p:nvSpPr>
        <p:spPr>
          <a:xfrm>
            <a:off x="1321798" y="2565698"/>
            <a:ext cx="2012539" cy="830997"/>
          </a:xfrm>
          <a:prstGeom prst="rect">
            <a:avLst/>
          </a:prstGeom>
          <a:noFill/>
        </p:spPr>
        <p:txBody>
          <a:bodyPr wrap="square" rtlCol="0">
            <a:spAutoFit/>
          </a:bodyPr>
          <a:lstStyle/>
          <a:p>
            <a:pPr algn="ctr"/>
            <a:r>
              <a:rPr lang="en-US" sz="2400" b="1" dirty="0" smtClean="0">
                <a:latin typeface="+mn-lt"/>
              </a:rPr>
              <a:t>Edo</a:t>
            </a:r>
          </a:p>
          <a:p>
            <a:pPr algn="ctr"/>
            <a:r>
              <a:rPr lang="en-US" sz="2400" b="1" dirty="0" smtClean="0">
                <a:latin typeface="+mn-lt"/>
              </a:rPr>
              <a:t>19%</a:t>
            </a:r>
            <a:endParaRPr lang="en-US" sz="2400" b="1" dirty="0">
              <a:latin typeface="+mn-lt"/>
            </a:endParaRPr>
          </a:p>
        </p:txBody>
      </p:sp>
      <p:sp>
        <p:nvSpPr>
          <p:cNvPr id="230" name="TextBox 229"/>
          <p:cNvSpPr txBox="1"/>
          <p:nvPr/>
        </p:nvSpPr>
        <p:spPr>
          <a:xfrm>
            <a:off x="1543461" y="4353223"/>
            <a:ext cx="2012539" cy="830997"/>
          </a:xfrm>
          <a:prstGeom prst="rect">
            <a:avLst/>
          </a:prstGeom>
          <a:noFill/>
        </p:spPr>
        <p:txBody>
          <a:bodyPr wrap="square" rtlCol="0">
            <a:spAutoFit/>
          </a:bodyPr>
          <a:lstStyle/>
          <a:p>
            <a:pPr algn="ctr"/>
            <a:r>
              <a:rPr lang="en-US" sz="2400" b="1" dirty="0" smtClean="0">
                <a:latin typeface="+mn-lt"/>
              </a:rPr>
              <a:t>Delta</a:t>
            </a:r>
          </a:p>
          <a:p>
            <a:pPr algn="ctr"/>
            <a:r>
              <a:rPr lang="en-US" sz="2400" b="1" dirty="0" smtClean="0">
                <a:latin typeface="+mn-lt"/>
              </a:rPr>
              <a:t>17%</a:t>
            </a:r>
            <a:endParaRPr lang="en-US" sz="2400" b="1" dirty="0">
              <a:latin typeface="+mn-lt"/>
            </a:endParaRPr>
          </a:p>
        </p:txBody>
      </p:sp>
      <p:sp>
        <p:nvSpPr>
          <p:cNvPr id="231" name="TextBox 230"/>
          <p:cNvSpPr txBox="1"/>
          <p:nvPr/>
        </p:nvSpPr>
        <p:spPr>
          <a:xfrm>
            <a:off x="1614104" y="5539641"/>
            <a:ext cx="2012539" cy="830997"/>
          </a:xfrm>
          <a:prstGeom prst="rect">
            <a:avLst/>
          </a:prstGeom>
          <a:noFill/>
        </p:spPr>
        <p:txBody>
          <a:bodyPr wrap="square" rtlCol="0">
            <a:spAutoFit/>
          </a:bodyPr>
          <a:lstStyle/>
          <a:p>
            <a:pPr algn="ctr"/>
            <a:r>
              <a:rPr lang="en-US" sz="2400" b="1" dirty="0" err="1" smtClean="0">
                <a:solidFill>
                  <a:schemeClr val="bg1"/>
                </a:solidFill>
                <a:latin typeface="+mn-lt"/>
              </a:rPr>
              <a:t>Bayelsa</a:t>
            </a:r>
            <a:endParaRPr lang="en-US" sz="2400" b="1" dirty="0" smtClean="0">
              <a:solidFill>
                <a:schemeClr val="bg1"/>
              </a:solidFill>
              <a:latin typeface="+mn-lt"/>
            </a:endParaRPr>
          </a:p>
          <a:p>
            <a:pPr algn="ctr"/>
            <a:r>
              <a:rPr lang="en-US" sz="2400" b="1" dirty="0" smtClean="0">
                <a:solidFill>
                  <a:schemeClr val="bg1"/>
                </a:solidFill>
                <a:latin typeface="+mn-lt"/>
              </a:rPr>
              <a:t>10%</a:t>
            </a:r>
            <a:endParaRPr lang="en-US" sz="2400" b="1" dirty="0">
              <a:solidFill>
                <a:schemeClr val="bg1"/>
              </a:solidFill>
              <a:latin typeface="+mn-lt"/>
            </a:endParaRPr>
          </a:p>
        </p:txBody>
      </p:sp>
      <p:sp>
        <p:nvSpPr>
          <p:cNvPr id="232" name="TextBox 231"/>
          <p:cNvSpPr txBox="1"/>
          <p:nvPr/>
        </p:nvSpPr>
        <p:spPr>
          <a:xfrm>
            <a:off x="2913681" y="5427017"/>
            <a:ext cx="2012539" cy="830997"/>
          </a:xfrm>
          <a:prstGeom prst="rect">
            <a:avLst/>
          </a:prstGeom>
          <a:noFill/>
        </p:spPr>
        <p:txBody>
          <a:bodyPr wrap="square" rtlCol="0">
            <a:spAutoFit/>
          </a:bodyPr>
          <a:lstStyle/>
          <a:p>
            <a:pPr algn="ctr"/>
            <a:r>
              <a:rPr lang="en-US" sz="2400" b="1" dirty="0" smtClean="0">
                <a:latin typeface="+mn-lt"/>
              </a:rPr>
              <a:t>Rivers</a:t>
            </a:r>
          </a:p>
          <a:p>
            <a:pPr algn="ctr"/>
            <a:r>
              <a:rPr lang="en-US" sz="2400" b="1" dirty="0" smtClean="0">
                <a:latin typeface="+mn-lt"/>
              </a:rPr>
              <a:t>18%</a:t>
            </a:r>
            <a:endParaRPr lang="en-US" sz="2400" b="1" dirty="0">
              <a:latin typeface="+mn-lt"/>
            </a:endParaRPr>
          </a:p>
        </p:txBody>
      </p:sp>
      <p:sp>
        <p:nvSpPr>
          <p:cNvPr id="233" name="TextBox 232"/>
          <p:cNvSpPr txBox="1"/>
          <p:nvPr/>
        </p:nvSpPr>
        <p:spPr>
          <a:xfrm>
            <a:off x="4677774" y="5417492"/>
            <a:ext cx="2012539" cy="830997"/>
          </a:xfrm>
          <a:prstGeom prst="rect">
            <a:avLst/>
          </a:prstGeom>
          <a:noFill/>
        </p:spPr>
        <p:txBody>
          <a:bodyPr wrap="square" rtlCol="0">
            <a:spAutoFit/>
          </a:bodyPr>
          <a:lstStyle/>
          <a:p>
            <a:pPr algn="ctr"/>
            <a:r>
              <a:rPr lang="en-US" sz="2400" b="1" dirty="0" err="1" smtClean="0">
                <a:latin typeface="+mn-lt"/>
              </a:rPr>
              <a:t>Akwa</a:t>
            </a:r>
            <a:r>
              <a:rPr lang="en-US" sz="2400" b="1" dirty="0" smtClean="0">
                <a:latin typeface="+mn-lt"/>
              </a:rPr>
              <a:t> </a:t>
            </a:r>
            <a:r>
              <a:rPr lang="en-US" sz="2400" b="1" dirty="0" err="1" smtClean="0">
                <a:latin typeface="+mn-lt"/>
              </a:rPr>
              <a:t>Ibom</a:t>
            </a:r>
            <a:endParaRPr lang="en-US" sz="2400" b="1" dirty="0" smtClean="0">
              <a:latin typeface="+mn-lt"/>
            </a:endParaRPr>
          </a:p>
          <a:p>
            <a:pPr algn="ctr"/>
            <a:r>
              <a:rPr lang="en-US" sz="2400" b="1" dirty="0" smtClean="0">
                <a:latin typeface="+mn-lt"/>
              </a:rPr>
              <a:t>17%</a:t>
            </a:r>
            <a:endParaRPr lang="en-US" sz="2400" b="1" dirty="0">
              <a:latin typeface="+mn-lt"/>
            </a:endParaRPr>
          </a:p>
        </p:txBody>
      </p:sp>
      <p:sp>
        <p:nvSpPr>
          <p:cNvPr id="238" name="Content Placeholder 237"/>
          <p:cNvSpPr txBox="1">
            <a:spLocks noGrp="1"/>
          </p:cNvSpPr>
          <p:nvPr>
            <p:ph idx="1"/>
          </p:nvPr>
        </p:nvSpPr>
        <p:spPr>
          <a:xfrm>
            <a:off x="3810000" y="1524000"/>
            <a:ext cx="2514600" cy="1938992"/>
          </a:xfrm>
          <a:prstGeom prst="rect">
            <a:avLst/>
          </a:prstGeom>
          <a:noFill/>
        </p:spPr>
        <p:txBody>
          <a:bodyPr wrap="square" rtlCol="0">
            <a:spAutoFit/>
          </a:bodyPr>
          <a:lstStyle/>
          <a:p>
            <a:pPr algn="ctr">
              <a:buNone/>
            </a:pPr>
            <a:r>
              <a:rPr lang="en-US" sz="2400" b="1" dirty="0" smtClean="0">
                <a:latin typeface="+mj-lt"/>
              </a:rPr>
              <a:t>Nigeria</a:t>
            </a:r>
          </a:p>
          <a:p>
            <a:pPr algn="ctr">
              <a:buNone/>
            </a:pPr>
            <a:r>
              <a:rPr lang="en-US" sz="2800" b="1" dirty="0" smtClean="0">
                <a:latin typeface="+mj-lt"/>
              </a:rPr>
              <a:t>10%</a:t>
            </a:r>
          </a:p>
          <a:p>
            <a:pPr algn="ctr">
              <a:buNone/>
            </a:pPr>
            <a:r>
              <a:rPr lang="en-US" sz="2400" b="1" dirty="0" smtClean="0">
                <a:latin typeface="+mj-lt"/>
              </a:rPr>
              <a:t>South </a:t>
            </a:r>
            <a:r>
              <a:rPr lang="en-US" sz="2400" b="1" dirty="0" err="1" smtClean="0">
                <a:latin typeface="+mj-lt"/>
              </a:rPr>
              <a:t>South</a:t>
            </a:r>
            <a:endParaRPr lang="en-US" sz="2800" b="1" dirty="0">
              <a:latin typeface="+mj-lt"/>
            </a:endParaRPr>
          </a:p>
          <a:p>
            <a:pPr algn="ctr">
              <a:buNone/>
            </a:pPr>
            <a:r>
              <a:rPr lang="en-US" sz="2800" b="1" dirty="0" smtClean="0">
                <a:latin typeface="+mj-lt"/>
              </a:rPr>
              <a:t>16%</a:t>
            </a:r>
            <a:endParaRPr lang="en-US" sz="2800" b="1" dirty="0">
              <a:latin typeface="+mj-lt"/>
            </a:endParaRPr>
          </a:p>
        </p:txBody>
      </p:sp>
      <p:sp>
        <p:nvSpPr>
          <p:cNvPr id="236" name="Title 1"/>
          <p:cNvSpPr>
            <a:spLocks noGrp="1"/>
          </p:cNvSpPr>
          <p:nvPr>
            <p:ph type="title"/>
          </p:nvPr>
        </p:nvSpPr>
        <p:spPr>
          <a:xfrm>
            <a:off x="457200" y="274638"/>
            <a:ext cx="8229600" cy="792162"/>
          </a:xfrm>
        </p:spPr>
        <p:txBody>
          <a:bodyPr/>
          <a:lstStyle/>
          <a:p>
            <a:r>
              <a:rPr lang="en-US" dirty="0" smtClean="0">
                <a:solidFill>
                  <a:schemeClr val="tx1"/>
                </a:solidFill>
              </a:rPr>
              <a:t>Use of Modern Methods by State</a:t>
            </a:r>
            <a:endParaRPr lang="en-US" dirty="0">
              <a:solidFill>
                <a:schemeClr val="tx1"/>
              </a:solidFill>
            </a:endParaRPr>
          </a:p>
        </p:txBody>
      </p:sp>
      <p:sp>
        <p:nvSpPr>
          <p:cNvPr id="237" name="TextBox 236"/>
          <p:cNvSpPr txBox="1"/>
          <p:nvPr/>
        </p:nvSpPr>
        <p:spPr>
          <a:xfrm>
            <a:off x="4425347" y="905559"/>
            <a:ext cx="4494213" cy="646331"/>
          </a:xfrm>
          <a:prstGeom prst="rect">
            <a:avLst/>
          </a:prstGeom>
          <a:noFill/>
        </p:spPr>
        <p:txBody>
          <a:bodyPr wrap="square" rtlCol="0">
            <a:spAutoFit/>
          </a:bodyPr>
          <a:lstStyle/>
          <a:p>
            <a:pPr algn="r"/>
            <a:r>
              <a:rPr lang="en-US" i="1" dirty="0" smtClean="0">
                <a:latin typeface="+mj-lt"/>
              </a:rPr>
              <a:t>Percent of currently married women </a:t>
            </a:r>
            <a:br>
              <a:rPr lang="en-US" i="1" dirty="0" smtClean="0">
                <a:latin typeface="+mj-lt"/>
              </a:rPr>
            </a:br>
            <a:r>
              <a:rPr lang="en-US" i="1" dirty="0" smtClean="0">
                <a:latin typeface="+mj-lt"/>
              </a:rPr>
              <a:t>age 15-49 using a modern method</a:t>
            </a:r>
            <a:endParaRPr lang="en-US" i="1" dirty="0">
              <a:latin typeface="+mj-l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0"/>
            <a:ext cx="8229600" cy="1143000"/>
          </a:xfrm>
        </p:spPr>
        <p:txBody>
          <a:bodyPr>
            <a:normAutofit fontScale="90000"/>
          </a:bodyPr>
          <a:lstStyle/>
          <a:p>
            <a:r>
              <a:rPr lang="en-US" sz="3600" dirty="0" smtClean="0"/>
              <a:t>Current Use of Family Planning </a:t>
            </a:r>
            <a:br>
              <a:rPr lang="en-US" sz="3600" dirty="0" smtClean="0"/>
            </a:br>
            <a:r>
              <a:rPr lang="en-US" sz="3600" dirty="0" smtClean="0"/>
              <a:t>in South </a:t>
            </a:r>
            <a:r>
              <a:rPr lang="en-US" sz="3600" dirty="0" err="1" smtClean="0"/>
              <a:t>South</a:t>
            </a:r>
            <a:r>
              <a:rPr lang="en-US" sz="3600" dirty="0" smtClean="0"/>
              <a:t> Zone</a:t>
            </a:r>
          </a:p>
        </p:txBody>
      </p:sp>
      <p:graphicFrame>
        <p:nvGraphicFramePr>
          <p:cNvPr id="5" name="Chart Placeholder 6"/>
          <p:cNvGraphicFramePr>
            <a:graphicFrameLocks noGrp="1"/>
          </p:cNvGraphicFramePr>
          <p:nvPr>
            <p:ph type="chart" idx="1"/>
            <p:extLst>
              <p:ext uri="{D42A27DB-BD31-4B8C-83A1-F6EECF244321}">
                <p14:modId xmlns:p14="http://schemas.microsoft.com/office/powerpoint/2010/main" val="2882420747"/>
              </p:ext>
            </p:extLst>
          </p:nvPr>
        </p:nvGraphicFramePr>
        <p:xfrm>
          <a:off x="0" y="1828800"/>
          <a:ext cx="8991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2531" name="Text Box 9"/>
          <p:cNvSpPr txBox="1">
            <a:spLocks noChangeArrowheads="1"/>
          </p:cNvSpPr>
          <p:nvPr/>
        </p:nvSpPr>
        <p:spPr bwMode="auto">
          <a:xfrm>
            <a:off x="0" y="1066800"/>
            <a:ext cx="5410200" cy="369888"/>
          </a:xfrm>
          <a:prstGeom prst="rect">
            <a:avLst/>
          </a:prstGeom>
          <a:noFill/>
          <a:ln w="9525">
            <a:noFill/>
            <a:miter lim="800000"/>
            <a:headEnd/>
            <a:tailEnd/>
          </a:ln>
        </p:spPr>
        <p:txBody>
          <a:bodyPr>
            <a:spAutoFit/>
          </a:bodyPr>
          <a:lstStyle/>
          <a:p>
            <a:pPr>
              <a:spcBef>
                <a:spcPct val="50000"/>
              </a:spcBef>
            </a:pPr>
            <a:r>
              <a:rPr lang="en-US" i="1" dirty="0">
                <a:latin typeface="Calibri" pitchFamily="34" charset="0"/>
              </a:rPr>
              <a:t>Percent of </a:t>
            </a:r>
            <a:r>
              <a:rPr lang="en-US" i="1" dirty="0" smtClean="0">
                <a:latin typeface="Calibri" pitchFamily="34" charset="0"/>
              </a:rPr>
              <a:t>women </a:t>
            </a:r>
            <a:r>
              <a:rPr lang="en-US" i="1" dirty="0">
                <a:latin typeface="Calibri" pitchFamily="34" charset="0"/>
              </a:rPr>
              <a:t>age 15-49</a:t>
            </a:r>
          </a:p>
        </p:txBody>
      </p:sp>
    </p:spTree>
    <p:extLst>
      <p:ext uri="{BB962C8B-B14F-4D97-AF65-F5344CB8AC3E}">
        <p14:creationId xmlns:p14="http://schemas.microsoft.com/office/powerpoint/2010/main" val="1336124385"/>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sz="3600" smtClean="0"/>
              <a:t>Knowledge of the Fertile Period</a:t>
            </a:r>
          </a:p>
        </p:txBody>
      </p:sp>
      <p:sp>
        <p:nvSpPr>
          <p:cNvPr id="29699" name="Rectangle 3"/>
          <p:cNvSpPr>
            <a:spLocks noGrp="1" noChangeArrowheads="1"/>
          </p:cNvSpPr>
          <p:nvPr>
            <p:ph idx="1"/>
          </p:nvPr>
        </p:nvSpPr>
        <p:spPr>
          <a:xfrm>
            <a:off x="457200" y="2209800"/>
            <a:ext cx="8229600" cy="2057400"/>
          </a:xfrm>
        </p:spPr>
        <p:txBody>
          <a:bodyPr/>
          <a:lstStyle/>
          <a:p>
            <a:pPr marL="0" indent="0" algn="ctr">
              <a:buNone/>
            </a:pPr>
            <a:r>
              <a:rPr lang="en-US" b="1" dirty="0" smtClean="0">
                <a:solidFill>
                  <a:schemeClr val="bg2"/>
                </a:solidFill>
              </a:rPr>
              <a:t>20% </a:t>
            </a:r>
            <a:r>
              <a:rPr lang="en-US" dirty="0" smtClean="0"/>
              <a:t>of women</a:t>
            </a:r>
            <a:r>
              <a:rPr lang="en-US" b="1" dirty="0" smtClean="0"/>
              <a:t> </a:t>
            </a:r>
            <a:r>
              <a:rPr lang="en-US" b="1" dirty="0" smtClean="0">
                <a:solidFill>
                  <a:schemeClr val="bg2"/>
                </a:solidFill>
              </a:rPr>
              <a:t>correctly identified the fertile period</a:t>
            </a:r>
            <a:r>
              <a:rPr lang="en-US" dirty="0" smtClean="0"/>
              <a:t> as halfway between two menstrual periods</a:t>
            </a:r>
            <a:endParaRPr lang="en-US" dirty="0" smtClean="0">
              <a:solidFill>
                <a:schemeClr val="bg2"/>
              </a:solidFill>
            </a:endParaRPr>
          </a:p>
        </p:txBody>
      </p:sp>
    </p:spTree>
    <p:extLst>
      <p:ext uri="{BB962C8B-B14F-4D97-AF65-F5344CB8AC3E}">
        <p14:creationId xmlns:p14="http://schemas.microsoft.com/office/powerpoint/2010/main" val="4289004572"/>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Knowledge and use</a:t>
            </a:r>
          </a:p>
          <a:p>
            <a:r>
              <a:rPr lang="en-US" b="1" dirty="0" smtClean="0">
                <a:solidFill>
                  <a:schemeClr val="bg2"/>
                </a:solidFill>
              </a:rPr>
              <a:t>Source of methods</a:t>
            </a:r>
          </a:p>
          <a:p>
            <a:r>
              <a:rPr lang="en-US" dirty="0" smtClean="0">
                <a:solidFill>
                  <a:schemeClr val="tx1"/>
                </a:solidFill>
              </a:rPr>
              <a:t>Need for family planning</a:t>
            </a:r>
          </a:p>
          <a:p>
            <a:r>
              <a:rPr lang="en-US" dirty="0" smtClean="0">
                <a:solidFill>
                  <a:schemeClr val="tx1"/>
                </a:solidFill>
              </a:rPr>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6"/>
          <p:cNvGraphicFramePr>
            <a:graphicFrameLocks noGrp="1"/>
          </p:cNvGraphicFramePr>
          <p:nvPr>
            <p:ph/>
            <p:extLst>
              <p:ext uri="{D42A27DB-BD31-4B8C-83A1-F6EECF244321}">
                <p14:modId xmlns:p14="http://schemas.microsoft.com/office/powerpoint/2010/main" val="958375479"/>
              </p:ext>
            </p:extLst>
          </p:nvPr>
        </p:nvGraphicFramePr>
        <p:xfrm>
          <a:off x="76200" y="1371600"/>
          <a:ext cx="90678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31746" name="Rectangle 2"/>
          <p:cNvSpPr>
            <a:spLocks noGrp="1" noChangeArrowheads="1"/>
          </p:cNvSpPr>
          <p:nvPr>
            <p:ph type="title" idx="4294967295"/>
          </p:nvPr>
        </p:nvSpPr>
        <p:spPr>
          <a:xfrm>
            <a:off x="0" y="0"/>
            <a:ext cx="8229600" cy="914400"/>
          </a:xfrm>
        </p:spPr>
        <p:txBody>
          <a:bodyPr/>
          <a:lstStyle/>
          <a:p>
            <a:r>
              <a:rPr lang="en-US" sz="3600" dirty="0" smtClean="0"/>
              <a:t>Source of Contraception</a:t>
            </a:r>
          </a:p>
        </p:txBody>
      </p:sp>
      <p:sp>
        <p:nvSpPr>
          <p:cNvPr id="31747" name="Text Box 3"/>
          <p:cNvSpPr txBox="1">
            <a:spLocks noChangeArrowheads="1"/>
          </p:cNvSpPr>
          <p:nvPr/>
        </p:nvSpPr>
        <p:spPr bwMode="auto">
          <a:xfrm>
            <a:off x="76200" y="847060"/>
            <a:ext cx="82296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distribution of current users of modern contraceptive </a:t>
            </a:r>
            <a:r>
              <a:rPr lang="en-US" i="1" dirty="0" smtClean="0">
                <a:latin typeface="Calibri" pitchFamily="34" charset="0"/>
              </a:rPr>
              <a:t>methods age 15-49</a:t>
            </a:r>
            <a:endParaRPr lang="en-US" i="1" dirty="0">
              <a:latin typeface="Calibri" pitchFamily="34" charset="0"/>
            </a:endParaRPr>
          </a:p>
        </p:txBody>
      </p:sp>
    </p:spTree>
    <p:extLst>
      <p:ext uri="{BB962C8B-B14F-4D97-AF65-F5344CB8AC3E}">
        <p14:creationId xmlns:p14="http://schemas.microsoft.com/office/powerpoint/2010/main" val="2571331944"/>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fontScale="90000"/>
          </a:bodyPr>
          <a:lstStyle/>
          <a:p>
            <a:r>
              <a:rPr lang="en-US" sz="3600" smtClean="0"/>
              <a:t>Do Family Planning Users Have </a:t>
            </a:r>
            <a:br>
              <a:rPr lang="en-US" sz="3600" smtClean="0"/>
            </a:br>
            <a:r>
              <a:rPr lang="en-US" sz="3600" smtClean="0"/>
              <a:t>Informed Choices?</a:t>
            </a:r>
          </a:p>
        </p:txBody>
      </p:sp>
      <p:sp>
        <p:nvSpPr>
          <p:cNvPr id="32771" name="Rectangle 3"/>
          <p:cNvSpPr>
            <a:spLocks noGrp="1" noChangeArrowheads="1"/>
          </p:cNvSpPr>
          <p:nvPr>
            <p:ph idx="1"/>
          </p:nvPr>
        </p:nvSpPr>
        <p:spPr>
          <a:xfrm>
            <a:off x="533400" y="1981200"/>
            <a:ext cx="8483600" cy="3581400"/>
          </a:xfrm>
        </p:spPr>
        <p:txBody>
          <a:bodyPr/>
          <a:lstStyle/>
          <a:p>
            <a:r>
              <a:rPr lang="en-US" sz="2800" b="1" dirty="0" smtClean="0">
                <a:solidFill>
                  <a:schemeClr val="bg2"/>
                </a:solidFill>
              </a:rPr>
              <a:t>60%</a:t>
            </a:r>
            <a:r>
              <a:rPr lang="en-US" sz="2800" b="1" dirty="0" smtClean="0">
                <a:solidFill>
                  <a:schemeClr val="accent1"/>
                </a:solidFill>
              </a:rPr>
              <a:t> </a:t>
            </a:r>
            <a:r>
              <a:rPr lang="en-US" sz="2800" dirty="0" smtClean="0"/>
              <a:t>of modern contraceptive users were </a:t>
            </a:r>
            <a:r>
              <a:rPr lang="en-US" sz="2800" b="1" dirty="0" smtClean="0">
                <a:solidFill>
                  <a:schemeClr val="bg2"/>
                </a:solidFill>
              </a:rPr>
              <a:t>informed of side effects or problems</a:t>
            </a:r>
            <a:r>
              <a:rPr lang="en-US" sz="2800" dirty="0" smtClean="0">
                <a:solidFill>
                  <a:schemeClr val="accent1"/>
                </a:solidFill>
              </a:rPr>
              <a:t> </a:t>
            </a:r>
            <a:r>
              <a:rPr lang="en-US" sz="2800" dirty="0" smtClean="0"/>
              <a:t>of methods they used.</a:t>
            </a:r>
          </a:p>
          <a:p>
            <a:r>
              <a:rPr lang="en-US" sz="2800" b="1" dirty="0" smtClean="0">
                <a:solidFill>
                  <a:schemeClr val="bg2"/>
                </a:solidFill>
              </a:rPr>
              <a:t>54%</a:t>
            </a:r>
            <a:r>
              <a:rPr lang="en-US" sz="2800" b="1" dirty="0" smtClean="0">
                <a:solidFill>
                  <a:schemeClr val="accent6"/>
                </a:solidFill>
              </a:rPr>
              <a:t> </a:t>
            </a:r>
            <a:r>
              <a:rPr lang="en-US" sz="2800" dirty="0" smtClean="0"/>
              <a:t>were informed about what to do if they </a:t>
            </a:r>
            <a:r>
              <a:rPr lang="en-US" sz="2800" b="1" dirty="0" smtClean="0">
                <a:solidFill>
                  <a:schemeClr val="bg2"/>
                </a:solidFill>
              </a:rPr>
              <a:t>experienced side effects</a:t>
            </a:r>
            <a:r>
              <a:rPr lang="en-US" sz="2800" dirty="0" smtClean="0"/>
              <a:t>. </a:t>
            </a:r>
          </a:p>
          <a:p>
            <a:r>
              <a:rPr lang="en-US" sz="2800" b="1" dirty="0" smtClean="0">
                <a:solidFill>
                  <a:schemeClr val="bg2"/>
                </a:solidFill>
              </a:rPr>
              <a:t>64%</a:t>
            </a:r>
            <a:r>
              <a:rPr lang="en-US" sz="2800" b="1" dirty="0" smtClean="0">
                <a:solidFill>
                  <a:schemeClr val="accent1"/>
                </a:solidFill>
              </a:rPr>
              <a:t> </a:t>
            </a:r>
            <a:r>
              <a:rPr lang="en-US" sz="2800" dirty="0" smtClean="0"/>
              <a:t>were informed of </a:t>
            </a:r>
            <a:r>
              <a:rPr lang="en-US" sz="2800" b="1" dirty="0" smtClean="0">
                <a:solidFill>
                  <a:schemeClr val="bg2"/>
                </a:solidFill>
              </a:rPr>
              <a:t>other methods </a:t>
            </a:r>
            <a:r>
              <a:rPr lang="en-US" sz="2800" dirty="0" smtClean="0"/>
              <a:t>they could use.</a:t>
            </a:r>
          </a:p>
        </p:txBody>
      </p:sp>
    </p:spTree>
    <p:extLst>
      <p:ext uri="{BB962C8B-B14F-4D97-AF65-F5344CB8AC3E}">
        <p14:creationId xmlns:p14="http://schemas.microsoft.com/office/powerpoint/2010/main" val="151694235"/>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Knowledge and use</a:t>
            </a:r>
          </a:p>
          <a:p>
            <a:r>
              <a:rPr lang="en-US" dirty="0" smtClean="0">
                <a:solidFill>
                  <a:schemeClr val="tx1"/>
                </a:solidFill>
              </a:rPr>
              <a:t>Source of methods</a:t>
            </a:r>
          </a:p>
          <a:p>
            <a:r>
              <a:rPr lang="en-US" b="1" dirty="0" smtClean="0">
                <a:solidFill>
                  <a:schemeClr val="bg2"/>
                </a:solidFill>
              </a:rPr>
              <a:t>Need for family planning</a:t>
            </a:r>
          </a:p>
          <a:p>
            <a:r>
              <a:rPr lang="en-US" dirty="0" smtClean="0">
                <a:solidFill>
                  <a:schemeClr val="tx1"/>
                </a:solidFill>
              </a:rPr>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139700" y="1066800"/>
            <a:ext cx="9004300" cy="1676400"/>
          </a:xfrm>
          <a:prstGeom prst="rect">
            <a:avLst/>
          </a:prstGeom>
          <a:noFill/>
        </p:spPr>
        <p:txBody>
          <a:bodyPr vert="horz" lIns="91440" tIns="45720" rIns="91440" bIns="45720" rtlCol="0" anchor="ctr">
            <a:normAutofit fontScale="97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uLnTx/>
                <a:uFillTx/>
                <a:latin typeface="+mj-lt"/>
                <a:ea typeface="+mj-ea"/>
                <a:cs typeface="+mj-cs"/>
              </a:rPr>
              <a:t>Women are considered as having an </a:t>
            </a:r>
            <a:br>
              <a:rPr kumimoji="0" lang="en-US" sz="3600" b="1" i="0" u="none" strike="noStrike" kern="1200" cap="none" spc="0" normalizeH="0" baseline="0" noProof="0" dirty="0" smtClean="0">
                <a:ln>
                  <a:noFill/>
                </a:ln>
                <a:uLnTx/>
                <a:uFillTx/>
                <a:latin typeface="+mj-lt"/>
                <a:ea typeface="+mj-ea"/>
                <a:cs typeface="+mj-cs"/>
              </a:rPr>
            </a:br>
            <a:r>
              <a:rPr kumimoji="0" lang="en-US" sz="3600" b="1" i="0" u="none" strike="noStrike" kern="1200" cap="none" spc="0" normalizeH="0" baseline="0" noProof="0" dirty="0" smtClean="0">
                <a:ln>
                  <a:noFill/>
                </a:ln>
                <a:uLnTx/>
                <a:uFillTx/>
                <a:latin typeface="+mj-lt"/>
                <a:ea typeface="+mj-ea"/>
                <a:cs typeface="+mj-cs"/>
              </a:rPr>
              <a:t>unmet need for family planning </a:t>
            </a:r>
            <a:br>
              <a:rPr kumimoji="0" lang="en-US" sz="3600" b="1" i="0" u="none" strike="noStrike" kern="1200" cap="none" spc="0" normalizeH="0" baseline="0" noProof="0" dirty="0" smtClean="0">
                <a:ln>
                  <a:noFill/>
                </a:ln>
                <a:uLnTx/>
                <a:uFillTx/>
                <a:latin typeface="+mj-lt"/>
                <a:ea typeface="+mj-ea"/>
                <a:cs typeface="+mj-cs"/>
              </a:rPr>
            </a:br>
            <a:r>
              <a:rPr kumimoji="0" lang="en-US" sz="3600" b="1" i="0" u="none" strike="noStrike" kern="1200" cap="none" spc="0" normalizeH="0" baseline="0" noProof="0" dirty="0" smtClean="0">
                <a:ln>
                  <a:noFill/>
                </a:ln>
                <a:uLnTx/>
                <a:uFillTx/>
                <a:latin typeface="+mj-lt"/>
                <a:ea typeface="+mj-ea"/>
                <a:cs typeface="+mj-cs"/>
              </a:rPr>
              <a:t>if they are fecund and wish</a:t>
            </a:r>
            <a:r>
              <a:rPr kumimoji="0" lang="en-US" sz="3600" b="1" i="0" u="none" strike="noStrike" kern="1200" cap="none" spc="0" normalizeH="0" baseline="0" noProof="0" dirty="0" smtClean="0">
                <a:ln>
                  <a:noFill/>
                </a:ln>
                <a:effectLst>
                  <a:outerShdw blurRad="38100" dist="38100" dir="2700000" algn="tl">
                    <a:srgbClr val="000000"/>
                  </a:outerShdw>
                </a:effectLst>
                <a:uLnTx/>
                <a:uFillTx/>
                <a:latin typeface="+mj-lt"/>
                <a:ea typeface="+mj-ea"/>
                <a:cs typeface="+mj-cs"/>
              </a:rPr>
              <a:t>:</a:t>
            </a:r>
            <a:endParaRPr kumimoji="0" lang="en-US" sz="3600" b="1" i="0" u="none" strike="noStrike" kern="1200" cap="none" spc="0" normalizeH="0" baseline="0" noProof="0" dirty="0">
              <a:ln>
                <a:noFill/>
              </a:ln>
              <a:effectLst>
                <a:outerShdw blurRad="38100" dist="38100" dir="2700000" algn="tl">
                  <a:srgbClr val="000000"/>
                </a:outerShdw>
              </a:effectLst>
              <a:uLnTx/>
              <a:uFillTx/>
              <a:latin typeface="+mj-lt"/>
              <a:ea typeface="+mj-ea"/>
              <a:cs typeface="+mj-cs"/>
            </a:endParaRPr>
          </a:p>
        </p:txBody>
      </p:sp>
      <p:sp>
        <p:nvSpPr>
          <p:cNvPr id="7" name="Rectangle 3"/>
          <p:cNvSpPr>
            <a:spLocks noChangeArrowheads="1"/>
          </p:cNvSpPr>
          <p:nvPr/>
        </p:nvSpPr>
        <p:spPr bwMode="auto">
          <a:xfrm>
            <a:off x="139700" y="3276600"/>
            <a:ext cx="8851899" cy="2590800"/>
          </a:xfrm>
          <a:prstGeom prst="rect">
            <a:avLst/>
          </a:prstGeom>
          <a:noFill/>
          <a:ln w="9525">
            <a:noFill/>
            <a:miter lim="800000"/>
            <a:headEnd/>
            <a:tailEnd/>
          </a:ln>
          <a:effectLst/>
        </p:spPr>
        <p:txBody>
          <a:bodyPr anchor="ctr"/>
          <a:lstStyle/>
          <a:p>
            <a:pPr algn="ctr" eaLnBrk="0" hangingPunct="0">
              <a:lnSpc>
                <a:spcPct val="85000"/>
              </a:lnSpc>
            </a:pPr>
            <a:r>
              <a:rPr lang="en-US" sz="3600" dirty="0" smtClean="0">
                <a:solidFill>
                  <a:schemeClr val="bg2"/>
                </a:solidFill>
                <a:latin typeface="+mj-lt"/>
              </a:rPr>
              <a:t>to </a:t>
            </a:r>
            <a:r>
              <a:rPr lang="en-US" sz="3600" dirty="0">
                <a:solidFill>
                  <a:schemeClr val="bg2"/>
                </a:solidFill>
                <a:latin typeface="+mj-lt"/>
              </a:rPr>
              <a:t>space their next birth </a:t>
            </a:r>
          </a:p>
          <a:p>
            <a:pPr algn="ctr" eaLnBrk="0" hangingPunct="0">
              <a:lnSpc>
                <a:spcPct val="15000"/>
              </a:lnSpc>
            </a:pPr>
            <a:endParaRPr lang="en-US" sz="3600" dirty="0">
              <a:latin typeface="+mj-lt"/>
            </a:endParaRPr>
          </a:p>
          <a:p>
            <a:pPr algn="ctr" eaLnBrk="0" hangingPunct="0">
              <a:lnSpc>
                <a:spcPct val="85000"/>
              </a:lnSpc>
            </a:pPr>
            <a:r>
              <a:rPr lang="en-US" sz="3600" dirty="0" smtClean="0">
                <a:latin typeface="+mj-lt"/>
              </a:rPr>
              <a:t>OR</a:t>
            </a:r>
            <a:endParaRPr lang="en-US" sz="3600" dirty="0">
              <a:latin typeface="+mj-lt"/>
            </a:endParaRPr>
          </a:p>
          <a:p>
            <a:pPr algn="ctr" eaLnBrk="0" hangingPunct="0">
              <a:lnSpc>
                <a:spcPct val="25000"/>
              </a:lnSpc>
            </a:pPr>
            <a:endParaRPr lang="en-US" sz="3600" dirty="0">
              <a:solidFill>
                <a:schemeClr val="bg2"/>
              </a:solidFill>
              <a:latin typeface="+mj-lt"/>
            </a:endParaRPr>
          </a:p>
          <a:p>
            <a:pPr algn="ctr" eaLnBrk="0" hangingPunct="0">
              <a:lnSpc>
                <a:spcPct val="85000"/>
              </a:lnSpc>
            </a:pPr>
            <a:r>
              <a:rPr lang="en-US" sz="3600" dirty="0" smtClean="0">
                <a:solidFill>
                  <a:schemeClr val="bg2"/>
                </a:solidFill>
                <a:latin typeface="+mj-lt"/>
              </a:rPr>
              <a:t>to </a:t>
            </a:r>
            <a:r>
              <a:rPr lang="en-US" sz="3600" dirty="0">
                <a:solidFill>
                  <a:schemeClr val="bg2"/>
                </a:solidFill>
                <a:latin typeface="+mj-lt"/>
              </a:rPr>
              <a:t>limit childbearing altogether</a:t>
            </a:r>
          </a:p>
          <a:p>
            <a:pPr algn="ctr" eaLnBrk="0" hangingPunct="0">
              <a:lnSpc>
                <a:spcPct val="35000"/>
              </a:lnSpc>
            </a:pPr>
            <a:endParaRPr lang="en-US" sz="3600" dirty="0">
              <a:latin typeface="+mj-lt"/>
            </a:endParaRPr>
          </a:p>
          <a:p>
            <a:pPr algn="ctr" eaLnBrk="0" hangingPunct="0">
              <a:lnSpc>
                <a:spcPct val="85000"/>
              </a:lnSpc>
            </a:pPr>
            <a:r>
              <a:rPr lang="en-US" sz="3600" dirty="0">
                <a:latin typeface="+mj-lt"/>
              </a:rPr>
              <a:t>BUT</a:t>
            </a:r>
          </a:p>
          <a:p>
            <a:pPr algn="ctr" eaLnBrk="0" hangingPunct="0">
              <a:lnSpc>
                <a:spcPct val="35000"/>
              </a:lnSpc>
            </a:pPr>
            <a:endParaRPr lang="en-US" sz="3600" dirty="0">
              <a:latin typeface="+mj-lt"/>
            </a:endParaRPr>
          </a:p>
          <a:p>
            <a:pPr algn="ctr" eaLnBrk="0" hangingPunct="0">
              <a:lnSpc>
                <a:spcPct val="85000"/>
              </a:lnSpc>
            </a:pPr>
            <a:r>
              <a:rPr lang="en-US" sz="3600" dirty="0" smtClean="0">
                <a:solidFill>
                  <a:schemeClr val="bg2"/>
                </a:solidFill>
                <a:latin typeface="+mj-lt"/>
              </a:rPr>
              <a:t>are </a:t>
            </a:r>
            <a:r>
              <a:rPr lang="en-US" sz="3600" dirty="0">
                <a:solidFill>
                  <a:schemeClr val="bg2"/>
                </a:solidFill>
                <a:latin typeface="+mj-lt"/>
              </a:rPr>
              <a:t>not using contraception</a:t>
            </a:r>
          </a:p>
        </p:txBody>
      </p:sp>
    </p:spTree>
    <p:extLst>
      <p:ext uri="{BB962C8B-B14F-4D97-AF65-F5344CB8AC3E}">
        <p14:creationId xmlns:p14="http://schemas.microsoft.com/office/powerpoint/2010/main" val="14950462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381000" y="0"/>
            <a:ext cx="8229600" cy="914400"/>
          </a:xfrm>
        </p:spPr>
        <p:txBody>
          <a:bodyPr/>
          <a:lstStyle/>
          <a:p>
            <a:r>
              <a:rPr lang="en-US" sz="3600" smtClean="0"/>
              <a:t>Unmet Need</a:t>
            </a:r>
            <a:endParaRPr lang="en-US" sz="3600" dirty="0" smtClean="0"/>
          </a:p>
        </p:txBody>
      </p:sp>
      <p:sp>
        <p:nvSpPr>
          <p:cNvPr id="5" name="Rectangle 2"/>
          <p:cNvSpPr>
            <a:spLocks noGrp="1" noChangeArrowheads="1"/>
          </p:cNvSpPr>
          <p:nvPr>
            <p:ph idx="1"/>
          </p:nvPr>
        </p:nvSpPr>
        <p:spPr>
          <a:noFill/>
          <a:ln/>
        </p:spPr>
        <p:txBody>
          <a:bodyPr anchor="ctr"/>
          <a:lstStyle/>
          <a:p>
            <a:pPr marL="0" indent="0" algn="ctr">
              <a:spcBef>
                <a:spcPct val="0"/>
              </a:spcBef>
              <a:buFontTx/>
              <a:buNone/>
            </a:pPr>
            <a:r>
              <a:rPr lang="en-US" sz="3400" b="1" dirty="0" smtClean="0">
                <a:solidFill>
                  <a:schemeClr val="bg2"/>
                </a:solidFill>
              </a:rPr>
              <a:t>16%</a:t>
            </a:r>
            <a:r>
              <a:rPr lang="en-US" sz="3400" b="1" dirty="0" smtClean="0"/>
              <a:t> </a:t>
            </a:r>
            <a:r>
              <a:rPr lang="en-US" sz="3400" dirty="0" smtClean="0"/>
              <a:t>of </a:t>
            </a:r>
            <a:r>
              <a:rPr lang="en-US" sz="3400" dirty="0"/>
              <a:t>currently married women have an </a:t>
            </a:r>
            <a:r>
              <a:rPr lang="en-US" sz="3400" b="1" dirty="0">
                <a:solidFill>
                  <a:schemeClr val="bg2"/>
                </a:solidFill>
              </a:rPr>
              <a:t>unmet need for family planning:</a:t>
            </a:r>
          </a:p>
          <a:p>
            <a:pPr marL="0" indent="0" algn="ctr">
              <a:spcBef>
                <a:spcPct val="0"/>
              </a:spcBef>
              <a:buFontTx/>
              <a:buNone/>
            </a:pPr>
            <a:endParaRPr lang="en-US" sz="3400" b="1" dirty="0"/>
          </a:p>
          <a:p>
            <a:pPr marL="0" lvl="1" indent="0" algn="ctr">
              <a:spcBef>
                <a:spcPct val="0"/>
              </a:spcBef>
              <a:buFontTx/>
              <a:buChar char="•"/>
            </a:pPr>
            <a:r>
              <a:rPr lang="en-US" sz="3600" b="1" dirty="0" smtClean="0"/>
              <a:t> </a:t>
            </a:r>
            <a:r>
              <a:rPr lang="en-US" sz="3600" b="1" dirty="0" smtClean="0">
                <a:solidFill>
                  <a:schemeClr val="bg2"/>
                </a:solidFill>
              </a:rPr>
              <a:t>12% </a:t>
            </a:r>
            <a:r>
              <a:rPr lang="en-US" sz="3600" b="1" dirty="0">
                <a:solidFill>
                  <a:schemeClr val="bg2"/>
                </a:solidFill>
              </a:rPr>
              <a:t>for spacing</a:t>
            </a:r>
          </a:p>
          <a:p>
            <a:pPr marL="0" lvl="1" indent="0" algn="ctr">
              <a:spcBef>
                <a:spcPct val="0"/>
              </a:spcBef>
              <a:buFontTx/>
              <a:buNone/>
            </a:pPr>
            <a:endParaRPr lang="en-US" sz="1800" b="1" dirty="0"/>
          </a:p>
          <a:p>
            <a:pPr marL="0" lvl="1" indent="0" algn="ctr">
              <a:spcBef>
                <a:spcPct val="0"/>
              </a:spcBef>
              <a:buFontTx/>
              <a:buChar char="•"/>
            </a:pPr>
            <a:r>
              <a:rPr lang="en-US" sz="3600" b="1" dirty="0"/>
              <a:t> </a:t>
            </a:r>
            <a:r>
              <a:rPr lang="en-US" sz="3600" b="1" dirty="0" smtClean="0">
                <a:solidFill>
                  <a:schemeClr val="bg2"/>
                </a:solidFill>
              </a:rPr>
              <a:t>4% </a:t>
            </a:r>
            <a:r>
              <a:rPr lang="en-US" sz="3600" b="1" dirty="0">
                <a:solidFill>
                  <a:schemeClr val="bg2"/>
                </a:solidFill>
              </a:rPr>
              <a:t>for limiting</a:t>
            </a:r>
          </a:p>
          <a:p>
            <a:pPr marL="0" lvl="1" indent="0" algn="ctr">
              <a:spcBef>
                <a:spcPct val="0"/>
              </a:spcBef>
              <a:buFontTx/>
              <a:buNone/>
            </a:pPr>
            <a:endParaRPr lang="en-US" sz="2400" b="1" dirty="0"/>
          </a:p>
        </p:txBody>
      </p:sp>
    </p:spTree>
    <p:extLst>
      <p:ext uri="{BB962C8B-B14F-4D97-AF65-F5344CB8AC3E}">
        <p14:creationId xmlns:p14="http://schemas.microsoft.com/office/powerpoint/2010/main" val="7087922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b="1" dirty="0" smtClean="0">
                <a:solidFill>
                  <a:schemeClr val="bg2"/>
                </a:solidFill>
              </a:rPr>
              <a:t>Knowledge and use</a:t>
            </a:r>
          </a:p>
          <a:p>
            <a:r>
              <a:rPr lang="en-US" dirty="0" smtClean="0">
                <a:solidFill>
                  <a:schemeClr val="tx1"/>
                </a:solidFill>
              </a:rPr>
              <a:t>Source of methods</a:t>
            </a:r>
          </a:p>
          <a:p>
            <a:r>
              <a:rPr lang="en-US" dirty="0" smtClean="0">
                <a:solidFill>
                  <a:schemeClr val="tx1"/>
                </a:solidFill>
              </a:rPr>
              <a:t>Need for family planning</a:t>
            </a:r>
          </a:p>
          <a:p>
            <a:r>
              <a:rPr lang="en-US" dirty="0" smtClean="0">
                <a:solidFill>
                  <a:schemeClr val="tx1"/>
                </a:solidFill>
              </a:rPr>
              <a:t>Future use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sz="4000" dirty="0" smtClean="0"/>
              <a:t>Unmet Need for Family Planning by State</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98976111"/>
              </p:ext>
            </p:extLst>
          </p:nvPr>
        </p:nvGraphicFramePr>
        <p:xfrm>
          <a:off x="-24809" y="1828800"/>
          <a:ext cx="912124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760" y="1157844"/>
            <a:ext cx="6759039" cy="646331"/>
          </a:xfrm>
          <a:prstGeom prst="rect">
            <a:avLst/>
          </a:prstGeom>
          <a:noFill/>
        </p:spPr>
        <p:txBody>
          <a:bodyPr wrap="square" rtlCol="0">
            <a:spAutoFit/>
          </a:bodyPr>
          <a:lstStyle/>
          <a:p>
            <a:r>
              <a:rPr lang="en-US" i="1" dirty="0" smtClean="0">
                <a:latin typeface="+mj-lt"/>
              </a:rPr>
              <a:t>Percent of currently married women age 15-49 with unmet need for family planning</a:t>
            </a:r>
            <a:endParaRPr lang="en-US" i="1" dirty="0">
              <a:latin typeface="+mj-lt"/>
            </a:endParaRPr>
          </a:p>
        </p:txBody>
      </p:sp>
    </p:spTree>
    <p:extLst>
      <p:ext uri="{BB962C8B-B14F-4D97-AF65-F5344CB8AC3E}">
        <p14:creationId xmlns:p14="http://schemas.microsoft.com/office/powerpoint/2010/main" val="35188347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Knowledge and use</a:t>
            </a:r>
          </a:p>
          <a:p>
            <a:r>
              <a:rPr lang="en-US" dirty="0" smtClean="0">
                <a:solidFill>
                  <a:schemeClr val="tx1"/>
                </a:solidFill>
              </a:rPr>
              <a:t>Source of methods</a:t>
            </a:r>
          </a:p>
          <a:p>
            <a:r>
              <a:rPr lang="en-US" dirty="0" smtClean="0">
                <a:solidFill>
                  <a:schemeClr val="tx1"/>
                </a:solidFill>
              </a:rPr>
              <a:t>Need for family planning</a:t>
            </a:r>
          </a:p>
          <a:p>
            <a:r>
              <a:rPr lang="en-US" b="1" dirty="0" smtClean="0">
                <a:solidFill>
                  <a:schemeClr val="bg2"/>
                </a:solidFill>
              </a:rPr>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0"/>
            <a:ext cx="8229600" cy="1143000"/>
          </a:xfrm>
        </p:spPr>
        <p:txBody>
          <a:bodyPr/>
          <a:lstStyle/>
          <a:p>
            <a:r>
              <a:rPr lang="en-US" sz="3600" dirty="0" smtClean="0"/>
              <a:t>Future Use of Contraception</a:t>
            </a:r>
          </a:p>
        </p:txBody>
      </p:sp>
      <p:graphicFrame>
        <p:nvGraphicFramePr>
          <p:cNvPr id="5" name="Chart Placeholder 6"/>
          <p:cNvGraphicFramePr>
            <a:graphicFrameLocks noGrp="1"/>
          </p:cNvGraphicFramePr>
          <p:nvPr>
            <p:ph type="chart" idx="1"/>
            <p:extLst>
              <p:ext uri="{D42A27DB-BD31-4B8C-83A1-F6EECF244321}">
                <p14:modId xmlns:p14="http://schemas.microsoft.com/office/powerpoint/2010/main" val="711828716"/>
              </p:ext>
            </p:extLst>
          </p:nvPr>
        </p:nvGraphicFramePr>
        <p:xfrm>
          <a:off x="685800" y="990600"/>
          <a:ext cx="8229600" cy="5638800"/>
        </p:xfrm>
        <a:graphic>
          <a:graphicData uri="http://schemas.openxmlformats.org/drawingml/2006/chart">
            <c:chart xmlns:c="http://schemas.openxmlformats.org/drawingml/2006/chart" xmlns:r="http://schemas.openxmlformats.org/officeDocument/2006/relationships" r:id="rId3"/>
          </a:graphicData>
        </a:graphic>
      </p:graphicFrame>
      <p:sp>
        <p:nvSpPr>
          <p:cNvPr id="34819" name="Text Box 3"/>
          <p:cNvSpPr txBox="1">
            <a:spLocks noChangeArrowheads="1"/>
          </p:cNvSpPr>
          <p:nvPr/>
        </p:nvSpPr>
        <p:spPr bwMode="auto">
          <a:xfrm>
            <a:off x="152400" y="914400"/>
            <a:ext cx="9372600" cy="5410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distribution of currently married </a:t>
            </a:r>
            <a:r>
              <a:rPr lang="en-US" i="1" dirty="0" smtClean="0">
                <a:latin typeface="Calibri" pitchFamily="34" charset="0"/>
              </a:rPr>
              <a:t>women </a:t>
            </a:r>
            <a:r>
              <a:rPr lang="en-US" i="1" dirty="0">
                <a:latin typeface="Calibri" pitchFamily="34" charset="0"/>
              </a:rPr>
              <a:t>age 15-49 who are </a:t>
            </a:r>
            <a:r>
              <a:rPr lang="en-US" b="1" i="1" dirty="0">
                <a:latin typeface="Calibri" pitchFamily="34" charset="0"/>
              </a:rPr>
              <a:t>not </a:t>
            </a:r>
            <a:r>
              <a:rPr lang="en-US" i="1" dirty="0">
                <a:latin typeface="Calibri" pitchFamily="34" charset="0"/>
              </a:rPr>
              <a:t>currently </a:t>
            </a:r>
          </a:p>
          <a:p>
            <a:pPr eaLnBrk="0" hangingPunct="0">
              <a:lnSpc>
                <a:spcPct val="80000"/>
              </a:lnSpc>
            </a:pPr>
            <a:r>
              <a:rPr lang="en-US" i="1" dirty="0">
                <a:latin typeface="Calibri" pitchFamily="34" charset="0"/>
              </a:rPr>
              <a:t>using contraception</a:t>
            </a:r>
          </a:p>
        </p:txBody>
      </p:sp>
    </p:spTree>
    <p:extLst>
      <p:ext uri="{BB962C8B-B14F-4D97-AF65-F5344CB8AC3E}">
        <p14:creationId xmlns:p14="http://schemas.microsoft.com/office/powerpoint/2010/main" val="3389078603"/>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28600" y="0"/>
            <a:ext cx="8458200" cy="1143000"/>
          </a:xfrm>
        </p:spPr>
        <p:txBody>
          <a:bodyPr>
            <a:normAutofit fontScale="90000"/>
          </a:bodyPr>
          <a:lstStyle/>
          <a:p>
            <a:r>
              <a:rPr lang="en-US" sz="3600" dirty="0" smtClean="0"/>
              <a:t>Source of Family Planning Messages: Women</a:t>
            </a:r>
          </a:p>
        </p:txBody>
      </p:sp>
      <p:sp>
        <p:nvSpPr>
          <p:cNvPr id="37893" name="Text Box 15"/>
          <p:cNvSpPr txBox="1">
            <a:spLocks noChangeArrowheads="1"/>
          </p:cNvSpPr>
          <p:nvPr/>
        </p:nvSpPr>
        <p:spPr bwMode="auto">
          <a:xfrm>
            <a:off x="76200" y="1143000"/>
            <a:ext cx="8839200" cy="541046"/>
          </a:xfrm>
          <a:prstGeom prst="rect">
            <a:avLst/>
          </a:prstGeom>
          <a:noFill/>
          <a:ln w="9525" algn="ctr">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women age </a:t>
            </a:r>
            <a:r>
              <a:rPr lang="en-US" i="1" dirty="0">
                <a:latin typeface="Calibri" pitchFamily="34" charset="0"/>
              </a:rPr>
              <a:t>15-49 who heard a message about family planning in the past few months</a:t>
            </a:r>
          </a:p>
        </p:txBody>
      </p:sp>
      <p:graphicFrame>
        <p:nvGraphicFramePr>
          <p:cNvPr id="7" name="Chart 6"/>
          <p:cNvGraphicFramePr/>
          <p:nvPr>
            <p:extLst>
              <p:ext uri="{D42A27DB-BD31-4B8C-83A1-F6EECF244321}">
                <p14:modId xmlns:p14="http://schemas.microsoft.com/office/powerpoint/2010/main" val="841611773"/>
              </p:ext>
            </p:extLst>
          </p:nvPr>
        </p:nvGraphicFramePr>
        <p:xfrm>
          <a:off x="0" y="1684046"/>
          <a:ext cx="91440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34309793"/>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28600" y="0"/>
            <a:ext cx="8458200" cy="1143000"/>
          </a:xfrm>
        </p:spPr>
        <p:txBody>
          <a:bodyPr/>
          <a:lstStyle/>
          <a:p>
            <a:r>
              <a:rPr lang="en-US" sz="3600" dirty="0" smtClean="0"/>
              <a:t>Source of Family Planning Messages: Men</a:t>
            </a:r>
          </a:p>
        </p:txBody>
      </p:sp>
      <p:sp>
        <p:nvSpPr>
          <p:cNvPr id="37893" name="Text Box 15"/>
          <p:cNvSpPr txBox="1">
            <a:spLocks noChangeArrowheads="1"/>
          </p:cNvSpPr>
          <p:nvPr/>
        </p:nvSpPr>
        <p:spPr bwMode="auto">
          <a:xfrm>
            <a:off x="76200" y="1143000"/>
            <a:ext cx="8839200" cy="541046"/>
          </a:xfrm>
          <a:prstGeom prst="rect">
            <a:avLst/>
          </a:prstGeom>
          <a:noFill/>
          <a:ln w="9525" algn="ctr">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men age </a:t>
            </a:r>
            <a:r>
              <a:rPr lang="en-US" i="1" dirty="0">
                <a:latin typeface="Calibri" pitchFamily="34" charset="0"/>
              </a:rPr>
              <a:t>15-49 who heard a message about family planning in the past few months</a:t>
            </a:r>
          </a:p>
        </p:txBody>
      </p:sp>
      <p:graphicFrame>
        <p:nvGraphicFramePr>
          <p:cNvPr id="7" name="Chart 6"/>
          <p:cNvGraphicFramePr/>
          <p:nvPr>
            <p:extLst>
              <p:ext uri="{D42A27DB-BD31-4B8C-83A1-F6EECF244321}">
                <p14:modId xmlns:p14="http://schemas.microsoft.com/office/powerpoint/2010/main" val="4228411813"/>
              </p:ext>
            </p:extLst>
          </p:nvPr>
        </p:nvGraphicFramePr>
        <p:xfrm>
          <a:off x="0" y="1684046"/>
          <a:ext cx="91440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37085456"/>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0" y="0"/>
            <a:ext cx="9144000" cy="1143000"/>
          </a:xfrm>
        </p:spPr>
        <p:txBody>
          <a:bodyPr/>
          <a:lstStyle/>
          <a:p>
            <a:r>
              <a:rPr lang="en-US" sz="3600" dirty="0" smtClean="0"/>
              <a:t>Family Planning Messages</a:t>
            </a:r>
          </a:p>
        </p:txBody>
      </p:sp>
      <p:sp>
        <p:nvSpPr>
          <p:cNvPr id="37893" name="Text Box 15"/>
          <p:cNvSpPr txBox="1">
            <a:spLocks noChangeArrowheads="1"/>
          </p:cNvSpPr>
          <p:nvPr/>
        </p:nvSpPr>
        <p:spPr bwMode="auto">
          <a:xfrm>
            <a:off x="304800" y="1763366"/>
            <a:ext cx="8458200" cy="4247317"/>
          </a:xfrm>
          <a:prstGeom prst="rect">
            <a:avLst/>
          </a:prstGeom>
          <a:noFill/>
          <a:ln w="9525" algn="ctr">
            <a:noFill/>
            <a:miter lim="800000"/>
            <a:headEnd/>
            <a:tailEnd/>
          </a:ln>
        </p:spPr>
        <p:txBody>
          <a:bodyPr wrap="square">
            <a:spAutoFit/>
          </a:bodyPr>
          <a:lstStyle/>
          <a:p>
            <a:pPr algn="ctr" eaLnBrk="0" hangingPunct="0"/>
            <a:r>
              <a:rPr lang="en-US" sz="3000" dirty="0" smtClean="0">
                <a:latin typeface="Calibri" pitchFamily="34" charset="0"/>
              </a:rPr>
              <a:t>Women in </a:t>
            </a:r>
            <a:r>
              <a:rPr lang="en-US" sz="3000" b="1" dirty="0" smtClean="0">
                <a:solidFill>
                  <a:schemeClr val="accent4"/>
                </a:solidFill>
                <a:latin typeface="Calibri" pitchFamily="34" charset="0"/>
              </a:rPr>
              <a:t>South </a:t>
            </a:r>
            <a:r>
              <a:rPr lang="en-US" sz="3000" b="1" dirty="0" err="1" smtClean="0">
                <a:solidFill>
                  <a:schemeClr val="accent4"/>
                </a:solidFill>
                <a:latin typeface="Calibri" pitchFamily="34" charset="0"/>
              </a:rPr>
              <a:t>South</a:t>
            </a:r>
            <a:r>
              <a:rPr lang="en-US" sz="3000" b="1" dirty="0" smtClean="0">
                <a:solidFill>
                  <a:schemeClr val="accent4"/>
                </a:solidFill>
                <a:latin typeface="Calibri" pitchFamily="34" charset="0"/>
              </a:rPr>
              <a:t> Zone </a:t>
            </a:r>
            <a:r>
              <a:rPr lang="en-US" sz="3000" dirty="0" smtClean="0">
                <a:latin typeface="Calibri" pitchFamily="34" charset="0"/>
              </a:rPr>
              <a:t>were most likely to have been exposed to the message “</a:t>
            </a:r>
            <a:r>
              <a:rPr lang="en-US" sz="3000" b="1" dirty="0" smtClean="0">
                <a:solidFill>
                  <a:schemeClr val="accent4"/>
                </a:solidFill>
                <a:latin typeface="Calibri" pitchFamily="34" charset="0"/>
              </a:rPr>
              <a:t>As for me and my partner, we </a:t>
            </a:r>
            <a:r>
              <a:rPr lang="en-US" sz="3000" b="1" dirty="0" err="1" smtClean="0">
                <a:solidFill>
                  <a:schemeClr val="accent4"/>
                </a:solidFill>
                <a:latin typeface="Calibri" pitchFamily="34" charset="0"/>
              </a:rPr>
              <a:t>dey</a:t>
            </a:r>
            <a:r>
              <a:rPr lang="en-US" sz="3000" b="1" dirty="0" smtClean="0">
                <a:solidFill>
                  <a:schemeClr val="accent4"/>
                </a:solidFill>
                <a:latin typeface="Calibri" pitchFamily="34" charset="0"/>
              </a:rPr>
              <a:t> </a:t>
            </a:r>
            <a:r>
              <a:rPr lang="en-US" sz="3000" b="1" dirty="0" err="1" smtClean="0">
                <a:solidFill>
                  <a:schemeClr val="accent4"/>
                </a:solidFill>
                <a:latin typeface="Calibri" pitchFamily="34" charset="0"/>
              </a:rPr>
              <a:t>kampe</a:t>
            </a:r>
            <a:r>
              <a:rPr lang="en-US" sz="3000" b="1" dirty="0" smtClean="0">
                <a:solidFill>
                  <a:schemeClr val="accent4"/>
                </a:solidFill>
                <a:latin typeface="Calibri" pitchFamily="34" charset="0"/>
              </a:rPr>
              <a:t> with female condom.” </a:t>
            </a:r>
          </a:p>
          <a:p>
            <a:pPr algn="ctr" eaLnBrk="0" hangingPunct="0"/>
            <a:endParaRPr lang="en-GB" sz="3000" dirty="0">
              <a:latin typeface="Calibri" pitchFamily="34" charset="0"/>
            </a:endParaRPr>
          </a:p>
          <a:p>
            <a:pPr algn="ctr" eaLnBrk="0" hangingPunct="0"/>
            <a:r>
              <a:rPr lang="en-GB" sz="3000" dirty="0">
                <a:latin typeface="Calibri" pitchFamily="34" charset="0"/>
              </a:rPr>
              <a:t>Men </a:t>
            </a:r>
            <a:r>
              <a:rPr lang="en-GB" sz="3000" dirty="0" smtClean="0">
                <a:latin typeface="Calibri" pitchFamily="34" charset="0"/>
              </a:rPr>
              <a:t>in </a:t>
            </a:r>
            <a:r>
              <a:rPr lang="en-GB" sz="3000" b="1" dirty="0" smtClean="0">
                <a:solidFill>
                  <a:schemeClr val="accent4"/>
                </a:solidFill>
                <a:latin typeface="Calibri" pitchFamily="34" charset="0"/>
              </a:rPr>
              <a:t>South </a:t>
            </a:r>
            <a:r>
              <a:rPr lang="en-GB" sz="3000" b="1" dirty="0" err="1" smtClean="0">
                <a:solidFill>
                  <a:schemeClr val="accent4"/>
                </a:solidFill>
                <a:latin typeface="Calibri" pitchFamily="34" charset="0"/>
              </a:rPr>
              <a:t>South</a:t>
            </a:r>
            <a:r>
              <a:rPr lang="en-GB" sz="3000" b="1" dirty="0" smtClean="0">
                <a:solidFill>
                  <a:schemeClr val="accent4"/>
                </a:solidFill>
                <a:latin typeface="Calibri" pitchFamily="34" charset="0"/>
              </a:rPr>
              <a:t> </a:t>
            </a:r>
            <a:r>
              <a:rPr lang="en-GB" sz="3000" dirty="0" smtClean="0">
                <a:latin typeface="Calibri" pitchFamily="34" charset="0"/>
              </a:rPr>
              <a:t>were </a:t>
            </a:r>
            <a:r>
              <a:rPr lang="en-GB" sz="3000" dirty="0">
                <a:latin typeface="Calibri" pitchFamily="34" charset="0"/>
              </a:rPr>
              <a:t>most likely to have been exposed to the </a:t>
            </a:r>
            <a:r>
              <a:rPr lang="en-GB" sz="3000" dirty="0" smtClean="0">
                <a:latin typeface="Calibri" pitchFamily="34" charset="0"/>
              </a:rPr>
              <a:t>message </a:t>
            </a:r>
            <a:r>
              <a:rPr lang="en-US" sz="3000" dirty="0" smtClean="0">
                <a:latin typeface="Calibri" pitchFamily="34" charset="0"/>
              </a:rPr>
              <a:t>“</a:t>
            </a:r>
            <a:r>
              <a:rPr lang="en-GB" sz="3000" b="1" dirty="0" err="1" smtClean="0">
                <a:solidFill>
                  <a:schemeClr val="accent4"/>
                </a:solidFill>
                <a:latin typeface="Calibri" pitchFamily="34" charset="0"/>
              </a:rPr>
              <a:t>Unspaced</a:t>
            </a:r>
            <a:r>
              <a:rPr lang="en-GB" sz="3000" b="1" dirty="0" smtClean="0">
                <a:solidFill>
                  <a:schemeClr val="accent4"/>
                </a:solidFill>
                <a:latin typeface="Calibri" pitchFamily="34" charset="0"/>
              </a:rPr>
              <a:t> children makes the going tough. For the love of your family, go for child spacing today</a:t>
            </a:r>
            <a:r>
              <a:rPr lang="en-GB" sz="3000" dirty="0" smtClean="0">
                <a:latin typeface="Calibri" pitchFamily="34" charset="0"/>
              </a:rPr>
              <a:t>.” </a:t>
            </a:r>
          </a:p>
          <a:p>
            <a:pPr algn="ctr" eaLnBrk="0" hangingPunct="0"/>
            <a:endParaRPr lang="en-US" sz="3000" b="1" dirty="0">
              <a:solidFill>
                <a:schemeClr val="accent4"/>
              </a:solidFill>
              <a:latin typeface="Calibri" pitchFamily="34" charset="0"/>
            </a:endParaRPr>
          </a:p>
        </p:txBody>
      </p:sp>
    </p:spTree>
    <p:extLst>
      <p:ext uri="{BB962C8B-B14F-4D97-AF65-F5344CB8AC3E}">
        <p14:creationId xmlns:p14="http://schemas.microsoft.com/office/powerpoint/2010/main" val="1282129162"/>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dirty="0" smtClean="0"/>
              <a:t>Contact of Non-Users with </a:t>
            </a:r>
            <a:br>
              <a:rPr lang="en-US" dirty="0" smtClean="0"/>
            </a:br>
            <a:r>
              <a:rPr lang="en-US" dirty="0" smtClean="0"/>
              <a:t>Family Planning Providers</a:t>
            </a:r>
            <a:endParaRPr lang="en-US" dirty="0"/>
          </a:p>
        </p:txBody>
      </p:sp>
      <p:sp>
        <p:nvSpPr>
          <p:cNvPr id="3" name="Content Placeholder 2"/>
          <p:cNvSpPr>
            <a:spLocks noGrp="1"/>
          </p:cNvSpPr>
          <p:nvPr>
            <p:ph idx="1"/>
          </p:nvPr>
        </p:nvSpPr>
        <p:spPr/>
        <p:txBody>
          <a:bodyPr>
            <a:normAutofit fontScale="85000" lnSpcReduction="10000"/>
          </a:bodyPr>
          <a:lstStyle/>
          <a:p>
            <a:pPr marL="0" indent="0" algn="ctr">
              <a:buNone/>
            </a:pPr>
            <a:r>
              <a:rPr lang="en-US" b="1" dirty="0" smtClean="0">
                <a:solidFill>
                  <a:schemeClr val="bg2"/>
                </a:solidFill>
              </a:rPr>
              <a:t>6%</a:t>
            </a:r>
            <a:r>
              <a:rPr lang="en-US" dirty="0" smtClean="0">
                <a:solidFill>
                  <a:schemeClr val="accent1"/>
                </a:solidFill>
              </a:rPr>
              <a:t> </a:t>
            </a:r>
            <a:r>
              <a:rPr lang="en-US" dirty="0" smtClean="0"/>
              <a:t>of women in Nigeria and </a:t>
            </a:r>
            <a:r>
              <a:rPr lang="en-US" b="1" dirty="0" smtClean="0">
                <a:solidFill>
                  <a:schemeClr val="accent4"/>
                </a:solidFill>
              </a:rPr>
              <a:t>South South Zone </a:t>
            </a:r>
            <a:r>
              <a:rPr lang="en-US" dirty="0" smtClean="0"/>
              <a:t>were </a:t>
            </a:r>
            <a:r>
              <a:rPr lang="en-US" b="1" dirty="0" smtClean="0">
                <a:solidFill>
                  <a:schemeClr val="bg2"/>
                </a:solidFill>
              </a:rPr>
              <a:t>visited by a field worker </a:t>
            </a:r>
            <a:r>
              <a:rPr lang="en-US" dirty="0" smtClean="0"/>
              <a:t>who discussed family planning</a:t>
            </a:r>
          </a:p>
          <a:p>
            <a:pPr marL="0" indent="0" algn="ctr">
              <a:buNone/>
            </a:pPr>
            <a:endParaRPr lang="en-US" b="1" dirty="0" smtClean="0">
              <a:solidFill>
                <a:schemeClr val="tx2"/>
              </a:solidFill>
            </a:endParaRPr>
          </a:p>
          <a:p>
            <a:pPr marL="0" indent="0" algn="ctr">
              <a:buNone/>
            </a:pPr>
            <a:r>
              <a:rPr lang="en-US" b="1" dirty="0" smtClean="0">
                <a:solidFill>
                  <a:schemeClr val="bg2"/>
                </a:solidFill>
              </a:rPr>
              <a:t>7%</a:t>
            </a:r>
            <a:r>
              <a:rPr lang="en-US" dirty="0" smtClean="0">
                <a:solidFill>
                  <a:schemeClr val="tx2"/>
                </a:solidFill>
              </a:rPr>
              <a:t> </a:t>
            </a:r>
            <a:r>
              <a:rPr lang="en-US" dirty="0" smtClean="0"/>
              <a:t>of women in Nigeria and </a:t>
            </a:r>
            <a:r>
              <a:rPr lang="en-US" b="1" dirty="0" smtClean="0">
                <a:solidFill>
                  <a:schemeClr val="accent4"/>
                </a:solidFill>
              </a:rPr>
              <a:t>9%</a:t>
            </a:r>
            <a:r>
              <a:rPr lang="en-US" dirty="0" smtClean="0"/>
              <a:t> of women in </a:t>
            </a:r>
            <a:r>
              <a:rPr lang="en-US" b="1" dirty="0" smtClean="0">
                <a:solidFill>
                  <a:schemeClr val="accent4"/>
                </a:solidFill>
              </a:rPr>
              <a:t>South </a:t>
            </a:r>
            <a:r>
              <a:rPr lang="en-US" b="1" dirty="0" err="1" smtClean="0">
                <a:solidFill>
                  <a:schemeClr val="accent4"/>
                </a:solidFill>
              </a:rPr>
              <a:t>South</a:t>
            </a:r>
            <a:r>
              <a:rPr lang="en-US" b="1" dirty="0" smtClean="0">
                <a:solidFill>
                  <a:schemeClr val="accent4"/>
                </a:solidFill>
              </a:rPr>
              <a:t>  Zone </a:t>
            </a:r>
            <a:r>
              <a:rPr lang="en-US" dirty="0" smtClean="0"/>
              <a:t>who visited a health facility in the past 12 months </a:t>
            </a:r>
            <a:r>
              <a:rPr lang="en-US" b="1" dirty="0" smtClean="0">
                <a:solidFill>
                  <a:schemeClr val="bg2"/>
                </a:solidFill>
              </a:rPr>
              <a:t>discussed family planning with a health care provider</a:t>
            </a:r>
            <a:endParaRPr lang="en-US" dirty="0" smtClean="0">
              <a:solidFill>
                <a:schemeClr val="bg2"/>
              </a:solidFill>
            </a:endParaRPr>
          </a:p>
          <a:p>
            <a:pPr marL="0" indent="0" algn="ctr">
              <a:buNone/>
            </a:pPr>
            <a:endParaRPr lang="en-US" dirty="0">
              <a:solidFill>
                <a:schemeClr val="tx2"/>
              </a:solidFill>
            </a:endParaRPr>
          </a:p>
          <a:p>
            <a:pPr marL="0" indent="0" algn="ctr">
              <a:buNone/>
            </a:pPr>
            <a:r>
              <a:rPr lang="en-US" dirty="0" smtClean="0"/>
              <a:t>Overall,</a:t>
            </a:r>
            <a:r>
              <a:rPr lang="en-US" dirty="0" smtClean="0">
                <a:solidFill>
                  <a:schemeClr val="tx2"/>
                </a:solidFill>
              </a:rPr>
              <a:t> </a:t>
            </a:r>
            <a:r>
              <a:rPr lang="en-US" b="1" dirty="0" smtClean="0">
                <a:solidFill>
                  <a:schemeClr val="bg2"/>
                </a:solidFill>
              </a:rPr>
              <a:t>91%</a:t>
            </a:r>
            <a:r>
              <a:rPr lang="en-US" dirty="0" smtClean="0">
                <a:solidFill>
                  <a:schemeClr val="tx2"/>
                </a:solidFill>
              </a:rPr>
              <a:t> </a:t>
            </a:r>
            <a:r>
              <a:rPr lang="en-US" dirty="0" smtClean="0"/>
              <a:t>of non-users in Nigeria and </a:t>
            </a:r>
            <a:r>
              <a:rPr lang="en-US" b="1" dirty="0" smtClean="0">
                <a:solidFill>
                  <a:schemeClr val="accent4"/>
                </a:solidFill>
              </a:rPr>
              <a:t>88%</a:t>
            </a:r>
            <a:r>
              <a:rPr lang="en-US" dirty="0" smtClean="0"/>
              <a:t> in </a:t>
            </a:r>
            <a:r>
              <a:rPr lang="en-US" b="1" dirty="0" smtClean="0">
                <a:solidFill>
                  <a:schemeClr val="accent4"/>
                </a:solidFill>
              </a:rPr>
              <a:t>South </a:t>
            </a:r>
            <a:r>
              <a:rPr lang="en-US" b="1" dirty="0" err="1" smtClean="0">
                <a:solidFill>
                  <a:schemeClr val="accent4"/>
                </a:solidFill>
              </a:rPr>
              <a:t>South</a:t>
            </a:r>
            <a:r>
              <a:rPr lang="en-US" b="1" dirty="0" smtClean="0">
                <a:solidFill>
                  <a:schemeClr val="accent4"/>
                </a:solidFill>
              </a:rPr>
              <a:t> Zone</a:t>
            </a:r>
            <a:r>
              <a:rPr lang="en-US" dirty="0" smtClean="0"/>
              <a:t> </a:t>
            </a:r>
            <a:r>
              <a:rPr lang="en-US" b="1" dirty="0" smtClean="0">
                <a:solidFill>
                  <a:schemeClr val="bg2"/>
                </a:solidFill>
              </a:rPr>
              <a:t>did not discuss family planning</a:t>
            </a:r>
            <a:r>
              <a:rPr lang="en-US" dirty="0" smtClean="0">
                <a:solidFill>
                  <a:schemeClr val="accent6"/>
                </a:solidFill>
              </a:rPr>
              <a:t> </a:t>
            </a:r>
            <a:r>
              <a:rPr lang="en-US" dirty="0" smtClean="0"/>
              <a:t>with any health worker in the 12 months before the survey</a:t>
            </a:r>
            <a:endParaRPr lang="en-US" dirty="0"/>
          </a:p>
        </p:txBody>
      </p:sp>
    </p:spTree>
    <p:extLst>
      <p:ext uri="{BB962C8B-B14F-4D97-AF65-F5344CB8AC3E}">
        <p14:creationId xmlns:p14="http://schemas.microsoft.com/office/powerpoint/2010/main" val="13332124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0"/>
            <a:ext cx="8229600" cy="1143000"/>
          </a:xfrm>
        </p:spPr>
        <p:txBody>
          <a:bodyPr/>
          <a:lstStyle/>
          <a:p>
            <a:r>
              <a:rPr lang="en-US" sz="3600" smtClean="0"/>
              <a:t>Key Findings</a:t>
            </a:r>
          </a:p>
        </p:txBody>
      </p:sp>
      <p:sp>
        <p:nvSpPr>
          <p:cNvPr id="39939" name="Rectangle 3"/>
          <p:cNvSpPr>
            <a:spLocks noGrp="1" noChangeArrowheads="1"/>
          </p:cNvSpPr>
          <p:nvPr>
            <p:ph idx="1"/>
          </p:nvPr>
        </p:nvSpPr>
        <p:spPr>
          <a:xfrm>
            <a:off x="228600" y="1295400"/>
            <a:ext cx="8534400" cy="5181600"/>
          </a:xfrm>
        </p:spPr>
        <p:txBody>
          <a:bodyPr>
            <a:normAutofit lnSpcReduction="10000"/>
          </a:bodyPr>
          <a:lstStyle/>
          <a:p>
            <a:pPr>
              <a:lnSpc>
                <a:spcPct val="90000"/>
              </a:lnSpc>
            </a:pPr>
            <a:r>
              <a:rPr lang="en-US" sz="2800" b="1" dirty="0" smtClean="0">
                <a:solidFill>
                  <a:schemeClr val="bg2"/>
                </a:solidFill>
              </a:rPr>
              <a:t>83% </a:t>
            </a:r>
            <a:r>
              <a:rPr lang="en-US" sz="2800" dirty="0" smtClean="0"/>
              <a:t>of married women and </a:t>
            </a:r>
            <a:r>
              <a:rPr lang="en-US" sz="2800" b="1" dirty="0" smtClean="0">
                <a:solidFill>
                  <a:schemeClr val="bg2"/>
                </a:solidFill>
              </a:rPr>
              <a:t>96%</a:t>
            </a:r>
            <a:r>
              <a:rPr lang="en-US" sz="2800" dirty="0" smtClean="0">
                <a:solidFill>
                  <a:schemeClr val="accent1"/>
                </a:solidFill>
              </a:rPr>
              <a:t> </a:t>
            </a:r>
            <a:r>
              <a:rPr lang="en-US" sz="2800" dirty="0" smtClean="0"/>
              <a:t>of married men know at least one modern contraceptive method.</a:t>
            </a:r>
          </a:p>
          <a:p>
            <a:pPr>
              <a:lnSpc>
                <a:spcPct val="90000"/>
              </a:lnSpc>
            </a:pPr>
            <a:r>
              <a:rPr lang="en-US" sz="2800" dirty="0" smtClean="0"/>
              <a:t>The </a:t>
            </a:r>
            <a:r>
              <a:rPr lang="en-US" sz="2800" b="1" dirty="0" smtClean="0">
                <a:solidFill>
                  <a:schemeClr val="bg2"/>
                </a:solidFill>
              </a:rPr>
              <a:t>modern contraceptive prevalence </a:t>
            </a:r>
            <a:r>
              <a:rPr lang="en-US" sz="2800" dirty="0" smtClean="0"/>
              <a:t>rate among married women is </a:t>
            </a:r>
            <a:r>
              <a:rPr lang="en-US" sz="2800" b="1" dirty="0" smtClean="0">
                <a:solidFill>
                  <a:schemeClr val="bg2"/>
                </a:solidFill>
              </a:rPr>
              <a:t>10%;</a:t>
            </a:r>
            <a:r>
              <a:rPr lang="en-US" sz="2800" b="1" dirty="0" smtClean="0">
                <a:solidFill>
                  <a:schemeClr val="accent1"/>
                </a:solidFill>
              </a:rPr>
              <a:t> </a:t>
            </a:r>
            <a:r>
              <a:rPr lang="en-US" sz="2800" b="1" dirty="0" smtClean="0">
                <a:solidFill>
                  <a:schemeClr val="bg2"/>
                </a:solidFill>
              </a:rPr>
              <a:t>5%</a:t>
            </a:r>
            <a:r>
              <a:rPr lang="en-US" sz="2800" b="1" dirty="0" smtClean="0">
                <a:solidFill>
                  <a:schemeClr val="accent1"/>
                </a:solidFill>
              </a:rPr>
              <a:t> </a:t>
            </a:r>
            <a:r>
              <a:rPr lang="en-US" sz="2800" dirty="0" smtClean="0"/>
              <a:t>use a </a:t>
            </a:r>
            <a:r>
              <a:rPr lang="en-US" sz="2800" b="1" dirty="0" smtClean="0">
                <a:solidFill>
                  <a:schemeClr val="bg2"/>
                </a:solidFill>
              </a:rPr>
              <a:t>traditional method</a:t>
            </a:r>
            <a:r>
              <a:rPr lang="en-US" sz="2800" dirty="0" smtClean="0">
                <a:solidFill>
                  <a:schemeClr val="accent6"/>
                </a:solidFill>
              </a:rPr>
              <a:t>.</a:t>
            </a:r>
          </a:p>
          <a:p>
            <a:pPr lvl="1">
              <a:lnSpc>
                <a:spcPct val="90000"/>
              </a:lnSpc>
            </a:pPr>
            <a:r>
              <a:rPr lang="en-US" sz="2400" dirty="0"/>
              <a:t>The </a:t>
            </a:r>
            <a:r>
              <a:rPr lang="en-US" sz="2400" b="1" dirty="0">
                <a:solidFill>
                  <a:schemeClr val="accent4"/>
                </a:solidFill>
              </a:rPr>
              <a:t>modern contraceptive prevalence </a:t>
            </a:r>
            <a:r>
              <a:rPr lang="en-US" sz="2400" dirty="0"/>
              <a:t>rate among married women </a:t>
            </a:r>
            <a:r>
              <a:rPr lang="en-US" sz="2400" dirty="0" smtClean="0"/>
              <a:t>in </a:t>
            </a:r>
            <a:r>
              <a:rPr lang="en-US" sz="2400" b="1" dirty="0" smtClean="0">
                <a:solidFill>
                  <a:schemeClr val="accent4"/>
                </a:solidFill>
              </a:rPr>
              <a:t>South South Zone is 16%; 12%</a:t>
            </a:r>
            <a:r>
              <a:rPr lang="en-US" sz="2400" b="1" dirty="0" smtClean="0">
                <a:solidFill>
                  <a:schemeClr val="accent1"/>
                </a:solidFill>
              </a:rPr>
              <a:t> </a:t>
            </a:r>
            <a:r>
              <a:rPr lang="en-US" sz="2400" dirty="0"/>
              <a:t>use a </a:t>
            </a:r>
            <a:r>
              <a:rPr lang="en-US" sz="2400" b="1" dirty="0">
                <a:solidFill>
                  <a:schemeClr val="accent4"/>
                </a:solidFill>
              </a:rPr>
              <a:t>traditional method</a:t>
            </a:r>
            <a:r>
              <a:rPr lang="en-US" sz="2400" dirty="0" smtClean="0">
                <a:solidFill>
                  <a:schemeClr val="accent4"/>
                </a:solidFill>
              </a:rPr>
              <a:t>.</a:t>
            </a:r>
          </a:p>
          <a:p>
            <a:pPr>
              <a:lnSpc>
                <a:spcPct val="90000"/>
              </a:lnSpc>
            </a:pPr>
            <a:r>
              <a:rPr lang="en-US" sz="2800" dirty="0" smtClean="0"/>
              <a:t>The majority of </a:t>
            </a:r>
            <a:r>
              <a:rPr lang="en-US" sz="2800" b="1" dirty="0" smtClean="0">
                <a:solidFill>
                  <a:schemeClr val="bg2"/>
                </a:solidFill>
              </a:rPr>
              <a:t>IUDs, </a:t>
            </a:r>
            <a:r>
              <a:rPr lang="en-US" sz="2800" b="1" dirty="0" err="1" smtClean="0">
                <a:solidFill>
                  <a:schemeClr val="bg2"/>
                </a:solidFill>
              </a:rPr>
              <a:t>injectables</a:t>
            </a:r>
            <a:r>
              <a:rPr lang="en-US" sz="2800" b="1" dirty="0" smtClean="0">
                <a:solidFill>
                  <a:schemeClr val="bg2"/>
                </a:solidFill>
              </a:rPr>
              <a:t>, and implants </a:t>
            </a:r>
            <a:r>
              <a:rPr lang="en-US" sz="2800" dirty="0" smtClean="0"/>
              <a:t>are obtained from the</a:t>
            </a:r>
            <a:r>
              <a:rPr lang="en-US" sz="2800" dirty="0" smtClean="0">
                <a:solidFill>
                  <a:schemeClr val="bg2"/>
                </a:solidFill>
              </a:rPr>
              <a:t> </a:t>
            </a:r>
            <a:r>
              <a:rPr lang="en-US" sz="2800" b="1" dirty="0" smtClean="0">
                <a:solidFill>
                  <a:schemeClr val="bg2"/>
                </a:solidFill>
              </a:rPr>
              <a:t>public sector; condoms and the pill </a:t>
            </a:r>
            <a:r>
              <a:rPr lang="en-US" sz="2800" dirty="0" smtClean="0"/>
              <a:t>are obtained primarily from the </a:t>
            </a:r>
            <a:r>
              <a:rPr lang="en-US" sz="2800" b="1" dirty="0" smtClean="0">
                <a:solidFill>
                  <a:schemeClr val="bg2"/>
                </a:solidFill>
              </a:rPr>
              <a:t>private sector</a:t>
            </a:r>
            <a:r>
              <a:rPr lang="en-US" sz="2800" dirty="0" smtClean="0"/>
              <a:t>. </a:t>
            </a:r>
          </a:p>
          <a:p>
            <a:pPr>
              <a:lnSpc>
                <a:spcPct val="90000"/>
              </a:lnSpc>
            </a:pPr>
            <a:r>
              <a:rPr lang="en-US" sz="2800" b="1" dirty="0" smtClean="0">
                <a:solidFill>
                  <a:schemeClr val="bg2"/>
                </a:solidFill>
              </a:rPr>
              <a:t>16%</a:t>
            </a:r>
            <a:r>
              <a:rPr lang="en-US" sz="2800" b="1" dirty="0" smtClean="0">
                <a:solidFill>
                  <a:schemeClr val="accent6"/>
                </a:solidFill>
              </a:rPr>
              <a:t> </a:t>
            </a:r>
            <a:r>
              <a:rPr lang="en-US" sz="2800" dirty="0" smtClean="0"/>
              <a:t>of married women have an </a:t>
            </a:r>
            <a:r>
              <a:rPr lang="en-US" sz="2800" b="1" dirty="0" smtClean="0">
                <a:solidFill>
                  <a:schemeClr val="bg2"/>
                </a:solidFill>
              </a:rPr>
              <a:t>unmet need for family planning</a:t>
            </a:r>
            <a:r>
              <a:rPr lang="en-US" sz="2800" dirty="0" smtClean="0"/>
              <a:t>.</a:t>
            </a:r>
            <a:r>
              <a:rPr lang="en-US" sz="2800" b="1" i="1" dirty="0" smtClean="0"/>
              <a:t> </a:t>
            </a:r>
          </a:p>
          <a:p>
            <a:pPr lvl="1">
              <a:lnSpc>
                <a:spcPct val="90000"/>
              </a:lnSpc>
            </a:pPr>
            <a:r>
              <a:rPr lang="en-US" sz="2400" b="1" dirty="0" smtClean="0">
                <a:solidFill>
                  <a:schemeClr val="accent4"/>
                </a:solidFill>
              </a:rPr>
              <a:t>22% </a:t>
            </a:r>
            <a:r>
              <a:rPr lang="en-US" sz="2400" dirty="0"/>
              <a:t>of married women </a:t>
            </a:r>
            <a:r>
              <a:rPr lang="en-US" sz="2400" dirty="0" smtClean="0"/>
              <a:t>in </a:t>
            </a:r>
            <a:r>
              <a:rPr lang="en-US" sz="2400" b="1" dirty="0" smtClean="0">
                <a:solidFill>
                  <a:schemeClr val="accent4"/>
                </a:solidFill>
              </a:rPr>
              <a:t>South </a:t>
            </a:r>
            <a:r>
              <a:rPr lang="en-US" sz="2400" b="1" dirty="0" err="1" smtClean="0">
                <a:solidFill>
                  <a:schemeClr val="accent4"/>
                </a:solidFill>
              </a:rPr>
              <a:t>South</a:t>
            </a:r>
            <a:r>
              <a:rPr lang="en-US" sz="2400" b="1" dirty="0" smtClean="0">
                <a:solidFill>
                  <a:schemeClr val="accent4"/>
                </a:solidFill>
              </a:rPr>
              <a:t> Zone </a:t>
            </a:r>
            <a:r>
              <a:rPr lang="en-US" sz="2400" dirty="0" smtClean="0"/>
              <a:t>have </a:t>
            </a:r>
            <a:r>
              <a:rPr lang="en-US" sz="2400" dirty="0"/>
              <a:t>an unmet need for family planning.</a:t>
            </a:r>
            <a:r>
              <a:rPr lang="en-US" sz="2400" i="1" dirty="0"/>
              <a:t> </a:t>
            </a:r>
          </a:p>
        </p:txBody>
      </p:sp>
    </p:spTree>
    <p:extLst>
      <p:ext uri="{BB962C8B-B14F-4D97-AF65-F5344CB8AC3E}">
        <p14:creationId xmlns:p14="http://schemas.microsoft.com/office/powerpoint/2010/main" val="898231085"/>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p:txBody>
          <a:bodyPr/>
          <a:lstStyle/>
          <a:p>
            <a:r>
              <a:rPr lang="en-US" sz="3600" dirty="0" smtClean="0"/>
              <a:t>Knowledge of Contraceptive Methods</a:t>
            </a:r>
          </a:p>
        </p:txBody>
      </p:sp>
      <p:sp>
        <p:nvSpPr>
          <p:cNvPr id="19459" name="Text Box 6"/>
          <p:cNvSpPr txBox="1">
            <a:spLocks noChangeArrowheads="1"/>
          </p:cNvSpPr>
          <p:nvPr/>
        </p:nvSpPr>
        <p:spPr bwMode="auto">
          <a:xfrm>
            <a:off x="762000" y="2286000"/>
            <a:ext cx="7696200" cy="3293209"/>
          </a:xfrm>
          <a:prstGeom prst="rect">
            <a:avLst/>
          </a:prstGeom>
          <a:noFill/>
          <a:ln w="9525">
            <a:noFill/>
            <a:miter lim="800000"/>
            <a:headEnd/>
            <a:tailEnd/>
          </a:ln>
        </p:spPr>
        <p:txBody>
          <a:bodyPr>
            <a:spAutoFit/>
          </a:bodyPr>
          <a:lstStyle/>
          <a:p>
            <a:pPr algn="ctr">
              <a:spcBef>
                <a:spcPct val="50000"/>
              </a:spcBef>
            </a:pPr>
            <a:r>
              <a:rPr lang="en-US" sz="3200" b="1" dirty="0" smtClean="0">
                <a:solidFill>
                  <a:schemeClr val="bg2"/>
                </a:solidFill>
                <a:latin typeface="Calibri" pitchFamily="34" charset="0"/>
              </a:rPr>
              <a:t>83% </a:t>
            </a:r>
            <a:r>
              <a:rPr lang="en-US" sz="3200" dirty="0">
                <a:latin typeface="Calibri" pitchFamily="34" charset="0"/>
              </a:rPr>
              <a:t>of </a:t>
            </a:r>
            <a:r>
              <a:rPr lang="en-US" sz="3200" dirty="0" smtClean="0">
                <a:latin typeface="Calibri" pitchFamily="34" charset="0"/>
              </a:rPr>
              <a:t>married </a:t>
            </a:r>
            <a:r>
              <a:rPr lang="en-US" sz="3200" dirty="0">
                <a:latin typeface="Calibri" pitchFamily="34" charset="0"/>
              </a:rPr>
              <a:t>women </a:t>
            </a:r>
            <a:r>
              <a:rPr lang="en-US" sz="3200" dirty="0" smtClean="0">
                <a:latin typeface="Calibri" pitchFamily="34" charset="0"/>
              </a:rPr>
              <a:t>and </a:t>
            </a:r>
            <a:r>
              <a:rPr lang="en-US" sz="3200" b="1" dirty="0" smtClean="0">
                <a:solidFill>
                  <a:schemeClr val="bg2"/>
                </a:solidFill>
                <a:latin typeface="Calibri" pitchFamily="34" charset="0"/>
              </a:rPr>
              <a:t>96%</a:t>
            </a:r>
            <a:r>
              <a:rPr lang="en-US" sz="3200" b="1" dirty="0" smtClean="0">
                <a:latin typeface="Calibri" pitchFamily="34" charset="0"/>
              </a:rPr>
              <a:t> </a:t>
            </a:r>
            <a:r>
              <a:rPr lang="en-US" sz="3200" dirty="0" smtClean="0">
                <a:latin typeface="Calibri" pitchFamily="34" charset="0"/>
              </a:rPr>
              <a:t>of married men know </a:t>
            </a:r>
            <a:r>
              <a:rPr lang="en-US" sz="3200" dirty="0">
                <a:latin typeface="Calibri" pitchFamily="34" charset="0"/>
              </a:rPr>
              <a:t>at least one </a:t>
            </a:r>
            <a:r>
              <a:rPr lang="en-US" sz="3200" b="1" dirty="0">
                <a:solidFill>
                  <a:schemeClr val="bg2"/>
                </a:solidFill>
                <a:latin typeface="Calibri" pitchFamily="34" charset="0"/>
              </a:rPr>
              <a:t>modern method </a:t>
            </a:r>
            <a:r>
              <a:rPr lang="en-US" sz="3200" dirty="0">
                <a:latin typeface="Calibri" pitchFamily="34" charset="0"/>
              </a:rPr>
              <a:t>of contraception.</a:t>
            </a:r>
          </a:p>
          <a:p>
            <a:pPr algn="ctr">
              <a:spcBef>
                <a:spcPct val="50000"/>
              </a:spcBef>
            </a:pPr>
            <a:r>
              <a:rPr lang="en-US" sz="3200" b="1" dirty="0" smtClean="0">
                <a:solidFill>
                  <a:schemeClr val="bg2"/>
                </a:solidFill>
                <a:latin typeface="Calibri" pitchFamily="34" charset="0"/>
              </a:rPr>
              <a:t>58%</a:t>
            </a:r>
            <a:r>
              <a:rPr lang="en-US" sz="3200" dirty="0" smtClean="0">
                <a:latin typeface="Calibri" pitchFamily="34" charset="0"/>
              </a:rPr>
              <a:t> of married </a:t>
            </a:r>
            <a:r>
              <a:rPr lang="en-US" sz="3200" dirty="0">
                <a:latin typeface="Calibri" pitchFamily="34" charset="0"/>
              </a:rPr>
              <a:t>women</a:t>
            </a:r>
            <a:r>
              <a:rPr lang="en-US" sz="3200" dirty="0" smtClean="0">
                <a:latin typeface="Calibri" pitchFamily="34" charset="0"/>
              </a:rPr>
              <a:t> and </a:t>
            </a:r>
            <a:r>
              <a:rPr lang="en-US" sz="3200" b="1" dirty="0" smtClean="0">
                <a:solidFill>
                  <a:schemeClr val="bg2"/>
                </a:solidFill>
                <a:latin typeface="Calibri" pitchFamily="34" charset="0"/>
              </a:rPr>
              <a:t>77%</a:t>
            </a:r>
            <a:r>
              <a:rPr lang="en-US" sz="3200" b="1" dirty="0" smtClean="0">
                <a:latin typeface="Calibri" pitchFamily="34" charset="0"/>
              </a:rPr>
              <a:t> </a:t>
            </a:r>
            <a:r>
              <a:rPr lang="en-US" sz="3200" dirty="0" smtClean="0">
                <a:latin typeface="Calibri" pitchFamily="34" charset="0"/>
              </a:rPr>
              <a:t>of married </a:t>
            </a:r>
            <a:r>
              <a:rPr lang="en-US" sz="3200" dirty="0">
                <a:latin typeface="Calibri" pitchFamily="34" charset="0"/>
              </a:rPr>
              <a:t>men</a:t>
            </a:r>
            <a:r>
              <a:rPr lang="en-US" sz="3200" dirty="0" smtClean="0">
                <a:latin typeface="Calibri" pitchFamily="34" charset="0"/>
              </a:rPr>
              <a:t> can </a:t>
            </a:r>
            <a:r>
              <a:rPr lang="en-US" sz="3200" dirty="0">
                <a:latin typeface="Calibri" pitchFamily="34" charset="0"/>
              </a:rPr>
              <a:t>name a </a:t>
            </a:r>
            <a:r>
              <a:rPr lang="en-US" sz="3200" b="1" dirty="0">
                <a:solidFill>
                  <a:schemeClr val="bg2"/>
                </a:solidFill>
                <a:latin typeface="Calibri" pitchFamily="34" charset="0"/>
              </a:rPr>
              <a:t>traditional method</a:t>
            </a:r>
            <a:r>
              <a:rPr lang="en-US" sz="3200" dirty="0">
                <a:latin typeface="Calibri" pitchFamily="34" charset="0"/>
              </a:rPr>
              <a:t> of contraception. </a:t>
            </a:r>
          </a:p>
        </p:txBody>
      </p:sp>
    </p:spTree>
    <p:extLst>
      <p:ext uri="{BB962C8B-B14F-4D97-AF65-F5344CB8AC3E}">
        <p14:creationId xmlns:p14="http://schemas.microsoft.com/office/powerpoint/2010/main" val="387431847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p:spPr>
        <p:txBody>
          <a:bodyPr/>
          <a:lstStyle/>
          <a:p>
            <a:r>
              <a:rPr lang="en-US" sz="3600" dirty="0" smtClean="0"/>
              <a:t>Gap Between Knowledge and Use</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1619491045"/>
              </p:ext>
            </p:extLst>
          </p:nvPr>
        </p:nvGraphicFramePr>
        <p:xfrm>
          <a:off x="609600" y="1676400"/>
          <a:ext cx="8067675" cy="47117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 Box 3"/>
          <p:cNvSpPr txBox="1">
            <a:spLocks noChangeArrowheads="1"/>
          </p:cNvSpPr>
          <p:nvPr/>
        </p:nvSpPr>
        <p:spPr bwMode="auto">
          <a:xfrm>
            <a:off x="0" y="1295400"/>
            <a:ext cx="50292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a:t>
            </a:r>
            <a:r>
              <a:rPr lang="en-US" i="1" dirty="0" smtClean="0">
                <a:latin typeface="Calibri" pitchFamily="34" charset="0"/>
              </a:rPr>
              <a:t>of currently married women 15-49</a:t>
            </a:r>
            <a:endParaRPr lang="en-US" i="1" dirty="0">
              <a:latin typeface="Calibri" pitchFamily="34" charset="0"/>
            </a:endParaRPr>
          </a:p>
        </p:txBody>
      </p:sp>
    </p:spTree>
    <p:extLst>
      <p:ext uri="{BB962C8B-B14F-4D97-AF65-F5344CB8AC3E}">
        <p14:creationId xmlns:p14="http://schemas.microsoft.com/office/powerpoint/2010/main" val="39769724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0"/>
            <a:ext cx="8229600" cy="1143000"/>
          </a:xfrm>
        </p:spPr>
        <p:txBody>
          <a:bodyPr/>
          <a:lstStyle/>
          <a:p>
            <a:r>
              <a:rPr lang="en-US" sz="3600" dirty="0" smtClean="0"/>
              <a:t>Current Use of Family Planning</a:t>
            </a:r>
          </a:p>
        </p:txBody>
      </p:sp>
      <p:graphicFrame>
        <p:nvGraphicFramePr>
          <p:cNvPr id="5" name="Chart Placeholder 6"/>
          <p:cNvGraphicFramePr>
            <a:graphicFrameLocks noGrp="1"/>
          </p:cNvGraphicFramePr>
          <p:nvPr>
            <p:ph type="chart" idx="1"/>
            <p:extLst>
              <p:ext uri="{D42A27DB-BD31-4B8C-83A1-F6EECF244321}">
                <p14:modId xmlns:p14="http://schemas.microsoft.com/office/powerpoint/2010/main" val="255096032"/>
              </p:ext>
            </p:extLst>
          </p:nvPr>
        </p:nvGraphicFramePr>
        <p:xfrm>
          <a:off x="0" y="1828800"/>
          <a:ext cx="8991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2531" name="Text Box 9"/>
          <p:cNvSpPr txBox="1">
            <a:spLocks noChangeArrowheads="1"/>
          </p:cNvSpPr>
          <p:nvPr/>
        </p:nvSpPr>
        <p:spPr bwMode="auto">
          <a:xfrm>
            <a:off x="0" y="1066800"/>
            <a:ext cx="5410200" cy="369888"/>
          </a:xfrm>
          <a:prstGeom prst="rect">
            <a:avLst/>
          </a:prstGeom>
          <a:noFill/>
          <a:ln w="9525">
            <a:noFill/>
            <a:miter lim="800000"/>
            <a:headEnd/>
            <a:tailEnd/>
          </a:ln>
        </p:spPr>
        <p:txBody>
          <a:bodyPr>
            <a:spAutoFit/>
          </a:bodyPr>
          <a:lstStyle/>
          <a:p>
            <a:pPr>
              <a:spcBef>
                <a:spcPct val="50000"/>
              </a:spcBef>
            </a:pPr>
            <a:r>
              <a:rPr lang="en-US" i="1" dirty="0">
                <a:latin typeface="Calibri" pitchFamily="34" charset="0"/>
              </a:rPr>
              <a:t>Percent of </a:t>
            </a:r>
            <a:r>
              <a:rPr lang="en-US" i="1" dirty="0" smtClean="0">
                <a:latin typeface="Calibri" pitchFamily="34" charset="0"/>
              </a:rPr>
              <a:t>women </a:t>
            </a:r>
            <a:r>
              <a:rPr lang="en-US" i="1" dirty="0">
                <a:latin typeface="Calibri" pitchFamily="34" charset="0"/>
              </a:rPr>
              <a:t>age 15-49</a:t>
            </a:r>
          </a:p>
        </p:txBody>
      </p:sp>
    </p:spTree>
    <p:extLst>
      <p:ext uri="{BB962C8B-B14F-4D97-AF65-F5344CB8AC3E}">
        <p14:creationId xmlns:p14="http://schemas.microsoft.com/office/powerpoint/2010/main" val="286733751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0"/>
            <a:ext cx="8229600" cy="1143000"/>
          </a:xfrm>
        </p:spPr>
        <p:txBody>
          <a:bodyPr/>
          <a:lstStyle/>
          <a:p>
            <a:r>
              <a:rPr lang="en-US" sz="3600" dirty="0" smtClean="0"/>
              <a:t>Use of Modern Methods by Residence</a:t>
            </a:r>
          </a:p>
        </p:txBody>
      </p:sp>
      <p:graphicFrame>
        <p:nvGraphicFramePr>
          <p:cNvPr id="5" name="Object 5"/>
          <p:cNvGraphicFramePr>
            <a:graphicFrameLocks noGrp="1" noChangeAspect="1"/>
          </p:cNvGraphicFramePr>
          <p:nvPr>
            <p:ph type="chart" idx="1"/>
            <p:extLst>
              <p:ext uri="{D42A27DB-BD31-4B8C-83A1-F6EECF244321}">
                <p14:modId xmlns:p14="http://schemas.microsoft.com/office/powerpoint/2010/main" val="3953436648"/>
              </p:ext>
            </p:extLst>
          </p:nvPr>
        </p:nvGraphicFramePr>
        <p:xfrm>
          <a:off x="609600" y="1828800"/>
          <a:ext cx="7739063" cy="4600575"/>
        </p:xfrm>
        <a:graphic>
          <a:graphicData uri="http://schemas.openxmlformats.org/drawingml/2006/chart">
            <c:chart xmlns:c="http://schemas.openxmlformats.org/drawingml/2006/chart" xmlns:r="http://schemas.openxmlformats.org/officeDocument/2006/relationships" r:id="rId3"/>
          </a:graphicData>
        </a:graphic>
      </p:graphicFrame>
      <p:sp>
        <p:nvSpPr>
          <p:cNvPr id="25604" name="Text Box 7"/>
          <p:cNvSpPr txBox="1">
            <a:spLocks noChangeArrowheads="1"/>
          </p:cNvSpPr>
          <p:nvPr/>
        </p:nvSpPr>
        <p:spPr bwMode="auto">
          <a:xfrm>
            <a:off x="0" y="1219200"/>
            <a:ext cx="70104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currently married </a:t>
            </a:r>
            <a:r>
              <a:rPr lang="en-US" i="1" dirty="0">
                <a:latin typeface="Calibri" pitchFamily="34" charset="0"/>
              </a:rPr>
              <a:t>women </a:t>
            </a:r>
            <a:r>
              <a:rPr lang="en-US" i="1" dirty="0" smtClean="0">
                <a:latin typeface="Calibri" pitchFamily="34" charset="0"/>
              </a:rPr>
              <a:t>age 15-49 using </a:t>
            </a:r>
            <a:r>
              <a:rPr lang="en-US" i="1" dirty="0">
                <a:latin typeface="Calibri" pitchFamily="34" charset="0"/>
              </a:rPr>
              <a:t>any modern method</a:t>
            </a:r>
          </a:p>
        </p:txBody>
      </p:sp>
    </p:spTree>
    <p:extLst>
      <p:ext uri="{BB962C8B-B14F-4D97-AF65-F5344CB8AC3E}">
        <p14:creationId xmlns:p14="http://schemas.microsoft.com/office/powerpoint/2010/main" val="96762496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33400" y="19050"/>
            <a:ext cx="8440738" cy="990600"/>
          </a:xfrm>
        </p:spPr>
        <p:txBody>
          <a:bodyPr>
            <a:normAutofit fontScale="90000"/>
          </a:bodyPr>
          <a:lstStyle/>
          <a:p>
            <a:r>
              <a:rPr lang="en-US" sz="3600" dirty="0" smtClean="0"/>
              <a:t>Use of Modern Contraception </a:t>
            </a:r>
            <a:br>
              <a:rPr lang="en-US" sz="3600" dirty="0" smtClean="0"/>
            </a:br>
            <a:r>
              <a:rPr lang="en-US" sz="3600" dirty="0" smtClean="0"/>
              <a:t>by Education</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3367671709"/>
              </p:ext>
            </p:extLst>
          </p:nvPr>
        </p:nvGraphicFramePr>
        <p:xfrm>
          <a:off x="228600" y="1924050"/>
          <a:ext cx="8610600" cy="4687888"/>
        </p:xfrm>
        <a:graphic>
          <a:graphicData uri="http://schemas.openxmlformats.org/drawingml/2006/chart">
            <c:chart xmlns:c="http://schemas.openxmlformats.org/drawingml/2006/chart" xmlns:r="http://schemas.openxmlformats.org/officeDocument/2006/relationships" r:id="rId3"/>
          </a:graphicData>
        </a:graphic>
      </p:graphicFrame>
      <p:sp>
        <p:nvSpPr>
          <p:cNvPr id="26628" name="Text Box 3"/>
          <p:cNvSpPr txBox="1">
            <a:spLocks noChangeArrowheads="1"/>
          </p:cNvSpPr>
          <p:nvPr/>
        </p:nvSpPr>
        <p:spPr bwMode="auto">
          <a:xfrm>
            <a:off x="228600" y="1314450"/>
            <a:ext cx="75438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currently married </a:t>
            </a:r>
            <a:r>
              <a:rPr lang="en-US" i="1" dirty="0">
                <a:latin typeface="Calibri" pitchFamily="34" charset="0"/>
              </a:rPr>
              <a:t>women </a:t>
            </a:r>
            <a:r>
              <a:rPr lang="en-US" i="1" dirty="0" smtClean="0">
                <a:latin typeface="Calibri" pitchFamily="34" charset="0"/>
              </a:rPr>
              <a:t>age 15-49 using </a:t>
            </a:r>
            <a:r>
              <a:rPr lang="en-US" i="1" dirty="0">
                <a:latin typeface="Calibri" pitchFamily="34" charset="0"/>
              </a:rPr>
              <a:t>any modern method</a:t>
            </a:r>
          </a:p>
        </p:txBody>
      </p:sp>
    </p:spTree>
    <p:extLst>
      <p:ext uri="{BB962C8B-B14F-4D97-AF65-F5344CB8AC3E}">
        <p14:creationId xmlns:p14="http://schemas.microsoft.com/office/powerpoint/2010/main" val="3790668092"/>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p:spPr>
        <p:txBody>
          <a:bodyPr/>
          <a:lstStyle/>
          <a:p>
            <a:r>
              <a:rPr lang="en-US" sz="3600" dirty="0" smtClean="0"/>
              <a:t>Trends in Use of Family Planning</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2871554452"/>
              </p:ext>
            </p:extLst>
          </p:nvPr>
        </p:nvGraphicFramePr>
        <p:xfrm>
          <a:off x="381000" y="1676400"/>
          <a:ext cx="8610600" cy="47117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 Box 3"/>
          <p:cNvSpPr txBox="1">
            <a:spLocks noChangeArrowheads="1"/>
          </p:cNvSpPr>
          <p:nvPr/>
        </p:nvSpPr>
        <p:spPr bwMode="auto">
          <a:xfrm>
            <a:off x="0" y="1143000"/>
            <a:ext cx="46482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a:t>
            </a:r>
            <a:r>
              <a:rPr lang="en-US" i="1" dirty="0" smtClean="0">
                <a:latin typeface="Calibri" pitchFamily="34" charset="0"/>
              </a:rPr>
              <a:t>of currently married women age 15-49</a:t>
            </a:r>
            <a:endParaRPr lang="en-US" i="1" dirty="0">
              <a:latin typeface="Calibri" pitchFamily="34" charset="0"/>
            </a:endParaRPr>
          </a:p>
        </p:txBody>
      </p:sp>
    </p:spTree>
    <p:extLst>
      <p:ext uri="{BB962C8B-B14F-4D97-AF65-F5344CB8AC3E}">
        <p14:creationId xmlns:p14="http://schemas.microsoft.com/office/powerpoint/2010/main" val="2979411136"/>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48"/>
            <a:ext cx="9144000" cy="1166648"/>
          </a:xfrm>
        </p:spPr>
        <p:txBody>
          <a:bodyPr>
            <a:normAutofit fontScale="90000"/>
          </a:bodyPr>
          <a:lstStyle/>
          <a:p>
            <a:r>
              <a:rPr lang="en-US" dirty="0" smtClean="0"/>
              <a:t>Use of Modern Methods Regional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52053108"/>
              </p:ext>
            </p:extLst>
          </p:nvPr>
        </p:nvGraphicFramePr>
        <p:xfrm>
          <a:off x="762000" y="1022866"/>
          <a:ext cx="8229600" cy="583513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6413938" y="4648200"/>
            <a:ext cx="2743200" cy="1200329"/>
          </a:xfrm>
          <a:prstGeom prst="rect">
            <a:avLst/>
          </a:prstGeom>
          <a:noFill/>
        </p:spPr>
        <p:txBody>
          <a:bodyPr wrap="square" rtlCol="0">
            <a:spAutoFit/>
          </a:bodyPr>
          <a:lstStyle/>
          <a:p>
            <a:pPr algn="r"/>
            <a:r>
              <a:rPr lang="en-US" i="1" dirty="0" smtClean="0">
                <a:solidFill>
                  <a:srgbClr val="000000"/>
                </a:solidFill>
                <a:latin typeface="+mn-lt"/>
              </a:rPr>
              <a:t>Percent of currently married women age 15-49 using a modern method of contraception</a:t>
            </a:r>
            <a:endParaRPr lang="en-US" i="1" dirty="0">
              <a:solidFill>
                <a:srgbClr val="000000"/>
              </a:solidFill>
              <a:latin typeface="+mn-lt"/>
            </a:endParaRPr>
          </a:p>
        </p:txBody>
      </p:sp>
      <p:sp>
        <p:nvSpPr>
          <p:cNvPr id="6" name="TextBox 5"/>
          <p:cNvSpPr txBox="1"/>
          <p:nvPr/>
        </p:nvSpPr>
        <p:spPr>
          <a:xfrm>
            <a:off x="5446986" y="6488668"/>
            <a:ext cx="3697014" cy="369332"/>
          </a:xfrm>
          <a:prstGeom prst="rect">
            <a:avLst/>
          </a:prstGeom>
          <a:noFill/>
        </p:spPr>
        <p:txBody>
          <a:bodyPr wrap="square" rtlCol="0">
            <a:spAutoFit/>
          </a:bodyPr>
          <a:lstStyle/>
          <a:p>
            <a:pPr algn="r"/>
            <a:r>
              <a:rPr lang="en-US" i="1" dirty="0" smtClean="0">
                <a:solidFill>
                  <a:srgbClr val="000000"/>
                </a:solidFill>
                <a:latin typeface="+mn-lt"/>
              </a:rPr>
              <a:t>*Results from preliminary report</a:t>
            </a:r>
            <a:endParaRPr lang="en-US" i="1" dirty="0">
              <a:solidFill>
                <a:srgbClr val="000000"/>
              </a:solidFill>
              <a:latin typeface="+mn-lt"/>
            </a:endParaRPr>
          </a:p>
        </p:txBody>
      </p:sp>
    </p:spTree>
    <p:extLst>
      <p:ext uri="{BB962C8B-B14F-4D97-AF65-F5344CB8AC3E}">
        <p14:creationId xmlns:p14="http://schemas.microsoft.com/office/powerpoint/2010/main" val="2569399482"/>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4070</TotalTime>
  <Words>1758</Words>
  <Application>Microsoft Office PowerPoint</Application>
  <PresentationFormat>On-screen Show (4:3)</PresentationFormat>
  <Paragraphs>171</Paragraphs>
  <Slides>27</Slides>
  <Notes>25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27</vt:i4>
      </vt:variant>
    </vt:vector>
  </HeadingPairs>
  <TitlesOfParts>
    <vt:vector size="31" baseType="lpstr">
      <vt:lpstr>Arial</vt:lpstr>
      <vt:lpstr>Calibri</vt:lpstr>
      <vt:lpstr>Custom Design</vt:lpstr>
      <vt:lpstr>1_Custom Design</vt:lpstr>
      <vt:lpstr>PowerPoint Presentation</vt:lpstr>
      <vt:lpstr>PowerPoint Presentation</vt:lpstr>
      <vt:lpstr>Knowledge of Contraceptive Methods</vt:lpstr>
      <vt:lpstr>Gap Between Knowledge and Use</vt:lpstr>
      <vt:lpstr>Current Use of Family Planning</vt:lpstr>
      <vt:lpstr>Use of Modern Methods by Residence</vt:lpstr>
      <vt:lpstr>Use of Modern Contraception  by Education</vt:lpstr>
      <vt:lpstr>Trends in Use of Family Planning</vt:lpstr>
      <vt:lpstr>Use of Modern Methods Regional Comparison</vt:lpstr>
      <vt:lpstr>Use of Modern Methods by Zone</vt:lpstr>
      <vt:lpstr>Use of Modern Methods by State</vt:lpstr>
      <vt:lpstr>Current Use of Family Planning  in South South Zone</vt:lpstr>
      <vt:lpstr>Knowledge of the Fertile Period</vt:lpstr>
      <vt:lpstr>PowerPoint Presentation</vt:lpstr>
      <vt:lpstr>Source of Contraception</vt:lpstr>
      <vt:lpstr>Do Family Planning Users Have  Informed Choices?</vt:lpstr>
      <vt:lpstr>PowerPoint Presentation</vt:lpstr>
      <vt:lpstr>PowerPoint Presentation</vt:lpstr>
      <vt:lpstr>Unmet Need</vt:lpstr>
      <vt:lpstr>Unmet Need for Family Planning by State</vt:lpstr>
      <vt:lpstr>PowerPoint Presentation</vt:lpstr>
      <vt:lpstr>Future Use of Contraception</vt:lpstr>
      <vt:lpstr>Source of Family Planning Messages: Women</vt:lpstr>
      <vt:lpstr>Source of Family Planning Messages: Men</vt:lpstr>
      <vt:lpstr>Family Planning Messages</vt:lpstr>
      <vt:lpstr>Contact of Non-Users with  Family Planning Providers</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358</cp:revision>
  <dcterms:created xsi:type="dcterms:W3CDTF">2008-02-29T16:41:57Z</dcterms:created>
  <dcterms:modified xsi:type="dcterms:W3CDTF">2014-08-25T21:30:53Z</dcterms:modified>
</cp:coreProperties>
</file>