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 id="2147483741" r:id="rId3"/>
  </p:sldMasterIdLst>
  <p:notesMasterIdLst>
    <p:notesMasterId r:id="rId32"/>
  </p:notesMasterIdLst>
  <p:handoutMasterIdLst>
    <p:handoutMasterId r:id="rId33"/>
  </p:handoutMasterIdLst>
  <p:sldIdLst>
    <p:sldId id="331" r:id="rId4"/>
    <p:sldId id="258" r:id="rId5"/>
    <p:sldId id="332" r:id="rId6"/>
    <p:sldId id="309" r:id="rId7"/>
    <p:sldId id="310" r:id="rId8"/>
    <p:sldId id="311" r:id="rId9"/>
    <p:sldId id="329" r:id="rId10"/>
    <p:sldId id="307" r:id="rId11"/>
    <p:sldId id="338" r:id="rId12"/>
    <p:sldId id="327" r:id="rId13"/>
    <p:sldId id="313" r:id="rId14"/>
    <p:sldId id="335" r:id="rId15"/>
    <p:sldId id="314" r:id="rId16"/>
    <p:sldId id="321" r:id="rId17"/>
    <p:sldId id="316" r:id="rId18"/>
    <p:sldId id="315" r:id="rId19"/>
    <p:sldId id="317" r:id="rId20"/>
    <p:sldId id="318" r:id="rId21"/>
    <p:sldId id="336" r:id="rId22"/>
    <p:sldId id="333" r:id="rId23"/>
    <p:sldId id="328" r:id="rId24"/>
    <p:sldId id="322" r:id="rId25"/>
    <p:sldId id="330" r:id="rId26"/>
    <p:sldId id="337" r:id="rId27"/>
    <p:sldId id="323" r:id="rId28"/>
    <p:sldId id="324" r:id="rId29"/>
    <p:sldId id="325" r:id="rId30"/>
    <p:sldId id="320"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73B8"/>
    <a:srgbClr val="FFE27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653" autoAdjust="0"/>
  </p:normalViewPr>
  <p:slideViewPr>
    <p:cSldViewPr>
      <p:cViewPr varScale="1">
        <p:scale>
          <a:sx n="71" d="100"/>
          <a:sy n="71" d="100"/>
        </p:scale>
        <p:origin x="149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21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248960928"/>
        <c:axId val="248961320"/>
      </c:barChart>
      <c:catAx>
        <c:axId val="248960928"/>
        <c:scaling>
          <c:orientation val="minMax"/>
        </c:scaling>
        <c:delete val="0"/>
        <c:axPos val="b"/>
        <c:numFmt formatCode="General" sourceLinked="0"/>
        <c:majorTickMark val="none"/>
        <c:minorTickMark val="none"/>
        <c:tickLblPos val="nextTo"/>
        <c:crossAx val="248961320"/>
        <c:crosses val="autoZero"/>
        <c:auto val="1"/>
        <c:lblAlgn val="ctr"/>
        <c:lblOffset val="100"/>
        <c:noMultiLvlLbl val="0"/>
      </c:catAx>
      <c:valAx>
        <c:axId val="248961320"/>
        <c:scaling>
          <c:orientation val="minMax"/>
          <c:max val="10"/>
        </c:scaling>
        <c:delete val="1"/>
        <c:axPos val="l"/>
        <c:numFmt formatCode="0.0" sourceLinked="1"/>
        <c:majorTickMark val="none"/>
        <c:minorTickMark val="none"/>
        <c:tickLblPos val="none"/>
        <c:crossAx val="24896092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2"/>
              <c:tx>
                <c:rich>
                  <a:bodyPr/>
                  <a:lstStyle/>
                  <a:p>
                    <a:r>
                      <a:rPr lang="en-US" smtClean="0"/>
                      <a:t>21.0</a:t>
                    </a:r>
                    <a:endParaRPr lang="en-US"/>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dirty="0" smtClean="0"/>
                      <a:t>18.1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5"/>
              <c:tx>
                <c:rich>
                  <a:bodyPr/>
                  <a:lstStyle/>
                  <a:p>
                    <a:r>
                      <a:rPr lang="en-US" smtClean="0"/>
                      <a:t>21.0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South</c:v>
                </c:pt>
                <c:pt idx="2">
                  <c:v>Akwa Ibom</c:v>
                </c:pt>
                <c:pt idx="3">
                  <c:v>Bayelsa</c:v>
                </c:pt>
                <c:pt idx="4">
                  <c:v>Cross River</c:v>
                </c:pt>
                <c:pt idx="5">
                  <c:v>Delta</c:v>
                </c:pt>
                <c:pt idx="6">
                  <c:v>Edo</c:v>
                </c:pt>
                <c:pt idx="7">
                  <c:v>Rivers</c:v>
                </c:pt>
              </c:strCache>
            </c:strRef>
          </c:cat>
          <c:val>
            <c:numRef>
              <c:f>Sheet1!$B$2:$B$9</c:f>
              <c:numCache>
                <c:formatCode>General</c:formatCode>
                <c:ptCount val="8"/>
                <c:pt idx="0">
                  <c:v>18.100000000000001</c:v>
                </c:pt>
                <c:pt idx="1">
                  <c:v>21.5</c:v>
                </c:pt>
                <c:pt idx="2">
                  <c:v>21</c:v>
                </c:pt>
                <c:pt idx="3">
                  <c:v>18.100000000000001</c:v>
                </c:pt>
                <c:pt idx="4">
                  <c:v>21.2</c:v>
                </c:pt>
                <c:pt idx="5">
                  <c:v>21</c:v>
                </c:pt>
                <c:pt idx="6" formatCode="0.0">
                  <c:v>21.3</c:v>
                </c:pt>
                <c:pt idx="7">
                  <c:v>23.7</c:v>
                </c:pt>
              </c:numCache>
            </c:numRef>
          </c:val>
        </c:ser>
        <c:dLbls>
          <c:showLegendKey val="0"/>
          <c:showVal val="1"/>
          <c:showCatName val="0"/>
          <c:showSerName val="0"/>
          <c:showPercent val="0"/>
          <c:showBubbleSize val="0"/>
        </c:dLbls>
        <c:gapWidth val="150"/>
        <c:overlap val="-25"/>
        <c:axId val="315412320"/>
        <c:axId val="315412712"/>
      </c:barChart>
      <c:catAx>
        <c:axId val="315412320"/>
        <c:scaling>
          <c:orientation val="minMax"/>
        </c:scaling>
        <c:delete val="0"/>
        <c:axPos val="b"/>
        <c:numFmt formatCode="General" sourceLinked="0"/>
        <c:majorTickMark val="none"/>
        <c:minorTickMark val="none"/>
        <c:tickLblPos val="nextTo"/>
        <c:crossAx val="315412712"/>
        <c:crosses val="autoZero"/>
        <c:auto val="1"/>
        <c:lblAlgn val="ctr"/>
        <c:lblOffset val="100"/>
        <c:noMultiLvlLbl val="0"/>
      </c:catAx>
      <c:valAx>
        <c:axId val="315412712"/>
        <c:scaling>
          <c:orientation val="minMax"/>
          <c:max val="30"/>
        </c:scaling>
        <c:delete val="1"/>
        <c:axPos val="l"/>
        <c:numFmt formatCode="General" sourceLinked="1"/>
        <c:majorTickMark val="none"/>
        <c:minorTickMark val="none"/>
        <c:tickLblPos val="none"/>
        <c:crossAx val="31541232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178597704"/>
        <c:axId val="178595744"/>
      </c:barChart>
      <c:catAx>
        <c:axId val="178597704"/>
        <c:scaling>
          <c:orientation val="minMax"/>
        </c:scaling>
        <c:delete val="0"/>
        <c:axPos val="b"/>
        <c:numFmt formatCode="General" sourceLinked="0"/>
        <c:majorTickMark val="none"/>
        <c:minorTickMark val="none"/>
        <c:tickLblPos val="nextTo"/>
        <c:crossAx val="178595744"/>
        <c:crosses val="autoZero"/>
        <c:auto val="1"/>
        <c:lblAlgn val="ctr"/>
        <c:lblOffset val="100"/>
        <c:noMultiLvlLbl val="0"/>
      </c:catAx>
      <c:valAx>
        <c:axId val="178595744"/>
        <c:scaling>
          <c:orientation val="minMax"/>
          <c:max val="100"/>
        </c:scaling>
        <c:delete val="1"/>
        <c:axPos val="l"/>
        <c:numFmt formatCode="General" sourceLinked="1"/>
        <c:majorTickMark val="out"/>
        <c:minorTickMark val="none"/>
        <c:tickLblPos val="none"/>
        <c:crossAx val="17859770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South</c:v>
                </c:pt>
                <c:pt idx="2">
                  <c:v>Akwa Ibom</c:v>
                </c:pt>
                <c:pt idx="3">
                  <c:v>Bayelsa</c:v>
                </c:pt>
                <c:pt idx="4">
                  <c:v>Cross River</c:v>
                </c:pt>
                <c:pt idx="5">
                  <c:v>Delta</c:v>
                </c:pt>
                <c:pt idx="6">
                  <c:v>Edo</c:v>
                </c:pt>
                <c:pt idx="7">
                  <c:v>Rivers</c:v>
                </c:pt>
              </c:strCache>
            </c:strRef>
          </c:cat>
          <c:val>
            <c:numRef>
              <c:f>Sheet1!$B$2:$I$2</c:f>
              <c:numCache>
                <c:formatCode>General</c:formatCode>
                <c:ptCount val="8"/>
                <c:pt idx="0">
                  <c:v>17.600000000000001</c:v>
                </c:pt>
                <c:pt idx="1">
                  <c:v>18.600000000000001</c:v>
                </c:pt>
                <c:pt idx="2">
                  <c:v>18.2</c:v>
                </c:pt>
                <c:pt idx="3">
                  <c:v>16.100000000000001</c:v>
                </c:pt>
                <c:pt idx="4">
                  <c:v>18.8</c:v>
                </c:pt>
                <c:pt idx="5">
                  <c:v>18.5</c:v>
                </c:pt>
                <c:pt idx="6" formatCode="0.0">
                  <c:v>19.5</c:v>
                </c:pt>
                <c:pt idx="7">
                  <c:v>18.8</c:v>
                </c:pt>
              </c:numCache>
            </c:numRef>
          </c:val>
        </c:ser>
        <c:ser>
          <c:idx val="1"/>
          <c:order val="1"/>
          <c:tx>
            <c:strRef>
              <c:f>Sheet1!$A$3</c:f>
              <c:strCache>
                <c:ptCount val="1"/>
                <c:pt idx="0">
                  <c:v>Men</c:v>
                </c:pt>
              </c:strCache>
            </c:strRef>
          </c:tx>
          <c:spPr>
            <a:solidFill>
              <a:srgbClr val="FFE278"/>
            </a:solidFill>
          </c:spPr>
          <c:invertIfNegative val="0"/>
          <c:dLbls>
            <c:dLbl>
              <c:idx val="1"/>
              <c:tx>
                <c:rich>
                  <a:bodyPr/>
                  <a:lstStyle/>
                  <a:p>
                    <a:r>
                      <a:rPr lang="en-US" smtClean="0"/>
                      <a:t>19.0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South</c:v>
                </c:pt>
                <c:pt idx="2">
                  <c:v>Akwa Ibom</c:v>
                </c:pt>
                <c:pt idx="3">
                  <c:v>Bayelsa</c:v>
                </c:pt>
                <c:pt idx="4">
                  <c:v>Cross River</c:v>
                </c:pt>
                <c:pt idx="5">
                  <c:v>Delta</c:v>
                </c:pt>
                <c:pt idx="6">
                  <c:v>Edo</c:v>
                </c:pt>
                <c:pt idx="7">
                  <c:v>Rivers</c:v>
                </c:pt>
              </c:strCache>
            </c:strRef>
          </c:cat>
          <c:val>
            <c:numRef>
              <c:f>Sheet1!$B$3:$I$3</c:f>
              <c:numCache>
                <c:formatCode>General</c:formatCode>
                <c:ptCount val="8"/>
                <c:pt idx="0">
                  <c:v>21.1</c:v>
                </c:pt>
                <c:pt idx="1">
                  <c:v>19</c:v>
                </c:pt>
                <c:pt idx="2">
                  <c:v>18.899999999999999</c:v>
                </c:pt>
                <c:pt idx="3">
                  <c:v>17.8</c:v>
                </c:pt>
                <c:pt idx="4">
                  <c:v>19.100000000000001</c:v>
                </c:pt>
                <c:pt idx="5">
                  <c:v>18.899999999999999</c:v>
                </c:pt>
                <c:pt idx="6">
                  <c:v>19.8</c:v>
                </c:pt>
                <c:pt idx="7" formatCode="0.0">
                  <c:v>19.100000000000001</c:v>
                </c:pt>
              </c:numCache>
            </c:numRef>
          </c:val>
        </c:ser>
        <c:dLbls>
          <c:showLegendKey val="0"/>
          <c:showVal val="1"/>
          <c:showCatName val="0"/>
          <c:showSerName val="0"/>
          <c:showPercent val="0"/>
          <c:showBubbleSize val="0"/>
        </c:dLbls>
        <c:gapWidth val="150"/>
        <c:overlap val="-25"/>
        <c:axId val="315413496"/>
        <c:axId val="315413888"/>
      </c:barChart>
      <c:catAx>
        <c:axId val="315413496"/>
        <c:scaling>
          <c:orientation val="minMax"/>
        </c:scaling>
        <c:delete val="0"/>
        <c:axPos val="b"/>
        <c:numFmt formatCode="General" sourceLinked="0"/>
        <c:majorTickMark val="none"/>
        <c:minorTickMark val="none"/>
        <c:tickLblPos val="nextTo"/>
        <c:crossAx val="315413888"/>
        <c:crosses val="autoZero"/>
        <c:auto val="1"/>
        <c:lblAlgn val="ctr"/>
        <c:lblOffset val="100"/>
        <c:noMultiLvlLbl val="0"/>
      </c:catAx>
      <c:valAx>
        <c:axId val="315413888"/>
        <c:scaling>
          <c:orientation val="minMax"/>
          <c:max val="30"/>
        </c:scaling>
        <c:delete val="1"/>
        <c:axPos val="l"/>
        <c:numFmt formatCode="General" sourceLinked="1"/>
        <c:majorTickMark val="out"/>
        <c:minorTickMark val="none"/>
        <c:tickLblPos val="none"/>
        <c:crossAx val="31541349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6"/>
                  <c:y val="0.1603129831373818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layout>
                <c:manualLayout>
                  <c:x val="2.6084937912172753E-2"/>
                  <c:y val="-0.1930365296803653"/>
                </c:manualLayout>
              </c:layout>
              <c:showLegendKey val="0"/>
              <c:showVal val="0"/>
              <c:showCatName val="1"/>
              <c:showSerName val="0"/>
              <c:showPercent val="1"/>
              <c:showBubbleSize val="0"/>
              <c:extLst>
                <c:ext xmlns:c15="http://schemas.microsoft.com/office/drawing/2012/chart" uri="{CE6537A1-D6FC-4f65-9D91-7224C49458BB}"/>
              </c:extLst>
            </c:dLbl>
            <c:dLbl>
              <c:idx val="3"/>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22671259842519687"/>
                  <c:y val="2.8538812785388131E-3"/>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895"/>
                  <c:y val="0.14475897379024807"/>
                </c:manualLayout>
              </c:layout>
              <c:tx>
                <c:rich>
                  <a:bodyPr/>
                  <a:lstStyle/>
                  <a:p>
                    <a:pPr>
                      <a:defRPr>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61"/>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8"/>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316395680"/>
        <c:axId val="316396072"/>
      </c:barChart>
      <c:catAx>
        <c:axId val="316395680"/>
        <c:scaling>
          <c:orientation val="minMax"/>
        </c:scaling>
        <c:delete val="0"/>
        <c:axPos val="b"/>
        <c:numFmt formatCode="General" sourceLinked="0"/>
        <c:majorTickMark val="none"/>
        <c:minorTickMark val="none"/>
        <c:tickLblPos val="nextTo"/>
        <c:crossAx val="316396072"/>
        <c:crosses val="autoZero"/>
        <c:auto val="1"/>
        <c:lblAlgn val="ctr"/>
        <c:lblOffset val="100"/>
        <c:noMultiLvlLbl val="0"/>
      </c:catAx>
      <c:valAx>
        <c:axId val="316396072"/>
        <c:scaling>
          <c:orientation val="minMax"/>
          <c:max val="12"/>
        </c:scaling>
        <c:delete val="1"/>
        <c:axPos val="l"/>
        <c:numFmt formatCode="General" sourceLinked="1"/>
        <c:majorTickMark val="out"/>
        <c:minorTickMark val="none"/>
        <c:tickLblPos val="none"/>
        <c:crossAx val="3163956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South</c:v>
                </c:pt>
                <c:pt idx="2">
                  <c:v>Akwa Ibom</c:v>
                </c:pt>
                <c:pt idx="3">
                  <c:v>Bayelsa</c:v>
                </c:pt>
                <c:pt idx="4">
                  <c:v>Cross River</c:v>
                </c:pt>
                <c:pt idx="5">
                  <c:v>Delta</c:v>
                </c:pt>
                <c:pt idx="6">
                  <c:v>Edo</c:v>
                </c:pt>
                <c:pt idx="7">
                  <c:v>Rivers</c:v>
                </c:pt>
              </c:strCache>
            </c:strRef>
          </c:cat>
          <c:val>
            <c:numRef>
              <c:f>Sheet1!$B$2:$I$2</c:f>
              <c:numCache>
                <c:formatCode>General</c:formatCode>
                <c:ptCount val="8"/>
                <c:pt idx="0">
                  <c:v>6.5</c:v>
                </c:pt>
                <c:pt idx="1">
                  <c:v>4.9000000000000004</c:v>
                </c:pt>
                <c:pt idx="2">
                  <c:v>4.8</c:v>
                </c:pt>
                <c:pt idx="3">
                  <c:v>5.8</c:v>
                </c:pt>
                <c:pt idx="4">
                  <c:v>5.3</c:v>
                </c:pt>
                <c:pt idx="5" formatCode="0.0">
                  <c:v>5</c:v>
                </c:pt>
                <c:pt idx="6">
                  <c:v>4.5</c:v>
                </c:pt>
                <c:pt idx="7">
                  <c:v>4.7</c:v>
                </c:pt>
              </c:numCache>
            </c:numRef>
          </c:val>
        </c:ser>
        <c:dLbls>
          <c:showLegendKey val="0"/>
          <c:showVal val="1"/>
          <c:showCatName val="0"/>
          <c:showSerName val="0"/>
          <c:showPercent val="0"/>
          <c:showBubbleSize val="0"/>
        </c:dLbls>
        <c:gapWidth val="70"/>
        <c:overlap val="-25"/>
        <c:axId val="316397640"/>
        <c:axId val="316398032"/>
      </c:barChart>
      <c:catAx>
        <c:axId val="316397640"/>
        <c:scaling>
          <c:orientation val="minMax"/>
        </c:scaling>
        <c:delete val="0"/>
        <c:axPos val="b"/>
        <c:numFmt formatCode="General" sourceLinked="0"/>
        <c:majorTickMark val="none"/>
        <c:minorTickMark val="none"/>
        <c:tickLblPos val="nextTo"/>
        <c:crossAx val="316398032"/>
        <c:crosses val="autoZero"/>
        <c:auto val="1"/>
        <c:lblAlgn val="ctr"/>
        <c:lblOffset val="100"/>
        <c:noMultiLvlLbl val="0"/>
      </c:catAx>
      <c:valAx>
        <c:axId val="316398032"/>
        <c:scaling>
          <c:orientation val="minMax"/>
          <c:max val="12"/>
        </c:scaling>
        <c:delete val="1"/>
        <c:axPos val="l"/>
        <c:numFmt formatCode="General" sourceLinked="1"/>
        <c:majorTickMark val="out"/>
        <c:minorTickMark val="none"/>
        <c:tickLblPos val="none"/>
        <c:crossAx val="3163976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3"/>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8993"/>
          <c:y val="3.0866359269839373E-2"/>
          <c:w val="0.66237824438611859"/>
          <c:h val="0.93826728146032112"/>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0.90000000000000036</c:v>
                </c:pt>
                <c:pt idx="1">
                  <c:v>0.60000000000000053</c:v>
                </c:pt>
                <c:pt idx="2">
                  <c:v>0.70000000000000018</c:v>
                </c:pt>
              </c:numCache>
            </c:numRef>
          </c:val>
        </c:ser>
        <c:dLbls>
          <c:showLegendKey val="0"/>
          <c:showVal val="1"/>
          <c:showCatName val="0"/>
          <c:showSerName val="0"/>
          <c:showPercent val="0"/>
          <c:showBubbleSize val="0"/>
        </c:dLbls>
        <c:gapWidth val="95"/>
        <c:overlap val="100"/>
        <c:axId val="316398816"/>
        <c:axId val="316399208"/>
      </c:barChart>
      <c:catAx>
        <c:axId val="316398816"/>
        <c:scaling>
          <c:orientation val="minMax"/>
        </c:scaling>
        <c:delete val="0"/>
        <c:axPos val="l"/>
        <c:numFmt formatCode="General" sourceLinked="0"/>
        <c:majorTickMark val="none"/>
        <c:minorTickMark val="none"/>
        <c:tickLblPos val="nextTo"/>
        <c:crossAx val="316399208"/>
        <c:crosses val="autoZero"/>
        <c:auto val="1"/>
        <c:lblAlgn val="ctr"/>
        <c:lblOffset val="100"/>
        <c:noMultiLvlLbl val="0"/>
      </c:catAx>
      <c:valAx>
        <c:axId val="316399208"/>
        <c:scaling>
          <c:orientation val="minMax"/>
        </c:scaling>
        <c:delete val="1"/>
        <c:axPos val="b"/>
        <c:numFmt formatCode="General" sourceLinked="1"/>
        <c:majorTickMark val="out"/>
        <c:minorTickMark val="none"/>
        <c:tickLblPos val="none"/>
        <c:crossAx val="316398816"/>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248962104"/>
        <c:axId val="248962496"/>
      </c:barChart>
      <c:catAx>
        <c:axId val="248962104"/>
        <c:scaling>
          <c:orientation val="minMax"/>
        </c:scaling>
        <c:delete val="0"/>
        <c:axPos val="b"/>
        <c:numFmt formatCode="General" sourceLinked="1"/>
        <c:majorTickMark val="none"/>
        <c:minorTickMark val="none"/>
        <c:tickLblPos val="nextTo"/>
        <c:crossAx val="248962496"/>
        <c:crosses val="autoZero"/>
        <c:auto val="1"/>
        <c:lblAlgn val="ctr"/>
        <c:lblOffset val="100"/>
        <c:noMultiLvlLbl val="0"/>
      </c:catAx>
      <c:valAx>
        <c:axId val="248962496"/>
        <c:scaling>
          <c:orientation val="minMax"/>
          <c:max val="10"/>
        </c:scaling>
        <c:delete val="1"/>
        <c:axPos val="l"/>
        <c:numFmt formatCode="0.0" sourceLinked="1"/>
        <c:majorTickMark val="none"/>
        <c:minorTickMark val="none"/>
        <c:tickLblPos val="none"/>
        <c:crossAx val="2489621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248963280"/>
        <c:axId val="248963672"/>
      </c:barChart>
      <c:catAx>
        <c:axId val="248963280"/>
        <c:scaling>
          <c:orientation val="minMax"/>
        </c:scaling>
        <c:delete val="0"/>
        <c:axPos val="b"/>
        <c:numFmt formatCode="General" sourceLinked="0"/>
        <c:majorTickMark val="none"/>
        <c:minorTickMark val="none"/>
        <c:tickLblPos val="nextTo"/>
        <c:txPr>
          <a:bodyPr rot="0" vert="horz"/>
          <a:lstStyle/>
          <a:p>
            <a:pPr>
              <a:defRPr/>
            </a:pPr>
            <a:endParaRPr lang="en-US"/>
          </a:p>
        </c:txPr>
        <c:crossAx val="248963672"/>
        <c:crosses val="autoZero"/>
        <c:auto val="1"/>
        <c:lblAlgn val="ctr"/>
        <c:lblOffset val="100"/>
        <c:noMultiLvlLbl val="0"/>
      </c:catAx>
      <c:valAx>
        <c:axId val="248963672"/>
        <c:scaling>
          <c:orientation val="minMax"/>
          <c:max val="10"/>
        </c:scaling>
        <c:delete val="1"/>
        <c:axPos val="l"/>
        <c:numFmt formatCode="General" sourceLinked="1"/>
        <c:majorTickMark val="out"/>
        <c:minorTickMark val="none"/>
        <c:tickLblPos val="none"/>
        <c:crossAx val="2489632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6"/>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showLegendKey val="0"/>
          <c:showVal val="1"/>
          <c:showCatName val="0"/>
          <c:showSerName val="0"/>
          <c:showPercent val="0"/>
          <c:showBubbleSize val="0"/>
        </c:dLbls>
        <c:gapWidth val="100"/>
        <c:axId val="313324272"/>
        <c:axId val="313324664"/>
      </c:barChart>
      <c:catAx>
        <c:axId val="313324272"/>
        <c:scaling>
          <c:orientation val="minMax"/>
        </c:scaling>
        <c:delete val="0"/>
        <c:axPos val="l"/>
        <c:numFmt formatCode="General" sourceLinked="0"/>
        <c:majorTickMark val="none"/>
        <c:minorTickMark val="none"/>
        <c:tickLblPos val="nextTo"/>
        <c:crossAx val="313324664"/>
        <c:crosses val="autoZero"/>
        <c:auto val="1"/>
        <c:lblAlgn val="ctr"/>
        <c:lblOffset val="100"/>
        <c:noMultiLvlLbl val="0"/>
      </c:catAx>
      <c:valAx>
        <c:axId val="313324664"/>
        <c:scaling>
          <c:orientation val="minMax"/>
          <c:max val="10"/>
        </c:scaling>
        <c:delete val="1"/>
        <c:axPos val="b"/>
        <c:numFmt formatCode="0.0" sourceLinked="1"/>
        <c:majorTickMark val="none"/>
        <c:minorTickMark val="none"/>
        <c:tickLblPos val="none"/>
        <c:crossAx val="3133242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North Central</c:v>
                </c:pt>
                <c:pt idx="2">
                  <c:v>North East</c:v>
                </c:pt>
                <c:pt idx="3">
                  <c:v>North West</c:v>
                </c:pt>
                <c:pt idx="4">
                  <c:v>South East</c:v>
                </c:pt>
                <c:pt idx="5">
                  <c:v>South South</c:v>
                </c:pt>
                <c:pt idx="6">
                  <c:v>South West</c:v>
                </c:pt>
              </c:strCache>
            </c:strRef>
          </c:cat>
          <c:val>
            <c:numRef>
              <c:f>Sheet1!$B$2:$B$8</c:f>
              <c:numCache>
                <c:formatCode>General</c:formatCode>
                <c:ptCount val="7"/>
                <c:pt idx="0">
                  <c:v>5.5</c:v>
                </c:pt>
                <c:pt idx="1">
                  <c:v>5.3</c:v>
                </c:pt>
                <c:pt idx="2">
                  <c:v>6.3</c:v>
                </c:pt>
                <c:pt idx="3">
                  <c:v>6.7</c:v>
                </c:pt>
                <c:pt idx="4">
                  <c:v>4.7</c:v>
                </c:pt>
                <c:pt idx="5">
                  <c:v>4.3</c:v>
                </c:pt>
                <c:pt idx="6">
                  <c:v>4.5999999999999996</c:v>
                </c:pt>
              </c:numCache>
            </c:numRef>
          </c:val>
        </c:ser>
        <c:dLbls>
          <c:showLegendKey val="0"/>
          <c:showVal val="1"/>
          <c:showCatName val="0"/>
          <c:showSerName val="0"/>
          <c:showPercent val="0"/>
          <c:showBubbleSize val="0"/>
        </c:dLbls>
        <c:gapWidth val="70"/>
        <c:overlap val="-25"/>
        <c:axId val="313326624"/>
        <c:axId val="313327016"/>
      </c:barChart>
      <c:catAx>
        <c:axId val="313326624"/>
        <c:scaling>
          <c:orientation val="minMax"/>
        </c:scaling>
        <c:delete val="0"/>
        <c:axPos val="b"/>
        <c:numFmt formatCode="General" sourceLinked="0"/>
        <c:majorTickMark val="none"/>
        <c:minorTickMark val="none"/>
        <c:tickLblPos val="nextTo"/>
        <c:crossAx val="313327016"/>
        <c:crosses val="autoZero"/>
        <c:auto val="1"/>
        <c:lblAlgn val="ctr"/>
        <c:lblOffset val="100"/>
        <c:noMultiLvlLbl val="0"/>
      </c:catAx>
      <c:valAx>
        <c:axId val="313327016"/>
        <c:scaling>
          <c:orientation val="minMax"/>
          <c:max val="10"/>
        </c:scaling>
        <c:delete val="1"/>
        <c:axPos val="l"/>
        <c:numFmt formatCode="General" sourceLinked="1"/>
        <c:majorTickMark val="none"/>
        <c:minorTickMark val="none"/>
        <c:tickLblPos val="none"/>
        <c:crossAx val="3133266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0"/>
            <c:invertIfNegative val="0"/>
            <c:bubble3D val="0"/>
            <c:spPr>
              <a:solidFill>
                <a:schemeClr val="bg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South</c:v>
                </c:pt>
                <c:pt idx="2">
                  <c:v>Akwa Ibom</c:v>
                </c:pt>
                <c:pt idx="3">
                  <c:v>Bayelsa</c:v>
                </c:pt>
                <c:pt idx="4">
                  <c:v>Cross River</c:v>
                </c:pt>
                <c:pt idx="5">
                  <c:v>Delta</c:v>
                </c:pt>
                <c:pt idx="6">
                  <c:v>Edo</c:v>
                </c:pt>
                <c:pt idx="7">
                  <c:v>Rivers</c:v>
                </c:pt>
              </c:strCache>
            </c:strRef>
          </c:cat>
          <c:val>
            <c:numRef>
              <c:f>Sheet1!$B$2:$B$9</c:f>
              <c:numCache>
                <c:formatCode>General</c:formatCode>
                <c:ptCount val="8"/>
                <c:pt idx="0">
                  <c:v>31.7</c:v>
                </c:pt>
                <c:pt idx="1">
                  <c:v>32.4</c:v>
                </c:pt>
                <c:pt idx="2">
                  <c:v>33.299999999999997</c:v>
                </c:pt>
                <c:pt idx="3">
                  <c:v>32.799999999999997</c:v>
                </c:pt>
                <c:pt idx="4">
                  <c:v>33.5</c:v>
                </c:pt>
                <c:pt idx="5">
                  <c:v>31.8</c:v>
                </c:pt>
                <c:pt idx="6" formatCode="0.0">
                  <c:v>31.7</c:v>
                </c:pt>
                <c:pt idx="7">
                  <c:v>30.5</c:v>
                </c:pt>
              </c:numCache>
            </c:numRef>
          </c:val>
        </c:ser>
        <c:dLbls>
          <c:showLegendKey val="0"/>
          <c:showVal val="1"/>
          <c:showCatName val="0"/>
          <c:showSerName val="0"/>
          <c:showPercent val="0"/>
          <c:showBubbleSize val="0"/>
        </c:dLbls>
        <c:gapWidth val="150"/>
        <c:axId val="313645304"/>
        <c:axId val="313645696"/>
      </c:barChart>
      <c:catAx>
        <c:axId val="313645304"/>
        <c:scaling>
          <c:orientation val="minMax"/>
        </c:scaling>
        <c:delete val="0"/>
        <c:axPos val="b"/>
        <c:numFmt formatCode="General" sourceLinked="0"/>
        <c:majorTickMark val="none"/>
        <c:minorTickMark val="none"/>
        <c:tickLblPos val="nextTo"/>
        <c:spPr>
          <a:ln>
            <a:solidFill>
              <a:schemeClr val="bg1"/>
            </a:solidFill>
          </a:ln>
        </c:spPr>
        <c:crossAx val="313645696"/>
        <c:crosses val="autoZero"/>
        <c:auto val="1"/>
        <c:lblAlgn val="ctr"/>
        <c:lblOffset val="100"/>
        <c:noMultiLvlLbl val="0"/>
      </c:catAx>
      <c:valAx>
        <c:axId val="313645696"/>
        <c:scaling>
          <c:orientation val="minMax"/>
          <c:max val="50"/>
          <c:min val="0"/>
        </c:scaling>
        <c:delete val="1"/>
        <c:axPos val="l"/>
        <c:numFmt formatCode="General" sourceLinked="1"/>
        <c:majorTickMark val="none"/>
        <c:minorTickMark val="none"/>
        <c:tickLblPos val="none"/>
        <c:crossAx val="3136453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56"/>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zero"/>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South</c:v>
                </c:pt>
                <c:pt idx="2">
                  <c:v>Akwa Ibom</c:v>
                </c:pt>
                <c:pt idx="3">
                  <c:v>Bayelsa</c:v>
                </c:pt>
                <c:pt idx="4">
                  <c:v>Cross River</c:v>
                </c:pt>
                <c:pt idx="5">
                  <c:v>Delta</c:v>
                </c:pt>
                <c:pt idx="6">
                  <c:v>Edo</c:v>
                </c:pt>
                <c:pt idx="7">
                  <c:v>Rivers</c:v>
                </c:pt>
              </c:strCache>
            </c:strRef>
          </c:cat>
          <c:val>
            <c:numRef>
              <c:f>Sheet1!$B$2:$B$9</c:f>
              <c:numCache>
                <c:formatCode>General</c:formatCode>
                <c:ptCount val="8"/>
                <c:pt idx="0">
                  <c:v>23</c:v>
                </c:pt>
                <c:pt idx="1">
                  <c:v>12</c:v>
                </c:pt>
                <c:pt idx="2">
                  <c:v>18</c:v>
                </c:pt>
                <c:pt idx="3">
                  <c:v>17</c:v>
                </c:pt>
                <c:pt idx="4">
                  <c:v>18</c:v>
                </c:pt>
                <c:pt idx="5">
                  <c:v>8</c:v>
                </c:pt>
                <c:pt idx="6">
                  <c:v>4</c:v>
                </c:pt>
                <c:pt idx="7">
                  <c:v>14</c:v>
                </c:pt>
              </c:numCache>
            </c:numRef>
          </c:val>
        </c:ser>
        <c:dLbls>
          <c:showLegendKey val="0"/>
          <c:showVal val="0"/>
          <c:showCatName val="0"/>
          <c:showSerName val="0"/>
          <c:showPercent val="0"/>
          <c:showBubbleSize val="0"/>
        </c:dLbls>
        <c:gapWidth val="150"/>
        <c:axId val="313646872"/>
        <c:axId val="313647264"/>
      </c:barChart>
      <c:catAx>
        <c:axId val="313646872"/>
        <c:scaling>
          <c:orientation val="minMax"/>
        </c:scaling>
        <c:delete val="0"/>
        <c:axPos val="b"/>
        <c:numFmt formatCode="General" sourceLinked="0"/>
        <c:majorTickMark val="none"/>
        <c:minorTickMark val="none"/>
        <c:tickLblPos val="nextTo"/>
        <c:crossAx val="313647264"/>
        <c:crosses val="autoZero"/>
        <c:auto val="1"/>
        <c:lblAlgn val="ctr"/>
        <c:lblOffset val="100"/>
        <c:noMultiLvlLbl val="0"/>
      </c:catAx>
      <c:valAx>
        <c:axId val="313647264"/>
        <c:scaling>
          <c:orientation val="minMax"/>
          <c:max val="75"/>
        </c:scaling>
        <c:delete val="1"/>
        <c:axPos val="l"/>
        <c:numFmt formatCode="General" sourceLinked="1"/>
        <c:majorTickMark val="out"/>
        <c:minorTickMark val="none"/>
        <c:tickLblPos val="none"/>
        <c:crossAx val="3136468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South</c:v>
                </c:pt>
                <c:pt idx="2">
                  <c:v>Akwa Ibom</c:v>
                </c:pt>
                <c:pt idx="3">
                  <c:v>Bayelsa</c:v>
                </c:pt>
                <c:pt idx="4">
                  <c:v>Cross River</c:v>
                </c:pt>
                <c:pt idx="5">
                  <c:v>Delta</c:v>
                </c:pt>
                <c:pt idx="6">
                  <c:v>Edo</c:v>
                </c:pt>
                <c:pt idx="7">
                  <c:v>Rivers</c:v>
                </c:pt>
              </c:strCache>
            </c:strRef>
          </c:cat>
          <c:val>
            <c:numRef>
              <c:f>Sheet1!$B$2:$B$9</c:f>
              <c:numCache>
                <c:formatCode>0.0</c:formatCode>
                <c:ptCount val="8"/>
                <c:pt idx="0">
                  <c:v>20.2</c:v>
                </c:pt>
                <c:pt idx="1">
                  <c:v>21.8</c:v>
                </c:pt>
                <c:pt idx="2">
                  <c:v>21.2</c:v>
                </c:pt>
                <c:pt idx="3">
                  <c:v>19.2</c:v>
                </c:pt>
                <c:pt idx="4">
                  <c:v>21</c:v>
                </c:pt>
                <c:pt idx="5">
                  <c:v>22</c:v>
                </c:pt>
                <c:pt idx="6">
                  <c:v>22.5</c:v>
                </c:pt>
                <c:pt idx="7">
                  <c:v>23.1</c:v>
                </c:pt>
              </c:numCache>
            </c:numRef>
          </c:val>
        </c:ser>
        <c:dLbls>
          <c:showLegendKey val="0"/>
          <c:showVal val="1"/>
          <c:showCatName val="0"/>
          <c:showSerName val="0"/>
          <c:showPercent val="0"/>
          <c:showBubbleSize val="0"/>
        </c:dLbls>
        <c:gapWidth val="150"/>
        <c:overlap val="-25"/>
        <c:axId val="313648048"/>
        <c:axId val="313648440"/>
      </c:barChart>
      <c:catAx>
        <c:axId val="313648048"/>
        <c:scaling>
          <c:orientation val="minMax"/>
        </c:scaling>
        <c:delete val="0"/>
        <c:axPos val="b"/>
        <c:numFmt formatCode="General" sourceLinked="0"/>
        <c:majorTickMark val="none"/>
        <c:minorTickMark val="none"/>
        <c:tickLblPos val="nextTo"/>
        <c:crossAx val="313648440"/>
        <c:crosses val="autoZero"/>
        <c:auto val="1"/>
        <c:lblAlgn val="ctr"/>
        <c:lblOffset val="100"/>
        <c:noMultiLvlLbl val="0"/>
      </c:catAx>
      <c:valAx>
        <c:axId val="313648440"/>
        <c:scaling>
          <c:orientation val="minMax"/>
          <c:min val="0"/>
        </c:scaling>
        <c:delete val="1"/>
        <c:axPos val="l"/>
        <c:numFmt formatCode="0.0" sourceLinked="1"/>
        <c:majorTickMark val="out"/>
        <c:minorTickMark val="none"/>
        <c:tickLblPos val="none"/>
        <c:crossAx val="3136480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936417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highest median birth interval is in Cross River at 33.5 months compared to Rivers where women wait 30.5 months in between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a:t>
            </a:r>
            <a:r>
              <a:rPr lang="en-US" baseline="0" dirty="0" smtClean="0"/>
              <a:t> of women age 15-19 are already mothers or pregnant with their first child in South-South.</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a:t>
            </a:r>
            <a:r>
              <a:rPr lang="en-US" dirty="0" err="1" smtClean="0"/>
              <a:t>Akway</a:t>
            </a:r>
            <a:r>
              <a:rPr lang="en-US" dirty="0" smtClean="0"/>
              <a:t> </a:t>
            </a:r>
            <a:r>
              <a:rPr lang="en-US" dirty="0" err="1" smtClean="0"/>
              <a:t>Ibom</a:t>
            </a:r>
            <a:r>
              <a:rPr lang="en-US" dirty="0" smtClean="0"/>
              <a:t> and Cross</a:t>
            </a:r>
            <a:r>
              <a:rPr lang="en-US" baseline="0" dirty="0" smtClean="0"/>
              <a:t> River (both 18%) </a:t>
            </a:r>
            <a:r>
              <a:rPr lang="en-US" dirty="0" smtClean="0"/>
              <a:t> than in Edo (4%).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20.2 years.</a:t>
            </a:r>
            <a:r>
              <a:rPr lang="en-US" baseline="0" dirty="0" smtClean="0"/>
              <a:t> A higher median age at first birth happens in Rivers at 23.1 than in </a:t>
            </a:r>
            <a:r>
              <a:rPr lang="en-US" baseline="0" dirty="0" err="1" smtClean="0"/>
              <a:t>Bayelsa</a:t>
            </a:r>
            <a:r>
              <a:rPr lang="en-US" baseline="0" dirty="0" smtClean="0"/>
              <a:t> at 19.2 months.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median age at first marriage is 18.1 years for women age 25-49. Women from South East Zone marry about 7 years later than women from North West Zone. Women in Benue marry 4.7 years earlier than women in FCT-Abuja.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all states, women have sexual</a:t>
            </a:r>
            <a:r>
              <a:rPr lang="en-US" baseline="0" dirty="0" smtClean="0"/>
              <a:t> debut at an earlier age than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249141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 in Nigeria and 4.9 in South </a:t>
            </a:r>
            <a:r>
              <a:rPr lang="en-US" dirty="0" err="1" smtClean="0"/>
              <a:t>South</a:t>
            </a:r>
            <a:r>
              <a:rPr lang="en-US" dirty="0" smtClean="0"/>
              <a:t> Zone. </a:t>
            </a:r>
            <a:r>
              <a:rPr lang="en-US" baseline="0" dirty="0" smtClean="0"/>
              <a:t>Women in </a:t>
            </a:r>
            <a:r>
              <a:rPr lang="en-US" baseline="0" dirty="0" err="1" smtClean="0"/>
              <a:t>Bayelsa</a:t>
            </a:r>
            <a:r>
              <a:rPr lang="en-US" baseline="0" dirty="0" smtClean="0"/>
              <a:t> state want 1.3 more children than women in Edo.</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women in North West Zone having 2.4 children more than women in South </a:t>
            </a:r>
            <a:r>
              <a:rPr lang="en-US" baseline="0" dirty="0" err="1" smtClean="0"/>
              <a:t>South</a:t>
            </a:r>
            <a:r>
              <a:rPr lang="en-US" baseline="0" dirty="0" smtClean="0"/>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noProof="0" dirty="0" smtClean="0"/>
              <a:t>The households</a:t>
            </a:r>
            <a:r>
              <a:rPr lang="en-US" baseline="0" noProof="0" dirty="0" smtClean="0"/>
              <a:t> in South </a:t>
            </a:r>
            <a:r>
              <a:rPr lang="en-US" baseline="0" noProof="0" dirty="0" err="1" smtClean="0"/>
              <a:t>South</a:t>
            </a:r>
            <a:r>
              <a:rPr lang="en-US" baseline="0" noProof="0" dirty="0" smtClean="0"/>
              <a:t> have 70% a</a:t>
            </a:r>
            <a:r>
              <a:rPr lang="en-US" noProof="0" dirty="0" smtClean="0"/>
              <a:t>ccess to an improved source of drinking water. Improved sources include</a:t>
            </a:r>
            <a:r>
              <a:rPr lang="en-US" baseline="0" noProof="0" dirty="0" smtClean="0"/>
              <a:t> piped source within dwelling, yard or plot; public tap/standpipe or borehole; a protected well; spring water; bottled water; and rainwater. Access to improved source of drinking water is highest in </a:t>
            </a:r>
            <a:r>
              <a:rPr lang="en-US" baseline="0" noProof="0" dirty="0" err="1" smtClean="0"/>
              <a:t>Akwa</a:t>
            </a:r>
            <a:r>
              <a:rPr lang="en-US" baseline="0" noProof="0" dirty="0" smtClean="0"/>
              <a:t> </a:t>
            </a:r>
            <a:r>
              <a:rPr lang="en-US" baseline="0" noProof="0" dirty="0" err="1" smtClean="0"/>
              <a:t>Ibom</a:t>
            </a:r>
            <a:r>
              <a:rPr lang="en-US" baseline="0" noProof="0" dirty="0" smtClean="0"/>
              <a:t> at 74% and lowest in </a:t>
            </a:r>
            <a:r>
              <a:rPr lang="en-US" baseline="0" noProof="0" dirty="0" err="1" smtClean="0"/>
              <a:t>Bayelsa</a:t>
            </a:r>
            <a:r>
              <a:rPr lang="en-US" baseline="0" noProof="0" dirty="0" smtClean="0"/>
              <a:t> at 45%.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2856026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4153213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737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baseline="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51655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24234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668691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97918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8" name="Footer Placeholder 7"/>
          <p:cNvSpPr>
            <a:spLocks noGrp="1"/>
          </p:cNvSpPr>
          <p:nvPr>
            <p:ph type="ftr" sz="quarter" idx="11"/>
          </p:nvPr>
        </p:nvSpPr>
        <p:spPr/>
        <p:txBody>
          <a:bodyPr/>
          <a:lstStyle/>
          <a:p>
            <a:endParaRPr lang="en-US">
              <a:solidFill>
                <a:srgbClr val="000000"/>
              </a:solidFill>
            </a:endParaRPr>
          </a:p>
        </p:txBody>
      </p:sp>
      <p:sp>
        <p:nvSpPr>
          <p:cNvPr id="9" name="Slide Number Placeholder 8"/>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9760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06724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3" name="Footer Placeholder 2"/>
          <p:cNvSpPr>
            <a:spLocks noGrp="1"/>
          </p:cNvSpPr>
          <p:nvPr>
            <p:ph type="ftr" sz="quarter" idx="11"/>
          </p:nvPr>
        </p:nvSpPr>
        <p:spPr/>
        <p:txBody>
          <a:bodyPr/>
          <a:lstStyle/>
          <a:p>
            <a:endParaRPr lang="en-US">
              <a:solidFill>
                <a:srgbClr val="000000"/>
              </a:solidFill>
            </a:endParaRPr>
          </a:p>
        </p:txBody>
      </p:sp>
      <p:sp>
        <p:nvSpPr>
          <p:cNvPr id="4" name="Slide Number Placeholder 3"/>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821216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95195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63791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304780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958162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14798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rtlCol="0">
            <a:normAutofit/>
          </a:bodyPr>
          <a:lstStyle>
            <a:lvl1pPr>
              <a:defRPr>
                <a:solidFill>
                  <a:schemeClr val="bg1"/>
                </a:solidFill>
              </a:defRPr>
            </a:lvl1pPr>
          </a:lstStyle>
          <a:p>
            <a:pPr lvl="0"/>
            <a:endParaRPr lang="en-US" noProof="0" dirty="0" smtClean="0"/>
          </a:p>
        </p:txBody>
      </p:sp>
    </p:spTree>
    <p:extLst>
      <p:ext uri="{BB962C8B-B14F-4D97-AF65-F5344CB8AC3E}">
        <p14:creationId xmlns:p14="http://schemas.microsoft.com/office/powerpoint/2010/main" val="2198252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pPr/>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pPr/>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6A34AEA9-5965-444D-B873-E25E86E423EC}" type="datetimeFigureOut">
              <a:rPr lang="en-US" smtClean="0">
                <a:solidFill>
                  <a:srgbClr val="000000"/>
                </a:solidFill>
              </a:rPr>
              <a:pPr/>
              <a:t>8/25/2014</a:t>
            </a:fld>
            <a:endParaRPr lang="en-US">
              <a:solidFill>
                <a:srgbClr val="000000"/>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rgbClr val="000000"/>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38AD04BC-7CF9-43AD-8AE7-884951FA965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684456"/>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914400" y="2209800"/>
            <a:ext cx="7391399" cy="4524315"/>
          </a:xfrm>
          <a:prstGeom prst="rect">
            <a:avLst/>
          </a:prstGeom>
          <a:noFill/>
          <a:ln w="9525">
            <a:noFill/>
            <a:miter lim="800000"/>
            <a:headEnd/>
            <a:tailEnd/>
          </a:ln>
          <a:effectLst/>
        </p:spPr>
        <p:txBody>
          <a:bodyPr wrap="square">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p>
          <a:p>
            <a:pPr algn="ctr" eaLnBrk="0" hangingPunct="0"/>
            <a:endParaRPr lang="en-US" sz="3200" b="0" dirty="0">
              <a:latin typeface="+mj-lt"/>
            </a:endParaRPr>
          </a:p>
          <a:p>
            <a:pPr algn="ctr" eaLnBrk="0" hangingPunct="0"/>
            <a:r>
              <a:rPr lang="en-US" sz="3200" dirty="0" smtClean="0">
                <a:latin typeface="+mj-lt"/>
              </a:rPr>
              <a:t>The median birth interval in </a:t>
            </a:r>
            <a:r>
              <a:rPr lang="en-US" sz="3200" b="1" dirty="0" smtClean="0">
                <a:solidFill>
                  <a:schemeClr val="accent4"/>
                </a:solidFill>
                <a:latin typeface="+mj-lt"/>
              </a:rPr>
              <a:t>South </a:t>
            </a:r>
            <a:r>
              <a:rPr lang="en-US" sz="3200" b="1" dirty="0" err="1" smtClean="0">
                <a:solidFill>
                  <a:schemeClr val="accent4"/>
                </a:solidFill>
                <a:latin typeface="+mj-lt"/>
              </a:rPr>
              <a:t>South</a:t>
            </a:r>
            <a:r>
              <a:rPr lang="en-US" sz="3200" b="1" dirty="0" smtClean="0">
                <a:solidFill>
                  <a:schemeClr val="accent4"/>
                </a:solidFill>
                <a:latin typeface="+mj-lt"/>
              </a:rPr>
              <a:t> Zone is 32. 4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75098343"/>
              </p:ext>
            </p:extLst>
          </p:nvPr>
        </p:nvGraphicFramePr>
        <p:xfrm>
          <a:off x="0" y="1219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t>Birth Intervals by States</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latin typeface="+mn-lt"/>
              </a:rPr>
              <a:t>Median birth interval in months</a:t>
            </a:r>
            <a:endParaRPr lang="en-US" i="1" dirty="0">
              <a:latin typeface="+mn-lt"/>
            </a:endParaRPr>
          </a:p>
        </p:txBody>
      </p:sp>
    </p:spTree>
    <p:extLst>
      <p:ext uri="{BB962C8B-B14F-4D97-AF65-F5344CB8AC3E}">
        <p14:creationId xmlns:p14="http://schemas.microsoft.com/office/powerpoint/2010/main" val="17726626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4419599"/>
          </a:xfrm>
        </p:spPr>
        <p:txBody>
          <a:bodyPr>
            <a:normAutofit fontScale="92500"/>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p>
          <a:p>
            <a:pPr algn="ctr">
              <a:buNone/>
            </a:pPr>
            <a:endParaRPr lang="en-US" dirty="0"/>
          </a:p>
          <a:p>
            <a:pPr algn="ctr">
              <a:buNone/>
            </a:pPr>
            <a:r>
              <a:rPr lang="en-US" b="1" dirty="0" smtClean="0">
                <a:solidFill>
                  <a:schemeClr val="accent4"/>
                </a:solidFill>
              </a:rPr>
              <a:t>11%</a:t>
            </a:r>
            <a:r>
              <a:rPr lang="en-US" b="1" dirty="0" smtClean="0">
                <a:solidFill>
                  <a:schemeClr val="accent1"/>
                </a:solidFill>
              </a:rPr>
              <a:t> </a:t>
            </a:r>
            <a:r>
              <a:rPr lang="en-US" dirty="0"/>
              <a:t>of women between the ages of 15-19 are </a:t>
            </a:r>
            <a:r>
              <a:rPr lang="en-US" i="1" dirty="0"/>
              <a:t>already mothers </a:t>
            </a:r>
            <a:r>
              <a:rPr lang="en-US" dirty="0"/>
              <a:t>and another</a:t>
            </a:r>
            <a:r>
              <a:rPr lang="en-US" dirty="0">
                <a:solidFill>
                  <a:schemeClr val="accent1"/>
                </a:solidFill>
              </a:rPr>
              <a:t> </a:t>
            </a:r>
            <a:r>
              <a:rPr lang="en-US" b="1" dirty="0" smtClean="0">
                <a:solidFill>
                  <a:schemeClr val="accent4"/>
                </a:solidFill>
              </a:rPr>
              <a:t>1% </a:t>
            </a:r>
            <a:r>
              <a:rPr lang="en-US" dirty="0"/>
              <a:t>are </a:t>
            </a:r>
            <a:r>
              <a:rPr lang="en-US" i="1" dirty="0"/>
              <a:t>pregnant</a:t>
            </a:r>
            <a:r>
              <a:rPr lang="en-US" dirty="0"/>
              <a:t> with their first </a:t>
            </a:r>
            <a:r>
              <a:rPr lang="en-US" dirty="0" smtClean="0"/>
              <a:t>child in </a:t>
            </a:r>
            <a:r>
              <a:rPr lang="en-US" b="1" dirty="0" smtClean="0">
                <a:solidFill>
                  <a:schemeClr val="accent4"/>
                </a:solidFill>
              </a:rPr>
              <a:t>South South Zone</a:t>
            </a:r>
            <a:r>
              <a:rPr lang="en-US" dirty="0" smtClean="0"/>
              <a:t>. </a:t>
            </a:r>
            <a:endParaRPr lang="en-US" dirty="0"/>
          </a:p>
          <a:p>
            <a:pPr algn="ctr">
              <a:buNone/>
            </a:pPr>
            <a:endParaRPr lang="en-US" dirty="0" smtClean="0"/>
          </a:p>
          <a:p>
            <a:pPr algn="ctr">
              <a:buNone/>
            </a:pPr>
            <a:endParaRPr lang="en-US" dirty="0"/>
          </a:p>
          <a:p>
            <a:pPr algn="ctr">
              <a:buNone/>
            </a:pP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 by State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51501714"/>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2267365099"/>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State</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820557951"/>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903" y="1295400"/>
            <a:ext cx="7683795" cy="369332"/>
          </a:xfrm>
          <a:prstGeom prst="rect">
            <a:avLst/>
          </a:prstGeom>
          <a:noFill/>
        </p:spPr>
        <p:txBody>
          <a:bodyPr wrap="square" rtlCol="0">
            <a:spAutoFit/>
          </a:bodyPr>
          <a:lstStyle/>
          <a:p>
            <a:r>
              <a:rPr lang="en-US" i="1" dirty="0" smtClean="0">
                <a:latin typeface="+mj-lt"/>
              </a:rPr>
              <a:t>Median age at first marriage among 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 Men</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9966131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4402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t>Median Age at First Sexual Intercourse</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Median age at first sexual intercourse among women and men age 25-49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45432250"/>
              </p:ext>
            </p:extLst>
          </p:nvPr>
        </p:nvGraphicFramePr>
        <p:xfrm>
          <a:off x="28432" y="1664732"/>
          <a:ext cx="9115567" cy="51932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5704775"/>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435540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18290923"/>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07606078"/>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fontScale="85000" lnSpcReduction="20000"/>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571500" lvl="1" indent="-171450">
              <a:lnSpc>
                <a:spcPct val="90000"/>
              </a:lnSpc>
            </a:pPr>
            <a:r>
              <a:rPr lang="en-US" dirty="0"/>
              <a:t>Women </a:t>
            </a:r>
            <a:r>
              <a:rPr lang="en-US" dirty="0" smtClean="0"/>
              <a:t>in </a:t>
            </a:r>
            <a:r>
              <a:rPr lang="en-US" b="1" dirty="0" smtClean="0">
                <a:solidFill>
                  <a:schemeClr val="accent4"/>
                </a:solidFill>
              </a:rPr>
              <a:t>South South Zone </a:t>
            </a:r>
            <a:r>
              <a:rPr lang="en-US" dirty="0" smtClean="0"/>
              <a:t>have </a:t>
            </a:r>
            <a:r>
              <a:rPr lang="en-US" dirty="0"/>
              <a:t>on average </a:t>
            </a:r>
            <a:r>
              <a:rPr lang="en-US" b="1" dirty="0" smtClean="0">
                <a:solidFill>
                  <a:schemeClr val="accent4"/>
                </a:solidFill>
              </a:rPr>
              <a:t>4.3</a:t>
            </a:r>
            <a:r>
              <a:rPr lang="en-US" dirty="0" smtClean="0">
                <a:solidFill>
                  <a:schemeClr val="accent4"/>
                </a:solidFill>
              </a:rPr>
              <a:t> </a:t>
            </a:r>
            <a:r>
              <a:rPr lang="en-US" dirty="0"/>
              <a:t>children</a:t>
            </a:r>
            <a:endParaRPr lang="en-US" dirty="0" smtClean="0"/>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p>
          <a:p>
            <a:pPr marL="571500" lvl="1" indent="-171450">
              <a:lnSpc>
                <a:spcPct val="90000"/>
              </a:lnSpc>
            </a:pPr>
            <a:r>
              <a:rPr lang="en-US" dirty="0"/>
              <a:t>Women </a:t>
            </a:r>
            <a:r>
              <a:rPr lang="en-US" b="1" dirty="0" smtClean="0">
                <a:solidFill>
                  <a:schemeClr val="accent4"/>
                </a:solidFill>
              </a:rPr>
              <a:t>in South </a:t>
            </a:r>
            <a:r>
              <a:rPr lang="en-US" b="1" dirty="0" err="1" smtClean="0">
                <a:solidFill>
                  <a:schemeClr val="accent4"/>
                </a:solidFill>
              </a:rPr>
              <a:t>South</a:t>
            </a:r>
            <a:r>
              <a:rPr lang="en-US" b="1" dirty="0" smtClean="0">
                <a:solidFill>
                  <a:schemeClr val="accent4"/>
                </a:solidFill>
              </a:rPr>
              <a:t> Zone </a:t>
            </a:r>
            <a:r>
              <a:rPr lang="en-US" dirty="0" smtClean="0"/>
              <a:t>marry </a:t>
            </a:r>
            <a:r>
              <a:rPr lang="en-US" dirty="0"/>
              <a:t>at a median age of </a:t>
            </a:r>
            <a:r>
              <a:rPr lang="en-US" b="1" dirty="0" smtClean="0">
                <a:solidFill>
                  <a:schemeClr val="accent4"/>
                </a:solidFill>
              </a:rPr>
              <a:t>21.5 </a:t>
            </a:r>
            <a:r>
              <a:rPr lang="en-US" dirty="0" smtClean="0"/>
              <a:t>and </a:t>
            </a:r>
            <a:r>
              <a:rPr lang="en-US" dirty="0"/>
              <a:t>have their first birth at a median age of </a:t>
            </a:r>
            <a:r>
              <a:rPr lang="en-US" b="1" dirty="0" smtClean="0">
                <a:solidFill>
                  <a:schemeClr val="accent4"/>
                </a:solidFill>
              </a:rPr>
              <a:t>21.8</a:t>
            </a:r>
            <a:r>
              <a:rPr lang="en-US" dirty="0" smtClean="0">
                <a:solidFill>
                  <a:schemeClr val="accent4"/>
                </a:solidFill>
              </a:rPr>
              <a:t>.</a:t>
            </a:r>
            <a:endParaRPr lang="en-US" b="1" dirty="0">
              <a:solidFill>
                <a:schemeClr val="accent4"/>
              </a:solidFill>
            </a:endParaRPr>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smtClean="0"/>
              <a:t>.</a:t>
            </a:r>
          </a:p>
          <a:p>
            <a:pPr marL="571500" lvl="1" indent="-171450">
              <a:lnSpc>
                <a:spcPct val="90000"/>
              </a:lnSpc>
            </a:pPr>
            <a:r>
              <a:rPr lang="en-US" b="1" dirty="0" smtClean="0">
                <a:solidFill>
                  <a:schemeClr val="accent4"/>
                </a:solidFill>
              </a:rPr>
              <a:t>12% </a:t>
            </a:r>
            <a:r>
              <a:rPr lang="en-US" dirty="0"/>
              <a:t>of women age 15-19 </a:t>
            </a:r>
            <a:r>
              <a:rPr lang="en-US" dirty="0" smtClean="0"/>
              <a:t>in </a:t>
            </a:r>
            <a:r>
              <a:rPr lang="en-US" b="1" dirty="0" smtClean="0">
                <a:solidFill>
                  <a:schemeClr val="accent4"/>
                </a:solidFill>
              </a:rPr>
              <a:t>South South  Zone </a:t>
            </a:r>
            <a:r>
              <a:rPr lang="en-US" dirty="0" smtClean="0"/>
              <a:t>are </a:t>
            </a:r>
            <a:r>
              <a:rPr lang="en-US" dirty="0"/>
              <a:t>pregnant with their first child or are already mothers</a:t>
            </a:r>
            <a:r>
              <a:rPr lang="en-US" dirty="0" smtClean="0"/>
              <a:t>.</a:t>
            </a:r>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207104"/>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600" dirty="0"/>
              <a:t>Fertility by State</a:t>
            </a:r>
          </a:p>
        </p:txBody>
      </p:sp>
      <p:grpSp>
        <p:nvGrpSpPr>
          <p:cNvPr id="119"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tx2">
                <a:lumMod val="60000"/>
                <a:lumOff val="4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lumMod val="40000"/>
                <a:lumOff val="6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lumMod val="40000"/>
                <a:lumOff val="6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lumMod val="5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tx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algn="ctr" fontAlgn="auto">
              <a:spcAft>
                <a:spcPts val="0"/>
              </a:spcAft>
              <a:defRPr/>
            </a:pPr>
            <a:endParaRPr lang="en-US" sz="4400" dirty="0">
              <a:solidFill>
                <a:srgbClr val="000000"/>
              </a:solidFill>
              <a:latin typeface="Calibri"/>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Calibri"/>
              </a:rPr>
              <a:t>Cross River</a:t>
            </a:r>
          </a:p>
          <a:p>
            <a:pPr algn="ctr"/>
            <a:r>
              <a:rPr lang="en-US" sz="2400" b="1" dirty="0" smtClean="0">
                <a:latin typeface="Calibri"/>
              </a:rPr>
              <a:t>5.4</a:t>
            </a:r>
            <a:endParaRPr lang="en-US" sz="2400" b="1" dirty="0">
              <a:latin typeface="Calibri"/>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solidFill>
                  <a:srgbClr val="000000"/>
                </a:solidFill>
                <a:latin typeface="Calibri"/>
              </a:rPr>
              <a:t>Edo</a:t>
            </a:r>
          </a:p>
          <a:p>
            <a:pPr algn="ctr"/>
            <a:r>
              <a:rPr lang="en-US" sz="2400" b="1" dirty="0" smtClean="0">
                <a:solidFill>
                  <a:srgbClr val="000000"/>
                </a:solidFill>
                <a:latin typeface="Calibri"/>
              </a:rPr>
              <a:t>4.4</a:t>
            </a:r>
            <a:endParaRPr lang="en-US" sz="2400" b="1" dirty="0">
              <a:solidFill>
                <a:srgbClr val="000000"/>
              </a:solidFill>
              <a:latin typeface="Calibri"/>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solidFill>
                  <a:srgbClr val="000000"/>
                </a:solidFill>
                <a:latin typeface="Calibri"/>
              </a:rPr>
              <a:t>Delta</a:t>
            </a:r>
          </a:p>
          <a:p>
            <a:pPr algn="ctr"/>
            <a:r>
              <a:rPr lang="en-US" sz="2400" b="1" dirty="0" smtClean="0">
                <a:solidFill>
                  <a:srgbClr val="000000"/>
                </a:solidFill>
                <a:latin typeface="Calibri"/>
              </a:rPr>
              <a:t>4.1</a:t>
            </a:r>
            <a:endParaRPr lang="en-US" sz="2400" b="1" dirty="0">
              <a:solidFill>
                <a:srgbClr val="000000"/>
              </a:solidFill>
              <a:latin typeface="Calibri"/>
            </a:endParaRPr>
          </a:p>
        </p:txBody>
      </p:sp>
      <p:sp>
        <p:nvSpPr>
          <p:cNvPr id="231" name="TextBox 230"/>
          <p:cNvSpPr txBox="1"/>
          <p:nvPr/>
        </p:nvSpPr>
        <p:spPr>
          <a:xfrm>
            <a:off x="1509713" y="5557104"/>
            <a:ext cx="2012539" cy="830997"/>
          </a:xfrm>
          <a:prstGeom prst="rect">
            <a:avLst/>
          </a:prstGeom>
          <a:noFill/>
        </p:spPr>
        <p:txBody>
          <a:bodyPr wrap="square" rtlCol="0">
            <a:spAutoFit/>
          </a:bodyPr>
          <a:lstStyle/>
          <a:p>
            <a:pPr algn="ctr"/>
            <a:r>
              <a:rPr lang="en-US" sz="2400" b="1" dirty="0" err="1" smtClean="0">
                <a:solidFill>
                  <a:srgbClr val="FFFFFF"/>
                </a:solidFill>
                <a:latin typeface="Calibri"/>
              </a:rPr>
              <a:t>Bayelsa</a:t>
            </a:r>
            <a:endParaRPr lang="en-US" sz="2400" b="1" dirty="0" smtClean="0">
              <a:solidFill>
                <a:srgbClr val="FFFFFF"/>
              </a:solidFill>
              <a:latin typeface="Calibri"/>
            </a:endParaRPr>
          </a:p>
          <a:p>
            <a:pPr algn="ctr"/>
            <a:r>
              <a:rPr lang="en-US" sz="2400" b="1" dirty="0" smtClean="0">
                <a:solidFill>
                  <a:srgbClr val="FFFFFF"/>
                </a:solidFill>
                <a:latin typeface="Calibri"/>
              </a:rPr>
              <a:t>4.5</a:t>
            </a:r>
            <a:endParaRPr lang="en-US" sz="2400" b="1" dirty="0">
              <a:solidFill>
                <a:srgbClr val="FFFFFF"/>
              </a:solidFill>
              <a:latin typeface="Calibri"/>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solidFill>
                  <a:srgbClr val="000000"/>
                </a:solidFill>
                <a:latin typeface="Calibri"/>
              </a:rPr>
              <a:t>Rivers</a:t>
            </a:r>
          </a:p>
          <a:p>
            <a:pPr algn="ctr"/>
            <a:r>
              <a:rPr lang="en-US" sz="2400" b="1" dirty="0" smtClean="0">
                <a:solidFill>
                  <a:srgbClr val="000000"/>
                </a:solidFill>
                <a:latin typeface="Calibri"/>
              </a:rPr>
              <a:t>3.8</a:t>
            </a:r>
            <a:endParaRPr lang="en-US" sz="2400" b="1" dirty="0">
              <a:solidFill>
                <a:srgbClr val="000000"/>
              </a:solidFill>
              <a:latin typeface="Calibri"/>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solidFill>
                  <a:srgbClr val="000000"/>
                </a:solidFill>
                <a:latin typeface="Calibri"/>
              </a:rPr>
              <a:t>Akwa</a:t>
            </a:r>
            <a:r>
              <a:rPr lang="en-US" sz="2400" b="1" dirty="0" smtClean="0">
                <a:solidFill>
                  <a:srgbClr val="000000"/>
                </a:solidFill>
                <a:latin typeface="Calibri"/>
              </a:rPr>
              <a:t> </a:t>
            </a:r>
            <a:r>
              <a:rPr lang="en-US" sz="2400" b="1" dirty="0" err="1" smtClean="0">
                <a:solidFill>
                  <a:srgbClr val="000000"/>
                </a:solidFill>
                <a:latin typeface="Calibri"/>
              </a:rPr>
              <a:t>Ibom</a:t>
            </a:r>
            <a:endParaRPr lang="en-US" sz="2400" b="1" dirty="0" smtClean="0">
              <a:solidFill>
                <a:srgbClr val="000000"/>
              </a:solidFill>
              <a:latin typeface="Calibri"/>
            </a:endParaRPr>
          </a:p>
          <a:p>
            <a:pPr algn="ctr"/>
            <a:r>
              <a:rPr lang="en-US" sz="2400" b="1" dirty="0" smtClean="0">
                <a:solidFill>
                  <a:srgbClr val="000000"/>
                </a:solidFill>
                <a:latin typeface="Calibri"/>
              </a:rPr>
              <a:t>3.9</a:t>
            </a:r>
            <a:endParaRPr lang="en-US" sz="2400" b="1" dirty="0">
              <a:solidFill>
                <a:srgbClr val="000000"/>
              </a:solidFill>
              <a:latin typeface="Calibri"/>
            </a:endParaRPr>
          </a:p>
        </p:txBody>
      </p:sp>
      <p:sp>
        <p:nvSpPr>
          <p:cNvPr id="234" name="TextBox 233"/>
          <p:cNvSpPr txBox="1"/>
          <p:nvPr/>
        </p:nvSpPr>
        <p:spPr>
          <a:xfrm>
            <a:off x="0" y="914400"/>
            <a:ext cx="9144000" cy="381000"/>
          </a:xfrm>
          <a:prstGeom prst="rect">
            <a:avLst/>
          </a:prstGeom>
          <a:noFill/>
        </p:spPr>
        <p:txBody>
          <a:bodyPr wrap="square" rtlCol="0">
            <a:spAutoFit/>
          </a:bodyPr>
          <a:lstStyle/>
          <a:p>
            <a:r>
              <a:rPr lang="en-US" i="1" dirty="0">
                <a:solidFill>
                  <a:srgbClr val="000000"/>
                </a:solidFill>
                <a:latin typeface="Calibri"/>
              </a:rPr>
              <a:t>Total Fertility Rate</a:t>
            </a:r>
          </a:p>
        </p:txBody>
      </p:sp>
      <p:sp>
        <p:nvSpPr>
          <p:cNvPr id="238" name="Content Placeholder 237"/>
          <p:cNvSpPr txBox="1">
            <a:spLocks noGrp="1"/>
          </p:cNvSpPr>
          <p:nvPr>
            <p:ph idx="1"/>
          </p:nvPr>
        </p:nvSpPr>
        <p:spPr>
          <a:xfrm>
            <a:off x="3810000" y="1524000"/>
            <a:ext cx="2514600" cy="2074414"/>
          </a:xfrm>
          <a:prstGeom prst="rect">
            <a:avLst/>
          </a:prstGeom>
          <a:noFill/>
        </p:spPr>
        <p:txBody>
          <a:bodyPr wrap="square" rtlCol="0">
            <a:spAutoFit/>
          </a:bodyPr>
          <a:lstStyle/>
          <a:p>
            <a:pPr algn="ctr">
              <a:buNone/>
            </a:pPr>
            <a:r>
              <a:rPr lang="en-GB" sz="2800" b="1" dirty="0">
                <a:latin typeface="+mj-lt"/>
              </a:rPr>
              <a:t>Nigeria</a:t>
            </a:r>
          </a:p>
          <a:p>
            <a:pPr algn="ctr">
              <a:buNone/>
            </a:pPr>
            <a:r>
              <a:rPr lang="en-GB" sz="2800" b="1" dirty="0">
                <a:latin typeface="+mj-lt"/>
              </a:rPr>
              <a:t>5.5</a:t>
            </a:r>
          </a:p>
          <a:p>
            <a:pPr algn="ctr">
              <a:buNone/>
            </a:pPr>
            <a:r>
              <a:rPr lang="en-GB" sz="2800" b="1" dirty="0" smtClean="0">
                <a:latin typeface="+mj-lt"/>
              </a:rPr>
              <a:t>South </a:t>
            </a:r>
            <a:r>
              <a:rPr lang="en-GB" sz="2800" b="1" dirty="0" err="1" smtClean="0">
                <a:latin typeface="+mj-lt"/>
              </a:rPr>
              <a:t>South</a:t>
            </a:r>
            <a:endParaRPr lang="en-GB" sz="2800" b="1" dirty="0" smtClean="0">
              <a:latin typeface="+mj-lt"/>
            </a:endParaRPr>
          </a:p>
          <a:p>
            <a:pPr algn="ctr">
              <a:buNone/>
            </a:pPr>
            <a:r>
              <a:rPr lang="en-GB" sz="2800" b="1" dirty="0" smtClean="0">
                <a:latin typeface="+mj-lt"/>
              </a:rPr>
              <a:t>4.3</a:t>
            </a:r>
            <a:endParaRPr lang="en-GB" sz="2800" b="1" dirty="0">
              <a:latin typeface="+mj-lt"/>
            </a:endParaRPr>
          </a:p>
        </p:txBody>
      </p:sp>
    </p:spTree>
    <p:extLst>
      <p:ext uri="{BB962C8B-B14F-4D97-AF65-F5344CB8AC3E}">
        <p14:creationId xmlns:p14="http://schemas.microsoft.com/office/powerpoint/2010/main" val="28781360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5091</TotalTime>
  <Words>1295</Words>
  <Application>Microsoft Office PowerPoint</Application>
  <PresentationFormat>On-screen Show (4:3)</PresentationFormat>
  <Paragraphs>154</Paragraphs>
  <Slides>28</Slides>
  <Notes>26</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28</vt:i4>
      </vt:variant>
    </vt:vector>
  </HeadingPairs>
  <TitlesOfParts>
    <vt:vector size="33" baseType="lpstr">
      <vt:lpstr>Arial</vt:lpstr>
      <vt:lpstr>Calibri</vt:lpstr>
      <vt:lpstr>Custom Design</vt:lpstr>
      <vt:lpstr>1_Custom Design</vt:lpstr>
      <vt:lpstr>2_Custom Design</vt:lpstr>
      <vt:lpstr>PowerPoint Presentation</vt:lpstr>
      <vt:lpstr>PowerPoint Presentation</vt:lpstr>
      <vt:lpstr>PowerPoint Presentation</vt:lpstr>
      <vt:lpstr>Fertility by Education</vt:lpstr>
      <vt:lpstr>Fertility by Wealth</vt:lpstr>
      <vt:lpstr>Fertility Trends</vt:lpstr>
      <vt:lpstr>Fertility Regional Comparison</vt:lpstr>
      <vt:lpstr>Fertility Differentials</vt:lpstr>
      <vt:lpstr>Fertility by State</vt:lpstr>
      <vt:lpstr>PowerPoint Presentation</vt:lpstr>
      <vt:lpstr>Birth Intervals</vt:lpstr>
      <vt:lpstr>Birth Intervals by States</vt:lpstr>
      <vt:lpstr>Length of Birth Intervals</vt:lpstr>
      <vt:lpstr>Teenage Childbearing</vt:lpstr>
      <vt:lpstr>Teenage Childbearing by State</vt:lpstr>
      <vt:lpstr>Median Age at First Birth  for Women Age 25-49</vt:lpstr>
      <vt:lpstr>Current Marital Status: Women</vt:lpstr>
      <vt:lpstr>Median Age at First Marriage by State</vt:lpstr>
      <vt:lpstr>Age at First Sexual Intercourse: Men</vt:lpstr>
      <vt:lpstr>Median Age at First Sexual Intercourse</vt:lpstr>
      <vt:lpstr>PowerPoint Presentation</vt:lpstr>
      <vt:lpstr>Fertility Preferences of Married Women</vt:lpstr>
      <vt:lpstr>Fertility Preferences of Married Men</vt:lpstr>
      <vt:lpstr>Ideal Family Size</vt:lpstr>
      <vt:lpstr>Ideal Family Size by State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353</cp:revision>
  <dcterms:created xsi:type="dcterms:W3CDTF">2008-02-29T16:41:57Z</dcterms:created>
  <dcterms:modified xsi:type="dcterms:W3CDTF">2014-08-25T21:30:04Z</dcterms:modified>
</cp:coreProperties>
</file>