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8.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9.xml" ContentType="application/vnd.openxmlformats-officedocument.drawingml.chart+xml"/>
  <Override PartName="/ppt/notesSlides/notesSlide18.xml" ContentType="application/vnd.openxmlformats-officedocument.presentationml.notesSlide+xml"/>
  <Override PartName="/ppt/charts/chart10.xml" ContentType="application/vnd.openxmlformats-officedocument.drawingml.chart+xml"/>
  <Override PartName="/ppt/notesSlides/notesSlide19.xml" ContentType="application/vnd.openxmlformats-officedocument.presentationml.notesSlide+xml"/>
  <Override PartName="/ppt/charts/chart11.xml" ContentType="application/vnd.openxmlformats-officedocument.drawingml.chart+xml"/>
  <Override PartName="/ppt/notesSlides/notesSlide20.xml" ContentType="application/vnd.openxmlformats-officedocument.presentationml.notesSlide+xml"/>
  <Override PartName="/ppt/charts/chart12.xml" ContentType="application/vnd.openxmlformats-officedocument.drawingml.chart+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5" r:id="rId2"/>
  </p:sldMasterIdLst>
  <p:notesMasterIdLst>
    <p:notesMasterId r:id="rId25"/>
  </p:notesMasterIdLst>
  <p:handoutMasterIdLst>
    <p:handoutMasterId r:id="rId26"/>
  </p:handoutMasterIdLst>
  <p:sldIdLst>
    <p:sldId id="445" r:id="rId3"/>
    <p:sldId id="421" r:id="rId4"/>
    <p:sldId id="410" r:id="rId5"/>
    <p:sldId id="435" r:id="rId6"/>
    <p:sldId id="412" r:id="rId7"/>
    <p:sldId id="413" r:id="rId8"/>
    <p:sldId id="436" r:id="rId9"/>
    <p:sldId id="432" r:id="rId10"/>
    <p:sldId id="417" r:id="rId11"/>
    <p:sldId id="452" r:id="rId12"/>
    <p:sldId id="437" r:id="rId13"/>
    <p:sldId id="448" r:id="rId14"/>
    <p:sldId id="438" r:id="rId15"/>
    <p:sldId id="439" r:id="rId16"/>
    <p:sldId id="449" r:id="rId17"/>
    <p:sldId id="450" r:id="rId18"/>
    <p:sldId id="440" r:id="rId19"/>
    <p:sldId id="443" r:id="rId20"/>
    <p:sldId id="444" r:id="rId21"/>
    <p:sldId id="441" r:id="rId22"/>
    <p:sldId id="442" r:id="rId23"/>
    <p:sldId id="420"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78153" autoAdjust="0"/>
  </p:normalViewPr>
  <p:slideViewPr>
    <p:cSldViewPr>
      <p:cViewPr varScale="1">
        <p:scale>
          <a:sx n="68" d="100"/>
          <a:sy n="68" d="100"/>
        </p:scale>
        <p:origin x="1584" y="72"/>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Total</c:v>
                </c:pt>
              </c:strCache>
            </c:strRef>
          </c:cat>
          <c:val>
            <c:numRef>
              <c:f>Sheet1!$B$2</c:f>
              <c:numCache>
                <c:formatCode>General</c:formatCode>
                <c:ptCount val="1"/>
                <c:pt idx="0">
                  <c:v>71</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Total</c:v>
                </c:pt>
              </c:strCache>
            </c:strRef>
          </c:cat>
          <c:val>
            <c:numRef>
              <c:f>Sheet1!$C$2</c:f>
              <c:numCache>
                <c:formatCode>General</c:formatCode>
                <c:ptCount val="1"/>
                <c:pt idx="0">
                  <c:v>99</c:v>
                </c:pt>
              </c:numCache>
            </c:numRef>
          </c:val>
        </c:ser>
        <c:dLbls>
          <c:showLegendKey val="0"/>
          <c:showVal val="1"/>
          <c:showCatName val="0"/>
          <c:showSerName val="0"/>
          <c:showPercent val="0"/>
          <c:showBubbleSize val="0"/>
        </c:dLbls>
        <c:gapWidth val="150"/>
        <c:overlap val="-25"/>
        <c:axId val="320327584"/>
        <c:axId val="320327976"/>
      </c:barChart>
      <c:catAx>
        <c:axId val="32032758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20327976"/>
        <c:crosses val="autoZero"/>
        <c:auto val="1"/>
        <c:lblAlgn val="ctr"/>
        <c:lblOffset val="100"/>
        <c:noMultiLvlLbl val="0"/>
      </c:catAx>
      <c:valAx>
        <c:axId val="320327976"/>
        <c:scaling>
          <c:orientation val="minMax"/>
          <c:max val="120"/>
        </c:scaling>
        <c:delete val="1"/>
        <c:axPos val="l"/>
        <c:numFmt formatCode="General" sourceLinked="1"/>
        <c:majorTickMark val="none"/>
        <c:minorTickMark val="none"/>
        <c:tickLblPos val="nextTo"/>
        <c:crossAx val="32032758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Sheet1!$B$2:$B$4</c:f>
              <c:numCache>
                <c:formatCode>General</c:formatCode>
                <c:ptCount val="3"/>
                <c:pt idx="0">
                  <c:v>18</c:v>
                </c:pt>
                <c:pt idx="1">
                  <c:v>11</c:v>
                </c:pt>
                <c:pt idx="2">
                  <c:v>6</c:v>
                </c:pt>
              </c:numCache>
            </c:numRef>
          </c:val>
        </c:ser>
        <c:ser>
          <c:idx val="1"/>
          <c:order val="1"/>
          <c:tx>
            <c:strRef>
              <c:f>Sheet1!$C$1</c:f>
              <c:strCache>
                <c:ptCount val="1"/>
                <c:pt idx="0">
                  <c:v>1-2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Sheet1!$C$2:$C$4</c:f>
              <c:numCache>
                <c:formatCode>General</c:formatCode>
                <c:ptCount val="3"/>
                <c:pt idx="0">
                  <c:v>12</c:v>
                </c:pt>
                <c:pt idx="1">
                  <c:v>8</c:v>
                </c:pt>
                <c:pt idx="2">
                  <c:v>5</c:v>
                </c:pt>
              </c:numCache>
            </c:numRef>
          </c:val>
        </c:ser>
        <c:ser>
          <c:idx val="2"/>
          <c:order val="2"/>
          <c:tx>
            <c:strRef>
              <c:f>Sheet1!$D$1</c:f>
              <c:strCache>
                <c:ptCount val="1"/>
                <c:pt idx="0">
                  <c:v>3-4 reasons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Sheet1!$D$2:$D$4</c:f>
              <c:numCache>
                <c:formatCode>General</c:formatCode>
                <c:ptCount val="3"/>
                <c:pt idx="0">
                  <c:v>12</c:v>
                </c:pt>
                <c:pt idx="1">
                  <c:v>8</c:v>
                </c:pt>
                <c:pt idx="2">
                  <c:v>4</c:v>
                </c:pt>
              </c:numCache>
            </c:numRef>
          </c:val>
        </c:ser>
        <c:ser>
          <c:idx val="3"/>
          <c:order val="3"/>
          <c:tx>
            <c:strRef>
              <c:f>Sheet1!$E$1</c:f>
              <c:strCache>
                <c:ptCount val="1"/>
                <c:pt idx="0">
                  <c:v>5 reasons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Sheet1!$E$2:$E$4</c:f>
              <c:numCache>
                <c:formatCode>General</c:formatCode>
                <c:ptCount val="3"/>
                <c:pt idx="0">
                  <c:v>7</c:v>
                </c:pt>
                <c:pt idx="1">
                  <c:v>5</c:v>
                </c:pt>
                <c:pt idx="2">
                  <c:v>2</c:v>
                </c:pt>
              </c:numCache>
            </c:numRef>
          </c:val>
        </c:ser>
        <c:dLbls>
          <c:showLegendKey val="0"/>
          <c:showVal val="1"/>
          <c:showCatName val="0"/>
          <c:showSerName val="0"/>
          <c:showPercent val="0"/>
          <c:showBubbleSize val="0"/>
        </c:dLbls>
        <c:gapWidth val="150"/>
        <c:axId val="322796160"/>
        <c:axId val="322796552"/>
      </c:barChart>
      <c:catAx>
        <c:axId val="322796160"/>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2796552"/>
        <c:crosses val="autoZero"/>
        <c:auto val="1"/>
        <c:lblAlgn val="ctr"/>
        <c:lblOffset val="100"/>
        <c:noMultiLvlLbl val="0"/>
      </c:catAx>
      <c:valAx>
        <c:axId val="322796552"/>
        <c:scaling>
          <c:orientation val="minMax"/>
          <c:max val="100"/>
        </c:scaling>
        <c:delete val="1"/>
        <c:axPos val="l"/>
        <c:numFmt formatCode="General" sourceLinked="1"/>
        <c:majorTickMark val="none"/>
        <c:minorTickMark val="none"/>
        <c:tickLblPos val="nextTo"/>
        <c:crossAx val="322796160"/>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48</c:v>
                </c:pt>
                <c:pt idx="1">
                  <c:v>22</c:v>
                </c:pt>
                <c:pt idx="2">
                  <c:v>24</c:v>
                </c:pt>
              </c:numCache>
            </c:numRef>
          </c:val>
        </c:ser>
        <c:ser>
          <c:idx val="1"/>
          <c:order val="1"/>
          <c:tx>
            <c:strRef>
              <c:f>Sheet1!$C$1</c:f>
              <c:strCache>
                <c:ptCount val="1"/>
                <c:pt idx="0">
                  <c:v>1-2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64</c:v>
                </c:pt>
                <c:pt idx="1">
                  <c:v>46</c:v>
                </c:pt>
                <c:pt idx="2">
                  <c:v>49</c:v>
                </c:pt>
              </c:numCache>
            </c:numRef>
          </c:val>
        </c:ser>
        <c:ser>
          <c:idx val="2"/>
          <c:order val="2"/>
          <c:tx>
            <c:strRef>
              <c:f>Sheet1!$D$1</c:f>
              <c:strCache>
                <c:ptCount val="1"/>
                <c:pt idx="0">
                  <c:v>3 decisions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78</c:v>
                </c:pt>
                <c:pt idx="1">
                  <c:v>65</c:v>
                </c:pt>
                <c:pt idx="2">
                  <c:v>60</c:v>
                </c:pt>
              </c:numCache>
            </c:numRef>
          </c:val>
        </c:ser>
        <c:dLbls>
          <c:showLegendKey val="0"/>
          <c:showVal val="1"/>
          <c:showCatName val="0"/>
          <c:showSerName val="0"/>
          <c:showPercent val="0"/>
          <c:showBubbleSize val="0"/>
        </c:dLbls>
        <c:gapWidth val="150"/>
        <c:axId val="323240656"/>
        <c:axId val="323241048"/>
      </c:barChart>
      <c:catAx>
        <c:axId val="323240656"/>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3241048"/>
        <c:crosses val="autoZero"/>
        <c:auto val="1"/>
        <c:lblAlgn val="ctr"/>
        <c:lblOffset val="100"/>
        <c:noMultiLvlLbl val="0"/>
      </c:catAx>
      <c:valAx>
        <c:axId val="323241048"/>
        <c:scaling>
          <c:orientation val="minMax"/>
          <c:max val="100"/>
        </c:scaling>
        <c:delete val="1"/>
        <c:axPos val="l"/>
        <c:numFmt formatCode="General" sourceLinked="1"/>
        <c:majorTickMark val="none"/>
        <c:minorTickMark val="none"/>
        <c:tickLblPos val="nextTo"/>
        <c:crossAx val="32324065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64</c:v>
                </c:pt>
                <c:pt idx="1">
                  <c:v>45</c:v>
                </c:pt>
                <c:pt idx="2">
                  <c:v>43</c:v>
                </c:pt>
              </c:numCache>
            </c:numRef>
          </c:val>
        </c:ser>
        <c:ser>
          <c:idx val="1"/>
          <c:order val="1"/>
          <c:tx>
            <c:strRef>
              <c:f>Sheet1!$C$1</c:f>
              <c:strCache>
                <c:ptCount val="1"/>
                <c:pt idx="0">
                  <c:v>1-2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56</c:v>
                </c:pt>
                <c:pt idx="1">
                  <c:v>36</c:v>
                </c:pt>
                <c:pt idx="2">
                  <c:v>38</c:v>
                </c:pt>
              </c:numCache>
            </c:numRef>
          </c:val>
        </c:ser>
        <c:ser>
          <c:idx val="2"/>
          <c:order val="2"/>
          <c:tx>
            <c:strRef>
              <c:f>Sheet1!$D$1</c:f>
              <c:strCache>
                <c:ptCount val="1"/>
                <c:pt idx="0">
                  <c:v>3-4 reasons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59</c:v>
                </c:pt>
                <c:pt idx="1">
                  <c:v>36</c:v>
                </c:pt>
                <c:pt idx="2">
                  <c:v>42</c:v>
                </c:pt>
              </c:numCache>
            </c:numRef>
          </c:val>
        </c:ser>
        <c:ser>
          <c:idx val="3"/>
          <c:order val="3"/>
          <c:tx>
            <c:strRef>
              <c:f>Sheet1!$E$1</c:f>
              <c:strCache>
                <c:ptCount val="1"/>
                <c:pt idx="0">
                  <c:v>5 reasons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Sheet1!$E$2:$E$4</c:f>
              <c:numCache>
                <c:formatCode>General</c:formatCode>
                <c:ptCount val="3"/>
                <c:pt idx="0">
                  <c:v>49</c:v>
                </c:pt>
                <c:pt idx="1">
                  <c:v>24</c:v>
                </c:pt>
                <c:pt idx="2">
                  <c:v>27</c:v>
                </c:pt>
              </c:numCache>
            </c:numRef>
          </c:val>
        </c:ser>
        <c:dLbls>
          <c:showLegendKey val="0"/>
          <c:showVal val="1"/>
          <c:showCatName val="0"/>
          <c:showSerName val="0"/>
          <c:showPercent val="0"/>
          <c:showBubbleSize val="0"/>
        </c:dLbls>
        <c:gapWidth val="150"/>
        <c:axId val="323242224"/>
        <c:axId val="323242616"/>
      </c:barChart>
      <c:catAx>
        <c:axId val="323242224"/>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3242616"/>
        <c:crosses val="autoZero"/>
        <c:auto val="1"/>
        <c:lblAlgn val="ctr"/>
        <c:lblOffset val="100"/>
        <c:noMultiLvlLbl val="0"/>
      </c:catAx>
      <c:valAx>
        <c:axId val="323242616"/>
        <c:scaling>
          <c:orientation val="minMax"/>
          <c:max val="100"/>
        </c:scaling>
        <c:delete val="1"/>
        <c:axPos val="l"/>
        <c:numFmt formatCode="General" sourceLinked="1"/>
        <c:majorTickMark val="none"/>
        <c:minorTickMark val="none"/>
        <c:tickLblPos val="nextTo"/>
        <c:crossAx val="32324222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Cash only</c:v>
                </c:pt>
                <c:pt idx="1">
                  <c:v>Cash and in-kind</c:v>
                </c:pt>
                <c:pt idx="2">
                  <c:v>In-kind only</c:v>
                </c:pt>
                <c:pt idx="3">
                  <c:v>Not paid</c:v>
                </c:pt>
              </c:strCache>
            </c:strRef>
          </c:cat>
          <c:val>
            <c:numRef>
              <c:f>Sheet1!$B$2:$E$2</c:f>
              <c:numCache>
                <c:formatCode>0</c:formatCode>
                <c:ptCount val="4"/>
                <c:pt idx="0">
                  <c:v>83</c:v>
                </c:pt>
                <c:pt idx="1">
                  <c:v>10</c:v>
                </c:pt>
                <c:pt idx="2">
                  <c:v>1</c:v>
                </c:pt>
                <c:pt idx="3">
                  <c:v>6</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Cash only</c:v>
                </c:pt>
                <c:pt idx="1">
                  <c:v>Cash and in-kind</c:v>
                </c:pt>
                <c:pt idx="2">
                  <c:v>In-kind only</c:v>
                </c:pt>
                <c:pt idx="3">
                  <c:v>Not paid</c:v>
                </c:pt>
              </c:strCache>
            </c:strRef>
          </c:cat>
          <c:val>
            <c:numRef>
              <c:f>Sheet1!$B$3:$E$3</c:f>
              <c:numCache>
                <c:formatCode>0</c:formatCode>
                <c:ptCount val="4"/>
                <c:pt idx="0">
                  <c:v>76</c:v>
                </c:pt>
                <c:pt idx="1">
                  <c:v>17</c:v>
                </c:pt>
                <c:pt idx="2">
                  <c:v>1</c:v>
                </c:pt>
                <c:pt idx="3">
                  <c:v>6</c:v>
                </c:pt>
              </c:numCache>
            </c:numRef>
          </c:val>
        </c:ser>
        <c:dLbls>
          <c:showLegendKey val="0"/>
          <c:showVal val="1"/>
          <c:showCatName val="0"/>
          <c:showSerName val="0"/>
          <c:showPercent val="0"/>
          <c:showBubbleSize val="0"/>
        </c:dLbls>
        <c:gapWidth val="150"/>
        <c:overlap val="-25"/>
        <c:axId val="320328760"/>
        <c:axId val="320329152"/>
      </c:barChart>
      <c:catAx>
        <c:axId val="320328760"/>
        <c:scaling>
          <c:orientation val="minMax"/>
        </c:scaling>
        <c:delete val="0"/>
        <c:axPos val="b"/>
        <c:numFmt formatCode="General" sourceLinked="1"/>
        <c:majorTickMark val="none"/>
        <c:minorTickMark val="none"/>
        <c:tickLblPos val="nextTo"/>
        <c:txPr>
          <a:bodyPr rot="0" vert="horz"/>
          <a:lstStyle/>
          <a:p>
            <a:pPr>
              <a:defRPr>
                <a:latin typeface="Calibri" panose="020F0502020204030204" pitchFamily="34" charset="0"/>
              </a:defRPr>
            </a:pPr>
            <a:endParaRPr lang="en-US"/>
          </a:p>
        </c:txPr>
        <c:crossAx val="320329152"/>
        <c:crosses val="autoZero"/>
        <c:auto val="1"/>
        <c:lblAlgn val="ctr"/>
        <c:lblOffset val="100"/>
        <c:tickLblSkip val="1"/>
        <c:tickMarkSkip val="1"/>
        <c:noMultiLvlLbl val="0"/>
      </c:catAx>
      <c:valAx>
        <c:axId val="320329152"/>
        <c:scaling>
          <c:orientation val="minMax"/>
        </c:scaling>
        <c:delete val="1"/>
        <c:axPos val="l"/>
        <c:numFmt formatCode="0" sourceLinked="1"/>
        <c:majorTickMark val="out"/>
        <c:minorTickMark val="none"/>
        <c:tickLblPos val="none"/>
        <c:crossAx val="320328760"/>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tx2"/>
              </a:solidFill>
            </c:spPr>
          </c:dPt>
          <c:dLbls>
            <c:dLbl>
              <c:idx val="0"/>
              <c:tx>
                <c:rich>
                  <a:bodyPr/>
                  <a:lstStyle/>
                  <a:p>
                    <a:pPr>
                      <a:defRPr>
                        <a:solidFill>
                          <a:schemeClr val="bg1"/>
                        </a:solidFill>
                      </a:defRPr>
                    </a:pPr>
                    <a:r>
                      <a:rPr lang="en-US" dirty="0" smtClean="0"/>
                      <a:t>Mainly </a:t>
                    </a:r>
                    <a:r>
                      <a:rPr lang="en-US" dirty="0"/>
                      <a:t>wife
</a:t>
                    </a:r>
                    <a:r>
                      <a:rPr lang="en-US" dirty="0" smtClean="0"/>
                      <a:t>70%</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2"/>
              <c:spPr/>
              <c:txPr>
                <a:bodyPr/>
                <a:lstStyle/>
                <a:p>
                  <a:pPr>
                    <a:defRPr>
                      <a:solidFill>
                        <a:schemeClr val="tx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Mainly wife</c:v>
                </c:pt>
                <c:pt idx="1">
                  <c:v>Wife and husband jointly</c:v>
                </c:pt>
                <c:pt idx="2">
                  <c:v>Mainly husband</c:v>
                </c:pt>
              </c:strCache>
            </c:strRef>
          </c:cat>
          <c:val>
            <c:numRef>
              <c:f>Sheet1!$B$2:$B$4</c:f>
              <c:numCache>
                <c:formatCode>General</c:formatCode>
                <c:ptCount val="3"/>
                <c:pt idx="0">
                  <c:v>70</c:v>
                </c:pt>
                <c:pt idx="1">
                  <c:v>19</c:v>
                </c:pt>
                <c:pt idx="2">
                  <c:v>10</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latin typeface="Calibri" pitchFamily="34"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tx2"/>
              </a:solidFill>
            </c:spPr>
          </c:dPt>
          <c:dPt>
            <c:idx val="3"/>
            <c:bubble3D val="0"/>
            <c:spPr>
              <a:solidFill>
                <a:schemeClr val="accent1"/>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dirty="0"/>
                      <a:t>Less</a:t>
                    </a:r>
                    <a:r>
                      <a:rPr lang="en-US"/>
                      <a:t>
</a:t>
                    </a:r>
                    <a:r>
                      <a:rPr lang="en-US" smtClean="0"/>
                      <a:t>86%</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3"/>
              <c:layout>
                <c:manualLayout>
                  <c:x val="0.34977547643501083"/>
                  <c:y val="1.315789473684211E-2"/>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More</c:v>
                </c:pt>
                <c:pt idx="1">
                  <c:v>Less</c:v>
                </c:pt>
                <c:pt idx="2">
                  <c:v>About the same</c:v>
                </c:pt>
                <c:pt idx="3">
                  <c:v>Husband has no earnings</c:v>
                </c:pt>
              </c:strCache>
            </c:strRef>
          </c:cat>
          <c:val>
            <c:numRef>
              <c:f>Sheet1!$B$2:$B$5</c:f>
              <c:numCache>
                <c:formatCode>General</c:formatCode>
                <c:ptCount val="4"/>
                <c:pt idx="0">
                  <c:v>4</c:v>
                </c:pt>
                <c:pt idx="1">
                  <c:v>86</c:v>
                </c:pt>
                <c:pt idx="2">
                  <c:v>5</c:v>
                </c:pt>
                <c:pt idx="3">
                  <c:v>1</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bg1"/>
          </a:solidFill>
          <a:latin typeface="Calibri" pitchFamily="34" charset="0"/>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Own a home alone or jointly</c:v>
                </c:pt>
                <c:pt idx="1">
                  <c:v>Own land alone or jointly</c:v>
                </c:pt>
              </c:strCache>
            </c:strRef>
          </c:cat>
          <c:val>
            <c:numRef>
              <c:f>Sheet1!$B$2:$B$3</c:f>
              <c:numCache>
                <c:formatCode>General</c:formatCode>
                <c:ptCount val="2"/>
                <c:pt idx="0">
                  <c:v>18</c:v>
                </c:pt>
                <c:pt idx="1">
                  <c:v>15</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Own a home alone or jointly</c:v>
                </c:pt>
                <c:pt idx="1">
                  <c:v>Own land alone or jointly</c:v>
                </c:pt>
              </c:strCache>
            </c:strRef>
          </c:cat>
          <c:val>
            <c:numRef>
              <c:f>Sheet1!$C$2:$C$3</c:f>
              <c:numCache>
                <c:formatCode>General</c:formatCode>
                <c:ptCount val="2"/>
                <c:pt idx="0">
                  <c:v>40</c:v>
                </c:pt>
                <c:pt idx="1">
                  <c:v>34</c:v>
                </c:pt>
              </c:numCache>
            </c:numRef>
          </c:val>
        </c:ser>
        <c:dLbls>
          <c:showLegendKey val="0"/>
          <c:showVal val="1"/>
          <c:showCatName val="0"/>
          <c:showSerName val="0"/>
          <c:showPercent val="0"/>
          <c:showBubbleSize val="0"/>
        </c:dLbls>
        <c:gapWidth val="150"/>
        <c:overlap val="-25"/>
        <c:axId val="318929256"/>
        <c:axId val="318929648"/>
      </c:barChart>
      <c:catAx>
        <c:axId val="318929256"/>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18929648"/>
        <c:crosses val="autoZero"/>
        <c:auto val="1"/>
        <c:lblAlgn val="ctr"/>
        <c:lblOffset val="100"/>
        <c:noMultiLvlLbl val="0"/>
      </c:catAx>
      <c:valAx>
        <c:axId val="318929648"/>
        <c:scaling>
          <c:orientation val="minMax"/>
          <c:max val="100"/>
        </c:scaling>
        <c:delete val="1"/>
        <c:axPos val="l"/>
        <c:numFmt formatCode="General" sourceLinked="1"/>
        <c:majorTickMark val="out"/>
        <c:minorTickMark val="none"/>
        <c:tickLblPos val="nextTo"/>
        <c:crossAx val="31892925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32E-2"/>
          <c:y val="6.7822615923009685E-2"/>
          <c:w val="0.96540880503144655"/>
          <c:h val="0.78170999458401091"/>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3"/>
            <c:invertIfNegative val="0"/>
            <c:bubble3D val="0"/>
            <c:spPr>
              <a:solidFill>
                <a:schemeClr val="accent5"/>
              </a:solidFill>
            </c:spPr>
          </c:dPt>
          <c:dPt>
            <c:idx val="4"/>
            <c:invertIfNegative val="0"/>
            <c:bubble3D val="0"/>
            <c:spPr>
              <a:solidFill>
                <a:schemeClr val="accent1"/>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Own health care</c:v>
                </c:pt>
                <c:pt idx="1">
                  <c:v>Major household purchases</c:v>
                </c:pt>
                <c:pt idx="2">
                  <c:v>Visits to family or relatives</c:v>
                </c:pt>
                <c:pt idx="3">
                  <c:v>Participate in all three decisions</c:v>
                </c:pt>
                <c:pt idx="4">
                  <c:v>Participate in no decisions</c:v>
                </c:pt>
              </c:strCache>
            </c:strRef>
          </c:cat>
          <c:val>
            <c:numRef>
              <c:f>Sheet1!$B$2:$B$6</c:f>
              <c:numCache>
                <c:formatCode>0</c:formatCode>
                <c:ptCount val="5"/>
                <c:pt idx="0">
                  <c:v>39</c:v>
                </c:pt>
                <c:pt idx="1">
                  <c:v>38</c:v>
                </c:pt>
                <c:pt idx="2">
                  <c:v>47</c:v>
                </c:pt>
                <c:pt idx="3">
                  <c:v>31</c:v>
                </c:pt>
                <c:pt idx="4">
                  <c:v>48</c:v>
                </c:pt>
              </c:numCache>
            </c:numRef>
          </c:val>
        </c:ser>
        <c:dLbls>
          <c:showLegendKey val="0"/>
          <c:showVal val="1"/>
          <c:showCatName val="0"/>
          <c:showSerName val="0"/>
          <c:showPercent val="0"/>
          <c:showBubbleSize val="0"/>
        </c:dLbls>
        <c:gapWidth val="125"/>
        <c:overlap val="-25"/>
        <c:axId val="318930432"/>
        <c:axId val="318930824"/>
      </c:barChart>
      <c:catAx>
        <c:axId val="318930432"/>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318930824"/>
        <c:crosses val="autoZero"/>
        <c:auto val="1"/>
        <c:lblAlgn val="ctr"/>
        <c:lblOffset val="100"/>
        <c:noMultiLvlLbl val="0"/>
      </c:catAx>
      <c:valAx>
        <c:axId val="318930824"/>
        <c:scaling>
          <c:orientation val="minMax"/>
          <c:max val="80"/>
        </c:scaling>
        <c:delete val="1"/>
        <c:axPos val="l"/>
        <c:numFmt formatCode="0" sourceLinked="1"/>
        <c:majorTickMark val="out"/>
        <c:minorTickMark val="none"/>
        <c:tickLblPos val="nextTo"/>
        <c:crossAx val="31893043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32E-2"/>
          <c:y val="6.7822615923009685E-2"/>
          <c:w val="0.96540880503144655"/>
          <c:h val="0.78170999458401091"/>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2"/>
            <c:invertIfNegative val="0"/>
            <c:bubble3D val="0"/>
            <c:spPr>
              <a:solidFill>
                <a:schemeClr val="accent5"/>
              </a:solidFill>
            </c:spPr>
          </c:dPt>
          <c:dPt>
            <c:idx val="3"/>
            <c:invertIfNegative val="0"/>
            <c:bubble3D val="0"/>
            <c:spPr>
              <a:solidFill>
                <a:schemeClr val="accent1"/>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Own health care</c:v>
                </c:pt>
                <c:pt idx="1">
                  <c:v>Major household purchases</c:v>
                </c:pt>
                <c:pt idx="2">
                  <c:v>Participate in both decisions</c:v>
                </c:pt>
                <c:pt idx="3">
                  <c:v>Participate in no decisions</c:v>
                </c:pt>
              </c:strCache>
            </c:strRef>
          </c:cat>
          <c:val>
            <c:numRef>
              <c:f>Sheet1!$B$2:$B$5</c:f>
              <c:numCache>
                <c:formatCode>0</c:formatCode>
                <c:ptCount val="4"/>
                <c:pt idx="0">
                  <c:v>87</c:v>
                </c:pt>
                <c:pt idx="1">
                  <c:v>76</c:v>
                </c:pt>
                <c:pt idx="2">
                  <c:v>74</c:v>
                </c:pt>
                <c:pt idx="3">
                  <c:v>11</c:v>
                </c:pt>
              </c:numCache>
            </c:numRef>
          </c:val>
        </c:ser>
        <c:dLbls>
          <c:showLegendKey val="0"/>
          <c:showVal val="1"/>
          <c:showCatName val="0"/>
          <c:showSerName val="0"/>
          <c:showPercent val="0"/>
          <c:showBubbleSize val="0"/>
        </c:dLbls>
        <c:gapWidth val="125"/>
        <c:overlap val="-25"/>
        <c:axId val="321082928"/>
        <c:axId val="321083320"/>
      </c:barChart>
      <c:catAx>
        <c:axId val="321082928"/>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321083320"/>
        <c:crosses val="autoZero"/>
        <c:auto val="1"/>
        <c:lblAlgn val="ctr"/>
        <c:lblOffset val="100"/>
        <c:noMultiLvlLbl val="0"/>
      </c:catAx>
      <c:valAx>
        <c:axId val="321083320"/>
        <c:scaling>
          <c:orientation val="minMax"/>
          <c:max val="100"/>
        </c:scaling>
        <c:delete val="1"/>
        <c:axPos val="l"/>
        <c:numFmt formatCode="0" sourceLinked="1"/>
        <c:majorTickMark val="out"/>
        <c:minorTickMark val="none"/>
        <c:tickLblPos val="nextTo"/>
        <c:crossAx val="32108292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33327252843394595"/>
          <c:y val="2.5114155251141548E-2"/>
          <c:w val="0.65700524934383264"/>
          <c:h val="0.94977168949771684"/>
        </c:manualLayout>
      </c:layout>
      <c:barChart>
        <c:barDir val="bar"/>
        <c:grouping val="clustered"/>
        <c:varyColors val="0"/>
        <c:ser>
          <c:idx val="0"/>
          <c:order val="0"/>
          <c:tx>
            <c:strRef>
              <c:f>Sheet1!$B$1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specified reason</c:v>
                </c:pt>
                <c:pt idx="1">
                  <c:v>Argues with him</c:v>
                </c:pt>
                <c:pt idx="2">
                  <c:v>Neglects the children</c:v>
                </c:pt>
                <c:pt idx="3">
                  <c:v>Refuses to have sex with him</c:v>
                </c:pt>
                <c:pt idx="4">
                  <c:v>Goes out without telling him</c:v>
                </c:pt>
                <c:pt idx="5">
                  <c:v>Burns the food</c:v>
                </c:pt>
              </c:strCache>
            </c:strRef>
          </c:cat>
          <c:val>
            <c:numRef>
              <c:f>Sheet1!$B$2:$B$7</c:f>
              <c:numCache>
                <c:formatCode>General</c:formatCode>
                <c:ptCount val="6"/>
                <c:pt idx="0">
                  <c:v>25</c:v>
                </c:pt>
                <c:pt idx="1">
                  <c:v>13</c:v>
                </c:pt>
                <c:pt idx="2">
                  <c:v>14</c:v>
                </c:pt>
                <c:pt idx="3">
                  <c:v>11</c:v>
                </c:pt>
                <c:pt idx="4">
                  <c:v>13</c:v>
                </c:pt>
                <c:pt idx="5">
                  <c:v>8</c:v>
                </c:pt>
              </c:numCache>
            </c:numRef>
          </c:val>
        </c:ser>
        <c:ser>
          <c:idx val="1"/>
          <c:order val="1"/>
          <c:tx>
            <c:strRef>
              <c:f>Sheet1!$C$1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specified reason</c:v>
                </c:pt>
                <c:pt idx="1">
                  <c:v>Argues with him</c:v>
                </c:pt>
                <c:pt idx="2">
                  <c:v>Neglects the children</c:v>
                </c:pt>
                <c:pt idx="3">
                  <c:v>Refuses to have sex with him</c:v>
                </c:pt>
                <c:pt idx="4">
                  <c:v>Goes out without telling him</c:v>
                </c:pt>
                <c:pt idx="5">
                  <c:v>Burns the food</c:v>
                </c:pt>
              </c:strCache>
            </c:strRef>
          </c:cat>
          <c:val>
            <c:numRef>
              <c:f>Sheet1!$C$2:$C$7</c:f>
              <c:numCache>
                <c:formatCode>General</c:formatCode>
                <c:ptCount val="6"/>
                <c:pt idx="0">
                  <c:v>35</c:v>
                </c:pt>
                <c:pt idx="1">
                  <c:v>21</c:v>
                </c:pt>
                <c:pt idx="2">
                  <c:v>25</c:v>
                </c:pt>
                <c:pt idx="3">
                  <c:v>19</c:v>
                </c:pt>
                <c:pt idx="4">
                  <c:v>25</c:v>
                </c:pt>
                <c:pt idx="5">
                  <c:v>14</c:v>
                </c:pt>
              </c:numCache>
            </c:numRef>
          </c:val>
        </c:ser>
        <c:dLbls>
          <c:showLegendKey val="0"/>
          <c:showVal val="1"/>
          <c:showCatName val="0"/>
          <c:showSerName val="0"/>
          <c:showPercent val="0"/>
          <c:showBubbleSize val="0"/>
        </c:dLbls>
        <c:gapWidth val="100"/>
        <c:overlap val="-25"/>
        <c:axId val="321083712"/>
        <c:axId val="322793416"/>
      </c:barChart>
      <c:catAx>
        <c:axId val="321083712"/>
        <c:scaling>
          <c:orientation val="minMax"/>
        </c:scaling>
        <c:delete val="0"/>
        <c:axPos val="l"/>
        <c:numFmt formatCode="General" sourceLinked="0"/>
        <c:majorTickMark val="none"/>
        <c:minorTickMark val="none"/>
        <c:tickLblPos val="nextTo"/>
        <c:crossAx val="322793416"/>
        <c:crosses val="autoZero"/>
        <c:auto val="1"/>
        <c:lblAlgn val="ctr"/>
        <c:lblOffset val="100"/>
        <c:noMultiLvlLbl val="0"/>
      </c:catAx>
      <c:valAx>
        <c:axId val="322793416"/>
        <c:scaling>
          <c:orientation val="minMax"/>
          <c:max val="60"/>
        </c:scaling>
        <c:delete val="1"/>
        <c:axPos val="b"/>
        <c:numFmt formatCode="General" sourceLinked="1"/>
        <c:majorTickMark val="out"/>
        <c:minorTickMark val="none"/>
        <c:tickLblPos val="nextTo"/>
        <c:crossAx val="321083712"/>
        <c:crosses val="autoZero"/>
        <c:crossBetween val="between"/>
      </c:valAx>
    </c:plotArea>
    <c:legend>
      <c:legendPos val="r"/>
      <c:layout>
        <c:manualLayout>
          <c:xMode val="edge"/>
          <c:yMode val="edge"/>
          <c:x val="0.82628805774278213"/>
          <c:y val="0.42521644554704652"/>
          <c:w val="0.11676749781277336"/>
          <c:h val="0.12673605867759688"/>
        </c:manualLayout>
      </c:layout>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Sheet1!$B$2:$B$4</c:f>
              <c:numCache>
                <c:formatCode>General</c:formatCode>
                <c:ptCount val="3"/>
                <c:pt idx="0">
                  <c:v>5</c:v>
                </c:pt>
                <c:pt idx="1">
                  <c:v>3</c:v>
                </c:pt>
                <c:pt idx="2">
                  <c:v>2</c:v>
                </c:pt>
              </c:numCache>
            </c:numRef>
          </c:val>
        </c:ser>
        <c:ser>
          <c:idx val="1"/>
          <c:order val="1"/>
          <c:tx>
            <c:strRef>
              <c:f>Sheet1!$C$1</c:f>
              <c:strCache>
                <c:ptCount val="1"/>
                <c:pt idx="0">
                  <c:v>1-2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Sheet1!$C$2:$C$4</c:f>
              <c:numCache>
                <c:formatCode>General</c:formatCode>
                <c:ptCount val="3"/>
                <c:pt idx="0">
                  <c:v>17</c:v>
                </c:pt>
                <c:pt idx="1">
                  <c:v>12</c:v>
                </c:pt>
                <c:pt idx="2">
                  <c:v>6</c:v>
                </c:pt>
              </c:numCache>
            </c:numRef>
          </c:val>
        </c:ser>
        <c:ser>
          <c:idx val="2"/>
          <c:order val="2"/>
          <c:tx>
            <c:strRef>
              <c:f>Sheet1!$D$1</c:f>
              <c:strCache>
                <c:ptCount val="1"/>
                <c:pt idx="0">
                  <c:v>3 decisions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method</c:v>
                </c:pt>
                <c:pt idx="1">
                  <c:v>Any modern method</c:v>
                </c:pt>
                <c:pt idx="2">
                  <c:v>Any traditional method</c:v>
                </c:pt>
              </c:strCache>
            </c:strRef>
          </c:cat>
          <c:val>
            <c:numRef>
              <c:f>Sheet1!$D$2:$D$4</c:f>
              <c:numCache>
                <c:formatCode>General</c:formatCode>
                <c:ptCount val="3"/>
                <c:pt idx="0">
                  <c:v>29</c:v>
                </c:pt>
                <c:pt idx="1">
                  <c:v>18</c:v>
                </c:pt>
                <c:pt idx="2">
                  <c:v>11</c:v>
                </c:pt>
              </c:numCache>
            </c:numRef>
          </c:val>
        </c:ser>
        <c:dLbls>
          <c:showLegendKey val="0"/>
          <c:showVal val="1"/>
          <c:showCatName val="0"/>
          <c:showSerName val="0"/>
          <c:showPercent val="0"/>
          <c:showBubbleSize val="0"/>
        </c:dLbls>
        <c:gapWidth val="150"/>
        <c:axId val="322794984"/>
        <c:axId val="322795376"/>
      </c:barChart>
      <c:catAx>
        <c:axId val="322794984"/>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2795376"/>
        <c:crosses val="autoZero"/>
        <c:auto val="1"/>
        <c:lblAlgn val="ctr"/>
        <c:lblOffset val="100"/>
        <c:noMultiLvlLbl val="0"/>
      </c:catAx>
      <c:valAx>
        <c:axId val="322795376"/>
        <c:scaling>
          <c:orientation val="minMax"/>
          <c:max val="100"/>
        </c:scaling>
        <c:delete val="1"/>
        <c:axPos val="l"/>
        <c:numFmt formatCode="General" sourceLinked="1"/>
        <c:majorTickMark val="none"/>
        <c:minorTickMark val="none"/>
        <c:tickLblPos val="nextTo"/>
        <c:crossAx val="32279498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2</a:t>
            </a:fld>
            <a:endParaRPr lang="en-US"/>
          </a:p>
        </p:txBody>
      </p:sp>
    </p:spTree>
    <p:extLst>
      <p:ext uri="{BB962C8B-B14F-4D97-AF65-F5344CB8AC3E}">
        <p14:creationId xmlns:p14="http://schemas.microsoft.com/office/powerpoint/2010/main" val="10848302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11</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r>
              <a:rPr lang="en-US" sz="1200" b="0" i="0" u="none" strike="noStrike" kern="1200" baseline="0" dirty="0" smtClean="0">
                <a:solidFill>
                  <a:schemeClr val="tx1"/>
                </a:solidFill>
                <a:latin typeface="+mn-lt"/>
                <a:ea typeface="+mn-ea"/>
                <a:cs typeface="+mn-cs"/>
              </a:rPr>
              <a:t>Comparatively, the 2013 NDHS also asked currently married men about their participation in two types of household decisions: their own health care and making major household purchases. Most men participate in decisionmaking about their own health care (87%) as well as in making major household purchases (76%). Overall, nearly three-quarters of men participate in both decisions.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Although decisionmaking indicators for married women and men are not directly comparable (men reported on two and women on three decisions) the data nevertheless suggest that a gender gap exists with three-quarters of men participating in both decisions and 31% of women participating in all three decisions. </a:t>
            </a:r>
            <a:endParaRPr lang="en-US" noProof="0" dirty="0" smtClean="0"/>
          </a:p>
        </p:txBody>
      </p:sp>
    </p:spTree>
    <p:extLst>
      <p:ext uri="{BB962C8B-B14F-4D97-AF65-F5344CB8AC3E}">
        <p14:creationId xmlns:p14="http://schemas.microsoft.com/office/powerpoint/2010/main" val="2564827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Men’s decisionmaking varies by state. 69% of men in Ebonyi participate in both decisions compared to 69% of women in Anambra.</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13</a:t>
            </a:fld>
            <a:endParaRPr lang="en-US"/>
          </a:p>
        </p:txBody>
      </p:sp>
    </p:spTree>
    <p:extLst>
      <p:ext uri="{BB962C8B-B14F-4D97-AF65-F5344CB8AC3E}">
        <p14:creationId xmlns:p14="http://schemas.microsoft.com/office/powerpoint/2010/main" val="16598922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2013 NDHS asked female and male respondents if they think a husband is justified in beating his wife under a series of circumstances: wife burns the food, wife argues with him, wife goes out without telling him, wife neglects the children, and wife refuses to have sex with him.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Overall, men are less likely than women to agree that wife beating is justified for one specified reason. More than one-third of women (35%) and one-quarter of men agree that a husband is justified in beating his wife for at least one of these reasons: if she burns the food, argues with him, goes out without telling him, neglects the children, or refuses to have sex with him. Women are most likely to agree that wife beating is justified if a wife goes out without telling her husband (25%) and neglects the children (25%). Men are more likely to agree that wife beating is justified if the wife neglects the children (14%).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1531479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Attitudes toward wife beating among women vary greatly by state. 24% of ever-married women in Anambra agreed that a husband is justified in beating his wife for a least one reasons compared to 66% in Ebonyi.</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Attitudes toward wife beating among men vary greatly by state. 21% of ever-married men in Anambra agreed that a husband is justified in beating his wife for at least one reasons compared to 35% in Abia.</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17</a:t>
            </a:fld>
            <a:endParaRPr lang="en-US"/>
          </a:p>
        </p:txBody>
      </p:sp>
    </p:spTree>
    <p:extLst>
      <p:ext uri="{BB962C8B-B14F-4D97-AF65-F5344CB8AC3E}">
        <p14:creationId xmlns:p14="http://schemas.microsoft.com/office/powerpoint/2010/main" val="1967294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18</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This slide shows that the relationship</a:t>
            </a:r>
            <a:r>
              <a:rPr lang="en-US" baseline="0" noProof="0" dirty="0" smtClean="0"/>
              <a:t> of current use of contraception and decisionmaking is positively associated. The proportion of currently married women who are using any method of contraception increases from 5% among those who do not participate in any household decisions to 29% among those who </a:t>
            </a:r>
            <a:r>
              <a:rPr lang="en-US" baseline="0" noProof="0" dirty="0" err="1" smtClean="0"/>
              <a:t>particiapte</a:t>
            </a:r>
            <a:r>
              <a:rPr lang="en-US" baseline="0" noProof="0" dirty="0" smtClean="0"/>
              <a:t> in all three decisions. The same pattern can be seen among women who use modern and traditional methods of contraception.</a:t>
            </a:r>
            <a:endParaRPr lang="en-US" noProof="0" dirty="0" smtClean="0"/>
          </a:p>
        </p:txBody>
      </p:sp>
    </p:spTree>
    <p:extLst>
      <p:ext uri="{BB962C8B-B14F-4D97-AF65-F5344CB8AC3E}">
        <p14:creationId xmlns:p14="http://schemas.microsoft.com/office/powerpoint/2010/main" val="1506046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19</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Use of any</a:t>
            </a:r>
            <a:r>
              <a:rPr lang="en-US" baseline="0" noProof="0" dirty="0" smtClean="0"/>
              <a:t> method of contraception decreases with increases in the number of reasons that a woman thinks wife beating is justified. About 1 in 5 women who do not feel that wife beating is justified for any reason are using a contraceptive method, compared with less than 1 in 10 women who believe that wife beating is justified for all 5 reasons. </a:t>
            </a:r>
            <a:endParaRPr lang="en-US" noProof="0" dirty="0" smtClean="0"/>
          </a:p>
        </p:txBody>
      </p:sp>
    </p:spTree>
    <p:extLst>
      <p:ext uri="{BB962C8B-B14F-4D97-AF65-F5344CB8AC3E}">
        <p14:creationId xmlns:p14="http://schemas.microsoft.com/office/powerpoint/2010/main" val="23363910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20</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The proportion of women who received ANC</a:t>
            </a:r>
            <a:r>
              <a:rPr lang="en-US" baseline="0" noProof="0" dirty="0" smtClean="0"/>
              <a:t> by a skilled provider, delivery assistance from skilled provider, and PNC from health personnel within 2 days of delivery increases with the number of decisions in which they participate. </a:t>
            </a:r>
            <a:endParaRPr lang="en-US" noProof="0" dirty="0" smtClean="0"/>
          </a:p>
        </p:txBody>
      </p:sp>
    </p:spTree>
    <p:extLst>
      <p:ext uri="{BB962C8B-B14F-4D97-AF65-F5344CB8AC3E}">
        <p14:creationId xmlns:p14="http://schemas.microsoft.com/office/powerpoint/2010/main" val="3435746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men were employed in the last year than women. 7</a:t>
            </a:r>
            <a:r>
              <a:rPr lang="en-US" baseline="0" dirty="0" smtClean="0"/>
              <a:t> in 10 women compared to nearly all men are currently employed. Women age 15-24 are less likely than older women to be employed. There is not much variation in age among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6709654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21</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Among</a:t>
            </a:r>
            <a:r>
              <a:rPr lang="en-US" baseline="0" noProof="0" dirty="0" smtClean="0"/>
              <a:t> women who do not justify wife beating for any reasons, 64% received ANC from skill provider, 45% received assistance at delivery, and 43% received PNC with first 2 days after delivery. In contract the corresponding proportions among women who justify wife beating for all 5 reasons were 49%, 24%, and 27%.</a:t>
            </a:r>
            <a:endParaRPr lang="en-US" noProof="0" dirty="0" smtClean="0"/>
          </a:p>
        </p:txBody>
      </p:sp>
    </p:spTree>
    <p:extLst>
      <p:ext uri="{BB962C8B-B14F-4D97-AF65-F5344CB8AC3E}">
        <p14:creationId xmlns:p14="http://schemas.microsoft.com/office/powerpoint/2010/main" val="35721004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2819150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84CD31E4-CFFA-4174-8D4F-5542EF942C7C}" type="slidenum">
              <a:rPr lang="en-US" smtClean="0"/>
              <a:pPr/>
              <a:t>4</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r>
              <a:rPr lang="en-US" noProof="0" dirty="0" smtClean="0"/>
              <a:t>The large majority</a:t>
            </a:r>
            <a:r>
              <a:rPr lang="en-US" baseline="0" noProof="0" dirty="0" smtClean="0"/>
              <a:t> of working women earn cash (83%), while 6% are not paid. The majority of employed men (76%) earn cash while 6% are not paid at all. </a:t>
            </a:r>
            <a:endParaRPr lang="en-US" noProof="0" dirty="0" smtClean="0"/>
          </a:p>
        </p:txBody>
      </p:sp>
    </p:spTree>
    <p:extLst>
      <p:ext uri="{BB962C8B-B14F-4D97-AF65-F5344CB8AC3E}">
        <p14:creationId xmlns:p14="http://schemas.microsoft.com/office/powerpoint/2010/main" val="1025118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5953754F-5443-4B92-8AE1-2C7D1371C4EC}" type="slidenum">
              <a:rPr lang="en-US" smtClean="0"/>
              <a:pPr/>
              <a:t>5</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r>
              <a:rPr lang="en-US" dirty="0" smtClean="0"/>
              <a:t>70% of women who are currently employed and earning cash made independent decision on how to spend their earnings. 19%</a:t>
            </a:r>
            <a:r>
              <a:rPr lang="en-US" baseline="0" dirty="0" smtClean="0"/>
              <a:t> of married working women made joint decision with their husbands on cash earnings while 10% report that their husbands make the decision alone. </a:t>
            </a:r>
            <a:endParaRPr lang="en-US" dirty="0" smtClean="0"/>
          </a:p>
        </p:txBody>
      </p:sp>
    </p:spTree>
    <p:extLst>
      <p:ext uri="{BB962C8B-B14F-4D97-AF65-F5344CB8AC3E}">
        <p14:creationId xmlns:p14="http://schemas.microsoft.com/office/powerpoint/2010/main" val="3461203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F46ECB1D-9FC5-4295-83F7-8EAB747F66D9}" type="slidenum">
              <a:rPr lang="en-US" smtClean="0"/>
              <a:pPr/>
              <a:t>6</a:t>
            </a:fld>
            <a:endParaRPr 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r>
              <a:rPr lang="en-US" dirty="0" smtClean="0"/>
              <a:t>More than 8</a:t>
            </a:r>
            <a:r>
              <a:rPr lang="en-US" baseline="0" dirty="0" smtClean="0"/>
              <a:t> in 10 women report earning less than their husbands. Less than 10% of women earn more or about the same than their husband. For women, earning the same as or more than their husbands increases with increasing age, wealth, and education. </a:t>
            </a:r>
            <a:endParaRPr lang="en-US" dirty="0" smtClean="0"/>
          </a:p>
        </p:txBody>
      </p:sp>
    </p:spTree>
    <p:extLst>
      <p:ext uri="{BB962C8B-B14F-4D97-AF65-F5344CB8AC3E}">
        <p14:creationId xmlns:p14="http://schemas.microsoft.com/office/powerpoint/2010/main" val="2063128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Only 18% of women own a house, either alone or jointly, and only 15% own land. Eight in ten women do not own a house (82%) or land (85%). In comparison, men are more than twice as likely to own a home alone or jointly (40%). Men are also more than twice as likely to own land alone or jointly (34%). Six in ten Nigerian men do not own a house and nearly two-thirds do not own land.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571398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8</a:t>
            </a:fld>
            <a:endParaRPr lang="en-US"/>
          </a:p>
        </p:txBody>
      </p:sp>
    </p:spTree>
    <p:extLst>
      <p:ext uri="{BB962C8B-B14F-4D97-AF65-F5344CB8AC3E}">
        <p14:creationId xmlns:p14="http://schemas.microsoft.com/office/powerpoint/2010/main" val="333793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9</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sz="1200" b="0" i="0" u="none" strike="noStrike" kern="1200" baseline="0" dirty="0" smtClean="0">
                <a:solidFill>
                  <a:schemeClr val="tx1"/>
                </a:solidFill>
                <a:latin typeface="+mn-lt"/>
                <a:ea typeface="+mn-ea"/>
                <a:cs typeface="+mn-cs"/>
              </a:rPr>
              <a:t>The 2013 NDHS asked currently married women about their participation in three types of household decisions: her own health care, making major household purchases, and visits to family or relatives. Nearly half of women have sole or joint decisionmaking power about visiting family or relatives, while only 38% participate in decisions about major household purchases. Nearly four in ten married women participate in decisions about their own health care. Half do not participate in any of the three decisions; less than one-third report that they participate in all three decisions. </a:t>
            </a:r>
          </a:p>
          <a:p>
            <a:pPr eaLnBrk="1" hangingPunct="1"/>
            <a:r>
              <a:rPr lang="en-US" baseline="0" noProof="0" dirty="0" smtClean="0"/>
              <a:t/>
            </a:r>
            <a:br>
              <a:rPr lang="en-US" baseline="0" noProof="0" dirty="0" smtClean="0"/>
            </a:br>
            <a:r>
              <a:rPr lang="en-US" baseline="0" noProof="0" dirty="0" smtClean="0"/>
              <a:t>Women’s decisionmaking varies by region. Just 12% of women in North West Zone participate in all 3 decisions compared to 62% of women in South West Zone. Older women age 40-44 (39%) are more likely to participate in all 3 decisions compared to younger women age 15-19 (12%). </a:t>
            </a:r>
            <a:endParaRPr lang="en-US" noProof="0" dirty="0" smtClean="0"/>
          </a:p>
        </p:txBody>
      </p:sp>
    </p:spTree>
    <p:extLst>
      <p:ext uri="{BB962C8B-B14F-4D97-AF65-F5344CB8AC3E}">
        <p14:creationId xmlns:p14="http://schemas.microsoft.com/office/powerpoint/2010/main" val="6838508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Women’s </a:t>
            </a:r>
            <a:r>
              <a:rPr lang="en-US" baseline="0" noProof="0" dirty="0" err="1" smtClean="0"/>
              <a:t>decisionmaking</a:t>
            </a:r>
            <a:r>
              <a:rPr lang="en-US" baseline="0" noProof="0" dirty="0" smtClean="0"/>
              <a:t> varies by state. Just 34% of women in Ebonyi participate in all 3 decisions compared to 69% of women in Anambra.</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24737416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049142"/>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East </a:t>
            </a:r>
            <a:r>
              <a:rPr lang="en-US" sz="4000" baseline="0" dirty="0" smtClean="0">
                <a:solidFill>
                  <a:schemeClr val="bg1"/>
                </a:solidFill>
                <a:latin typeface="Calibri" pitchFamily="34" charset="0"/>
              </a:rPr>
              <a:t>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1772560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533713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547047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994332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42777226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25510422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5085957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ADEACFF-F5CF-4202-9425-243DD0899486}"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996393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ADEACFF-F5CF-4202-9425-243DD0899486}"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6414952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ADEACFF-F5CF-4202-9425-243DD0899486}"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3150138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6799148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DEACFF-F5CF-4202-9425-243DD0899486}"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1704575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DEACFF-F5CF-4202-9425-243DD0899486}"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1682240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DEACFF-F5CF-4202-9425-243DD0899486}"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40531570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2080518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15410269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994332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C2A223-CAF6-43D6-A472-465AB0AD9A8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399417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C2A223-CAF6-43D6-A472-465AB0AD9A8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663761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C2A223-CAF6-43D6-A472-465AB0AD9A87}"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280859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C2A223-CAF6-43D6-A472-465AB0AD9A87}"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380506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C2A223-CAF6-43D6-A472-465AB0AD9A87}"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3701342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C2A223-CAF6-43D6-A472-465AB0AD9A8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547967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C2A223-CAF6-43D6-A472-465AB0AD9A8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454049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C2A223-CAF6-43D6-A472-465AB0AD9A87}"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42914F-43F8-4A82-8F82-9CDFDF316FF7}" type="slidenum">
              <a:rPr lang="en-US" smtClean="0"/>
              <a:pPr/>
              <a:t>‹#›</a:t>
            </a:fld>
            <a:endParaRPr lang="en-US"/>
          </a:p>
        </p:txBody>
      </p:sp>
    </p:spTree>
    <p:extLst>
      <p:ext uri="{BB962C8B-B14F-4D97-AF65-F5344CB8AC3E}">
        <p14:creationId xmlns:p14="http://schemas.microsoft.com/office/powerpoint/2010/main" val="8920128"/>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47" r:id="rId12"/>
    <p:sldLayoutId id="214748374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DEACFF-F5CF-4202-9425-243DD0899486}"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50AA1E-9D28-4479-836F-6DEADDF29614}" type="slidenum">
              <a:rPr lang="en-US" smtClean="0"/>
              <a:pPr/>
              <a:t>‹#›</a:t>
            </a:fld>
            <a:endParaRPr lang="en-US"/>
          </a:p>
        </p:txBody>
      </p:sp>
    </p:spTree>
    <p:extLst>
      <p:ext uri="{BB962C8B-B14F-4D97-AF65-F5344CB8AC3E}">
        <p14:creationId xmlns:p14="http://schemas.microsoft.com/office/powerpoint/2010/main" val="3592353465"/>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9" r:id="rId12"/>
    <p:sldLayoutId id="214748375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4572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Women’s Empowerment</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1692506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a:grpSpLocks noChangeAspect="1"/>
          </p:cNvGrpSpPr>
          <p:nvPr/>
        </p:nvGrpSpPr>
        <p:grpSpPr bwMode="auto">
          <a:xfrm>
            <a:off x="2133600" y="609600"/>
            <a:ext cx="4572000" cy="5703887"/>
            <a:chOff x="1632" y="727"/>
            <a:chExt cx="2880" cy="3593"/>
          </a:xfrm>
        </p:grpSpPr>
        <p:sp>
          <p:nvSpPr>
            <p:cNvPr id="20"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1" name="TextBox 10"/>
          <p:cNvSpPr txBox="1"/>
          <p:nvPr/>
        </p:nvSpPr>
        <p:spPr>
          <a:xfrm>
            <a:off x="3065463" y="1836003"/>
            <a:ext cx="2012539" cy="830997"/>
          </a:xfrm>
          <a:prstGeom prst="rect">
            <a:avLst/>
          </a:prstGeom>
          <a:noFill/>
        </p:spPr>
        <p:txBody>
          <a:bodyPr wrap="square" rtlCol="0">
            <a:spAutoFit/>
          </a:bodyPr>
          <a:lstStyle/>
          <a:p>
            <a:pPr algn="ctr"/>
            <a:r>
              <a:rPr lang="en-US" sz="2400" b="1" dirty="0" smtClean="0">
                <a:latin typeface="+mn-lt"/>
              </a:rPr>
              <a:t>Enugu</a:t>
            </a:r>
          </a:p>
          <a:p>
            <a:pPr algn="ctr"/>
            <a:r>
              <a:rPr lang="en-US" sz="2400" b="1" dirty="0" smtClean="0">
                <a:latin typeface="+mn-lt"/>
              </a:rPr>
              <a:t>53%</a:t>
            </a:r>
            <a:endParaRPr lang="en-US" sz="2400" b="1" dirty="0">
              <a:latin typeface="+mn-lt"/>
            </a:endParaRPr>
          </a:p>
        </p:txBody>
      </p:sp>
      <p:sp>
        <p:nvSpPr>
          <p:cNvPr id="12" name="TextBox 11"/>
          <p:cNvSpPr txBox="1"/>
          <p:nvPr/>
        </p:nvSpPr>
        <p:spPr>
          <a:xfrm>
            <a:off x="4800600" y="2339795"/>
            <a:ext cx="2012539" cy="1200329"/>
          </a:xfrm>
          <a:prstGeom prst="rect">
            <a:avLst/>
          </a:prstGeom>
          <a:noFill/>
        </p:spPr>
        <p:txBody>
          <a:bodyPr wrap="square" rtlCol="0">
            <a:spAutoFit/>
          </a:bodyPr>
          <a:lstStyle/>
          <a:p>
            <a:pPr algn="ctr"/>
            <a:r>
              <a:rPr lang="en-US" sz="2400" b="1" dirty="0" smtClean="0">
                <a:latin typeface="+mn-lt"/>
              </a:rPr>
              <a:t>Ebonyi</a:t>
            </a:r>
          </a:p>
          <a:p>
            <a:pPr algn="ctr"/>
            <a:r>
              <a:rPr lang="en-US" sz="2400" b="1" dirty="0" smtClean="0">
                <a:latin typeface="+mn-lt"/>
              </a:rPr>
              <a:t>34%</a:t>
            </a:r>
          </a:p>
          <a:p>
            <a:pPr algn="ctr"/>
            <a:endParaRPr lang="en-US" sz="2400" b="1" dirty="0">
              <a:latin typeface="+mn-lt"/>
            </a:endParaRPr>
          </a:p>
        </p:txBody>
      </p:sp>
      <p:sp>
        <p:nvSpPr>
          <p:cNvPr id="13" name="TextBox 12"/>
          <p:cNvSpPr txBox="1"/>
          <p:nvPr/>
        </p:nvSpPr>
        <p:spPr>
          <a:xfrm>
            <a:off x="3505200" y="3886200"/>
            <a:ext cx="2012539" cy="830997"/>
          </a:xfrm>
          <a:prstGeom prst="rect">
            <a:avLst/>
          </a:prstGeom>
          <a:noFill/>
        </p:spPr>
        <p:txBody>
          <a:bodyPr wrap="square" rtlCol="0">
            <a:spAutoFit/>
          </a:bodyPr>
          <a:lstStyle/>
          <a:p>
            <a:pPr algn="ctr"/>
            <a:r>
              <a:rPr lang="en-US" sz="2400" b="1" dirty="0" smtClean="0">
                <a:latin typeface="+mn-lt"/>
              </a:rPr>
              <a:t>Abia</a:t>
            </a:r>
          </a:p>
          <a:p>
            <a:pPr algn="ctr"/>
            <a:r>
              <a:rPr lang="en-US" sz="2400" b="1" dirty="0" smtClean="0">
                <a:latin typeface="+mn-lt"/>
              </a:rPr>
              <a:t>56%</a:t>
            </a:r>
            <a:endParaRPr lang="en-US" sz="2400" b="1" dirty="0">
              <a:latin typeface="+mn-lt"/>
            </a:endParaRPr>
          </a:p>
        </p:txBody>
      </p:sp>
      <p:sp>
        <p:nvSpPr>
          <p:cNvPr id="14" name="TextBox 13"/>
          <p:cNvSpPr txBox="1"/>
          <p:nvPr/>
        </p:nvSpPr>
        <p:spPr>
          <a:xfrm>
            <a:off x="2286000" y="2819400"/>
            <a:ext cx="1641123" cy="830997"/>
          </a:xfrm>
          <a:prstGeom prst="rect">
            <a:avLst/>
          </a:prstGeom>
          <a:noFill/>
        </p:spPr>
        <p:txBody>
          <a:bodyPr wrap="square" rtlCol="0">
            <a:spAutoFit/>
          </a:bodyPr>
          <a:lstStyle/>
          <a:p>
            <a:pPr algn="ctr"/>
            <a:r>
              <a:rPr lang="en-US" sz="2400" b="1" dirty="0" smtClean="0">
                <a:solidFill>
                  <a:schemeClr val="bg1"/>
                </a:solidFill>
                <a:latin typeface="+mn-lt"/>
              </a:rPr>
              <a:t>Anambra</a:t>
            </a:r>
          </a:p>
          <a:p>
            <a:pPr algn="ctr"/>
            <a:r>
              <a:rPr lang="en-US" sz="2400" b="1" dirty="0" smtClean="0">
                <a:solidFill>
                  <a:schemeClr val="bg1"/>
                </a:solidFill>
                <a:latin typeface="+mn-lt"/>
              </a:rPr>
              <a:t>69%</a:t>
            </a:r>
            <a:endParaRPr lang="en-US" sz="2400" b="1" dirty="0">
              <a:solidFill>
                <a:schemeClr val="bg1"/>
              </a:solidFill>
              <a:latin typeface="+mn-lt"/>
            </a:endParaRPr>
          </a:p>
        </p:txBody>
      </p:sp>
      <p:sp>
        <p:nvSpPr>
          <p:cNvPr id="15" name="TextBox 14"/>
          <p:cNvSpPr txBox="1"/>
          <p:nvPr/>
        </p:nvSpPr>
        <p:spPr>
          <a:xfrm>
            <a:off x="2344097" y="4038600"/>
            <a:ext cx="2012539" cy="830997"/>
          </a:xfrm>
          <a:prstGeom prst="rect">
            <a:avLst/>
          </a:prstGeom>
          <a:noFill/>
        </p:spPr>
        <p:txBody>
          <a:bodyPr wrap="square" rtlCol="0">
            <a:spAutoFit/>
          </a:bodyPr>
          <a:lstStyle/>
          <a:p>
            <a:pPr algn="ctr"/>
            <a:r>
              <a:rPr lang="en-US" sz="2400" b="1" dirty="0" smtClean="0">
                <a:latin typeface="+mn-lt"/>
              </a:rPr>
              <a:t>Imo</a:t>
            </a:r>
          </a:p>
          <a:p>
            <a:pPr algn="ctr"/>
            <a:r>
              <a:rPr lang="en-US" sz="2400" b="1" dirty="0" smtClean="0">
                <a:latin typeface="+mn-lt"/>
              </a:rPr>
              <a:t>49%</a:t>
            </a:r>
            <a:endParaRPr lang="en-US" sz="2400" b="1" dirty="0">
              <a:latin typeface="+mn-lt"/>
            </a:endParaRPr>
          </a:p>
        </p:txBody>
      </p:sp>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7" name="TextBox 16"/>
          <p:cNvSpPr txBox="1"/>
          <p:nvPr/>
        </p:nvSpPr>
        <p:spPr>
          <a:xfrm>
            <a:off x="304800" y="3901470"/>
            <a:ext cx="1708627" cy="1569660"/>
          </a:xfrm>
          <a:prstGeom prst="rect">
            <a:avLst/>
          </a:prstGeom>
          <a:noFill/>
        </p:spPr>
        <p:txBody>
          <a:bodyPr wrap="square" rtlCol="0">
            <a:spAutoFit/>
          </a:bodyPr>
          <a:lstStyle/>
          <a:p>
            <a:pPr algn="ctr"/>
            <a:r>
              <a:rPr lang="en-US" sz="2400" b="1" dirty="0" smtClean="0">
                <a:latin typeface="+mj-lt"/>
              </a:rPr>
              <a:t>Nigeria</a:t>
            </a:r>
          </a:p>
          <a:p>
            <a:pPr algn="ctr"/>
            <a:r>
              <a:rPr lang="en-US" sz="2400" b="1" dirty="0" smtClean="0">
                <a:latin typeface="+mj-lt"/>
              </a:rPr>
              <a:t>31%</a:t>
            </a:r>
          </a:p>
          <a:p>
            <a:pPr algn="ctr"/>
            <a:r>
              <a:rPr lang="en-US" sz="2400" b="1" dirty="0" smtClean="0">
                <a:latin typeface="+mj-lt"/>
              </a:rPr>
              <a:t>South East</a:t>
            </a:r>
            <a:br>
              <a:rPr lang="en-US" sz="2400" b="1" dirty="0" smtClean="0">
                <a:latin typeface="+mj-lt"/>
              </a:rPr>
            </a:br>
            <a:r>
              <a:rPr lang="en-US" sz="2400" b="1" dirty="0" smtClean="0">
                <a:latin typeface="+mj-lt"/>
              </a:rPr>
              <a:t>52%</a:t>
            </a:r>
            <a:endParaRPr lang="en-US" sz="2400" b="1" dirty="0">
              <a:latin typeface="+mj-lt"/>
            </a:endParaRPr>
          </a:p>
        </p:txBody>
      </p:sp>
      <p:sp>
        <p:nvSpPr>
          <p:cNvPr id="32" name="Title 1"/>
          <p:cNvSpPr>
            <a:spLocks noGrp="1"/>
          </p:cNvSpPr>
          <p:nvPr>
            <p:ph type="title"/>
          </p:nvPr>
        </p:nvSpPr>
        <p:spPr>
          <a:xfrm>
            <a:off x="457200" y="0"/>
            <a:ext cx="8229600" cy="715962"/>
          </a:xfrm>
        </p:spPr>
        <p:txBody>
          <a:bodyPr>
            <a:normAutofit fontScale="90000"/>
          </a:bodyPr>
          <a:lstStyle/>
          <a:p>
            <a:r>
              <a:rPr lang="en-US" dirty="0" smtClean="0">
                <a:solidFill>
                  <a:schemeClr val="tx1"/>
                </a:solidFill>
              </a:rPr>
              <a:t>Women’s Decisionmaking by State</a:t>
            </a:r>
            <a:endParaRPr lang="en-US" dirty="0">
              <a:solidFill>
                <a:schemeClr val="tx1"/>
              </a:solidFill>
            </a:endParaRPr>
          </a:p>
        </p:txBody>
      </p:sp>
      <p:sp>
        <p:nvSpPr>
          <p:cNvPr id="18" name="TextBox 17"/>
          <p:cNvSpPr txBox="1"/>
          <p:nvPr/>
        </p:nvSpPr>
        <p:spPr>
          <a:xfrm>
            <a:off x="0" y="6211669"/>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a:t>
            </a:r>
            <a:br>
              <a:rPr lang="en-US" i="1" dirty="0" smtClean="0">
                <a:latin typeface="Calibri" pitchFamily="34" charset="0"/>
              </a:rPr>
            </a:br>
            <a:r>
              <a:rPr lang="en-US" i="1" dirty="0" smtClean="0">
                <a:latin typeface="Calibri" pitchFamily="34" charset="0"/>
              </a:rPr>
              <a:t>who participate in all 3 decisions by themselves or jointly with their husband</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a:bodyPr>
          <a:lstStyle/>
          <a:p>
            <a:pPr eaLnBrk="1" hangingPunct="1"/>
            <a:r>
              <a:rPr lang="en-US" dirty="0" smtClean="0">
                <a:latin typeface="Calibri" pitchFamily="34" charset="0"/>
              </a:rPr>
              <a:t>Men’s Participation in Decisionmaking</a:t>
            </a:r>
          </a:p>
        </p:txBody>
      </p:sp>
      <p:graphicFrame>
        <p:nvGraphicFramePr>
          <p:cNvPr id="8" name="Chart 7"/>
          <p:cNvGraphicFramePr/>
          <p:nvPr>
            <p:extLst>
              <p:ext uri="{D42A27DB-BD31-4B8C-83A1-F6EECF244321}">
                <p14:modId xmlns:p14="http://schemas.microsoft.com/office/powerpoint/2010/main" val="3494175366"/>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men age 15-49 who usually make specific decisions by themselves or jointly with their wife</a:t>
            </a:r>
            <a:endParaRPr lang="en-US" i="1" dirty="0">
              <a:latin typeface="Calibri" pitchFamily="34" charset="0"/>
            </a:endParaRPr>
          </a:p>
        </p:txBody>
      </p:sp>
    </p:spTree>
    <p:extLst>
      <p:ext uri="{BB962C8B-B14F-4D97-AF65-F5344CB8AC3E}">
        <p14:creationId xmlns:p14="http://schemas.microsoft.com/office/powerpoint/2010/main" val="394860817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a:grpSpLocks noChangeAspect="1"/>
          </p:cNvGrpSpPr>
          <p:nvPr/>
        </p:nvGrpSpPr>
        <p:grpSpPr bwMode="auto">
          <a:xfrm>
            <a:off x="2133600" y="609600"/>
            <a:ext cx="4572000" cy="5703887"/>
            <a:chOff x="1632" y="727"/>
            <a:chExt cx="2880" cy="3593"/>
          </a:xfrm>
        </p:grpSpPr>
        <p:sp>
          <p:nvSpPr>
            <p:cNvPr id="18"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38" name="TextBox 37"/>
          <p:cNvSpPr txBox="1"/>
          <p:nvPr/>
        </p:nvSpPr>
        <p:spPr>
          <a:xfrm>
            <a:off x="0" y="6211669"/>
            <a:ext cx="8610600" cy="646331"/>
          </a:xfrm>
          <a:prstGeom prst="rect">
            <a:avLst/>
          </a:prstGeom>
          <a:noFill/>
        </p:spPr>
        <p:txBody>
          <a:bodyPr wrap="square" rtlCol="0">
            <a:spAutoFit/>
          </a:bodyPr>
          <a:lstStyle/>
          <a:p>
            <a:r>
              <a:rPr lang="en-US" i="1" dirty="0" smtClean="0">
                <a:latin typeface="Calibri" pitchFamily="34" charset="0"/>
              </a:rPr>
              <a:t>Percent of currently married men age 15-49 </a:t>
            </a:r>
            <a:br>
              <a:rPr lang="en-US" i="1" dirty="0" smtClean="0">
                <a:latin typeface="Calibri" pitchFamily="34" charset="0"/>
              </a:rPr>
            </a:br>
            <a:r>
              <a:rPr lang="en-US" i="1" dirty="0" smtClean="0">
                <a:latin typeface="Calibri" pitchFamily="34" charset="0"/>
              </a:rPr>
              <a:t>who participate in both decisions by themselves or jointly with their wife</a:t>
            </a:r>
            <a:endParaRPr lang="en-US" i="1" dirty="0">
              <a:latin typeface="Calibri" pitchFamily="34" charset="0"/>
            </a:endParaRPr>
          </a:p>
        </p:txBody>
      </p:sp>
      <p:sp>
        <p:nvSpPr>
          <p:cNvPr id="46" name="TextBox 45"/>
          <p:cNvSpPr txBox="1"/>
          <p:nvPr/>
        </p:nvSpPr>
        <p:spPr>
          <a:xfrm>
            <a:off x="3350367" y="1447800"/>
            <a:ext cx="2012539" cy="830997"/>
          </a:xfrm>
          <a:prstGeom prst="rect">
            <a:avLst/>
          </a:prstGeom>
          <a:noFill/>
        </p:spPr>
        <p:txBody>
          <a:bodyPr wrap="square" rtlCol="0">
            <a:spAutoFit/>
          </a:bodyPr>
          <a:lstStyle/>
          <a:p>
            <a:pPr algn="ctr"/>
            <a:r>
              <a:rPr lang="en-US" sz="2400" b="1" dirty="0" smtClean="0">
                <a:latin typeface="+mn-lt"/>
              </a:rPr>
              <a:t>Enugu</a:t>
            </a:r>
          </a:p>
          <a:p>
            <a:pPr algn="ctr"/>
            <a:r>
              <a:rPr lang="en-US" sz="2400" b="1" dirty="0" smtClean="0">
                <a:latin typeface="+mn-lt"/>
              </a:rPr>
              <a:t>85%</a:t>
            </a:r>
            <a:endParaRPr lang="en-US" sz="2400" b="1" dirty="0">
              <a:latin typeface="+mn-lt"/>
            </a:endParaRPr>
          </a:p>
        </p:txBody>
      </p:sp>
      <p:sp>
        <p:nvSpPr>
          <p:cNvPr id="47" name="TextBox 46"/>
          <p:cNvSpPr txBox="1"/>
          <p:nvPr/>
        </p:nvSpPr>
        <p:spPr>
          <a:xfrm>
            <a:off x="4990337" y="2133600"/>
            <a:ext cx="2012539" cy="1200329"/>
          </a:xfrm>
          <a:prstGeom prst="rect">
            <a:avLst/>
          </a:prstGeom>
          <a:noFill/>
        </p:spPr>
        <p:txBody>
          <a:bodyPr wrap="square" rtlCol="0">
            <a:spAutoFit/>
          </a:bodyPr>
          <a:lstStyle/>
          <a:p>
            <a:pPr algn="ctr"/>
            <a:r>
              <a:rPr lang="en-US" sz="2400" b="1" dirty="0" smtClean="0">
                <a:latin typeface="+mn-lt"/>
              </a:rPr>
              <a:t>Ebonyi</a:t>
            </a:r>
          </a:p>
          <a:p>
            <a:pPr algn="ctr"/>
            <a:r>
              <a:rPr lang="en-US" sz="2400" b="1" dirty="0" smtClean="0">
                <a:latin typeface="+mn-lt"/>
              </a:rPr>
              <a:t>69%</a:t>
            </a:r>
          </a:p>
          <a:p>
            <a:pPr algn="ctr"/>
            <a:endParaRPr lang="en-US" sz="2400" b="1" dirty="0">
              <a:latin typeface="+mn-lt"/>
            </a:endParaRPr>
          </a:p>
        </p:txBody>
      </p:sp>
      <p:sp>
        <p:nvSpPr>
          <p:cNvPr id="48" name="TextBox 47"/>
          <p:cNvSpPr txBox="1"/>
          <p:nvPr/>
        </p:nvSpPr>
        <p:spPr>
          <a:xfrm>
            <a:off x="3657600" y="3810000"/>
            <a:ext cx="2012539" cy="830997"/>
          </a:xfrm>
          <a:prstGeom prst="rect">
            <a:avLst/>
          </a:prstGeom>
          <a:noFill/>
        </p:spPr>
        <p:txBody>
          <a:bodyPr wrap="square" rtlCol="0">
            <a:spAutoFit/>
          </a:bodyPr>
          <a:lstStyle/>
          <a:p>
            <a:pPr algn="ctr"/>
            <a:r>
              <a:rPr lang="en-US" sz="2400" b="1" dirty="0" smtClean="0">
                <a:latin typeface="+mn-lt"/>
              </a:rPr>
              <a:t>Abia</a:t>
            </a:r>
          </a:p>
          <a:p>
            <a:pPr algn="ctr"/>
            <a:r>
              <a:rPr lang="en-US" sz="2400" b="1" dirty="0" smtClean="0">
                <a:latin typeface="+mn-lt"/>
              </a:rPr>
              <a:t>85%</a:t>
            </a:r>
            <a:endParaRPr lang="en-US" sz="2400" b="1" dirty="0">
              <a:latin typeface="+mn-lt"/>
            </a:endParaRPr>
          </a:p>
        </p:txBody>
      </p:sp>
      <p:sp>
        <p:nvSpPr>
          <p:cNvPr id="49" name="TextBox 48"/>
          <p:cNvSpPr txBox="1"/>
          <p:nvPr/>
        </p:nvSpPr>
        <p:spPr>
          <a:xfrm>
            <a:off x="2133600" y="2797314"/>
            <a:ext cx="2012539" cy="830997"/>
          </a:xfrm>
          <a:prstGeom prst="rect">
            <a:avLst/>
          </a:prstGeom>
          <a:noFill/>
        </p:spPr>
        <p:txBody>
          <a:bodyPr wrap="square" rtlCol="0">
            <a:spAutoFit/>
          </a:bodyPr>
          <a:lstStyle/>
          <a:p>
            <a:pPr algn="ctr"/>
            <a:r>
              <a:rPr lang="en-US" sz="2400" b="1" dirty="0" smtClean="0">
                <a:latin typeface="+mn-lt"/>
              </a:rPr>
              <a:t>Anambra</a:t>
            </a:r>
          </a:p>
          <a:p>
            <a:pPr algn="ctr"/>
            <a:r>
              <a:rPr lang="en-US" sz="2400" b="1" dirty="0" smtClean="0">
                <a:latin typeface="+mn-lt"/>
              </a:rPr>
              <a:t>74%</a:t>
            </a:r>
            <a:endParaRPr lang="en-US" sz="2400" b="1" dirty="0">
              <a:latin typeface="+mn-lt"/>
            </a:endParaRPr>
          </a:p>
        </p:txBody>
      </p:sp>
      <p:sp>
        <p:nvSpPr>
          <p:cNvPr id="50" name="TextBox 49"/>
          <p:cNvSpPr txBox="1"/>
          <p:nvPr/>
        </p:nvSpPr>
        <p:spPr>
          <a:xfrm>
            <a:off x="2286000" y="3962400"/>
            <a:ext cx="2012539" cy="830997"/>
          </a:xfrm>
          <a:prstGeom prst="rect">
            <a:avLst/>
          </a:prstGeom>
          <a:noFill/>
        </p:spPr>
        <p:txBody>
          <a:bodyPr wrap="square" rtlCol="0">
            <a:spAutoFit/>
          </a:bodyPr>
          <a:lstStyle/>
          <a:p>
            <a:pPr algn="ctr"/>
            <a:r>
              <a:rPr lang="en-US" sz="2400" b="1" dirty="0" smtClean="0">
                <a:latin typeface="+mn-lt"/>
              </a:rPr>
              <a:t>Imo</a:t>
            </a:r>
          </a:p>
          <a:p>
            <a:pPr algn="ctr"/>
            <a:r>
              <a:rPr lang="en-US" sz="2400" b="1" dirty="0" smtClean="0">
                <a:latin typeface="+mn-lt"/>
              </a:rPr>
              <a:t>83%</a:t>
            </a:r>
            <a:endParaRPr lang="en-US" sz="2400" b="1" dirty="0">
              <a:latin typeface="+mn-lt"/>
            </a:endParaRPr>
          </a:p>
        </p:txBody>
      </p:sp>
      <p:sp>
        <p:nvSpPr>
          <p:cNvPr id="51" name="TextBox 50"/>
          <p:cNvSpPr txBox="1"/>
          <p:nvPr/>
        </p:nvSpPr>
        <p:spPr>
          <a:xfrm>
            <a:off x="0" y="4754462"/>
            <a:ext cx="2418004" cy="1569660"/>
          </a:xfrm>
          <a:prstGeom prst="rect">
            <a:avLst/>
          </a:prstGeom>
          <a:noFill/>
        </p:spPr>
        <p:txBody>
          <a:bodyPr wrap="square" rtlCol="0">
            <a:spAutoFit/>
          </a:bodyPr>
          <a:lstStyle/>
          <a:p>
            <a:pPr algn="ctr"/>
            <a:r>
              <a:rPr lang="en-US" sz="2400" b="1" dirty="0" smtClean="0">
                <a:latin typeface="+mj-lt"/>
              </a:rPr>
              <a:t>Nigeria  </a:t>
            </a:r>
          </a:p>
          <a:p>
            <a:pPr algn="ctr"/>
            <a:r>
              <a:rPr lang="en-US" sz="2400" b="1" dirty="0" smtClean="0">
                <a:latin typeface="+mj-lt"/>
              </a:rPr>
              <a:t>74%</a:t>
            </a:r>
          </a:p>
          <a:p>
            <a:pPr algn="ctr"/>
            <a:r>
              <a:rPr lang="en-US" sz="2400" b="1" dirty="0" smtClean="0">
                <a:latin typeface="+mj-lt"/>
              </a:rPr>
              <a:t>South East </a:t>
            </a:r>
          </a:p>
          <a:p>
            <a:pPr algn="ctr"/>
            <a:r>
              <a:rPr lang="en-US" sz="2400" b="1" dirty="0" smtClean="0">
                <a:latin typeface="+mj-lt"/>
              </a:rPr>
              <a:t>78%</a:t>
            </a:r>
            <a:endParaRPr lang="en-US" sz="2400" b="1" dirty="0">
              <a:latin typeface="+mj-lt"/>
            </a:endParaRPr>
          </a:p>
        </p:txBody>
      </p:sp>
      <p:sp>
        <p:nvSpPr>
          <p:cNvPr id="52" name="Title 1"/>
          <p:cNvSpPr txBox="1">
            <a:spLocks/>
          </p:cNvSpPr>
          <p:nvPr/>
        </p:nvSpPr>
        <p:spPr>
          <a:xfrm>
            <a:off x="609600" y="30468"/>
            <a:ext cx="8229600" cy="594648"/>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Men’s </a:t>
            </a:r>
            <a:r>
              <a:rPr kumimoji="0" lang="en-US" sz="4400" b="0" i="0" u="none" strike="noStrike" kern="1200" cap="none" spc="0" normalizeH="0" baseline="0" noProof="0" dirty="0" err="1" smtClean="0">
                <a:ln>
                  <a:noFill/>
                </a:ln>
                <a:solidFill>
                  <a:schemeClr val="tx1"/>
                </a:solidFill>
                <a:effectLst/>
                <a:uLnTx/>
                <a:uFillTx/>
                <a:latin typeface="+mj-lt"/>
                <a:ea typeface="+mj-ea"/>
                <a:cs typeface="+mj-cs"/>
              </a:rPr>
              <a:t>Decisionmaking</a:t>
            </a:r>
            <a:r>
              <a:rPr kumimoji="0" lang="en-US" sz="4400" b="0" i="0" u="none" strike="noStrike" kern="1200" cap="none" spc="0" normalizeH="0" baseline="0" noProof="0" dirty="0" smtClean="0">
                <a:ln>
                  <a:noFill/>
                </a:ln>
                <a:solidFill>
                  <a:schemeClr val="tx1"/>
                </a:solidFill>
                <a:effectLst/>
                <a:uLnTx/>
                <a:uFillTx/>
                <a:latin typeface="+mj-lt"/>
                <a:ea typeface="+mj-ea"/>
                <a:cs typeface="+mj-cs"/>
              </a:rPr>
              <a:t> by State</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val="41634571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err="1" smtClean="0">
                <a:latin typeface="Calibri" pitchFamily="34" charset="0"/>
              </a:rPr>
              <a:t>Decisionmaking</a:t>
            </a:r>
            <a:endParaRPr lang="en-US" dirty="0" smtClean="0">
              <a:latin typeface="Calibri" pitchFamily="34" charset="0"/>
            </a:endParaRPr>
          </a:p>
          <a:p>
            <a:r>
              <a:rPr lang="en-US" b="1" dirty="0">
                <a:solidFill>
                  <a:schemeClr val="bg2"/>
                </a:solidFill>
                <a:latin typeface="Calibri" pitchFamily="34" charset="0"/>
              </a:rPr>
              <a:t>Attitudes Toward Wife </a:t>
            </a:r>
            <a:r>
              <a:rPr lang="en-US" b="1" dirty="0" smtClean="0">
                <a:solidFill>
                  <a:schemeClr val="bg2"/>
                </a:solidFill>
                <a:latin typeface="Calibri" pitchFamily="34" charset="0"/>
              </a:rPr>
              <a:t>Beating</a:t>
            </a:r>
          </a:p>
          <a:p>
            <a:r>
              <a:rPr lang="en-US" dirty="0" smtClean="0"/>
              <a:t>Women’s Empowerment Indicators</a:t>
            </a:r>
          </a:p>
        </p:txBody>
      </p:sp>
    </p:spTree>
    <p:extLst>
      <p:ext uri="{BB962C8B-B14F-4D97-AF65-F5344CB8AC3E}">
        <p14:creationId xmlns:p14="http://schemas.microsoft.com/office/powerpoint/2010/main" val="33224361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766"/>
            <a:ext cx="8229600" cy="762000"/>
          </a:xfrm>
        </p:spPr>
        <p:txBody>
          <a:bodyPr>
            <a:normAutofit/>
          </a:bodyPr>
          <a:lstStyle/>
          <a:p>
            <a:r>
              <a:rPr lang="en-US" sz="4000" dirty="0" smtClean="0">
                <a:latin typeface="Calibri" pitchFamily="34" charset="0"/>
              </a:rPr>
              <a:t>Attitudes Toward Wife Beating</a:t>
            </a:r>
            <a:endParaRPr lang="en-US" sz="4000" dirty="0">
              <a:latin typeface="Calibri" pitchFamily="34" charset="0"/>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3142142819"/>
              </p:ext>
            </p:extLst>
          </p:nvPr>
        </p:nvGraphicFramePr>
        <p:xfrm>
          <a:off x="0" y="1311166"/>
          <a:ext cx="91440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777766"/>
            <a:ext cx="9144000" cy="646331"/>
          </a:xfrm>
          <a:prstGeom prst="rect">
            <a:avLst/>
          </a:prstGeom>
          <a:noFill/>
        </p:spPr>
        <p:txBody>
          <a:bodyPr wrap="square" rtlCol="0">
            <a:spAutoFit/>
          </a:bodyPr>
          <a:lstStyle/>
          <a:p>
            <a:r>
              <a:rPr lang="en-US" i="1" dirty="0" smtClean="0">
                <a:latin typeface="Calibri" pitchFamily="34" charset="0"/>
              </a:rPr>
              <a:t>Percent of ever-married women and men age 15-49 who agree that a husband is justified in beating his wife under certain circumstances</a:t>
            </a:r>
            <a:endParaRPr lang="en-US" i="1" dirty="0">
              <a:latin typeface="Calibri" pitchFamily="34" charset="0"/>
            </a:endParaRPr>
          </a:p>
        </p:txBody>
      </p:sp>
    </p:spTree>
    <p:extLst>
      <p:ext uri="{BB962C8B-B14F-4D97-AF65-F5344CB8AC3E}">
        <p14:creationId xmlns:p14="http://schemas.microsoft.com/office/powerpoint/2010/main" val="14102374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a:grpSpLocks noChangeAspect="1"/>
          </p:cNvGrpSpPr>
          <p:nvPr/>
        </p:nvGrpSpPr>
        <p:grpSpPr bwMode="auto">
          <a:xfrm>
            <a:off x="2133600" y="685800"/>
            <a:ext cx="4572000" cy="5703887"/>
            <a:chOff x="1632" y="727"/>
            <a:chExt cx="2880" cy="3593"/>
          </a:xfrm>
        </p:grpSpPr>
        <p:sp>
          <p:nvSpPr>
            <p:cNvPr id="21"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3" name="TextBox 22"/>
          <p:cNvSpPr txBox="1"/>
          <p:nvPr/>
        </p:nvSpPr>
        <p:spPr>
          <a:xfrm>
            <a:off x="-62964" y="6199729"/>
            <a:ext cx="9144000" cy="646331"/>
          </a:xfrm>
          <a:prstGeom prst="rect">
            <a:avLst/>
          </a:prstGeom>
          <a:noFill/>
        </p:spPr>
        <p:txBody>
          <a:bodyPr wrap="square" rtlCol="0">
            <a:spAutoFit/>
          </a:bodyPr>
          <a:lstStyle/>
          <a:p>
            <a:r>
              <a:rPr lang="en-US" i="1" dirty="0" smtClean="0">
                <a:latin typeface="Calibri" pitchFamily="34" charset="0"/>
              </a:rPr>
              <a:t>Percent of ever-married women age 15-49 </a:t>
            </a:r>
            <a:br>
              <a:rPr lang="en-US" i="1" dirty="0" smtClean="0">
                <a:latin typeface="Calibri" pitchFamily="34" charset="0"/>
              </a:rPr>
            </a:br>
            <a:r>
              <a:rPr lang="en-US" i="1" dirty="0" smtClean="0">
                <a:latin typeface="Calibri" pitchFamily="34" charset="0"/>
              </a:rPr>
              <a:t>who agree that a husband is justified in beating his wife under at least one circumstance</a:t>
            </a:r>
            <a:endParaRPr lang="en-US" i="1" dirty="0">
              <a:latin typeface="Calibri" pitchFamily="34" charset="0"/>
            </a:endParaRPr>
          </a:p>
        </p:txBody>
      </p:sp>
      <p:sp>
        <p:nvSpPr>
          <p:cNvPr id="32" name="TextBox 31"/>
          <p:cNvSpPr txBox="1"/>
          <p:nvPr/>
        </p:nvSpPr>
        <p:spPr>
          <a:xfrm>
            <a:off x="3167751" y="1413301"/>
            <a:ext cx="2012539" cy="830997"/>
          </a:xfrm>
          <a:prstGeom prst="rect">
            <a:avLst/>
          </a:prstGeom>
          <a:noFill/>
        </p:spPr>
        <p:txBody>
          <a:bodyPr wrap="square" rtlCol="0">
            <a:spAutoFit/>
          </a:bodyPr>
          <a:lstStyle/>
          <a:p>
            <a:pPr algn="ctr"/>
            <a:r>
              <a:rPr lang="en-US" sz="2400" b="1" dirty="0" smtClean="0">
                <a:latin typeface="+mn-lt"/>
              </a:rPr>
              <a:t>Enugu</a:t>
            </a:r>
          </a:p>
          <a:p>
            <a:pPr algn="ctr"/>
            <a:r>
              <a:rPr lang="en-US" sz="2400" b="1" dirty="0" smtClean="0">
                <a:latin typeface="+mn-lt"/>
              </a:rPr>
              <a:t>41%</a:t>
            </a:r>
            <a:endParaRPr lang="en-US" sz="2400" b="1" dirty="0">
              <a:latin typeface="+mn-lt"/>
            </a:endParaRPr>
          </a:p>
        </p:txBody>
      </p:sp>
      <p:sp>
        <p:nvSpPr>
          <p:cNvPr id="33" name="TextBox 32"/>
          <p:cNvSpPr txBox="1"/>
          <p:nvPr/>
        </p:nvSpPr>
        <p:spPr>
          <a:xfrm>
            <a:off x="4772025" y="2209800"/>
            <a:ext cx="2012539" cy="1200329"/>
          </a:xfrm>
          <a:prstGeom prst="rect">
            <a:avLst/>
          </a:prstGeom>
          <a:noFill/>
        </p:spPr>
        <p:txBody>
          <a:bodyPr wrap="square" rtlCol="0">
            <a:spAutoFit/>
          </a:bodyPr>
          <a:lstStyle/>
          <a:p>
            <a:pPr algn="ctr"/>
            <a:r>
              <a:rPr lang="en-US" sz="2400" b="1" dirty="0" smtClean="0">
                <a:solidFill>
                  <a:schemeClr val="bg1"/>
                </a:solidFill>
                <a:latin typeface="+mn-lt"/>
              </a:rPr>
              <a:t>Ebonyi</a:t>
            </a:r>
          </a:p>
          <a:p>
            <a:pPr algn="ctr"/>
            <a:r>
              <a:rPr lang="en-US" sz="2400" b="1" dirty="0" smtClean="0">
                <a:solidFill>
                  <a:schemeClr val="bg1"/>
                </a:solidFill>
                <a:latin typeface="+mn-lt"/>
              </a:rPr>
              <a:t>66%</a:t>
            </a:r>
          </a:p>
          <a:p>
            <a:pPr algn="ctr"/>
            <a:endParaRPr lang="en-US" sz="2400" b="1" dirty="0">
              <a:solidFill>
                <a:schemeClr val="bg1"/>
              </a:solidFill>
              <a:latin typeface="+mn-lt"/>
            </a:endParaRPr>
          </a:p>
        </p:txBody>
      </p:sp>
      <p:sp>
        <p:nvSpPr>
          <p:cNvPr id="34" name="TextBox 33"/>
          <p:cNvSpPr txBox="1"/>
          <p:nvPr/>
        </p:nvSpPr>
        <p:spPr>
          <a:xfrm>
            <a:off x="3657600" y="3886200"/>
            <a:ext cx="2012539" cy="830997"/>
          </a:xfrm>
          <a:prstGeom prst="rect">
            <a:avLst/>
          </a:prstGeom>
          <a:noFill/>
        </p:spPr>
        <p:txBody>
          <a:bodyPr wrap="square" rtlCol="0">
            <a:spAutoFit/>
          </a:bodyPr>
          <a:lstStyle/>
          <a:p>
            <a:pPr algn="ctr"/>
            <a:r>
              <a:rPr lang="en-US" sz="2400" b="1" dirty="0" smtClean="0">
                <a:latin typeface="+mn-lt"/>
              </a:rPr>
              <a:t>Abia</a:t>
            </a:r>
          </a:p>
          <a:p>
            <a:pPr algn="ctr"/>
            <a:r>
              <a:rPr lang="en-US" sz="2400" b="1" dirty="0" smtClean="0">
                <a:latin typeface="+mn-lt"/>
              </a:rPr>
              <a:t>36%</a:t>
            </a:r>
            <a:endParaRPr lang="en-US" sz="2400" b="1" dirty="0">
              <a:latin typeface="+mn-lt"/>
            </a:endParaRPr>
          </a:p>
        </p:txBody>
      </p:sp>
      <p:sp>
        <p:nvSpPr>
          <p:cNvPr id="35" name="TextBox 34"/>
          <p:cNvSpPr txBox="1"/>
          <p:nvPr/>
        </p:nvSpPr>
        <p:spPr>
          <a:xfrm>
            <a:off x="2057400" y="2902803"/>
            <a:ext cx="2012539" cy="830997"/>
          </a:xfrm>
          <a:prstGeom prst="rect">
            <a:avLst/>
          </a:prstGeom>
          <a:noFill/>
        </p:spPr>
        <p:txBody>
          <a:bodyPr wrap="square" rtlCol="0">
            <a:spAutoFit/>
          </a:bodyPr>
          <a:lstStyle/>
          <a:p>
            <a:pPr algn="ctr"/>
            <a:r>
              <a:rPr lang="en-US" sz="2400" b="1" dirty="0" smtClean="0">
                <a:latin typeface="+mn-lt"/>
              </a:rPr>
              <a:t>Anambra</a:t>
            </a:r>
          </a:p>
          <a:p>
            <a:pPr algn="ctr"/>
            <a:r>
              <a:rPr lang="en-US" sz="2400" b="1" dirty="0" smtClean="0">
                <a:latin typeface="+mn-lt"/>
              </a:rPr>
              <a:t>24%</a:t>
            </a:r>
            <a:endParaRPr lang="en-US" sz="2400" b="1" dirty="0">
              <a:latin typeface="+mn-lt"/>
            </a:endParaRPr>
          </a:p>
        </p:txBody>
      </p:sp>
      <p:sp>
        <p:nvSpPr>
          <p:cNvPr id="36" name="TextBox 35"/>
          <p:cNvSpPr txBox="1"/>
          <p:nvPr/>
        </p:nvSpPr>
        <p:spPr>
          <a:xfrm>
            <a:off x="2377173" y="4022784"/>
            <a:ext cx="2012539" cy="830997"/>
          </a:xfrm>
          <a:prstGeom prst="rect">
            <a:avLst/>
          </a:prstGeom>
          <a:noFill/>
        </p:spPr>
        <p:txBody>
          <a:bodyPr wrap="square" rtlCol="0">
            <a:spAutoFit/>
          </a:bodyPr>
          <a:lstStyle/>
          <a:p>
            <a:pPr algn="ctr"/>
            <a:r>
              <a:rPr lang="en-US" sz="2400" b="1" dirty="0" smtClean="0">
                <a:latin typeface="+mn-lt"/>
              </a:rPr>
              <a:t>Imo</a:t>
            </a:r>
          </a:p>
          <a:p>
            <a:pPr algn="ctr"/>
            <a:r>
              <a:rPr lang="en-US" sz="2400" b="1" dirty="0" smtClean="0">
                <a:latin typeface="+mn-lt"/>
              </a:rPr>
              <a:t>29%</a:t>
            </a:r>
            <a:endParaRPr lang="en-US" sz="2400" b="1" dirty="0">
              <a:latin typeface="+mn-lt"/>
            </a:endParaRPr>
          </a:p>
        </p:txBody>
      </p:sp>
      <p:sp>
        <p:nvSpPr>
          <p:cNvPr id="37" name="TextBox 36"/>
          <p:cNvSpPr txBox="1"/>
          <p:nvPr/>
        </p:nvSpPr>
        <p:spPr>
          <a:xfrm>
            <a:off x="0" y="4495800"/>
            <a:ext cx="2722804" cy="1569660"/>
          </a:xfrm>
          <a:prstGeom prst="rect">
            <a:avLst/>
          </a:prstGeom>
          <a:noFill/>
        </p:spPr>
        <p:txBody>
          <a:bodyPr wrap="square" rtlCol="0">
            <a:spAutoFit/>
          </a:bodyPr>
          <a:lstStyle/>
          <a:p>
            <a:pPr algn="ctr"/>
            <a:r>
              <a:rPr lang="en-US" sz="2400" b="1" dirty="0" smtClean="0">
                <a:latin typeface="+mj-lt"/>
              </a:rPr>
              <a:t>Nigeria  </a:t>
            </a:r>
          </a:p>
          <a:p>
            <a:pPr algn="ctr"/>
            <a:r>
              <a:rPr lang="en-US" sz="2400" b="1" dirty="0" smtClean="0">
                <a:latin typeface="+mj-lt"/>
              </a:rPr>
              <a:t>35%</a:t>
            </a:r>
          </a:p>
          <a:p>
            <a:pPr algn="ctr"/>
            <a:r>
              <a:rPr lang="en-US" sz="2400" b="1" dirty="0" smtClean="0">
                <a:latin typeface="+mj-lt"/>
              </a:rPr>
              <a:t>South East  </a:t>
            </a:r>
          </a:p>
          <a:p>
            <a:pPr algn="ctr"/>
            <a:r>
              <a:rPr lang="en-US" sz="2400" b="1" dirty="0" smtClean="0">
                <a:latin typeface="+mj-lt"/>
              </a:rPr>
              <a:t>41%</a:t>
            </a:r>
            <a:endParaRPr lang="en-US" sz="2400" b="1" dirty="0">
              <a:latin typeface="+mj-lt"/>
            </a:endParaRPr>
          </a:p>
        </p:txBody>
      </p:sp>
      <p:sp>
        <p:nvSpPr>
          <p:cNvPr id="38" name="Title 1"/>
          <p:cNvSpPr txBox="1">
            <a:spLocks/>
          </p:cNvSpPr>
          <p:nvPr/>
        </p:nvSpPr>
        <p:spPr>
          <a:xfrm>
            <a:off x="762000" y="502463"/>
            <a:ext cx="8229600" cy="12199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39" name="Title 1"/>
          <p:cNvSpPr txBox="1">
            <a:spLocks/>
          </p:cNvSpPr>
          <p:nvPr/>
        </p:nvSpPr>
        <p:spPr>
          <a:xfrm>
            <a:off x="657225" y="350063"/>
            <a:ext cx="8229600" cy="1219975"/>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20" name="Title 1"/>
          <p:cNvSpPr txBox="1">
            <a:spLocks noGrp="1"/>
          </p:cNvSpPr>
          <p:nvPr>
            <p:ph type="title"/>
          </p:nvPr>
        </p:nvSpPr>
        <p:spPr>
          <a:xfrm>
            <a:off x="0" y="198438"/>
            <a:ext cx="9144000" cy="487362"/>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tx1"/>
                </a:solidFill>
                <a:effectLst/>
                <a:uLnTx/>
                <a:uFillTx/>
                <a:latin typeface="+mj-lt"/>
                <a:ea typeface="+mj-ea"/>
                <a:cs typeface="+mj-cs"/>
              </a:rPr>
              <a:t>Attitudes towards Wife Beating by State: Women</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val="10089933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noChangeAspect="1"/>
          </p:cNvGrpSpPr>
          <p:nvPr/>
        </p:nvGrpSpPr>
        <p:grpSpPr bwMode="auto">
          <a:xfrm>
            <a:off x="2133600" y="685800"/>
            <a:ext cx="4572000" cy="5703887"/>
            <a:chOff x="1632" y="727"/>
            <a:chExt cx="2880" cy="3593"/>
          </a:xfrm>
        </p:grpSpPr>
        <p:sp>
          <p:nvSpPr>
            <p:cNvPr id="21"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3" name="TextBox 42"/>
          <p:cNvSpPr txBox="1"/>
          <p:nvPr/>
        </p:nvSpPr>
        <p:spPr>
          <a:xfrm>
            <a:off x="7883" y="6211669"/>
            <a:ext cx="9144000" cy="646331"/>
          </a:xfrm>
          <a:prstGeom prst="rect">
            <a:avLst/>
          </a:prstGeom>
          <a:noFill/>
        </p:spPr>
        <p:txBody>
          <a:bodyPr wrap="square" rtlCol="0">
            <a:spAutoFit/>
          </a:bodyPr>
          <a:lstStyle/>
          <a:p>
            <a:r>
              <a:rPr lang="en-US" i="1" dirty="0" smtClean="0">
                <a:latin typeface="Calibri" pitchFamily="34" charset="0"/>
              </a:rPr>
              <a:t>Percent of ever-married men age 15-49 </a:t>
            </a:r>
            <a:br>
              <a:rPr lang="en-US" i="1" dirty="0" smtClean="0">
                <a:latin typeface="Calibri" pitchFamily="34" charset="0"/>
              </a:rPr>
            </a:br>
            <a:r>
              <a:rPr lang="en-US" i="1" dirty="0" smtClean="0">
                <a:latin typeface="Calibri" pitchFamily="34" charset="0"/>
              </a:rPr>
              <a:t>who agree that a husband is justified in beating his wife under at least one circumstance</a:t>
            </a:r>
            <a:endParaRPr lang="en-US" i="1" dirty="0">
              <a:latin typeface="Calibri" pitchFamily="34" charset="0"/>
            </a:endParaRPr>
          </a:p>
        </p:txBody>
      </p:sp>
      <p:sp>
        <p:nvSpPr>
          <p:cNvPr id="69" name="TextBox 68"/>
          <p:cNvSpPr txBox="1"/>
          <p:nvPr/>
        </p:nvSpPr>
        <p:spPr>
          <a:xfrm>
            <a:off x="3148807" y="1907796"/>
            <a:ext cx="2012539" cy="830997"/>
          </a:xfrm>
          <a:prstGeom prst="rect">
            <a:avLst/>
          </a:prstGeom>
          <a:noFill/>
        </p:spPr>
        <p:txBody>
          <a:bodyPr wrap="square" rtlCol="0">
            <a:spAutoFit/>
          </a:bodyPr>
          <a:lstStyle/>
          <a:p>
            <a:pPr algn="ctr"/>
            <a:r>
              <a:rPr lang="en-US" sz="2400" b="1" dirty="0" smtClean="0">
                <a:solidFill>
                  <a:schemeClr val="bg1"/>
                </a:solidFill>
                <a:latin typeface="+mn-lt"/>
              </a:rPr>
              <a:t>Enugu</a:t>
            </a:r>
          </a:p>
          <a:p>
            <a:pPr algn="ctr"/>
            <a:r>
              <a:rPr lang="en-US" sz="2400" b="1" dirty="0" smtClean="0">
                <a:solidFill>
                  <a:schemeClr val="bg1"/>
                </a:solidFill>
                <a:latin typeface="+mn-lt"/>
              </a:rPr>
              <a:t>27%</a:t>
            </a:r>
            <a:endParaRPr lang="en-US" sz="2400" b="1" dirty="0">
              <a:solidFill>
                <a:schemeClr val="bg1"/>
              </a:solidFill>
              <a:latin typeface="+mn-lt"/>
            </a:endParaRPr>
          </a:p>
        </p:txBody>
      </p:sp>
      <p:sp>
        <p:nvSpPr>
          <p:cNvPr id="70" name="TextBox 69"/>
          <p:cNvSpPr txBox="1"/>
          <p:nvPr/>
        </p:nvSpPr>
        <p:spPr>
          <a:xfrm>
            <a:off x="4724400" y="2181928"/>
            <a:ext cx="2012539" cy="1200329"/>
          </a:xfrm>
          <a:prstGeom prst="rect">
            <a:avLst/>
          </a:prstGeom>
          <a:noFill/>
        </p:spPr>
        <p:txBody>
          <a:bodyPr wrap="square" rtlCol="0">
            <a:spAutoFit/>
          </a:bodyPr>
          <a:lstStyle/>
          <a:p>
            <a:pPr algn="ctr"/>
            <a:r>
              <a:rPr lang="en-US" sz="2400" b="1" dirty="0" smtClean="0">
                <a:solidFill>
                  <a:schemeClr val="bg1"/>
                </a:solidFill>
                <a:latin typeface="+mn-lt"/>
              </a:rPr>
              <a:t>Ebonyi</a:t>
            </a:r>
          </a:p>
          <a:p>
            <a:pPr algn="ctr"/>
            <a:r>
              <a:rPr lang="en-US" sz="2400" b="1" dirty="0" smtClean="0">
                <a:solidFill>
                  <a:schemeClr val="bg1"/>
                </a:solidFill>
                <a:latin typeface="+mn-lt"/>
              </a:rPr>
              <a:t>23%</a:t>
            </a:r>
          </a:p>
          <a:p>
            <a:pPr algn="ctr"/>
            <a:endParaRPr lang="en-US" sz="2400" b="1" dirty="0">
              <a:solidFill>
                <a:schemeClr val="bg1"/>
              </a:solidFill>
              <a:latin typeface="+mn-lt"/>
            </a:endParaRPr>
          </a:p>
        </p:txBody>
      </p:sp>
      <p:sp>
        <p:nvSpPr>
          <p:cNvPr id="71" name="TextBox 70"/>
          <p:cNvSpPr txBox="1"/>
          <p:nvPr/>
        </p:nvSpPr>
        <p:spPr>
          <a:xfrm>
            <a:off x="3657600" y="3886200"/>
            <a:ext cx="2012539" cy="830997"/>
          </a:xfrm>
          <a:prstGeom prst="rect">
            <a:avLst/>
          </a:prstGeom>
          <a:noFill/>
        </p:spPr>
        <p:txBody>
          <a:bodyPr wrap="square" rtlCol="0">
            <a:spAutoFit/>
          </a:bodyPr>
          <a:lstStyle/>
          <a:p>
            <a:pPr algn="ctr"/>
            <a:r>
              <a:rPr lang="en-US" sz="2400" b="1" dirty="0" smtClean="0">
                <a:solidFill>
                  <a:schemeClr val="bg1"/>
                </a:solidFill>
                <a:latin typeface="+mn-lt"/>
              </a:rPr>
              <a:t>Abia</a:t>
            </a:r>
          </a:p>
          <a:p>
            <a:pPr algn="ctr"/>
            <a:r>
              <a:rPr lang="en-US" sz="2400" b="1" dirty="0" smtClean="0">
                <a:solidFill>
                  <a:schemeClr val="bg1"/>
                </a:solidFill>
                <a:latin typeface="+mn-lt"/>
              </a:rPr>
              <a:t>35%</a:t>
            </a:r>
            <a:endParaRPr lang="en-US" sz="2400" b="1" dirty="0">
              <a:solidFill>
                <a:schemeClr val="bg1"/>
              </a:solidFill>
              <a:latin typeface="+mn-lt"/>
            </a:endParaRPr>
          </a:p>
        </p:txBody>
      </p:sp>
      <p:sp>
        <p:nvSpPr>
          <p:cNvPr id="72" name="TextBox 71"/>
          <p:cNvSpPr txBox="1"/>
          <p:nvPr/>
        </p:nvSpPr>
        <p:spPr>
          <a:xfrm>
            <a:off x="2057400" y="2895600"/>
            <a:ext cx="2012539" cy="830997"/>
          </a:xfrm>
          <a:prstGeom prst="rect">
            <a:avLst/>
          </a:prstGeom>
          <a:noFill/>
        </p:spPr>
        <p:txBody>
          <a:bodyPr wrap="square" rtlCol="0">
            <a:spAutoFit/>
          </a:bodyPr>
          <a:lstStyle/>
          <a:p>
            <a:pPr algn="ctr"/>
            <a:r>
              <a:rPr lang="en-US" sz="2400" b="1" dirty="0" smtClean="0">
                <a:solidFill>
                  <a:schemeClr val="bg1"/>
                </a:solidFill>
                <a:latin typeface="+mn-lt"/>
              </a:rPr>
              <a:t>Anambra</a:t>
            </a:r>
          </a:p>
          <a:p>
            <a:pPr algn="ctr"/>
            <a:r>
              <a:rPr lang="en-US" sz="2400" b="1" dirty="0" smtClean="0">
                <a:solidFill>
                  <a:schemeClr val="bg1"/>
                </a:solidFill>
                <a:latin typeface="+mn-lt"/>
              </a:rPr>
              <a:t>21%</a:t>
            </a:r>
            <a:endParaRPr lang="en-US" sz="2400" b="1" dirty="0">
              <a:solidFill>
                <a:schemeClr val="bg1"/>
              </a:solidFill>
              <a:latin typeface="+mn-lt"/>
            </a:endParaRPr>
          </a:p>
        </p:txBody>
      </p:sp>
      <p:sp>
        <p:nvSpPr>
          <p:cNvPr id="73" name="TextBox 72"/>
          <p:cNvSpPr txBox="1"/>
          <p:nvPr/>
        </p:nvSpPr>
        <p:spPr>
          <a:xfrm>
            <a:off x="2362200" y="3962400"/>
            <a:ext cx="2012539" cy="830997"/>
          </a:xfrm>
          <a:prstGeom prst="rect">
            <a:avLst/>
          </a:prstGeom>
          <a:noFill/>
        </p:spPr>
        <p:txBody>
          <a:bodyPr wrap="square" rtlCol="0">
            <a:spAutoFit/>
          </a:bodyPr>
          <a:lstStyle/>
          <a:p>
            <a:pPr algn="ctr"/>
            <a:r>
              <a:rPr lang="en-US" sz="2400" b="1" dirty="0" smtClean="0">
                <a:solidFill>
                  <a:schemeClr val="bg1"/>
                </a:solidFill>
                <a:latin typeface="+mn-lt"/>
              </a:rPr>
              <a:t>Imo</a:t>
            </a:r>
          </a:p>
          <a:p>
            <a:pPr algn="ctr"/>
            <a:r>
              <a:rPr lang="en-US" sz="2400" b="1" dirty="0" smtClean="0">
                <a:solidFill>
                  <a:schemeClr val="bg1"/>
                </a:solidFill>
                <a:latin typeface="+mn-lt"/>
              </a:rPr>
              <a:t>27%</a:t>
            </a:r>
            <a:endParaRPr lang="en-US" sz="2400" b="1" dirty="0">
              <a:solidFill>
                <a:schemeClr val="bg1"/>
              </a:solidFill>
              <a:latin typeface="+mn-lt"/>
            </a:endParaRPr>
          </a:p>
        </p:txBody>
      </p:sp>
      <p:sp>
        <p:nvSpPr>
          <p:cNvPr id="74" name="Title 1"/>
          <p:cNvSpPr txBox="1">
            <a:spLocks/>
          </p:cNvSpPr>
          <p:nvPr/>
        </p:nvSpPr>
        <p:spPr>
          <a:xfrm>
            <a:off x="914400" y="7318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75" name="Title 1"/>
          <p:cNvSpPr txBox="1">
            <a:spLocks/>
          </p:cNvSpPr>
          <p:nvPr/>
        </p:nvSpPr>
        <p:spPr>
          <a:xfrm>
            <a:off x="762000" y="579438"/>
            <a:ext cx="82296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76" name="TextBox 75"/>
          <p:cNvSpPr txBox="1"/>
          <p:nvPr/>
        </p:nvSpPr>
        <p:spPr>
          <a:xfrm>
            <a:off x="152400" y="4434681"/>
            <a:ext cx="2057400" cy="1569660"/>
          </a:xfrm>
          <a:prstGeom prst="rect">
            <a:avLst/>
          </a:prstGeom>
          <a:noFill/>
        </p:spPr>
        <p:txBody>
          <a:bodyPr wrap="square" rtlCol="0">
            <a:spAutoFit/>
          </a:bodyPr>
          <a:lstStyle/>
          <a:p>
            <a:pPr algn="ctr"/>
            <a:r>
              <a:rPr lang="en-US" sz="2400" b="1" dirty="0" smtClean="0">
                <a:latin typeface="+mj-lt"/>
              </a:rPr>
              <a:t>Nigeria </a:t>
            </a:r>
          </a:p>
          <a:p>
            <a:pPr algn="ctr"/>
            <a:r>
              <a:rPr lang="en-US" sz="2400" b="1" dirty="0" smtClean="0">
                <a:latin typeface="+mj-lt"/>
              </a:rPr>
              <a:t>25%</a:t>
            </a:r>
          </a:p>
          <a:p>
            <a:pPr algn="ctr"/>
            <a:r>
              <a:rPr lang="en-US" sz="2400" b="1" dirty="0" smtClean="0">
                <a:latin typeface="+mj-lt"/>
              </a:rPr>
              <a:t>South East 26%</a:t>
            </a:r>
            <a:endParaRPr lang="en-US" sz="2400" b="1" dirty="0">
              <a:latin typeface="+mj-lt"/>
            </a:endParaRPr>
          </a:p>
        </p:txBody>
      </p:sp>
      <p:sp>
        <p:nvSpPr>
          <p:cNvPr id="77" name="Title 1"/>
          <p:cNvSpPr txBox="1">
            <a:spLocks/>
          </p:cNvSpPr>
          <p:nvPr/>
        </p:nvSpPr>
        <p:spPr>
          <a:xfrm>
            <a:off x="609600" y="427038"/>
            <a:ext cx="82296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78" name="Title 1"/>
          <p:cNvSpPr txBox="1">
            <a:spLocks noGrp="1"/>
          </p:cNvSpPr>
          <p:nvPr>
            <p:ph type="title"/>
          </p:nvPr>
        </p:nvSpPr>
        <p:spPr>
          <a:xfrm>
            <a:off x="-1" y="152400"/>
            <a:ext cx="9151883" cy="427038"/>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mj-lt"/>
                <a:ea typeface="+mj-ea"/>
                <a:cs typeface="+mj-cs"/>
              </a:rPr>
              <a:t>Attitudes toward Wife Beating by State: Men</a:t>
            </a:r>
            <a:endParaRPr kumimoji="0" lang="en-US" sz="3600" b="0"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val="40940353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smtClean="0">
                <a:latin typeface="Calibri" pitchFamily="34" charset="0"/>
              </a:rPr>
              <a:t>Decisionmaking</a:t>
            </a:r>
          </a:p>
          <a:p>
            <a:r>
              <a:rPr lang="en-US" dirty="0">
                <a:latin typeface="Calibri" pitchFamily="34" charset="0"/>
              </a:rPr>
              <a:t>Attitudes Toward Wife </a:t>
            </a:r>
            <a:r>
              <a:rPr lang="en-US" dirty="0" smtClean="0">
                <a:latin typeface="Calibri" pitchFamily="34" charset="0"/>
              </a:rPr>
              <a:t>Beating</a:t>
            </a:r>
          </a:p>
          <a:p>
            <a:r>
              <a:rPr lang="en-US" b="1" dirty="0" smtClean="0">
                <a:solidFill>
                  <a:schemeClr val="bg2"/>
                </a:solidFill>
              </a:rPr>
              <a:t>Women’s Empowerment Indicators</a:t>
            </a:r>
          </a:p>
        </p:txBody>
      </p:sp>
    </p:spTree>
    <p:extLst>
      <p:ext uri="{BB962C8B-B14F-4D97-AF65-F5344CB8AC3E}">
        <p14:creationId xmlns:p14="http://schemas.microsoft.com/office/powerpoint/2010/main" val="5595078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Contraception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by current contraceptive method according to women’s decisionmaking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2721439069"/>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2667405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Contraceptive Method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by current contraceptive method according to women’s </a:t>
            </a:r>
            <a:r>
              <a:rPr lang="en-US" i="1" dirty="0" smtClean="0">
                <a:latin typeface="Calibri" pitchFamily="34" charset="0"/>
              </a:rPr>
              <a:t>attitudes towards wife beating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3986541209"/>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7494480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b="1" dirty="0" smtClean="0">
                <a:solidFill>
                  <a:schemeClr val="bg2"/>
                </a:solidFill>
                <a:latin typeface="Calibri" pitchFamily="34" charset="0"/>
              </a:rPr>
              <a:t>Women’s Employment and Earnings</a:t>
            </a:r>
          </a:p>
          <a:p>
            <a:r>
              <a:rPr lang="en-US" dirty="0" smtClean="0">
                <a:latin typeface="Calibri" pitchFamily="34" charset="0"/>
              </a:rPr>
              <a:t>Decisionmaking</a:t>
            </a:r>
          </a:p>
          <a:p>
            <a:r>
              <a:rPr lang="en-US" dirty="0">
                <a:latin typeface="Calibri" pitchFamily="34" charset="0"/>
              </a:rPr>
              <a:t>Attitudes Toward Wife </a:t>
            </a:r>
            <a:r>
              <a:rPr lang="en-US" dirty="0" smtClean="0">
                <a:latin typeface="Calibri" pitchFamily="34" charset="0"/>
              </a:rPr>
              <a:t>Beating</a:t>
            </a:r>
          </a:p>
          <a:p>
            <a:r>
              <a:rPr lang="en-US" dirty="0"/>
              <a:t>Women’s Empowerment Indicators</a:t>
            </a:r>
          </a:p>
          <a:p>
            <a:endParaRPr lang="en-US" dirty="0" smtClean="0">
              <a:latin typeface="Calibri" pitchFamily="34" charset="0"/>
            </a:endParaRPr>
          </a:p>
        </p:txBody>
      </p:sp>
    </p:spTree>
    <p:extLst>
      <p:ext uri="{BB962C8B-B14F-4D97-AF65-F5344CB8AC3E}">
        <p14:creationId xmlns:p14="http://schemas.microsoft.com/office/powerpoint/2010/main" val="15605592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with a live birth in the past 5 years who received ANC, delivery assistance, and PNC from health personally for most recent birth</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3768104097"/>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auxiliary nurse/midwife.</a:t>
            </a:r>
            <a:endParaRPr lang="en-US" sz="1400" dirty="0">
              <a:latin typeface="Calibri" panose="020F0502020204030204" pitchFamily="34" charset="0"/>
            </a:endParaRPr>
          </a:p>
        </p:txBody>
      </p:sp>
    </p:spTree>
    <p:extLst>
      <p:ext uri="{BB962C8B-B14F-4D97-AF65-F5344CB8AC3E}">
        <p14:creationId xmlns:p14="http://schemas.microsoft.com/office/powerpoint/2010/main" val="233933772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with a live birth in the past 5 years who received ANC, delivery assistance, and PNC from health personally for most recent birth</a:t>
            </a:r>
          </a:p>
        </p:txBody>
      </p:sp>
      <p:graphicFrame>
        <p:nvGraphicFramePr>
          <p:cNvPr id="2" name="Chart 1"/>
          <p:cNvGraphicFramePr/>
          <p:nvPr>
            <p:extLst>
              <p:ext uri="{D42A27DB-BD31-4B8C-83A1-F6EECF244321}">
                <p14:modId xmlns:p14="http://schemas.microsoft.com/office/powerpoint/2010/main" val="3262253675"/>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auxiliary nurse/midwife.</a:t>
            </a:r>
            <a:endParaRPr lang="en-US" sz="1400" dirty="0">
              <a:latin typeface="Calibri" panose="020F0502020204030204" pitchFamily="34" charset="0"/>
            </a:endParaRPr>
          </a:p>
        </p:txBody>
      </p:sp>
    </p:spTree>
    <p:extLst>
      <p:ext uri="{BB962C8B-B14F-4D97-AF65-F5344CB8AC3E}">
        <p14:creationId xmlns:p14="http://schemas.microsoft.com/office/powerpoint/2010/main" val="46200364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Key Findings</a:t>
            </a:r>
          </a:p>
        </p:txBody>
      </p:sp>
      <p:sp>
        <p:nvSpPr>
          <p:cNvPr id="16387" name="Rectangle 3"/>
          <p:cNvSpPr>
            <a:spLocks noGrp="1" noChangeArrowheads="1"/>
          </p:cNvSpPr>
          <p:nvPr>
            <p:ph idx="1"/>
          </p:nvPr>
        </p:nvSpPr>
        <p:spPr>
          <a:xfrm>
            <a:off x="457200" y="1219200"/>
            <a:ext cx="8229600" cy="5181600"/>
          </a:xfrm>
          <a:noFill/>
        </p:spPr>
        <p:txBody>
          <a:bodyPr>
            <a:normAutofit fontScale="92500" lnSpcReduction="10000"/>
          </a:bodyPr>
          <a:lstStyle/>
          <a:p>
            <a:pPr>
              <a:lnSpc>
                <a:spcPct val="90000"/>
              </a:lnSpc>
              <a:buClr>
                <a:schemeClr val="tx1"/>
              </a:buClr>
            </a:pPr>
            <a:r>
              <a:rPr lang="en-US" b="1" dirty="0" smtClean="0">
                <a:solidFill>
                  <a:schemeClr val="bg2"/>
                </a:solidFill>
                <a:latin typeface="Calibri" pitchFamily="34" charset="0"/>
              </a:rPr>
              <a:t>71%</a:t>
            </a:r>
            <a:r>
              <a:rPr lang="en-US" b="1" dirty="0" smtClean="0">
                <a:solidFill>
                  <a:schemeClr val="accent1"/>
                </a:solidFill>
                <a:latin typeface="Calibri" pitchFamily="34" charset="0"/>
              </a:rPr>
              <a:t> </a:t>
            </a:r>
            <a:r>
              <a:rPr lang="en-US" dirty="0" smtClean="0">
                <a:solidFill>
                  <a:srgbClr val="000000"/>
                </a:solidFill>
                <a:latin typeface="Calibri" pitchFamily="34" charset="0"/>
              </a:rPr>
              <a:t>of currently married women are </a:t>
            </a:r>
            <a:r>
              <a:rPr lang="en-US" b="1" dirty="0" smtClean="0">
                <a:solidFill>
                  <a:schemeClr val="bg2"/>
                </a:solidFill>
                <a:latin typeface="Calibri" pitchFamily="34" charset="0"/>
              </a:rPr>
              <a:t>employed</a:t>
            </a:r>
            <a:r>
              <a:rPr lang="en-US" dirty="0" smtClean="0">
                <a:solidFill>
                  <a:srgbClr val="000000"/>
                </a:solidFill>
                <a:latin typeface="Calibri" pitchFamily="34" charset="0"/>
              </a:rPr>
              <a:t>.</a:t>
            </a:r>
          </a:p>
          <a:p>
            <a:pPr>
              <a:lnSpc>
                <a:spcPct val="90000"/>
              </a:lnSpc>
              <a:buClr>
                <a:schemeClr val="tx1"/>
              </a:buClr>
            </a:pPr>
            <a:r>
              <a:rPr lang="en-US" b="1" dirty="0" smtClean="0">
                <a:solidFill>
                  <a:schemeClr val="bg2"/>
                </a:solidFill>
                <a:latin typeface="Calibri" pitchFamily="34" charset="0"/>
              </a:rPr>
              <a:t>86%</a:t>
            </a:r>
            <a:r>
              <a:rPr lang="en-US" b="1" dirty="0" smtClean="0">
                <a:solidFill>
                  <a:schemeClr val="accent1"/>
                </a:solidFill>
                <a:latin typeface="Calibri" pitchFamily="34" charset="0"/>
              </a:rPr>
              <a:t> </a:t>
            </a:r>
            <a:r>
              <a:rPr lang="en-US" dirty="0" smtClean="0">
                <a:solidFill>
                  <a:srgbClr val="000000"/>
                </a:solidFill>
                <a:latin typeface="Calibri" pitchFamily="34" charset="0"/>
              </a:rPr>
              <a:t>of women </a:t>
            </a:r>
            <a:r>
              <a:rPr lang="en-US" b="1" dirty="0" smtClean="0">
                <a:solidFill>
                  <a:schemeClr val="bg2"/>
                </a:solidFill>
                <a:latin typeface="Calibri" pitchFamily="34" charset="0"/>
              </a:rPr>
              <a:t>make less than their husbands</a:t>
            </a:r>
            <a:r>
              <a:rPr lang="en-US" b="1" dirty="0" smtClean="0">
                <a:solidFill>
                  <a:srgbClr val="000000"/>
                </a:solidFill>
                <a:latin typeface="Calibri" pitchFamily="34" charset="0"/>
              </a:rPr>
              <a:t>.</a:t>
            </a:r>
            <a:endParaRPr lang="en-US" dirty="0" smtClean="0">
              <a:solidFill>
                <a:srgbClr val="000000"/>
              </a:solidFill>
              <a:latin typeface="Calibri" pitchFamily="34" charset="0"/>
            </a:endParaRPr>
          </a:p>
          <a:p>
            <a:pPr eaLnBrk="1" hangingPunct="1">
              <a:lnSpc>
                <a:spcPct val="90000"/>
              </a:lnSpc>
              <a:buClr>
                <a:schemeClr val="tx1"/>
              </a:buClr>
            </a:pPr>
            <a:r>
              <a:rPr lang="en-US" b="1" dirty="0" smtClean="0">
                <a:solidFill>
                  <a:schemeClr val="bg2"/>
                </a:solidFill>
                <a:latin typeface="Calibri" pitchFamily="34" charset="0"/>
              </a:rPr>
              <a:t>31%</a:t>
            </a:r>
            <a:r>
              <a:rPr lang="en-US" b="1" dirty="0" smtClean="0">
                <a:solidFill>
                  <a:schemeClr val="accent1"/>
                </a:solidFill>
                <a:latin typeface="Calibri" pitchFamily="34" charset="0"/>
              </a:rPr>
              <a:t> </a:t>
            </a:r>
            <a:r>
              <a:rPr lang="en-US" dirty="0" smtClean="0">
                <a:latin typeface="Calibri" pitchFamily="34" charset="0"/>
              </a:rPr>
              <a:t>of currently married women participate in all 3 decisions (health care, major household purchases and visits to family).</a:t>
            </a:r>
          </a:p>
          <a:p>
            <a:pPr lvl="1">
              <a:lnSpc>
                <a:spcPct val="90000"/>
              </a:lnSpc>
              <a:buClr>
                <a:schemeClr val="tx1"/>
              </a:buClr>
            </a:pPr>
            <a:r>
              <a:rPr lang="en-US" b="1" dirty="0" smtClean="0">
                <a:solidFill>
                  <a:schemeClr val="accent4"/>
                </a:solidFill>
                <a:latin typeface="Calibri" pitchFamily="34" charset="0"/>
              </a:rPr>
              <a:t>52% </a:t>
            </a:r>
            <a:r>
              <a:rPr lang="en-US" dirty="0">
                <a:latin typeface="Calibri" pitchFamily="34" charset="0"/>
              </a:rPr>
              <a:t>of currently married women </a:t>
            </a:r>
            <a:r>
              <a:rPr lang="en-US" dirty="0" smtClean="0">
                <a:latin typeface="Calibri" pitchFamily="34" charset="0"/>
              </a:rPr>
              <a:t>in </a:t>
            </a:r>
            <a:r>
              <a:rPr lang="en-US" b="1" dirty="0" smtClean="0">
                <a:solidFill>
                  <a:schemeClr val="accent4"/>
                </a:solidFill>
                <a:latin typeface="Calibri" pitchFamily="34" charset="0"/>
              </a:rPr>
              <a:t>South East Zone</a:t>
            </a:r>
            <a:r>
              <a:rPr lang="en-US" dirty="0" smtClean="0">
                <a:latin typeface="Calibri" pitchFamily="34" charset="0"/>
              </a:rPr>
              <a:t> participate </a:t>
            </a:r>
            <a:r>
              <a:rPr lang="en-US" dirty="0">
                <a:latin typeface="Calibri" pitchFamily="34" charset="0"/>
              </a:rPr>
              <a:t>in all 3 </a:t>
            </a:r>
            <a:r>
              <a:rPr lang="en-US" dirty="0" smtClean="0">
                <a:latin typeface="Calibri" pitchFamily="34" charset="0"/>
              </a:rPr>
              <a:t>decisions.</a:t>
            </a:r>
            <a:endParaRPr lang="en-US" dirty="0">
              <a:latin typeface="Calibri" pitchFamily="34" charset="0"/>
            </a:endParaRPr>
          </a:p>
          <a:p>
            <a:pPr eaLnBrk="1" hangingPunct="1">
              <a:lnSpc>
                <a:spcPct val="90000"/>
              </a:lnSpc>
              <a:buClr>
                <a:schemeClr val="tx1"/>
              </a:buClr>
            </a:pPr>
            <a:r>
              <a:rPr lang="en-US" b="1" dirty="0" smtClean="0">
                <a:solidFill>
                  <a:schemeClr val="bg2"/>
                </a:solidFill>
                <a:latin typeface="Calibri" pitchFamily="34" charset="0"/>
              </a:rPr>
              <a:t>35%</a:t>
            </a:r>
            <a:r>
              <a:rPr lang="en-US" dirty="0" smtClean="0">
                <a:solidFill>
                  <a:schemeClr val="accent1"/>
                </a:solidFill>
                <a:latin typeface="Calibri" pitchFamily="34" charset="0"/>
              </a:rPr>
              <a:t> </a:t>
            </a:r>
            <a:r>
              <a:rPr lang="en-US" dirty="0" smtClean="0">
                <a:latin typeface="Calibri" pitchFamily="34" charset="0"/>
              </a:rPr>
              <a:t>of women and </a:t>
            </a:r>
            <a:r>
              <a:rPr lang="en-US" b="1" dirty="0" smtClean="0">
                <a:solidFill>
                  <a:schemeClr val="bg2"/>
                </a:solidFill>
                <a:latin typeface="Calibri" pitchFamily="34" charset="0"/>
              </a:rPr>
              <a:t>25%</a:t>
            </a:r>
            <a:r>
              <a:rPr lang="en-US" dirty="0" smtClean="0">
                <a:latin typeface="Calibri" pitchFamily="34" charset="0"/>
              </a:rPr>
              <a:t> of men believe that </a:t>
            </a:r>
            <a:r>
              <a:rPr lang="en-US" b="1" dirty="0" smtClean="0">
                <a:solidFill>
                  <a:schemeClr val="bg2"/>
                </a:solidFill>
                <a:latin typeface="Calibri" pitchFamily="34" charset="0"/>
              </a:rPr>
              <a:t>a husband is justified in beating his wife</a:t>
            </a:r>
            <a:r>
              <a:rPr lang="en-US" dirty="0" smtClean="0">
                <a:solidFill>
                  <a:schemeClr val="accent6"/>
                </a:solidFill>
                <a:latin typeface="Calibri" pitchFamily="34" charset="0"/>
              </a:rPr>
              <a:t> </a:t>
            </a:r>
            <a:r>
              <a:rPr lang="en-US" dirty="0" smtClean="0">
                <a:latin typeface="Calibri" pitchFamily="34" charset="0"/>
              </a:rPr>
              <a:t>under certain circumstances.</a:t>
            </a:r>
          </a:p>
          <a:p>
            <a:pPr lvl="1">
              <a:lnSpc>
                <a:spcPct val="90000"/>
              </a:lnSpc>
              <a:buClr>
                <a:schemeClr val="tx1"/>
              </a:buClr>
            </a:pPr>
            <a:r>
              <a:rPr lang="en-US" b="1" dirty="0" smtClean="0">
                <a:solidFill>
                  <a:schemeClr val="accent4"/>
                </a:solidFill>
                <a:latin typeface="Calibri" pitchFamily="34" charset="0"/>
              </a:rPr>
              <a:t>41%</a:t>
            </a:r>
            <a:r>
              <a:rPr lang="en-US" dirty="0" smtClean="0">
                <a:solidFill>
                  <a:schemeClr val="accent4"/>
                </a:solidFill>
                <a:latin typeface="Calibri" pitchFamily="34" charset="0"/>
              </a:rPr>
              <a:t> </a:t>
            </a:r>
            <a:r>
              <a:rPr lang="en-US" dirty="0">
                <a:latin typeface="Calibri" pitchFamily="34" charset="0"/>
              </a:rPr>
              <a:t>of women and </a:t>
            </a:r>
            <a:r>
              <a:rPr lang="en-US" b="1" dirty="0" smtClean="0">
                <a:solidFill>
                  <a:schemeClr val="accent4"/>
                </a:solidFill>
                <a:latin typeface="Calibri" pitchFamily="34" charset="0"/>
              </a:rPr>
              <a:t>26%</a:t>
            </a:r>
            <a:r>
              <a:rPr lang="en-US" dirty="0" smtClean="0">
                <a:latin typeface="Calibri" pitchFamily="34" charset="0"/>
              </a:rPr>
              <a:t> </a:t>
            </a:r>
            <a:r>
              <a:rPr lang="en-US" dirty="0">
                <a:latin typeface="Calibri" pitchFamily="34" charset="0"/>
              </a:rPr>
              <a:t>of men  in </a:t>
            </a:r>
            <a:r>
              <a:rPr lang="en-US" b="1" dirty="0" smtClean="0">
                <a:solidFill>
                  <a:schemeClr val="accent4"/>
                </a:solidFill>
                <a:latin typeface="Calibri" pitchFamily="34" charset="0"/>
              </a:rPr>
              <a:t>South East Zone </a:t>
            </a:r>
            <a:r>
              <a:rPr lang="en-US" dirty="0" smtClean="0">
                <a:latin typeface="Calibri" pitchFamily="34" charset="0"/>
              </a:rPr>
              <a:t>believe </a:t>
            </a:r>
            <a:r>
              <a:rPr lang="en-US" dirty="0">
                <a:latin typeface="Calibri" pitchFamily="34" charset="0"/>
              </a:rPr>
              <a:t>that </a:t>
            </a:r>
            <a:r>
              <a:rPr lang="en-US" b="1" dirty="0">
                <a:solidFill>
                  <a:schemeClr val="accent4"/>
                </a:solidFill>
                <a:latin typeface="Calibri" pitchFamily="34" charset="0"/>
              </a:rPr>
              <a:t>a husband is justified in beating his wife</a:t>
            </a:r>
            <a:r>
              <a:rPr lang="en-US" dirty="0">
                <a:solidFill>
                  <a:schemeClr val="accent6"/>
                </a:solidFill>
                <a:latin typeface="Calibri" pitchFamily="34" charset="0"/>
              </a:rPr>
              <a:t> </a:t>
            </a:r>
            <a:r>
              <a:rPr lang="en-US" dirty="0">
                <a:latin typeface="Calibri" pitchFamily="34" charset="0"/>
              </a:rPr>
              <a:t>under certain circumstances</a:t>
            </a:r>
            <a:r>
              <a:rPr lang="en-US" dirty="0" smtClean="0">
                <a:latin typeface="Calibri" pitchFamily="34" charset="0"/>
              </a:rPr>
              <a:t>.</a:t>
            </a:r>
          </a:p>
          <a:p>
            <a:pPr eaLnBrk="1" hangingPunct="1">
              <a:lnSpc>
                <a:spcPct val="90000"/>
              </a:lnSpc>
              <a:buClr>
                <a:schemeClr val="bg1"/>
              </a:buClr>
              <a:buNone/>
            </a:pPr>
            <a:endParaRPr lang="en-US" dirty="0" smtClean="0">
              <a:solidFill>
                <a:schemeClr val="tx1"/>
              </a:solidFill>
              <a:latin typeface="Calibri" pitchFamily="34" charset="0"/>
            </a:endParaRPr>
          </a:p>
        </p:txBody>
      </p:sp>
    </p:spTree>
    <p:extLst>
      <p:ext uri="{BB962C8B-B14F-4D97-AF65-F5344CB8AC3E}">
        <p14:creationId xmlns:p14="http://schemas.microsoft.com/office/powerpoint/2010/main" val="2706975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9"/>
            <a:ext cx="8229600" cy="957390"/>
          </a:xfrm>
        </p:spPr>
        <p:txBody>
          <a:bodyPr>
            <a:normAutofit/>
          </a:bodyPr>
          <a:lstStyle/>
          <a:p>
            <a:r>
              <a:rPr lang="en-US" sz="4000" dirty="0" smtClean="0">
                <a:latin typeface="Calibri" pitchFamily="34" charset="0"/>
              </a:rPr>
              <a:t>Employment</a:t>
            </a:r>
            <a:endParaRPr lang="en-US" sz="4000" dirty="0">
              <a:latin typeface="Calibri"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239826171"/>
              </p:ext>
            </p:extLst>
          </p:nvPr>
        </p:nvGraphicFramePr>
        <p:xfrm>
          <a:off x="152400" y="1981200"/>
          <a:ext cx="88392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3855" y="1293857"/>
            <a:ext cx="5943600" cy="646331"/>
          </a:xfrm>
          <a:prstGeom prst="rect">
            <a:avLst/>
          </a:prstGeom>
          <a:noFill/>
        </p:spPr>
        <p:txBody>
          <a:bodyPr wrap="square" rtlCol="0">
            <a:spAutoFit/>
          </a:bodyPr>
          <a:lstStyle/>
          <a:p>
            <a:r>
              <a:rPr lang="en-US" i="1" dirty="0" smtClean="0">
                <a:latin typeface="Calibri" pitchFamily="34" charset="0"/>
              </a:rPr>
              <a:t>Percent of currently married women and men age 15-49 who were employed in the 12 months before the survey</a:t>
            </a:r>
            <a:endParaRPr lang="en-US" i="1" dirty="0">
              <a:latin typeface="Calibri" pitchFamily="34" charset="0"/>
            </a:endParaRPr>
          </a:p>
        </p:txBody>
      </p:sp>
    </p:spTree>
    <p:extLst>
      <p:ext uri="{BB962C8B-B14F-4D97-AF65-F5344CB8AC3E}">
        <p14:creationId xmlns:p14="http://schemas.microsoft.com/office/powerpoint/2010/main" val="42936942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457200" y="0"/>
            <a:ext cx="8229600" cy="914400"/>
          </a:xfrm>
        </p:spPr>
        <p:txBody>
          <a:bodyPr/>
          <a:lstStyle/>
          <a:p>
            <a:pPr eaLnBrk="1" hangingPunct="1"/>
            <a:r>
              <a:rPr lang="en-US" sz="3600" dirty="0" smtClean="0">
                <a:latin typeface="Calibri" pitchFamily="34" charset="0"/>
              </a:rPr>
              <a:t>Type of Payment</a:t>
            </a:r>
          </a:p>
        </p:txBody>
      </p:sp>
      <p:graphicFrame>
        <p:nvGraphicFramePr>
          <p:cNvPr id="7" name="Object 4"/>
          <p:cNvGraphicFramePr>
            <a:graphicFrameLocks noGrp="1" noChangeAspect="1"/>
          </p:cNvGraphicFramePr>
          <p:nvPr>
            <p:ph type="chart" idx="1"/>
            <p:extLst>
              <p:ext uri="{D42A27DB-BD31-4B8C-83A1-F6EECF244321}">
                <p14:modId xmlns:p14="http://schemas.microsoft.com/office/powerpoint/2010/main" val="3185144673"/>
              </p:ext>
            </p:extLst>
          </p:nvPr>
        </p:nvGraphicFramePr>
        <p:xfrm>
          <a:off x="381000" y="1752600"/>
          <a:ext cx="8456612"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2052" name="Text Box 6"/>
          <p:cNvSpPr txBox="1">
            <a:spLocks noChangeArrowheads="1"/>
          </p:cNvSpPr>
          <p:nvPr/>
        </p:nvSpPr>
        <p:spPr bwMode="auto">
          <a:xfrm>
            <a:off x="0" y="914400"/>
            <a:ext cx="7467600" cy="646331"/>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distribution of payment type among employed </a:t>
            </a:r>
            <a:r>
              <a:rPr lang="en-US" i="1" dirty="0" smtClean="0">
                <a:latin typeface="Calibri" pitchFamily="34" charset="0"/>
              </a:rPr>
              <a:t>currently married women and men age 15-49 employed in the past 12 months</a:t>
            </a:r>
            <a:endParaRPr lang="en-US" i="1" dirty="0">
              <a:latin typeface="Calibri" pitchFamily="34" charset="0"/>
            </a:endParaRPr>
          </a:p>
        </p:txBody>
      </p:sp>
    </p:spTree>
    <p:extLst>
      <p:ext uri="{BB962C8B-B14F-4D97-AF65-F5344CB8AC3E}">
        <p14:creationId xmlns:p14="http://schemas.microsoft.com/office/powerpoint/2010/main" val="13592493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457200" y="0"/>
            <a:ext cx="8229600" cy="990600"/>
          </a:xfrm>
        </p:spPr>
        <p:txBody>
          <a:bodyPr>
            <a:normAutofit/>
          </a:bodyPr>
          <a:lstStyle/>
          <a:p>
            <a:pPr eaLnBrk="1" hangingPunct="1"/>
            <a:r>
              <a:rPr lang="en-US" sz="4000" dirty="0" smtClean="0">
                <a:latin typeface="Calibri" pitchFamily="34" charset="0"/>
              </a:rPr>
              <a:t>Control Over Woman’s Earnings</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2748194997"/>
              </p:ext>
            </p:extLst>
          </p:nvPr>
        </p:nvGraphicFramePr>
        <p:xfrm>
          <a:off x="457200" y="1488154"/>
          <a:ext cx="8229600" cy="5522246"/>
        </p:xfrm>
        <a:graphic>
          <a:graphicData uri="http://schemas.openxmlformats.org/drawingml/2006/chart">
            <c:chart xmlns:c="http://schemas.openxmlformats.org/drawingml/2006/chart" xmlns:r="http://schemas.openxmlformats.org/officeDocument/2006/relationships" r:id="rId3"/>
          </a:graphicData>
        </a:graphic>
      </p:graphicFrame>
      <p:sp>
        <p:nvSpPr>
          <p:cNvPr id="3076" name="Text Box 4"/>
          <p:cNvSpPr txBox="1">
            <a:spLocks noChangeArrowheads="1"/>
          </p:cNvSpPr>
          <p:nvPr/>
        </p:nvSpPr>
        <p:spPr bwMode="auto">
          <a:xfrm>
            <a:off x="15834" y="841823"/>
            <a:ext cx="6400800" cy="646331"/>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Among currently married women age 15-49 who received cash earnings, percent </a:t>
            </a:r>
            <a:r>
              <a:rPr lang="en-US" i="1" dirty="0">
                <a:latin typeface="Calibri" pitchFamily="34" charset="0"/>
              </a:rPr>
              <a:t>by who </a:t>
            </a:r>
            <a:r>
              <a:rPr lang="en-US" i="1" dirty="0" smtClean="0">
                <a:latin typeface="Calibri" pitchFamily="34" charset="0"/>
              </a:rPr>
              <a:t>decides how woman’s earnings are used</a:t>
            </a:r>
            <a:endParaRPr lang="en-US" i="1" dirty="0">
              <a:latin typeface="Calibri" pitchFamily="34" charset="0"/>
            </a:endParaRPr>
          </a:p>
        </p:txBody>
      </p:sp>
    </p:spTree>
    <p:extLst>
      <p:ext uri="{BB962C8B-B14F-4D97-AF65-F5344CB8AC3E}">
        <p14:creationId xmlns:p14="http://schemas.microsoft.com/office/powerpoint/2010/main" val="4191701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0" y="0"/>
            <a:ext cx="9144000" cy="1143000"/>
          </a:xfrm>
        </p:spPr>
        <p:txBody>
          <a:bodyPr>
            <a:noAutofit/>
          </a:bodyPr>
          <a:lstStyle/>
          <a:p>
            <a:pPr eaLnBrk="1" hangingPunct="1"/>
            <a:r>
              <a:rPr lang="en-US" sz="4000" dirty="0" smtClean="0">
                <a:latin typeface="Calibri" pitchFamily="34" charset="0"/>
              </a:rPr>
              <a:t>Comparing Women’s and Partner’s Earnings</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921766725"/>
              </p:ext>
            </p:extLst>
          </p:nvPr>
        </p:nvGraphicFramePr>
        <p:xfrm>
          <a:off x="1143000" y="1295400"/>
          <a:ext cx="7010400" cy="5791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39414" y="762000"/>
            <a:ext cx="2241331" cy="1477328"/>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Percent of currently married women age 15-49 who received cash earnings who make:</a:t>
            </a:r>
            <a:endParaRPr lang="en-US" i="1" dirty="0">
              <a:latin typeface="Calibri" pitchFamily="34" charset="0"/>
            </a:endParaRPr>
          </a:p>
        </p:txBody>
      </p:sp>
    </p:spTree>
    <p:extLst>
      <p:ext uri="{BB962C8B-B14F-4D97-AF65-F5344CB8AC3E}">
        <p14:creationId xmlns:p14="http://schemas.microsoft.com/office/powerpoint/2010/main" val="29090097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91600" cy="1143000"/>
          </a:xfrm>
        </p:spPr>
        <p:txBody>
          <a:bodyPr>
            <a:normAutofit/>
          </a:bodyPr>
          <a:lstStyle/>
          <a:p>
            <a:r>
              <a:rPr lang="en-US" dirty="0" smtClean="0"/>
              <a:t>Ownership of House and Land</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00028631"/>
              </p:ext>
            </p:extLst>
          </p:nvPr>
        </p:nvGraphicFramePr>
        <p:xfrm>
          <a:off x="533400" y="1981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 Box 4"/>
          <p:cNvSpPr txBox="1">
            <a:spLocks noChangeArrowheads="1"/>
          </p:cNvSpPr>
          <p:nvPr/>
        </p:nvSpPr>
        <p:spPr bwMode="auto">
          <a:xfrm>
            <a:off x="176284" y="1295400"/>
            <a:ext cx="6148316"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a:t>
            </a:r>
            <a:r>
              <a:rPr lang="en-US" i="1" dirty="0" smtClean="0">
                <a:latin typeface="Calibri" pitchFamily="34" charset="0"/>
              </a:rPr>
              <a:t>ever-married women and men 15-49</a:t>
            </a:r>
            <a:endParaRPr lang="en-US" i="1" dirty="0">
              <a:latin typeface="Calibri" pitchFamily="34" charset="0"/>
            </a:endParaRPr>
          </a:p>
        </p:txBody>
      </p:sp>
    </p:spTree>
    <p:extLst>
      <p:ext uri="{BB962C8B-B14F-4D97-AF65-F5344CB8AC3E}">
        <p14:creationId xmlns:p14="http://schemas.microsoft.com/office/powerpoint/2010/main" val="39568111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b="1" dirty="0" smtClean="0">
                <a:solidFill>
                  <a:schemeClr val="bg2"/>
                </a:solidFill>
                <a:latin typeface="Calibri" pitchFamily="34" charset="0"/>
              </a:rPr>
              <a:t>Decisionmaking</a:t>
            </a:r>
          </a:p>
          <a:p>
            <a:r>
              <a:rPr lang="en-US" dirty="0">
                <a:latin typeface="Calibri" pitchFamily="34" charset="0"/>
              </a:rPr>
              <a:t>Attitudes Toward Wife </a:t>
            </a:r>
            <a:r>
              <a:rPr lang="en-US" dirty="0" smtClean="0">
                <a:latin typeface="Calibri" pitchFamily="34" charset="0"/>
              </a:rPr>
              <a:t>Beating</a:t>
            </a:r>
          </a:p>
          <a:p>
            <a:r>
              <a:rPr lang="en-US" dirty="0"/>
              <a:t>Women’s Empowerment Indicators</a:t>
            </a:r>
          </a:p>
          <a:p>
            <a:endParaRPr lang="en-US" dirty="0" smtClean="0">
              <a:latin typeface="Calibri" pitchFamily="34" charset="0"/>
            </a:endParaRPr>
          </a:p>
        </p:txBody>
      </p:sp>
    </p:spTree>
    <p:extLst>
      <p:ext uri="{BB962C8B-B14F-4D97-AF65-F5344CB8AC3E}">
        <p14:creationId xmlns:p14="http://schemas.microsoft.com/office/powerpoint/2010/main" val="3512952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fontScale="90000"/>
          </a:bodyPr>
          <a:lstStyle/>
          <a:p>
            <a:pPr eaLnBrk="1" hangingPunct="1"/>
            <a:r>
              <a:rPr lang="en-US" dirty="0" smtClean="0">
                <a:latin typeface="Calibri" pitchFamily="34" charset="0"/>
              </a:rPr>
              <a:t>Women’s Participation in Decisionmaking</a:t>
            </a:r>
          </a:p>
        </p:txBody>
      </p:sp>
      <p:graphicFrame>
        <p:nvGraphicFramePr>
          <p:cNvPr id="8" name="Chart 7"/>
          <p:cNvGraphicFramePr/>
          <p:nvPr>
            <p:extLst>
              <p:ext uri="{D42A27DB-BD31-4B8C-83A1-F6EECF244321}">
                <p14:modId xmlns:p14="http://schemas.microsoft.com/office/powerpoint/2010/main" val="1362376467"/>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who usually make specific decisions by themselves or jointly with their husband</a:t>
            </a:r>
            <a:endParaRPr lang="en-US" i="1" dirty="0">
              <a:latin typeface="Calibri" pitchFamily="34" charset="0"/>
            </a:endParaRPr>
          </a:p>
        </p:txBody>
      </p:sp>
    </p:spTree>
    <p:extLst>
      <p:ext uri="{BB962C8B-B14F-4D97-AF65-F5344CB8AC3E}">
        <p14:creationId xmlns:p14="http://schemas.microsoft.com/office/powerpoint/2010/main" val="307079354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5408</TotalTime>
  <Words>1698</Words>
  <Application>Microsoft Office PowerPoint</Application>
  <PresentationFormat>On-screen Show (4:3)</PresentationFormat>
  <Paragraphs>156</Paragraphs>
  <Slides>22</Slides>
  <Notes>21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22</vt:i4>
      </vt:variant>
    </vt:vector>
  </HeadingPairs>
  <TitlesOfParts>
    <vt:vector size="26" baseType="lpstr">
      <vt:lpstr>Arial</vt:lpstr>
      <vt:lpstr>Calibri</vt:lpstr>
      <vt:lpstr>Custom Design</vt:lpstr>
      <vt:lpstr>1_Custom Design</vt:lpstr>
      <vt:lpstr>PowerPoint Presentation</vt:lpstr>
      <vt:lpstr>PowerPoint Presentation</vt:lpstr>
      <vt:lpstr>Employment</vt:lpstr>
      <vt:lpstr>Type of Payment</vt:lpstr>
      <vt:lpstr>Control Over Woman’s Earnings</vt:lpstr>
      <vt:lpstr>Comparing Women’s and Partner’s Earnings</vt:lpstr>
      <vt:lpstr>Ownership of House and Land</vt:lpstr>
      <vt:lpstr>PowerPoint Presentation</vt:lpstr>
      <vt:lpstr>Women’s Participation in Decisionmaking</vt:lpstr>
      <vt:lpstr>Women’s Decisionmaking by State</vt:lpstr>
      <vt:lpstr>Men’s Participation in Decisionmaking</vt:lpstr>
      <vt:lpstr>PowerPoint Presentation</vt:lpstr>
      <vt:lpstr>PowerPoint Presentation</vt:lpstr>
      <vt:lpstr>Attitudes Toward Wife Beating</vt:lpstr>
      <vt:lpstr>Attitudes towards Wife Beating by State: Women</vt:lpstr>
      <vt:lpstr>Attitudes toward Wife Beating by State: Men</vt:lpstr>
      <vt:lpstr>PowerPoint Presentation</vt:lpstr>
      <vt:lpstr>Current Use of Contraception by Women’s Participation in Decisionmaking</vt:lpstr>
      <vt:lpstr>Current Use of Contraceptive Method by Attitudes towards Wife Beating</vt:lpstr>
      <vt:lpstr>Reproductive Health Care by Women’s Participation in Decisionmaking</vt:lpstr>
      <vt:lpstr>Reproductive Health Care by Attitudes towards Wife Beating</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387</cp:revision>
  <dcterms:created xsi:type="dcterms:W3CDTF">2008-02-29T16:41:57Z</dcterms:created>
  <dcterms:modified xsi:type="dcterms:W3CDTF">2014-08-25T21:26:20Z</dcterms:modified>
</cp:coreProperties>
</file>