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5"/>
  </p:notesMasterIdLst>
  <p:handoutMasterIdLst>
    <p:handoutMasterId r:id="rId26"/>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21" r:id="rId17"/>
    <p:sldId id="414" r:id="rId18"/>
    <p:sldId id="424" r:id="rId19"/>
    <p:sldId id="415" r:id="rId20"/>
    <p:sldId id="419" r:id="rId21"/>
    <p:sldId id="396" r:id="rId22"/>
    <p:sldId id="423" r:id="rId23"/>
    <p:sldId id="405"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14" autoAdjust="0"/>
    <p:restoredTop sz="82416" autoAdjust="0"/>
  </p:normalViewPr>
  <p:slideViewPr>
    <p:cSldViewPr>
      <p:cViewPr varScale="1">
        <p:scale>
          <a:sx n="72" d="100"/>
          <a:sy n="72" d="100"/>
        </p:scale>
        <p:origin x="1458" y="72"/>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637"/>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ser>
          <c:idx val="1"/>
          <c:order val="1"/>
          <c:tx>
            <c:strRef>
              <c:f>Sheet1!$C$1</c:f>
              <c:strCache>
                <c:ptCount val="1"/>
                <c:pt idx="0">
                  <c:v>South East Zone</c:v>
                </c:pt>
              </c:strCache>
            </c:strRef>
          </c:tx>
          <c:spPr>
            <a:solidFill>
              <a:schemeClr val="accent6"/>
            </a:solidFill>
          </c:spPr>
          <c:invertIfNegative val="0"/>
          <c:dLbls>
            <c:dLbl>
              <c:idx val="2"/>
              <c:layout/>
              <c:tx>
                <c:rich>
                  <a:bodyPr/>
                  <a:lstStyle/>
                  <a:p>
                    <a:r>
                      <a:rPr lang="en-US" smtClean="0"/>
                      <a:t>3.0</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breastfeeding</c:v>
                </c:pt>
                <c:pt idx="1">
                  <c:v>Exclusive breastfeeding</c:v>
                </c:pt>
                <c:pt idx="2">
                  <c:v>Predominant breastfeeding</c:v>
                </c:pt>
              </c:strCache>
            </c:strRef>
          </c:cat>
          <c:val>
            <c:numRef>
              <c:f>Sheet1!$C$2:$C$4</c:f>
              <c:numCache>
                <c:formatCode>General</c:formatCode>
                <c:ptCount val="3"/>
                <c:pt idx="0">
                  <c:v>14.1</c:v>
                </c:pt>
                <c:pt idx="1">
                  <c:v>0.60000000000000031</c:v>
                </c:pt>
                <c:pt idx="2">
                  <c:v>3</c:v>
                </c:pt>
              </c:numCache>
            </c:numRef>
          </c:val>
        </c:ser>
        <c:dLbls>
          <c:showLegendKey val="0"/>
          <c:showVal val="1"/>
          <c:showCatName val="0"/>
          <c:showSerName val="0"/>
          <c:showPercent val="0"/>
          <c:showBubbleSize val="0"/>
        </c:dLbls>
        <c:gapWidth val="75"/>
        <c:overlap val="-25"/>
        <c:axId val="278268608"/>
        <c:axId val="278269000"/>
      </c:barChart>
      <c:catAx>
        <c:axId val="278268608"/>
        <c:scaling>
          <c:orientation val="minMax"/>
        </c:scaling>
        <c:delete val="0"/>
        <c:axPos val="b"/>
        <c:numFmt formatCode="General" sourceLinked="1"/>
        <c:majorTickMark val="none"/>
        <c:minorTickMark val="none"/>
        <c:tickLblPos val="nextTo"/>
        <c:txPr>
          <a:bodyPr/>
          <a:lstStyle/>
          <a:p>
            <a:pPr>
              <a:defRPr lang="en-US">
                <a:latin typeface="Calibri" pitchFamily="34" charset="0"/>
              </a:defRPr>
            </a:pPr>
            <a:endParaRPr lang="en-US"/>
          </a:p>
        </c:txPr>
        <c:crossAx val="278269000"/>
        <c:crosses val="autoZero"/>
        <c:auto val="1"/>
        <c:lblAlgn val="ctr"/>
        <c:lblOffset val="100"/>
        <c:noMultiLvlLbl val="0"/>
      </c:catAx>
      <c:valAx>
        <c:axId val="278269000"/>
        <c:scaling>
          <c:orientation val="minMax"/>
          <c:max val="25"/>
        </c:scaling>
        <c:delete val="1"/>
        <c:axPos val="l"/>
        <c:numFmt formatCode="0.0" sourceLinked="1"/>
        <c:majorTickMark val="out"/>
        <c:minorTickMark val="none"/>
        <c:tickLblPos val="none"/>
        <c:crossAx val="278268608"/>
        <c:crosses val="autoZero"/>
        <c:crossBetween val="between"/>
      </c:valAx>
    </c:plotArea>
    <c:legend>
      <c:legendPos val="t"/>
      <c:layou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5"/>
            <c:invertIfNegative val="0"/>
            <c:bubble3D val="0"/>
            <c:spPr>
              <a:solidFill>
                <a:schemeClr val="tx2"/>
              </a:solidFill>
            </c:spPr>
          </c:dPt>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showLegendKey val="0"/>
          <c:showVal val="1"/>
          <c:showCatName val="0"/>
          <c:showSerName val="0"/>
          <c:showPercent val="0"/>
          <c:showBubbleSize val="0"/>
        </c:dLbls>
        <c:gapWidth val="100"/>
        <c:axId val="318349464"/>
        <c:axId val="318349856"/>
      </c:barChart>
      <c:catAx>
        <c:axId val="318349464"/>
        <c:scaling>
          <c:orientation val="minMax"/>
        </c:scaling>
        <c:delete val="0"/>
        <c:axPos val="l"/>
        <c:numFmt formatCode="General" sourceLinked="0"/>
        <c:majorTickMark val="none"/>
        <c:minorTickMark val="none"/>
        <c:tickLblPos val="nextTo"/>
        <c:txPr>
          <a:bodyPr/>
          <a:lstStyle/>
          <a:p>
            <a:pPr>
              <a:defRPr lang="en-US"/>
            </a:pPr>
            <a:endParaRPr lang="en-US"/>
          </a:p>
        </c:txPr>
        <c:crossAx val="318349856"/>
        <c:crosses val="autoZero"/>
        <c:auto val="1"/>
        <c:lblAlgn val="ctr"/>
        <c:lblOffset val="100"/>
        <c:noMultiLvlLbl val="0"/>
      </c:catAx>
      <c:valAx>
        <c:axId val="318349856"/>
        <c:scaling>
          <c:orientation val="minMax"/>
          <c:max val="100"/>
        </c:scaling>
        <c:delete val="1"/>
        <c:axPos val="b"/>
        <c:numFmt formatCode="0" sourceLinked="1"/>
        <c:majorTickMark val="out"/>
        <c:minorTickMark val="none"/>
        <c:tickLblPos val="nextTo"/>
        <c:crossAx val="3183494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2"/>
              <c:spPr/>
              <c:txPr>
                <a:bodyPr/>
                <a:lstStyle/>
                <a:p>
                  <a:pPr>
                    <a:defRPr lang="en-US">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933"/>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4"/>
            <c:invertIfNegative val="0"/>
            <c:bubble3D val="0"/>
            <c:spPr>
              <a:solidFill>
                <a:schemeClr val="accent5"/>
              </a:solidFill>
            </c:spPr>
          </c:dPt>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278269784"/>
        <c:axId val="317770384"/>
      </c:barChart>
      <c:catAx>
        <c:axId val="278269784"/>
        <c:scaling>
          <c:orientation val="minMax"/>
        </c:scaling>
        <c:delete val="0"/>
        <c:axPos val="b"/>
        <c:numFmt formatCode="General" sourceLinked="1"/>
        <c:majorTickMark val="none"/>
        <c:minorTickMark val="none"/>
        <c:tickLblPos val="nextTo"/>
        <c:spPr>
          <a:ln>
            <a:solidFill>
              <a:srgbClr val="000000"/>
            </a:solidFill>
          </a:ln>
        </c:spPr>
        <c:txPr>
          <a:bodyPr/>
          <a:lstStyle/>
          <a:p>
            <a:pPr>
              <a:defRPr lang="en-US">
                <a:latin typeface="Calibri" pitchFamily="34" charset="0"/>
              </a:defRPr>
            </a:pPr>
            <a:endParaRPr lang="en-US"/>
          </a:p>
        </c:txPr>
        <c:crossAx val="317770384"/>
        <c:crosses val="autoZero"/>
        <c:auto val="1"/>
        <c:lblAlgn val="ctr"/>
        <c:lblOffset val="100"/>
        <c:noMultiLvlLbl val="0"/>
      </c:catAx>
      <c:valAx>
        <c:axId val="317770384"/>
        <c:scaling>
          <c:orientation val="minMax"/>
          <c:max val="75"/>
        </c:scaling>
        <c:delete val="1"/>
        <c:axPos val="l"/>
        <c:numFmt formatCode="General" sourceLinked="1"/>
        <c:majorTickMark val="out"/>
        <c:minorTickMark val="none"/>
        <c:tickLblPos val="none"/>
        <c:crossAx val="278269784"/>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lang="en-US">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lang="en-US"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Sheet1!$C$2:$C$4</c:f>
              <c:numCache>
                <c:formatCode>General</c:formatCode>
                <c:ptCount val="3"/>
                <c:pt idx="0">
                  <c:v>19</c:v>
                </c:pt>
                <c:pt idx="1">
                  <c:v>18</c:v>
                </c:pt>
                <c:pt idx="2">
                  <c:v>19</c:v>
                </c:pt>
              </c:numCache>
            </c:numRef>
          </c:val>
        </c:ser>
        <c:dLbls>
          <c:showLegendKey val="0"/>
          <c:showVal val="1"/>
          <c:showCatName val="0"/>
          <c:showSerName val="0"/>
          <c:showPercent val="0"/>
          <c:showBubbleSize val="0"/>
        </c:dLbls>
        <c:gapWidth val="150"/>
        <c:axId val="317771560"/>
        <c:axId val="317771952"/>
      </c:barChart>
      <c:catAx>
        <c:axId val="317771560"/>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317771952"/>
        <c:crosses val="autoZero"/>
        <c:auto val="1"/>
        <c:lblAlgn val="ctr"/>
        <c:lblOffset val="100"/>
        <c:noMultiLvlLbl val="0"/>
      </c:catAx>
      <c:valAx>
        <c:axId val="317771952"/>
        <c:scaling>
          <c:orientation val="minMax"/>
          <c:max val="50"/>
        </c:scaling>
        <c:delete val="1"/>
        <c:axPos val="l"/>
        <c:numFmt formatCode="General" sourceLinked="1"/>
        <c:majorTickMark val="none"/>
        <c:minorTickMark val="none"/>
        <c:tickLblPos val="nextTo"/>
        <c:crossAx val="317771560"/>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056"/>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Sheet1!$C$2:$C$5</c:f>
              <c:numCache>
                <c:formatCode>General</c:formatCode>
                <c:ptCount val="4"/>
                <c:pt idx="0">
                  <c:v>66</c:v>
                </c:pt>
                <c:pt idx="1">
                  <c:v>55</c:v>
                </c:pt>
                <c:pt idx="2">
                  <c:v>57</c:v>
                </c:pt>
                <c:pt idx="3">
                  <c:v>13</c:v>
                </c:pt>
              </c:numCache>
            </c:numRef>
          </c:val>
        </c:ser>
        <c:dLbls>
          <c:showLegendKey val="0"/>
          <c:showVal val="1"/>
          <c:showCatName val="0"/>
          <c:showSerName val="0"/>
          <c:showPercent val="0"/>
          <c:showBubbleSize val="0"/>
        </c:dLbls>
        <c:gapWidth val="75"/>
        <c:overlap val="-25"/>
        <c:axId val="317772736"/>
        <c:axId val="317773128"/>
      </c:barChart>
      <c:catAx>
        <c:axId val="317772736"/>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lang="en-US">
                <a:latin typeface="Calibri" pitchFamily="34" charset="0"/>
              </a:defRPr>
            </a:pPr>
            <a:endParaRPr lang="en-US"/>
          </a:p>
        </c:txPr>
        <c:crossAx val="317773128"/>
        <c:crosses val="autoZero"/>
        <c:auto val="1"/>
        <c:lblAlgn val="ctr"/>
        <c:lblOffset val="100"/>
        <c:noMultiLvlLbl val="0"/>
      </c:catAx>
      <c:valAx>
        <c:axId val="317773128"/>
        <c:scaling>
          <c:orientation val="minMax"/>
          <c:max val="80"/>
        </c:scaling>
        <c:delete val="1"/>
        <c:axPos val="l"/>
        <c:numFmt formatCode="0" sourceLinked="1"/>
        <c:majorTickMark val="out"/>
        <c:minorTickMark val="none"/>
        <c:tickLblPos val="nextTo"/>
        <c:crossAx val="317772736"/>
        <c:crosses val="autoZero"/>
        <c:crossBetween val="between"/>
      </c:valAx>
      <c:spPr>
        <a:noFill/>
        <a:ln w="25398">
          <a:noFill/>
        </a:ln>
      </c:spPr>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dLbl>
              <c:idx val="1"/>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Sheet1!$C$2:$C$5</c:f>
              <c:numCache>
                <c:formatCode>General</c:formatCode>
                <c:ptCount val="4"/>
                <c:pt idx="0">
                  <c:v>10</c:v>
                </c:pt>
                <c:pt idx="1">
                  <c:v>31</c:v>
                </c:pt>
                <c:pt idx="2">
                  <c:v>13</c:v>
                </c:pt>
                <c:pt idx="3">
                  <c:v>38</c:v>
                </c:pt>
              </c:numCache>
            </c:numRef>
          </c:val>
        </c:ser>
        <c:dLbls>
          <c:showLegendKey val="0"/>
          <c:showVal val="1"/>
          <c:showCatName val="0"/>
          <c:showSerName val="0"/>
          <c:showPercent val="0"/>
          <c:showBubbleSize val="0"/>
        </c:dLbls>
        <c:gapWidth val="150"/>
        <c:overlap val="-25"/>
        <c:axId val="317773912"/>
        <c:axId val="316391200"/>
      </c:barChart>
      <c:catAx>
        <c:axId val="317773912"/>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316391200"/>
        <c:crosses val="autoZero"/>
        <c:auto val="1"/>
        <c:lblAlgn val="ctr"/>
        <c:lblOffset val="100"/>
        <c:noMultiLvlLbl val="0"/>
      </c:catAx>
      <c:valAx>
        <c:axId val="316391200"/>
        <c:scaling>
          <c:orientation val="minMax"/>
          <c:max val="100"/>
        </c:scaling>
        <c:delete val="1"/>
        <c:axPos val="l"/>
        <c:numFmt formatCode="General" sourceLinked="1"/>
        <c:majorTickMark val="out"/>
        <c:minorTickMark val="none"/>
        <c:tickLblPos val="nextTo"/>
        <c:crossAx val="317773912"/>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41"/>
          <c:y val="0.12584565221554533"/>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316391984"/>
        <c:axId val="316392376"/>
      </c:barChart>
      <c:catAx>
        <c:axId val="316391984"/>
        <c:scaling>
          <c:orientation val="minMax"/>
        </c:scaling>
        <c:delete val="0"/>
        <c:axPos val="l"/>
        <c:numFmt formatCode="General" sourceLinked="1"/>
        <c:majorTickMark val="none"/>
        <c:minorTickMark val="none"/>
        <c:tickLblPos val="nextTo"/>
        <c:txPr>
          <a:bodyPr/>
          <a:lstStyle/>
          <a:p>
            <a:pPr>
              <a:defRPr lang="en-US">
                <a:latin typeface="Calibri" panose="020F0502020204030204" pitchFamily="34" charset="0"/>
              </a:defRPr>
            </a:pPr>
            <a:endParaRPr lang="en-US"/>
          </a:p>
        </c:txPr>
        <c:crossAx val="316392376"/>
        <c:crosses val="autoZero"/>
        <c:auto val="1"/>
        <c:lblAlgn val="ctr"/>
        <c:lblOffset val="100"/>
        <c:noMultiLvlLbl val="0"/>
      </c:catAx>
      <c:valAx>
        <c:axId val="316392376"/>
        <c:scaling>
          <c:orientation val="minMax"/>
        </c:scaling>
        <c:delete val="1"/>
        <c:axPos val="b"/>
        <c:numFmt formatCode="0" sourceLinked="1"/>
        <c:majorTickMark val="none"/>
        <c:minorTickMark val="none"/>
        <c:tickLblPos val="none"/>
        <c:crossAx val="316391984"/>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41"/>
          <c:y val="0.12584565221554533"/>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8</c:v>
                </c:pt>
                <c:pt idx="1">
                  <c:v>8</c:v>
                </c:pt>
                <c:pt idx="2">
                  <c:v>10</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3</c:v>
                </c:pt>
                <c:pt idx="1">
                  <c:v>4</c:v>
                </c:pt>
                <c:pt idx="2">
                  <c:v>6</c:v>
                </c:pt>
              </c:numCache>
            </c:numRef>
          </c:val>
        </c:ser>
        <c:dLbls>
          <c:showLegendKey val="0"/>
          <c:showVal val="1"/>
          <c:showCatName val="0"/>
          <c:showSerName val="0"/>
          <c:showPercent val="0"/>
          <c:showBubbleSize val="0"/>
        </c:dLbls>
        <c:gapWidth val="95"/>
        <c:overlap val="100"/>
        <c:axId val="318475736"/>
        <c:axId val="318476520"/>
      </c:barChart>
      <c:catAx>
        <c:axId val="318475736"/>
        <c:scaling>
          <c:orientation val="minMax"/>
        </c:scaling>
        <c:delete val="0"/>
        <c:axPos val="l"/>
        <c:numFmt formatCode="General" sourceLinked="1"/>
        <c:majorTickMark val="none"/>
        <c:minorTickMark val="none"/>
        <c:tickLblPos val="nextTo"/>
        <c:txPr>
          <a:bodyPr/>
          <a:lstStyle/>
          <a:p>
            <a:pPr>
              <a:defRPr lang="en-US">
                <a:latin typeface="Calibri" panose="020F0502020204030204" pitchFamily="34" charset="0"/>
              </a:defRPr>
            </a:pPr>
            <a:endParaRPr lang="en-US"/>
          </a:p>
        </c:txPr>
        <c:crossAx val="318476520"/>
        <c:crosses val="autoZero"/>
        <c:auto val="1"/>
        <c:lblAlgn val="ctr"/>
        <c:lblOffset val="100"/>
        <c:noMultiLvlLbl val="0"/>
      </c:catAx>
      <c:valAx>
        <c:axId val="318476520"/>
        <c:scaling>
          <c:orientation val="minMax"/>
        </c:scaling>
        <c:delete val="1"/>
        <c:axPos val="b"/>
        <c:numFmt formatCode="0" sourceLinked="1"/>
        <c:majorTickMark val="none"/>
        <c:minorTickMark val="none"/>
        <c:tickLblPos val="none"/>
        <c:crossAx val="318475736"/>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318478872"/>
        <c:axId val="318479264"/>
      </c:barChart>
      <c:catAx>
        <c:axId val="318478872"/>
        <c:scaling>
          <c:orientation val="minMax"/>
        </c:scaling>
        <c:delete val="0"/>
        <c:axPos val="b"/>
        <c:numFmt formatCode="General" sourceLinked="0"/>
        <c:majorTickMark val="none"/>
        <c:minorTickMark val="none"/>
        <c:tickLblPos val="nextTo"/>
        <c:txPr>
          <a:bodyPr/>
          <a:lstStyle/>
          <a:p>
            <a:pPr>
              <a:defRPr lang="en-US"/>
            </a:pPr>
            <a:endParaRPr lang="en-US"/>
          </a:p>
        </c:txPr>
        <c:crossAx val="318479264"/>
        <c:crosses val="autoZero"/>
        <c:auto val="1"/>
        <c:lblAlgn val="ctr"/>
        <c:lblOffset val="100"/>
        <c:noMultiLvlLbl val="0"/>
      </c:catAx>
      <c:valAx>
        <c:axId val="318479264"/>
        <c:scaling>
          <c:orientation val="minMax"/>
          <c:max val="75"/>
        </c:scaling>
        <c:delete val="1"/>
        <c:axPos val="l"/>
        <c:numFmt formatCode="General" sourceLinked="1"/>
        <c:majorTickMark val="out"/>
        <c:minorTickMark val="none"/>
        <c:tickLblPos val="nextTo"/>
        <c:crossAx val="318478872"/>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40612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4079496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452544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1526607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a:t>
            </a:r>
            <a:r>
              <a:rPr lang="en-US" baseline="0" smtClean="0"/>
              <a:t>to 40% </a:t>
            </a:r>
            <a:r>
              <a:rPr lang="en-US" baseline="0" dirty="0" smtClean="0"/>
              <a:t>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4040341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On average, children 0-35 months breastfeed until the</a:t>
            </a:r>
            <a:r>
              <a:rPr lang="en-US" baseline="0" dirty="0" smtClean="0"/>
              <a:t> age of 18 months and are exclusively breastfed for </a:t>
            </a:r>
            <a:r>
              <a:rPr lang="en-US" baseline="0" smtClean="0"/>
              <a:t>0. </a:t>
            </a:r>
            <a:r>
              <a:rPr lang="en-US" baseline="0" dirty="0" smtClean="0"/>
              <a:t>months. There is a similar pattern </a:t>
            </a:r>
            <a:r>
              <a:rPr lang="en-US" baseline="0" smtClean="0"/>
              <a:t>in North Central </a:t>
            </a:r>
            <a:r>
              <a:rPr lang="en-US" baseline="0" dirty="0" smtClean="0"/>
              <a:t>Zone.</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2064943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3776852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3763842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502936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1275029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6%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19689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2235145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24812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57200" y="5017611"/>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pPr/>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pPr/>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3454872923"/>
              </p:ext>
            </p:extLst>
          </p:nvPr>
        </p:nvGraphicFramePr>
        <p:xfrm>
          <a:off x="50800" y="1906588"/>
          <a:ext cx="9042400" cy="4951412"/>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087314093"/>
              </p:ext>
            </p:extLst>
          </p:nvPr>
        </p:nvGraphicFramePr>
        <p:xfrm>
          <a:off x="457200" y="1591063"/>
          <a:ext cx="8229600" cy="49161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237733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normAutofit/>
          </a:bodyPr>
          <a:lstStyle/>
          <a:p>
            <a:r>
              <a:rPr lang="en-US" sz="3600" dirty="0" smtClean="0"/>
              <a:t>Nutritional Status of Children in South East Zone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705623320"/>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010400"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16</a:t>
            </a:r>
            <a:endParaRPr lang="en-US" sz="2000" b="1" dirty="0">
              <a:latin typeface="Calibri" pitchFamily="34" charset="0"/>
            </a:endParaRPr>
          </a:p>
        </p:txBody>
      </p:sp>
      <p:sp>
        <p:nvSpPr>
          <p:cNvPr id="29702" name="TextBox 9"/>
          <p:cNvSpPr txBox="1">
            <a:spLocks noChangeArrowheads="1"/>
          </p:cNvSpPr>
          <p:nvPr/>
        </p:nvSpPr>
        <p:spPr bwMode="auto">
          <a:xfrm>
            <a:off x="6050017" y="5024602"/>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11</a:t>
            </a:r>
            <a:endParaRPr lang="en-US" sz="2000" b="1" dirty="0">
              <a:latin typeface="Calibri" pitchFamily="34" charset="0"/>
            </a:endParaRPr>
          </a:p>
        </p:txBody>
      </p:sp>
      <p:sp>
        <p:nvSpPr>
          <p:cNvPr id="29703" name="TextBox 10"/>
          <p:cNvSpPr txBox="1">
            <a:spLocks noChangeArrowheads="1"/>
          </p:cNvSpPr>
          <p:nvPr/>
        </p:nvSpPr>
        <p:spPr bwMode="auto">
          <a:xfrm>
            <a:off x="6316717"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12</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38306917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177393"/>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646331"/>
          </a:xfrm>
          <a:prstGeom prst="rect">
            <a:avLst/>
          </a:prstGeom>
          <a:noFill/>
        </p:spPr>
        <p:txBody>
          <a:bodyPr wrap="square" rtlCol="0">
            <a:spAutoFit/>
          </a:bodyPr>
          <a:lstStyle/>
          <a:p>
            <a:pPr algn="ctr"/>
            <a:r>
              <a:rPr lang="en-US" b="1" dirty="0" smtClean="0">
                <a:solidFill>
                  <a:schemeClr val="bg1"/>
                </a:solidFill>
                <a:latin typeface="+mn-lt"/>
              </a:rPr>
              <a:t>North East</a:t>
            </a:r>
          </a:p>
          <a:p>
            <a:pPr algn="ctr"/>
            <a:r>
              <a:rPr lang="en-US" b="1" dirty="0" smtClean="0">
                <a:solidFill>
                  <a:schemeClr val="bg1"/>
                </a:solidFill>
                <a:latin typeface="+mn-lt"/>
              </a:rPr>
              <a:t>42%</a:t>
            </a:r>
            <a:endParaRPr lang="en-US" b="1" dirty="0">
              <a:solidFill>
                <a:schemeClr val="bg1"/>
              </a:solidFill>
              <a:latin typeface="+mn-lt"/>
            </a:endParaRPr>
          </a:p>
        </p:txBody>
      </p:sp>
      <p:sp>
        <p:nvSpPr>
          <p:cNvPr id="234" name="TextBox 233"/>
          <p:cNvSpPr txBox="1"/>
          <p:nvPr/>
        </p:nvSpPr>
        <p:spPr>
          <a:xfrm>
            <a:off x="2766411" y="3581400"/>
            <a:ext cx="1938939" cy="646331"/>
          </a:xfrm>
          <a:prstGeom prst="rect">
            <a:avLst/>
          </a:prstGeom>
          <a:noFill/>
        </p:spPr>
        <p:txBody>
          <a:bodyPr wrap="square" rtlCol="0">
            <a:spAutoFit/>
          </a:bodyPr>
          <a:lstStyle/>
          <a:p>
            <a:pPr algn="ctr"/>
            <a:r>
              <a:rPr lang="en-US" b="1" dirty="0" smtClean="0">
                <a:latin typeface="+mn-lt"/>
              </a:rPr>
              <a:t>North Central</a:t>
            </a:r>
          </a:p>
          <a:p>
            <a:pPr algn="ctr"/>
            <a:r>
              <a:rPr lang="en-US" b="1" dirty="0" smtClean="0">
                <a:latin typeface="+mn-lt"/>
              </a:rPr>
              <a:t>29%</a:t>
            </a:r>
            <a:endParaRPr lang="en-US" b="1" dirty="0">
              <a:latin typeface="+mn-lt"/>
            </a:endParaRPr>
          </a:p>
        </p:txBody>
      </p:sp>
      <p:sp>
        <p:nvSpPr>
          <p:cNvPr id="235" name="TextBox 234"/>
          <p:cNvSpPr txBox="1"/>
          <p:nvPr/>
        </p:nvSpPr>
        <p:spPr>
          <a:xfrm>
            <a:off x="2949575" y="1950064"/>
            <a:ext cx="2012539" cy="646331"/>
          </a:xfrm>
          <a:prstGeom prst="rect">
            <a:avLst/>
          </a:prstGeom>
          <a:noFill/>
        </p:spPr>
        <p:txBody>
          <a:bodyPr wrap="square" rtlCol="0">
            <a:spAutoFit/>
          </a:bodyPr>
          <a:lstStyle/>
          <a:p>
            <a:pPr algn="ctr"/>
            <a:r>
              <a:rPr lang="en-US" b="1" dirty="0" smtClean="0">
                <a:solidFill>
                  <a:schemeClr val="bg1"/>
                </a:solidFill>
                <a:latin typeface="+mn-lt"/>
              </a:rPr>
              <a:t>North West</a:t>
            </a:r>
          </a:p>
          <a:p>
            <a:pPr algn="ctr"/>
            <a:r>
              <a:rPr lang="en-US" b="1" dirty="0" smtClean="0">
                <a:solidFill>
                  <a:schemeClr val="bg1"/>
                </a:solidFill>
                <a:latin typeface="+mn-lt"/>
              </a:rPr>
              <a:t>55%</a:t>
            </a:r>
            <a:endParaRPr lang="en-US" b="1" dirty="0">
              <a:solidFill>
                <a:schemeClr val="bg1"/>
              </a:solidFill>
              <a:latin typeface="+mn-lt"/>
            </a:endParaRPr>
          </a:p>
        </p:txBody>
      </p:sp>
      <p:sp>
        <p:nvSpPr>
          <p:cNvPr id="236" name="TextBox 235"/>
          <p:cNvSpPr txBox="1"/>
          <p:nvPr/>
        </p:nvSpPr>
        <p:spPr>
          <a:xfrm>
            <a:off x="1335088" y="4267200"/>
            <a:ext cx="1805179" cy="646331"/>
          </a:xfrm>
          <a:prstGeom prst="rect">
            <a:avLst/>
          </a:prstGeom>
          <a:noFill/>
        </p:spPr>
        <p:txBody>
          <a:bodyPr wrap="square" rtlCol="0">
            <a:spAutoFit/>
          </a:bodyPr>
          <a:lstStyle/>
          <a:p>
            <a:pPr algn="ctr"/>
            <a:r>
              <a:rPr lang="en-US" b="1" dirty="0" smtClean="0">
                <a:latin typeface="+mn-lt"/>
              </a:rPr>
              <a:t>South West</a:t>
            </a:r>
          </a:p>
          <a:p>
            <a:pPr algn="ctr"/>
            <a:r>
              <a:rPr lang="en-US" b="1" dirty="0" smtClean="0">
                <a:latin typeface="+mn-lt"/>
              </a:rPr>
              <a:t>22%</a:t>
            </a:r>
            <a:endParaRPr lang="en-US" b="1" dirty="0">
              <a:latin typeface="+mn-lt"/>
            </a:endParaRPr>
          </a:p>
        </p:txBody>
      </p:sp>
      <p:sp>
        <p:nvSpPr>
          <p:cNvPr id="237" name="TextBox 236"/>
          <p:cNvSpPr txBox="1"/>
          <p:nvPr/>
        </p:nvSpPr>
        <p:spPr>
          <a:xfrm>
            <a:off x="3620540" y="4876800"/>
            <a:ext cx="925019" cy="923330"/>
          </a:xfrm>
          <a:prstGeom prst="rect">
            <a:avLst/>
          </a:prstGeom>
          <a:noFill/>
        </p:spPr>
        <p:txBody>
          <a:bodyPr wrap="square" rtlCol="0">
            <a:spAutoFit/>
          </a:bodyPr>
          <a:lstStyle/>
          <a:p>
            <a:pPr algn="ctr"/>
            <a:r>
              <a:rPr lang="en-US" b="1" dirty="0" smtClean="0">
                <a:latin typeface="+mn-lt"/>
              </a:rPr>
              <a:t>South</a:t>
            </a:r>
          </a:p>
          <a:p>
            <a:pPr algn="ctr"/>
            <a:r>
              <a:rPr lang="en-US" b="1" dirty="0" smtClean="0">
                <a:latin typeface="+mn-lt"/>
              </a:rPr>
              <a:t>East</a:t>
            </a:r>
          </a:p>
          <a:p>
            <a:pPr algn="ctr"/>
            <a:r>
              <a:rPr lang="en-US" b="1" dirty="0" smtClean="0">
                <a:latin typeface="+mn-lt"/>
              </a:rPr>
              <a:t>16%</a:t>
            </a:r>
          </a:p>
        </p:txBody>
      </p:sp>
      <p:sp>
        <p:nvSpPr>
          <p:cNvPr id="238" name="TextBox 237"/>
          <p:cNvSpPr txBox="1"/>
          <p:nvPr/>
        </p:nvSpPr>
        <p:spPr>
          <a:xfrm>
            <a:off x="2764138" y="5029200"/>
            <a:ext cx="1045862" cy="923330"/>
          </a:xfrm>
          <a:prstGeom prst="rect">
            <a:avLst/>
          </a:prstGeom>
          <a:noFill/>
        </p:spPr>
        <p:txBody>
          <a:bodyPr wrap="square" rtlCol="0">
            <a:spAutoFit/>
          </a:bodyPr>
          <a:lstStyle/>
          <a:p>
            <a:pPr algn="ctr"/>
            <a:r>
              <a:rPr lang="en-US" b="1" dirty="0" smtClean="0">
                <a:latin typeface="+mn-lt"/>
              </a:rPr>
              <a:t>South</a:t>
            </a:r>
          </a:p>
          <a:p>
            <a:pPr algn="ctr"/>
            <a:r>
              <a:rPr lang="en-US" b="1" dirty="0" smtClean="0">
                <a:latin typeface="+mn-lt"/>
              </a:rPr>
              <a:t>South</a:t>
            </a:r>
          </a:p>
          <a:p>
            <a:pPr algn="ctr"/>
            <a:r>
              <a:rPr lang="en-US" b="1" dirty="0" smtClean="0">
                <a:latin typeface="+mn-lt"/>
              </a:rPr>
              <a:t>18%</a:t>
            </a:r>
            <a:endParaRPr lang="en-US"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a:grpSpLocks noChangeAspect="1"/>
          </p:cNvGrpSpPr>
          <p:nvPr/>
        </p:nvGrpSpPr>
        <p:grpSpPr bwMode="auto">
          <a:xfrm>
            <a:off x="2057400" y="990600"/>
            <a:ext cx="4572000" cy="5703887"/>
            <a:chOff x="1632" y="727"/>
            <a:chExt cx="2880" cy="3593"/>
          </a:xfrm>
        </p:grpSpPr>
        <p:sp>
          <p:nvSpPr>
            <p:cNvPr id="23"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2971800" y="2057400"/>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12%</a:t>
            </a:r>
            <a:endParaRPr lang="en-US" sz="2400" b="1" dirty="0">
              <a:solidFill>
                <a:schemeClr val="bg1"/>
              </a:solidFill>
              <a:latin typeface="+mn-lt"/>
            </a:endParaRPr>
          </a:p>
        </p:txBody>
      </p:sp>
      <p:sp>
        <p:nvSpPr>
          <p:cNvPr id="13" name="TextBox 12"/>
          <p:cNvSpPr txBox="1"/>
          <p:nvPr/>
        </p:nvSpPr>
        <p:spPr>
          <a:xfrm>
            <a:off x="4648200" y="2438400"/>
            <a:ext cx="2012539" cy="830997"/>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16%</a:t>
            </a:r>
            <a:endParaRPr lang="en-US" sz="2400" b="1" dirty="0">
              <a:solidFill>
                <a:schemeClr val="bg1"/>
              </a:solidFill>
              <a:latin typeface="+mn-lt"/>
            </a:endParaRPr>
          </a:p>
        </p:txBody>
      </p:sp>
      <p:sp>
        <p:nvSpPr>
          <p:cNvPr id="14" name="TextBox 13"/>
          <p:cNvSpPr txBox="1"/>
          <p:nvPr/>
        </p:nvSpPr>
        <p:spPr>
          <a:xfrm>
            <a:off x="3397661" y="4191000"/>
            <a:ext cx="2012539" cy="830997"/>
          </a:xfrm>
          <a:prstGeom prst="rect">
            <a:avLst/>
          </a:prstGeom>
          <a:noFill/>
        </p:spPr>
        <p:txBody>
          <a:bodyPr wrap="square" rtlCol="0">
            <a:spAutoFit/>
          </a:bodyPr>
          <a:lstStyle/>
          <a:p>
            <a:pPr algn="ctr"/>
            <a:r>
              <a:rPr lang="en-US" sz="2400" b="1" dirty="0" smtClean="0">
                <a:solidFill>
                  <a:schemeClr val="bg1"/>
                </a:solidFill>
                <a:latin typeface="+mn-lt"/>
              </a:rPr>
              <a:t>Abia</a:t>
            </a:r>
          </a:p>
          <a:p>
            <a:pPr algn="ctr"/>
            <a:r>
              <a:rPr lang="en-US" sz="2400" b="1" dirty="0" smtClean="0">
                <a:solidFill>
                  <a:schemeClr val="bg1"/>
                </a:solidFill>
                <a:latin typeface="+mn-lt"/>
              </a:rPr>
              <a:t>17%</a:t>
            </a:r>
            <a:endParaRPr lang="en-US" sz="2400" b="1" dirty="0">
              <a:solidFill>
                <a:schemeClr val="bg1"/>
              </a:solidFill>
              <a:latin typeface="+mn-lt"/>
            </a:endParaRPr>
          </a:p>
        </p:txBody>
      </p:sp>
      <p:sp>
        <p:nvSpPr>
          <p:cNvPr id="15" name="TextBox 14"/>
          <p:cNvSpPr txBox="1"/>
          <p:nvPr/>
        </p:nvSpPr>
        <p:spPr>
          <a:xfrm>
            <a:off x="1949861" y="3048000"/>
            <a:ext cx="2012539" cy="830997"/>
          </a:xfrm>
          <a:prstGeom prst="rect">
            <a:avLst/>
          </a:prstGeom>
          <a:noFill/>
        </p:spPr>
        <p:txBody>
          <a:bodyPr wrap="square" rtlCol="0">
            <a:spAutoFit/>
          </a:bodyPr>
          <a:lstStyle/>
          <a:p>
            <a:pPr algn="ctr"/>
            <a:r>
              <a:rPr lang="en-US" sz="2400" b="1" dirty="0" smtClean="0">
                <a:solidFill>
                  <a:schemeClr val="bg1"/>
                </a:solidFill>
                <a:latin typeface="+mn-lt"/>
              </a:rPr>
              <a:t>Anambra</a:t>
            </a:r>
          </a:p>
          <a:p>
            <a:pPr algn="ctr"/>
            <a:r>
              <a:rPr lang="en-US" sz="2400" b="1" dirty="0" smtClean="0">
                <a:solidFill>
                  <a:schemeClr val="bg1"/>
                </a:solidFill>
                <a:latin typeface="+mn-lt"/>
              </a:rPr>
              <a:t>18%</a:t>
            </a:r>
            <a:endParaRPr lang="en-US" sz="2400" b="1" dirty="0">
              <a:solidFill>
                <a:schemeClr val="bg1"/>
              </a:solidFill>
              <a:latin typeface="+mn-lt"/>
            </a:endParaRPr>
          </a:p>
        </p:txBody>
      </p:sp>
      <p:sp>
        <p:nvSpPr>
          <p:cNvPr id="16" name="TextBox 15"/>
          <p:cNvSpPr txBox="1"/>
          <p:nvPr/>
        </p:nvSpPr>
        <p:spPr>
          <a:xfrm>
            <a:off x="2133600" y="4191000"/>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smtClean="0">
                <a:solidFill>
                  <a:schemeClr val="bg1"/>
                </a:solidFill>
                <a:latin typeface="+mn-lt"/>
              </a:rPr>
              <a:t>17%</a:t>
            </a:r>
            <a:endParaRPr lang="en-US" sz="2400" b="1" dirty="0">
              <a:solidFill>
                <a:schemeClr val="bg1"/>
              </a:solidFill>
              <a:latin typeface="+mn-lt"/>
            </a:endParaRPr>
          </a:p>
        </p:txBody>
      </p:sp>
      <p:sp>
        <p:nvSpPr>
          <p:cNvPr id="17" name="Title 1"/>
          <p:cNvSpPr>
            <a:spLocks noGrp="1"/>
          </p:cNvSpPr>
          <p:nvPr>
            <p:ph type="title"/>
          </p:nvPr>
        </p:nvSpPr>
        <p:spPr>
          <a:xfrm>
            <a:off x="457200" y="0"/>
            <a:ext cx="8229600" cy="1143000"/>
          </a:xfrm>
        </p:spPr>
        <p:txBody>
          <a:bodyPr/>
          <a:lstStyle/>
          <a:p>
            <a:r>
              <a:rPr lang="en-US" dirty="0" smtClean="0"/>
              <a:t>Stunting by State</a:t>
            </a:r>
            <a:endParaRPr lang="en-US" dirty="0"/>
          </a:p>
        </p:txBody>
      </p:sp>
      <p:sp>
        <p:nvSpPr>
          <p:cNvPr id="18" name="TextBox 17"/>
          <p:cNvSpPr txBox="1"/>
          <p:nvPr/>
        </p:nvSpPr>
        <p:spPr>
          <a:xfrm>
            <a:off x="4936195" y="1032947"/>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9" name="TextBox 18"/>
          <p:cNvSpPr txBox="1"/>
          <p:nvPr/>
        </p:nvSpPr>
        <p:spPr>
          <a:xfrm>
            <a:off x="125911" y="4959253"/>
            <a:ext cx="2418004"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37%</a:t>
            </a:r>
          </a:p>
          <a:p>
            <a:pPr algn="ctr"/>
            <a:r>
              <a:rPr lang="en-US" sz="2400" b="1" dirty="0" smtClean="0">
                <a:latin typeface="+mj-lt"/>
              </a:rPr>
              <a:t>South East </a:t>
            </a:r>
          </a:p>
          <a:p>
            <a:pPr algn="ctr"/>
            <a:r>
              <a:rPr lang="en-US" sz="2400" b="1" dirty="0" smtClean="0">
                <a:latin typeface="+mj-lt"/>
              </a:rPr>
              <a:t>16%</a:t>
            </a:r>
            <a:endParaRPr lang="en-US" sz="2400" b="1" dirty="0">
              <a:latin typeface="+mj-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noChangeAspect="1"/>
          </p:cNvGrpSpPr>
          <p:nvPr/>
        </p:nvGrpSpPr>
        <p:grpSpPr bwMode="auto">
          <a:xfrm>
            <a:off x="2362200" y="1066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smtClean="0">
                <a:ln>
                  <a:noFill/>
                </a:ln>
                <a:solidFill>
                  <a:schemeClr val="tx1"/>
                </a:solidFill>
                <a:effectLst/>
                <a:uLnTx/>
                <a:uFillTx/>
                <a:latin typeface="+mj-lt"/>
                <a:ea typeface="+mj-ea"/>
                <a:cs typeface="+mj-cs"/>
              </a:rPr>
              <a:t>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97967" y="2390923"/>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33%</a:t>
            </a:r>
            <a:endParaRPr lang="en-US" sz="2400" b="1" dirty="0">
              <a:solidFill>
                <a:schemeClr val="bg1"/>
              </a:solidFill>
              <a:latin typeface="+mn-lt"/>
            </a:endParaRPr>
          </a:p>
        </p:txBody>
      </p:sp>
      <p:sp>
        <p:nvSpPr>
          <p:cNvPr id="13" name="TextBox 12"/>
          <p:cNvSpPr txBox="1"/>
          <p:nvPr/>
        </p:nvSpPr>
        <p:spPr>
          <a:xfrm>
            <a:off x="4837937" y="2995116"/>
            <a:ext cx="2012539" cy="830997"/>
          </a:xfrm>
          <a:prstGeom prst="rect">
            <a:avLst/>
          </a:prstGeom>
          <a:noFill/>
        </p:spPr>
        <p:txBody>
          <a:bodyPr wrap="square" rtlCol="0">
            <a:spAutoFit/>
          </a:bodyPr>
          <a:lstStyle/>
          <a:p>
            <a:pPr algn="ctr"/>
            <a:r>
              <a:rPr lang="en-US" sz="2400" b="1" dirty="0" smtClean="0">
                <a:latin typeface="+mn-lt"/>
              </a:rPr>
              <a:t>Ebonyi</a:t>
            </a:r>
          </a:p>
          <a:p>
            <a:pPr algn="ctr"/>
            <a:r>
              <a:rPr lang="en-US" sz="2400" b="1" dirty="0" smtClean="0">
                <a:latin typeface="+mn-lt"/>
              </a:rPr>
              <a:t>17%</a:t>
            </a:r>
            <a:endParaRPr lang="en-US" sz="2400" b="1" dirty="0">
              <a:latin typeface="+mn-lt"/>
            </a:endParaRPr>
          </a:p>
        </p:txBody>
      </p:sp>
      <p:sp>
        <p:nvSpPr>
          <p:cNvPr id="14" name="TextBox 13"/>
          <p:cNvSpPr txBox="1"/>
          <p:nvPr/>
        </p:nvSpPr>
        <p:spPr>
          <a:xfrm>
            <a:off x="3843666" y="4267200"/>
            <a:ext cx="2012539" cy="830997"/>
          </a:xfrm>
          <a:prstGeom prst="rect">
            <a:avLst/>
          </a:prstGeom>
          <a:noFill/>
        </p:spPr>
        <p:txBody>
          <a:bodyPr wrap="square" rtlCol="0">
            <a:spAutoFit/>
          </a:bodyPr>
          <a:lstStyle/>
          <a:p>
            <a:pPr algn="ctr"/>
            <a:r>
              <a:rPr lang="en-US" sz="2400" b="1" dirty="0" smtClean="0">
                <a:solidFill>
                  <a:schemeClr val="bg1"/>
                </a:solidFill>
                <a:latin typeface="+mn-lt"/>
              </a:rPr>
              <a:t>Abia</a:t>
            </a:r>
          </a:p>
          <a:p>
            <a:pPr algn="ctr"/>
            <a:r>
              <a:rPr lang="en-US" sz="2400" b="1" dirty="0" smtClean="0">
                <a:solidFill>
                  <a:schemeClr val="bg1"/>
                </a:solidFill>
                <a:latin typeface="+mn-lt"/>
              </a:rPr>
              <a:t>30%</a:t>
            </a:r>
            <a:endParaRPr lang="en-US" sz="2400" b="1" dirty="0">
              <a:solidFill>
                <a:schemeClr val="bg1"/>
              </a:solidFill>
              <a:latin typeface="+mn-lt"/>
            </a:endParaRPr>
          </a:p>
        </p:txBody>
      </p:sp>
      <p:sp>
        <p:nvSpPr>
          <p:cNvPr id="15" name="TextBox 14"/>
          <p:cNvSpPr txBox="1"/>
          <p:nvPr/>
        </p:nvSpPr>
        <p:spPr>
          <a:xfrm>
            <a:off x="2254661" y="3331033"/>
            <a:ext cx="2012539" cy="830997"/>
          </a:xfrm>
          <a:prstGeom prst="rect">
            <a:avLst/>
          </a:prstGeom>
          <a:noFill/>
        </p:spPr>
        <p:txBody>
          <a:bodyPr wrap="square" rtlCol="0">
            <a:spAutoFit/>
          </a:bodyPr>
          <a:lstStyle/>
          <a:p>
            <a:pPr algn="ctr"/>
            <a:r>
              <a:rPr lang="en-US" sz="2400" b="1" dirty="0" smtClean="0">
                <a:solidFill>
                  <a:schemeClr val="bg1"/>
                </a:solidFill>
                <a:latin typeface="+mn-lt"/>
              </a:rPr>
              <a:t>Anambra</a:t>
            </a:r>
          </a:p>
          <a:p>
            <a:pPr algn="ctr"/>
            <a:r>
              <a:rPr lang="en-US" sz="2400" b="1" dirty="0" smtClean="0">
                <a:solidFill>
                  <a:schemeClr val="bg1"/>
                </a:solidFill>
                <a:latin typeface="+mn-lt"/>
              </a:rPr>
              <a:t>36%</a:t>
            </a:r>
            <a:endParaRPr lang="en-US" sz="2400" b="1" dirty="0">
              <a:solidFill>
                <a:schemeClr val="bg1"/>
              </a:solidFill>
              <a:latin typeface="+mn-lt"/>
            </a:endParaRPr>
          </a:p>
        </p:txBody>
      </p:sp>
      <p:sp>
        <p:nvSpPr>
          <p:cNvPr id="16" name="TextBox 15"/>
          <p:cNvSpPr txBox="1"/>
          <p:nvPr/>
        </p:nvSpPr>
        <p:spPr>
          <a:xfrm>
            <a:off x="2344097" y="4686300"/>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smtClean="0">
                <a:solidFill>
                  <a:schemeClr val="bg1"/>
                </a:solidFill>
                <a:latin typeface="+mn-lt"/>
              </a:rPr>
              <a:t>37%</a:t>
            </a:r>
            <a:endParaRPr lang="en-US" sz="2400" b="1" dirty="0">
              <a:solidFill>
                <a:schemeClr val="bg1"/>
              </a:solidFill>
              <a:latin typeface="+mn-lt"/>
            </a:endParaRPr>
          </a:p>
        </p:txBody>
      </p:sp>
      <p:sp>
        <p:nvSpPr>
          <p:cNvPr id="17" name="Title 1"/>
          <p:cNvSpPr>
            <a:spLocks noGrp="1"/>
          </p:cNvSpPr>
          <p:nvPr>
            <p:ph type="title"/>
          </p:nvPr>
        </p:nvSpPr>
        <p:spPr>
          <a:xfrm>
            <a:off x="441655" y="-40367"/>
            <a:ext cx="8229600" cy="1143000"/>
          </a:xfrm>
        </p:spPr>
        <p:txBody>
          <a:bodyPr>
            <a:normAutofit/>
          </a:bodyPr>
          <a:lstStyle/>
          <a:p>
            <a:r>
              <a:rPr lang="en-US" sz="3600" dirty="0" smtClean="0"/>
              <a:t>Women’s Overweight and Obesity by State</a:t>
            </a:r>
            <a:endParaRPr lang="en-US" sz="3600" dirty="0"/>
          </a:p>
        </p:txBody>
      </p:sp>
      <p:sp>
        <p:nvSpPr>
          <p:cNvPr id="18" name="TextBox 17"/>
          <p:cNvSpPr txBox="1"/>
          <p:nvPr/>
        </p:nvSpPr>
        <p:spPr>
          <a:xfrm>
            <a:off x="4556455" y="1032947"/>
            <a:ext cx="458229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women age 15-49 with BMI ≥ 25.0</a:t>
            </a:r>
            <a:endParaRPr lang="en-US" i="1" dirty="0">
              <a:latin typeface="+mn-lt"/>
            </a:endParaRPr>
          </a:p>
        </p:txBody>
      </p:sp>
      <p:sp>
        <p:nvSpPr>
          <p:cNvPr id="19" name="TextBox 18"/>
          <p:cNvSpPr txBox="1"/>
          <p:nvPr/>
        </p:nvSpPr>
        <p:spPr>
          <a:xfrm>
            <a:off x="20396" y="5410200"/>
            <a:ext cx="2418004" cy="1323439"/>
          </a:xfrm>
          <a:prstGeom prst="rect">
            <a:avLst/>
          </a:prstGeom>
          <a:noFill/>
        </p:spPr>
        <p:txBody>
          <a:bodyPr wrap="square" rtlCol="0">
            <a:spAutoFit/>
          </a:bodyPr>
          <a:lstStyle/>
          <a:p>
            <a:pPr algn="ctr"/>
            <a:r>
              <a:rPr lang="en-US" sz="2000" b="1" dirty="0" smtClean="0">
                <a:latin typeface="+mj-lt"/>
              </a:rPr>
              <a:t>Nigeria </a:t>
            </a:r>
          </a:p>
          <a:p>
            <a:pPr algn="ctr"/>
            <a:r>
              <a:rPr lang="en-US" sz="2000" b="1" dirty="0" smtClean="0">
                <a:latin typeface="+mj-lt"/>
              </a:rPr>
              <a:t>25%</a:t>
            </a:r>
          </a:p>
          <a:p>
            <a:pPr algn="ctr"/>
            <a:r>
              <a:rPr lang="en-US" sz="2000" b="1" dirty="0" smtClean="0">
                <a:latin typeface="+mj-lt"/>
              </a:rPr>
              <a:t>South East </a:t>
            </a:r>
          </a:p>
          <a:p>
            <a:pPr algn="ctr"/>
            <a:r>
              <a:rPr lang="en-US" sz="2000" b="1" dirty="0" smtClean="0">
                <a:latin typeface="+mj-lt"/>
              </a:rPr>
              <a:t>30%</a:t>
            </a:r>
            <a:endParaRPr lang="en-US" sz="2000" b="1" dirty="0">
              <a:latin typeface="+mj-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fontScale="92500" lnSpcReduction="20000"/>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of </a:t>
            </a:r>
            <a:r>
              <a:rPr lang="en-US" sz="2800" b="1" dirty="0" smtClean="0">
                <a:solidFill>
                  <a:schemeClr val="bg2"/>
                </a:solidFill>
                <a:latin typeface="Calibri" pitchFamily="34" charset="0"/>
              </a:rPr>
              <a:t>18.3 months. </a:t>
            </a:r>
            <a:r>
              <a:rPr lang="en-US" sz="2800" dirty="0" smtClean="0">
                <a:solidFill>
                  <a:schemeClr val="tx1"/>
                </a:solidFill>
                <a:latin typeface="Calibri" pitchFamily="34" charset="0"/>
              </a:rPr>
              <a:t>Children are </a:t>
            </a:r>
            <a:r>
              <a:rPr lang="en-US" sz="2800" b="1" dirty="0" smtClean="0">
                <a:solidFill>
                  <a:schemeClr val="bg2"/>
                </a:solidFill>
                <a:latin typeface="Calibri" pitchFamily="34" charset="0"/>
              </a:rPr>
              <a:t>exclusively breastfed </a:t>
            </a:r>
            <a:r>
              <a:rPr lang="en-US" sz="2800" dirty="0" smtClean="0">
                <a:solidFill>
                  <a:schemeClr val="tx1"/>
                </a:solidFill>
                <a:latin typeface="Calibri" pitchFamily="34" charset="0"/>
              </a:rPr>
              <a:t>for</a:t>
            </a:r>
            <a:r>
              <a:rPr lang="en-US" sz="2800" dirty="0" smtClean="0">
                <a:latin typeface="Calibri" pitchFamily="34" charset="0"/>
              </a:rPr>
              <a:t> </a:t>
            </a:r>
            <a:r>
              <a:rPr lang="en-US" sz="2800" b="1" dirty="0" smtClean="0">
                <a:solidFill>
                  <a:schemeClr val="bg2"/>
                </a:solidFill>
                <a:latin typeface="Calibri" pitchFamily="34" charset="0"/>
              </a:rPr>
              <a:t>0.5 months</a:t>
            </a:r>
          </a:p>
          <a:p>
            <a:pPr lvl="1">
              <a:buClr>
                <a:schemeClr val="tx1"/>
              </a:buClr>
              <a:defRPr/>
            </a:pPr>
            <a:r>
              <a:rPr lang="en-US" sz="2400" dirty="0" smtClean="0">
                <a:latin typeface="Calibri" pitchFamily="34" charset="0"/>
              </a:rPr>
              <a:t>Children in </a:t>
            </a:r>
            <a:r>
              <a:rPr lang="en-US" sz="2400" b="1" dirty="0" smtClean="0">
                <a:solidFill>
                  <a:schemeClr val="accent4"/>
                </a:solidFill>
                <a:latin typeface="Calibri" pitchFamily="34" charset="0"/>
              </a:rPr>
              <a:t>South East Zone </a:t>
            </a:r>
            <a:r>
              <a:rPr lang="en-US" sz="2400" dirty="0" smtClean="0">
                <a:latin typeface="Calibri" pitchFamily="34" charset="0"/>
              </a:rPr>
              <a:t>are </a:t>
            </a:r>
            <a:r>
              <a:rPr lang="en-US" sz="2400" b="1" dirty="0">
                <a:solidFill>
                  <a:schemeClr val="accent4"/>
                </a:solidFill>
                <a:latin typeface="Calibri" pitchFamily="34" charset="0"/>
              </a:rPr>
              <a:t>breastfed</a:t>
            </a:r>
            <a:r>
              <a:rPr lang="en-US" sz="2400" dirty="0">
                <a:solidFill>
                  <a:schemeClr val="accent4"/>
                </a:solidFill>
                <a:latin typeface="Calibri" pitchFamily="34" charset="0"/>
              </a:rPr>
              <a:t> </a:t>
            </a:r>
            <a:r>
              <a:rPr lang="en-US" sz="2400" dirty="0">
                <a:latin typeface="Calibri" pitchFamily="34" charset="0"/>
              </a:rPr>
              <a:t>for a median of </a:t>
            </a:r>
            <a:r>
              <a:rPr lang="en-US" sz="2400" b="1" dirty="0" smtClean="0">
                <a:solidFill>
                  <a:schemeClr val="accent4"/>
                </a:solidFill>
                <a:latin typeface="Calibri" pitchFamily="34" charset="0"/>
              </a:rPr>
              <a:t>14.1 </a:t>
            </a:r>
            <a:r>
              <a:rPr lang="en-US" sz="2400" b="1" dirty="0">
                <a:solidFill>
                  <a:schemeClr val="accent4"/>
                </a:solidFill>
                <a:latin typeface="Calibri" pitchFamily="34" charset="0"/>
              </a:rPr>
              <a:t>months</a:t>
            </a:r>
            <a:r>
              <a:rPr lang="en-US" sz="2400" b="1" dirty="0">
                <a:solidFill>
                  <a:schemeClr val="bg2"/>
                </a:solidFill>
                <a:latin typeface="Calibri" pitchFamily="34" charset="0"/>
              </a:rPr>
              <a:t>. </a:t>
            </a:r>
            <a:r>
              <a:rPr lang="en-US" sz="2400" dirty="0">
                <a:latin typeface="Calibri" pitchFamily="34" charset="0"/>
              </a:rPr>
              <a:t>Children are </a:t>
            </a:r>
            <a:r>
              <a:rPr lang="en-US" sz="2400" b="1" dirty="0">
                <a:solidFill>
                  <a:schemeClr val="bg2"/>
                </a:solidFill>
                <a:latin typeface="Calibri" pitchFamily="34" charset="0"/>
              </a:rPr>
              <a:t>exclusively breastfed </a:t>
            </a:r>
            <a:r>
              <a:rPr lang="en-US" sz="2400" dirty="0">
                <a:latin typeface="Calibri" pitchFamily="34" charset="0"/>
              </a:rPr>
              <a:t>for </a:t>
            </a:r>
            <a:r>
              <a:rPr lang="en-US" sz="2400" b="1" dirty="0" smtClean="0">
                <a:solidFill>
                  <a:schemeClr val="accent4"/>
                </a:solidFill>
                <a:latin typeface="Calibri" pitchFamily="34" charset="0"/>
              </a:rPr>
              <a:t>0.6 months.</a:t>
            </a:r>
            <a:endParaRPr lang="en-US" sz="2400" dirty="0">
              <a:solidFill>
                <a:schemeClr val="accent4"/>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lvl="1">
              <a:buClr>
                <a:schemeClr val="tx1"/>
              </a:buClr>
              <a:defRPr/>
            </a:pPr>
            <a:r>
              <a:rPr lang="en-US" sz="2400" b="1" dirty="0" smtClean="0">
                <a:solidFill>
                  <a:schemeClr val="accent4"/>
                </a:solidFill>
                <a:latin typeface="Calibri" pitchFamily="34" charset="0"/>
              </a:rPr>
              <a:t>38% </a:t>
            </a:r>
            <a:r>
              <a:rPr lang="en-US" sz="2400" dirty="0">
                <a:latin typeface="Calibri" pitchFamily="34" charset="0"/>
              </a:rPr>
              <a:t>of pregnant </a:t>
            </a:r>
            <a:r>
              <a:rPr lang="en-US" sz="2400" dirty="0" smtClean="0">
                <a:latin typeface="Calibri" pitchFamily="34" charset="0"/>
              </a:rPr>
              <a:t>women </a:t>
            </a:r>
            <a:r>
              <a:rPr lang="en-US" sz="2400" dirty="0">
                <a:latin typeface="Calibri" pitchFamily="34" charset="0"/>
              </a:rPr>
              <a:t>in </a:t>
            </a:r>
            <a:r>
              <a:rPr lang="en-US" sz="2400" b="1" dirty="0" smtClean="0">
                <a:solidFill>
                  <a:schemeClr val="accent4"/>
                </a:solidFill>
                <a:latin typeface="Calibri" pitchFamily="34" charset="0"/>
              </a:rPr>
              <a:t>South East </a:t>
            </a:r>
            <a:r>
              <a:rPr lang="en-US" sz="2400" b="1" dirty="0">
                <a:solidFill>
                  <a:schemeClr val="accent4"/>
                </a:solidFill>
                <a:latin typeface="Calibri" pitchFamily="34" charset="0"/>
              </a:rPr>
              <a:t>Zone</a:t>
            </a:r>
            <a:r>
              <a:rPr lang="en-US" sz="2400" dirty="0" smtClean="0">
                <a:latin typeface="Calibri" pitchFamily="34" charset="0"/>
              </a:rPr>
              <a:t> took </a:t>
            </a:r>
            <a:r>
              <a:rPr lang="en-US" sz="2400" b="1" dirty="0">
                <a:solidFill>
                  <a:schemeClr val="accent4"/>
                </a:solidFill>
                <a:latin typeface="Calibri" pitchFamily="34" charset="0"/>
              </a:rPr>
              <a:t>iron supplements</a:t>
            </a:r>
            <a:r>
              <a:rPr lang="en-US" sz="2400" b="1" dirty="0">
                <a:solidFill>
                  <a:schemeClr val="bg2"/>
                </a:solidFill>
                <a:latin typeface="Calibri" pitchFamily="34" charset="0"/>
              </a:rPr>
              <a:t> </a:t>
            </a:r>
            <a:r>
              <a:rPr lang="en-US" sz="2400" dirty="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lvl="1">
              <a:buClr>
                <a:schemeClr val="tx1"/>
              </a:buClr>
              <a:defRPr/>
            </a:pPr>
            <a:r>
              <a:rPr lang="en-US" sz="2400" b="1" dirty="0" smtClean="0">
                <a:solidFill>
                  <a:schemeClr val="accent4"/>
                </a:solidFill>
                <a:latin typeface="Calibri" pitchFamily="34" charset="0"/>
              </a:rPr>
              <a:t>16% </a:t>
            </a:r>
            <a:r>
              <a:rPr lang="en-US" sz="2400" dirty="0">
                <a:latin typeface="Calibri" pitchFamily="34" charset="0"/>
              </a:rPr>
              <a:t>of </a:t>
            </a:r>
            <a:r>
              <a:rPr lang="en-US" sz="2400" dirty="0" smtClean="0">
                <a:latin typeface="Calibri" pitchFamily="34" charset="0"/>
              </a:rPr>
              <a:t>children</a:t>
            </a:r>
            <a:r>
              <a:rPr lang="en-US" sz="2400" dirty="0">
                <a:latin typeface="Calibri" pitchFamily="34" charset="0"/>
              </a:rPr>
              <a:t> in </a:t>
            </a:r>
            <a:r>
              <a:rPr lang="en-US" sz="2400" b="1" dirty="0" smtClean="0">
                <a:solidFill>
                  <a:schemeClr val="accent4"/>
                </a:solidFill>
                <a:latin typeface="Calibri" pitchFamily="34" charset="0"/>
              </a:rPr>
              <a:t>South East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a:latin typeface="Calibri" pitchFamily="34" charset="0"/>
              </a:rPr>
              <a:t>are </a:t>
            </a:r>
            <a:r>
              <a:rPr lang="en-US" sz="2400" b="1" dirty="0">
                <a:solidFill>
                  <a:schemeClr val="accent4"/>
                </a:solidFill>
                <a:latin typeface="Calibri" pitchFamily="34" charset="0"/>
              </a:rPr>
              <a:t>stunted</a:t>
            </a:r>
            <a:r>
              <a:rPr lang="en-US" sz="2400" b="1" dirty="0">
                <a:solidFill>
                  <a:schemeClr val="bg2"/>
                </a:solidFill>
                <a:latin typeface="Calibri" pitchFamily="34" charset="0"/>
              </a:rPr>
              <a:t> </a:t>
            </a:r>
            <a:r>
              <a:rPr lang="en-US" sz="2400" dirty="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in Nigeria and </a:t>
            </a:r>
            <a:r>
              <a:rPr lang="en-US" sz="2800" b="1" dirty="0" smtClean="0">
                <a:solidFill>
                  <a:schemeClr val="accent4"/>
                </a:solidFill>
              </a:rPr>
              <a:t>30% </a:t>
            </a:r>
            <a:r>
              <a:rPr lang="en-US" sz="2800" dirty="0" smtClean="0"/>
              <a:t>of women in </a:t>
            </a:r>
            <a:r>
              <a:rPr lang="en-US" sz="2800" b="1" dirty="0" smtClean="0">
                <a:solidFill>
                  <a:schemeClr val="accent4"/>
                </a:solidFill>
                <a:latin typeface="Calibri" pitchFamily="34" charset="0"/>
              </a:rPr>
              <a:t>South East </a:t>
            </a:r>
            <a:r>
              <a:rPr lang="en-US" sz="2800" b="1" dirty="0">
                <a:solidFill>
                  <a:schemeClr val="accent4"/>
                </a:solidFill>
                <a:latin typeface="Calibri" pitchFamily="34" charset="0"/>
              </a:rPr>
              <a:t>Zone</a:t>
            </a:r>
            <a:r>
              <a:rPr lang="en-US" sz="2800" dirty="0">
                <a:latin typeface="Calibri" pitchFamily="34" charset="0"/>
              </a:rPr>
              <a:t> </a:t>
            </a:r>
            <a:r>
              <a:rPr lang="en-US" sz="2800" dirty="0" smtClean="0"/>
              <a:t>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breast milk (</a:t>
            </a:r>
            <a:r>
              <a:rPr lang="en-US" b="1" dirty="0" smtClean="0">
                <a:solidFill>
                  <a:schemeClr val="bg2"/>
                </a:solidFill>
                <a:latin typeface="Calibri" pitchFamily="34" charset="0"/>
              </a:rPr>
              <a:t>prelacteal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659043154"/>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745549239"/>
              </p:ext>
            </p:extLst>
          </p:nvPr>
        </p:nvGraphicFramePr>
        <p:xfrm>
          <a:off x="381000" y="1447800"/>
          <a:ext cx="8597900" cy="470535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579120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838200"/>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20617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5091</TotalTime>
  <Words>1473</Words>
  <Application>Microsoft Office PowerPoint</Application>
  <PresentationFormat>On-screen Show (4:3)</PresentationFormat>
  <Paragraphs>158</Paragraphs>
  <Slides>22</Slides>
  <Notes>16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of Children in South East Zone</vt:lpstr>
      <vt:lpstr>Stunting by Zone</vt:lpstr>
      <vt:lpstr>Stunting by State</vt:lpstr>
      <vt:lpstr>Trends in Nutritional Status</vt:lpstr>
      <vt:lpstr>Stunting Regional Comparison</vt:lpstr>
      <vt:lpstr>Women’s Nutritional Status</vt:lpstr>
      <vt:lpstr>Women’s Overweight and Obesity by State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345</cp:revision>
  <dcterms:created xsi:type="dcterms:W3CDTF">2008-02-29T16:41:57Z</dcterms:created>
  <dcterms:modified xsi:type="dcterms:W3CDTF">2014-08-25T21:23:32Z</dcterms:modified>
</cp:coreProperties>
</file>