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8"/>
  </p:notesMasterIdLst>
  <p:handoutMasterIdLst>
    <p:handoutMasterId r:id="rId19"/>
  </p:handoutMasterIdLst>
  <p:sldIdLst>
    <p:sldId id="334" r:id="rId3"/>
    <p:sldId id="319" r:id="rId4"/>
    <p:sldId id="302" r:id="rId5"/>
    <p:sldId id="335" r:id="rId6"/>
    <p:sldId id="311" r:id="rId7"/>
    <p:sldId id="332" r:id="rId8"/>
    <p:sldId id="338" r:id="rId9"/>
    <p:sldId id="336" r:id="rId10"/>
    <p:sldId id="307" r:id="rId11"/>
    <p:sldId id="308" r:id="rId12"/>
    <p:sldId id="328" r:id="rId13"/>
    <p:sldId id="337" r:id="rId14"/>
    <p:sldId id="316" r:id="rId15"/>
    <p:sldId id="330" r:id="rId16"/>
    <p:sldId id="318"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053" autoAdjust="0"/>
  </p:normalViewPr>
  <p:slideViewPr>
    <p:cSldViewPr>
      <p:cViewPr varScale="1">
        <p:scale>
          <a:sx n="79" d="100"/>
          <a:sy n="79" d="100"/>
        </p:scale>
        <p:origin x="528"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62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E930DB3-93A5-4213-B7DB-DCEC6E63B626}"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07ACB9A-6F33-45DF-A691-E205079ABB9C}" type="slidenum">
              <a:rPr lang="en-US" smtClean="0"/>
              <a:pPr/>
              <a:t>‹#›</a:t>
            </a:fld>
            <a:endParaRPr lang="en-US"/>
          </a:p>
        </p:txBody>
      </p:sp>
    </p:spTree>
    <p:extLst>
      <p:ext uri="{BB962C8B-B14F-4D97-AF65-F5344CB8AC3E}">
        <p14:creationId xmlns:p14="http://schemas.microsoft.com/office/powerpoint/2010/main" val="427985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0327B777-9EEB-4F68-B749-D44E68AE4D51}" type="slidenum">
              <a:rPr lang="en-US"/>
              <a:pPr>
                <a:defRPr/>
              </a:pPr>
              <a:t>‹#›</a:t>
            </a:fld>
            <a:endParaRPr lang="en-US"/>
          </a:p>
        </p:txBody>
      </p:sp>
    </p:spTree>
    <p:extLst>
      <p:ext uri="{BB962C8B-B14F-4D97-AF65-F5344CB8AC3E}">
        <p14:creationId xmlns:p14="http://schemas.microsoft.com/office/powerpoint/2010/main" val="4131311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327B777-9EEB-4F68-B749-D44E68AE4D51}" type="slidenum">
              <a:rPr lang="en-US" smtClean="0"/>
              <a:pPr>
                <a:defRPr/>
              </a:pPr>
              <a:t>2</a:t>
            </a:fld>
            <a:endParaRPr lang="en-US"/>
          </a:p>
        </p:txBody>
      </p:sp>
    </p:spTree>
    <p:extLst>
      <p:ext uri="{BB962C8B-B14F-4D97-AF65-F5344CB8AC3E}">
        <p14:creationId xmlns:p14="http://schemas.microsoft.com/office/powerpoint/2010/main" val="373468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E2A464B-3964-41AA-B6AA-352490041B0B}"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4119459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1A1B8E8-3DCB-4346-8984-F5F45BC8166B}" type="slidenum">
              <a:rPr lang="en-US"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553969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DDEBA27-8339-41B8-827D-4DD11A59173E}"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509498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537394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92902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308778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F7BCC9F-0776-4516-B860-160E4B52EE44}"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xfrm>
            <a:off x="1143000" y="685800"/>
            <a:ext cx="4573588" cy="3429000"/>
          </a:xfrm>
          <a:ln/>
        </p:spPr>
      </p:sp>
      <p:sp>
        <p:nvSpPr>
          <p:cNvPr id="22532"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15867849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420584" y="4919008"/>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 </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East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47800"/>
            <a:ext cx="9144000" cy="353872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763984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1703278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D8618-FEAD-472E-B0D4-78B01B661423}"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117025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D8618-FEAD-472E-B0D4-78B01B661423}"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236994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D8618-FEAD-472E-B0D4-78B01B661423}"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8897372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436069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4376252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29448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1540546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586706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777121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1" tx1="lt1" bg2="dk2" tx2="lt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90" r:id="rId5"/>
    <p:sldLayoutId id="2147483691" r:id="rId6"/>
    <p:sldLayoutId id="2147483692" r:id="rId7"/>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fld id="{444D8618-FEAD-472E-B0D4-78B01B66142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83F36C8F-B106-4431-89FC-15F8C1582521}" type="slidenum">
              <a:rPr lang="en-US" smtClean="0"/>
              <a:pPr/>
              <a:t>‹#›</a:t>
            </a:fld>
            <a:endParaRPr lang="en-US"/>
          </a:p>
        </p:txBody>
      </p:sp>
    </p:spTree>
    <p:extLst>
      <p:ext uri="{BB962C8B-B14F-4D97-AF65-F5344CB8AC3E}">
        <p14:creationId xmlns:p14="http://schemas.microsoft.com/office/powerpoint/2010/main" val="220014449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7"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34847"/>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Survey Methodology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442566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fontScale="92500" lnSpcReduction="20000"/>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Woman’s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Reproductive history and childhood mortality</a:t>
            </a:r>
          </a:p>
          <a:p>
            <a:pPr eaLnBrk="1" hangingPunct="1">
              <a:lnSpc>
                <a:spcPct val="80000"/>
              </a:lnSpc>
              <a:spcAft>
                <a:spcPct val="50000"/>
              </a:spcAft>
            </a:pPr>
            <a:r>
              <a:rPr lang="en-US" sz="2000" dirty="0" smtClean="0">
                <a:latin typeface="Calibri" pitchFamily="34" charset="0"/>
              </a:rPr>
              <a:t>Knowledge and use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Antenatal, delivery, and postnatal care</a:t>
            </a:r>
          </a:p>
          <a:p>
            <a:pPr eaLnBrk="1" hangingPunct="1">
              <a:lnSpc>
                <a:spcPct val="80000"/>
              </a:lnSpc>
              <a:spcAft>
                <a:spcPct val="50000"/>
              </a:spcAft>
            </a:pPr>
            <a:r>
              <a:rPr lang="en-US" sz="2000" dirty="0" smtClean="0">
                <a:latin typeface="Calibri" pitchFamily="34" charset="0"/>
              </a:rPr>
              <a:t>Breastfeeding and infant feeding practices</a:t>
            </a:r>
          </a:p>
          <a:p>
            <a:pPr eaLnBrk="1" hangingPunct="1">
              <a:lnSpc>
                <a:spcPct val="80000"/>
              </a:lnSpc>
              <a:spcAft>
                <a:spcPct val="50000"/>
              </a:spcAft>
            </a:pPr>
            <a:r>
              <a:rPr lang="en-US" sz="2000" dirty="0" smtClean="0">
                <a:latin typeface="Calibri" pitchFamily="34" charset="0"/>
              </a:rPr>
              <a:t>Vaccinations and childhood illnesses</a:t>
            </a:r>
          </a:p>
          <a:p>
            <a:pPr eaLnBrk="1" hangingPunct="1">
              <a:lnSpc>
                <a:spcPct val="80000"/>
              </a:lnSpc>
              <a:spcAft>
                <a:spcPct val="50000"/>
              </a:spcAft>
            </a:pPr>
            <a:r>
              <a:rPr lang="en-US" sz="2000" dirty="0" smtClean="0">
                <a:latin typeface="Calibri" pitchFamily="34" charset="0"/>
              </a:rPr>
              <a:t>Marriage and sexual activity</a:t>
            </a:r>
          </a:p>
          <a:p>
            <a:pPr eaLnBrk="1" hangingPunct="1">
              <a:lnSpc>
                <a:spcPct val="80000"/>
              </a:lnSpc>
              <a:spcAft>
                <a:spcPct val="50000"/>
              </a:spcAft>
            </a:pPr>
            <a:r>
              <a:rPr lang="en-US" sz="2000" dirty="0" smtClean="0">
                <a:latin typeface="Calibri" pitchFamily="34" charset="0"/>
              </a:rPr>
              <a:t>Woman’s work and husband’s background characteristics</a:t>
            </a:r>
          </a:p>
          <a:p>
            <a:pPr eaLnBrk="1" hangingPunct="1">
              <a:lnSpc>
                <a:spcPct val="80000"/>
              </a:lnSpc>
              <a:spcAft>
                <a:spcPct val="50000"/>
              </a:spcAft>
            </a:pPr>
            <a:r>
              <a:rPr lang="en-US" sz="2000" dirty="0" smtClean="0">
                <a:latin typeface="Calibri" pitchFamily="34" charset="0"/>
              </a:rPr>
              <a:t>Malaria prevention  and treatment</a:t>
            </a:r>
            <a:endParaRPr lang="en-US" sz="2000" dirty="0">
              <a:latin typeface="Calibri" pitchFamily="34" charset="0"/>
            </a:endParaRPr>
          </a:p>
          <a:p>
            <a:pPr eaLnBrk="1" hangingPunct="1">
              <a:lnSpc>
                <a:spcPct val="80000"/>
              </a:lnSpc>
              <a:spcAft>
                <a:spcPct val="50000"/>
              </a:spcAft>
            </a:pPr>
            <a:r>
              <a:rPr lang="en-US" sz="2000" dirty="0" smtClean="0">
                <a:latin typeface="Calibri" pitchFamily="34" charset="0"/>
              </a:rPr>
              <a:t>Infant and childhood mortality</a:t>
            </a:r>
          </a:p>
          <a:p>
            <a:pPr eaLnBrk="1" hangingPunct="1">
              <a:lnSpc>
                <a:spcPct val="80000"/>
              </a:lnSpc>
              <a:spcAft>
                <a:spcPct val="50000"/>
              </a:spcAft>
            </a:pPr>
            <a:r>
              <a:rPr lang="en-US" sz="2000" dirty="0" smtClean="0">
                <a:latin typeface="Calibri" pitchFamily="34" charset="0"/>
              </a:rPr>
              <a:t>Women’s decisionmaking</a:t>
            </a:r>
          </a:p>
          <a:p>
            <a:pPr eaLnBrk="1" hangingPunct="1">
              <a:lnSpc>
                <a:spcPct val="80000"/>
              </a:lnSpc>
              <a:spcAft>
                <a:spcPct val="50000"/>
              </a:spcAft>
            </a:pPr>
            <a:r>
              <a:rPr lang="en-US" sz="2000" dirty="0" smtClean="0">
                <a:latin typeface="Calibri" pitchFamily="34" charset="0"/>
              </a:rPr>
              <a:t>Knowledge of HIV/AIDS</a:t>
            </a:r>
          </a:p>
          <a:p>
            <a:pPr eaLnBrk="1" hangingPunct="1">
              <a:lnSpc>
                <a:spcPct val="80000"/>
              </a:lnSpc>
              <a:spcAft>
                <a:spcPct val="50000"/>
              </a:spcAft>
            </a:pPr>
            <a:r>
              <a:rPr lang="en-US" sz="2000" dirty="0" smtClean="0">
                <a:latin typeface="Calibri" pitchFamily="34" charset="0"/>
              </a:rPr>
              <a:t>Maternal mortality</a:t>
            </a:r>
          </a:p>
          <a:p>
            <a:pPr eaLnBrk="1" hangingPunct="1">
              <a:lnSpc>
                <a:spcPct val="80000"/>
              </a:lnSpc>
              <a:spcAft>
                <a:spcPct val="50000"/>
              </a:spcAft>
            </a:pPr>
            <a:r>
              <a:rPr lang="en-US" sz="2000" dirty="0">
                <a:latin typeface="Calibri" pitchFamily="34" charset="0"/>
              </a:rPr>
              <a:t>D</a:t>
            </a:r>
            <a:r>
              <a:rPr lang="en-US" sz="2000" dirty="0" smtClean="0">
                <a:latin typeface="Calibri" pitchFamily="34" charset="0"/>
              </a:rPr>
              <a:t>omestic violence</a:t>
            </a:r>
            <a:endParaRPr lang="en-US" sz="2000" dirty="0">
              <a:latin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Men’s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Knowledge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Employment and gender roles</a:t>
            </a:r>
          </a:p>
          <a:p>
            <a:pPr eaLnBrk="1" hangingPunct="1">
              <a:lnSpc>
                <a:spcPct val="80000"/>
              </a:lnSpc>
              <a:spcAft>
                <a:spcPct val="50000"/>
              </a:spcAft>
            </a:pPr>
            <a:r>
              <a:rPr lang="en-US" sz="2000" dirty="0" smtClean="0">
                <a:latin typeface="Calibri" pitchFamily="34" charset="0"/>
              </a:rPr>
              <a:t>Knowledge of HIV/AIDS</a:t>
            </a:r>
          </a:p>
        </p:txBody>
      </p:sp>
    </p:spTree>
    <p:extLst>
      <p:ext uri="{BB962C8B-B14F-4D97-AF65-F5344CB8AC3E}">
        <p14:creationId xmlns:p14="http://schemas.microsoft.com/office/powerpoint/2010/main" val="161424155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idx="4294967295"/>
          </p:nvPr>
        </p:nvSpPr>
        <p:spPr>
          <a:xfrm>
            <a:off x="0" y="274638"/>
            <a:ext cx="9144000" cy="1143000"/>
          </a:xfrm>
        </p:spPr>
        <p:txBody>
          <a:bodyPr>
            <a:normAutofit/>
          </a:bodyPr>
          <a:lstStyle/>
          <a:p>
            <a:r>
              <a:rPr lang="en-US" sz="4000" dirty="0" smtClean="0">
                <a:latin typeface="Calibri" pitchFamily="34" charset="0"/>
              </a:rPr>
              <a:t>Pretest and Main Survey Training</a:t>
            </a:r>
            <a:endParaRPr lang="en-US" sz="4000" dirty="0">
              <a:latin typeface="Calibri" pitchFamily="34" charset="0"/>
            </a:endParaRPr>
          </a:p>
        </p:txBody>
      </p:sp>
      <p:sp>
        <p:nvSpPr>
          <p:cNvPr id="5" name="Content Placeholder 5"/>
          <p:cNvSpPr>
            <a:spLocks noGrp="1"/>
          </p:cNvSpPr>
          <p:nvPr>
            <p:ph idx="4294967295"/>
          </p:nvPr>
        </p:nvSpPr>
        <p:spPr>
          <a:xfrm>
            <a:off x="533400" y="1600200"/>
            <a:ext cx="8153400" cy="4525963"/>
          </a:xfrm>
        </p:spPr>
        <p:txBody>
          <a:bodyPr>
            <a:normAutofit/>
          </a:bodyPr>
          <a:lstStyle/>
          <a:p>
            <a:r>
              <a:rPr lang="en-US" dirty="0" smtClean="0">
                <a:latin typeface="Calibri" pitchFamily="34" charset="0"/>
              </a:rPr>
              <a:t>Pretest: November 2012 – </a:t>
            </a:r>
            <a:r>
              <a:rPr lang="en-GB" dirty="0" smtClean="0"/>
              <a:t>4 </a:t>
            </a:r>
            <a:r>
              <a:rPr lang="en-GB" dirty="0"/>
              <a:t>locations in Makurdi (</a:t>
            </a:r>
            <a:r>
              <a:rPr lang="en-GB" dirty="0" smtClean="0"/>
              <a:t>Benue State), </a:t>
            </a:r>
            <a:r>
              <a:rPr lang="en-GB" dirty="0"/>
              <a:t>where the residents are predominantly Hausa, Yoruba, English, and Igbo speaking</a:t>
            </a:r>
            <a:r>
              <a:rPr lang="en-US" dirty="0" smtClean="0">
                <a:latin typeface="Calibri" pitchFamily="34" charset="0"/>
              </a:rPr>
              <a:t>. </a:t>
            </a:r>
          </a:p>
          <a:p>
            <a:r>
              <a:rPr lang="en-US" dirty="0" smtClean="0">
                <a:latin typeface="Calibri" pitchFamily="34" charset="0"/>
              </a:rPr>
              <a:t>Main Survey Training: 4 week training from January-February 2013 in ASCON Badagry</a:t>
            </a:r>
            <a:r>
              <a:rPr lang="en-US" dirty="0">
                <a:latin typeface="Calibri" pitchFamily="34" charset="0"/>
              </a:rPr>
              <a:t> </a:t>
            </a:r>
            <a:r>
              <a:rPr lang="en-US" dirty="0" smtClean="0">
                <a:latin typeface="Calibri" pitchFamily="34" charset="0"/>
              </a:rPr>
              <a:t>Lagos</a:t>
            </a:r>
          </a:p>
          <a:p>
            <a:pPr lvl="1"/>
            <a:r>
              <a:rPr lang="en-US" dirty="0" smtClean="0">
                <a:solidFill>
                  <a:schemeClr val="tx2"/>
                </a:solidFill>
                <a:latin typeface="Calibri" pitchFamily="34" charset="0"/>
              </a:rPr>
              <a:t>316 participants trained</a:t>
            </a:r>
          </a:p>
        </p:txBody>
      </p:sp>
    </p:spTree>
    <p:extLst>
      <p:ext uri="{BB962C8B-B14F-4D97-AF65-F5344CB8AC3E}">
        <p14:creationId xmlns:p14="http://schemas.microsoft.com/office/powerpoint/2010/main" val="21804919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490538" y="385763"/>
            <a:ext cx="8348662" cy="6243637"/>
          </a:xfrm>
        </p:spPr>
        <p:txBody>
          <a:bodyPr>
            <a:normAutofit fontScale="92500"/>
          </a:bodyPr>
          <a:lstStyle/>
          <a:p>
            <a:pPr algn="ctr" eaLnBrk="1" hangingPunct="1">
              <a:spcAft>
                <a:spcPct val="70000"/>
              </a:spcAft>
              <a:buFontTx/>
              <a:buNone/>
            </a:pPr>
            <a:r>
              <a:rPr lang="en-US" sz="4000" dirty="0" smtClean="0">
                <a:latin typeface="Calibri" pitchFamily="34" charset="0"/>
              </a:rPr>
              <a:t>Fieldwork and Data Processing</a:t>
            </a:r>
          </a:p>
          <a:p>
            <a:pPr eaLnBrk="1" hangingPunct="1">
              <a:spcAft>
                <a:spcPct val="70000"/>
              </a:spcAft>
            </a:pPr>
            <a:r>
              <a:rPr lang="en-US" sz="2800" dirty="0" smtClean="0"/>
              <a:t>Total of 37 teams (consisting of a team supervisor, field editor, 2 male interviewers, and 4 female interviewers)</a:t>
            </a:r>
          </a:p>
          <a:p>
            <a:pPr>
              <a:spcAft>
                <a:spcPct val="70000"/>
              </a:spcAft>
            </a:pPr>
            <a:r>
              <a:rPr lang="en-US" sz="2800" dirty="0" smtClean="0"/>
              <a:t>Fieldwork conducted from February to May 2013, </a:t>
            </a:r>
            <a:r>
              <a:rPr lang="en-GB" sz="2800" dirty="0"/>
              <a:t>with the exception of the two teams in Kano and Lagos, who completed fieldwork in </a:t>
            </a:r>
            <a:r>
              <a:rPr lang="en-GB" sz="2800" dirty="0" smtClean="0"/>
              <a:t>June</a:t>
            </a:r>
          </a:p>
          <a:p>
            <a:pPr>
              <a:spcAft>
                <a:spcPct val="70000"/>
              </a:spcAft>
            </a:pPr>
            <a:r>
              <a:rPr lang="en-US" sz="2800" dirty="0" smtClean="0"/>
              <a:t>Quality </a:t>
            </a:r>
            <a:r>
              <a:rPr lang="en-US" sz="2800" dirty="0"/>
              <a:t>control teams deployed  to monitor </a:t>
            </a:r>
            <a:r>
              <a:rPr lang="en-US" sz="2800" dirty="0" smtClean="0"/>
              <a:t>fieldwork</a:t>
            </a:r>
          </a:p>
          <a:p>
            <a:pPr>
              <a:spcAft>
                <a:spcPct val="70000"/>
              </a:spcAft>
            </a:pPr>
            <a:r>
              <a:rPr lang="en-GB" sz="2800" dirty="0"/>
              <a:t>Because of the security situation, the survey could not be accomplished in eight clusters </a:t>
            </a:r>
            <a:r>
              <a:rPr lang="en-GB" sz="2800" dirty="0" smtClean="0"/>
              <a:t>(4 </a:t>
            </a:r>
            <a:r>
              <a:rPr lang="en-GB" sz="2800" dirty="0"/>
              <a:t>in </a:t>
            </a:r>
            <a:r>
              <a:rPr lang="en-GB" sz="2800" dirty="0" smtClean="0"/>
              <a:t>Borno,2 in </a:t>
            </a:r>
            <a:r>
              <a:rPr lang="en-GB" sz="2800" dirty="0" err="1"/>
              <a:t>Yobe</a:t>
            </a:r>
            <a:r>
              <a:rPr lang="en-GB" sz="2800" dirty="0"/>
              <a:t>, </a:t>
            </a:r>
            <a:r>
              <a:rPr lang="en-GB" sz="2800" dirty="0" smtClean="0"/>
              <a:t>1 </a:t>
            </a:r>
            <a:r>
              <a:rPr lang="en-GB" sz="2800" dirty="0"/>
              <a:t>in </a:t>
            </a:r>
            <a:r>
              <a:rPr lang="en-GB" sz="2800" dirty="0" err="1"/>
              <a:t>Nasarawa</a:t>
            </a:r>
            <a:r>
              <a:rPr lang="en-GB" sz="2800" dirty="0"/>
              <a:t>, and </a:t>
            </a:r>
            <a:r>
              <a:rPr lang="en-GB" sz="2800" dirty="0" smtClean="0"/>
              <a:t>1 </a:t>
            </a:r>
            <a:r>
              <a:rPr lang="en-GB" sz="2800" dirty="0"/>
              <a:t>in Plateau</a:t>
            </a:r>
            <a:r>
              <a:rPr lang="en-GB" sz="2800" dirty="0" smtClean="0"/>
              <a:t>)</a:t>
            </a:r>
            <a:endParaRPr lang="en-US" sz="2800" dirty="0"/>
          </a:p>
          <a:p>
            <a:pPr eaLnBrk="1" hangingPunct="1">
              <a:spcAft>
                <a:spcPct val="70000"/>
              </a:spcAft>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Fieldwork and Data Processing</a:t>
            </a:r>
            <a:br>
              <a:rPr lang="en-US" dirty="0"/>
            </a:br>
            <a:endParaRPr lang="en-US" dirty="0"/>
          </a:p>
        </p:txBody>
      </p:sp>
      <p:sp>
        <p:nvSpPr>
          <p:cNvPr id="3" name="Text Placeholder 2"/>
          <p:cNvSpPr>
            <a:spLocks noGrp="1"/>
          </p:cNvSpPr>
          <p:nvPr>
            <p:ph type="body" sz="half" idx="1"/>
          </p:nvPr>
        </p:nvSpPr>
        <p:spPr>
          <a:xfrm>
            <a:off x="457200" y="1600200"/>
            <a:ext cx="8229600" cy="4525963"/>
          </a:xfrm>
        </p:spPr>
        <p:txBody>
          <a:bodyPr/>
          <a:lstStyle/>
          <a:p>
            <a:pPr>
              <a:spcAft>
                <a:spcPct val="70000"/>
              </a:spcAft>
            </a:pPr>
            <a:r>
              <a:rPr lang="en-US" dirty="0" smtClean="0"/>
              <a:t>Questionnaires </a:t>
            </a:r>
            <a:r>
              <a:rPr lang="en-US" dirty="0"/>
              <a:t>edited </a:t>
            </a:r>
            <a:r>
              <a:rPr lang="en-US" dirty="0" smtClean="0"/>
              <a:t>immediately </a:t>
            </a:r>
            <a:r>
              <a:rPr lang="en-US" dirty="0"/>
              <a:t>in the field, </a:t>
            </a:r>
            <a:r>
              <a:rPr lang="en-US" dirty="0" smtClean="0"/>
              <a:t>then later </a:t>
            </a:r>
            <a:r>
              <a:rPr lang="en-GB" dirty="0"/>
              <a:t>dispatched to the </a:t>
            </a:r>
            <a:r>
              <a:rPr lang="en-GB" dirty="0" smtClean="0"/>
              <a:t>Data Processing </a:t>
            </a:r>
            <a:r>
              <a:rPr lang="en-GB" dirty="0"/>
              <a:t>C</a:t>
            </a:r>
            <a:r>
              <a:rPr lang="en-GB" dirty="0" smtClean="0"/>
              <a:t>entre </a:t>
            </a:r>
            <a:r>
              <a:rPr lang="en-GB" dirty="0"/>
              <a:t>in </a:t>
            </a:r>
            <a:r>
              <a:rPr lang="en-GB" dirty="0" smtClean="0"/>
              <a:t>Abuja</a:t>
            </a:r>
            <a:endParaRPr lang="en-US" dirty="0"/>
          </a:p>
          <a:p>
            <a:pPr>
              <a:spcAft>
                <a:spcPct val="70000"/>
              </a:spcAft>
            </a:pPr>
            <a:r>
              <a:rPr lang="en-US" dirty="0"/>
              <a:t>Data Processing </a:t>
            </a:r>
            <a:r>
              <a:rPr lang="en-US" dirty="0" smtClean="0"/>
              <a:t>and secondary </a:t>
            </a:r>
            <a:r>
              <a:rPr lang="en-US" dirty="0"/>
              <a:t>editing in Abuja in </a:t>
            </a:r>
            <a:r>
              <a:rPr lang="en-US" dirty="0" smtClean="0"/>
              <a:t>July 2013</a:t>
            </a:r>
            <a:endParaRPr lang="en-US" dirty="0"/>
          </a:p>
        </p:txBody>
      </p:sp>
    </p:spTree>
    <p:extLst>
      <p:ext uri="{BB962C8B-B14F-4D97-AF65-F5344CB8AC3E}">
        <p14:creationId xmlns:p14="http://schemas.microsoft.com/office/powerpoint/2010/main" val="3511623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normAutofit fontScale="90000"/>
          </a:bodyPr>
          <a:lstStyle/>
          <a:p>
            <a:pPr eaLnBrk="1" hangingPunct="1">
              <a:lnSpc>
                <a:spcPct val="80000"/>
              </a:lnSpc>
              <a:defRPr/>
            </a:pPr>
            <a:r>
              <a:rPr lang="en-US" sz="5400" dirty="0" smtClean="0">
                <a:latin typeface="Esprit Book" pitchFamily="18" charset="0"/>
              </a:rPr>
              <a:t>   </a:t>
            </a:r>
            <a:br>
              <a:rPr lang="en-US" sz="5400" dirty="0" smtClean="0">
                <a:latin typeface="Esprit Book" pitchFamily="18" charset="0"/>
              </a:rPr>
            </a:br>
            <a:r>
              <a:rPr lang="en-US" sz="4000" dirty="0" smtClean="0">
                <a:latin typeface="Calibri" pitchFamily="34" charset="0"/>
              </a:rPr>
              <a:t>Results of the household </a:t>
            </a:r>
            <a:br>
              <a:rPr lang="en-US" sz="4000" dirty="0" smtClean="0">
                <a:latin typeface="Calibri" pitchFamily="34" charset="0"/>
              </a:rPr>
            </a:br>
            <a:r>
              <a:rPr lang="en-US" sz="4000" dirty="0" smtClean="0">
                <a:latin typeface="Calibri" pitchFamily="34" charset="0"/>
              </a:rPr>
              <a:t>and individual interviews </a:t>
            </a:r>
            <a:r>
              <a:rPr lang="en-GB" sz="4800" dirty="0" smtClean="0">
                <a:effectLst>
                  <a:outerShdw blurRad="38100" dist="38100" dir="2700000" algn="tl">
                    <a:srgbClr val="000000"/>
                  </a:outerShdw>
                </a:effectLst>
                <a:latin typeface="Calibri" pitchFamily="34" charset="0"/>
              </a:rPr>
              <a:t/>
            </a:r>
            <a:br>
              <a:rPr lang="en-GB" sz="4800" dirty="0" smtClean="0">
                <a:effectLst>
                  <a:outerShdw blurRad="38100" dist="38100" dir="2700000" algn="tl">
                    <a:srgbClr val="000000"/>
                  </a:outerShdw>
                </a:effectLst>
                <a:latin typeface="Calibri" pitchFamily="34" charset="0"/>
              </a:rPr>
            </a:br>
            <a:endParaRPr lang="en-US" sz="4800" dirty="0" smtClean="0">
              <a:effectLst>
                <a:outerShdw blurRad="38100" dist="38100" dir="2700000" algn="tl">
                  <a:srgbClr val="000000"/>
                </a:outerShdw>
              </a:effectLst>
              <a:latin typeface="Calibri" pitchFamily="34" charset="0"/>
            </a:endParaRPr>
          </a:p>
        </p:txBody>
      </p:sp>
      <p:sp>
        <p:nvSpPr>
          <p:cNvPr id="12291" name="Text Box 3"/>
          <p:cNvSpPr txBox="1">
            <a:spLocks noChangeArrowheads="1"/>
          </p:cNvSpPr>
          <p:nvPr/>
        </p:nvSpPr>
        <p:spPr bwMode="auto">
          <a:xfrm>
            <a:off x="1219200" y="1464552"/>
            <a:ext cx="4179888" cy="5281446"/>
          </a:xfrm>
          <a:prstGeom prst="rect">
            <a:avLst/>
          </a:prstGeom>
          <a:noFill/>
          <a:ln w="9525">
            <a:noFill/>
            <a:miter lim="800000"/>
            <a:headEnd/>
            <a:tailEnd/>
          </a:ln>
        </p:spPr>
        <p:txBody>
          <a:bodyPr anchor="ctr">
            <a:spAutoFit/>
          </a:bodyPr>
          <a:lstStyle/>
          <a:p>
            <a:pPr eaLnBrk="0" hangingPunct="0">
              <a:lnSpc>
                <a:spcPct val="40000"/>
              </a:lnSpc>
            </a:pPr>
            <a:endParaRPr lang="en-GB"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lnSpc>
                <a:spcPct val="90000"/>
              </a:lnSpc>
            </a:pPr>
            <a:endParaRPr lang="en-GB" sz="2400" b="1">
              <a:solidFill>
                <a:schemeClr val="bg1"/>
              </a:solidFill>
              <a:latin typeface="Times New Roman" pitchFamily="18" charset="0"/>
            </a:endParaRPr>
          </a:p>
          <a:p>
            <a:pPr eaLnBrk="0" hangingPunct="0"/>
            <a:endParaRPr lang="en-GB" b="1">
              <a:solidFill>
                <a:schemeClr val="bg1"/>
              </a:solidFill>
              <a:latin typeface="Times New Roman" pitchFamily="18" charset="0"/>
            </a:endParaRPr>
          </a:p>
        </p:txBody>
      </p:sp>
      <p:grpSp>
        <p:nvGrpSpPr>
          <p:cNvPr id="2" name="Group 5"/>
          <p:cNvGrpSpPr>
            <a:grpSpLocks/>
          </p:cNvGrpSpPr>
          <p:nvPr/>
        </p:nvGrpSpPr>
        <p:grpSpPr bwMode="auto">
          <a:xfrm>
            <a:off x="1371600" y="1676400"/>
            <a:ext cx="6045200" cy="1947863"/>
            <a:chOff x="1392" y="1007"/>
            <a:chExt cx="3808" cy="1675"/>
          </a:xfrm>
        </p:grpSpPr>
        <p:sp>
          <p:nvSpPr>
            <p:cNvPr id="15372" name="Text Box 6"/>
            <p:cNvSpPr txBox="1">
              <a:spLocks noChangeArrowheads="1"/>
            </p:cNvSpPr>
            <p:nvPr/>
          </p:nvSpPr>
          <p:spPr bwMode="auto">
            <a:xfrm>
              <a:off x="1392" y="1007"/>
              <a:ext cx="3024" cy="1413"/>
            </a:xfrm>
            <a:prstGeom prst="rect">
              <a:avLst/>
            </a:prstGeom>
            <a:noFill/>
            <a:ln w="9525">
              <a:noFill/>
              <a:miter lim="800000"/>
              <a:headEnd/>
              <a:tailEnd/>
            </a:ln>
          </p:spPr>
          <p:txBody>
            <a:bodyPr wrap="square">
              <a:spAutoFit/>
            </a:bodyPr>
            <a:lstStyle/>
            <a:p>
              <a:pPr eaLnBrk="0" hangingPunct="0">
                <a:lnSpc>
                  <a:spcPct val="80000"/>
                </a:lnSpc>
                <a:defRPr/>
              </a:pPr>
              <a:r>
                <a:rPr lang="en-US" sz="2400" b="1" dirty="0">
                  <a:solidFill>
                    <a:schemeClr val="bg1"/>
                  </a:solidFill>
                  <a:latin typeface="Calibri" pitchFamily="34" charset="0"/>
                  <a:cs typeface="Arial" charset="0"/>
                </a:rPr>
                <a:t>Households Selected</a:t>
              </a:r>
            </a:p>
            <a:p>
              <a:pPr eaLnBrk="0" hangingPunct="0">
                <a:lnSpc>
                  <a:spcPct val="90000"/>
                </a:lnSpc>
                <a:defRPr/>
              </a:pPr>
              <a:r>
                <a:rPr lang="en-US" sz="2400" b="1" dirty="0">
                  <a:solidFill>
                    <a:schemeClr val="bg1"/>
                  </a:solidFill>
                  <a:latin typeface="Calibri" pitchFamily="34" charset="0"/>
                  <a:cs typeface="Arial" charset="0"/>
                </a:rPr>
                <a:t>Households Occupied</a:t>
              </a:r>
              <a:endParaRPr lang="en-GB" sz="2400" b="1" dirty="0">
                <a:solidFill>
                  <a:schemeClr val="bg1"/>
                </a:solidFill>
                <a:latin typeface="Calibri" pitchFamily="34" charset="0"/>
                <a:cs typeface="Arial" charset="0"/>
              </a:endParaRPr>
            </a:p>
            <a:p>
              <a:pPr eaLnBrk="0" hangingPunct="0">
                <a:lnSpc>
                  <a:spcPct val="90000"/>
                </a:lnSpc>
                <a:defRPr/>
              </a:pPr>
              <a:r>
                <a:rPr lang="en-GB" sz="2400" b="1" dirty="0">
                  <a:solidFill>
                    <a:schemeClr val="bg1"/>
                  </a:solidFill>
                  <a:latin typeface="Calibri" pitchFamily="34" charset="0"/>
                  <a:cs typeface="Arial" charset="0"/>
                </a:rPr>
                <a:t>Households Interviewed</a:t>
              </a:r>
            </a:p>
            <a:p>
              <a:pPr eaLnBrk="0" hangingPunct="0">
                <a:lnSpc>
                  <a:spcPct val="80000"/>
                </a:lnSpc>
                <a:defRPr/>
              </a:pPr>
              <a:endParaRPr lang="en-GB" sz="2400" b="1" dirty="0">
                <a:solidFill>
                  <a:schemeClr val="bg1"/>
                </a:solidFill>
                <a:latin typeface="Arial" charset="0"/>
                <a:cs typeface="Arial" charset="0"/>
              </a:endParaRPr>
            </a:p>
            <a:p>
              <a:pPr eaLnBrk="0" hangingPunct="0">
                <a:lnSpc>
                  <a:spcPct val="80000"/>
                </a:lnSpc>
                <a:defRPr/>
              </a:pPr>
              <a:r>
                <a:rPr lang="en-GB" sz="2400" b="1" dirty="0" smtClean="0">
                  <a:solidFill>
                    <a:schemeClr val="tx2"/>
                  </a:solidFill>
                  <a:latin typeface="Calibri" pitchFamily="34" charset="0"/>
                  <a:cs typeface="Arial" charset="0"/>
                </a:rPr>
                <a:t>Household 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a:t>
              </a:r>
              <a:endParaRPr lang="en-GB" sz="2400" b="1" dirty="0">
                <a:solidFill>
                  <a:schemeClr val="tx2"/>
                </a:solidFill>
                <a:latin typeface="Calibri" pitchFamily="34" charset="0"/>
                <a:cs typeface="Arial" charset="0"/>
              </a:endParaRPr>
            </a:p>
          </p:txBody>
        </p:sp>
        <p:sp>
          <p:nvSpPr>
            <p:cNvPr id="15373"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algn="r" eaLnBrk="0" hangingPunct="0">
                <a:lnSpc>
                  <a:spcPct val="90000"/>
                </a:lnSpc>
                <a:defRPr/>
              </a:pPr>
              <a:r>
                <a:rPr lang="en-US" sz="2400" dirty="0">
                  <a:solidFill>
                    <a:schemeClr val="bg1"/>
                  </a:solidFill>
                  <a:latin typeface="Calibri" pitchFamily="34" charset="0"/>
                  <a:cs typeface="Calibri" pitchFamily="34" charset="0"/>
                </a:rPr>
                <a:t> </a:t>
              </a:r>
              <a:r>
                <a:rPr lang="en-US" sz="2400" b="1" dirty="0" smtClean="0">
                  <a:solidFill>
                    <a:schemeClr val="bg1"/>
                  </a:solidFill>
                  <a:latin typeface="Calibri" pitchFamily="34" charset="0"/>
                  <a:cs typeface="Calibri" pitchFamily="34" charset="0"/>
                </a:rPr>
                <a:t>40,320</a:t>
              </a:r>
              <a:endParaRPr lang="en-US" sz="2400" b="1" dirty="0">
                <a:solidFill>
                  <a:schemeClr val="bg1"/>
                </a:solidFill>
                <a:latin typeface="Calibri" pitchFamily="34" charset="0"/>
                <a:cs typeface="Calibri" pitchFamily="34" charset="0"/>
              </a:endParaRPr>
            </a:p>
            <a:p>
              <a:pPr algn="r" eaLnBrk="0" hangingPunct="0">
                <a:lnSpc>
                  <a:spcPct val="90000"/>
                </a:lnSpc>
                <a:defRPr/>
              </a:pPr>
              <a:r>
                <a:rPr lang="en-US" sz="2400" b="1" dirty="0" smtClean="0">
                  <a:solidFill>
                    <a:schemeClr val="bg1"/>
                  </a:solidFill>
                  <a:latin typeface="Calibri" pitchFamily="34" charset="0"/>
                  <a:cs typeface="Arial" charset="0"/>
                </a:rPr>
                <a:t>38,904</a:t>
              </a:r>
              <a:endParaRPr lang="en-GB" sz="2400" b="1" dirty="0">
                <a:solidFill>
                  <a:schemeClr val="bg1"/>
                </a:solidFill>
                <a:latin typeface="Calibri" pitchFamily="34" charset="0"/>
                <a:cs typeface="Arial" charset="0"/>
              </a:endParaRPr>
            </a:p>
            <a:p>
              <a:pPr algn="r" eaLnBrk="0" hangingPunct="0">
                <a:lnSpc>
                  <a:spcPct val="90000"/>
                </a:lnSpc>
                <a:defRPr/>
              </a:pPr>
              <a:r>
                <a:rPr lang="en-US" sz="2400" b="1" dirty="0" smtClean="0">
                  <a:solidFill>
                    <a:schemeClr val="bg1"/>
                  </a:solidFill>
                  <a:latin typeface="Calibri" pitchFamily="34" charset="0"/>
                  <a:cs typeface="Arial" charset="0"/>
                </a:rPr>
                <a:t>38,522</a:t>
              </a:r>
              <a:endParaRPr lang="en-US" sz="2400" b="1" dirty="0">
                <a:solidFill>
                  <a:schemeClr val="bg1"/>
                </a:solidFill>
                <a:latin typeface="Calibri" pitchFamily="34" charset="0"/>
                <a:cs typeface="Arial" charset="0"/>
              </a:endParaRPr>
            </a:p>
            <a:p>
              <a:pPr eaLnBrk="0" hangingPunct="0">
                <a:lnSpc>
                  <a:spcPct val="40000"/>
                </a:lnSpc>
                <a:defRPr/>
              </a:pPr>
              <a:endParaRPr lang="en-US" sz="2400" b="1" dirty="0">
                <a:solidFill>
                  <a:schemeClr val="bg1"/>
                </a:solidFill>
                <a:latin typeface="Arial" charset="0"/>
                <a:cs typeface="Arial" charset="0"/>
              </a:endParaRPr>
            </a:p>
            <a:p>
              <a:pPr eaLnBrk="0" hangingPunct="0">
                <a:lnSpc>
                  <a:spcPct val="90000"/>
                </a:lnSpc>
                <a:defRPr/>
              </a:pPr>
              <a:r>
                <a:rPr lang="en-US" sz="2400" b="1" dirty="0">
                  <a:solidFill>
                    <a:schemeClr val="bg1"/>
                  </a:solidFill>
                  <a:latin typeface="Arial" charset="0"/>
                  <a:cs typeface="Arial" charset="0"/>
                </a:rPr>
                <a:t>  </a:t>
              </a:r>
              <a:r>
                <a:rPr lang="en-US" sz="2400" b="1" dirty="0" smtClean="0">
                  <a:solidFill>
                    <a:schemeClr val="tx2"/>
                  </a:solidFill>
                  <a:latin typeface="Calibri" pitchFamily="34" charset="0"/>
                  <a:cs typeface="Arial" charset="0"/>
                </a:rPr>
                <a:t>99%</a:t>
              </a:r>
              <a:endParaRPr lang="en-US" sz="2400" b="1" dirty="0">
                <a:solidFill>
                  <a:schemeClr val="tx2"/>
                </a:solidFill>
                <a:latin typeface="Calibri" pitchFamily="34" charset="0"/>
                <a:cs typeface="Arial" charset="0"/>
              </a:endParaRPr>
            </a:p>
            <a:p>
              <a:pPr eaLnBrk="0" hangingPunct="0">
                <a:defRPr/>
              </a:pPr>
              <a:endParaRPr lang="en-US" sz="2400" dirty="0">
                <a:solidFill>
                  <a:schemeClr val="bg1"/>
                </a:solidFill>
                <a:latin typeface="Arial" charset="0"/>
                <a:cs typeface="Arial" charset="0"/>
              </a:endParaRPr>
            </a:p>
          </p:txBody>
        </p:sp>
      </p:grpSp>
      <p:grpSp>
        <p:nvGrpSpPr>
          <p:cNvPr id="3" name="Group 8"/>
          <p:cNvGrpSpPr>
            <a:grpSpLocks/>
          </p:cNvGrpSpPr>
          <p:nvPr/>
        </p:nvGrpSpPr>
        <p:grpSpPr bwMode="auto">
          <a:xfrm>
            <a:off x="1371600" y="3537857"/>
            <a:ext cx="6021389" cy="1393825"/>
            <a:chOff x="1362" y="2186"/>
            <a:chExt cx="3793" cy="878"/>
          </a:xfrm>
        </p:grpSpPr>
        <p:sp>
          <p:nvSpPr>
            <p:cNvPr id="15370"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Women</a:t>
              </a:r>
            </a:p>
            <a:p>
              <a:pPr eaLnBrk="0" hangingPunct="0">
                <a:lnSpc>
                  <a:spcPct val="80000"/>
                </a:lnSpc>
                <a:defRPr/>
              </a:pPr>
              <a:r>
                <a:rPr lang="en-GB" sz="2400" b="1" dirty="0">
                  <a:solidFill>
                    <a:schemeClr val="bg1"/>
                  </a:solidFill>
                  <a:latin typeface="Calibri" pitchFamily="34" charset="0"/>
                  <a:cs typeface="Arial" charset="0"/>
                </a:rPr>
                <a:t>Women 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5371"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39,902</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38,948</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98%</a:t>
              </a:r>
              <a:endParaRPr lang="en-US" sz="2400" b="1" dirty="0">
                <a:solidFill>
                  <a:schemeClr val="tx2"/>
                </a:solidFill>
                <a:latin typeface="Calibri" pitchFamily="34" charset="0"/>
                <a:cs typeface="Arial" charset="0"/>
              </a:endParaRPr>
            </a:p>
          </p:txBody>
        </p:sp>
      </p:grpSp>
      <p:grpSp>
        <p:nvGrpSpPr>
          <p:cNvPr id="16" name="Group 8"/>
          <p:cNvGrpSpPr>
            <a:grpSpLocks/>
          </p:cNvGrpSpPr>
          <p:nvPr/>
        </p:nvGrpSpPr>
        <p:grpSpPr bwMode="auto">
          <a:xfrm>
            <a:off x="1371600" y="5110123"/>
            <a:ext cx="6021389" cy="1393825"/>
            <a:chOff x="1362" y="2186"/>
            <a:chExt cx="3793" cy="878"/>
          </a:xfrm>
        </p:grpSpPr>
        <p:sp>
          <p:nvSpPr>
            <p:cNvPr id="17"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M</a:t>
              </a:r>
              <a:r>
                <a:rPr lang="en-GB" sz="2400" b="1" dirty="0" smtClean="0">
                  <a:solidFill>
                    <a:schemeClr val="bg1"/>
                  </a:solidFill>
                  <a:latin typeface="Calibri" pitchFamily="34" charset="0"/>
                  <a:cs typeface="Arial" charset="0"/>
                </a:rPr>
                <a:t>en</a:t>
              </a:r>
              <a:endParaRPr lang="en-GB" sz="2400" b="1" dirty="0">
                <a:solidFill>
                  <a:schemeClr val="bg1"/>
                </a:solidFill>
                <a:latin typeface="Calibri" pitchFamily="34" charset="0"/>
                <a:cs typeface="Arial" charset="0"/>
              </a:endParaRPr>
            </a:p>
            <a:p>
              <a:pPr eaLnBrk="0" hangingPunct="0">
                <a:lnSpc>
                  <a:spcPct val="80000"/>
                </a:lnSpc>
                <a:defRPr/>
              </a:pPr>
              <a:r>
                <a:rPr lang="en-GB" sz="2400" b="1" dirty="0">
                  <a:solidFill>
                    <a:schemeClr val="bg1"/>
                  </a:solidFill>
                  <a:latin typeface="Calibri" pitchFamily="34" charset="0"/>
                  <a:cs typeface="Arial" charset="0"/>
                </a:rPr>
                <a:t>M</a:t>
              </a:r>
              <a:r>
                <a:rPr lang="en-GB" sz="2400" b="1" dirty="0" smtClean="0">
                  <a:solidFill>
                    <a:schemeClr val="bg1"/>
                  </a:solidFill>
                  <a:latin typeface="Calibri" pitchFamily="34" charset="0"/>
                  <a:cs typeface="Arial" charset="0"/>
                </a:rPr>
                <a:t>en </a:t>
              </a:r>
              <a:r>
                <a:rPr lang="en-GB" sz="2400" b="1" dirty="0">
                  <a:solidFill>
                    <a:schemeClr val="bg1"/>
                  </a:solidFill>
                  <a:latin typeface="Calibri" pitchFamily="34" charset="0"/>
                  <a:cs typeface="Arial" charset="0"/>
                </a:rPr>
                <a:t>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8"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18,229</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17,359</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95%</a:t>
              </a:r>
              <a:endParaRPr lang="en-US" sz="2400" b="1" dirty="0">
                <a:solidFill>
                  <a:schemeClr val="tx2"/>
                </a:solidFill>
                <a:latin typeface="Calibri" pitchFamily="34" charset="0"/>
                <a:cs typeface="Arial" charset="0"/>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3648" y="5029200"/>
            <a:ext cx="91440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70338" y="1466193"/>
            <a:ext cx="8277922" cy="3416320"/>
          </a:xfrm>
          <a:prstGeom prst="rect">
            <a:avLst/>
          </a:prstGeom>
          <a:noFill/>
        </p:spPr>
        <p:txBody>
          <a:bodyPr wrap="square" rtlCol="0">
            <a:spAutoFit/>
          </a:bodyPr>
          <a:lstStyle/>
          <a:p>
            <a:pPr algn="ctr"/>
            <a:r>
              <a:rPr lang="en-US" sz="2400" dirty="0" smtClean="0">
                <a:solidFill>
                  <a:schemeClr val="bg1"/>
                </a:solidFill>
                <a:latin typeface="+mn-lt"/>
              </a:rPr>
              <a:t>The </a:t>
            </a:r>
            <a:r>
              <a:rPr lang="en-US" sz="2400" dirty="0">
                <a:solidFill>
                  <a:schemeClr val="bg1"/>
                </a:solidFill>
                <a:latin typeface="+mn-lt"/>
              </a:rPr>
              <a:t>2013 Nigeria Demographic and Health Survey (</a:t>
            </a:r>
            <a:r>
              <a:rPr lang="en-US" sz="2400" dirty="0" smtClean="0">
                <a:solidFill>
                  <a:schemeClr val="bg1"/>
                </a:solidFill>
                <a:latin typeface="+mn-lt"/>
              </a:rPr>
              <a:t>NDHS) was implemented </a:t>
            </a:r>
            <a:r>
              <a:rPr lang="en-US" sz="2400" dirty="0">
                <a:solidFill>
                  <a:schemeClr val="bg1"/>
                </a:solidFill>
                <a:latin typeface="+mn-lt"/>
              </a:rPr>
              <a:t>by the National Population Commission (NPC). ICF International provided financial and technical assistance for the survey through USAID-funded MEASURE DHS program, which is designed to assist developing countries to collect data on fertility, family planning, and maternal and child health. Financial support for the survey was provided by USAID, the United Kingdom Department for International Development (DFID) through PATHS2, and the United Nations Population Fund (UNFPA).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48" y="5665234"/>
            <a:ext cx="9144000" cy="133945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0469" y="233776"/>
            <a:ext cx="1075765" cy="914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sz="half" idx="1"/>
          </p:nvPr>
        </p:nvSpPr>
        <p:spPr>
          <a:xfrm>
            <a:off x="457200" y="304800"/>
            <a:ext cx="8229600" cy="6118225"/>
          </a:xfrm>
        </p:spPr>
        <p:txBody>
          <a:bodyPr>
            <a:normAutofit lnSpcReduction="10000"/>
          </a:bodyPr>
          <a:lstStyle/>
          <a:p>
            <a:pPr algn="ctr" eaLnBrk="1" hangingPunct="1">
              <a:spcAft>
                <a:spcPct val="110000"/>
              </a:spcAft>
              <a:buFontTx/>
              <a:buNone/>
            </a:pPr>
            <a:r>
              <a:rPr lang="en-US" sz="4400" dirty="0" smtClean="0">
                <a:latin typeface="Calibri" pitchFamily="34" charset="0"/>
              </a:rPr>
              <a:t>Objectives</a:t>
            </a:r>
          </a:p>
          <a:p>
            <a:pPr marL="0" indent="0">
              <a:spcAft>
                <a:spcPct val="110000"/>
              </a:spcAft>
              <a:buNone/>
            </a:pPr>
            <a:r>
              <a:rPr lang="en-GB" sz="2800" dirty="0"/>
              <a:t>The primary objective of the 2013 NDHS was to provide up-to-date information on fertility levels, marriage, fertility preferences, awareness and use of family planning methods, child feeding practices, nutritional status of women and children, adult and childhood mortality, awareness and attitudes regarding HIV/AIDS, and domestic violence. This information is intended to assist policymakers and programme managers in evaluating and designing programmes and strategies for improving health and family planning services in the country.</a:t>
            </a:r>
            <a:endParaRPr lang="en-US" sz="2800" dirty="0" smtClean="0">
              <a:solidFill>
                <a:sysClr val="windowText" lastClr="000000"/>
              </a:solidFill>
              <a:latin typeface="Calibri"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The Survey</a:t>
            </a:r>
          </a:p>
        </p:txBody>
      </p:sp>
      <p:sp>
        <p:nvSpPr>
          <p:cNvPr id="5" name="Rectangle 3"/>
          <p:cNvSpPr txBox="1">
            <a:spLocks noChangeArrowheads="1"/>
          </p:cNvSpPr>
          <p:nvPr/>
        </p:nvSpPr>
        <p:spPr>
          <a:xfrm>
            <a:off x="304800" y="1219200"/>
            <a:ext cx="8229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smtClean="0">
                <a:latin typeface="Calibri" pitchFamily="34" charset="0"/>
              </a:rPr>
              <a:t>It is the 5th Demographic and Health Survey conducted in Nigeria as part of The DHS Program.</a:t>
            </a:r>
          </a:p>
          <a:p>
            <a:r>
              <a:rPr lang="en-US" sz="2800" dirty="0" smtClean="0">
                <a:latin typeface="Calibri" pitchFamily="34" charset="0"/>
              </a:rPr>
              <a:t>It</a:t>
            </a:r>
            <a:r>
              <a:rPr lang="en-GB" sz="2800" dirty="0" smtClean="0">
                <a:latin typeface="Calibri" pitchFamily="34" charset="0"/>
              </a:rPr>
              <a:t> </a:t>
            </a:r>
            <a:r>
              <a:rPr lang="en-US" sz="2800" dirty="0" smtClean="0">
                <a:latin typeface="Calibri" pitchFamily="34" charset="0"/>
              </a:rPr>
              <a:t>was designed to provide estimates at the </a:t>
            </a:r>
            <a:r>
              <a:rPr lang="en-GB" sz="2800" dirty="0" smtClean="0"/>
              <a:t>national</a:t>
            </a:r>
            <a:r>
              <a:rPr lang="en-GB" sz="2800" dirty="0"/>
              <a:t>, zonal, and state </a:t>
            </a:r>
            <a:r>
              <a:rPr lang="en-GB" sz="2800" dirty="0" smtClean="0"/>
              <a:t>levels. </a:t>
            </a:r>
            <a:r>
              <a:rPr lang="en-GB" sz="2800" dirty="0"/>
              <a:t>The sample design allowed for specific indicators to be calculated for each of the six zones, 36 states, and the Federal Capital Territory, Abuja</a:t>
            </a:r>
            <a:r>
              <a:rPr lang="en-GB" sz="2800" dirty="0" smtClean="0"/>
              <a:t>.</a:t>
            </a:r>
            <a:endParaRPr lang="en-US" sz="2800" dirty="0"/>
          </a:p>
        </p:txBody>
      </p:sp>
    </p:spTree>
    <p:extLst>
      <p:ext uri="{BB962C8B-B14F-4D97-AF65-F5344CB8AC3E}">
        <p14:creationId xmlns:p14="http://schemas.microsoft.com/office/powerpoint/2010/main" val="11531171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609600" y="304800"/>
            <a:ext cx="7802563" cy="6227763"/>
          </a:xfrm>
        </p:spPr>
        <p:txBody>
          <a:bodyPr>
            <a:normAutofit fontScale="92500" lnSpcReduction="20000"/>
          </a:bodyPr>
          <a:lstStyle/>
          <a:p>
            <a:pPr algn="ctr" eaLnBrk="1" hangingPunct="1">
              <a:lnSpc>
                <a:spcPct val="75000"/>
              </a:lnSpc>
              <a:spcBef>
                <a:spcPct val="15000"/>
              </a:spcBef>
              <a:spcAft>
                <a:spcPct val="45000"/>
              </a:spcAft>
              <a:buFontTx/>
              <a:buNone/>
            </a:pPr>
            <a:r>
              <a:rPr lang="en-US" sz="4400" dirty="0" smtClean="0">
                <a:latin typeface="Calibri" pitchFamily="34" charset="0"/>
              </a:rPr>
              <a:t>Sample Design</a:t>
            </a:r>
          </a:p>
          <a:p>
            <a:pPr>
              <a:spcBef>
                <a:spcPct val="10000"/>
              </a:spcBef>
              <a:spcAft>
                <a:spcPct val="45000"/>
              </a:spcAft>
              <a:buNone/>
            </a:pPr>
            <a:r>
              <a:rPr lang="en-US" sz="2800" b="1" dirty="0" smtClean="0">
                <a:solidFill>
                  <a:schemeClr val="tx2"/>
                </a:solidFill>
                <a:latin typeface="Calibri" pitchFamily="34" charset="0"/>
              </a:rPr>
              <a:t>Sampling frame</a:t>
            </a:r>
            <a:r>
              <a:rPr lang="en-US" sz="2800" b="1" dirty="0" smtClean="0">
                <a:solidFill>
                  <a:schemeClr val="bg2"/>
                </a:solidFill>
                <a:latin typeface="Calibri" pitchFamily="34" charset="0"/>
              </a:rPr>
              <a:t>: </a:t>
            </a:r>
            <a:r>
              <a:rPr lang="en-GB" sz="2800" dirty="0"/>
              <a:t>2006 Population Census of the Federal Republic of Nigeria, provided by the National Population Commission</a:t>
            </a:r>
            <a:endParaRPr lang="en-US" sz="2800" dirty="0" smtClean="0">
              <a:latin typeface="Calibri" pitchFamily="34" charset="0"/>
            </a:endParaRPr>
          </a:p>
          <a:p>
            <a:pPr eaLnBrk="1" hangingPunct="1">
              <a:spcBef>
                <a:spcPct val="10000"/>
              </a:spcBef>
              <a:spcAft>
                <a:spcPct val="45000"/>
              </a:spcAft>
              <a:buFontTx/>
              <a:buNone/>
            </a:pPr>
            <a:r>
              <a:rPr lang="en-US" sz="2800" b="1" dirty="0" smtClean="0">
                <a:solidFill>
                  <a:schemeClr val="tx2"/>
                </a:solidFill>
                <a:latin typeface="Calibri" pitchFamily="34" charset="0"/>
              </a:rPr>
              <a:t>First stage: </a:t>
            </a:r>
            <a:r>
              <a:rPr lang="en-US" sz="2800" dirty="0" smtClean="0">
                <a:latin typeface="Calibri" pitchFamily="34" charset="0"/>
              </a:rPr>
              <a:t>372 urban and 532 rural clusters selected</a:t>
            </a:r>
          </a:p>
          <a:p>
            <a:pPr>
              <a:spcBef>
                <a:spcPct val="10000"/>
              </a:spcBef>
              <a:spcAft>
                <a:spcPct val="45000"/>
              </a:spcAft>
              <a:buNone/>
            </a:pPr>
            <a:r>
              <a:rPr lang="en-US" sz="2800" b="1" dirty="0" smtClean="0">
                <a:solidFill>
                  <a:schemeClr val="tx2"/>
                </a:solidFill>
                <a:latin typeface="Calibri" pitchFamily="34" charset="0"/>
              </a:rPr>
              <a:t>Second stage: </a:t>
            </a:r>
            <a:r>
              <a:rPr lang="en-GB" sz="2800" dirty="0"/>
              <a:t>40,320</a:t>
            </a:r>
            <a:r>
              <a:rPr lang="en-US" sz="2800" dirty="0" smtClean="0">
                <a:latin typeface="Calibri" pitchFamily="34" charset="0"/>
              </a:rPr>
              <a:t> households selected from selected clusters. </a:t>
            </a:r>
            <a:r>
              <a:rPr lang="en-GB" sz="2800" dirty="0"/>
              <a:t>38,904</a:t>
            </a:r>
            <a:r>
              <a:rPr lang="en-US" sz="2800" dirty="0" smtClean="0">
                <a:latin typeface="Calibri" pitchFamily="34" charset="0"/>
              </a:rPr>
              <a:t> households were occupied.</a:t>
            </a:r>
          </a:p>
          <a:p>
            <a:pPr eaLnBrk="1" hangingPunct="1">
              <a:spcBef>
                <a:spcPct val="10000"/>
              </a:spcBef>
              <a:spcAft>
                <a:spcPct val="45000"/>
              </a:spcAft>
              <a:buFontTx/>
              <a:buNone/>
            </a:pPr>
            <a:endParaRPr lang="en-US" sz="2800" dirty="0" smtClean="0">
              <a:latin typeface="Calibri" pitchFamily="34" charset="0"/>
            </a:endParaRPr>
          </a:p>
          <a:p>
            <a:pPr>
              <a:spcBef>
                <a:spcPct val="10000"/>
              </a:spcBef>
              <a:spcAft>
                <a:spcPct val="45000"/>
              </a:spcAft>
              <a:buNone/>
            </a:pPr>
            <a:r>
              <a:rPr lang="en-US" sz="2800" dirty="0" smtClean="0">
                <a:latin typeface="Calibri" pitchFamily="34" charset="0"/>
              </a:rPr>
              <a:t>Selected households were visited and interviewed; </a:t>
            </a:r>
            <a:r>
              <a:rPr lang="en-US" sz="2800" b="1" dirty="0" smtClean="0">
                <a:solidFill>
                  <a:schemeClr val="tx2"/>
                </a:solidFill>
                <a:latin typeface="Calibri" pitchFamily="34" charset="0"/>
              </a:rPr>
              <a:t>all women age 15-49</a:t>
            </a:r>
            <a:r>
              <a:rPr lang="en-US" sz="2800" b="1" dirty="0" smtClean="0">
                <a:solidFill>
                  <a:schemeClr val="accent1"/>
                </a:solidFill>
                <a:latin typeface="Calibri" pitchFamily="34" charset="0"/>
              </a:rPr>
              <a:t> </a:t>
            </a:r>
            <a:r>
              <a:rPr lang="en-US" sz="2800" dirty="0" smtClean="0">
                <a:latin typeface="Calibri" pitchFamily="34" charset="0"/>
              </a:rPr>
              <a:t>in all selected households and </a:t>
            </a:r>
            <a:r>
              <a:rPr lang="en-US" sz="2800" b="1" dirty="0" smtClean="0">
                <a:solidFill>
                  <a:schemeClr val="tx2"/>
                </a:solidFill>
                <a:latin typeface="Calibri" pitchFamily="34" charset="0"/>
              </a:rPr>
              <a:t>all men age 15-49 in one-half of households </a:t>
            </a:r>
            <a:r>
              <a:rPr lang="en-US" sz="2800" dirty="0" smtClean="0">
                <a:latin typeface="Calibri" pitchFamily="34" charset="0"/>
              </a:rPr>
              <a:t>were interviewed.</a:t>
            </a:r>
            <a:r>
              <a:rPr lang="en-US" sz="2800" dirty="0">
                <a:solidFill>
                  <a:srgbClr val="008000"/>
                </a:solidFill>
                <a:latin typeface="Calibri" pitchFamily="34" charset="0"/>
              </a:rPr>
              <a:t> </a:t>
            </a:r>
            <a:r>
              <a:rPr lang="en-GB" sz="2800" dirty="0"/>
              <a:t>Also, a subsample of </a:t>
            </a:r>
            <a:r>
              <a:rPr lang="en-GB" sz="2800" b="1" dirty="0">
                <a:solidFill>
                  <a:schemeClr val="tx2"/>
                </a:solidFill>
              </a:rPr>
              <a:t>one eligible woman in each household</a:t>
            </a:r>
            <a:r>
              <a:rPr lang="en-GB" sz="2800" dirty="0"/>
              <a:t> was randomly selected to be asked additional questions regarding </a:t>
            </a:r>
            <a:r>
              <a:rPr lang="en-GB" sz="2800" b="1" dirty="0">
                <a:solidFill>
                  <a:schemeClr val="tx2"/>
                </a:solidFill>
              </a:rPr>
              <a:t>domestic violence</a:t>
            </a:r>
            <a:r>
              <a:rPr lang="en-GB" sz="2800" dirty="0"/>
              <a:t>.</a:t>
            </a:r>
            <a:endParaRPr lang="en-US" sz="2800" dirty="0" smtClean="0">
              <a:solidFill>
                <a:srgbClr val="008000"/>
              </a:solidFill>
              <a:latin typeface="Calibri" pitchFamily="34" charset="0"/>
            </a:endParaRPr>
          </a:p>
          <a:p>
            <a:pPr eaLnBrk="1" hangingPunct="1">
              <a:lnSpc>
                <a:spcPct val="75000"/>
              </a:lnSpc>
              <a:spcBef>
                <a:spcPct val="10000"/>
              </a:spcBef>
              <a:spcAft>
                <a:spcPct val="45000"/>
              </a:spcAft>
              <a:buFontTx/>
              <a:buNone/>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Zones Covered by the NDHS</a:t>
            </a:r>
            <a:endParaRPr lang="en-US" sz="4200" dirty="0">
              <a:latin typeface="Calibri" pitchFamily="34" charset="0"/>
            </a:endParaRPr>
          </a:p>
        </p:txBody>
      </p:sp>
      <p:grpSp>
        <p:nvGrpSpPr>
          <p:cNvPr id="7" name="Group 4"/>
          <p:cNvGrpSpPr>
            <a:grpSpLocks noChangeAspect="1"/>
          </p:cNvGrpSpPr>
          <p:nvPr/>
        </p:nvGrpSpPr>
        <p:grpSpPr bwMode="auto">
          <a:xfrm>
            <a:off x="1335088" y="1155700"/>
            <a:ext cx="7002462" cy="5614988"/>
            <a:chOff x="841" y="728"/>
            <a:chExt cx="4411" cy="3537"/>
          </a:xfrm>
        </p:grpSpPr>
        <p:sp>
          <p:nvSpPr>
            <p:cNvPr id="19"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bg2"/>
            </a:solidFill>
            <a:ln w="4">
              <a:solidFill>
                <a:schemeClr val="bg2">
                  <a:lumMod val="20000"/>
                  <a:lumOff val="8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14" name="TextBox 213"/>
          <p:cNvSpPr txBox="1"/>
          <p:nvPr/>
        </p:nvSpPr>
        <p:spPr>
          <a:xfrm>
            <a:off x="5980113" y="2438400"/>
            <a:ext cx="1563687" cy="461665"/>
          </a:xfrm>
          <a:prstGeom prst="rect">
            <a:avLst/>
          </a:prstGeom>
          <a:noFill/>
        </p:spPr>
        <p:txBody>
          <a:bodyPr wrap="square" rtlCol="0">
            <a:spAutoFit/>
          </a:bodyPr>
          <a:lstStyle/>
          <a:p>
            <a:pPr algn="ctr"/>
            <a:r>
              <a:rPr lang="en-US" sz="2400" b="1" dirty="0" smtClean="0">
                <a:solidFill>
                  <a:schemeClr val="bg1"/>
                </a:solidFill>
                <a:latin typeface="+mn-lt"/>
              </a:rPr>
              <a:t>North East</a:t>
            </a:r>
            <a:endParaRPr lang="en-US" sz="2400" b="1" dirty="0">
              <a:solidFill>
                <a:schemeClr val="bg1"/>
              </a:solidFill>
              <a:latin typeface="+mn-lt"/>
            </a:endParaRPr>
          </a:p>
        </p:txBody>
      </p:sp>
      <p:sp>
        <p:nvSpPr>
          <p:cNvPr id="215" name="TextBox 214"/>
          <p:cNvSpPr txBox="1"/>
          <p:nvPr/>
        </p:nvSpPr>
        <p:spPr>
          <a:xfrm>
            <a:off x="2766411" y="3903663"/>
            <a:ext cx="1938939" cy="461665"/>
          </a:xfrm>
          <a:prstGeom prst="rect">
            <a:avLst/>
          </a:prstGeom>
          <a:noFill/>
        </p:spPr>
        <p:txBody>
          <a:bodyPr wrap="square" rtlCol="0">
            <a:spAutoFit/>
          </a:bodyPr>
          <a:lstStyle/>
          <a:p>
            <a:pPr algn="ctr"/>
            <a:r>
              <a:rPr lang="en-US" sz="2400" b="1" dirty="0" smtClean="0">
                <a:solidFill>
                  <a:schemeClr val="bg1"/>
                </a:solidFill>
                <a:latin typeface="+mn-lt"/>
              </a:rPr>
              <a:t>North Central</a:t>
            </a:r>
            <a:endParaRPr lang="en-US" sz="2400" b="1" dirty="0">
              <a:solidFill>
                <a:schemeClr val="bg1"/>
              </a:solidFill>
              <a:latin typeface="+mn-lt"/>
            </a:endParaRPr>
          </a:p>
        </p:txBody>
      </p:sp>
      <p:sp>
        <p:nvSpPr>
          <p:cNvPr id="216" name="TextBox 215"/>
          <p:cNvSpPr txBox="1"/>
          <p:nvPr/>
        </p:nvSpPr>
        <p:spPr>
          <a:xfrm>
            <a:off x="2949575" y="1950064"/>
            <a:ext cx="2012539" cy="461665"/>
          </a:xfrm>
          <a:prstGeom prst="rect">
            <a:avLst/>
          </a:prstGeom>
          <a:noFill/>
        </p:spPr>
        <p:txBody>
          <a:bodyPr wrap="square" rtlCol="0">
            <a:spAutoFit/>
          </a:bodyPr>
          <a:lstStyle/>
          <a:p>
            <a:pPr algn="ctr"/>
            <a:r>
              <a:rPr lang="en-US" sz="2400" b="1" dirty="0" smtClean="0">
                <a:solidFill>
                  <a:schemeClr val="bg1"/>
                </a:solidFill>
                <a:latin typeface="+mn-lt"/>
              </a:rPr>
              <a:t>North West</a:t>
            </a:r>
            <a:endParaRPr lang="en-US" sz="2400" b="1" dirty="0">
              <a:solidFill>
                <a:schemeClr val="bg1"/>
              </a:solidFill>
              <a:latin typeface="+mn-lt"/>
            </a:endParaRPr>
          </a:p>
        </p:txBody>
      </p:sp>
      <p:sp>
        <p:nvSpPr>
          <p:cNvPr id="217" name="TextBox 216"/>
          <p:cNvSpPr txBox="1"/>
          <p:nvPr/>
        </p:nvSpPr>
        <p:spPr>
          <a:xfrm>
            <a:off x="1335088" y="4656435"/>
            <a:ext cx="1805179" cy="461665"/>
          </a:xfrm>
          <a:prstGeom prst="rect">
            <a:avLst/>
          </a:prstGeom>
          <a:noFill/>
        </p:spPr>
        <p:txBody>
          <a:bodyPr wrap="square" rtlCol="0">
            <a:spAutoFit/>
          </a:bodyPr>
          <a:lstStyle/>
          <a:p>
            <a:pPr algn="ctr"/>
            <a:r>
              <a:rPr lang="en-US" sz="2400" b="1" dirty="0" smtClean="0">
                <a:solidFill>
                  <a:schemeClr val="bg1"/>
                </a:solidFill>
                <a:latin typeface="+mn-lt"/>
              </a:rPr>
              <a:t>South West</a:t>
            </a:r>
            <a:endParaRPr lang="en-US" sz="2400" b="1" dirty="0">
              <a:solidFill>
                <a:schemeClr val="bg1"/>
              </a:solidFill>
              <a:latin typeface="+mn-lt"/>
            </a:endParaRPr>
          </a:p>
        </p:txBody>
      </p:sp>
      <p:sp>
        <p:nvSpPr>
          <p:cNvPr id="218" name="TextBox 217"/>
          <p:cNvSpPr txBox="1"/>
          <p:nvPr/>
        </p:nvSpPr>
        <p:spPr>
          <a:xfrm>
            <a:off x="3689186" y="5212616"/>
            <a:ext cx="925019"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East</a:t>
            </a:r>
          </a:p>
        </p:txBody>
      </p:sp>
      <p:sp>
        <p:nvSpPr>
          <p:cNvPr id="219" name="TextBox 218"/>
          <p:cNvSpPr txBox="1"/>
          <p:nvPr/>
        </p:nvSpPr>
        <p:spPr>
          <a:xfrm>
            <a:off x="2690019" y="5331764"/>
            <a:ext cx="1045862"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endParaRPr lang="en-US" sz="2400" b="1" dirty="0">
              <a:solidFill>
                <a:schemeClr val="bg1"/>
              </a:solidFill>
              <a:latin typeface="+mn-lt"/>
            </a:endParaRPr>
          </a:p>
        </p:txBody>
      </p:sp>
    </p:spTree>
    <p:extLst>
      <p:ext uri="{BB962C8B-B14F-4D97-AF65-F5344CB8AC3E}">
        <p14:creationId xmlns:p14="http://schemas.microsoft.com/office/powerpoint/2010/main" val="284530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South East Zonal States</a:t>
            </a:r>
            <a:endParaRPr lang="en-US" dirty="0"/>
          </a:p>
        </p:txBody>
      </p:sp>
      <p:grpSp>
        <p:nvGrpSpPr>
          <p:cNvPr id="14" name="Group 13"/>
          <p:cNvGrpSpPr>
            <a:grpSpLocks noChangeAspect="1"/>
          </p:cNvGrpSpPr>
          <p:nvPr/>
        </p:nvGrpSpPr>
        <p:grpSpPr bwMode="auto">
          <a:xfrm>
            <a:off x="2133600" y="1066800"/>
            <a:ext cx="4572000" cy="5703887"/>
            <a:chOff x="1632" y="727"/>
            <a:chExt cx="2880" cy="3593"/>
          </a:xfrm>
        </p:grpSpPr>
        <p:sp>
          <p:nvSpPr>
            <p:cNvPr id="15" name="AutoShape 12"/>
            <p:cNvSpPr>
              <a:spLocks noChangeAspect="1" noChangeArrowheads="1" noTextEdit="1"/>
            </p:cNvSpPr>
            <p:nvPr/>
          </p:nvSpPr>
          <p:spPr bwMode="auto">
            <a:xfrm>
              <a:off x="1632" y="727"/>
              <a:ext cx="2880" cy="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4"/>
            <p:cNvSpPr>
              <a:spLocks/>
            </p:cNvSpPr>
            <p:nvPr/>
          </p:nvSpPr>
          <p:spPr bwMode="auto">
            <a:xfrm>
              <a:off x="1639" y="1199"/>
              <a:ext cx="1110" cy="1697"/>
            </a:xfrm>
            <a:custGeom>
              <a:avLst/>
              <a:gdLst>
                <a:gd name="T0" fmla="*/ 1110 w 1110"/>
                <a:gd name="T1" fmla="*/ 1196 h 1697"/>
                <a:gd name="T2" fmla="*/ 1005 w 1110"/>
                <a:gd name="T3" fmla="*/ 1260 h 1697"/>
                <a:gd name="T4" fmla="*/ 981 w 1110"/>
                <a:gd name="T5" fmla="*/ 1365 h 1697"/>
                <a:gd name="T6" fmla="*/ 948 w 1110"/>
                <a:gd name="T7" fmla="*/ 1365 h 1697"/>
                <a:gd name="T8" fmla="*/ 916 w 1110"/>
                <a:gd name="T9" fmla="*/ 1365 h 1697"/>
                <a:gd name="T10" fmla="*/ 892 w 1110"/>
                <a:gd name="T11" fmla="*/ 1389 h 1697"/>
                <a:gd name="T12" fmla="*/ 875 w 1110"/>
                <a:gd name="T13" fmla="*/ 1414 h 1697"/>
                <a:gd name="T14" fmla="*/ 844 w 1110"/>
                <a:gd name="T15" fmla="*/ 1405 h 1697"/>
                <a:gd name="T16" fmla="*/ 818 w 1110"/>
                <a:gd name="T17" fmla="*/ 1389 h 1697"/>
                <a:gd name="T18" fmla="*/ 787 w 1110"/>
                <a:gd name="T19" fmla="*/ 1381 h 1697"/>
                <a:gd name="T20" fmla="*/ 754 w 1110"/>
                <a:gd name="T21" fmla="*/ 1374 h 1697"/>
                <a:gd name="T22" fmla="*/ 721 w 1110"/>
                <a:gd name="T23" fmla="*/ 1374 h 1697"/>
                <a:gd name="T24" fmla="*/ 689 w 1110"/>
                <a:gd name="T25" fmla="*/ 1365 h 1697"/>
                <a:gd name="T26" fmla="*/ 656 w 1110"/>
                <a:gd name="T27" fmla="*/ 1374 h 1697"/>
                <a:gd name="T28" fmla="*/ 632 w 1110"/>
                <a:gd name="T29" fmla="*/ 1389 h 1697"/>
                <a:gd name="T30" fmla="*/ 592 w 1110"/>
                <a:gd name="T31" fmla="*/ 1405 h 1697"/>
                <a:gd name="T32" fmla="*/ 559 w 1110"/>
                <a:gd name="T33" fmla="*/ 1429 h 1697"/>
                <a:gd name="T34" fmla="*/ 535 w 1110"/>
                <a:gd name="T35" fmla="*/ 1462 h 1697"/>
                <a:gd name="T36" fmla="*/ 502 w 1110"/>
                <a:gd name="T37" fmla="*/ 1495 h 1697"/>
                <a:gd name="T38" fmla="*/ 486 w 1110"/>
                <a:gd name="T39" fmla="*/ 1519 h 1697"/>
                <a:gd name="T40" fmla="*/ 454 w 1110"/>
                <a:gd name="T41" fmla="*/ 1536 h 1697"/>
                <a:gd name="T42" fmla="*/ 414 w 1110"/>
                <a:gd name="T43" fmla="*/ 1551 h 1697"/>
                <a:gd name="T44" fmla="*/ 397 w 1110"/>
                <a:gd name="T45" fmla="*/ 1576 h 1697"/>
                <a:gd name="T46" fmla="*/ 397 w 1110"/>
                <a:gd name="T47" fmla="*/ 1624 h 1697"/>
                <a:gd name="T48" fmla="*/ 388 w 1110"/>
                <a:gd name="T49" fmla="*/ 1657 h 1697"/>
                <a:gd name="T50" fmla="*/ 364 w 1110"/>
                <a:gd name="T51" fmla="*/ 1648 h 1697"/>
                <a:gd name="T52" fmla="*/ 340 w 1110"/>
                <a:gd name="T53" fmla="*/ 1631 h 1697"/>
                <a:gd name="T54" fmla="*/ 307 w 1110"/>
                <a:gd name="T55" fmla="*/ 1608 h 1697"/>
                <a:gd name="T56" fmla="*/ 284 w 1110"/>
                <a:gd name="T57" fmla="*/ 1591 h 1697"/>
                <a:gd name="T58" fmla="*/ 251 w 1110"/>
                <a:gd name="T59" fmla="*/ 1591 h 1697"/>
                <a:gd name="T60" fmla="*/ 210 w 1110"/>
                <a:gd name="T61" fmla="*/ 1591 h 1697"/>
                <a:gd name="T62" fmla="*/ 179 w 1110"/>
                <a:gd name="T63" fmla="*/ 1608 h 1697"/>
                <a:gd name="T64" fmla="*/ 146 w 1110"/>
                <a:gd name="T65" fmla="*/ 1624 h 1697"/>
                <a:gd name="T66" fmla="*/ 113 w 1110"/>
                <a:gd name="T67" fmla="*/ 1640 h 1697"/>
                <a:gd name="T68" fmla="*/ 72 w 1110"/>
                <a:gd name="T69" fmla="*/ 1672 h 1697"/>
                <a:gd name="T70" fmla="*/ 0 w 1110"/>
                <a:gd name="T71" fmla="*/ 1681 h 1697"/>
                <a:gd name="T72" fmla="*/ 41 w 1110"/>
                <a:gd name="T73" fmla="*/ 1486 h 1697"/>
                <a:gd name="T74" fmla="*/ 122 w 1110"/>
                <a:gd name="T75" fmla="*/ 1325 h 1697"/>
                <a:gd name="T76" fmla="*/ 129 w 1110"/>
                <a:gd name="T77" fmla="*/ 1163 h 1697"/>
                <a:gd name="T78" fmla="*/ 195 w 1110"/>
                <a:gd name="T79" fmla="*/ 1067 h 1697"/>
                <a:gd name="T80" fmla="*/ 210 w 1110"/>
                <a:gd name="T81" fmla="*/ 977 h 1697"/>
                <a:gd name="T82" fmla="*/ 146 w 1110"/>
                <a:gd name="T83" fmla="*/ 839 h 1697"/>
                <a:gd name="T84" fmla="*/ 122 w 1110"/>
                <a:gd name="T85" fmla="*/ 703 h 1697"/>
                <a:gd name="T86" fmla="*/ 81 w 1110"/>
                <a:gd name="T87" fmla="*/ 566 h 1697"/>
                <a:gd name="T88" fmla="*/ 129 w 1110"/>
                <a:gd name="T89" fmla="*/ 395 h 1697"/>
                <a:gd name="T90" fmla="*/ 267 w 1110"/>
                <a:gd name="T91" fmla="*/ 259 h 1697"/>
                <a:gd name="T92" fmla="*/ 316 w 1110"/>
                <a:gd name="T93" fmla="*/ 128 h 1697"/>
                <a:gd name="T94" fmla="*/ 397 w 1110"/>
                <a:gd name="T95" fmla="*/ 48 h 1697"/>
                <a:gd name="T96" fmla="*/ 471 w 1110"/>
                <a:gd name="T97" fmla="*/ 128 h 1697"/>
                <a:gd name="T98" fmla="*/ 559 w 1110"/>
                <a:gd name="T99" fmla="*/ 137 h 1697"/>
                <a:gd name="T100" fmla="*/ 689 w 1110"/>
                <a:gd name="T101" fmla="*/ 185 h 1697"/>
                <a:gd name="T102" fmla="*/ 778 w 1110"/>
                <a:gd name="T103" fmla="*/ 259 h 1697"/>
                <a:gd name="T104" fmla="*/ 713 w 1110"/>
                <a:gd name="T105" fmla="*/ 380 h 1697"/>
                <a:gd name="T106" fmla="*/ 656 w 1110"/>
                <a:gd name="T107" fmla="*/ 501 h 1697"/>
                <a:gd name="T108" fmla="*/ 623 w 1110"/>
                <a:gd name="T109" fmla="*/ 557 h 1697"/>
                <a:gd name="T110" fmla="*/ 761 w 1110"/>
                <a:gd name="T111" fmla="*/ 630 h 1697"/>
                <a:gd name="T112" fmla="*/ 827 w 1110"/>
                <a:gd name="T113" fmla="*/ 768 h 1697"/>
                <a:gd name="T114" fmla="*/ 811 w 1110"/>
                <a:gd name="T115" fmla="*/ 865 h 1697"/>
                <a:gd name="T116" fmla="*/ 892 w 1110"/>
                <a:gd name="T117" fmla="*/ 889 h 1697"/>
                <a:gd name="T118" fmla="*/ 925 w 1110"/>
                <a:gd name="T119" fmla="*/ 1010 h 1697"/>
                <a:gd name="T120" fmla="*/ 989 w 1110"/>
                <a:gd name="T121" fmla="*/ 1122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0" h="1697">
                  <a:moveTo>
                    <a:pt x="996" y="1163"/>
                  </a:moveTo>
                  <a:lnTo>
                    <a:pt x="1005" y="1172"/>
                  </a:lnTo>
                  <a:lnTo>
                    <a:pt x="1029" y="1179"/>
                  </a:lnTo>
                  <a:lnTo>
                    <a:pt x="1053" y="1188"/>
                  </a:lnTo>
                  <a:lnTo>
                    <a:pt x="1062" y="1188"/>
                  </a:lnTo>
                  <a:lnTo>
                    <a:pt x="1094" y="1196"/>
                  </a:lnTo>
                  <a:lnTo>
                    <a:pt x="1110" y="1196"/>
                  </a:lnTo>
                  <a:lnTo>
                    <a:pt x="1110" y="1203"/>
                  </a:lnTo>
                  <a:lnTo>
                    <a:pt x="1103" y="1212"/>
                  </a:lnTo>
                  <a:lnTo>
                    <a:pt x="1086" y="1253"/>
                  </a:lnTo>
                  <a:lnTo>
                    <a:pt x="1079" y="1260"/>
                  </a:lnTo>
                  <a:lnTo>
                    <a:pt x="1053" y="1260"/>
                  </a:lnTo>
                  <a:lnTo>
                    <a:pt x="1022" y="1260"/>
                  </a:lnTo>
                  <a:lnTo>
                    <a:pt x="1005" y="1260"/>
                  </a:lnTo>
                  <a:lnTo>
                    <a:pt x="989" y="1277"/>
                  </a:lnTo>
                  <a:lnTo>
                    <a:pt x="989" y="1293"/>
                  </a:lnTo>
                  <a:lnTo>
                    <a:pt x="981" y="1317"/>
                  </a:lnTo>
                  <a:lnTo>
                    <a:pt x="981" y="1334"/>
                  </a:lnTo>
                  <a:lnTo>
                    <a:pt x="989" y="1357"/>
                  </a:lnTo>
                  <a:lnTo>
                    <a:pt x="989" y="1357"/>
                  </a:lnTo>
                  <a:lnTo>
                    <a:pt x="981" y="1365"/>
                  </a:lnTo>
                  <a:lnTo>
                    <a:pt x="972" y="1365"/>
                  </a:lnTo>
                  <a:lnTo>
                    <a:pt x="972" y="1365"/>
                  </a:lnTo>
                  <a:lnTo>
                    <a:pt x="965" y="1365"/>
                  </a:lnTo>
                  <a:lnTo>
                    <a:pt x="965" y="1365"/>
                  </a:lnTo>
                  <a:lnTo>
                    <a:pt x="956" y="1365"/>
                  </a:lnTo>
                  <a:lnTo>
                    <a:pt x="948" y="1365"/>
                  </a:lnTo>
                  <a:lnTo>
                    <a:pt x="948" y="1365"/>
                  </a:lnTo>
                  <a:lnTo>
                    <a:pt x="941" y="1365"/>
                  </a:lnTo>
                  <a:lnTo>
                    <a:pt x="941" y="1365"/>
                  </a:lnTo>
                  <a:lnTo>
                    <a:pt x="932" y="1365"/>
                  </a:lnTo>
                  <a:lnTo>
                    <a:pt x="925" y="1365"/>
                  </a:lnTo>
                  <a:lnTo>
                    <a:pt x="925" y="1365"/>
                  </a:lnTo>
                  <a:lnTo>
                    <a:pt x="916" y="1365"/>
                  </a:lnTo>
                  <a:lnTo>
                    <a:pt x="916" y="1365"/>
                  </a:lnTo>
                  <a:lnTo>
                    <a:pt x="908" y="1374"/>
                  </a:lnTo>
                  <a:lnTo>
                    <a:pt x="908" y="1374"/>
                  </a:lnTo>
                  <a:lnTo>
                    <a:pt x="908" y="1374"/>
                  </a:lnTo>
                  <a:lnTo>
                    <a:pt x="899" y="1381"/>
                  </a:lnTo>
                  <a:lnTo>
                    <a:pt x="899" y="1381"/>
                  </a:lnTo>
                  <a:lnTo>
                    <a:pt x="892" y="1389"/>
                  </a:lnTo>
                  <a:lnTo>
                    <a:pt x="892" y="1389"/>
                  </a:lnTo>
                  <a:lnTo>
                    <a:pt x="892" y="1398"/>
                  </a:lnTo>
                  <a:lnTo>
                    <a:pt x="892" y="1398"/>
                  </a:lnTo>
                  <a:lnTo>
                    <a:pt x="884" y="1405"/>
                  </a:lnTo>
                  <a:lnTo>
                    <a:pt x="884" y="1405"/>
                  </a:lnTo>
                  <a:lnTo>
                    <a:pt x="884" y="1414"/>
                  </a:lnTo>
                  <a:lnTo>
                    <a:pt x="875" y="1414"/>
                  </a:lnTo>
                  <a:lnTo>
                    <a:pt x="875" y="1414"/>
                  </a:lnTo>
                  <a:lnTo>
                    <a:pt x="868" y="1414"/>
                  </a:lnTo>
                  <a:lnTo>
                    <a:pt x="868" y="1414"/>
                  </a:lnTo>
                  <a:lnTo>
                    <a:pt x="859" y="1414"/>
                  </a:lnTo>
                  <a:lnTo>
                    <a:pt x="859" y="1405"/>
                  </a:lnTo>
                  <a:lnTo>
                    <a:pt x="851" y="1405"/>
                  </a:lnTo>
                  <a:lnTo>
                    <a:pt x="851" y="1405"/>
                  </a:lnTo>
                  <a:lnTo>
                    <a:pt x="844" y="1405"/>
                  </a:lnTo>
                  <a:lnTo>
                    <a:pt x="844" y="1398"/>
                  </a:lnTo>
                  <a:lnTo>
                    <a:pt x="835" y="1398"/>
                  </a:lnTo>
                  <a:lnTo>
                    <a:pt x="835" y="1398"/>
                  </a:lnTo>
                  <a:lnTo>
                    <a:pt x="827" y="1398"/>
                  </a:lnTo>
                  <a:lnTo>
                    <a:pt x="827" y="1398"/>
                  </a:lnTo>
                  <a:lnTo>
                    <a:pt x="818" y="1389"/>
                  </a:lnTo>
                  <a:lnTo>
                    <a:pt x="818" y="1389"/>
                  </a:lnTo>
                  <a:lnTo>
                    <a:pt x="811" y="1389"/>
                  </a:lnTo>
                  <a:lnTo>
                    <a:pt x="811" y="1389"/>
                  </a:lnTo>
                  <a:lnTo>
                    <a:pt x="803" y="1389"/>
                  </a:lnTo>
                  <a:lnTo>
                    <a:pt x="794" y="1389"/>
                  </a:lnTo>
                  <a:lnTo>
                    <a:pt x="794" y="1381"/>
                  </a:lnTo>
                  <a:lnTo>
                    <a:pt x="787" y="1381"/>
                  </a:lnTo>
                  <a:lnTo>
                    <a:pt x="787" y="1381"/>
                  </a:lnTo>
                  <a:lnTo>
                    <a:pt x="778" y="1381"/>
                  </a:lnTo>
                  <a:lnTo>
                    <a:pt x="778" y="1381"/>
                  </a:lnTo>
                  <a:lnTo>
                    <a:pt x="770" y="1381"/>
                  </a:lnTo>
                  <a:lnTo>
                    <a:pt x="770" y="1381"/>
                  </a:lnTo>
                  <a:lnTo>
                    <a:pt x="761" y="1381"/>
                  </a:lnTo>
                  <a:lnTo>
                    <a:pt x="761" y="1381"/>
                  </a:lnTo>
                  <a:lnTo>
                    <a:pt x="754" y="1374"/>
                  </a:lnTo>
                  <a:lnTo>
                    <a:pt x="746" y="1374"/>
                  </a:lnTo>
                  <a:lnTo>
                    <a:pt x="746" y="1374"/>
                  </a:lnTo>
                  <a:lnTo>
                    <a:pt x="737" y="1374"/>
                  </a:lnTo>
                  <a:lnTo>
                    <a:pt x="730" y="1374"/>
                  </a:lnTo>
                  <a:lnTo>
                    <a:pt x="730" y="1374"/>
                  </a:lnTo>
                  <a:lnTo>
                    <a:pt x="721" y="1374"/>
                  </a:lnTo>
                  <a:lnTo>
                    <a:pt x="721" y="1374"/>
                  </a:lnTo>
                  <a:lnTo>
                    <a:pt x="713" y="1374"/>
                  </a:lnTo>
                  <a:lnTo>
                    <a:pt x="713" y="1374"/>
                  </a:lnTo>
                  <a:lnTo>
                    <a:pt x="706" y="1374"/>
                  </a:lnTo>
                  <a:lnTo>
                    <a:pt x="706" y="1374"/>
                  </a:lnTo>
                  <a:lnTo>
                    <a:pt x="697" y="1365"/>
                  </a:lnTo>
                  <a:lnTo>
                    <a:pt x="697" y="1365"/>
                  </a:lnTo>
                  <a:lnTo>
                    <a:pt x="689" y="1365"/>
                  </a:lnTo>
                  <a:lnTo>
                    <a:pt x="689" y="1365"/>
                  </a:lnTo>
                  <a:lnTo>
                    <a:pt x="680" y="1365"/>
                  </a:lnTo>
                  <a:lnTo>
                    <a:pt x="680" y="1365"/>
                  </a:lnTo>
                  <a:lnTo>
                    <a:pt x="673" y="1365"/>
                  </a:lnTo>
                  <a:lnTo>
                    <a:pt x="673" y="1365"/>
                  </a:lnTo>
                  <a:lnTo>
                    <a:pt x="664" y="1365"/>
                  </a:lnTo>
                  <a:lnTo>
                    <a:pt x="656" y="1374"/>
                  </a:lnTo>
                  <a:lnTo>
                    <a:pt x="649" y="1374"/>
                  </a:lnTo>
                  <a:lnTo>
                    <a:pt x="649" y="1374"/>
                  </a:lnTo>
                  <a:lnTo>
                    <a:pt x="649" y="1381"/>
                  </a:lnTo>
                  <a:lnTo>
                    <a:pt x="640" y="1381"/>
                  </a:lnTo>
                  <a:lnTo>
                    <a:pt x="640" y="1381"/>
                  </a:lnTo>
                  <a:lnTo>
                    <a:pt x="632" y="1389"/>
                  </a:lnTo>
                  <a:lnTo>
                    <a:pt x="632" y="1389"/>
                  </a:lnTo>
                  <a:lnTo>
                    <a:pt x="632" y="1389"/>
                  </a:lnTo>
                  <a:lnTo>
                    <a:pt x="623" y="1398"/>
                  </a:lnTo>
                  <a:lnTo>
                    <a:pt x="616" y="1398"/>
                  </a:lnTo>
                  <a:lnTo>
                    <a:pt x="609" y="1398"/>
                  </a:lnTo>
                  <a:lnTo>
                    <a:pt x="609" y="1405"/>
                  </a:lnTo>
                  <a:lnTo>
                    <a:pt x="600" y="1405"/>
                  </a:lnTo>
                  <a:lnTo>
                    <a:pt x="592" y="1405"/>
                  </a:lnTo>
                  <a:lnTo>
                    <a:pt x="583" y="1405"/>
                  </a:lnTo>
                  <a:lnTo>
                    <a:pt x="576" y="1414"/>
                  </a:lnTo>
                  <a:lnTo>
                    <a:pt x="576" y="1414"/>
                  </a:lnTo>
                  <a:lnTo>
                    <a:pt x="576" y="1414"/>
                  </a:lnTo>
                  <a:lnTo>
                    <a:pt x="568" y="1422"/>
                  </a:lnTo>
                  <a:lnTo>
                    <a:pt x="568" y="1422"/>
                  </a:lnTo>
                  <a:lnTo>
                    <a:pt x="559" y="1429"/>
                  </a:lnTo>
                  <a:lnTo>
                    <a:pt x="559" y="1438"/>
                  </a:lnTo>
                  <a:lnTo>
                    <a:pt x="552" y="1438"/>
                  </a:lnTo>
                  <a:lnTo>
                    <a:pt x="552" y="1446"/>
                  </a:lnTo>
                  <a:lnTo>
                    <a:pt x="552" y="1446"/>
                  </a:lnTo>
                  <a:lnTo>
                    <a:pt x="543" y="1455"/>
                  </a:lnTo>
                  <a:lnTo>
                    <a:pt x="535" y="1462"/>
                  </a:lnTo>
                  <a:lnTo>
                    <a:pt x="535" y="1462"/>
                  </a:lnTo>
                  <a:lnTo>
                    <a:pt x="526" y="1479"/>
                  </a:lnTo>
                  <a:lnTo>
                    <a:pt x="519" y="1479"/>
                  </a:lnTo>
                  <a:lnTo>
                    <a:pt x="519" y="1486"/>
                  </a:lnTo>
                  <a:lnTo>
                    <a:pt x="511" y="1486"/>
                  </a:lnTo>
                  <a:lnTo>
                    <a:pt x="511" y="1486"/>
                  </a:lnTo>
                  <a:lnTo>
                    <a:pt x="511" y="1495"/>
                  </a:lnTo>
                  <a:lnTo>
                    <a:pt x="502" y="1495"/>
                  </a:lnTo>
                  <a:lnTo>
                    <a:pt x="502" y="1503"/>
                  </a:lnTo>
                  <a:lnTo>
                    <a:pt x="502" y="1503"/>
                  </a:lnTo>
                  <a:lnTo>
                    <a:pt x="495" y="1510"/>
                  </a:lnTo>
                  <a:lnTo>
                    <a:pt x="495" y="1510"/>
                  </a:lnTo>
                  <a:lnTo>
                    <a:pt x="495" y="1519"/>
                  </a:lnTo>
                  <a:lnTo>
                    <a:pt x="486" y="1519"/>
                  </a:lnTo>
                  <a:lnTo>
                    <a:pt x="486" y="1519"/>
                  </a:lnTo>
                  <a:lnTo>
                    <a:pt x="478" y="1519"/>
                  </a:lnTo>
                  <a:lnTo>
                    <a:pt x="478" y="1527"/>
                  </a:lnTo>
                  <a:lnTo>
                    <a:pt x="471" y="1527"/>
                  </a:lnTo>
                  <a:lnTo>
                    <a:pt x="471" y="1527"/>
                  </a:lnTo>
                  <a:lnTo>
                    <a:pt x="462" y="1527"/>
                  </a:lnTo>
                  <a:lnTo>
                    <a:pt x="454" y="1536"/>
                  </a:lnTo>
                  <a:lnTo>
                    <a:pt x="454" y="1536"/>
                  </a:lnTo>
                  <a:lnTo>
                    <a:pt x="445" y="1536"/>
                  </a:lnTo>
                  <a:lnTo>
                    <a:pt x="438" y="1536"/>
                  </a:lnTo>
                  <a:lnTo>
                    <a:pt x="430" y="1543"/>
                  </a:lnTo>
                  <a:lnTo>
                    <a:pt x="430" y="1543"/>
                  </a:lnTo>
                  <a:lnTo>
                    <a:pt x="430" y="1543"/>
                  </a:lnTo>
                  <a:lnTo>
                    <a:pt x="421" y="1543"/>
                  </a:lnTo>
                  <a:lnTo>
                    <a:pt x="414" y="1551"/>
                  </a:lnTo>
                  <a:lnTo>
                    <a:pt x="414" y="1551"/>
                  </a:lnTo>
                  <a:lnTo>
                    <a:pt x="414" y="1560"/>
                  </a:lnTo>
                  <a:lnTo>
                    <a:pt x="405" y="1560"/>
                  </a:lnTo>
                  <a:lnTo>
                    <a:pt x="405" y="1560"/>
                  </a:lnTo>
                  <a:lnTo>
                    <a:pt x="405" y="1567"/>
                  </a:lnTo>
                  <a:lnTo>
                    <a:pt x="405" y="1576"/>
                  </a:lnTo>
                  <a:lnTo>
                    <a:pt x="397" y="1576"/>
                  </a:lnTo>
                  <a:lnTo>
                    <a:pt x="397" y="1584"/>
                  </a:lnTo>
                  <a:lnTo>
                    <a:pt x="397" y="1591"/>
                  </a:lnTo>
                  <a:lnTo>
                    <a:pt x="397" y="1600"/>
                  </a:lnTo>
                  <a:lnTo>
                    <a:pt x="397" y="1608"/>
                  </a:lnTo>
                  <a:lnTo>
                    <a:pt x="397" y="1616"/>
                  </a:lnTo>
                  <a:lnTo>
                    <a:pt x="397" y="1616"/>
                  </a:lnTo>
                  <a:lnTo>
                    <a:pt x="397" y="1624"/>
                  </a:lnTo>
                  <a:lnTo>
                    <a:pt x="397" y="1624"/>
                  </a:lnTo>
                  <a:lnTo>
                    <a:pt x="397" y="1631"/>
                  </a:lnTo>
                  <a:lnTo>
                    <a:pt x="397" y="1640"/>
                  </a:lnTo>
                  <a:lnTo>
                    <a:pt x="397" y="1648"/>
                  </a:lnTo>
                  <a:lnTo>
                    <a:pt x="388" y="1648"/>
                  </a:lnTo>
                  <a:lnTo>
                    <a:pt x="388" y="1657"/>
                  </a:lnTo>
                  <a:lnTo>
                    <a:pt x="388" y="1657"/>
                  </a:lnTo>
                  <a:lnTo>
                    <a:pt x="381" y="1664"/>
                  </a:lnTo>
                  <a:lnTo>
                    <a:pt x="381" y="1664"/>
                  </a:lnTo>
                  <a:lnTo>
                    <a:pt x="373" y="1657"/>
                  </a:lnTo>
                  <a:lnTo>
                    <a:pt x="373" y="1657"/>
                  </a:lnTo>
                  <a:lnTo>
                    <a:pt x="373" y="1657"/>
                  </a:lnTo>
                  <a:lnTo>
                    <a:pt x="364" y="1657"/>
                  </a:lnTo>
                  <a:lnTo>
                    <a:pt x="364" y="1648"/>
                  </a:lnTo>
                  <a:lnTo>
                    <a:pt x="357" y="1648"/>
                  </a:lnTo>
                  <a:lnTo>
                    <a:pt x="357" y="1648"/>
                  </a:lnTo>
                  <a:lnTo>
                    <a:pt x="357" y="1648"/>
                  </a:lnTo>
                  <a:lnTo>
                    <a:pt x="348" y="1640"/>
                  </a:lnTo>
                  <a:lnTo>
                    <a:pt x="348" y="1640"/>
                  </a:lnTo>
                  <a:lnTo>
                    <a:pt x="340" y="1631"/>
                  </a:lnTo>
                  <a:lnTo>
                    <a:pt x="340" y="1631"/>
                  </a:lnTo>
                  <a:lnTo>
                    <a:pt x="333" y="1624"/>
                  </a:lnTo>
                  <a:lnTo>
                    <a:pt x="333" y="1624"/>
                  </a:lnTo>
                  <a:lnTo>
                    <a:pt x="324" y="1624"/>
                  </a:lnTo>
                  <a:lnTo>
                    <a:pt x="324" y="1616"/>
                  </a:lnTo>
                  <a:lnTo>
                    <a:pt x="316" y="1616"/>
                  </a:lnTo>
                  <a:lnTo>
                    <a:pt x="316" y="1616"/>
                  </a:lnTo>
                  <a:lnTo>
                    <a:pt x="307" y="1608"/>
                  </a:lnTo>
                  <a:lnTo>
                    <a:pt x="300" y="1608"/>
                  </a:lnTo>
                  <a:lnTo>
                    <a:pt x="300" y="1600"/>
                  </a:lnTo>
                  <a:lnTo>
                    <a:pt x="300" y="1600"/>
                  </a:lnTo>
                  <a:lnTo>
                    <a:pt x="293" y="1600"/>
                  </a:lnTo>
                  <a:lnTo>
                    <a:pt x="293" y="1600"/>
                  </a:lnTo>
                  <a:lnTo>
                    <a:pt x="284" y="1591"/>
                  </a:lnTo>
                  <a:lnTo>
                    <a:pt x="284" y="1591"/>
                  </a:lnTo>
                  <a:lnTo>
                    <a:pt x="276" y="1591"/>
                  </a:lnTo>
                  <a:lnTo>
                    <a:pt x="267" y="1591"/>
                  </a:lnTo>
                  <a:lnTo>
                    <a:pt x="267" y="1591"/>
                  </a:lnTo>
                  <a:lnTo>
                    <a:pt x="260" y="1591"/>
                  </a:lnTo>
                  <a:lnTo>
                    <a:pt x="260" y="1591"/>
                  </a:lnTo>
                  <a:lnTo>
                    <a:pt x="251" y="1591"/>
                  </a:lnTo>
                  <a:lnTo>
                    <a:pt x="251" y="1591"/>
                  </a:lnTo>
                  <a:lnTo>
                    <a:pt x="243" y="1591"/>
                  </a:lnTo>
                  <a:lnTo>
                    <a:pt x="243" y="1591"/>
                  </a:lnTo>
                  <a:lnTo>
                    <a:pt x="236" y="1591"/>
                  </a:lnTo>
                  <a:lnTo>
                    <a:pt x="236" y="1591"/>
                  </a:lnTo>
                  <a:lnTo>
                    <a:pt x="227" y="1591"/>
                  </a:lnTo>
                  <a:lnTo>
                    <a:pt x="219" y="1591"/>
                  </a:lnTo>
                  <a:lnTo>
                    <a:pt x="210" y="1591"/>
                  </a:lnTo>
                  <a:lnTo>
                    <a:pt x="210" y="1591"/>
                  </a:lnTo>
                  <a:lnTo>
                    <a:pt x="203" y="1591"/>
                  </a:lnTo>
                  <a:lnTo>
                    <a:pt x="195" y="1600"/>
                  </a:lnTo>
                  <a:lnTo>
                    <a:pt x="195" y="1600"/>
                  </a:lnTo>
                  <a:lnTo>
                    <a:pt x="186" y="1600"/>
                  </a:lnTo>
                  <a:lnTo>
                    <a:pt x="179" y="1600"/>
                  </a:lnTo>
                  <a:lnTo>
                    <a:pt x="179" y="1608"/>
                  </a:lnTo>
                  <a:lnTo>
                    <a:pt x="179" y="1608"/>
                  </a:lnTo>
                  <a:lnTo>
                    <a:pt x="170" y="1616"/>
                  </a:lnTo>
                  <a:lnTo>
                    <a:pt x="162" y="1616"/>
                  </a:lnTo>
                  <a:lnTo>
                    <a:pt x="162" y="1616"/>
                  </a:lnTo>
                  <a:lnTo>
                    <a:pt x="155" y="1616"/>
                  </a:lnTo>
                  <a:lnTo>
                    <a:pt x="155" y="1624"/>
                  </a:lnTo>
                  <a:lnTo>
                    <a:pt x="146" y="1624"/>
                  </a:lnTo>
                  <a:lnTo>
                    <a:pt x="138" y="1624"/>
                  </a:lnTo>
                  <a:lnTo>
                    <a:pt x="138" y="1624"/>
                  </a:lnTo>
                  <a:lnTo>
                    <a:pt x="129" y="1631"/>
                  </a:lnTo>
                  <a:lnTo>
                    <a:pt x="129" y="1631"/>
                  </a:lnTo>
                  <a:lnTo>
                    <a:pt x="122" y="1640"/>
                  </a:lnTo>
                  <a:lnTo>
                    <a:pt x="122" y="1640"/>
                  </a:lnTo>
                  <a:lnTo>
                    <a:pt x="113" y="1640"/>
                  </a:lnTo>
                  <a:lnTo>
                    <a:pt x="105" y="1648"/>
                  </a:lnTo>
                  <a:lnTo>
                    <a:pt x="98" y="1657"/>
                  </a:lnTo>
                  <a:lnTo>
                    <a:pt x="98" y="1657"/>
                  </a:lnTo>
                  <a:lnTo>
                    <a:pt x="89" y="1664"/>
                  </a:lnTo>
                  <a:lnTo>
                    <a:pt x="89" y="1664"/>
                  </a:lnTo>
                  <a:lnTo>
                    <a:pt x="81" y="1672"/>
                  </a:lnTo>
                  <a:lnTo>
                    <a:pt x="72" y="1672"/>
                  </a:lnTo>
                  <a:lnTo>
                    <a:pt x="72" y="1681"/>
                  </a:lnTo>
                  <a:lnTo>
                    <a:pt x="65" y="1681"/>
                  </a:lnTo>
                  <a:lnTo>
                    <a:pt x="57" y="1688"/>
                  </a:lnTo>
                  <a:lnTo>
                    <a:pt x="57" y="1697"/>
                  </a:lnTo>
                  <a:lnTo>
                    <a:pt x="48" y="1697"/>
                  </a:lnTo>
                  <a:lnTo>
                    <a:pt x="24" y="1688"/>
                  </a:lnTo>
                  <a:lnTo>
                    <a:pt x="0" y="1681"/>
                  </a:lnTo>
                  <a:lnTo>
                    <a:pt x="15" y="1657"/>
                  </a:lnTo>
                  <a:lnTo>
                    <a:pt x="32" y="1616"/>
                  </a:lnTo>
                  <a:lnTo>
                    <a:pt x="32" y="1608"/>
                  </a:lnTo>
                  <a:lnTo>
                    <a:pt x="32" y="1576"/>
                  </a:lnTo>
                  <a:lnTo>
                    <a:pt x="24" y="1543"/>
                  </a:lnTo>
                  <a:lnTo>
                    <a:pt x="41" y="1510"/>
                  </a:lnTo>
                  <a:lnTo>
                    <a:pt x="41" y="1486"/>
                  </a:lnTo>
                  <a:lnTo>
                    <a:pt x="65" y="1455"/>
                  </a:lnTo>
                  <a:lnTo>
                    <a:pt x="72" y="1438"/>
                  </a:lnTo>
                  <a:lnTo>
                    <a:pt x="89" y="1422"/>
                  </a:lnTo>
                  <a:lnTo>
                    <a:pt x="98" y="1398"/>
                  </a:lnTo>
                  <a:lnTo>
                    <a:pt x="113" y="1374"/>
                  </a:lnTo>
                  <a:lnTo>
                    <a:pt x="122" y="1350"/>
                  </a:lnTo>
                  <a:lnTo>
                    <a:pt x="122" y="1325"/>
                  </a:lnTo>
                  <a:lnTo>
                    <a:pt x="129" y="1310"/>
                  </a:lnTo>
                  <a:lnTo>
                    <a:pt x="129" y="1293"/>
                  </a:lnTo>
                  <a:lnTo>
                    <a:pt x="138" y="1269"/>
                  </a:lnTo>
                  <a:lnTo>
                    <a:pt x="146" y="1236"/>
                  </a:lnTo>
                  <a:lnTo>
                    <a:pt x="146" y="1212"/>
                  </a:lnTo>
                  <a:lnTo>
                    <a:pt x="146" y="1188"/>
                  </a:lnTo>
                  <a:lnTo>
                    <a:pt x="129" y="1163"/>
                  </a:lnTo>
                  <a:lnTo>
                    <a:pt x="122" y="1139"/>
                  </a:lnTo>
                  <a:lnTo>
                    <a:pt x="122" y="1122"/>
                  </a:lnTo>
                  <a:lnTo>
                    <a:pt x="138" y="1107"/>
                  </a:lnTo>
                  <a:lnTo>
                    <a:pt x="162" y="1091"/>
                  </a:lnTo>
                  <a:lnTo>
                    <a:pt x="179" y="1082"/>
                  </a:lnTo>
                  <a:lnTo>
                    <a:pt x="195" y="1067"/>
                  </a:lnTo>
                  <a:lnTo>
                    <a:pt x="195" y="1067"/>
                  </a:lnTo>
                  <a:lnTo>
                    <a:pt x="195" y="1058"/>
                  </a:lnTo>
                  <a:lnTo>
                    <a:pt x="195" y="1051"/>
                  </a:lnTo>
                  <a:lnTo>
                    <a:pt x="203" y="1027"/>
                  </a:lnTo>
                  <a:lnTo>
                    <a:pt x="203" y="1018"/>
                  </a:lnTo>
                  <a:lnTo>
                    <a:pt x="210" y="1010"/>
                  </a:lnTo>
                  <a:lnTo>
                    <a:pt x="210" y="994"/>
                  </a:lnTo>
                  <a:lnTo>
                    <a:pt x="210" y="977"/>
                  </a:lnTo>
                  <a:lnTo>
                    <a:pt x="203" y="970"/>
                  </a:lnTo>
                  <a:lnTo>
                    <a:pt x="186" y="953"/>
                  </a:lnTo>
                  <a:lnTo>
                    <a:pt x="170" y="929"/>
                  </a:lnTo>
                  <a:lnTo>
                    <a:pt x="162" y="905"/>
                  </a:lnTo>
                  <a:lnTo>
                    <a:pt x="155" y="880"/>
                  </a:lnTo>
                  <a:lnTo>
                    <a:pt x="146" y="848"/>
                  </a:lnTo>
                  <a:lnTo>
                    <a:pt x="146" y="839"/>
                  </a:lnTo>
                  <a:lnTo>
                    <a:pt x="138" y="832"/>
                  </a:lnTo>
                  <a:lnTo>
                    <a:pt x="138" y="808"/>
                  </a:lnTo>
                  <a:lnTo>
                    <a:pt x="138" y="792"/>
                  </a:lnTo>
                  <a:lnTo>
                    <a:pt x="129" y="768"/>
                  </a:lnTo>
                  <a:lnTo>
                    <a:pt x="129" y="751"/>
                  </a:lnTo>
                  <a:lnTo>
                    <a:pt x="129" y="727"/>
                  </a:lnTo>
                  <a:lnTo>
                    <a:pt x="122" y="703"/>
                  </a:lnTo>
                  <a:lnTo>
                    <a:pt x="113" y="678"/>
                  </a:lnTo>
                  <a:lnTo>
                    <a:pt x="105" y="663"/>
                  </a:lnTo>
                  <a:lnTo>
                    <a:pt x="98" y="637"/>
                  </a:lnTo>
                  <a:lnTo>
                    <a:pt x="98" y="622"/>
                  </a:lnTo>
                  <a:lnTo>
                    <a:pt x="89" y="606"/>
                  </a:lnTo>
                  <a:lnTo>
                    <a:pt x="89" y="582"/>
                  </a:lnTo>
                  <a:lnTo>
                    <a:pt x="81" y="566"/>
                  </a:lnTo>
                  <a:lnTo>
                    <a:pt x="72" y="542"/>
                  </a:lnTo>
                  <a:lnTo>
                    <a:pt x="65" y="525"/>
                  </a:lnTo>
                  <a:lnTo>
                    <a:pt x="57" y="501"/>
                  </a:lnTo>
                  <a:lnTo>
                    <a:pt x="57" y="476"/>
                  </a:lnTo>
                  <a:lnTo>
                    <a:pt x="48" y="420"/>
                  </a:lnTo>
                  <a:lnTo>
                    <a:pt x="81" y="404"/>
                  </a:lnTo>
                  <a:lnTo>
                    <a:pt x="129" y="395"/>
                  </a:lnTo>
                  <a:lnTo>
                    <a:pt x="170" y="387"/>
                  </a:lnTo>
                  <a:lnTo>
                    <a:pt x="203" y="371"/>
                  </a:lnTo>
                  <a:lnTo>
                    <a:pt x="251" y="363"/>
                  </a:lnTo>
                  <a:lnTo>
                    <a:pt x="276" y="347"/>
                  </a:lnTo>
                  <a:lnTo>
                    <a:pt x="276" y="323"/>
                  </a:lnTo>
                  <a:lnTo>
                    <a:pt x="276" y="290"/>
                  </a:lnTo>
                  <a:lnTo>
                    <a:pt x="267" y="259"/>
                  </a:lnTo>
                  <a:lnTo>
                    <a:pt x="267" y="226"/>
                  </a:lnTo>
                  <a:lnTo>
                    <a:pt x="260" y="209"/>
                  </a:lnTo>
                  <a:lnTo>
                    <a:pt x="260" y="193"/>
                  </a:lnTo>
                  <a:lnTo>
                    <a:pt x="260" y="169"/>
                  </a:lnTo>
                  <a:lnTo>
                    <a:pt x="276" y="152"/>
                  </a:lnTo>
                  <a:lnTo>
                    <a:pt x="293" y="137"/>
                  </a:lnTo>
                  <a:lnTo>
                    <a:pt x="316" y="128"/>
                  </a:lnTo>
                  <a:lnTo>
                    <a:pt x="324" y="112"/>
                  </a:lnTo>
                  <a:lnTo>
                    <a:pt x="348" y="88"/>
                  </a:lnTo>
                  <a:lnTo>
                    <a:pt x="357" y="80"/>
                  </a:lnTo>
                  <a:lnTo>
                    <a:pt x="373" y="71"/>
                  </a:lnTo>
                  <a:lnTo>
                    <a:pt x="388" y="64"/>
                  </a:lnTo>
                  <a:lnTo>
                    <a:pt x="388" y="57"/>
                  </a:lnTo>
                  <a:lnTo>
                    <a:pt x="397" y="48"/>
                  </a:lnTo>
                  <a:lnTo>
                    <a:pt x="414" y="16"/>
                  </a:lnTo>
                  <a:lnTo>
                    <a:pt x="438" y="0"/>
                  </a:lnTo>
                  <a:lnTo>
                    <a:pt x="454" y="0"/>
                  </a:lnTo>
                  <a:lnTo>
                    <a:pt x="471" y="24"/>
                  </a:lnTo>
                  <a:lnTo>
                    <a:pt x="471" y="57"/>
                  </a:lnTo>
                  <a:lnTo>
                    <a:pt x="471" y="104"/>
                  </a:lnTo>
                  <a:lnTo>
                    <a:pt x="471" y="128"/>
                  </a:lnTo>
                  <a:lnTo>
                    <a:pt x="471" y="145"/>
                  </a:lnTo>
                  <a:lnTo>
                    <a:pt x="471" y="161"/>
                  </a:lnTo>
                  <a:lnTo>
                    <a:pt x="486" y="152"/>
                  </a:lnTo>
                  <a:lnTo>
                    <a:pt x="511" y="145"/>
                  </a:lnTo>
                  <a:lnTo>
                    <a:pt x="526" y="145"/>
                  </a:lnTo>
                  <a:lnTo>
                    <a:pt x="552" y="137"/>
                  </a:lnTo>
                  <a:lnTo>
                    <a:pt x="559" y="137"/>
                  </a:lnTo>
                  <a:lnTo>
                    <a:pt x="592" y="145"/>
                  </a:lnTo>
                  <a:lnTo>
                    <a:pt x="600" y="152"/>
                  </a:lnTo>
                  <a:lnTo>
                    <a:pt x="623" y="169"/>
                  </a:lnTo>
                  <a:lnTo>
                    <a:pt x="649" y="178"/>
                  </a:lnTo>
                  <a:lnTo>
                    <a:pt x="656" y="185"/>
                  </a:lnTo>
                  <a:lnTo>
                    <a:pt x="673" y="185"/>
                  </a:lnTo>
                  <a:lnTo>
                    <a:pt x="689" y="185"/>
                  </a:lnTo>
                  <a:lnTo>
                    <a:pt x="721" y="193"/>
                  </a:lnTo>
                  <a:lnTo>
                    <a:pt x="737" y="202"/>
                  </a:lnTo>
                  <a:lnTo>
                    <a:pt x="761" y="209"/>
                  </a:lnTo>
                  <a:lnTo>
                    <a:pt x="778" y="226"/>
                  </a:lnTo>
                  <a:lnTo>
                    <a:pt x="787" y="233"/>
                  </a:lnTo>
                  <a:lnTo>
                    <a:pt x="787" y="250"/>
                  </a:lnTo>
                  <a:lnTo>
                    <a:pt x="778" y="259"/>
                  </a:lnTo>
                  <a:lnTo>
                    <a:pt x="770" y="274"/>
                  </a:lnTo>
                  <a:lnTo>
                    <a:pt x="761" y="290"/>
                  </a:lnTo>
                  <a:lnTo>
                    <a:pt x="761" y="314"/>
                  </a:lnTo>
                  <a:lnTo>
                    <a:pt x="746" y="330"/>
                  </a:lnTo>
                  <a:lnTo>
                    <a:pt x="721" y="354"/>
                  </a:lnTo>
                  <a:lnTo>
                    <a:pt x="713" y="363"/>
                  </a:lnTo>
                  <a:lnTo>
                    <a:pt x="713" y="380"/>
                  </a:lnTo>
                  <a:lnTo>
                    <a:pt x="697" y="387"/>
                  </a:lnTo>
                  <a:lnTo>
                    <a:pt x="673" y="387"/>
                  </a:lnTo>
                  <a:lnTo>
                    <a:pt x="664" y="404"/>
                  </a:lnTo>
                  <a:lnTo>
                    <a:pt x="656" y="428"/>
                  </a:lnTo>
                  <a:lnTo>
                    <a:pt x="649" y="452"/>
                  </a:lnTo>
                  <a:lnTo>
                    <a:pt x="649" y="476"/>
                  </a:lnTo>
                  <a:lnTo>
                    <a:pt x="656" y="501"/>
                  </a:lnTo>
                  <a:lnTo>
                    <a:pt x="656" y="516"/>
                  </a:lnTo>
                  <a:lnTo>
                    <a:pt x="649" y="516"/>
                  </a:lnTo>
                  <a:lnTo>
                    <a:pt x="632" y="516"/>
                  </a:lnTo>
                  <a:lnTo>
                    <a:pt x="632" y="525"/>
                  </a:lnTo>
                  <a:lnTo>
                    <a:pt x="632" y="542"/>
                  </a:lnTo>
                  <a:lnTo>
                    <a:pt x="632" y="549"/>
                  </a:lnTo>
                  <a:lnTo>
                    <a:pt x="623" y="557"/>
                  </a:lnTo>
                  <a:lnTo>
                    <a:pt x="616" y="566"/>
                  </a:lnTo>
                  <a:lnTo>
                    <a:pt x="623" y="566"/>
                  </a:lnTo>
                  <a:lnTo>
                    <a:pt x="640" y="566"/>
                  </a:lnTo>
                  <a:lnTo>
                    <a:pt x="680" y="573"/>
                  </a:lnTo>
                  <a:lnTo>
                    <a:pt x="713" y="582"/>
                  </a:lnTo>
                  <a:lnTo>
                    <a:pt x="730" y="597"/>
                  </a:lnTo>
                  <a:lnTo>
                    <a:pt x="761" y="630"/>
                  </a:lnTo>
                  <a:lnTo>
                    <a:pt x="778" y="654"/>
                  </a:lnTo>
                  <a:lnTo>
                    <a:pt x="794" y="670"/>
                  </a:lnTo>
                  <a:lnTo>
                    <a:pt x="803" y="694"/>
                  </a:lnTo>
                  <a:lnTo>
                    <a:pt x="811" y="718"/>
                  </a:lnTo>
                  <a:lnTo>
                    <a:pt x="811" y="735"/>
                  </a:lnTo>
                  <a:lnTo>
                    <a:pt x="818" y="751"/>
                  </a:lnTo>
                  <a:lnTo>
                    <a:pt x="827" y="768"/>
                  </a:lnTo>
                  <a:lnTo>
                    <a:pt x="835" y="784"/>
                  </a:lnTo>
                  <a:lnTo>
                    <a:pt x="827" y="784"/>
                  </a:lnTo>
                  <a:lnTo>
                    <a:pt x="811" y="792"/>
                  </a:lnTo>
                  <a:lnTo>
                    <a:pt x="803" y="808"/>
                  </a:lnTo>
                  <a:lnTo>
                    <a:pt x="803" y="832"/>
                  </a:lnTo>
                  <a:lnTo>
                    <a:pt x="811" y="848"/>
                  </a:lnTo>
                  <a:lnTo>
                    <a:pt x="811" y="865"/>
                  </a:lnTo>
                  <a:lnTo>
                    <a:pt x="811" y="872"/>
                  </a:lnTo>
                  <a:lnTo>
                    <a:pt x="811" y="880"/>
                  </a:lnTo>
                  <a:lnTo>
                    <a:pt x="811" y="896"/>
                  </a:lnTo>
                  <a:lnTo>
                    <a:pt x="827" y="896"/>
                  </a:lnTo>
                  <a:lnTo>
                    <a:pt x="851" y="889"/>
                  </a:lnTo>
                  <a:lnTo>
                    <a:pt x="875" y="880"/>
                  </a:lnTo>
                  <a:lnTo>
                    <a:pt x="892" y="889"/>
                  </a:lnTo>
                  <a:lnTo>
                    <a:pt x="899" y="913"/>
                  </a:lnTo>
                  <a:lnTo>
                    <a:pt x="899" y="929"/>
                  </a:lnTo>
                  <a:lnTo>
                    <a:pt x="908" y="946"/>
                  </a:lnTo>
                  <a:lnTo>
                    <a:pt x="925" y="953"/>
                  </a:lnTo>
                  <a:lnTo>
                    <a:pt x="932" y="961"/>
                  </a:lnTo>
                  <a:lnTo>
                    <a:pt x="932" y="977"/>
                  </a:lnTo>
                  <a:lnTo>
                    <a:pt x="925" y="1010"/>
                  </a:lnTo>
                  <a:lnTo>
                    <a:pt x="932" y="1034"/>
                  </a:lnTo>
                  <a:lnTo>
                    <a:pt x="941" y="1058"/>
                  </a:lnTo>
                  <a:lnTo>
                    <a:pt x="956" y="1082"/>
                  </a:lnTo>
                  <a:lnTo>
                    <a:pt x="965" y="1091"/>
                  </a:lnTo>
                  <a:lnTo>
                    <a:pt x="972" y="1091"/>
                  </a:lnTo>
                  <a:lnTo>
                    <a:pt x="981" y="1098"/>
                  </a:lnTo>
                  <a:lnTo>
                    <a:pt x="989" y="1122"/>
                  </a:lnTo>
                  <a:lnTo>
                    <a:pt x="989" y="1148"/>
                  </a:lnTo>
                  <a:lnTo>
                    <a:pt x="996" y="1163"/>
                  </a:lnTo>
                  <a:lnTo>
                    <a:pt x="996" y="1163"/>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5"/>
            <p:cNvSpPr>
              <a:spLocks/>
            </p:cNvSpPr>
            <p:nvPr/>
          </p:nvSpPr>
          <p:spPr bwMode="auto">
            <a:xfrm>
              <a:off x="2110" y="730"/>
              <a:ext cx="1532" cy="1843"/>
            </a:xfrm>
            <a:custGeom>
              <a:avLst/>
              <a:gdLst>
                <a:gd name="T0" fmla="*/ 1385 w 1532"/>
                <a:gd name="T1" fmla="*/ 711 h 1843"/>
                <a:gd name="T2" fmla="*/ 1280 w 1532"/>
                <a:gd name="T3" fmla="*/ 735 h 1843"/>
                <a:gd name="T4" fmla="*/ 1214 w 1532"/>
                <a:gd name="T5" fmla="*/ 776 h 1843"/>
                <a:gd name="T6" fmla="*/ 1288 w 1532"/>
                <a:gd name="T7" fmla="*/ 1066 h 1843"/>
                <a:gd name="T8" fmla="*/ 1223 w 1532"/>
                <a:gd name="T9" fmla="*/ 1294 h 1843"/>
                <a:gd name="T10" fmla="*/ 1271 w 1532"/>
                <a:gd name="T11" fmla="*/ 1455 h 1843"/>
                <a:gd name="T12" fmla="*/ 1159 w 1532"/>
                <a:gd name="T13" fmla="*/ 1632 h 1843"/>
                <a:gd name="T14" fmla="*/ 1207 w 1532"/>
                <a:gd name="T15" fmla="*/ 1746 h 1843"/>
                <a:gd name="T16" fmla="*/ 1174 w 1532"/>
                <a:gd name="T17" fmla="*/ 1843 h 1843"/>
                <a:gd name="T18" fmla="*/ 988 w 1532"/>
                <a:gd name="T19" fmla="*/ 1753 h 1843"/>
                <a:gd name="T20" fmla="*/ 883 w 1532"/>
                <a:gd name="T21" fmla="*/ 1705 h 1843"/>
                <a:gd name="T22" fmla="*/ 761 w 1532"/>
                <a:gd name="T23" fmla="*/ 1722 h 1843"/>
                <a:gd name="T24" fmla="*/ 696 w 1532"/>
                <a:gd name="T25" fmla="*/ 1665 h 1843"/>
                <a:gd name="T26" fmla="*/ 582 w 1532"/>
                <a:gd name="T27" fmla="*/ 1657 h 1843"/>
                <a:gd name="T28" fmla="*/ 518 w 1532"/>
                <a:gd name="T29" fmla="*/ 1591 h 1843"/>
                <a:gd name="T30" fmla="*/ 470 w 1532"/>
                <a:gd name="T31" fmla="*/ 1527 h 1843"/>
                <a:gd name="T32" fmla="*/ 454 w 1532"/>
                <a:gd name="T33" fmla="*/ 1422 h 1843"/>
                <a:gd name="T34" fmla="*/ 404 w 1532"/>
                <a:gd name="T35" fmla="*/ 1349 h 1843"/>
                <a:gd name="T36" fmla="*/ 340 w 1532"/>
                <a:gd name="T37" fmla="*/ 1341 h 1843"/>
                <a:gd name="T38" fmla="*/ 340 w 1532"/>
                <a:gd name="T39" fmla="*/ 1261 h 1843"/>
                <a:gd name="T40" fmla="*/ 340 w 1532"/>
                <a:gd name="T41" fmla="*/ 1204 h 1843"/>
                <a:gd name="T42" fmla="*/ 290 w 1532"/>
                <a:gd name="T43" fmla="*/ 1099 h 1843"/>
                <a:gd name="T44" fmla="*/ 152 w 1532"/>
                <a:gd name="T45" fmla="*/ 1035 h 1843"/>
                <a:gd name="T46" fmla="*/ 161 w 1532"/>
                <a:gd name="T47" fmla="*/ 994 h 1843"/>
                <a:gd name="T48" fmla="*/ 178 w 1532"/>
                <a:gd name="T49" fmla="*/ 945 h 1843"/>
                <a:gd name="T50" fmla="*/ 226 w 1532"/>
                <a:gd name="T51" fmla="*/ 856 h 1843"/>
                <a:gd name="T52" fmla="*/ 290 w 1532"/>
                <a:gd name="T53" fmla="*/ 783 h 1843"/>
                <a:gd name="T54" fmla="*/ 316 w 1532"/>
                <a:gd name="T55" fmla="*/ 702 h 1843"/>
                <a:gd name="T56" fmla="*/ 218 w 1532"/>
                <a:gd name="T57" fmla="*/ 654 h 1843"/>
                <a:gd name="T58" fmla="*/ 129 w 1532"/>
                <a:gd name="T59" fmla="*/ 621 h 1843"/>
                <a:gd name="T60" fmla="*/ 40 w 1532"/>
                <a:gd name="T61" fmla="*/ 614 h 1843"/>
                <a:gd name="T62" fmla="*/ 0 w 1532"/>
                <a:gd name="T63" fmla="*/ 573 h 1843"/>
                <a:gd name="T64" fmla="*/ 31 w 1532"/>
                <a:gd name="T65" fmla="*/ 428 h 1843"/>
                <a:gd name="T66" fmla="*/ 88 w 1532"/>
                <a:gd name="T67" fmla="*/ 419 h 1843"/>
                <a:gd name="T68" fmla="*/ 81 w 1532"/>
                <a:gd name="T69" fmla="*/ 493 h 1843"/>
                <a:gd name="T70" fmla="*/ 169 w 1532"/>
                <a:gd name="T71" fmla="*/ 500 h 1843"/>
                <a:gd name="T72" fmla="*/ 250 w 1532"/>
                <a:gd name="T73" fmla="*/ 445 h 1843"/>
                <a:gd name="T74" fmla="*/ 340 w 1532"/>
                <a:gd name="T75" fmla="*/ 371 h 1843"/>
                <a:gd name="T76" fmla="*/ 404 w 1532"/>
                <a:gd name="T77" fmla="*/ 314 h 1843"/>
                <a:gd name="T78" fmla="*/ 485 w 1532"/>
                <a:gd name="T79" fmla="*/ 274 h 1843"/>
                <a:gd name="T80" fmla="*/ 566 w 1532"/>
                <a:gd name="T81" fmla="*/ 169 h 1843"/>
                <a:gd name="T82" fmla="*/ 680 w 1532"/>
                <a:gd name="T83" fmla="*/ 97 h 1843"/>
                <a:gd name="T84" fmla="*/ 729 w 1532"/>
                <a:gd name="T85" fmla="*/ 17 h 1843"/>
                <a:gd name="T86" fmla="*/ 843 w 1532"/>
                <a:gd name="T87" fmla="*/ 0 h 1843"/>
                <a:gd name="T88" fmla="*/ 931 w 1532"/>
                <a:gd name="T89" fmla="*/ 105 h 1843"/>
                <a:gd name="T90" fmla="*/ 972 w 1532"/>
                <a:gd name="T91" fmla="*/ 169 h 1843"/>
                <a:gd name="T92" fmla="*/ 1005 w 1532"/>
                <a:gd name="T93" fmla="*/ 250 h 1843"/>
                <a:gd name="T94" fmla="*/ 1126 w 1532"/>
                <a:gd name="T95" fmla="*/ 340 h 1843"/>
                <a:gd name="T96" fmla="*/ 1264 w 1532"/>
                <a:gd name="T97" fmla="*/ 371 h 1843"/>
                <a:gd name="T98" fmla="*/ 1369 w 1532"/>
                <a:gd name="T99" fmla="*/ 355 h 1843"/>
                <a:gd name="T100" fmla="*/ 1482 w 1532"/>
                <a:gd name="T101" fmla="*/ 364 h 1843"/>
                <a:gd name="T102" fmla="*/ 1506 w 1532"/>
                <a:gd name="T103" fmla="*/ 436 h 1843"/>
                <a:gd name="T104" fmla="*/ 1523 w 1532"/>
                <a:gd name="T105" fmla="*/ 493 h 1843"/>
                <a:gd name="T106" fmla="*/ 1475 w 1532"/>
                <a:gd name="T107" fmla="*/ 549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2" h="1843">
                  <a:moveTo>
                    <a:pt x="1435" y="606"/>
                  </a:moveTo>
                  <a:lnTo>
                    <a:pt x="1409" y="647"/>
                  </a:lnTo>
                  <a:lnTo>
                    <a:pt x="1402" y="671"/>
                  </a:lnTo>
                  <a:lnTo>
                    <a:pt x="1385" y="695"/>
                  </a:lnTo>
                  <a:lnTo>
                    <a:pt x="1385" y="711"/>
                  </a:lnTo>
                  <a:lnTo>
                    <a:pt x="1369" y="719"/>
                  </a:lnTo>
                  <a:lnTo>
                    <a:pt x="1378" y="735"/>
                  </a:lnTo>
                  <a:lnTo>
                    <a:pt x="1369" y="735"/>
                  </a:lnTo>
                  <a:lnTo>
                    <a:pt x="1328" y="735"/>
                  </a:lnTo>
                  <a:lnTo>
                    <a:pt x="1280" y="735"/>
                  </a:lnTo>
                  <a:lnTo>
                    <a:pt x="1247" y="735"/>
                  </a:lnTo>
                  <a:lnTo>
                    <a:pt x="1214" y="728"/>
                  </a:lnTo>
                  <a:lnTo>
                    <a:pt x="1207" y="735"/>
                  </a:lnTo>
                  <a:lnTo>
                    <a:pt x="1207" y="768"/>
                  </a:lnTo>
                  <a:lnTo>
                    <a:pt x="1214" y="776"/>
                  </a:lnTo>
                  <a:lnTo>
                    <a:pt x="1231" y="808"/>
                  </a:lnTo>
                  <a:lnTo>
                    <a:pt x="1256" y="849"/>
                  </a:lnTo>
                  <a:lnTo>
                    <a:pt x="1280" y="985"/>
                  </a:lnTo>
                  <a:lnTo>
                    <a:pt x="1288" y="1026"/>
                  </a:lnTo>
                  <a:lnTo>
                    <a:pt x="1288" y="1066"/>
                  </a:lnTo>
                  <a:lnTo>
                    <a:pt x="1288" y="1123"/>
                  </a:lnTo>
                  <a:lnTo>
                    <a:pt x="1271" y="1172"/>
                  </a:lnTo>
                  <a:lnTo>
                    <a:pt x="1240" y="1213"/>
                  </a:lnTo>
                  <a:lnTo>
                    <a:pt x="1223" y="1261"/>
                  </a:lnTo>
                  <a:lnTo>
                    <a:pt x="1223" y="1294"/>
                  </a:lnTo>
                  <a:lnTo>
                    <a:pt x="1240" y="1334"/>
                  </a:lnTo>
                  <a:lnTo>
                    <a:pt x="1247" y="1349"/>
                  </a:lnTo>
                  <a:lnTo>
                    <a:pt x="1264" y="1374"/>
                  </a:lnTo>
                  <a:lnTo>
                    <a:pt x="1264" y="1406"/>
                  </a:lnTo>
                  <a:lnTo>
                    <a:pt x="1271" y="1455"/>
                  </a:lnTo>
                  <a:lnTo>
                    <a:pt x="1247" y="1551"/>
                  </a:lnTo>
                  <a:lnTo>
                    <a:pt x="1231" y="1600"/>
                  </a:lnTo>
                  <a:lnTo>
                    <a:pt x="1207" y="1608"/>
                  </a:lnTo>
                  <a:lnTo>
                    <a:pt x="1183" y="1617"/>
                  </a:lnTo>
                  <a:lnTo>
                    <a:pt x="1159" y="1632"/>
                  </a:lnTo>
                  <a:lnTo>
                    <a:pt x="1159" y="1632"/>
                  </a:lnTo>
                  <a:lnTo>
                    <a:pt x="1150" y="1648"/>
                  </a:lnTo>
                  <a:lnTo>
                    <a:pt x="1159" y="1681"/>
                  </a:lnTo>
                  <a:lnTo>
                    <a:pt x="1166" y="1713"/>
                  </a:lnTo>
                  <a:lnTo>
                    <a:pt x="1207" y="1746"/>
                  </a:lnTo>
                  <a:lnTo>
                    <a:pt x="1223" y="1779"/>
                  </a:lnTo>
                  <a:lnTo>
                    <a:pt x="1231" y="1810"/>
                  </a:lnTo>
                  <a:lnTo>
                    <a:pt x="1214" y="1843"/>
                  </a:lnTo>
                  <a:lnTo>
                    <a:pt x="1199" y="1843"/>
                  </a:lnTo>
                  <a:lnTo>
                    <a:pt x="1174" y="1843"/>
                  </a:lnTo>
                  <a:lnTo>
                    <a:pt x="1150" y="1834"/>
                  </a:lnTo>
                  <a:lnTo>
                    <a:pt x="1110" y="1819"/>
                  </a:lnTo>
                  <a:lnTo>
                    <a:pt x="1036" y="1786"/>
                  </a:lnTo>
                  <a:lnTo>
                    <a:pt x="1005" y="1779"/>
                  </a:lnTo>
                  <a:lnTo>
                    <a:pt x="988" y="1753"/>
                  </a:lnTo>
                  <a:lnTo>
                    <a:pt x="964" y="1738"/>
                  </a:lnTo>
                  <a:lnTo>
                    <a:pt x="948" y="1713"/>
                  </a:lnTo>
                  <a:lnTo>
                    <a:pt x="924" y="1698"/>
                  </a:lnTo>
                  <a:lnTo>
                    <a:pt x="907" y="1698"/>
                  </a:lnTo>
                  <a:lnTo>
                    <a:pt x="883" y="1705"/>
                  </a:lnTo>
                  <a:lnTo>
                    <a:pt x="858" y="1705"/>
                  </a:lnTo>
                  <a:lnTo>
                    <a:pt x="834" y="1705"/>
                  </a:lnTo>
                  <a:lnTo>
                    <a:pt x="817" y="1705"/>
                  </a:lnTo>
                  <a:lnTo>
                    <a:pt x="786" y="1722"/>
                  </a:lnTo>
                  <a:lnTo>
                    <a:pt x="761" y="1722"/>
                  </a:lnTo>
                  <a:lnTo>
                    <a:pt x="746" y="1705"/>
                  </a:lnTo>
                  <a:lnTo>
                    <a:pt x="729" y="1689"/>
                  </a:lnTo>
                  <a:lnTo>
                    <a:pt x="713" y="1672"/>
                  </a:lnTo>
                  <a:lnTo>
                    <a:pt x="713" y="1672"/>
                  </a:lnTo>
                  <a:lnTo>
                    <a:pt x="696" y="1665"/>
                  </a:lnTo>
                  <a:lnTo>
                    <a:pt x="672" y="1665"/>
                  </a:lnTo>
                  <a:lnTo>
                    <a:pt x="639" y="1665"/>
                  </a:lnTo>
                  <a:lnTo>
                    <a:pt x="623" y="1665"/>
                  </a:lnTo>
                  <a:lnTo>
                    <a:pt x="591" y="1657"/>
                  </a:lnTo>
                  <a:lnTo>
                    <a:pt x="582" y="1657"/>
                  </a:lnTo>
                  <a:lnTo>
                    <a:pt x="558" y="1648"/>
                  </a:lnTo>
                  <a:lnTo>
                    <a:pt x="534" y="1641"/>
                  </a:lnTo>
                  <a:lnTo>
                    <a:pt x="525" y="1632"/>
                  </a:lnTo>
                  <a:lnTo>
                    <a:pt x="518" y="1617"/>
                  </a:lnTo>
                  <a:lnTo>
                    <a:pt x="518" y="1591"/>
                  </a:lnTo>
                  <a:lnTo>
                    <a:pt x="510" y="1567"/>
                  </a:lnTo>
                  <a:lnTo>
                    <a:pt x="501" y="1560"/>
                  </a:lnTo>
                  <a:lnTo>
                    <a:pt x="494" y="1560"/>
                  </a:lnTo>
                  <a:lnTo>
                    <a:pt x="485" y="1551"/>
                  </a:lnTo>
                  <a:lnTo>
                    <a:pt x="470" y="1527"/>
                  </a:lnTo>
                  <a:lnTo>
                    <a:pt x="461" y="1503"/>
                  </a:lnTo>
                  <a:lnTo>
                    <a:pt x="454" y="1479"/>
                  </a:lnTo>
                  <a:lnTo>
                    <a:pt x="461" y="1446"/>
                  </a:lnTo>
                  <a:lnTo>
                    <a:pt x="461" y="1430"/>
                  </a:lnTo>
                  <a:lnTo>
                    <a:pt x="454" y="1422"/>
                  </a:lnTo>
                  <a:lnTo>
                    <a:pt x="437" y="1415"/>
                  </a:lnTo>
                  <a:lnTo>
                    <a:pt x="428" y="1398"/>
                  </a:lnTo>
                  <a:lnTo>
                    <a:pt x="428" y="1382"/>
                  </a:lnTo>
                  <a:lnTo>
                    <a:pt x="421" y="1358"/>
                  </a:lnTo>
                  <a:lnTo>
                    <a:pt x="404" y="1349"/>
                  </a:lnTo>
                  <a:lnTo>
                    <a:pt x="380" y="1358"/>
                  </a:lnTo>
                  <a:lnTo>
                    <a:pt x="356" y="1365"/>
                  </a:lnTo>
                  <a:lnTo>
                    <a:pt x="340" y="1365"/>
                  </a:lnTo>
                  <a:lnTo>
                    <a:pt x="340" y="1349"/>
                  </a:lnTo>
                  <a:lnTo>
                    <a:pt x="340" y="1341"/>
                  </a:lnTo>
                  <a:lnTo>
                    <a:pt x="340" y="1334"/>
                  </a:lnTo>
                  <a:lnTo>
                    <a:pt x="340" y="1317"/>
                  </a:lnTo>
                  <a:lnTo>
                    <a:pt x="332" y="1301"/>
                  </a:lnTo>
                  <a:lnTo>
                    <a:pt x="332" y="1277"/>
                  </a:lnTo>
                  <a:lnTo>
                    <a:pt x="340" y="1261"/>
                  </a:lnTo>
                  <a:lnTo>
                    <a:pt x="356" y="1253"/>
                  </a:lnTo>
                  <a:lnTo>
                    <a:pt x="364" y="1253"/>
                  </a:lnTo>
                  <a:lnTo>
                    <a:pt x="356" y="1237"/>
                  </a:lnTo>
                  <a:lnTo>
                    <a:pt x="347" y="1220"/>
                  </a:lnTo>
                  <a:lnTo>
                    <a:pt x="340" y="1204"/>
                  </a:lnTo>
                  <a:lnTo>
                    <a:pt x="340" y="1187"/>
                  </a:lnTo>
                  <a:lnTo>
                    <a:pt x="332" y="1163"/>
                  </a:lnTo>
                  <a:lnTo>
                    <a:pt x="323" y="1139"/>
                  </a:lnTo>
                  <a:lnTo>
                    <a:pt x="307" y="1123"/>
                  </a:lnTo>
                  <a:lnTo>
                    <a:pt x="290" y="1099"/>
                  </a:lnTo>
                  <a:lnTo>
                    <a:pt x="259" y="1066"/>
                  </a:lnTo>
                  <a:lnTo>
                    <a:pt x="242" y="1051"/>
                  </a:lnTo>
                  <a:lnTo>
                    <a:pt x="209" y="1042"/>
                  </a:lnTo>
                  <a:lnTo>
                    <a:pt x="169" y="1035"/>
                  </a:lnTo>
                  <a:lnTo>
                    <a:pt x="152" y="1035"/>
                  </a:lnTo>
                  <a:lnTo>
                    <a:pt x="145" y="1035"/>
                  </a:lnTo>
                  <a:lnTo>
                    <a:pt x="152" y="1026"/>
                  </a:lnTo>
                  <a:lnTo>
                    <a:pt x="161" y="1018"/>
                  </a:lnTo>
                  <a:lnTo>
                    <a:pt x="161" y="1011"/>
                  </a:lnTo>
                  <a:lnTo>
                    <a:pt x="161" y="994"/>
                  </a:lnTo>
                  <a:lnTo>
                    <a:pt x="161" y="985"/>
                  </a:lnTo>
                  <a:lnTo>
                    <a:pt x="178" y="985"/>
                  </a:lnTo>
                  <a:lnTo>
                    <a:pt x="185" y="985"/>
                  </a:lnTo>
                  <a:lnTo>
                    <a:pt x="185" y="970"/>
                  </a:lnTo>
                  <a:lnTo>
                    <a:pt x="178" y="945"/>
                  </a:lnTo>
                  <a:lnTo>
                    <a:pt x="178" y="921"/>
                  </a:lnTo>
                  <a:lnTo>
                    <a:pt x="185" y="897"/>
                  </a:lnTo>
                  <a:lnTo>
                    <a:pt x="193" y="873"/>
                  </a:lnTo>
                  <a:lnTo>
                    <a:pt x="202" y="856"/>
                  </a:lnTo>
                  <a:lnTo>
                    <a:pt x="226" y="856"/>
                  </a:lnTo>
                  <a:lnTo>
                    <a:pt x="242" y="849"/>
                  </a:lnTo>
                  <a:lnTo>
                    <a:pt x="242" y="832"/>
                  </a:lnTo>
                  <a:lnTo>
                    <a:pt x="250" y="823"/>
                  </a:lnTo>
                  <a:lnTo>
                    <a:pt x="275" y="799"/>
                  </a:lnTo>
                  <a:lnTo>
                    <a:pt x="290" y="783"/>
                  </a:lnTo>
                  <a:lnTo>
                    <a:pt x="290" y="759"/>
                  </a:lnTo>
                  <a:lnTo>
                    <a:pt x="299" y="743"/>
                  </a:lnTo>
                  <a:lnTo>
                    <a:pt x="307" y="728"/>
                  </a:lnTo>
                  <a:lnTo>
                    <a:pt x="316" y="719"/>
                  </a:lnTo>
                  <a:lnTo>
                    <a:pt x="316" y="702"/>
                  </a:lnTo>
                  <a:lnTo>
                    <a:pt x="307" y="695"/>
                  </a:lnTo>
                  <a:lnTo>
                    <a:pt x="290" y="678"/>
                  </a:lnTo>
                  <a:lnTo>
                    <a:pt x="266" y="671"/>
                  </a:lnTo>
                  <a:lnTo>
                    <a:pt x="250" y="662"/>
                  </a:lnTo>
                  <a:lnTo>
                    <a:pt x="218" y="654"/>
                  </a:lnTo>
                  <a:lnTo>
                    <a:pt x="202" y="654"/>
                  </a:lnTo>
                  <a:lnTo>
                    <a:pt x="185" y="654"/>
                  </a:lnTo>
                  <a:lnTo>
                    <a:pt x="178" y="647"/>
                  </a:lnTo>
                  <a:lnTo>
                    <a:pt x="152" y="638"/>
                  </a:lnTo>
                  <a:lnTo>
                    <a:pt x="129" y="621"/>
                  </a:lnTo>
                  <a:lnTo>
                    <a:pt x="121" y="614"/>
                  </a:lnTo>
                  <a:lnTo>
                    <a:pt x="88" y="606"/>
                  </a:lnTo>
                  <a:lnTo>
                    <a:pt x="81" y="606"/>
                  </a:lnTo>
                  <a:lnTo>
                    <a:pt x="55" y="614"/>
                  </a:lnTo>
                  <a:lnTo>
                    <a:pt x="40" y="614"/>
                  </a:lnTo>
                  <a:lnTo>
                    <a:pt x="15" y="621"/>
                  </a:lnTo>
                  <a:lnTo>
                    <a:pt x="0" y="630"/>
                  </a:lnTo>
                  <a:lnTo>
                    <a:pt x="0" y="614"/>
                  </a:lnTo>
                  <a:lnTo>
                    <a:pt x="0" y="597"/>
                  </a:lnTo>
                  <a:lnTo>
                    <a:pt x="0" y="573"/>
                  </a:lnTo>
                  <a:lnTo>
                    <a:pt x="0" y="526"/>
                  </a:lnTo>
                  <a:lnTo>
                    <a:pt x="7" y="517"/>
                  </a:lnTo>
                  <a:lnTo>
                    <a:pt x="24" y="493"/>
                  </a:lnTo>
                  <a:lnTo>
                    <a:pt x="31" y="460"/>
                  </a:lnTo>
                  <a:lnTo>
                    <a:pt x="31" y="428"/>
                  </a:lnTo>
                  <a:lnTo>
                    <a:pt x="48" y="412"/>
                  </a:lnTo>
                  <a:lnTo>
                    <a:pt x="48" y="404"/>
                  </a:lnTo>
                  <a:lnTo>
                    <a:pt x="72" y="395"/>
                  </a:lnTo>
                  <a:lnTo>
                    <a:pt x="88" y="404"/>
                  </a:lnTo>
                  <a:lnTo>
                    <a:pt x="88" y="419"/>
                  </a:lnTo>
                  <a:lnTo>
                    <a:pt x="88" y="436"/>
                  </a:lnTo>
                  <a:lnTo>
                    <a:pt x="88" y="452"/>
                  </a:lnTo>
                  <a:lnTo>
                    <a:pt x="88" y="460"/>
                  </a:lnTo>
                  <a:lnTo>
                    <a:pt x="81" y="476"/>
                  </a:lnTo>
                  <a:lnTo>
                    <a:pt x="81" y="493"/>
                  </a:lnTo>
                  <a:lnTo>
                    <a:pt x="88" y="493"/>
                  </a:lnTo>
                  <a:lnTo>
                    <a:pt x="112" y="493"/>
                  </a:lnTo>
                  <a:lnTo>
                    <a:pt x="138" y="493"/>
                  </a:lnTo>
                  <a:lnTo>
                    <a:pt x="152" y="493"/>
                  </a:lnTo>
                  <a:lnTo>
                    <a:pt x="169" y="500"/>
                  </a:lnTo>
                  <a:lnTo>
                    <a:pt x="193" y="493"/>
                  </a:lnTo>
                  <a:lnTo>
                    <a:pt x="202" y="476"/>
                  </a:lnTo>
                  <a:lnTo>
                    <a:pt x="226" y="476"/>
                  </a:lnTo>
                  <a:lnTo>
                    <a:pt x="235" y="469"/>
                  </a:lnTo>
                  <a:lnTo>
                    <a:pt x="250" y="445"/>
                  </a:lnTo>
                  <a:lnTo>
                    <a:pt x="266" y="428"/>
                  </a:lnTo>
                  <a:lnTo>
                    <a:pt x="283" y="412"/>
                  </a:lnTo>
                  <a:lnTo>
                    <a:pt x="290" y="395"/>
                  </a:lnTo>
                  <a:lnTo>
                    <a:pt x="316" y="388"/>
                  </a:lnTo>
                  <a:lnTo>
                    <a:pt x="340" y="371"/>
                  </a:lnTo>
                  <a:lnTo>
                    <a:pt x="347" y="355"/>
                  </a:lnTo>
                  <a:lnTo>
                    <a:pt x="347" y="340"/>
                  </a:lnTo>
                  <a:lnTo>
                    <a:pt x="373" y="340"/>
                  </a:lnTo>
                  <a:lnTo>
                    <a:pt x="380" y="323"/>
                  </a:lnTo>
                  <a:lnTo>
                    <a:pt x="404" y="314"/>
                  </a:lnTo>
                  <a:lnTo>
                    <a:pt x="437" y="314"/>
                  </a:lnTo>
                  <a:lnTo>
                    <a:pt x="454" y="307"/>
                  </a:lnTo>
                  <a:lnTo>
                    <a:pt x="477" y="299"/>
                  </a:lnTo>
                  <a:lnTo>
                    <a:pt x="477" y="283"/>
                  </a:lnTo>
                  <a:lnTo>
                    <a:pt x="485" y="274"/>
                  </a:lnTo>
                  <a:lnTo>
                    <a:pt x="485" y="250"/>
                  </a:lnTo>
                  <a:lnTo>
                    <a:pt x="477" y="226"/>
                  </a:lnTo>
                  <a:lnTo>
                    <a:pt x="485" y="202"/>
                  </a:lnTo>
                  <a:lnTo>
                    <a:pt x="510" y="186"/>
                  </a:lnTo>
                  <a:lnTo>
                    <a:pt x="566" y="169"/>
                  </a:lnTo>
                  <a:lnTo>
                    <a:pt x="591" y="153"/>
                  </a:lnTo>
                  <a:lnTo>
                    <a:pt x="599" y="153"/>
                  </a:lnTo>
                  <a:lnTo>
                    <a:pt x="623" y="121"/>
                  </a:lnTo>
                  <a:lnTo>
                    <a:pt x="663" y="105"/>
                  </a:lnTo>
                  <a:lnTo>
                    <a:pt x="680" y="97"/>
                  </a:lnTo>
                  <a:lnTo>
                    <a:pt x="689" y="97"/>
                  </a:lnTo>
                  <a:lnTo>
                    <a:pt x="713" y="81"/>
                  </a:lnTo>
                  <a:lnTo>
                    <a:pt x="720" y="57"/>
                  </a:lnTo>
                  <a:lnTo>
                    <a:pt x="713" y="24"/>
                  </a:lnTo>
                  <a:lnTo>
                    <a:pt x="729" y="17"/>
                  </a:lnTo>
                  <a:lnTo>
                    <a:pt x="761" y="17"/>
                  </a:lnTo>
                  <a:lnTo>
                    <a:pt x="786" y="17"/>
                  </a:lnTo>
                  <a:lnTo>
                    <a:pt x="810" y="8"/>
                  </a:lnTo>
                  <a:lnTo>
                    <a:pt x="826" y="0"/>
                  </a:lnTo>
                  <a:lnTo>
                    <a:pt x="843" y="0"/>
                  </a:lnTo>
                  <a:lnTo>
                    <a:pt x="858" y="17"/>
                  </a:lnTo>
                  <a:lnTo>
                    <a:pt x="883" y="40"/>
                  </a:lnTo>
                  <a:lnTo>
                    <a:pt x="898" y="48"/>
                  </a:lnTo>
                  <a:lnTo>
                    <a:pt x="915" y="81"/>
                  </a:lnTo>
                  <a:lnTo>
                    <a:pt x="931" y="105"/>
                  </a:lnTo>
                  <a:lnTo>
                    <a:pt x="939" y="105"/>
                  </a:lnTo>
                  <a:lnTo>
                    <a:pt x="955" y="129"/>
                  </a:lnTo>
                  <a:lnTo>
                    <a:pt x="955" y="145"/>
                  </a:lnTo>
                  <a:lnTo>
                    <a:pt x="964" y="153"/>
                  </a:lnTo>
                  <a:lnTo>
                    <a:pt x="972" y="169"/>
                  </a:lnTo>
                  <a:lnTo>
                    <a:pt x="972" y="186"/>
                  </a:lnTo>
                  <a:lnTo>
                    <a:pt x="981" y="193"/>
                  </a:lnTo>
                  <a:lnTo>
                    <a:pt x="988" y="202"/>
                  </a:lnTo>
                  <a:lnTo>
                    <a:pt x="996" y="234"/>
                  </a:lnTo>
                  <a:lnTo>
                    <a:pt x="1005" y="250"/>
                  </a:lnTo>
                  <a:lnTo>
                    <a:pt x="1012" y="267"/>
                  </a:lnTo>
                  <a:lnTo>
                    <a:pt x="1053" y="274"/>
                  </a:lnTo>
                  <a:lnTo>
                    <a:pt x="1086" y="283"/>
                  </a:lnTo>
                  <a:lnTo>
                    <a:pt x="1110" y="307"/>
                  </a:lnTo>
                  <a:lnTo>
                    <a:pt x="1126" y="340"/>
                  </a:lnTo>
                  <a:lnTo>
                    <a:pt x="1142" y="364"/>
                  </a:lnTo>
                  <a:lnTo>
                    <a:pt x="1166" y="388"/>
                  </a:lnTo>
                  <a:lnTo>
                    <a:pt x="1199" y="388"/>
                  </a:lnTo>
                  <a:lnTo>
                    <a:pt x="1240" y="371"/>
                  </a:lnTo>
                  <a:lnTo>
                    <a:pt x="1264" y="371"/>
                  </a:lnTo>
                  <a:lnTo>
                    <a:pt x="1288" y="347"/>
                  </a:lnTo>
                  <a:lnTo>
                    <a:pt x="1304" y="347"/>
                  </a:lnTo>
                  <a:lnTo>
                    <a:pt x="1328" y="355"/>
                  </a:lnTo>
                  <a:lnTo>
                    <a:pt x="1345" y="355"/>
                  </a:lnTo>
                  <a:lnTo>
                    <a:pt x="1369" y="355"/>
                  </a:lnTo>
                  <a:lnTo>
                    <a:pt x="1394" y="347"/>
                  </a:lnTo>
                  <a:lnTo>
                    <a:pt x="1418" y="347"/>
                  </a:lnTo>
                  <a:lnTo>
                    <a:pt x="1449" y="347"/>
                  </a:lnTo>
                  <a:lnTo>
                    <a:pt x="1466" y="347"/>
                  </a:lnTo>
                  <a:lnTo>
                    <a:pt x="1482" y="364"/>
                  </a:lnTo>
                  <a:lnTo>
                    <a:pt x="1482" y="371"/>
                  </a:lnTo>
                  <a:lnTo>
                    <a:pt x="1499" y="380"/>
                  </a:lnTo>
                  <a:lnTo>
                    <a:pt x="1506" y="388"/>
                  </a:lnTo>
                  <a:lnTo>
                    <a:pt x="1506" y="404"/>
                  </a:lnTo>
                  <a:lnTo>
                    <a:pt x="1506" y="436"/>
                  </a:lnTo>
                  <a:lnTo>
                    <a:pt x="1499" y="460"/>
                  </a:lnTo>
                  <a:lnTo>
                    <a:pt x="1499" y="485"/>
                  </a:lnTo>
                  <a:lnTo>
                    <a:pt x="1506" y="493"/>
                  </a:lnTo>
                  <a:lnTo>
                    <a:pt x="1506" y="493"/>
                  </a:lnTo>
                  <a:lnTo>
                    <a:pt x="1523" y="493"/>
                  </a:lnTo>
                  <a:lnTo>
                    <a:pt x="1532" y="500"/>
                  </a:lnTo>
                  <a:lnTo>
                    <a:pt x="1515" y="509"/>
                  </a:lnTo>
                  <a:lnTo>
                    <a:pt x="1506" y="526"/>
                  </a:lnTo>
                  <a:lnTo>
                    <a:pt x="1491" y="533"/>
                  </a:lnTo>
                  <a:lnTo>
                    <a:pt x="1475" y="549"/>
                  </a:lnTo>
                  <a:lnTo>
                    <a:pt x="1449" y="566"/>
                  </a:lnTo>
                  <a:lnTo>
                    <a:pt x="1435" y="597"/>
                  </a:lnTo>
                  <a:lnTo>
                    <a:pt x="1435" y="606"/>
                  </a:lnTo>
                  <a:lnTo>
                    <a:pt x="1435" y="606"/>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6"/>
            <p:cNvSpPr>
              <a:spLocks/>
            </p:cNvSpPr>
            <p:nvPr/>
          </p:nvSpPr>
          <p:spPr bwMode="auto">
            <a:xfrm>
              <a:off x="3065" y="1199"/>
              <a:ext cx="1444" cy="1753"/>
            </a:xfrm>
            <a:custGeom>
              <a:avLst/>
              <a:gdLst>
                <a:gd name="T0" fmla="*/ 1273 w 1444"/>
                <a:gd name="T1" fmla="*/ 354 h 1753"/>
                <a:gd name="T2" fmla="*/ 1314 w 1444"/>
                <a:gd name="T3" fmla="*/ 387 h 1753"/>
                <a:gd name="T4" fmla="*/ 1347 w 1444"/>
                <a:gd name="T5" fmla="*/ 411 h 1753"/>
                <a:gd name="T6" fmla="*/ 1371 w 1444"/>
                <a:gd name="T7" fmla="*/ 444 h 1753"/>
                <a:gd name="T8" fmla="*/ 1371 w 1444"/>
                <a:gd name="T9" fmla="*/ 492 h 1753"/>
                <a:gd name="T10" fmla="*/ 1411 w 1444"/>
                <a:gd name="T11" fmla="*/ 566 h 1753"/>
                <a:gd name="T12" fmla="*/ 1444 w 1444"/>
                <a:gd name="T13" fmla="*/ 606 h 1753"/>
                <a:gd name="T14" fmla="*/ 1428 w 1444"/>
                <a:gd name="T15" fmla="*/ 654 h 1753"/>
                <a:gd name="T16" fmla="*/ 1347 w 1444"/>
                <a:gd name="T17" fmla="*/ 735 h 1753"/>
                <a:gd name="T18" fmla="*/ 1371 w 1444"/>
                <a:gd name="T19" fmla="*/ 872 h 1753"/>
                <a:gd name="T20" fmla="*/ 1306 w 1444"/>
                <a:gd name="T21" fmla="*/ 953 h 1753"/>
                <a:gd name="T22" fmla="*/ 1233 w 1444"/>
                <a:gd name="T23" fmla="*/ 1058 h 1753"/>
                <a:gd name="T24" fmla="*/ 1192 w 1444"/>
                <a:gd name="T25" fmla="*/ 1115 h 1753"/>
                <a:gd name="T26" fmla="*/ 1176 w 1444"/>
                <a:gd name="T27" fmla="*/ 1236 h 1753"/>
                <a:gd name="T28" fmla="*/ 1119 w 1444"/>
                <a:gd name="T29" fmla="*/ 1236 h 1753"/>
                <a:gd name="T30" fmla="*/ 1031 w 1444"/>
                <a:gd name="T31" fmla="*/ 1269 h 1753"/>
                <a:gd name="T32" fmla="*/ 917 w 1444"/>
                <a:gd name="T33" fmla="*/ 1350 h 1753"/>
                <a:gd name="T34" fmla="*/ 884 w 1444"/>
                <a:gd name="T35" fmla="*/ 1317 h 1753"/>
                <a:gd name="T36" fmla="*/ 860 w 1444"/>
                <a:gd name="T37" fmla="*/ 1269 h 1753"/>
                <a:gd name="T38" fmla="*/ 796 w 1444"/>
                <a:gd name="T39" fmla="*/ 1253 h 1753"/>
                <a:gd name="T40" fmla="*/ 715 w 1444"/>
                <a:gd name="T41" fmla="*/ 1284 h 1753"/>
                <a:gd name="T42" fmla="*/ 706 w 1444"/>
                <a:gd name="T43" fmla="*/ 1341 h 1753"/>
                <a:gd name="T44" fmla="*/ 715 w 1444"/>
                <a:gd name="T45" fmla="*/ 1389 h 1753"/>
                <a:gd name="T46" fmla="*/ 706 w 1444"/>
                <a:gd name="T47" fmla="*/ 1438 h 1753"/>
                <a:gd name="T48" fmla="*/ 674 w 1444"/>
                <a:gd name="T49" fmla="*/ 1470 h 1753"/>
                <a:gd name="T50" fmla="*/ 641 w 1444"/>
                <a:gd name="T51" fmla="*/ 1510 h 1753"/>
                <a:gd name="T52" fmla="*/ 665 w 1444"/>
                <a:gd name="T53" fmla="*/ 1608 h 1753"/>
                <a:gd name="T54" fmla="*/ 641 w 1444"/>
                <a:gd name="T55" fmla="*/ 1616 h 1753"/>
                <a:gd name="T56" fmla="*/ 592 w 1444"/>
                <a:gd name="T57" fmla="*/ 1648 h 1753"/>
                <a:gd name="T58" fmla="*/ 584 w 1444"/>
                <a:gd name="T59" fmla="*/ 1697 h 1753"/>
                <a:gd name="T60" fmla="*/ 551 w 1444"/>
                <a:gd name="T61" fmla="*/ 1753 h 1753"/>
                <a:gd name="T62" fmla="*/ 439 w 1444"/>
                <a:gd name="T63" fmla="*/ 1672 h 1753"/>
                <a:gd name="T64" fmla="*/ 357 w 1444"/>
                <a:gd name="T65" fmla="*/ 1551 h 1753"/>
                <a:gd name="T66" fmla="*/ 147 w 1444"/>
                <a:gd name="T67" fmla="*/ 1536 h 1753"/>
                <a:gd name="T68" fmla="*/ 17 w 1444"/>
                <a:gd name="T69" fmla="*/ 1503 h 1753"/>
                <a:gd name="T70" fmla="*/ 0 w 1444"/>
                <a:gd name="T71" fmla="*/ 1405 h 1753"/>
                <a:gd name="T72" fmla="*/ 50 w 1444"/>
                <a:gd name="T73" fmla="*/ 1310 h 1753"/>
                <a:gd name="T74" fmla="*/ 276 w 1444"/>
                <a:gd name="T75" fmla="*/ 1341 h 1753"/>
                <a:gd name="T76" fmla="*/ 204 w 1444"/>
                <a:gd name="T77" fmla="*/ 1163 h 1753"/>
                <a:gd name="T78" fmla="*/ 309 w 1444"/>
                <a:gd name="T79" fmla="*/ 905 h 1753"/>
                <a:gd name="T80" fmla="*/ 333 w 1444"/>
                <a:gd name="T81" fmla="*/ 654 h 1753"/>
                <a:gd name="T82" fmla="*/ 252 w 1444"/>
                <a:gd name="T83" fmla="*/ 299 h 1753"/>
                <a:gd name="T84" fmla="*/ 423 w 1444"/>
                <a:gd name="T85" fmla="*/ 266 h 1753"/>
                <a:gd name="T86" fmla="*/ 487 w 1444"/>
                <a:gd name="T87" fmla="*/ 307 h 1753"/>
                <a:gd name="T88" fmla="*/ 584 w 1444"/>
                <a:gd name="T89" fmla="*/ 404 h 1753"/>
                <a:gd name="T90" fmla="*/ 674 w 1444"/>
                <a:gd name="T91" fmla="*/ 387 h 1753"/>
                <a:gd name="T92" fmla="*/ 706 w 1444"/>
                <a:gd name="T93" fmla="*/ 242 h 1753"/>
                <a:gd name="T94" fmla="*/ 763 w 1444"/>
                <a:gd name="T95" fmla="*/ 137 h 1753"/>
                <a:gd name="T96" fmla="*/ 876 w 1444"/>
                <a:gd name="T97" fmla="*/ 145 h 1753"/>
                <a:gd name="T98" fmla="*/ 957 w 1444"/>
                <a:gd name="T99" fmla="*/ 104 h 1753"/>
                <a:gd name="T100" fmla="*/ 1014 w 1444"/>
                <a:gd name="T101" fmla="*/ 40 h 1753"/>
                <a:gd name="T102" fmla="*/ 1095 w 1444"/>
                <a:gd name="T103" fmla="*/ 7 h 1753"/>
                <a:gd name="T104" fmla="*/ 1135 w 1444"/>
                <a:gd name="T105" fmla="*/ 71 h 1753"/>
                <a:gd name="T106" fmla="*/ 1159 w 1444"/>
                <a:gd name="T107" fmla="*/ 137 h 1753"/>
                <a:gd name="T108" fmla="*/ 1192 w 1444"/>
                <a:gd name="T109" fmla="*/ 193 h 1753"/>
                <a:gd name="T110" fmla="*/ 1240 w 1444"/>
                <a:gd name="T111" fmla="*/ 274 h 1753"/>
                <a:gd name="T112" fmla="*/ 1233 w 1444"/>
                <a:gd name="T113" fmla="*/ 31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4" h="1753">
                  <a:moveTo>
                    <a:pt x="1233" y="314"/>
                  </a:moveTo>
                  <a:lnTo>
                    <a:pt x="1233" y="323"/>
                  </a:lnTo>
                  <a:lnTo>
                    <a:pt x="1233" y="330"/>
                  </a:lnTo>
                  <a:lnTo>
                    <a:pt x="1240" y="330"/>
                  </a:lnTo>
                  <a:lnTo>
                    <a:pt x="1249" y="339"/>
                  </a:lnTo>
                  <a:lnTo>
                    <a:pt x="1257" y="354"/>
                  </a:lnTo>
                  <a:lnTo>
                    <a:pt x="1273" y="354"/>
                  </a:lnTo>
                  <a:lnTo>
                    <a:pt x="1281" y="354"/>
                  </a:lnTo>
                  <a:lnTo>
                    <a:pt x="1290" y="371"/>
                  </a:lnTo>
                  <a:lnTo>
                    <a:pt x="1297" y="380"/>
                  </a:lnTo>
                  <a:lnTo>
                    <a:pt x="1306" y="371"/>
                  </a:lnTo>
                  <a:lnTo>
                    <a:pt x="1314" y="371"/>
                  </a:lnTo>
                  <a:lnTo>
                    <a:pt x="1314" y="380"/>
                  </a:lnTo>
                  <a:lnTo>
                    <a:pt x="1314" y="387"/>
                  </a:lnTo>
                  <a:lnTo>
                    <a:pt x="1314" y="395"/>
                  </a:lnTo>
                  <a:lnTo>
                    <a:pt x="1314" y="404"/>
                  </a:lnTo>
                  <a:lnTo>
                    <a:pt x="1323" y="395"/>
                  </a:lnTo>
                  <a:lnTo>
                    <a:pt x="1338" y="395"/>
                  </a:lnTo>
                  <a:lnTo>
                    <a:pt x="1338" y="395"/>
                  </a:lnTo>
                  <a:lnTo>
                    <a:pt x="1347" y="404"/>
                  </a:lnTo>
                  <a:lnTo>
                    <a:pt x="1347" y="411"/>
                  </a:lnTo>
                  <a:lnTo>
                    <a:pt x="1354" y="420"/>
                  </a:lnTo>
                  <a:lnTo>
                    <a:pt x="1354" y="420"/>
                  </a:lnTo>
                  <a:lnTo>
                    <a:pt x="1347" y="428"/>
                  </a:lnTo>
                  <a:lnTo>
                    <a:pt x="1338" y="435"/>
                  </a:lnTo>
                  <a:lnTo>
                    <a:pt x="1338" y="435"/>
                  </a:lnTo>
                  <a:lnTo>
                    <a:pt x="1347" y="444"/>
                  </a:lnTo>
                  <a:lnTo>
                    <a:pt x="1371" y="444"/>
                  </a:lnTo>
                  <a:lnTo>
                    <a:pt x="1378" y="444"/>
                  </a:lnTo>
                  <a:lnTo>
                    <a:pt x="1387" y="452"/>
                  </a:lnTo>
                  <a:lnTo>
                    <a:pt x="1387" y="461"/>
                  </a:lnTo>
                  <a:lnTo>
                    <a:pt x="1387" y="468"/>
                  </a:lnTo>
                  <a:lnTo>
                    <a:pt x="1371" y="476"/>
                  </a:lnTo>
                  <a:lnTo>
                    <a:pt x="1371" y="485"/>
                  </a:lnTo>
                  <a:lnTo>
                    <a:pt x="1371" y="492"/>
                  </a:lnTo>
                  <a:lnTo>
                    <a:pt x="1363" y="501"/>
                  </a:lnTo>
                  <a:lnTo>
                    <a:pt x="1371" y="509"/>
                  </a:lnTo>
                  <a:lnTo>
                    <a:pt x="1387" y="509"/>
                  </a:lnTo>
                  <a:lnTo>
                    <a:pt x="1395" y="525"/>
                  </a:lnTo>
                  <a:lnTo>
                    <a:pt x="1404" y="542"/>
                  </a:lnTo>
                  <a:lnTo>
                    <a:pt x="1420" y="557"/>
                  </a:lnTo>
                  <a:lnTo>
                    <a:pt x="1411" y="566"/>
                  </a:lnTo>
                  <a:lnTo>
                    <a:pt x="1404" y="566"/>
                  </a:lnTo>
                  <a:lnTo>
                    <a:pt x="1404" y="582"/>
                  </a:lnTo>
                  <a:lnTo>
                    <a:pt x="1420" y="582"/>
                  </a:lnTo>
                  <a:lnTo>
                    <a:pt x="1428" y="589"/>
                  </a:lnTo>
                  <a:lnTo>
                    <a:pt x="1435" y="582"/>
                  </a:lnTo>
                  <a:lnTo>
                    <a:pt x="1444" y="589"/>
                  </a:lnTo>
                  <a:lnTo>
                    <a:pt x="1444" y="606"/>
                  </a:lnTo>
                  <a:lnTo>
                    <a:pt x="1444" y="606"/>
                  </a:lnTo>
                  <a:lnTo>
                    <a:pt x="1444" y="613"/>
                  </a:lnTo>
                  <a:lnTo>
                    <a:pt x="1435" y="622"/>
                  </a:lnTo>
                  <a:lnTo>
                    <a:pt x="1428" y="622"/>
                  </a:lnTo>
                  <a:lnTo>
                    <a:pt x="1428" y="630"/>
                  </a:lnTo>
                  <a:lnTo>
                    <a:pt x="1428" y="646"/>
                  </a:lnTo>
                  <a:lnTo>
                    <a:pt x="1428" y="654"/>
                  </a:lnTo>
                  <a:lnTo>
                    <a:pt x="1404" y="663"/>
                  </a:lnTo>
                  <a:lnTo>
                    <a:pt x="1378" y="663"/>
                  </a:lnTo>
                  <a:lnTo>
                    <a:pt x="1363" y="670"/>
                  </a:lnTo>
                  <a:lnTo>
                    <a:pt x="1363" y="687"/>
                  </a:lnTo>
                  <a:lnTo>
                    <a:pt x="1354" y="703"/>
                  </a:lnTo>
                  <a:lnTo>
                    <a:pt x="1354" y="718"/>
                  </a:lnTo>
                  <a:lnTo>
                    <a:pt x="1347" y="735"/>
                  </a:lnTo>
                  <a:lnTo>
                    <a:pt x="1338" y="775"/>
                  </a:lnTo>
                  <a:lnTo>
                    <a:pt x="1347" y="792"/>
                  </a:lnTo>
                  <a:lnTo>
                    <a:pt x="1363" y="808"/>
                  </a:lnTo>
                  <a:lnTo>
                    <a:pt x="1371" y="816"/>
                  </a:lnTo>
                  <a:lnTo>
                    <a:pt x="1378" y="832"/>
                  </a:lnTo>
                  <a:lnTo>
                    <a:pt x="1387" y="848"/>
                  </a:lnTo>
                  <a:lnTo>
                    <a:pt x="1371" y="872"/>
                  </a:lnTo>
                  <a:lnTo>
                    <a:pt x="1363" y="889"/>
                  </a:lnTo>
                  <a:lnTo>
                    <a:pt x="1363" y="905"/>
                  </a:lnTo>
                  <a:lnTo>
                    <a:pt x="1354" y="920"/>
                  </a:lnTo>
                  <a:lnTo>
                    <a:pt x="1347" y="929"/>
                  </a:lnTo>
                  <a:lnTo>
                    <a:pt x="1330" y="937"/>
                  </a:lnTo>
                  <a:lnTo>
                    <a:pt x="1323" y="946"/>
                  </a:lnTo>
                  <a:lnTo>
                    <a:pt x="1306" y="953"/>
                  </a:lnTo>
                  <a:lnTo>
                    <a:pt x="1297" y="977"/>
                  </a:lnTo>
                  <a:lnTo>
                    <a:pt x="1297" y="986"/>
                  </a:lnTo>
                  <a:lnTo>
                    <a:pt x="1290" y="994"/>
                  </a:lnTo>
                  <a:lnTo>
                    <a:pt x="1281" y="994"/>
                  </a:lnTo>
                  <a:lnTo>
                    <a:pt x="1257" y="1018"/>
                  </a:lnTo>
                  <a:lnTo>
                    <a:pt x="1249" y="1051"/>
                  </a:lnTo>
                  <a:lnTo>
                    <a:pt x="1233" y="1058"/>
                  </a:lnTo>
                  <a:lnTo>
                    <a:pt x="1225" y="1067"/>
                  </a:lnTo>
                  <a:lnTo>
                    <a:pt x="1225" y="1075"/>
                  </a:lnTo>
                  <a:lnTo>
                    <a:pt x="1209" y="1082"/>
                  </a:lnTo>
                  <a:lnTo>
                    <a:pt x="1200" y="1091"/>
                  </a:lnTo>
                  <a:lnTo>
                    <a:pt x="1200" y="1098"/>
                  </a:lnTo>
                  <a:lnTo>
                    <a:pt x="1200" y="1107"/>
                  </a:lnTo>
                  <a:lnTo>
                    <a:pt x="1192" y="1115"/>
                  </a:lnTo>
                  <a:lnTo>
                    <a:pt x="1192" y="1122"/>
                  </a:lnTo>
                  <a:lnTo>
                    <a:pt x="1192" y="1139"/>
                  </a:lnTo>
                  <a:lnTo>
                    <a:pt x="1192" y="1155"/>
                  </a:lnTo>
                  <a:lnTo>
                    <a:pt x="1185" y="1172"/>
                  </a:lnTo>
                  <a:lnTo>
                    <a:pt x="1176" y="1188"/>
                  </a:lnTo>
                  <a:lnTo>
                    <a:pt x="1176" y="1212"/>
                  </a:lnTo>
                  <a:lnTo>
                    <a:pt x="1176" y="1236"/>
                  </a:lnTo>
                  <a:lnTo>
                    <a:pt x="1168" y="1253"/>
                  </a:lnTo>
                  <a:lnTo>
                    <a:pt x="1159" y="1260"/>
                  </a:lnTo>
                  <a:lnTo>
                    <a:pt x="1143" y="1260"/>
                  </a:lnTo>
                  <a:lnTo>
                    <a:pt x="1135" y="1260"/>
                  </a:lnTo>
                  <a:lnTo>
                    <a:pt x="1128" y="1253"/>
                  </a:lnTo>
                  <a:lnTo>
                    <a:pt x="1119" y="1236"/>
                  </a:lnTo>
                  <a:lnTo>
                    <a:pt x="1119" y="1236"/>
                  </a:lnTo>
                  <a:lnTo>
                    <a:pt x="1112" y="1229"/>
                  </a:lnTo>
                  <a:lnTo>
                    <a:pt x="1103" y="1236"/>
                  </a:lnTo>
                  <a:lnTo>
                    <a:pt x="1088" y="1236"/>
                  </a:lnTo>
                  <a:lnTo>
                    <a:pt x="1079" y="1236"/>
                  </a:lnTo>
                  <a:lnTo>
                    <a:pt x="1062" y="1236"/>
                  </a:lnTo>
                  <a:lnTo>
                    <a:pt x="1047" y="1253"/>
                  </a:lnTo>
                  <a:lnTo>
                    <a:pt x="1031" y="1269"/>
                  </a:lnTo>
                  <a:lnTo>
                    <a:pt x="1005" y="1293"/>
                  </a:lnTo>
                  <a:lnTo>
                    <a:pt x="998" y="1301"/>
                  </a:lnTo>
                  <a:lnTo>
                    <a:pt x="990" y="1310"/>
                  </a:lnTo>
                  <a:lnTo>
                    <a:pt x="965" y="1310"/>
                  </a:lnTo>
                  <a:lnTo>
                    <a:pt x="957" y="1317"/>
                  </a:lnTo>
                  <a:lnTo>
                    <a:pt x="941" y="1334"/>
                  </a:lnTo>
                  <a:lnTo>
                    <a:pt x="917" y="1350"/>
                  </a:lnTo>
                  <a:lnTo>
                    <a:pt x="900" y="1357"/>
                  </a:lnTo>
                  <a:lnTo>
                    <a:pt x="900" y="1350"/>
                  </a:lnTo>
                  <a:lnTo>
                    <a:pt x="900" y="1341"/>
                  </a:lnTo>
                  <a:lnTo>
                    <a:pt x="893" y="1341"/>
                  </a:lnTo>
                  <a:lnTo>
                    <a:pt x="893" y="1334"/>
                  </a:lnTo>
                  <a:lnTo>
                    <a:pt x="893" y="1325"/>
                  </a:lnTo>
                  <a:lnTo>
                    <a:pt x="884" y="1317"/>
                  </a:lnTo>
                  <a:lnTo>
                    <a:pt x="884" y="1310"/>
                  </a:lnTo>
                  <a:lnTo>
                    <a:pt x="876" y="1301"/>
                  </a:lnTo>
                  <a:lnTo>
                    <a:pt x="876" y="1293"/>
                  </a:lnTo>
                  <a:lnTo>
                    <a:pt x="876" y="1293"/>
                  </a:lnTo>
                  <a:lnTo>
                    <a:pt x="867" y="1284"/>
                  </a:lnTo>
                  <a:lnTo>
                    <a:pt x="867" y="1277"/>
                  </a:lnTo>
                  <a:lnTo>
                    <a:pt x="860" y="1269"/>
                  </a:lnTo>
                  <a:lnTo>
                    <a:pt x="852" y="1260"/>
                  </a:lnTo>
                  <a:lnTo>
                    <a:pt x="843" y="1253"/>
                  </a:lnTo>
                  <a:lnTo>
                    <a:pt x="836" y="1253"/>
                  </a:lnTo>
                  <a:lnTo>
                    <a:pt x="819" y="1244"/>
                  </a:lnTo>
                  <a:lnTo>
                    <a:pt x="812" y="1244"/>
                  </a:lnTo>
                  <a:lnTo>
                    <a:pt x="803" y="1253"/>
                  </a:lnTo>
                  <a:lnTo>
                    <a:pt x="796" y="1253"/>
                  </a:lnTo>
                  <a:lnTo>
                    <a:pt x="779" y="1253"/>
                  </a:lnTo>
                  <a:lnTo>
                    <a:pt x="770" y="1260"/>
                  </a:lnTo>
                  <a:lnTo>
                    <a:pt x="763" y="1260"/>
                  </a:lnTo>
                  <a:lnTo>
                    <a:pt x="746" y="1269"/>
                  </a:lnTo>
                  <a:lnTo>
                    <a:pt x="739" y="1269"/>
                  </a:lnTo>
                  <a:lnTo>
                    <a:pt x="730" y="1277"/>
                  </a:lnTo>
                  <a:lnTo>
                    <a:pt x="715" y="1284"/>
                  </a:lnTo>
                  <a:lnTo>
                    <a:pt x="706" y="1284"/>
                  </a:lnTo>
                  <a:lnTo>
                    <a:pt x="698" y="1301"/>
                  </a:lnTo>
                  <a:lnTo>
                    <a:pt x="689" y="1310"/>
                  </a:lnTo>
                  <a:lnTo>
                    <a:pt x="689" y="1317"/>
                  </a:lnTo>
                  <a:lnTo>
                    <a:pt x="698" y="1325"/>
                  </a:lnTo>
                  <a:lnTo>
                    <a:pt x="698" y="1334"/>
                  </a:lnTo>
                  <a:lnTo>
                    <a:pt x="706" y="1341"/>
                  </a:lnTo>
                  <a:lnTo>
                    <a:pt x="706" y="1350"/>
                  </a:lnTo>
                  <a:lnTo>
                    <a:pt x="698" y="1357"/>
                  </a:lnTo>
                  <a:lnTo>
                    <a:pt x="698" y="1357"/>
                  </a:lnTo>
                  <a:lnTo>
                    <a:pt x="698" y="1365"/>
                  </a:lnTo>
                  <a:lnTo>
                    <a:pt x="698" y="1374"/>
                  </a:lnTo>
                  <a:lnTo>
                    <a:pt x="706" y="1381"/>
                  </a:lnTo>
                  <a:lnTo>
                    <a:pt x="715" y="1389"/>
                  </a:lnTo>
                  <a:lnTo>
                    <a:pt x="722" y="1398"/>
                  </a:lnTo>
                  <a:lnTo>
                    <a:pt x="730" y="1398"/>
                  </a:lnTo>
                  <a:lnTo>
                    <a:pt x="739" y="1414"/>
                  </a:lnTo>
                  <a:lnTo>
                    <a:pt x="730" y="1414"/>
                  </a:lnTo>
                  <a:lnTo>
                    <a:pt x="722" y="1414"/>
                  </a:lnTo>
                  <a:lnTo>
                    <a:pt x="715" y="1422"/>
                  </a:lnTo>
                  <a:lnTo>
                    <a:pt x="706" y="1438"/>
                  </a:lnTo>
                  <a:lnTo>
                    <a:pt x="706" y="1438"/>
                  </a:lnTo>
                  <a:lnTo>
                    <a:pt x="698" y="1446"/>
                  </a:lnTo>
                  <a:lnTo>
                    <a:pt x="689" y="1446"/>
                  </a:lnTo>
                  <a:lnTo>
                    <a:pt x="682" y="1455"/>
                  </a:lnTo>
                  <a:lnTo>
                    <a:pt x="682" y="1462"/>
                  </a:lnTo>
                  <a:lnTo>
                    <a:pt x="674" y="1470"/>
                  </a:lnTo>
                  <a:lnTo>
                    <a:pt x="674" y="1470"/>
                  </a:lnTo>
                  <a:lnTo>
                    <a:pt x="674" y="1479"/>
                  </a:lnTo>
                  <a:lnTo>
                    <a:pt x="674" y="1495"/>
                  </a:lnTo>
                  <a:lnTo>
                    <a:pt x="665" y="1503"/>
                  </a:lnTo>
                  <a:lnTo>
                    <a:pt x="658" y="1510"/>
                  </a:lnTo>
                  <a:lnTo>
                    <a:pt x="658" y="1503"/>
                  </a:lnTo>
                  <a:lnTo>
                    <a:pt x="649" y="1510"/>
                  </a:lnTo>
                  <a:lnTo>
                    <a:pt x="641" y="1510"/>
                  </a:lnTo>
                  <a:lnTo>
                    <a:pt x="625" y="1519"/>
                  </a:lnTo>
                  <a:lnTo>
                    <a:pt x="625" y="1536"/>
                  </a:lnTo>
                  <a:lnTo>
                    <a:pt x="617" y="1536"/>
                  </a:lnTo>
                  <a:lnTo>
                    <a:pt x="617" y="1543"/>
                  </a:lnTo>
                  <a:lnTo>
                    <a:pt x="632" y="1567"/>
                  </a:lnTo>
                  <a:lnTo>
                    <a:pt x="649" y="1584"/>
                  </a:lnTo>
                  <a:lnTo>
                    <a:pt x="665" y="1608"/>
                  </a:lnTo>
                  <a:lnTo>
                    <a:pt x="682" y="1624"/>
                  </a:lnTo>
                  <a:lnTo>
                    <a:pt x="674" y="1624"/>
                  </a:lnTo>
                  <a:lnTo>
                    <a:pt x="658" y="1616"/>
                  </a:lnTo>
                  <a:lnTo>
                    <a:pt x="658" y="1616"/>
                  </a:lnTo>
                  <a:lnTo>
                    <a:pt x="649" y="1616"/>
                  </a:lnTo>
                  <a:lnTo>
                    <a:pt x="641" y="1616"/>
                  </a:lnTo>
                  <a:lnTo>
                    <a:pt x="641" y="1616"/>
                  </a:lnTo>
                  <a:lnTo>
                    <a:pt x="632" y="1616"/>
                  </a:lnTo>
                  <a:lnTo>
                    <a:pt x="625" y="1624"/>
                  </a:lnTo>
                  <a:lnTo>
                    <a:pt x="617" y="1624"/>
                  </a:lnTo>
                  <a:lnTo>
                    <a:pt x="608" y="1631"/>
                  </a:lnTo>
                  <a:lnTo>
                    <a:pt x="601" y="1631"/>
                  </a:lnTo>
                  <a:lnTo>
                    <a:pt x="601" y="1640"/>
                  </a:lnTo>
                  <a:lnTo>
                    <a:pt x="592" y="1648"/>
                  </a:lnTo>
                  <a:lnTo>
                    <a:pt x="592" y="1657"/>
                  </a:lnTo>
                  <a:lnTo>
                    <a:pt x="592" y="1657"/>
                  </a:lnTo>
                  <a:lnTo>
                    <a:pt x="592" y="1664"/>
                  </a:lnTo>
                  <a:lnTo>
                    <a:pt x="592" y="1672"/>
                  </a:lnTo>
                  <a:lnTo>
                    <a:pt x="584" y="1681"/>
                  </a:lnTo>
                  <a:lnTo>
                    <a:pt x="584" y="1688"/>
                  </a:lnTo>
                  <a:lnTo>
                    <a:pt x="584" y="1697"/>
                  </a:lnTo>
                  <a:lnTo>
                    <a:pt x="577" y="1705"/>
                  </a:lnTo>
                  <a:lnTo>
                    <a:pt x="568" y="1712"/>
                  </a:lnTo>
                  <a:lnTo>
                    <a:pt x="560" y="1721"/>
                  </a:lnTo>
                  <a:lnTo>
                    <a:pt x="544" y="1729"/>
                  </a:lnTo>
                  <a:lnTo>
                    <a:pt x="551" y="1738"/>
                  </a:lnTo>
                  <a:lnTo>
                    <a:pt x="551" y="1745"/>
                  </a:lnTo>
                  <a:lnTo>
                    <a:pt x="551" y="1753"/>
                  </a:lnTo>
                  <a:lnTo>
                    <a:pt x="544" y="1745"/>
                  </a:lnTo>
                  <a:lnTo>
                    <a:pt x="520" y="1738"/>
                  </a:lnTo>
                  <a:lnTo>
                    <a:pt x="511" y="1738"/>
                  </a:lnTo>
                  <a:lnTo>
                    <a:pt x="471" y="1712"/>
                  </a:lnTo>
                  <a:lnTo>
                    <a:pt x="454" y="1697"/>
                  </a:lnTo>
                  <a:lnTo>
                    <a:pt x="447" y="1688"/>
                  </a:lnTo>
                  <a:lnTo>
                    <a:pt x="439" y="1672"/>
                  </a:lnTo>
                  <a:lnTo>
                    <a:pt x="414" y="1657"/>
                  </a:lnTo>
                  <a:lnTo>
                    <a:pt x="406" y="1631"/>
                  </a:lnTo>
                  <a:lnTo>
                    <a:pt x="399" y="1608"/>
                  </a:lnTo>
                  <a:lnTo>
                    <a:pt x="399" y="1584"/>
                  </a:lnTo>
                  <a:lnTo>
                    <a:pt x="390" y="1567"/>
                  </a:lnTo>
                  <a:lnTo>
                    <a:pt x="382" y="1560"/>
                  </a:lnTo>
                  <a:lnTo>
                    <a:pt x="357" y="1551"/>
                  </a:lnTo>
                  <a:lnTo>
                    <a:pt x="342" y="1551"/>
                  </a:lnTo>
                  <a:lnTo>
                    <a:pt x="301" y="1551"/>
                  </a:lnTo>
                  <a:lnTo>
                    <a:pt x="276" y="1543"/>
                  </a:lnTo>
                  <a:lnTo>
                    <a:pt x="259" y="1543"/>
                  </a:lnTo>
                  <a:lnTo>
                    <a:pt x="228" y="1536"/>
                  </a:lnTo>
                  <a:lnTo>
                    <a:pt x="187" y="1536"/>
                  </a:lnTo>
                  <a:lnTo>
                    <a:pt x="147" y="1536"/>
                  </a:lnTo>
                  <a:lnTo>
                    <a:pt x="122" y="1527"/>
                  </a:lnTo>
                  <a:lnTo>
                    <a:pt x="107" y="1527"/>
                  </a:lnTo>
                  <a:lnTo>
                    <a:pt x="90" y="1519"/>
                  </a:lnTo>
                  <a:lnTo>
                    <a:pt x="74" y="1510"/>
                  </a:lnTo>
                  <a:lnTo>
                    <a:pt x="50" y="1510"/>
                  </a:lnTo>
                  <a:lnTo>
                    <a:pt x="41" y="1503"/>
                  </a:lnTo>
                  <a:lnTo>
                    <a:pt x="17" y="1503"/>
                  </a:lnTo>
                  <a:lnTo>
                    <a:pt x="9" y="1503"/>
                  </a:lnTo>
                  <a:lnTo>
                    <a:pt x="0" y="1495"/>
                  </a:lnTo>
                  <a:lnTo>
                    <a:pt x="0" y="1479"/>
                  </a:lnTo>
                  <a:lnTo>
                    <a:pt x="0" y="1462"/>
                  </a:lnTo>
                  <a:lnTo>
                    <a:pt x="0" y="1455"/>
                  </a:lnTo>
                  <a:lnTo>
                    <a:pt x="0" y="1429"/>
                  </a:lnTo>
                  <a:lnTo>
                    <a:pt x="0" y="1405"/>
                  </a:lnTo>
                  <a:lnTo>
                    <a:pt x="17" y="1350"/>
                  </a:lnTo>
                  <a:lnTo>
                    <a:pt x="26" y="1334"/>
                  </a:lnTo>
                  <a:lnTo>
                    <a:pt x="26" y="1317"/>
                  </a:lnTo>
                  <a:lnTo>
                    <a:pt x="26" y="1284"/>
                  </a:lnTo>
                  <a:lnTo>
                    <a:pt x="9" y="1269"/>
                  </a:lnTo>
                  <a:lnTo>
                    <a:pt x="33" y="1284"/>
                  </a:lnTo>
                  <a:lnTo>
                    <a:pt x="50" y="1310"/>
                  </a:lnTo>
                  <a:lnTo>
                    <a:pt x="81" y="1317"/>
                  </a:lnTo>
                  <a:lnTo>
                    <a:pt x="155" y="1350"/>
                  </a:lnTo>
                  <a:lnTo>
                    <a:pt x="195" y="1365"/>
                  </a:lnTo>
                  <a:lnTo>
                    <a:pt x="219" y="1374"/>
                  </a:lnTo>
                  <a:lnTo>
                    <a:pt x="244" y="1374"/>
                  </a:lnTo>
                  <a:lnTo>
                    <a:pt x="259" y="1374"/>
                  </a:lnTo>
                  <a:lnTo>
                    <a:pt x="276" y="1341"/>
                  </a:lnTo>
                  <a:lnTo>
                    <a:pt x="268" y="1310"/>
                  </a:lnTo>
                  <a:lnTo>
                    <a:pt x="252" y="1277"/>
                  </a:lnTo>
                  <a:lnTo>
                    <a:pt x="211" y="1244"/>
                  </a:lnTo>
                  <a:lnTo>
                    <a:pt x="204" y="1212"/>
                  </a:lnTo>
                  <a:lnTo>
                    <a:pt x="195" y="1179"/>
                  </a:lnTo>
                  <a:lnTo>
                    <a:pt x="204" y="1163"/>
                  </a:lnTo>
                  <a:lnTo>
                    <a:pt x="204" y="1163"/>
                  </a:lnTo>
                  <a:lnTo>
                    <a:pt x="228" y="1148"/>
                  </a:lnTo>
                  <a:lnTo>
                    <a:pt x="252" y="1139"/>
                  </a:lnTo>
                  <a:lnTo>
                    <a:pt x="276" y="1131"/>
                  </a:lnTo>
                  <a:lnTo>
                    <a:pt x="292" y="1082"/>
                  </a:lnTo>
                  <a:lnTo>
                    <a:pt x="316" y="986"/>
                  </a:lnTo>
                  <a:lnTo>
                    <a:pt x="309" y="937"/>
                  </a:lnTo>
                  <a:lnTo>
                    <a:pt x="309" y="905"/>
                  </a:lnTo>
                  <a:lnTo>
                    <a:pt x="292" y="880"/>
                  </a:lnTo>
                  <a:lnTo>
                    <a:pt x="285" y="865"/>
                  </a:lnTo>
                  <a:lnTo>
                    <a:pt x="268" y="825"/>
                  </a:lnTo>
                  <a:lnTo>
                    <a:pt x="268" y="792"/>
                  </a:lnTo>
                  <a:lnTo>
                    <a:pt x="285" y="744"/>
                  </a:lnTo>
                  <a:lnTo>
                    <a:pt x="316" y="703"/>
                  </a:lnTo>
                  <a:lnTo>
                    <a:pt x="333" y="654"/>
                  </a:lnTo>
                  <a:lnTo>
                    <a:pt x="333" y="597"/>
                  </a:lnTo>
                  <a:lnTo>
                    <a:pt x="333" y="557"/>
                  </a:lnTo>
                  <a:lnTo>
                    <a:pt x="325" y="516"/>
                  </a:lnTo>
                  <a:lnTo>
                    <a:pt x="301" y="380"/>
                  </a:lnTo>
                  <a:lnTo>
                    <a:pt x="276" y="339"/>
                  </a:lnTo>
                  <a:lnTo>
                    <a:pt x="259" y="307"/>
                  </a:lnTo>
                  <a:lnTo>
                    <a:pt x="252" y="299"/>
                  </a:lnTo>
                  <a:lnTo>
                    <a:pt x="252" y="266"/>
                  </a:lnTo>
                  <a:lnTo>
                    <a:pt x="259" y="259"/>
                  </a:lnTo>
                  <a:lnTo>
                    <a:pt x="292" y="266"/>
                  </a:lnTo>
                  <a:lnTo>
                    <a:pt x="325" y="266"/>
                  </a:lnTo>
                  <a:lnTo>
                    <a:pt x="373" y="266"/>
                  </a:lnTo>
                  <a:lnTo>
                    <a:pt x="414" y="266"/>
                  </a:lnTo>
                  <a:lnTo>
                    <a:pt x="423" y="266"/>
                  </a:lnTo>
                  <a:lnTo>
                    <a:pt x="447" y="259"/>
                  </a:lnTo>
                  <a:lnTo>
                    <a:pt x="463" y="259"/>
                  </a:lnTo>
                  <a:lnTo>
                    <a:pt x="463" y="274"/>
                  </a:lnTo>
                  <a:lnTo>
                    <a:pt x="463" y="290"/>
                  </a:lnTo>
                  <a:lnTo>
                    <a:pt x="471" y="290"/>
                  </a:lnTo>
                  <a:lnTo>
                    <a:pt x="480" y="307"/>
                  </a:lnTo>
                  <a:lnTo>
                    <a:pt x="487" y="307"/>
                  </a:lnTo>
                  <a:lnTo>
                    <a:pt x="494" y="339"/>
                  </a:lnTo>
                  <a:lnTo>
                    <a:pt x="494" y="347"/>
                  </a:lnTo>
                  <a:lnTo>
                    <a:pt x="520" y="363"/>
                  </a:lnTo>
                  <a:lnTo>
                    <a:pt x="536" y="380"/>
                  </a:lnTo>
                  <a:lnTo>
                    <a:pt x="544" y="395"/>
                  </a:lnTo>
                  <a:lnTo>
                    <a:pt x="568" y="395"/>
                  </a:lnTo>
                  <a:lnTo>
                    <a:pt x="584" y="404"/>
                  </a:lnTo>
                  <a:lnTo>
                    <a:pt x="601" y="420"/>
                  </a:lnTo>
                  <a:lnTo>
                    <a:pt x="617" y="420"/>
                  </a:lnTo>
                  <a:lnTo>
                    <a:pt x="617" y="428"/>
                  </a:lnTo>
                  <a:lnTo>
                    <a:pt x="649" y="420"/>
                  </a:lnTo>
                  <a:lnTo>
                    <a:pt x="658" y="411"/>
                  </a:lnTo>
                  <a:lnTo>
                    <a:pt x="665" y="404"/>
                  </a:lnTo>
                  <a:lnTo>
                    <a:pt x="674" y="387"/>
                  </a:lnTo>
                  <a:lnTo>
                    <a:pt x="682" y="363"/>
                  </a:lnTo>
                  <a:lnTo>
                    <a:pt x="689" y="347"/>
                  </a:lnTo>
                  <a:lnTo>
                    <a:pt x="698" y="314"/>
                  </a:lnTo>
                  <a:lnTo>
                    <a:pt x="706" y="299"/>
                  </a:lnTo>
                  <a:lnTo>
                    <a:pt x="706" y="290"/>
                  </a:lnTo>
                  <a:lnTo>
                    <a:pt x="706" y="266"/>
                  </a:lnTo>
                  <a:lnTo>
                    <a:pt x="706" y="242"/>
                  </a:lnTo>
                  <a:lnTo>
                    <a:pt x="706" y="218"/>
                  </a:lnTo>
                  <a:lnTo>
                    <a:pt x="706" y="209"/>
                  </a:lnTo>
                  <a:lnTo>
                    <a:pt x="706" y="178"/>
                  </a:lnTo>
                  <a:lnTo>
                    <a:pt x="715" y="152"/>
                  </a:lnTo>
                  <a:lnTo>
                    <a:pt x="722" y="145"/>
                  </a:lnTo>
                  <a:lnTo>
                    <a:pt x="739" y="137"/>
                  </a:lnTo>
                  <a:lnTo>
                    <a:pt x="763" y="137"/>
                  </a:lnTo>
                  <a:lnTo>
                    <a:pt x="779" y="137"/>
                  </a:lnTo>
                  <a:lnTo>
                    <a:pt x="803" y="145"/>
                  </a:lnTo>
                  <a:lnTo>
                    <a:pt x="827" y="145"/>
                  </a:lnTo>
                  <a:lnTo>
                    <a:pt x="843" y="137"/>
                  </a:lnTo>
                  <a:lnTo>
                    <a:pt x="852" y="137"/>
                  </a:lnTo>
                  <a:lnTo>
                    <a:pt x="867" y="145"/>
                  </a:lnTo>
                  <a:lnTo>
                    <a:pt x="876" y="145"/>
                  </a:lnTo>
                  <a:lnTo>
                    <a:pt x="884" y="152"/>
                  </a:lnTo>
                  <a:lnTo>
                    <a:pt x="893" y="145"/>
                  </a:lnTo>
                  <a:lnTo>
                    <a:pt x="900" y="145"/>
                  </a:lnTo>
                  <a:lnTo>
                    <a:pt x="924" y="145"/>
                  </a:lnTo>
                  <a:lnTo>
                    <a:pt x="941" y="137"/>
                  </a:lnTo>
                  <a:lnTo>
                    <a:pt x="950" y="121"/>
                  </a:lnTo>
                  <a:lnTo>
                    <a:pt x="957" y="104"/>
                  </a:lnTo>
                  <a:lnTo>
                    <a:pt x="957" y="97"/>
                  </a:lnTo>
                  <a:lnTo>
                    <a:pt x="957" y="88"/>
                  </a:lnTo>
                  <a:lnTo>
                    <a:pt x="965" y="71"/>
                  </a:lnTo>
                  <a:lnTo>
                    <a:pt x="981" y="64"/>
                  </a:lnTo>
                  <a:lnTo>
                    <a:pt x="981" y="57"/>
                  </a:lnTo>
                  <a:lnTo>
                    <a:pt x="998" y="48"/>
                  </a:lnTo>
                  <a:lnTo>
                    <a:pt x="1014" y="40"/>
                  </a:lnTo>
                  <a:lnTo>
                    <a:pt x="1031" y="40"/>
                  </a:lnTo>
                  <a:lnTo>
                    <a:pt x="1038" y="40"/>
                  </a:lnTo>
                  <a:lnTo>
                    <a:pt x="1062" y="40"/>
                  </a:lnTo>
                  <a:lnTo>
                    <a:pt x="1071" y="40"/>
                  </a:lnTo>
                  <a:lnTo>
                    <a:pt x="1079" y="16"/>
                  </a:lnTo>
                  <a:lnTo>
                    <a:pt x="1088" y="0"/>
                  </a:lnTo>
                  <a:lnTo>
                    <a:pt x="1095" y="7"/>
                  </a:lnTo>
                  <a:lnTo>
                    <a:pt x="1103" y="16"/>
                  </a:lnTo>
                  <a:lnTo>
                    <a:pt x="1112" y="24"/>
                  </a:lnTo>
                  <a:lnTo>
                    <a:pt x="1119" y="40"/>
                  </a:lnTo>
                  <a:lnTo>
                    <a:pt x="1119" y="48"/>
                  </a:lnTo>
                  <a:lnTo>
                    <a:pt x="1119" y="57"/>
                  </a:lnTo>
                  <a:lnTo>
                    <a:pt x="1128" y="57"/>
                  </a:lnTo>
                  <a:lnTo>
                    <a:pt x="1135" y="71"/>
                  </a:lnTo>
                  <a:lnTo>
                    <a:pt x="1143" y="97"/>
                  </a:lnTo>
                  <a:lnTo>
                    <a:pt x="1135" y="104"/>
                  </a:lnTo>
                  <a:lnTo>
                    <a:pt x="1128" y="104"/>
                  </a:lnTo>
                  <a:lnTo>
                    <a:pt x="1119" y="104"/>
                  </a:lnTo>
                  <a:lnTo>
                    <a:pt x="1135" y="112"/>
                  </a:lnTo>
                  <a:lnTo>
                    <a:pt x="1152" y="112"/>
                  </a:lnTo>
                  <a:lnTo>
                    <a:pt x="1159" y="137"/>
                  </a:lnTo>
                  <a:lnTo>
                    <a:pt x="1159" y="137"/>
                  </a:lnTo>
                  <a:lnTo>
                    <a:pt x="1168" y="137"/>
                  </a:lnTo>
                  <a:lnTo>
                    <a:pt x="1176" y="145"/>
                  </a:lnTo>
                  <a:lnTo>
                    <a:pt x="1168" y="152"/>
                  </a:lnTo>
                  <a:lnTo>
                    <a:pt x="1168" y="161"/>
                  </a:lnTo>
                  <a:lnTo>
                    <a:pt x="1176" y="169"/>
                  </a:lnTo>
                  <a:lnTo>
                    <a:pt x="1192" y="193"/>
                  </a:lnTo>
                  <a:lnTo>
                    <a:pt x="1200" y="209"/>
                  </a:lnTo>
                  <a:lnTo>
                    <a:pt x="1209" y="226"/>
                  </a:lnTo>
                  <a:lnTo>
                    <a:pt x="1209" y="233"/>
                  </a:lnTo>
                  <a:lnTo>
                    <a:pt x="1209" y="259"/>
                  </a:lnTo>
                  <a:lnTo>
                    <a:pt x="1225" y="266"/>
                  </a:lnTo>
                  <a:lnTo>
                    <a:pt x="1233" y="266"/>
                  </a:lnTo>
                  <a:lnTo>
                    <a:pt x="1240" y="274"/>
                  </a:lnTo>
                  <a:lnTo>
                    <a:pt x="1233" y="283"/>
                  </a:lnTo>
                  <a:lnTo>
                    <a:pt x="1233" y="290"/>
                  </a:lnTo>
                  <a:lnTo>
                    <a:pt x="1233" y="299"/>
                  </a:lnTo>
                  <a:lnTo>
                    <a:pt x="1216" y="299"/>
                  </a:lnTo>
                  <a:lnTo>
                    <a:pt x="1216" y="307"/>
                  </a:lnTo>
                  <a:lnTo>
                    <a:pt x="1233" y="314"/>
                  </a:lnTo>
                  <a:lnTo>
                    <a:pt x="1233" y="31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7"/>
            <p:cNvSpPr>
              <a:spLocks/>
            </p:cNvSpPr>
            <p:nvPr/>
          </p:nvSpPr>
          <p:spPr bwMode="auto">
            <a:xfrm>
              <a:off x="2433" y="2395"/>
              <a:ext cx="1338" cy="1915"/>
            </a:xfrm>
            <a:custGeom>
              <a:avLst/>
              <a:gdLst>
                <a:gd name="T0" fmla="*/ 641 w 1338"/>
                <a:gd name="T1" fmla="*/ 307 h 1915"/>
                <a:gd name="T2" fmla="*/ 891 w 1338"/>
                <a:gd name="T3" fmla="*/ 347 h 1915"/>
                <a:gd name="T4" fmla="*/ 1071 w 1338"/>
                <a:gd name="T5" fmla="*/ 476 h 1915"/>
                <a:gd name="T6" fmla="*/ 1209 w 1338"/>
                <a:gd name="T7" fmla="*/ 590 h 1915"/>
                <a:gd name="T8" fmla="*/ 1216 w 1338"/>
                <a:gd name="T9" fmla="*/ 694 h 1915"/>
                <a:gd name="T10" fmla="*/ 1233 w 1338"/>
                <a:gd name="T11" fmla="*/ 840 h 1915"/>
                <a:gd name="T12" fmla="*/ 1290 w 1338"/>
                <a:gd name="T13" fmla="*/ 953 h 1915"/>
                <a:gd name="T14" fmla="*/ 1338 w 1338"/>
                <a:gd name="T15" fmla="*/ 1067 h 1915"/>
                <a:gd name="T16" fmla="*/ 1233 w 1338"/>
                <a:gd name="T17" fmla="*/ 1067 h 1915"/>
                <a:gd name="T18" fmla="*/ 1152 w 1338"/>
                <a:gd name="T19" fmla="*/ 986 h 1915"/>
                <a:gd name="T20" fmla="*/ 1031 w 1338"/>
                <a:gd name="T21" fmla="*/ 946 h 1915"/>
                <a:gd name="T22" fmla="*/ 981 w 1338"/>
                <a:gd name="T23" fmla="*/ 873 h 1915"/>
                <a:gd name="T24" fmla="*/ 933 w 1338"/>
                <a:gd name="T25" fmla="*/ 825 h 1915"/>
                <a:gd name="T26" fmla="*/ 876 w 1338"/>
                <a:gd name="T27" fmla="*/ 832 h 1915"/>
                <a:gd name="T28" fmla="*/ 891 w 1338"/>
                <a:gd name="T29" fmla="*/ 906 h 1915"/>
                <a:gd name="T30" fmla="*/ 851 w 1338"/>
                <a:gd name="T31" fmla="*/ 946 h 1915"/>
                <a:gd name="T32" fmla="*/ 787 w 1338"/>
                <a:gd name="T33" fmla="*/ 953 h 1915"/>
                <a:gd name="T34" fmla="*/ 763 w 1338"/>
                <a:gd name="T35" fmla="*/ 1027 h 1915"/>
                <a:gd name="T36" fmla="*/ 843 w 1338"/>
                <a:gd name="T37" fmla="*/ 1018 h 1915"/>
                <a:gd name="T38" fmla="*/ 836 w 1338"/>
                <a:gd name="T39" fmla="*/ 1082 h 1915"/>
                <a:gd name="T40" fmla="*/ 770 w 1338"/>
                <a:gd name="T41" fmla="*/ 1132 h 1915"/>
                <a:gd name="T42" fmla="*/ 689 w 1338"/>
                <a:gd name="T43" fmla="*/ 1123 h 1915"/>
                <a:gd name="T44" fmla="*/ 625 w 1338"/>
                <a:gd name="T45" fmla="*/ 1163 h 1915"/>
                <a:gd name="T46" fmla="*/ 632 w 1338"/>
                <a:gd name="T47" fmla="*/ 1236 h 1915"/>
                <a:gd name="T48" fmla="*/ 632 w 1338"/>
                <a:gd name="T49" fmla="*/ 1325 h 1915"/>
                <a:gd name="T50" fmla="*/ 625 w 1338"/>
                <a:gd name="T51" fmla="*/ 1431 h 1915"/>
                <a:gd name="T52" fmla="*/ 641 w 1338"/>
                <a:gd name="T53" fmla="*/ 1512 h 1915"/>
                <a:gd name="T54" fmla="*/ 616 w 1338"/>
                <a:gd name="T55" fmla="*/ 1567 h 1915"/>
                <a:gd name="T56" fmla="*/ 575 w 1338"/>
                <a:gd name="T57" fmla="*/ 1617 h 1915"/>
                <a:gd name="T58" fmla="*/ 520 w 1338"/>
                <a:gd name="T59" fmla="*/ 1681 h 1915"/>
                <a:gd name="T60" fmla="*/ 544 w 1338"/>
                <a:gd name="T61" fmla="*/ 1738 h 1915"/>
                <a:gd name="T62" fmla="*/ 551 w 1338"/>
                <a:gd name="T63" fmla="*/ 1843 h 1915"/>
                <a:gd name="T64" fmla="*/ 551 w 1338"/>
                <a:gd name="T65" fmla="*/ 1915 h 1915"/>
                <a:gd name="T66" fmla="*/ 438 w 1338"/>
                <a:gd name="T67" fmla="*/ 1843 h 1915"/>
                <a:gd name="T68" fmla="*/ 268 w 1338"/>
                <a:gd name="T69" fmla="*/ 1826 h 1915"/>
                <a:gd name="T70" fmla="*/ 57 w 1338"/>
                <a:gd name="T71" fmla="*/ 1826 h 1915"/>
                <a:gd name="T72" fmla="*/ 98 w 1338"/>
                <a:gd name="T73" fmla="*/ 1705 h 1915"/>
                <a:gd name="T74" fmla="*/ 187 w 1338"/>
                <a:gd name="T75" fmla="*/ 1512 h 1915"/>
                <a:gd name="T76" fmla="*/ 219 w 1338"/>
                <a:gd name="T77" fmla="*/ 1301 h 1915"/>
                <a:gd name="T78" fmla="*/ 219 w 1338"/>
                <a:gd name="T79" fmla="*/ 1203 h 1915"/>
                <a:gd name="T80" fmla="*/ 243 w 1338"/>
                <a:gd name="T81" fmla="*/ 1115 h 1915"/>
                <a:gd name="T82" fmla="*/ 285 w 1338"/>
                <a:gd name="T83" fmla="*/ 1042 h 1915"/>
                <a:gd name="T84" fmla="*/ 300 w 1338"/>
                <a:gd name="T85" fmla="*/ 970 h 1915"/>
                <a:gd name="T86" fmla="*/ 349 w 1338"/>
                <a:gd name="T87" fmla="*/ 921 h 1915"/>
                <a:gd name="T88" fmla="*/ 381 w 1338"/>
                <a:gd name="T89" fmla="*/ 856 h 1915"/>
                <a:gd name="T90" fmla="*/ 430 w 1338"/>
                <a:gd name="T91" fmla="*/ 775 h 1915"/>
                <a:gd name="T92" fmla="*/ 447 w 1338"/>
                <a:gd name="T93" fmla="*/ 718 h 1915"/>
                <a:gd name="T94" fmla="*/ 447 w 1338"/>
                <a:gd name="T95" fmla="*/ 638 h 1915"/>
                <a:gd name="T96" fmla="*/ 423 w 1338"/>
                <a:gd name="T97" fmla="*/ 566 h 1915"/>
                <a:gd name="T98" fmla="*/ 406 w 1338"/>
                <a:gd name="T99" fmla="*/ 525 h 1915"/>
                <a:gd name="T100" fmla="*/ 406 w 1338"/>
                <a:gd name="T101" fmla="*/ 452 h 1915"/>
                <a:gd name="T102" fmla="*/ 397 w 1338"/>
                <a:gd name="T103" fmla="*/ 364 h 1915"/>
                <a:gd name="T104" fmla="*/ 390 w 1338"/>
                <a:gd name="T105" fmla="*/ 274 h 1915"/>
                <a:gd name="T106" fmla="*/ 397 w 1338"/>
                <a:gd name="T107" fmla="*/ 202 h 1915"/>
                <a:gd name="T108" fmla="*/ 316 w 1338"/>
                <a:gd name="T109" fmla="*/ 202 h 1915"/>
                <a:gd name="T110" fmla="*/ 228 w 1338"/>
                <a:gd name="T111" fmla="*/ 193 h 1915"/>
                <a:gd name="T112" fmla="*/ 195 w 1338"/>
                <a:gd name="T113" fmla="*/ 97 h 1915"/>
                <a:gd name="T114" fmla="*/ 373 w 1338"/>
                <a:gd name="T115" fmla="*/ 0 h 1915"/>
                <a:gd name="T116" fmla="*/ 601 w 1338"/>
                <a:gd name="T117" fmla="*/ 33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8" h="1915">
                  <a:moveTo>
                    <a:pt x="658" y="88"/>
                  </a:moveTo>
                  <a:lnTo>
                    <a:pt x="658" y="121"/>
                  </a:lnTo>
                  <a:lnTo>
                    <a:pt x="658" y="138"/>
                  </a:lnTo>
                  <a:lnTo>
                    <a:pt x="649" y="154"/>
                  </a:lnTo>
                  <a:lnTo>
                    <a:pt x="632" y="209"/>
                  </a:lnTo>
                  <a:lnTo>
                    <a:pt x="632" y="233"/>
                  </a:lnTo>
                  <a:lnTo>
                    <a:pt x="632" y="259"/>
                  </a:lnTo>
                  <a:lnTo>
                    <a:pt x="632" y="266"/>
                  </a:lnTo>
                  <a:lnTo>
                    <a:pt x="632" y="283"/>
                  </a:lnTo>
                  <a:lnTo>
                    <a:pt x="632" y="299"/>
                  </a:lnTo>
                  <a:lnTo>
                    <a:pt x="641" y="307"/>
                  </a:lnTo>
                  <a:lnTo>
                    <a:pt x="649" y="307"/>
                  </a:lnTo>
                  <a:lnTo>
                    <a:pt x="673" y="307"/>
                  </a:lnTo>
                  <a:lnTo>
                    <a:pt x="682" y="314"/>
                  </a:lnTo>
                  <a:lnTo>
                    <a:pt x="706" y="314"/>
                  </a:lnTo>
                  <a:lnTo>
                    <a:pt x="722" y="323"/>
                  </a:lnTo>
                  <a:lnTo>
                    <a:pt x="739" y="331"/>
                  </a:lnTo>
                  <a:lnTo>
                    <a:pt x="754" y="331"/>
                  </a:lnTo>
                  <a:lnTo>
                    <a:pt x="779" y="340"/>
                  </a:lnTo>
                  <a:lnTo>
                    <a:pt x="819" y="340"/>
                  </a:lnTo>
                  <a:lnTo>
                    <a:pt x="860" y="340"/>
                  </a:lnTo>
                  <a:lnTo>
                    <a:pt x="891" y="347"/>
                  </a:lnTo>
                  <a:lnTo>
                    <a:pt x="908" y="347"/>
                  </a:lnTo>
                  <a:lnTo>
                    <a:pt x="933" y="355"/>
                  </a:lnTo>
                  <a:lnTo>
                    <a:pt x="974" y="355"/>
                  </a:lnTo>
                  <a:lnTo>
                    <a:pt x="989" y="355"/>
                  </a:lnTo>
                  <a:lnTo>
                    <a:pt x="1014" y="364"/>
                  </a:lnTo>
                  <a:lnTo>
                    <a:pt x="1022" y="371"/>
                  </a:lnTo>
                  <a:lnTo>
                    <a:pt x="1031" y="388"/>
                  </a:lnTo>
                  <a:lnTo>
                    <a:pt x="1031" y="412"/>
                  </a:lnTo>
                  <a:lnTo>
                    <a:pt x="1038" y="435"/>
                  </a:lnTo>
                  <a:lnTo>
                    <a:pt x="1046" y="461"/>
                  </a:lnTo>
                  <a:lnTo>
                    <a:pt x="1071" y="476"/>
                  </a:lnTo>
                  <a:lnTo>
                    <a:pt x="1079" y="492"/>
                  </a:lnTo>
                  <a:lnTo>
                    <a:pt x="1086" y="501"/>
                  </a:lnTo>
                  <a:lnTo>
                    <a:pt x="1103" y="516"/>
                  </a:lnTo>
                  <a:lnTo>
                    <a:pt x="1143" y="542"/>
                  </a:lnTo>
                  <a:lnTo>
                    <a:pt x="1152" y="542"/>
                  </a:lnTo>
                  <a:lnTo>
                    <a:pt x="1176" y="549"/>
                  </a:lnTo>
                  <a:lnTo>
                    <a:pt x="1183" y="557"/>
                  </a:lnTo>
                  <a:lnTo>
                    <a:pt x="1192" y="566"/>
                  </a:lnTo>
                  <a:lnTo>
                    <a:pt x="1192" y="573"/>
                  </a:lnTo>
                  <a:lnTo>
                    <a:pt x="1200" y="582"/>
                  </a:lnTo>
                  <a:lnTo>
                    <a:pt x="1209" y="590"/>
                  </a:lnTo>
                  <a:lnTo>
                    <a:pt x="1216" y="597"/>
                  </a:lnTo>
                  <a:lnTo>
                    <a:pt x="1224" y="606"/>
                  </a:lnTo>
                  <a:lnTo>
                    <a:pt x="1224" y="614"/>
                  </a:lnTo>
                  <a:lnTo>
                    <a:pt x="1224" y="623"/>
                  </a:lnTo>
                  <a:lnTo>
                    <a:pt x="1224" y="638"/>
                  </a:lnTo>
                  <a:lnTo>
                    <a:pt x="1224" y="647"/>
                  </a:lnTo>
                  <a:lnTo>
                    <a:pt x="1224" y="663"/>
                  </a:lnTo>
                  <a:lnTo>
                    <a:pt x="1224" y="670"/>
                  </a:lnTo>
                  <a:lnTo>
                    <a:pt x="1216" y="678"/>
                  </a:lnTo>
                  <a:lnTo>
                    <a:pt x="1216" y="687"/>
                  </a:lnTo>
                  <a:lnTo>
                    <a:pt x="1216" y="694"/>
                  </a:lnTo>
                  <a:lnTo>
                    <a:pt x="1216" y="711"/>
                  </a:lnTo>
                  <a:lnTo>
                    <a:pt x="1209" y="727"/>
                  </a:lnTo>
                  <a:lnTo>
                    <a:pt x="1209" y="735"/>
                  </a:lnTo>
                  <a:lnTo>
                    <a:pt x="1209" y="744"/>
                  </a:lnTo>
                  <a:lnTo>
                    <a:pt x="1209" y="751"/>
                  </a:lnTo>
                  <a:lnTo>
                    <a:pt x="1209" y="768"/>
                  </a:lnTo>
                  <a:lnTo>
                    <a:pt x="1209" y="784"/>
                  </a:lnTo>
                  <a:lnTo>
                    <a:pt x="1209" y="792"/>
                  </a:lnTo>
                  <a:lnTo>
                    <a:pt x="1224" y="816"/>
                  </a:lnTo>
                  <a:lnTo>
                    <a:pt x="1233" y="832"/>
                  </a:lnTo>
                  <a:lnTo>
                    <a:pt x="1233" y="840"/>
                  </a:lnTo>
                  <a:lnTo>
                    <a:pt x="1240" y="849"/>
                  </a:lnTo>
                  <a:lnTo>
                    <a:pt x="1240" y="856"/>
                  </a:lnTo>
                  <a:lnTo>
                    <a:pt x="1249" y="873"/>
                  </a:lnTo>
                  <a:lnTo>
                    <a:pt x="1249" y="880"/>
                  </a:lnTo>
                  <a:lnTo>
                    <a:pt x="1257" y="897"/>
                  </a:lnTo>
                  <a:lnTo>
                    <a:pt x="1264" y="913"/>
                  </a:lnTo>
                  <a:lnTo>
                    <a:pt x="1273" y="921"/>
                  </a:lnTo>
                  <a:lnTo>
                    <a:pt x="1281" y="929"/>
                  </a:lnTo>
                  <a:lnTo>
                    <a:pt x="1281" y="937"/>
                  </a:lnTo>
                  <a:lnTo>
                    <a:pt x="1290" y="946"/>
                  </a:lnTo>
                  <a:lnTo>
                    <a:pt x="1290" y="953"/>
                  </a:lnTo>
                  <a:lnTo>
                    <a:pt x="1297" y="961"/>
                  </a:lnTo>
                  <a:lnTo>
                    <a:pt x="1297" y="977"/>
                  </a:lnTo>
                  <a:lnTo>
                    <a:pt x="1306" y="994"/>
                  </a:lnTo>
                  <a:lnTo>
                    <a:pt x="1314" y="1010"/>
                  </a:lnTo>
                  <a:lnTo>
                    <a:pt x="1314" y="1018"/>
                  </a:lnTo>
                  <a:lnTo>
                    <a:pt x="1321" y="1027"/>
                  </a:lnTo>
                  <a:lnTo>
                    <a:pt x="1330" y="1034"/>
                  </a:lnTo>
                  <a:lnTo>
                    <a:pt x="1330" y="1042"/>
                  </a:lnTo>
                  <a:lnTo>
                    <a:pt x="1338" y="1051"/>
                  </a:lnTo>
                  <a:lnTo>
                    <a:pt x="1338" y="1058"/>
                  </a:lnTo>
                  <a:lnTo>
                    <a:pt x="1338" y="1067"/>
                  </a:lnTo>
                  <a:lnTo>
                    <a:pt x="1338" y="1075"/>
                  </a:lnTo>
                  <a:lnTo>
                    <a:pt x="1330" y="1075"/>
                  </a:lnTo>
                  <a:lnTo>
                    <a:pt x="1321" y="1075"/>
                  </a:lnTo>
                  <a:lnTo>
                    <a:pt x="1314" y="1075"/>
                  </a:lnTo>
                  <a:lnTo>
                    <a:pt x="1306" y="1075"/>
                  </a:lnTo>
                  <a:lnTo>
                    <a:pt x="1297" y="1075"/>
                  </a:lnTo>
                  <a:lnTo>
                    <a:pt x="1290" y="1075"/>
                  </a:lnTo>
                  <a:lnTo>
                    <a:pt x="1281" y="1075"/>
                  </a:lnTo>
                  <a:lnTo>
                    <a:pt x="1264" y="1075"/>
                  </a:lnTo>
                  <a:lnTo>
                    <a:pt x="1257" y="1075"/>
                  </a:lnTo>
                  <a:lnTo>
                    <a:pt x="1233" y="1067"/>
                  </a:lnTo>
                  <a:lnTo>
                    <a:pt x="1216" y="1067"/>
                  </a:lnTo>
                  <a:lnTo>
                    <a:pt x="1200" y="1067"/>
                  </a:lnTo>
                  <a:lnTo>
                    <a:pt x="1183" y="1058"/>
                  </a:lnTo>
                  <a:lnTo>
                    <a:pt x="1168" y="1058"/>
                  </a:lnTo>
                  <a:lnTo>
                    <a:pt x="1159" y="1051"/>
                  </a:lnTo>
                  <a:lnTo>
                    <a:pt x="1176" y="1027"/>
                  </a:lnTo>
                  <a:lnTo>
                    <a:pt x="1159" y="1018"/>
                  </a:lnTo>
                  <a:lnTo>
                    <a:pt x="1159" y="1010"/>
                  </a:lnTo>
                  <a:lnTo>
                    <a:pt x="1152" y="1001"/>
                  </a:lnTo>
                  <a:lnTo>
                    <a:pt x="1152" y="994"/>
                  </a:lnTo>
                  <a:lnTo>
                    <a:pt x="1152" y="986"/>
                  </a:lnTo>
                  <a:lnTo>
                    <a:pt x="1143" y="986"/>
                  </a:lnTo>
                  <a:lnTo>
                    <a:pt x="1143" y="977"/>
                  </a:lnTo>
                  <a:lnTo>
                    <a:pt x="1143" y="970"/>
                  </a:lnTo>
                  <a:lnTo>
                    <a:pt x="1135" y="970"/>
                  </a:lnTo>
                  <a:lnTo>
                    <a:pt x="1126" y="970"/>
                  </a:lnTo>
                  <a:lnTo>
                    <a:pt x="1119" y="970"/>
                  </a:lnTo>
                  <a:lnTo>
                    <a:pt x="1103" y="970"/>
                  </a:lnTo>
                  <a:lnTo>
                    <a:pt x="1079" y="970"/>
                  </a:lnTo>
                  <a:lnTo>
                    <a:pt x="1055" y="961"/>
                  </a:lnTo>
                  <a:lnTo>
                    <a:pt x="1038" y="946"/>
                  </a:lnTo>
                  <a:lnTo>
                    <a:pt x="1031" y="946"/>
                  </a:lnTo>
                  <a:lnTo>
                    <a:pt x="1022" y="937"/>
                  </a:lnTo>
                  <a:lnTo>
                    <a:pt x="1022" y="929"/>
                  </a:lnTo>
                  <a:lnTo>
                    <a:pt x="1022" y="921"/>
                  </a:lnTo>
                  <a:lnTo>
                    <a:pt x="1014" y="913"/>
                  </a:lnTo>
                  <a:lnTo>
                    <a:pt x="1014" y="906"/>
                  </a:lnTo>
                  <a:lnTo>
                    <a:pt x="1014" y="897"/>
                  </a:lnTo>
                  <a:lnTo>
                    <a:pt x="1005" y="889"/>
                  </a:lnTo>
                  <a:lnTo>
                    <a:pt x="1005" y="880"/>
                  </a:lnTo>
                  <a:lnTo>
                    <a:pt x="989" y="880"/>
                  </a:lnTo>
                  <a:lnTo>
                    <a:pt x="989" y="873"/>
                  </a:lnTo>
                  <a:lnTo>
                    <a:pt x="981" y="873"/>
                  </a:lnTo>
                  <a:lnTo>
                    <a:pt x="981" y="865"/>
                  </a:lnTo>
                  <a:lnTo>
                    <a:pt x="981" y="856"/>
                  </a:lnTo>
                  <a:lnTo>
                    <a:pt x="981" y="849"/>
                  </a:lnTo>
                  <a:lnTo>
                    <a:pt x="981" y="840"/>
                  </a:lnTo>
                  <a:lnTo>
                    <a:pt x="981" y="832"/>
                  </a:lnTo>
                  <a:lnTo>
                    <a:pt x="974" y="832"/>
                  </a:lnTo>
                  <a:lnTo>
                    <a:pt x="965" y="825"/>
                  </a:lnTo>
                  <a:lnTo>
                    <a:pt x="957" y="825"/>
                  </a:lnTo>
                  <a:lnTo>
                    <a:pt x="948" y="825"/>
                  </a:lnTo>
                  <a:lnTo>
                    <a:pt x="941" y="825"/>
                  </a:lnTo>
                  <a:lnTo>
                    <a:pt x="933" y="825"/>
                  </a:lnTo>
                  <a:lnTo>
                    <a:pt x="924" y="825"/>
                  </a:lnTo>
                  <a:lnTo>
                    <a:pt x="917" y="825"/>
                  </a:lnTo>
                  <a:lnTo>
                    <a:pt x="908" y="832"/>
                  </a:lnTo>
                  <a:lnTo>
                    <a:pt x="900" y="832"/>
                  </a:lnTo>
                  <a:lnTo>
                    <a:pt x="900" y="825"/>
                  </a:lnTo>
                  <a:lnTo>
                    <a:pt x="900" y="816"/>
                  </a:lnTo>
                  <a:lnTo>
                    <a:pt x="891" y="825"/>
                  </a:lnTo>
                  <a:lnTo>
                    <a:pt x="884" y="825"/>
                  </a:lnTo>
                  <a:lnTo>
                    <a:pt x="876" y="816"/>
                  </a:lnTo>
                  <a:lnTo>
                    <a:pt x="876" y="825"/>
                  </a:lnTo>
                  <a:lnTo>
                    <a:pt x="876" y="832"/>
                  </a:lnTo>
                  <a:lnTo>
                    <a:pt x="867" y="832"/>
                  </a:lnTo>
                  <a:lnTo>
                    <a:pt x="867" y="840"/>
                  </a:lnTo>
                  <a:lnTo>
                    <a:pt x="867" y="849"/>
                  </a:lnTo>
                  <a:lnTo>
                    <a:pt x="876" y="849"/>
                  </a:lnTo>
                  <a:lnTo>
                    <a:pt x="884" y="856"/>
                  </a:lnTo>
                  <a:lnTo>
                    <a:pt x="891" y="865"/>
                  </a:lnTo>
                  <a:lnTo>
                    <a:pt x="891" y="873"/>
                  </a:lnTo>
                  <a:lnTo>
                    <a:pt x="891" y="880"/>
                  </a:lnTo>
                  <a:lnTo>
                    <a:pt x="891" y="889"/>
                  </a:lnTo>
                  <a:lnTo>
                    <a:pt x="891" y="897"/>
                  </a:lnTo>
                  <a:lnTo>
                    <a:pt x="891" y="906"/>
                  </a:lnTo>
                  <a:lnTo>
                    <a:pt x="891" y="913"/>
                  </a:lnTo>
                  <a:lnTo>
                    <a:pt x="891" y="921"/>
                  </a:lnTo>
                  <a:lnTo>
                    <a:pt x="884" y="929"/>
                  </a:lnTo>
                  <a:lnTo>
                    <a:pt x="884" y="937"/>
                  </a:lnTo>
                  <a:lnTo>
                    <a:pt x="884" y="946"/>
                  </a:lnTo>
                  <a:lnTo>
                    <a:pt x="884" y="953"/>
                  </a:lnTo>
                  <a:lnTo>
                    <a:pt x="876" y="953"/>
                  </a:lnTo>
                  <a:lnTo>
                    <a:pt x="876" y="946"/>
                  </a:lnTo>
                  <a:lnTo>
                    <a:pt x="867" y="946"/>
                  </a:lnTo>
                  <a:lnTo>
                    <a:pt x="860" y="946"/>
                  </a:lnTo>
                  <a:lnTo>
                    <a:pt x="851" y="946"/>
                  </a:lnTo>
                  <a:lnTo>
                    <a:pt x="843" y="937"/>
                  </a:lnTo>
                  <a:lnTo>
                    <a:pt x="836" y="937"/>
                  </a:lnTo>
                  <a:lnTo>
                    <a:pt x="836" y="929"/>
                  </a:lnTo>
                  <a:lnTo>
                    <a:pt x="827" y="929"/>
                  </a:lnTo>
                  <a:lnTo>
                    <a:pt x="819" y="929"/>
                  </a:lnTo>
                  <a:lnTo>
                    <a:pt x="819" y="937"/>
                  </a:lnTo>
                  <a:lnTo>
                    <a:pt x="810" y="937"/>
                  </a:lnTo>
                  <a:lnTo>
                    <a:pt x="810" y="946"/>
                  </a:lnTo>
                  <a:lnTo>
                    <a:pt x="803" y="946"/>
                  </a:lnTo>
                  <a:lnTo>
                    <a:pt x="795" y="953"/>
                  </a:lnTo>
                  <a:lnTo>
                    <a:pt x="787" y="953"/>
                  </a:lnTo>
                  <a:lnTo>
                    <a:pt x="787" y="961"/>
                  </a:lnTo>
                  <a:lnTo>
                    <a:pt x="779" y="970"/>
                  </a:lnTo>
                  <a:lnTo>
                    <a:pt x="779" y="977"/>
                  </a:lnTo>
                  <a:lnTo>
                    <a:pt x="779" y="986"/>
                  </a:lnTo>
                  <a:lnTo>
                    <a:pt x="779" y="994"/>
                  </a:lnTo>
                  <a:lnTo>
                    <a:pt x="779" y="1001"/>
                  </a:lnTo>
                  <a:lnTo>
                    <a:pt x="779" y="1010"/>
                  </a:lnTo>
                  <a:lnTo>
                    <a:pt x="770" y="1010"/>
                  </a:lnTo>
                  <a:lnTo>
                    <a:pt x="770" y="1018"/>
                  </a:lnTo>
                  <a:lnTo>
                    <a:pt x="770" y="1027"/>
                  </a:lnTo>
                  <a:lnTo>
                    <a:pt x="763" y="1027"/>
                  </a:lnTo>
                  <a:lnTo>
                    <a:pt x="763" y="1034"/>
                  </a:lnTo>
                  <a:lnTo>
                    <a:pt x="770" y="1042"/>
                  </a:lnTo>
                  <a:lnTo>
                    <a:pt x="779" y="1042"/>
                  </a:lnTo>
                  <a:lnTo>
                    <a:pt x="787" y="1034"/>
                  </a:lnTo>
                  <a:lnTo>
                    <a:pt x="795" y="1027"/>
                  </a:lnTo>
                  <a:lnTo>
                    <a:pt x="803" y="1027"/>
                  </a:lnTo>
                  <a:lnTo>
                    <a:pt x="810" y="1018"/>
                  </a:lnTo>
                  <a:lnTo>
                    <a:pt x="819" y="1018"/>
                  </a:lnTo>
                  <a:lnTo>
                    <a:pt x="827" y="1018"/>
                  </a:lnTo>
                  <a:lnTo>
                    <a:pt x="836" y="1018"/>
                  </a:lnTo>
                  <a:lnTo>
                    <a:pt x="843" y="1018"/>
                  </a:lnTo>
                  <a:lnTo>
                    <a:pt x="843" y="1027"/>
                  </a:lnTo>
                  <a:lnTo>
                    <a:pt x="851" y="1027"/>
                  </a:lnTo>
                  <a:lnTo>
                    <a:pt x="851" y="1034"/>
                  </a:lnTo>
                  <a:lnTo>
                    <a:pt x="851" y="1042"/>
                  </a:lnTo>
                  <a:lnTo>
                    <a:pt x="851" y="1051"/>
                  </a:lnTo>
                  <a:lnTo>
                    <a:pt x="843" y="1051"/>
                  </a:lnTo>
                  <a:lnTo>
                    <a:pt x="843" y="1058"/>
                  </a:lnTo>
                  <a:lnTo>
                    <a:pt x="843" y="1067"/>
                  </a:lnTo>
                  <a:lnTo>
                    <a:pt x="836" y="1067"/>
                  </a:lnTo>
                  <a:lnTo>
                    <a:pt x="836" y="1075"/>
                  </a:lnTo>
                  <a:lnTo>
                    <a:pt x="836" y="1082"/>
                  </a:lnTo>
                  <a:lnTo>
                    <a:pt x="836" y="1091"/>
                  </a:lnTo>
                  <a:lnTo>
                    <a:pt x="827" y="1091"/>
                  </a:lnTo>
                  <a:lnTo>
                    <a:pt x="827" y="1099"/>
                  </a:lnTo>
                  <a:lnTo>
                    <a:pt x="819" y="1108"/>
                  </a:lnTo>
                  <a:lnTo>
                    <a:pt x="810" y="1115"/>
                  </a:lnTo>
                  <a:lnTo>
                    <a:pt x="810" y="1123"/>
                  </a:lnTo>
                  <a:lnTo>
                    <a:pt x="803" y="1123"/>
                  </a:lnTo>
                  <a:lnTo>
                    <a:pt x="795" y="1123"/>
                  </a:lnTo>
                  <a:lnTo>
                    <a:pt x="787" y="1132"/>
                  </a:lnTo>
                  <a:lnTo>
                    <a:pt x="779" y="1132"/>
                  </a:lnTo>
                  <a:lnTo>
                    <a:pt x="770" y="1132"/>
                  </a:lnTo>
                  <a:lnTo>
                    <a:pt x="763" y="1132"/>
                  </a:lnTo>
                  <a:lnTo>
                    <a:pt x="754" y="1132"/>
                  </a:lnTo>
                  <a:lnTo>
                    <a:pt x="746" y="1132"/>
                  </a:lnTo>
                  <a:lnTo>
                    <a:pt x="739" y="1123"/>
                  </a:lnTo>
                  <a:lnTo>
                    <a:pt x="730" y="1123"/>
                  </a:lnTo>
                  <a:lnTo>
                    <a:pt x="722" y="1132"/>
                  </a:lnTo>
                  <a:lnTo>
                    <a:pt x="713" y="1132"/>
                  </a:lnTo>
                  <a:lnTo>
                    <a:pt x="706" y="1132"/>
                  </a:lnTo>
                  <a:lnTo>
                    <a:pt x="698" y="1132"/>
                  </a:lnTo>
                  <a:lnTo>
                    <a:pt x="698" y="1123"/>
                  </a:lnTo>
                  <a:lnTo>
                    <a:pt x="689" y="1123"/>
                  </a:lnTo>
                  <a:lnTo>
                    <a:pt x="682" y="1123"/>
                  </a:lnTo>
                  <a:lnTo>
                    <a:pt x="673" y="1132"/>
                  </a:lnTo>
                  <a:lnTo>
                    <a:pt x="665" y="1139"/>
                  </a:lnTo>
                  <a:lnTo>
                    <a:pt x="665" y="1148"/>
                  </a:lnTo>
                  <a:lnTo>
                    <a:pt x="658" y="1156"/>
                  </a:lnTo>
                  <a:lnTo>
                    <a:pt x="649" y="1156"/>
                  </a:lnTo>
                  <a:lnTo>
                    <a:pt x="649" y="1148"/>
                  </a:lnTo>
                  <a:lnTo>
                    <a:pt x="641" y="1148"/>
                  </a:lnTo>
                  <a:lnTo>
                    <a:pt x="632" y="1148"/>
                  </a:lnTo>
                  <a:lnTo>
                    <a:pt x="625" y="1156"/>
                  </a:lnTo>
                  <a:lnTo>
                    <a:pt x="625" y="1163"/>
                  </a:lnTo>
                  <a:lnTo>
                    <a:pt x="632" y="1172"/>
                  </a:lnTo>
                  <a:lnTo>
                    <a:pt x="641" y="1180"/>
                  </a:lnTo>
                  <a:lnTo>
                    <a:pt x="649" y="1188"/>
                  </a:lnTo>
                  <a:lnTo>
                    <a:pt x="649" y="1196"/>
                  </a:lnTo>
                  <a:lnTo>
                    <a:pt x="658" y="1203"/>
                  </a:lnTo>
                  <a:lnTo>
                    <a:pt x="649" y="1212"/>
                  </a:lnTo>
                  <a:lnTo>
                    <a:pt x="649" y="1220"/>
                  </a:lnTo>
                  <a:lnTo>
                    <a:pt x="641" y="1220"/>
                  </a:lnTo>
                  <a:lnTo>
                    <a:pt x="641" y="1229"/>
                  </a:lnTo>
                  <a:lnTo>
                    <a:pt x="632" y="1229"/>
                  </a:lnTo>
                  <a:lnTo>
                    <a:pt x="632" y="1236"/>
                  </a:lnTo>
                  <a:lnTo>
                    <a:pt x="632" y="1244"/>
                  </a:lnTo>
                  <a:lnTo>
                    <a:pt x="632" y="1253"/>
                  </a:lnTo>
                  <a:lnTo>
                    <a:pt x="632" y="1260"/>
                  </a:lnTo>
                  <a:lnTo>
                    <a:pt x="632" y="1269"/>
                  </a:lnTo>
                  <a:lnTo>
                    <a:pt x="632" y="1277"/>
                  </a:lnTo>
                  <a:lnTo>
                    <a:pt x="632" y="1284"/>
                  </a:lnTo>
                  <a:lnTo>
                    <a:pt x="632" y="1293"/>
                  </a:lnTo>
                  <a:lnTo>
                    <a:pt x="632" y="1301"/>
                  </a:lnTo>
                  <a:lnTo>
                    <a:pt x="632" y="1310"/>
                  </a:lnTo>
                  <a:lnTo>
                    <a:pt x="632" y="1317"/>
                  </a:lnTo>
                  <a:lnTo>
                    <a:pt x="632" y="1325"/>
                  </a:lnTo>
                  <a:lnTo>
                    <a:pt x="632" y="1334"/>
                  </a:lnTo>
                  <a:lnTo>
                    <a:pt x="632" y="1341"/>
                  </a:lnTo>
                  <a:lnTo>
                    <a:pt x="625" y="1358"/>
                  </a:lnTo>
                  <a:lnTo>
                    <a:pt x="616" y="1382"/>
                  </a:lnTo>
                  <a:lnTo>
                    <a:pt x="616" y="1391"/>
                  </a:lnTo>
                  <a:lnTo>
                    <a:pt x="616" y="1398"/>
                  </a:lnTo>
                  <a:lnTo>
                    <a:pt x="616" y="1406"/>
                  </a:lnTo>
                  <a:lnTo>
                    <a:pt x="625" y="1406"/>
                  </a:lnTo>
                  <a:lnTo>
                    <a:pt x="625" y="1415"/>
                  </a:lnTo>
                  <a:lnTo>
                    <a:pt x="625" y="1422"/>
                  </a:lnTo>
                  <a:lnTo>
                    <a:pt x="625" y="1431"/>
                  </a:lnTo>
                  <a:lnTo>
                    <a:pt x="625" y="1439"/>
                  </a:lnTo>
                  <a:lnTo>
                    <a:pt x="625" y="1446"/>
                  </a:lnTo>
                  <a:lnTo>
                    <a:pt x="625" y="1455"/>
                  </a:lnTo>
                  <a:lnTo>
                    <a:pt x="625" y="1462"/>
                  </a:lnTo>
                  <a:lnTo>
                    <a:pt x="625" y="1470"/>
                  </a:lnTo>
                  <a:lnTo>
                    <a:pt x="632" y="1470"/>
                  </a:lnTo>
                  <a:lnTo>
                    <a:pt x="632" y="1479"/>
                  </a:lnTo>
                  <a:lnTo>
                    <a:pt x="641" y="1486"/>
                  </a:lnTo>
                  <a:lnTo>
                    <a:pt x="641" y="1495"/>
                  </a:lnTo>
                  <a:lnTo>
                    <a:pt x="641" y="1503"/>
                  </a:lnTo>
                  <a:lnTo>
                    <a:pt x="641" y="1512"/>
                  </a:lnTo>
                  <a:lnTo>
                    <a:pt x="632" y="1519"/>
                  </a:lnTo>
                  <a:lnTo>
                    <a:pt x="632" y="1527"/>
                  </a:lnTo>
                  <a:lnTo>
                    <a:pt x="625" y="1536"/>
                  </a:lnTo>
                  <a:lnTo>
                    <a:pt x="616" y="1543"/>
                  </a:lnTo>
                  <a:lnTo>
                    <a:pt x="608" y="1543"/>
                  </a:lnTo>
                  <a:lnTo>
                    <a:pt x="601" y="1543"/>
                  </a:lnTo>
                  <a:lnTo>
                    <a:pt x="601" y="1552"/>
                  </a:lnTo>
                  <a:lnTo>
                    <a:pt x="608" y="1552"/>
                  </a:lnTo>
                  <a:lnTo>
                    <a:pt x="625" y="1560"/>
                  </a:lnTo>
                  <a:lnTo>
                    <a:pt x="625" y="1567"/>
                  </a:lnTo>
                  <a:lnTo>
                    <a:pt x="616" y="1567"/>
                  </a:lnTo>
                  <a:lnTo>
                    <a:pt x="616" y="1576"/>
                  </a:lnTo>
                  <a:lnTo>
                    <a:pt x="608" y="1576"/>
                  </a:lnTo>
                  <a:lnTo>
                    <a:pt x="601" y="1576"/>
                  </a:lnTo>
                  <a:lnTo>
                    <a:pt x="592" y="1576"/>
                  </a:lnTo>
                  <a:lnTo>
                    <a:pt x="584" y="1576"/>
                  </a:lnTo>
                  <a:lnTo>
                    <a:pt x="592" y="1584"/>
                  </a:lnTo>
                  <a:lnTo>
                    <a:pt x="592" y="1591"/>
                  </a:lnTo>
                  <a:lnTo>
                    <a:pt x="584" y="1600"/>
                  </a:lnTo>
                  <a:lnTo>
                    <a:pt x="584" y="1608"/>
                  </a:lnTo>
                  <a:lnTo>
                    <a:pt x="584" y="1617"/>
                  </a:lnTo>
                  <a:lnTo>
                    <a:pt x="575" y="1617"/>
                  </a:lnTo>
                  <a:lnTo>
                    <a:pt x="560" y="1624"/>
                  </a:lnTo>
                  <a:lnTo>
                    <a:pt x="551" y="1624"/>
                  </a:lnTo>
                  <a:lnTo>
                    <a:pt x="551" y="1632"/>
                  </a:lnTo>
                  <a:lnTo>
                    <a:pt x="544" y="1632"/>
                  </a:lnTo>
                  <a:lnTo>
                    <a:pt x="544" y="1641"/>
                  </a:lnTo>
                  <a:lnTo>
                    <a:pt x="535" y="1641"/>
                  </a:lnTo>
                  <a:lnTo>
                    <a:pt x="535" y="1632"/>
                  </a:lnTo>
                  <a:lnTo>
                    <a:pt x="527" y="1641"/>
                  </a:lnTo>
                  <a:lnTo>
                    <a:pt x="511" y="1665"/>
                  </a:lnTo>
                  <a:lnTo>
                    <a:pt x="511" y="1672"/>
                  </a:lnTo>
                  <a:lnTo>
                    <a:pt x="520" y="1681"/>
                  </a:lnTo>
                  <a:lnTo>
                    <a:pt x="527" y="1689"/>
                  </a:lnTo>
                  <a:lnTo>
                    <a:pt x="535" y="1689"/>
                  </a:lnTo>
                  <a:lnTo>
                    <a:pt x="544" y="1697"/>
                  </a:lnTo>
                  <a:lnTo>
                    <a:pt x="551" y="1697"/>
                  </a:lnTo>
                  <a:lnTo>
                    <a:pt x="560" y="1697"/>
                  </a:lnTo>
                  <a:lnTo>
                    <a:pt x="560" y="1705"/>
                  </a:lnTo>
                  <a:lnTo>
                    <a:pt x="560" y="1712"/>
                  </a:lnTo>
                  <a:lnTo>
                    <a:pt x="560" y="1721"/>
                  </a:lnTo>
                  <a:lnTo>
                    <a:pt x="551" y="1721"/>
                  </a:lnTo>
                  <a:lnTo>
                    <a:pt x="551" y="1729"/>
                  </a:lnTo>
                  <a:lnTo>
                    <a:pt x="544" y="1738"/>
                  </a:lnTo>
                  <a:lnTo>
                    <a:pt x="535" y="1762"/>
                  </a:lnTo>
                  <a:lnTo>
                    <a:pt x="535" y="1778"/>
                  </a:lnTo>
                  <a:lnTo>
                    <a:pt x="535" y="1786"/>
                  </a:lnTo>
                  <a:lnTo>
                    <a:pt x="535" y="1793"/>
                  </a:lnTo>
                  <a:lnTo>
                    <a:pt x="544" y="1793"/>
                  </a:lnTo>
                  <a:lnTo>
                    <a:pt x="544" y="1802"/>
                  </a:lnTo>
                  <a:lnTo>
                    <a:pt x="544" y="1810"/>
                  </a:lnTo>
                  <a:lnTo>
                    <a:pt x="544" y="1819"/>
                  </a:lnTo>
                  <a:lnTo>
                    <a:pt x="544" y="1826"/>
                  </a:lnTo>
                  <a:lnTo>
                    <a:pt x="551" y="1834"/>
                  </a:lnTo>
                  <a:lnTo>
                    <a:pt x="551" y="1843"/>
                  </a:lnTo>
                  <a:lnTo>
                    <a:pt x="560" y="1843"/>
                  </a:lnTo>
                  <a:lnTo>
                    <a:pt x="560" y="1850"/>
                  </a:lnTo>
                  <a:lnTo>
                    <a:pt x="568" y="1850"/>
                  </a:lnTo>
                  <a:lnTo>
                    <a:pt x="568" y="1859"/>
                  </a:lnTo>
                  <a:lnTo>
                    <a:pt x="568" y="1867"/>
                  </a:lnTo>
                  <a:lnTo>
                    <a:pt x="568" y="1874"/>
                  </a:lnTo>
                  <a:lnTo>
                    <a:pt x="568" y="1883"/>
                  </a:lnTo>
                  <a:lnTo>
                    <a:pt x="568" y="1891"/>
                  </a:lnTo>
                  <a:lnTo>
                    <a:pt x="568" y="1900"/>
                  </a:lnTo>
                  <a:lnTo>
                    <a:pt x="560" y="1907"/>
                  </a:lnTo>
                  <a:lnTo>
                    <a:pt x="551" y="1915"/>
                  </a:lnTo>
                  <a:lnTo>
                    <a:pt x="551" y="1907"/>
                  </a:lnTo>
                  <a:lnTo>
                    <a:pt x="535" y="1900"/>
                  </a:lnTo>
                  <a:lnTo>
                    <a:pt x="527" y="1891"/>
                  </a:lnTo>
                  <a:lnTo>
                    <a:pt x="527" y="1883"/>
                  </a:lnTo>
                  <a:lnTo>
                    <a:pt x="520" y="1874"/>
                  </a:lnTo>
                  <a:lnTo>
                    <a:pt x="511" y="1874"/>
                  </a:lnTo>
                  <a:lnTo>
                    <a:pt x="503" y="1874"/>
                  </a:lnTo>
                  <a:lnTo>
                    <a:pt x="487" y="1874"/>
                  </a:lnTo>
                  <a:lnTo>
                    <a:pt x="470" y="1859"/>
                  </a:lnTo>
                  <a:lnTo>
                    <a:pt x="463" y="1850"/>
                  </a:lnTo>
                  <a:lnTo>
                    <a:pt x="438" y="1843"/>
                  </a:lnTo>
                  <a:lnTo>
                    <a:pt x="423" y="1843"/>
                  </a:lnTo>
                  <a:lnTo>
                    <a:pt x="397" y="1850"/>
                  </a:lnTo>
                  <a:lnTo>
                    <a:pt x="373" y="1850"/>
                  </a:lnTo>
                  <a:lnTo>
                    <a:pt x="349" y="1843"/>
                  </a:lnTo>
                  <a:lnTo>
                    <a:pt x="340" y="1834"/>
                  </a:lnTo>
                  <a:lnTo>
                    <a:pt x="316" y="1834"/>
                  </a:lnTo>
                  <a:lnTo>
                    <a:pt x="309" y="1834"/>
                  </a:lnTo>
                  <a:lnTo>
                    <a:pt x="300" y="1834"/>
                  </a:lnTo>
                  <a:lnTo>
                    <a:pt x="292" y="1826"/>
                  </a:lnTo>
                  <a:lnTo>
                    <a:pt x="285" y="1819"/>
                  </a:lnTo>
                  <a:lnTo>
                    <a:pt x="268" y="1826"/>
                  </a:lnTo>
                  <a:lnTo>
                    <a:pt x="243" y="1826"/>
                  </a:lnTo>
                  <a:lnTo>
                    <a:pt x="228" y="1834"/>
                  </a:lnTo>
                  <a:lnTo>
                    <a:pt x="211" y="1834"/>
                  </a:lnTo>
                  <a:lnTo>
                    <a:pt x="187" y="1843"/>
                  </a:lnTo>
                  <a:lnTo>
                    <a:pt x="162" y="1859"/>
                  </a:lnTo>
                  <a:lnTo>
                    <a:pt x="147" y="1859"/>
                  </a:lnTo>
                  <a:lnTo>
                    <a:pt x="122" y="1859"/>
                  </a:lnTo>
                  <a:lnTo>
                    <a:pt x="105" y="1859"/>
                  </a:lnTo>
                  <a:lnTo>
                    <a:pt x="81" y="1850"/>
                  </a:lnTo>
                  <a:lnTo>
                    <a:pt x="74" y="1834"/>
                  </a:lnTo>
                  <a:lnTo>
                    <a:pt x="57" y="1826"/>
                  </a:lnTo>
                  <a:lnTo>
                    <a:pt x="41" y="1819"/>
                  </a:lnTo>
                  <a:lnTo>
                    <a:pt x="24" y="1819"/>
                  </a:lnTo>
                  <a:lnTo>
                    <a:pt x="17" y="1802"/>
                  </a:lnTo>
                  <a:lnTo>
                    <a:pt x="9" y="1793"/>
                  </a:lnTo>
                  <a:lnTo>
                    <a:pt x="0" y="1786"/>
                  </a:lnTo>
                  <a:lnTo>
                    <a:pt x="9" y="1769"/>
                  </a:lnTo>
                  <a:lnTo>
                    <a:pt x="17" y="1753"/>
                  </a:lnTo>
                  <a:lnTo>
                    <a:pt x="33" y="1738"/>
                  </a:lnTo>
                  <a:lnTo>
                    <a:pt x="50" y="1721"/>
                  </a:lnTo>
                  <a:lnTo>
                    <a:pt x="65" y="1712"/>
                  </a:lnTo>
                  <a:lnTo>
                    <a:pt x="98" y="1705"/>
                  </a:lnTo>
                  <a:lnTo>
                    <a:pt x="114" y="1705"/>
                  </a:lnTo>
                  <a:lnTo>
                    <a:pt x="122" y="1697"/>
                  </a:lnTo>
                  <a:lnTo>
                    <a:pt x="147" y="1681"/>
                  </a:lnTo>
                  <a:lnTo>
                    <a:pt x="154" y="1665"/>
                  </a:lnTo>
                  <a:lnTo>
                    <a:pt x="162" y="1641"/>
                  </a:lnTo>
                  <a:lnTo>
                    <a:pt x="171" y="1624"/>
                  </a:lnTo>
                  <a:lnTo>
                    <a:pt x="171" y="1608"/>
                  </a:lnTo>
                  <a:lnTo>
                    <a:pt x="178" y="1584"/>
                  </a:lnTo>
                  <a:lnTo>
                    <a:pt x="178" y="1552"/>
                  </a:lnTo>
                  <a:lnTo>
                    <a:pt x="178" y="1536"/>
                  </a:lnTo>
                  <a:lnTo>
                    <a:pt x="187" y="1512"/>
                  </a:lnTo>
                  <a:lnTo>
                    <a:pt x="195" y="1486"/>
                  </a:lnTo>
                  <a:lnTo>
                    <a:pt x="211" y="1470"/>
                  </a:lnTo>
                  <a:lnTo>
                    <a:pt x="219" y="1446"/>
                  </a:lnTo>
                  <a:lnTo>
                    <a:pt x="228" y="1431"/>
                  </a:lnTo>
                  <a:lnTo>
                    <a:pt x="235" y="1406"/>
                  </a:lnTo>
                  <a:lnTo>
                    <a:pt x="243" y="1382"/>
                  </a:lnTo>
                  <a:lnTo>
                    <a:pt x="243" y="1365"/>
                  </a:lnTo>
                  <a:lnTo>
                    <a:pt x="243" y="1350"/>
                  </a:lnTo>
                  <a:lnTo>
                    <a:pt x="235" y="1334"/>
                  </a:lnTo>
                  <a:lnTo>
                    <a:pt x="228" y="1317"/>
                  </a:lnTo>
                  <a:lnTo>
                    <a:pt x="219" y="1301"/>
                  </a:lnTo>
                  <a:lnTo>
                    <a:pt x="195" y="1293"/>
                  </a:lnTo>
                  <a:lnTo>
                    <a:pt x="202" y="1293"/>
                  </a:lnTo>
                  <a:lnTo>
                    <a:pt x="202" y="1284"/>
                  </a:lnTo>
                  <a:lnTo>
                    <a:pt x="202" y="1277"/>
                  </a:lnTo>
                  <a:lnTo>
                    <a:pt x="202" y="1269"/>
                  </a:lnTo>
                  <a:lnTo>
                    <a:pt x="202" y="1260"/>
                  </a:lnTo>
                  <a:lnTo>
                    <a:pt x="202" y="1253"/>
                  </a:lnTo>
                  <a:lnTo>
                    <a:pt x="211" y="1244"/>
                  </a:lnTo>
                  <a:lnTo>
                    <a:pt x="211" y="1236"/>
                  </a:lnTo>
                  <a:lnTo>
                    <a:pt x="219" y="1229"/>
                  </a:lnTo>
                  <a:lnTo>
                    <a:pt x="219" y="1203"/>
                  </a:lnTo>
                  <a:lnTo>
                    <a:pt x="219" y="1196"/>
                  </a:lnTo>
                  <a:lnTo>
                    <a:pt x="228" y="1188"/>
                  </a:lnTo>
                  <a:lnTo>
                    <a:pt x="228" y="1180"/>
                  </a:lnTo>
                  <a:lnTo>
                    <a:pt x="235" y="1172"/>
                  </a:lnTo>
                  <a:lnTo>
                    <a:pt x="235" y="1163"/>
                  </a:lnTo>
                  <a:lnTo>
                    <a:pt x="243" y="1163"/>
                  </a:lnTo>
                  <a:lnTo>
                    <a:pt x="243" y="1156"/>
                  </a:lnTo>
                  <a:lnTo>
                    <a:pt x="243" y="1148"/>
                  </a:lnTo>
                  <a:lnTo>
                    <a:pt x="243" y="1132"/>
                  </a:lnTo>
                  <a:lnTo>
                    <a:pt x="243" y="1123"/>
                  </a:lnTo>
                  <a:lnTo>
                    <a:pt x="243" y="1115"/>
                  </a:lnTo>
                  <a:lnTo>
                    <a:pt x="252" y="1108"/>
                  </a:lnTo>
                  <a:lnTo>
                    <a:pt x="252" y="1099"/>
                  </a:lnTo>
                  <a:lnTo>
                    <a:pt x="259" y="1091"/>
                  </a:lnTo>
                  <a:lnTo>
                    <a:pt x="259" y="1082"/>
                  </a:lnTo>
                  <a:lnTo>
                    <a:pt x="259" y="1075"/>
                  </a:lnTo>
                  <a:lnTo>
                    <a:pt x="268" y="1075"/>
                  </a:lnTo>
                  <a:lnTo>
                    <a:pt x="268" y="1067"/>
                  </a:lnTo>
                  <a:lnTo>
                    <a:pt x="276" y="1067"/>
                  </a:lnTo>
                  <a:lnTo>
                    <a:pt x="276" y="1058"/>
                  </a:lnTo>
                  <a:lnTo>
                    <a:pt x="285" y="1051"/>
                  </a:lnTo>
                  <a:lnTo>
                    <a:pt x="285" y="1042"/>
                  </a:lnTo>
                  <a:lnTo>
                    <a:pt x="285" y="1034"/>
                  </a:lnTo>
                  <a:lnTo>
                    <a:pt x="292" y="1034"/>
                  </a:lnTo>
                  <a:lnTo>
                    <a:pt x="292" y="1027"/>
                  </a:lnTo>
                  <a:lnTo>
                    <a:pt x="292" y="1018"/>
                  </a:lnTo>
                  <a:lnTo>
                    <a:pt x="292" y="1010"/>
                  </a:lnTo>
                  <a:lnTo>
                    <a:pt x="292" y="1001"/>
                  </a:lnTo>
                  <a:lnTo>
                    <a:pt x="292" y="994"/>
                  </a:lnTo>
                  <a:lnTo>
                    <a:pt x="292" y="986"/>
                  </a:lnTo>
                  <a:lnTo>
                    <a:pt x="300" y="986"/>
                  </a:lnTo>
                  <a:lnTo>
                    <a:pt x="300" y="977"/>
                  </a:lnTo>
                  <a:lnTo>
                    <a:pt x="300" y="970"/>
                  </a:lnTo>
                  <a:lnTo>
                    <a:pt x="309" y="970"/>
                  </a:lnTo>
                  <a:lnTo>
                    <a:pt x="309" y="961"/>
                  </a:lnTo>
                  <a:lnTo>
                    <a:pt x="309" y="953"/>
                  </a:lnTo>
                  <a:lnTo>
                    <a:pt x="316" y="953"/>
                  </a:lnTo>
                  <a:lnTo>
                    <a:pt x="316" y="946"/>
                  </a:lnTo>
                  <a:lnTo>
                    <a:pt x="325" y="946"/>
                  </a:lnTo>
                  <a:lnTo>
                    <a:pt x="333" y="937"/>
                  </a:lnTo>
                  <a:lnTo>
                    <a:pt x="340" y="937"/>
                  </a:lnTo>
                  <a:lnTo>
                    <a:pt x="340" y="929"/>
                  </a:lnTo>
                  <a:lnTo>
                    <a:pt x="349" y="929"/>
                  </a:lnTo>
                  <a:lnTo>
                    <a:pt x="349" y="921"/>
                  </a:lnTo>
                  <a:lnTo>
                    <a:pt x="349" y="913"/>
                  </a:lnTo>
                  <a:lnTo>
                    <a:pt x="357" y="913"/>
                  </a:lnTo>
                  <a:lnTo>
                    <a:pt x="357" y="906"/>
                  </a:lnTo>
                  <a:lnTo>
                    <a:pt x="357" y="897"/>
                  </a:lnTo>
                  <a:lnTo>
                    <a:pt x="366" y="897"/>
                  </a:lnTo>
                  <a:lnTo>
                    <a:pt x="366" y="889"/>
                  </a:lnTo>
                  <a:lnTo>
                    <a:pt x="373" y="889"/>
                  </a:lnTo>
                  <a:lnTo>
                    <a:pt x="373" y="880"/>
                  </a:lnTo>
                  <a:lnTo>
                    <a:pt x="381" y="873"/>
                  </a:lnTo>
                  <a:lnTo>
                    <a:pt x="381" y="865"/>
                  </a:lnTo>
                  <a:lnTo>
                    <a:pt x="381" y="856"/>
                  </a:lnTo>
                  <a:lnTo>
                    <a:pt x="390" y="849"/>
                  </a:lnTo>
                  <a:lnTo>
                    <a:pt x="390" y="840"/>
                  </a:lnTo>
                  <a:lnTo>
                    <a:pt x="397" y="832"/>
                  </a:lnTo>
                  <a:lnTo>
                    <a:pt x="406" y="825"/>
                  </a:lnTo>
                  <a:lnTo>
                    <a:pt x="406" y="816"/>
                  </a:lnTo>
                  <a:lnTo>
                    <a:pt x="414" y="816"/>
                  </a:lnTo>
                  <a:lnTo>
                    <a:pt x="414" y="808"/>
                  </a:lnTo>
                  <a:lnTo>
                    <a:pt x="423" y="799"/>
                  </a:lnTo>
                  <a:lnTo>
                    <a:pt x="423" y="792"/>
                  </a:lnTo>
                  <a:lnTo>
                    <a:pt x="430" y="784"/>
                  </a:lnTo>
                  <a:lnTo>
                    <a:pt x="430" y="775"/>
                  </a:lnTo>
                  <a:lnTo>
                    <a:pt x="423" y="775"/>
                  </a:lnTo>
                  <a:lnTo>
                    <a:pt x="423" y="768"/>
                  </a:lnTo>
                  <a:lnTo>
                    <a:pt x="430" y="768"/>
                  </a:lnTo>
                  <a:lnTo>
                    <a:pt x="430" y="759"/>
                  </a:lnTo>
                  <a:lnTo>
                    <a:pt x="438" y="759"/>
                  </a:lnTo>
                  <a:lnTo>
                    <a:pt x="438" y="751"/>
                  </a:lnTo>
                  <a:lnTo>
                    <a:pt x="438" y="744"/>
                  </a:lnTo>
                  <a:lnTo>
                    <a:pt x="438" y="735"/>
                  </a:lnTo>
                  <a:lnTo>
                    <a:pt x="438" y="727"/>
                  </a:lnTo>
                  <a:lnTo>
                    <a:pt x="447" y="727"/>
                  </a:lnTo>
                  <a:lnTo>
                    <a:pt x="447" y="718"/>
                  </a:lnTo>
                  <a:lnTo>
                    <a:pt x="454" y="711"/>
                  </a:lnTo>
                  <a:lnTo>
                    <a:pt x="454" y="703"/>
                  </a:lnTo>
                  <a:lnTo>
                    <a:pt x="454" y="694"/>
                  </a:lnTo>
                  <a:lnTo>
                    <a:pt x="454" y="687"/>
                  </a:lnTo>
                  <a:lnTo>
                    <a:pt x="463" y="678"/>
                  </a:lnTo>
                  <a:lnTo>
                    <a:pt x="463" y="663"/>
                  </a:lnTo>
                  <a:lnTo>
                    <a:pt x="454" y="663"/>
                  </a:lnTo>
                  <a:lnTo>
                    <a:pt x="454" y="654"/>
                  </a:lnTo>
                  <a:lnTo>
                    <a:pt x="454" y="647"/>
                  </a:lnTo>
                  <a:lnTo>
                    <a:pt x="454" y="638"/>
                  </a:lnTo>
                  <a:lnTo>
                    <a:pt x="447" y="638"/>
                  </a:lnTo>
                  <a:lnTo>
                    <a:pt x="447" y="630"/>
                  </a:lnTo>
                  <a:lnTo>
                    <a:pt x="447" y="623"/>
                  </a:lnTo>
                  <a:lnTo>
                    <a:pt x="438" y="623"/>
                  </a:lnTo>
                  <a:lnTo>
                    <a:pt x="438" y="614"/>
                  </a:lnTo>
                  <a:lnTo>
                    <a:pt x="438" y="606"/>
                  </a:lnTo>
                  <a:lnTo>
                    <a:pt x="438" y="597"/>
                  </a:lnTo>
                  <a:lnTo>
                    <a:pt x="438" y="590"/>
                  </a:lnTo>
                  <a:lnTo>
                    <a:pt x="430" y="582"/>
                  </a:lnTo>
                  <a:lnTo>
                    <a:pt x="430" y="573"/>
                  </a:lnTo>
                  <a:lnTo>
                    <a:pt x="423" y="573"/>
                  </a:lnTo>
                  <a:lnTo>
                    <a:pt x="423" y="566"/>
                  </a:lnTo>
                  <a:lnTo>
                    <a:pt x="414" y="566"/>
                  </a:lnTo>
                  <a:lnTo>
                    <a:pt x="414" y="557"/>
                  </a:lnTo>
                  <a:lnTo>
                    <a:pt x="406" y="557"/>
                  </a:lnTo>
                  <a:lnTo>
                    <a:pt x="406" y="549"/>
                  </a:lnTo>
                  <a:lnTo>
                    <a:pt x="397" y="549"/>
                  </a:lnTo>
                  <a:lnTo>
                    <a:pt x="390" y="542"/>
                  </a:lnTo>
                  <a:lnTo>
                    <a:pt x="390" y="533"/>
                  </a:lnTo>
                  <a:lnTo>
                    <a:pt x="381" y="525"/>
                  </a:lnTo>
                  <a:lnTo>
                    <a:pt x="390" y="525"/>
                  </a:lnTo>
                  <a:lnTo>
                    <a:pt x="397" y="525"/>
                  </a:lnTo>
                  <a:lnTo>
                    <a:pt x="406" y="525"/>
                  </a:lnTo>
                  <a:lnTo>
                    <a:pt x="406" y="516"/>
                  </a:lnTo>
                  <a:lnTo>
                    <a:pt x="414" y="516"/>
                  </a:lnTo>
                  <a:lnTo>
                    <a:pt x="414" y="509"/>
                  </a:lnTo>
                  <a:lnTo>
                    <a:pt x="414" y="501"/>
                  </a:lnTo>
                  <a:lnTo>
                    <a:pt x="414" y="492"/>
                  </a:lnTo>
                  <a:lnTo>
                    <a:pt x="406" y="492"/>
                  </a:lnTo>
                  <a:lnTo>
                    <a:pt x="406" y="485"/>
                  </a:lnTo>
                  <a:lnTo>
                    <a:pt x="406" y="476"/>
                  </a:lnTo>
                  <a:lnTo>
                    <a:pt x="406" y="468"/>
                  </a:lnTo>
                  <a:lnTo>
                    <a:pt x="406" y="461"/>
                  </a:lnTo>
                  <a:lnTo>
                    <a:pt x="406" y="452"/>
                  </a:lnTo>
                  <a:lnTo>
                    <a:pt x="406" y="444"/>
                  </a:lnTo>
                  <a:lnTo>
                    <a:pt x="406" y="435"/>
                  </a:lnTo>
                  <a:lnTo>
                    <a:pt x="406" y="428"/>
                  </a:lnTo>
                  <a:lnTo>
                    <a:pt x="406" y="420"/>
                  </a:lnTo>
                  <a:lnTo>
                    <a:pt x="406" y="412"/>
                  </a:lnTo>
                  <a:lnTo>
                    <a:pt x="406" y="404"/>
                  </a:lnTo>
                  <a:lnTo>
                    <a:pt x="406" y="395"/>
                  </a:lnTo>
                  <a:lnTo>
                    <a:pt x="406" y="388"/>
                  </a:lnTo>
                  <a:lnTo>
                    <a:pt x="406" y="380"/>
                  </a:lnTo>
                  <a:lnTo>
                    <a:pt x="397" y="371"/>
                  </a:lnTo>
                  <a:lnTo>
                    <a:pt x="397" y="364"/>
                  </a:lnTo>
                  <a:lnTo>
                    <a:pt x="397" y="355"/>
                  </a:lnTo>
                  <a:lnTo>
                    <a:pt x="397" y="347"/>
                  </a:lnTo>
                  <a:lnTo>
                    <a:pt x="397" y="340"/>
                  </a:lnTo>
                  <a:lnTo>
                    <a:pt x="397" y="331"/>
                  </a:lnTo>
                  <a:lnTo>
                    <a:pt x="397" y="323"/>
                  </a:lnTo>
                  <a:lnTo>
                    <a:pt x="397" y="314"/>
                  </a:lnTo>
                  <a:lnTo>
                    <a:pt x="397" y="307"/>
                  </a:lnTo>
                  <a:lnTo>
                    <a:pt x="397" y="299"/>
                  </a:lnTo>
                  <a:lnTo>
                    <a:pt x="390" y="290"/>
                  </a:lnTo>
                  <a:lnTo>
                    <a:pt x="390" y="283"/>
                  </a:lnTo>
                  <a:lnTo>
                    <a:pt x="390" y="274"/>
                  </a:lnTo>
                  <a:lnTo>
                    <a:pt x="390" y="266"/>
                  </a:lnTo>
                  <a:lnTo>
                    <a:pt x="397" y="259"/>
                  </a:lnTo>
                  <a:lnTo>
                    <a:pt x="397" y="250"/>
                  </a:lnTo>
                  <a:lnTo>
                    <a:pt x="397" y="242"/>
                  </a:lnTo>
                  <a:lnTo>
                    <a:pt x="397" y="233"/>
                  </a:lnTo>
                  <a:lnTo>
                    <a:pt x="406" y="233"/>
                  </a:lnTo>
                  <a:lnTo>
                    <a:pt x="406" y="226"/>
                  </a:lnTo>
                  <a:lnTo>
                    <a:pt x="406" y="218"/>
                  </a:lnTo>
                  <a:lnTo>
                    <a:pt x="406" y="209"/>
                  </a:lnTo>
                  <a:lnTo>
                    <a:pt x="406" y="202"/>
                  </a:lnTo>
                  <a:lnTo>
                    <a:pt x="397" y="202"/>
                  </a:lnTo>
                  <a:lnTo>
                    <a:pt x="390" y="202"/>
                  </a:lnTo>
                  <a:lnTo>
                    <a:pt x="381" y="202"/>
                  </a:lnTo>
                  <a:lnTo>
                    <a:pt x="381" y="209"/>
                  </a:lnTo>
                  <a:lnTo>
                    <a:pt x="373" y="209"/>
                  </a:lnTo>
                  <a:lnTo>
                    <a:pt x="366" y="209"/>
                  </a:lnTo>
                  <a:lnTo>
                    <a:pt x="357" y="218"/>
                  </a:lnTo>
                  <a:lnTo>
                    <a:pt x="349" y="209"/>
                  </a:lnTo>
                  <a:lnTo>
                    <a:pt x="340" y="209"/>
                  </a:lnTo>
                  <a:lnTo>
                    <a:pt x="333" y="209"/>
                  </a:lnTo>
                  <a:lnTo>
                    <a:pt x="325" y="209"/>
                  </a:lnTo>
                  <a:lnTo>
                    <a:pt x="316" y="202"/>
                  </a:lnTo>
                  <a:lnTo>
                    <a:pt x="309" y="202"/>
                  </a:lnTo>
                  <a:lnTo>
                    <a:pt x="300" y="202"/>
                  </a:lnTo>
                  <a:lnTo>
                    <a:pt x="292" y="202"/>
                  </a:lnTo>
                  <a:lnTo>
                    <a:pt x="285" y="202"/>
                  </a:lnTo>
                  <a:lnTo>
                    <a:pt x="276" y="202"/>
                  </a:lnTo>
                  <a:lnTo>
                    <a:pt x="268" y="193"/>
                  </a:lnTo>
                  <a:lnTo>
                    <a:pt x="259" y="193"/>
                  </a:lnTo>
                  <a:lnTo>
                    <a:pt x="252" y="193"/>
                  </a:lnTo>
                  <a:lnTo>
                    <a:pt x="243" y="193"/>
                  </a:lnTo>
                  <a:lnTo>
                    <a:pt x="235" y="193"/>
                  </a:lnTo>
                  <a:lnTo>
                    <a:pt x="228" y="193"/>
                  </a:lnTo>
                  <a:lnTo>
                    <a:pt x="228" y="185"/>
                  </a:lnTo>
                  <a:lnTo>
                    <a:pt x="219" y="185"/>
                  </a:lnTo>
                  <a:lnTo>
                    <a:pt x="211" y="185"/>
                  </a:lnTo>
                  <a:lnTo>
                    <a:pt x="211" y="178"/>
                  </a:lnTo>
                  <a:lnTo>
                    <a:pt x="202" y="178"/>
                  </a:lnTo>
                  <a:lnTo>
                    <a:pt x="202" y="169"/>
                  </a:lnTo>
                  <a:lnTo>
                    <a:pt x="195" y="169"/>
                  </a:lnTo>
                  <a:lnTo>
                    <a:pt x="195" y="161"/>
                  </a:lnTo>
                  <a:lnTo>
                    <a:pt x="187" y="138"/>
                  </a:lnTo>
                  <a:lnTo>
                    <a:pt x="187" y="121"/>
                  </a:lnTo>
                  <a:lnTo>
                    <a:pt x="195" y="97"/>
                  </a:lnTo>
                  <a:lnTo>
                    <a:pt x="195" y="81"/>
                  </a:lnTo>
                  <a:lnTo>
                    <a:pt x="211" y="64"/>
                  </a:lnTo>
                  <a:lnTo>
                    <a:pt x="228" y="64"/>
                  </a:lnTo>
                  <a:lnTo>
                    <a:pt x="259" y="64"/>
                  </a:lnTo>
                  <a:lnTo>
                    <a:pt x="285" y="64"/>
                  </a:lnTo>
                  <a:lnTo>
                    <a:pt x="292" y="57"/>
                  </a:lnTo>
                  <a:lnTo>
                    <a:pt x="309" y="16"/>
                  </a:lnTo>
                  <a:lnTo>
                    <a:pt x="316" y="7"/>
                  </a:lnTo>
                  <a:lnTo>
                    <a:pt x="316" y="0"/>
                  </a:lnTo>
                  <a:lnTo>
                    <a:pt x="349" y="0"/>
                  </a:lnTo>
                  <a:lnTo>
                    <a:pt x="373" y="0"/>
                  </a:lnTo>
                  <a:lnTo>
                    <a:pt x="390" y="7"/>
                  </a:lnTo>
                  <a:lnTo>
                    <a:pt x="406" y="24"/>
                  </a:lnTo>
                  <a:lnTo>
                    <a:pt x="423" y="40"/>
                  </a:lnTo>
                  <a:lnTo>
                    <a:pt x="438" y="57"/>
                  </a:lnTo>
                  <a:lnTo>
                    <a:pt x="463" y="57"/>
                  </a:lnTo>
                  <a:lnTo>
                    <a:pt x="494" y="40"/>
                  </a:lnTo>
                  <a:lnTo>
                    <a:pt x="511" y="40"/>
                  </a:lnTo>
                  <a:lnTo>
                    <a:pt x="535" y="40"/>
                  </a:lnTo>
                  <a:lnTo>
                    <a:pt x="560" y="40"/>
                  </a:lnTo>
                  <a:lnTo>
                    <a:pt x="584" y="33"/>
                  </a:lnTo>
                  <a:lnTo>
                    <a:pt x="601" y="33"/>
                  </a:lnTo>
                  <a:lnTo>
                    <a:pt x="625" y="48"/>
                  </a:lnTo>
                  <a:lnTo>
                    <a:pt x="641" y="73"/>
                  </a:lnTo>
                  <a:lnTo>
                    <a:pt x="658" y="88"/>
                  </a:lnTo>
                  <a:lnTo>
                    <a:pt x="658" y="88"/>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8"/>
            <p:cNvSpPr>
              <a:spLocks/>
            </p:cNvSpPr>
            <p:nvPr/>
          </p:nvSpPr>
          <p:spPr bwMode="auto">
            <a:xfrm>
              <a:off x="1647" y="2556"/>
              <a:ext cx="1249" cy="1164"/>
            </a:xfrm>
            <a:custGeom>
              <a:avLst/>
              <a:gdLst>
                <a:gd name="T0" fmla="*/ 867 w 1249"/>
                <a:gd name="T1" fmla="*/ 1149 h 1164"/>
                <a:gd name="T2" fmla="*/ 803 w 1249"/>
                <a:gd name="T3" fmla="*/ 1140 h 1164"/>
                <a:gd name="T4" fmla="*/ 738 w 1249"/>
                <a:gd name="T5" fmla="*/ 1123 h 1164"/>
                <a:gd name="T6" fmla="*/ 689 w 1249"/>
                <a:gd name="T7" fmla="*/ 1108 h 1164"/>
                <a:gd name="T8" fmla="*/ 624 w 1249"/>
                <a:gd name="T9" fmla="*/ 1083 h 1164"/>
                <a:gd name="T10" fmla="*/ 560 w 1249"/>
                <a:gd name="T11" fmla="*/ 1099 h 1164"/>
                <a:gd name="T12" fmla="*/ 503 w 1249"/>
                <a:gd name="T13" fmla="*/ 1108 h 1164"/>
                <a:gd name="T14" fmla="*/ 446 w 1249"/>
                <a:gd name="T15" fmla="*/ 1123 h 1164"/>
                <a:gd name="T16" fmla="*/ 356 w 1249"/>
                <a:gd name="T17" fmla="*/ 1092 h 1164"/>
                <a:gd name="T18" fmla="*/ 259 w 1249"/>
                <a:gd name="T19" fmla="*/ 1051 h 1164"/>
                <a:gd name="T20" fmla="*/ 187 w 1249"/>
                <a:gd name="T21" fmla="*/ 938 h 1164"/>
                <a:gd name="T22" fmla="*/ 178 w 1249"/>
                <a:gd name="T23" fmla="*/ 800 h 1164"/>
                <a:gd name="T24" fmla="*/ 162 w 1249"/>
                <a:gd name="T25" fmla="*/ 695 h 1164"/>
                <a:gd name="T26" fmla="*/ 7 w 1249"/>
                <a:gd name="T27" fmla="*/ 695 h 1164"/>
                <a:gd name="T28" fmla="*/ 64 w 1249"/>
                <a:gd name="T29" fmla="*/ 324 h 1164"/>
                <a:gd name="T30" fmla="*/ 121 w 1249"/>
                <a:gd name="T31" fmla="*/ 274 h 1164"/>
                <a:gd name="T32" fmla="*/ 171 w 1249"/>
                <a:gd name="T33" fmla="*/ 243 h 1164"/>
                <a:gd name="T34" fmla="*/ 235 w 1249"/>
                <a:gd name="T35" fmla="*/ 234 h 1164"/>
                <a:gd name="T36" fmla="*/ 292 w 1249"/>
                <a:gd name="T37" fmla="*/ 251 h 1164"/>
                <a:gd name="T38" fmla="*/ 349 w 1249"/>
                <a:gd name="T39" fmla="*/ 291 h 1164"/>
                <a:gd name="T40" fmla="*/ 389 w 1249"/>
                <a:gd name="T41" fmla="*/ 283 h 1164"/>
                <a:gd name="T42" fmla="*/ 389 w 1249"/>
                <a:gd name="T43" fmla="*/ 219 h 1164"/>
                <a:gd name="T44" fmla="*/ 430 w 1249"/>
                <a:gd name="T45" fmla="*/ 179 h 1164"/>
                <a:gd name="T46" fmla="*/ 487 w 1249"/>
                <a:gd name="T47" fmla="*/ 162 h 1164"/>
                <a:gd name="T48" fmla="*/ 518 w 1249"/>
                <a:gd name="T49" fmla="*/ 122 h 1164"/>
                <a:gd name="T50" fmla="*/ 568 w 1249"/>
                <a:gd name="T51" fmla="*/ 57 h 1164"/>
                <a:gd name="T52" fmla="*/ 624 w 1249"/>
                <a:gd name="T53" fmla="*/ 32 h 1164"/>
                <a:gd name="T54" fmla="*/ 681 w 1249"/>
                <a:gd name="T55" fmla="*/ 8 h 1164"/>
                <a:gd name="T56" fmla="*/ 746 w 1249"/>
                <a:gd name="T57" fmla="*/ 17 h 1164"/>
                <a:gd name="T58" fmla="*/ 803 w 1249"/>
                <a:gd name="T59" fmla="*/ 32 h 1164"/>
                <a:gd name="T60" fmla="*/ 851 w 1249"/>
                <a:gd name="T61" fmla="*/ 57 h 1164"/>
                <a:gd name="T62" fmla="*/ 900 w 1249"/>
                <a:gd name="T63" fmla="*/ 17 h 1164"/>
                <a:gd name="T64" fmla="*/ 964 w 1249"/>
                <a:gd name="T65" fmla="*/ 8 h 1164"/>
                <a:gd name="T66" fmla="*/ 1005 w 1249"/>
                <a:gd name="T67" fmla="*/ 24 h 1164"/>
                <a:gd name="T68" fmla="*/ 1062 w 1249"/>
                <a:gd name="T69" fmla="*/ 41 h 1164"/>
                <a:gd name="T70" fmla="*/ 1126 w 1249"/>
                <a:gd name="T71" fmla="*/ 48 h 1164"/>
                <a:gd name="T72" fmla="*/ 1183 w 1249"/>
                <a:gd name="T73" fmla="*/ 41 h 1164"/>
                <a:gd name="T74" fmla="*/ 1183 w 1249"/>
                <a:gd name="T75" fmla="*/ 89 h 1164"/>
                <a:gd name="T76" fmla="*/ 1183 w 1249"/>
                <a:gd name="T77" fmla="*/ 153 h 1164"/>
                <a:gd name="T78" fmla="*/ 1192 w 1249"/>
                <a:gd name="T79" fmla="*/ 219 h 1164"/>
                <a:gd name="T80" fmla="*/ 1192 w 1249"/>
                <a:gd name="T81" fmla="*/ 283 h 1164"/>
                <a:gd name="T82" fmla="*/ 1200 w 1249"/>
                <a:gd name="T83" fmla="*/ 340 h 1164"/>
                <a:gd name="T84" fmla="*/ 1176 w 1249"/>
                <a:gd name="T85" fmla="*/ 372 h 1164"/>
                <a:gd name="T86" fmla="*/ 1209 w 1249"/>
                <a:gd name="T87" fmla="*/ 412 h 1164"/>
                <a:gd name="T88" fmla="*/ 1233 w 1249"/>
                <a:gd name="T89" fmla="*/ 462 h 1164"/>
                <a:gd name="T90" fmla="*/ 1249 w 1249"/>
                <a:gd name="T91" fmla="*/ 517 h 1164"/>
                <a:gd name="T92" fmla="*/ 1224 w 1249"/>
                <a:gd name="T93" fmla="*/ 574 h 1164"/>
                <a:gd name="T94" fmla="*/ 1216 w 1249"/>
                <a:gd name="T95" fmla="*/ 614 h 1164"/>
                <a:gd name="T96" fmla="*/ 1183 w 1249"/>
                <a:gd name="T97" fmla="*/ 671 h 1164"/>
                <a:gd name="T98" fmla="*/ 1152 w 1249"/>
                <a:gd name="T99" fmla="*/ 728 h 1164"/>
                <a:gd name="T100" fmla="*/ 1126 w 1249"/>
                <a:gd name="T101" fmla="*/ 768 h 1164"/>
                <a:gd name="T102" fmla="*/ 1095 w 1249"/>
                <a:gd name="T103" fmla="*/ 809 h 1164"/>
                <a:gd name="T104" fmla="*/ 1078 w 1249"/>
                <a:gd name="T105" fmla="*/ 857 h 1164"/>
                <a:gd name="T106" fmla="*/ 1054 w 1249"/>
                <a:gd name="T107" fmla="*/ 906 h 1164"/>
                <a:gd name="T108" fmla="*/ 1029 w 1249"/>
                <a:gd name="T109" fmla="*/ 962 h 1164"/>
                <a:gd name="T110" fmla="*/ 1014 w 1249"/>
                <a:gd name="T111" fmla="*/ 1027 h 1164"/>
                <a:gd name="T112" fmla="*/ 988 w 1249"/>
                <a:gd name="T113" fmla="*/ 1108 h 1164"/>
                <a:gd name="T114" fmla="*/ 964 w 1249"/>
                <a:gd name="T115" fmla="*/ 115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9" h="1164">
                  <a:moveTo>
                    <a:pt x="917" y="1164"/>
                  </a:moveTo>
                  <a:lnTo>
                    <a:pt x="908" y="1164"/>
                  </a:lnTo>
                  <a:lnTo>
                    <a:pt x="900" y="1164"/>
                  </a:lnTo>
                  <a:lnTo>
                    <a:pt x="891" y="1164"/>
                  </a:lnTo>
                  <a:lnTo>
                    <a:pt x="884" y="1156"/>
                  </a:lnTo>
                  <a:lnTo>
                    <a:pt x="876" y="1156"/>
                  </a:lnTo>
                  <a:lnTo>
                    <a:pt x="867" y="1156"/>
                  </a:lnTo>
                  <a:lnTo>
                    <a:pt x="867" y="1149"/>
                  </a:lnTo>
                  <a:lnTo>
                    <a:pt x="860" y="1149"/>
                  </a:lnTo>
                  <a:lnTo>
                    <a:pt x="851" y="1149"/>
                  </a:lnTo>
                  <a:lnTo>
                    <a:pt x="843" y="1140"/>
                  </a:lnTo>
                  <a:lnTo>
                    <a:pt x="836" y="1140"/>
                  </a:lnTo>
                  <a:lnTo>
                    <a:pt x="827" y="1140"/>
                  </a:lnTo>
                  <a:lnTo>
                    <a:pt x="819" y="1140"/>
                  </a:lnTo>
                  <a:lnTo>
                    <a:pt x="810" y="1140"/>
                  </a:lnTo>
                  <a:lnTo>
                    <a:pt x="803" y="1140"/>
                  </a:lnTo>
                  <a:lnTo>
                    <a:pt x="795" y="1132"/>
                  </a:lnTo>
                  <a:lnTo>
                    <a:pt x="786" y="1132"/>
                  </a:lnTo>
                  <a:lnTo>
                    <a:pt x="779" y="1132"/>
                  </a:lnTo>
                  <a:lnTo>
                    <a:pt x="770" y="1132"/>
                  </a:lnTo>
                  <a:lnTo>
                    <a:pt x="762" y="1132"/>
                  </a:lnTo>
                  <a:lnTo>
                    <a:pt x="753" y="1132"/>
                  </a:lnTo>
                  <a:lnTo>
                    <a:pt x="746" y="1123"/>
                  </a:lnTo>
                  <a:lnTo>
                    <a:pt x="738" y="1123"/>
                  </a:lnTo>
                  <a:lnTo>
                    <a:pt x="729" y="1123"/>
                  </a:lnTo>
                  <a:lnTo>
                    <a:pt x="722" y="1123"/>
                  </a:lnTo>
                  <a:lnTo>
                    <a:pt x="722" y="1116"/>
                  </a:lnTo>
                  <a:lnTo>
                    <a:pt x="713" y="1116"/>
                  </a:lnTo>
                  <a:lnTo>
                    <a:pt x="705" y="1116"/>
                  </a:lnTo>
                  <a:lnTo>
                    <a:pt x="698" y="1116"/>
                  </a:lnTo>
                  <a:lnTo>
                    <a:pt x="698" y="1108"/>
                  </a:lnTo>
                  <a:lnTo>
                    <a:pt x="689" y="1108"/>
                  </a:lnTo>
                  <a:lnTo>
                    <a:pt x="681" y="1099"/>
                  </a:lnTo>
                  <a:lnTo>
                    <a:pt x="672" y="1099"/>
                  </a:lnTo>
                  <a:lnTo>
                    <a:pt x="665" y="1092"/>
                  </a:lnTo>
                  <a:lnTo>
                    <a:pt x="656" y="1092"/>
                  </a:lnTo>
                  <a:lnTo>
                    <a:pt x="648" y="1083"/>
                  </a:lnTo>
                  <a:lnTo>
                    <a:pt x="641" y="1083"/>
                  </a:lnTo>
                  <a:lnTo>
                    <a:pt x="632" y="1083"/>
                  </a:lnTo>
                  <a:lnTo>
                    <a:pt x="624" y="1083"/>
                  </a:lnTo>
                  <a:lnTo>
                    <a:pt x="615" y="1083"/>
                  </a:lnTo>
                  <a:lnTo>
                    <a:pt x="608" y="1083"/>
                  </a:lnTo>
                  <a:lnTo>
                    <a:pt x="601" y="1092"/>
                  </a:lnTo>
                  <a:lnTo>
                    <a:pt x="592" y="1092"/>
                  </a:lnTo>
                  <a:lnTo>
                    <a:pt x="584" y="1092"/>
                  </a:lnTo>
                  <a:lnTo>
                    <a:pt x="575" y="1092"/>
                  </a:lnTo>
                  <a:lnTo>
                    <a:pt x="568" y="1099"/>
                  </a:lnTo>
                  <a:lnTo>
                    <a:pt x="560" y="1099"/>
                  </a:lnTo>
                  <a:lnTo>
                    <a:pt x="551" y="1099"/>
                  </a:lnTo>
                  <a:lnTo>
                    <a:pt x="551" y="1108"/>
                  </a:lnTo>
                  <a:lnTo>
                    <a:pt x="544" y="1099"/>
                  </a:lnTo>
                  <a:lnTo>
                    <a:pt x="535" y="1099"/>
                  </a:lnTo>
                  <a:lnTo>
                    <a:pt x="527" y="1099"/>
                  </a:lnTo>
                  <a:lnTo>
                    <a:pt x="518" y="1099"/>
                  </a:lnTo>
                  <a:lnTo>
                    <a:pt x="511" y="1108"/>
                  </a:lnTo>
                  <a:lnTo>
                    <a:pt x="503" y="1108"/>
                  </a:lnTo>
                  <a:lnTo>
                    <a:pt x="494" y="1108"/>
                  </a:lnTo>
                  <a:lnTo>
                    <a:pt x="487" y="1116"/>
                  </a:lnTo>
                  <a:lnTo>
                    <a:pt x="478" y="1116"/>
                  </a:lnTo>
                  <a:lnTo>
                    <a:pt x="470" y="1116"/>
                  </a:lnTo>
                  <a:lnTo>
                    <a:pt x="463" y="1116"/>
                  </a:lnTo>
                  <a:lnTo>
                    <a:pt x="454" y="1116"/>
                  </a:lnTo>
                  <a:lnTo>
                    <a:pt x="446" y="1116"/>
                  </a:lnTo>
                  <a:lnTo>
                    <a:pt x="446" y="1123"/>
                  </a:lnTo>
                  <a:lnTo>
                    <a:pt x="437" y="1123"/>
                  </a:lnTo>
                  <a:lnTo>
                    <a:pt x="422" y="1123"/>
                  </a:lnTo>
                  <a:lnTo>
                    <a:pt x="406" y="1123"/>
                  </a:lnTo>
                  <a:lnTo>
                    <a:pt x="397" y="1123"/>
                  </a:lnTo>
                  <a:lnTo>
                    <a:pt x="389" y="1116"/>
                  </a:lnTo>
                  <a:lnTo>
                    <a:pt x="380" y="1108"/>
                  </a:lnTo>
                  <a:lnTo>
                    <a:pt x="373" y="1099"/>
                  </a:lnTo>
                  <a:lnTo>
                    <a:pt x="356" y="1092"/>
                  </a:lnTo>
                  <a:lnTo>
                    <a:pt x="332" y="1083"/>
                  </a:lnTo>
                  <a:lnTo>
                    <a:pt x="308" y="1083"/>
                  </a:lnTo>
                  <a:lnTo>
                    <a:pt x="308" y="1075"/>
                  </a:lnTo>
                  <a:lnTo>
                    <a:pt x="299" y="1075"/>
                  </a:lnTo>
                  <a:lnTo>
                    <a:pt x="292" y="1075"/>
                  </a:lnTo>
                  <a:lnTo>
                    <a:pt x="285" y="1068"/>
                  </a:lnTo>
                  <a:lnTo>
                    <a:pt x="276" y="1059"/>
                  </a:lnTo>
                  <a:lnTo>
                    <a:pt x="259" y="1051"/>
                  </a:lnTo>
                  <a:lnTo>
                    <a:pt x="243" y="1035"/>
                  </a:lnTo>
                  <a:lnTo>
                    <a:pt x="235" y="1027"/>
                  </a:lnTo>
                  <a:lnTo>
                    <a:pt x="219" y="1011"/>
                  </a:lnTo>
                  <a:lnTo>
                    <a:pt x="211" y="1002"/>
                  </a:lnTo>
                  <a:lnTo>
                    <a:pt x="202" y="987"/>
                  </a:lnTo>
                  <a:lnTo>
                    <a:pt x="195" y="978"/>
                  </a:lnTo>
                  <a:lnTo>
                    <a:pt x="187" y="962"/>
                  </a:lnTo>
                  <a:lnTo>
                    <a:pt x="187" y="938"/>
                  </a:lnTo>
                  <a:lnTo>
                    <a:pt x="195" y="914"/>
                  </a:lnTo>
                  <a:lnTo>
                    <a:pt x="187" y="897"/>
                  </a:lnTo>
                  <a:lnTo>
                    <a:pt x="187" y="881"/>
                  </a:lnTo>
                  <a:lnTo>
                    <a:pt x="187" y="857"/>
                  </a:lnTo>
                  <a:lnTo>
                    <a:pt x="195" y="840"/>
                  </a:lnTo>
                  <a:lnTo>
                    <a:pt x="195" y="825"/>
                  </a:lnTo>
                  <a:lnTo>
                    <a:pt x="187" y="809"/>
                  </a:lnTo>
                  <a:lnTo>
                    <a:pt x="178" y="800"/>
                  </a:lnTo>
                  <a:lnTo>
                    <a:pt x="178" y="792"/>
                  </a:lnTo>
                  <a:lnTo>
                    <a:pt x="171" y="785"/>
                  </a:lnTo>
                  <a:lnTo>
                    <a:pt x="162" y="768"/>
                  </a:lnTo>
                  <a:lnTo>
                    <a:pt x="162" y="752"/>
                  </a:lnTo>
                  <a:lnTo>
                    <a:pt x="178" y="745"/>
                  </a:lnTo>
                  <a:lnTo>
                    <a:pt x="178" y="728"/>
                  </a:lnTo>
                  <a:lnTo>
                    <a:pt x="171" y="712"/>
                  </a:lnTo>
                  <a:lnTo>
                    <a:pt x="162" y="695"/>
                  </a:lnTo>
                  <a:lnTo>
                    <a:pt x="154" y="695"/>
                  </a:lnTo>
                  <a:lnTo>
                    <a:pt x="147" y="695"/>
                  </a:lnTo>
                  <a:lnTo>
                    <a:pt x="138" y="704"/>
                  </a:lnTo>
                  <a:lnTo>
                    <a:pt x="130" y="704"/>
                  </a:lnTo>
                  <a:lnTo>
                    <a:pt x="121" y="704"/>
                  </a:lnTo>
                  <a:lnTo>
                    <a:pt x="114" y="704"/>
                  </a:lnTo>
                  <a:lnTo>
                    <a:pt x="24" y="704"/>
                  </a:lnTo>
                  <a:lnTo>
                    <a:pt x="7" y="695"/>
                  </a:lnTo>
                  <a:lnTo>
                    <a:pt x="0" y="695"/>
                  </a:lnTo>
                  <a:lnTo>
                    <a:pt x="33" y="493"/>
                  </a:lnTo>
                  <a:lnTo>
                    <a:pt x="49" y="388"/>
                  </a:lnTo>
                  <a:lnTo>
                    <a:pt x="57" y="340"/>
                  </a:lnTo>
                  <a:lnTo>
                    <a:pt x="49" y="340"/>
                  </a:lnTo>
                  <a:lnTo>
                    <a:pt x="49" y="331"/>
                  </a:lnTo>
                  <a:lnTo>
                    <a:pt x="57" y="324"/>
                  </a:lnTo>
                  <a:lnTo>
                    <a:pt x="64" y="324"/>
                  </a:lnTo>
                  <a:lnTo>
                    <a:pt x="64" y="315"/>
                  </a:lnTo>
                  <a:lnTo>
                    <a:pt x="73" y="315"/>
                  </a:lnTo>
                  <a:lnTo>
                    <a:pt x="81" y="307"/>
                  </a:lnTo>
                  <a:lnTo>
                    <a:pt x="90" y="300"/>
                  </a:lnTo>
                  <a:lnTo>
                    <a:pt x="97" y="291"/>
                  </a:lnTo>
                  <a:lnTo>
                    <a:pt x="105" y="283"/>
                  </a:lnTo>
                  <a:lnTo>
                    <a:pt x="114" y="283"/>
                  </a:lnTo>
                  <a:lnTo>
                    <a:pt x="121" y="274"/>
                  </a:lnTo>
                  <a:lnTo>
                    <a:pt x="130" y="267"/>
                  </a:lnTo>
                  <a:lnTo>
                    <a:pt x="138" y="267"/>
                  </a:lnTo>
                  <a:lnTo>
                    <a:pt x="147" y="267"/>
                  </a:lnTo>
                  <a:lnTo>
                    <a:pt x="147" y="259"/>
                  </a:lnTo>
                  <a:lnTo>
                    <a:pt x="154" y="259"/>
                  </a:lnTo>
                  <a:lnTo>
                    <a:pt x="162" y="259"/>
                  </a:lnTo>
                  <a:lnTo>
                    <a:pt x="171" y="251"/>
                  </a:lnTo>
                  <a:lnTo>
                    <a:pt x="171" y="243"/>
                  </a:lnTo>
                  <a:lnTo>
                    <a:pt x="178" y="243"/>
                  </a:lnTo>
                  <a:lnTo>
                    <a:pt x="187" y="243"/>
                  </a:lnTo>
                  <a:lnTo>
                    <a:pt x="195" y="234"/>
                  </a:lnTo>
                  <a:lnTo>
                    <a:pt x="202" y="234"/>
                  </a:lnTo>
                  <a:lnTo>
                    <a:pt x="211" y="234"/>
                  </a:lnTo>
                  <a:lnTo>
                    <a:pt x="219" y="234"/>
                  </a:lnTo>
                  <a:lnTo>
                    <a:pt x="228" y="234"/>
                  </a:lnTo>
                  <a:lnTo>
                    <a:pt x="235" y="234"/>
                  </a:lnTo>
                  <a:lnTo>
                    <a:pt x="243" y="234"/>
                  </a:lnTo>
                  <a:lnTo>
                    <a:pt x="252" y="234"/>
                  </a:lnTo>
                  <a:lnTo>
                    <a:pt x="259" y="234"/>
                  </a:lnTo>
                  <a:lnTo>
                    <a:pt x="268" y="234"/>
                  </a:lnTo>
                  <a:lnTo>
                    <a:pt x="276" y="234"/>
                  </a:lnTo>
                  <a:lnTo>
                    <a:pt x="285" y="243"/>
                  </a:lnTo>
                  <a:lnTo>
                    <a:pt x="292" y="243"/>
                  </a:lnTo>
                  <a:lnTo>
                    <a:pt x="292" y="251"/>
                  </a:lnTo>
                  <a:lnTo>
                    <a:pt x="299" y="251"/>
                  </a:lnTo>
                  <a:lnTo>
                    <a:pt x="308" y="259"/>
                  </a:lnTo>
                  <a:lnTo>
                    <a:pt x="316" y="259"/>
                  </a:lnTo>
                  <a:lnTo>
                    <a:pt x="316" y="267"/>
                  </a:lnTo>
                  <a:lnTo>
                    <a:pt x="325" y="267"/>
                  </a:lnTo>
                  <a:lnTo>
                    <a:pt x="332" y="274"/>
                  </a:lnTo>
                  <a:lnTo>
                    <a:pt x="340" y="283"/>
                  </a:lnTo>
                  <a:lnTo>
                    <a:pt x="349" y="291"/>
                  </a:lnTo>
                  <a:lnTo>
                    <a:pt x="356" y="291"/>
                  </a:lnTo>
                  <a:lnTo>
                    <a:pt x="356" y="300"/>
                  </a:lnTo>
                  <a:lnTo>
                    <a:pt x="365" y="300"/>
                  </a:lnTo>
                  <a:lnTo>
                    <a:pt x="373" y="307"/>
                  </a:lnTo>
                  <a:lnTo>
                    <a:pt x="380" y="300"/>
                  </a:lnTo>
                  <a:lnTo>
                    <a:pt x="380" y="291"/>
                  </a:lnTo>
                  <a:lnTo>
                    <a:pt x="389" y="291"/>
                  </a:lnTo>
                  <a:lnTo>
                    <a:pt x="389" y="283"/>
                  </a:lnTo>
                  <a:lnTo>
                    <a:pt x="389" y="274"/>
                  </a:lnTo>
                  <a:lnTo>
                    <a:pt x="389" y="267"/>
                  </a:lnTo>
                  <a:lnTo>
                    <a:pt x="389" y="259"/>
                  </a:lnTo>
                  <a:lnTo>
                    <a:pt x="389" y="251"/>
                  </a:lnTo>
                  <a:lnTo>
                    <a:pt x="389" y="243"/>
                  </a:lnTo>
                  <a:lnTo>
                    <a:pt x="389" y="234"/>
                  </a:lnTo>
                  <a:lnTo>
                    <a:pt x="389" y="227"/>
                  </a:lnTo>
                  <a:lnTo>
                    <a:pt x="389" y="219"/>
                  </a:lnTo>
                  <a:lnTo>
                    <a:pt x="397" y="219"/>
                  </a:lnTo>
                  <a:lnTo>
                    <a:pt x="397" y="210"/>
                  </a:lnTo>
                  <a:lnTo>
                    <a:pt x="397" y="203"/>
                  </a:lnTo>
                  <a:lnTo>
                    <a:pt x="406" y="203"/>
                  </a:lnTo>
                  <a:lnTo>
                    <a:pt x="406" y="194"/>
                  </a:lnTo>
                  <a:lnTo>
                    <a:pt x="413" y="186"/>
                  </a:lnTo>
                  <a:lnTo>
                    <a:pt x="422" y="186"/>
                  </a:lnTo>
                  <a:lnTo>
                    <a:pt x="430" y="179"/>
                  </a:lnTo>
                  <a:lnTo>
                    <a:pt x="437" y="179"/>
                  </a:lnTo>
                  <a:lnTo>
                    <a:pt x="446" y="179"/>
                  </a:lnTo>
                  <a:lnTo>
                    <a:pt x="454" y="170"/>
                  </a:lnTo>
                  <a:lnTo>
                    <a:pt x="463" y="170"/>
                  </a:lnTo>
                  <a:lnTo>
                    <a:pt x="470" y="170"/>
                  </a:lnTo>
                  <a:lnTo>
                    <a:pt x="470" y="162"/>
                  </a:lnTo>
                  <a:lnTo>
                    <a:pt x="478" y="162"/>
                  </a:lnTo>
                  <a:lnTo>
                    <a:pt x="487" y="162"/>
                  </a:lnTo>
                  <a:lnTo>
                    <a:pt x="487" y="153"/>
                  </a:lnTo>
                  <a:lnTo>
                    <a:pt x="494" y="146"/>
                  </a:lnTo>
                  <a:lnTo>
                    <a:pt x="494" y="138"/>
                  </a:lnTo>
                  <a:lnTo>
                    <a:pt x="503" y="138"/>
                  </a:lnTo>
                  <a:lnTo>
                    <a:pt x="503" y="129"/>
                  </a:lnTo>
                  <a:lnTo>
                    <a:pt x="511" y="129"/>
                  </a:lnTo>
                  <a:lnTo>
                    <a:pt x="511" y="122"/>
                  </a:lnTo>
                  <a:lnTo>
                    <a:pt x="518" y="122"/>
                  </a:lnTo>
                  <a:lnTo>
                    <a:pt x="527" y="105"/>
                  </a:lnTo>
                  <a:lnTo>
                    <a:pt x="535" y="98"/>
                  </a:lnTo>
                  <a:lnTo>
                    <a:pt x="544" y="89"/>
                  </a:lnTo>
                  <a:lnTo>
                    <a:pt x="544" y="81"/>
                  </a:lnTo>
                  <a:lnTo>
                    <a:pt x="551" y="81"/>
                  </a:lnTo>
                  <a:lnTo>
                    <a:pt x="551" y="72"/>
                  </a:lnTo>
                  <a:lnTo>
                    <a:pt x="560" y="65"/>
                  </a:lnTo>
                  <a:lnTo>
                    <a:pt x="568" y="57"/>
                  </a:lnTo>
                  <a:lnTo>
                    <a:pt x="575" y="48"/>
                  </a:lnTo>
                  <a:lnTo>
                    <a:pt x="584" y="48"/>
                  </a:lnTo>
                  <a:lnTo>
                    <a:pt x="592" y="48"/>
                  </a:lnTo>
                  <a:lnTo>
                    <a:pt x="601" y="48"/>
                  </a:lnTo>
                  <a:lnTo>
                    <a:pt x="601" y="41"/>
                  </a:lnTo>
                  <a:lnTo>
                    <a:pt x="608" y="41"/>
                  </a:lnTo>
                  <a:lnTo>
                    <a:pt x="615" y="41"/>
                  </a:lnTo>
                  <a:lnTo>
                    <a:pt x="624" y="32"/>
                  </a:lnTo>
                  <a:lnTo>
                    <a:pt x="632" y="24"/>
                  </a:lnTo>
                  <a:lnTo>
                    <a:pt x="641" y="24"/>
                  </a:lnTo>
                  <a:lnTo>
                    <a:pt x="641" y="17"/>
                  </a:lnTo>
                  <a:lnTo>
                    <a:pt x="648" y="17"/>
                  </a:lnTo>
                  <a:lnTo>
                    <a:pt x="656" y="8"/>
                  </a:lnTo>
                  <a:lnTo>
                    <a:pt x="665" y="8"/>
                  </a:lnTo>
                  <a:lnTo>
                    <a:pt x="672" y="8"/>
                  </a:lnTo>
                  <a:lnTo>
                    <a:pt x="681" y="8"/>
                  </a:lnTo>
                  <a:lnTo>
                    <a:pt x="689" y="8"/>
                  </a:lnTo>
                  <a:lnTo>
                    <a:pt x="698" y="17"/>
                  </a:lnTo>
                  <a:lnTo>
                    <a:pt x="705" y="17"/>
                  </a:lnTo>
                  <a:lnTo>
                    <a:pt x="713" y="17"/>
                  </a:lnTo>
                  <a:lnTo>
                    <a:pt x="722" y="17"/>
                  </a:lnTo>
                  <a:lnTo>
                    <a:pt x="729" y="17"/>
                  </a:lnTo>
                  <a:lnTo>
                    <a:pt x="738" y="17"/>
                  </a:lnTo>
                  <a:lnTo>
                    <a:pt x="746" y="17"/>
                  </a:lnTo>
                  <a:lnTo>
                    <a:pt x="753" y="24"/>
                  </a:lnTo>
                  <a:lnTo>
                    <a:pt x="762" y="24"/>
                  </a:lnTo>
                  <a:lnTo>
                    <a:pt x="770" y="24"/>
                  </a:lnTo>
                  <a:lnTo>
                    <a:pt x="779" y="24"/>
                  </a:lnTo>
                  <a:lnTo>
                    <a:pt x="786" y="24"/>
                  </a:lnTo>
                  <a:lnTo>
                    <a:pt x="786" y="32"/>
                  </a:lnTo>
                  <a:lnTo>
                    <a:pt x="795" y="32"/>
                  </a:lnTo>
                  <a:lnTo>
                    <a:pt x="803" y="32"/>
                  </a:lnTo>
                  <a:lnTo>
                    <a:pt x="810" y="32"/>
                  </a:lnTo>
                  <a:lnTo>
                    <a:pt x="819" y="41"/>
                  </a:lnTo>
                  <a:lnTo>
                    <a:pt x="827" y="41"/>
                  </a:lnTo>
                  <a:lnTo>
                    <a:pt x="836" y="41"/>
                  </a:lnTo>
                  <a:lnTo>
                    <a:pt x="836" y="48"/>
                  </a:lnTo>
                  <a:lnTo>
                    <a:pt x="843" y="48"/>
                  </a:lnTo>
                  <a:lnTo>
                    <a:pt x="851" y="48"/>
                  </a:lnTo>
                  <a:lnTo>
                    <a:pt x="851" y="57"/>
                  </a:lnTo>
                  <a:lnTo>
                    <a:pt x="860" y="57"/>
                  </a:lnTo>
                  <a:lnTo>
                    <a:pt x="867" y="57"/>
                  </a:lnTo>
                  <a:lnTo>
                    <a:pt x="876" y="57"/>
                  </a:lnTo>
                  <a:lnTo>
                    <a:pt x="876" y="48"/>
                  </a:lnTo>
                  <a:lnTo>
                    <a:pt x="884" y="41"/>
                  </a:lnTo>
                  <a:lnTo>
                    <a:pt x="884" y="32"/>
                  </a:lnTo>
                  <a:lnTo>
                    <a:pt x="891" y="24"/>
                  </a:lnTo>
                  <a:lnTo>
                    <a:pt x="900" y="17"/>
                  </a:lnTo>
                  <a:lnTo>
                    <a:pt x="908" y="8"/>
                  </a:lnTo>
                  <a:lnTo>
                    <a:pt x="917" y="8"/>
                  </a:lnTo>
                  <a:lnTo>
                    <a:pt x="924" y="8"/>
                  </a:lnTo>
                  <a:lnTo>
                    <a:pt x="933" y="8"/>
                  </a:lnTo>
                  <a:lnTo>
                    <a:pt x="940" y="8"/>
                  </a:lnTo>
                  <a:lnTo>
                    <a:pt x="948" y="8"/>
                  </a:lnTo>
                  <a:lnTo>
                    <a:pt x="957" y="8"/>
                  </a:lnTo>
                  <a:lnTo>
                    <a:pt x="964" y="8"/>
                  </a:lnTo>
                  <a:lnTo>
                    <a:pt x="973" y="8"/>
                  </a:lnTo>
                  <a:lnTo>
                    <a:pt x="981" y="0"/>
                  </a:lnTo>
                  <a:lnTo>
                    <a:pt x="981" y="8"/>
                  </a:lnTo>
                  <a:lnTo>
                    <a:pt x="988" y="8"/>
                  </a:lnTo>
                  <a:lnTo>
                    <a:pt x="988" y="17"/>
                  </a:lnTo>
                  <a:lnTo>
                    <a:pt x="997" y="17"/>
                  </a:lnTo>
                  <a:lnTo>
                    <a:pt x="997" y="24"/>
                  </a:lnTo>
                  <a:lnTo>
                    <a:pt x="1005" y="24"/>
                  </a:lnTo>
                  <a:lnTo>
                    <a:pt x="1014" y="24"/>
                  </a:lnTo>
                  <a:lnTo>
                    <a:pt x="1014" y="32"/>
                  </a:lnTo>
                  <a:lnTo>
                    <a:pt x="1021" y="32"/>
                  </a:lnTo>
                  <a:lnTo>
                    <a:pt x="1029" y="32"/>
                  </a:lnTo>
                  <a:lnTo>
                    <a:pt x="1038" y="32"/>
                  </a:lnTo>
                  <a:lnTo>
                    <a:pt x="1045" y="32"/>
                  </a:lnTo>
                  <a:lnTo>
                    <a:pt x="1054" y="32"/>
                  </a:lnTo>
                  <a:lnTo>
                    <a:pt x="1062" y="41"/>
                  </a:lnTo>
                  <a:lnTo>
                    <a:pt x="1071" y="41"/>
                  </a:lnTo>
                  <a:lnTo>
                    <a:pt x="1078" y="41"/>
                  </a:lnTo>
                  <a:lnTo>
                    <a:pt x="1086" y="41"/>
                  </a:lnTo>
                  <a:lnTo>
                    <a:pt x="1095" y="41"/>
                  </a:lnTo>
                  <a:lnTo>
                    <a:pt x="1102" y="41"/>
                  </a:lnTo>
                  <a:lnTo>
                    <a:pt x="1111" y="48"/>
                  </a:lnTo>
                  <a:lnTo>
                    <a:pt x="1119" y="48"/>
                  </a:lnTo>
                  <a:lnTo>
                    <a:pt x="1126" y="48"/>
                  </a:lnTo>
                  <a:lnTo>
                    <a:pt x="1135" y="48"/>
                  </a:lnTo>
                  <a:lnTo>
                    <a:pt x="1143" y="57"/>
                  </a:lnTo>
                  <a:lnTo>
                    <a:pt x="1152" y="48"/>
                  </a:lnTo>
                  <a:lnTo>
                    <a:pt x="1159" y="48"/>
                  </a:lnTo>
                  <a:lnTo>
                    <a:pt x="1167" y="48"/>
                  </a:lnTo>
                  <a:lnTo>
                    <a:pt x="1167" y="41"/>
                  </a:lnTo>
                  <a:lnTo>
                    <a:pt x="1176" y="41"/>
                  </a:lnTo>
                  <a:lnTo>
                    <a:pt x="1183" y="41"/>
                  </a:lnTo>
                  <a:lnTo>
                    <a:pt x="1192" y="41"/>
                  </a:lnTo>
                  <a:lnTo>
                    <a:pt x="1192" y="48"/>
                  </a:lnTo>
                  <a:lnTo>
                    <a:pt x="1192" y="57"/>
                  </a:lnTo>
                  <a:lnTo>
                    <a:pt x="1192" y="65"/>
                  </a:lnTo>
                  <a:lnTo>
                    <a:pt x="1192" y="72"/>
                  </a:lnTo>
                  <a:lnTo>
                    <a:pt x="1183" y="72"/>
                  </a:lnTo>
                  <a:lnTo>
                    <a:pt x="1183" y="81"/>
                  </a:lnTo>
                  <a:lnTo>
                    <a:pt x="1183" y="89"/>
                  </a:lnTo>
                  <a:lnTo>
                    <a:pt x="1183" y="98"/>
                  </a:lnTo>
                  <a:lnTo>
                    <a:pt x="1176" y="105"/>
                  </a:lnTo>
                  <a:lnTo>
                    <a:pt x="1176" y="113"/>
                  </a:lnTo>
                  <a:lnTo>
                    <a:pt x="1176" y="122"/>
                  </a:lnTo>
                  <a:lnTo>
                    <a:pt x="1176" y="129"/>
                  </a:lnTo>
                  <a:lnTo>
                    <a:pt x="1183" y="138"/>
                  </a:lnTo>
                  <a:lnTo>
                    <a:pt x="1183" y="146"/>
                  </a:lnTo>
                  <a:lnTo>
                    <a:pt x="1183" y="153"/>
                  </a:lnTo>
                  <a:lnTo>
                    <a:pt x="1183" y="162"/>
                  </a:lnTo>
                  <a:lnTo>
                    <a:pt x="1183" y="170"/>
                  </a:lnTo>
                  <a:lnTo>
                    <a:pt x="1183" y="179"/>
                  </a:lnTo>
                  <a:lnTo>
                    <a:pt x="1183" y="186"/>
                  </a:lnTo>
                  <a:lnTo>
                    <a:pt x="1183" y="194"/>
                  </a:lnTo>
                  <a:lnTo>
                    <a:pt x="1183" y="203"/>
                  </a:lnTo>
                  <a:lnTo>
                    <a:pt x="1183" y="210"/>
                  </a:lnTo>
                  <a:lnTo>
                    <a:pt x="1192" y="219"/>
                  </a:lnTo>
                  <a:lnTo>
                    <a:pt x="1192" y="227"/>
                  </a:lnTo>
                  <a:lnTo>
                    <a:pt x="1192" y="234"/>
                  </a:lnTo>
                  <a:lnTo>
                    <a:pt x="1192" y="243"/>
                  </a:lnTo>
                  <a:lnTo>
                    <a:pt x="1192" y="251"/>
                  </a:lnTo>
                  <a:lnTo>
                    <a:pt x="1192" y="259"/>
                  </a:lnTo>
                  <a:lnTo>
                    <a:pt x="1192" y="267"/>
                  </a:lnTo>
                  <a:lnTo>
                    <a:pt x="1192" y="274"/>
                  </a:lnTo>
                  <a:lnTo>
                    <a:pt x="1192" y="283"/>
                  </a:lnTo>
                  <a:lnTo>
                    <a:pt x="1192" y="291"/>
                  </a:lnTo>
                  <a:lnTo>
                    <a:pt x="1192" y="300"/>
                  </a:lnTo>
                  <a:lnTo>
                    <a:pt x="1192" y="307"/>
                  </a:lnTo>
                  <a:lnTo>
                    <a:pt x="1192" y="315"/>
                  </a:lnTo>
                  <a:lnTo>
                    <a:pt x="1192" y="324"/>
                  </a:lnTo>
                  <a:lnTo>
                    <a:pt x="1192" y="331"/>
                  </a:lnTo>
                  <a:lnTo>
                    <a:pt x="1200" y="331"/>
                  </a:lnTo>
                  <a:lnTo>
                    <a:pt x="1200" y="340"/>
                  </a:lnTo>
                  <a:lnTo>
                    <a:pt x="1200" y="348"/>
                  </a:lnTo>
                  <a:lnTo>
                    <a:pt x="1200" y="355"/>
                  </a:lnTo>
                  <a:lnTo>
                    <a:pt x="1192" y="355"/>
                  </a:lnTo>
                  <a:lnTo>
                    <a:pt x="1192" y="364"/>
                  </a:lnTo>
                  <a:lnTo>
                    <a:pt x="1183" y="364"/>
                  </a:lnTo>
                  <a:lnTo>
                    <a:pt x="1176" y="364"/>
                  </a:lnTo>
                  <a:lnTo>
                    <a:pt x="1167" y="364"/>
                  </a:lnTo>
                  <a:lnTo>
                    <a:pt x="1176" y="372"/>
                  </a:lnTo>
                  <a:lnTo>
                    <a:pt x="1176" y="381"/>
                  </a:lnTo>
                  <a:lnTo>
                    <a:pt x="1183" y="388"/>
                  </a:lnTo>
                  <a:lnTo>
                    <a:pt x="1192" y="388"/>
                  </a:lnTo>
                  <a:lnTo>
                    <a:pt x="1192" y="396"/>
                  </a:lnTo>
                  <a:lnTo>
                    <a:pt x="1200" y="396"/>
                  </a:lnTo>
                  <a:lnTo>
                    <a:pt x="1200" y="405"/>
                  </a:lnTo>
                  <a:lnTo>
                    <a:pt x="1209" y="405"/>
                  </a:lnTo>
                  <a:lnTo>
                    <a:pt x="1209" y="412"/>
                  </a:lnTo>
                  <a:lnTo>
                    <a:pt x="1216" y="412"/>
                  </a:lnTo>
                  <a:lnTo>
                    <a:pt x="1216" y="421"/>
                  </a:lnTo>
                  <a:lnTo>
                    <a:pt x="1224" y="429"/>
                  </a:lnTo>
                  <a:lnTo>
                    <a:pt x="1224" y="436"/>
                  </a:lnTo>
                  <a:lnTo>
                    <a:pt x="1224" y="445"/>
                  </a:lnTo>
                  <a:lnTo>
                    <a:pt x="1224" y="453"/>
                  </a:lnTo>
                  <a:lnTo>
                    <a:pt x="1224" y="462"/>
                  </a:lnTo>
                  <a:lnTo>
                    <a:pt x="1233" y="462"/>
                  </a:lnTo>
                  <a:lnTo>
                    <a:pt x="1233" y="469"/>
                  </a:lnTo>
                  <a:lnTo>
                    <a:pt x="1233" y="477"/>
                  </a:lnTo>
                  <a:lnTo>
                    <a:pt x="1240" y="477"/>
                  </a:lnTo>
                  <a:lnTo>
                    <a:pt x="1240" y="486"/>
                  </a:lnTo>
                  <a:lnTo>
                    <a:pt x="1240" y="493"/>
                  </a:lnTo>
                  <a:lnTo>
                    <a:pt x="1240" y="502"/>
                  </a:lnTo>
                  <a:lnTo>
                    <a:pt x="1249" y="502"/>
                  </a:lnTo>
                  <a:lnTo>
                    <a:pt x="1249" y="517"/>
                  </a:lnTo>
                  <a:lnTo>
                    <a:pt x="1240" y="526"/>
                  </a:lnTo>
                  <a:lnTo>
                    <a:pt x="1240" y="533"/>
                  </a:lnTo>
                  <a:lnTo>
                    <a:pt x="1240" y="542"/>
                  </a:lnTo>
                  <a:lnTo>
                    <a:pt x="1240" y="550"/>
                  </a:lnTo>
                  <a:lnTo>
                    <a:pt x="1233" y="557"/>
                  </a:lnTo>
                  <a:lnTo>
                    <a:pt x="1233" y="566"/>
                  </a:lnTo>
                  <a:lnTo>
                    <a:pt x="1224" y="566"/>
                  </a:lnTo>
                  <a:lnTo>
                    <a:pt x="1224" y="574"/>
                  </a:lnTo>
                  <a:lnTo>
                    <a:pt x="1224" y="583"/>
                  </a:lnTo>
                  <a:lnTo>
                    <a:pt x="1224" y="590"/>
                  </a:lnTo>
                  <a:lnTo>
                    <a:pt x="1224" y="598"/>
                  </a:lnTo>
                  <a:lnTo>
                    <a:pt x="1216" y="598"/>
                  </a:lnTo>
                  <a:lnTo>
                    <a:pt x="1216" y="607"/>
                  </a:lnTo>
                  <a:lnTo>
                    <a:pt x="1209" y="607"/>
                  </a:lnTo>
                  <a:lnTo>
                    <a:pt x="1209" y="614"/>
                  </a:lnTo>
                  <a:lnTo>
                    <a:pt x="1216" y="614"/>
                  </a:lnTo>
                  <a:lnTo>
                    <a:pt x="1216" y="623"/>
                  </a:lnTo>
                  <a:lnTo>
                    <a:pt x="1209" y="631"/>
                  </a:lnTo>
                  <a:lnTo>
                    <a:pt x="1209" y="638"/>
                  </a:lnTo>
                  <a:lnTo>
                    <a:pt x="1200" y="647"/>
                  </a:lnTo>
                  <a:lnTo>
                    <a:pt x="1200" y="655"/>
                  </a:lnTo>
                  <a:lnTo>
                    <a:pt x="1192" y="655"/>
                  </a:lnTo>
                  <a:lnTo>
                    <a:pt x="1192" y="664"/>
                  </a:lnTo>
                  <a:lnTo>
                    <a:pt x="1183" y="671"/>
                  </a:lnTo>
                  <a:lnTo>
                    <a:pt x="1176" y="679"/>
                  </a:lnTo>
                  <a:lnTo>
                    <a:pt x="1176" y="688"/>
                  </a:lnTo>
                  <a:lnTo>
                    <a:pt x="1167" y="695"/>
                  </a:lnTo>
                  <a:lnTo>
                    <a:pt x="1167" y="704"/>
                  </a:lnTo>
                  <a:lnTo>
                    <a:pt x="1167" y="712"/>
                  </a:lnTo>
                  <a:lnTo>
                    <a:pt x="1159" y="719"/>
                  </a:lnTo>
                  <a:lnTo>
                    <a:pt x="1159" y="728"/>
                  </a:lnTo>
                  <a:lnTo>
                    <a:pt x="1152" y="728"/>
                  </a:lnTo>
                  <a:lnTo>
                    <a:pt x="1152" y="736"/>
                  </a:lnTo>
                  <a:lnTo>
                    <a:pt x="1143" y="736"/>
                  </a:lnTo>
                  <a:lnTo>
                    <a:pt x="1143" y="745"/>
                  </a:lnTo>
                  <a:lnTo>
                    <a:pt x="1143" y="752"/>
                  </a:lnTo>
                  <a:lnTo>
                    <a:pt x="1135" y="752"/>
                  </a:lnTo>
                  <a:lnTo>
                    <a:pt x="1135" y="760"/>
                  </a:lnTo>
                  <a:lnTo>
                    <a:pt x="1135" y="768"/>
                  </a:lnTo>
                  <a:lnTo>
                    <a:pt x="1126" y="768"/>
                  </a:lnTo>
                  <a:lnTo>
                    <a:pt x="1126" y="776"/>
                  </a:lnTo>
                  <a:lnTo>
                    <a:pt x="1119" y="776"/>
                  </a:lnTo>
                  <a:lnTo>
                    <a:pt x="1111" y="785"/>
                  </a:lnTo>
                  <a:lnTo>
                    <a:pt x="1102" y="785"/>
                  </a:lnTo>
                  <a:lnTo>
                    <a:pt x="1102" y="792"/>
                  </a:lnTo>
                  <a:lnTo>
                    <a:pt x="1095" y="792"/>
                  </a:lnTo>
                  <a:lnTo>
                    <a:pt x="1095" y="800"/>
                  </a:lnTo>
                  <a:lnTo>
                    <a:pt x="1095" y="809"/>
                  </a:lnTo>
                  <a:lnTo>
                    <a:pt x="1086" y="809"/>
                  </a:lnTo>
                  <a:lnTo>
                    <a:pt x="1086" y="816"/>
                  </a:lnTo>
                  <a:lnTo>
                    <a:pt x="1086" y="825"/>
                  </a:lnTo>
                  <a:lnTo>
                    <a:pt x="1078" y="825"/>
                  </a:lnTo>
                  <a:lnTo>
                    <a:pt x="1078" y="833"/>
                  </a:lnTo>
                  <a:lnTo>
                    <a:pt x="1078" y="840"/>
                  </a:lnTo>
                  <a:lnTo>
                    <a:pt x="1078" y="849"/>
                  </a:lnTo>
                  <a:lnTo>
                    <a:pt x="1078" y="857"/>
                  </a:lnTo>
                  <a:lnTo>
                    <a:pt x="1078" y="866"/>
                  </a:lnTo>
                  <a:lnTo>
                    <a:pt x="1078" y="873"/>
                  </a:lnTo>
                  <a:lnTo>
                    <a:pt x="1071" y="873"/>
                  </a:lnTo>
                  <a:lnTo>
                    <a:pt x="1071" y="881"/>
                  </a:lnTo>
                  <a:lnTo>
                    <a:pt x="1071" y="890"/>
                  </a:lnTo>
                  <a:lnTo>
                    <a:pt x="1062" y="897"/>
                  </a:lnTo>
                  <a:lnTo>
                    <a:pt x="1062" y="906"/>
                  </a:lnTo>
                  <a:lnTo>
                    <a:pt x="1054" y="906"/>
                  </a:lnTo>
                  <a:lnTo>
                    <a:pt x="1054" y="914"/>
                  </a:lnTo>
                  <a:lnTo>
                    <a:pt x="1045" y="914"/>
                  </a:lnTo>
                  <a:lnTo>
                    <a:pt x="1045" y="921"/>
                  </a:lnTo>
                  <a:lnTo>
                    <a:pt x="1045" y="930"/>
                  </a:lnTo>
                  <a:lnTo>
                    <a:pt x="1038" y="938"/>
                  </a:lnTo>
                  <a:lnTo>
                    <a:pt x="1038" y="947"/>
                  </a:lnTo>
                  <a:lnTo>
                    <a:pt x="1029" y="954"/>
                  </a:lnTo>
                  <a:lnTo>
                    <a:pt x="1029" y="962"/>
                  </a:lnTo>
                  <a:lnTo>
                    <a:pt x="1029" y="971"/>
                  </a:lnTo>
                  <a:lnTo>
                    <a:pt x="1029" y="987"/>
                  </a:lnTo>
                  <a:lnTo>
                    <a:pt x="1029" y="995"/>
                  </a:lnTo>
                  <a:lnTo>
                    <a:pt x="1029" y="1002"/>
                  </a:lnTo>
                  <a:lnTo>
                    <a:pt x="1021" y="1002"/>
                  </a:lnTo>
                  <a:lnTo>
                    <a:pt x="1021" y="1011"/>
                  </a:lnTo>
                  <a:lnTo>
                    <a:pt x="1014" y="1019"/>
                  </a:lnTo>
                  <a:lnTo>
                    <a:pt x="1014" y="1027"/>
                  </a:lnTo>
                  <a:lnTo>
                    <a:pt x="1005" y="1035"/>
                  </a:lnTo>
                  <a:lnTo>
                    <a:pt x="1005" y="1042"/>
                  </a:lnTo>
                  <a:lnTo>
                    <a:pt x="1005" y="1068"/>
                  </a:lnTo>
                  <a:lnTo>
                    <a:pt x="997" y="1075"/>
                  </a:lnTo>
                  <a:lnTo>
                    <a:pt x="997" y="1083"/>
                  </a:lnTo>
                  <a:lnTo>
                    <a:pt x="988" y="1092"/>
                  </a:lnTo>
                  <a:lnTo>
                    <a:pt x="988" y="1099"/>
                  </a:lnTo>
                  <a:lnTo>
                    <a:pt x="988" y="1108"/>
                  </a:lnTo>
                  <a:lnTo>
                    <a:pt x="988" y="1116"/>
                  </a:lnTo>
                  <a:lnTo>
                    <a:pt x="988" y="1123"/>
                  </a:lnTo>
                  <a:lnTo>
                    <a:pt x="988" y="1132"/>
                  </a:lnTo>
                  <a:lnTo>
                    <a:pt x="981" y="1132"/>
                  </a:lnTo>
                  <a:lnTo>
                    <a:pt x="981" y="1140"/>
                  </a:lnTo>
                  <a:lnTo>
                    <a:pt x="973" y="1140"/>
                  </a:lnTo>
                  <a:lnTo>
                    <a:pt x="964" y="1149"/>
                  </a:lnTo>
                  <a:lnTo>
                    <a:pt x="964" y="1156"/>
                  </a:lnTo>
                  <a:lnTo>
                    <a:pt x="948" y="1164"/>
                  </a:lnTo>
                  <a:lnTo>
                    <a:pt x="933" y="1164"/>
                  </a:lnTo>
                  <a:lnTo>
                    <a:pt x="924" y="1164"/>
                  </a:lnTo>
                  <a:lnTo>
                    <a:pt x="917" y="1164"/>
                  </a:lnTo>
                  <a:lnTo>
                    <a:pt x="917" y="116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5" name="TextBox 84"/>
          <p:cNvSpPr txBox="1"/>
          <p:nvPr/>
        </p:nvSpPr>
        <p:spPr>
          <a:xfrm>
            <a:off x="3197967" y="2357735"/>
            <a:ext cx="2012539" cy="461665"/>
          </a:xfrm>
          <a:prstGeom prst="rect">
            <a:avLst/>
          </a:prstGeom>
          <a:noFill/>
        </p:spPr>
        <p:txBody>
          <a:bodyPr wrap="square" rtlCol="0">
            <a:spAutoFit/>
          </a:bodyPr>
          <a:lstStyle/>
          <a:p>
            <a:pPr algn="ctr"/>
            <a:r>
              <a:rPr lang="en-US" sz="2400" b="1" dirty="0" smtClean="0">
                <a:solidFill>
                  <a:schemeClr val="bg1"/>
                </a:solidFill>
                <a:latin typeface="+mn-lt"/>
              </a:rPr>
              <a:t>Enugu</a:t>
            </a:r>
            <a:endParaRPr lang="en-US" sz="2400" b="1" dirty="0">
              <a:solidFill>
                <a:schemeClr val="bg1"/>
              </a:solidFill>
              <a:latin typeface="+mn-lt"/>
            </a:endParaRPr>
          </a:p>
        </p:txBody>
      </p:sp>
      <p:sp>
        <p:nvSpPr>
          <p:cNvPr id="37" name="TextBox 36"/>
          <p:cNvSpPr txBox="1"/>
          <p:nvPr/>
        </p:nvSpPr>
        <p:spPr>
          <a:xfrm>
            <a:off x="4837937" y="2891135"/>
            <a:ext cx="2012539" cy="461665"/>
          </a:xfrm>
          <a:prstGeom prst="rect">
            <a:avLst/>
          </a:prstGeom>
          <a:noFill/>
        </p:spPr>
        <p:txBody>
          <a:bodyPr wrap="square" rtlCol="0">
            <a:spAutoFit/>
          </a:bodyPr>
          <a:lstStyle/>
          <a:p>
            <a:pPr algn="ctr"/>
            <a:r>
              <a:rPr lang="en-US" sz="2400" b="1" dirty="0" smtClean="0">
                <a:solidFill>
                  <a:schemeClr val="bg1"/>
                </a:solidFill>
                <a:latin typeface="+mn-lt"/>
              </a:rPr>
              <a:t>Ebonyi</a:t>
            </a:r>
            <a:endParaRPr lang="en-US" sz="2400" b="1" dirty="0">
              <a:solidFill>
                <a:schemeClr val="bg1"/>
              </a:solidFill>
              <a:latin typeface="+mn-lt"/>
            </a:endParaRPr>
          </a:p>
        </p:txBody>
      </p:sp>
      <p:sp>
        <p:nvSpPr>
          <p:cNvPr id="38" name="TextBox 37"/>
          <p:cNvSpPr txBox="1"/>
          <p:nvPr/>
        </p:nvSpPr>
        <p:spPr>
          <a:xfrm>
            <a:off x="3702461" y="4567535"/>
            <a:ext cx="2012539" cy="461665"/>
          </a:xfrm>
          <a:prstGeom prst="rect">
            <a:avLst/>
          </a:prstGeom>
          <a:noFill/>
        </p:spPr>
        <p:txBody>
          <a:bodyPr wrap="square" rtlCol="0">
            <a:spAutoFit/>
          </a:bodyPr>
          <a:lstStyle/>
          <a:p>
            <a:pPr algn="ctr"/>
            <a:r>
              <a:rPr lang="en-US" sz="2400" b="1" dirty="0" smtClean="0">
                <a:solidFill>
                  <a:schemeClr val="bg1"/>
                </a:solidFill>
                <a:latin typeface="+mn-lt"/>
              </a:rPr>
              <a:t>Abia</a:t>
            </a:r>
            <a:endParaRPr lang="en-US" sz="2400" b="1" dirty="0">
              <a:solidFill>
                <a:schemeClr val="bg1"/>
              </a:solidFill>
              <a:latin typeface="+mn-lt"/>
            </a:endParaRPr>
          </a:p>
        </p:txBody>
      </p:sp>
      <p:sp>
        <p:nvSpPr>
          <p:cNvPr id="39" name="TextBox 38"/>
          <p:cNvSpPr txBox="1"/>
          <p:nvPr/>
        </p:nvSpPr>
        <p:spPr>
          <a:xfrm>
            <a:off x="2184811" y="3424535"/>
            <a:ext cx="1853789" cy="461665"/>
          </a:xfrm>
          <a:prstGeom prst="rect">
            <a:avLst/>
          </a:prstGeom>
          <a:noFill/>
        </p:spPr>
        <p:txBody>
          <a:bodyPr wrap="square" rtlCol="0">
            <a:spAutoFit/>
          </a:bodyPr>
          <a:lstStyle/>
          <a:p>
            <a:pPr algn="ctr"/>
            <a:r>
              <a:rPr lang="en-US" sz="2400" b="1" dirty="0" smtClean="0">
                <a:solidFill>
                  <a:schemeClr val="bg1"/>
                </a:solidFill>
                <a:latin typeface="+mn-lt"/>
              </a:rPr>
              <a:t>Anambra</a:t>
            </a:r>
            <a:endParaRPr lang="en-US" sz="2400" b="1" dirty="0">
              <a:solidFill>
                <a:schemeClr val="bg1"/>
              </a:solidFill>
              <a:latin typeface="+mn-lt"/>
            </a:endParaRPr>
          </a:p>
        </p:txBody>
      </p:sp>
      <p:sp>
        <p:nvSpPr>
          <p:cNvPr id="40" name="TextBox 39"/>
          <p:cNvSpPr txBox="1"/>
          <p:nvPr/>
        </p:nvSpPr>
        <p:spPr>
          <a:xfrm>
            <a:off x="1981200" y="4719935"/>
            <a:ext cx="2012539" cy="461665"/>
          </a:xfrm>
          <a:prstGeom prst="rect">
            <a:avLst/>
          </a:prstGeom>
          <a:noFill/>
        </p:spPr>
        <p:txBody>
          <a:bodyPr wrap="square" rtlCol="0">
            <a:spAutoFit/>
          </a:bodyPr>
          <a:lstStyle/>
          <a:p>
            <a:pPr algn="ctr"/>
            <a:r>
              <a:rPr lang="en-US" sz="2400" b="1" dirty="0" smtClean="0">
                <a:solidFill>
                  <a:schemeClr val="bg1"/>
                </a:solidFill>
                <a:latin typeface="+mn-lt"/>
              </a:rPr>
              <a:t>Imo</a:t>
            </a:r>
            <a:endParaRPr lang="en-US" sz="2400" b="1" dirty="0">
              <a:solidFill>
                <a:schemeClr val="bg1"/>
              </a:solidFill>
              <a:latin typeface="+mn-lt"/>
            </a:endParaRPr>
          </a:p>
        </p:txBody>
      </p: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Questionnaires</a:t>
            </a:r>
          </a:p>
        </p:txBody>
      </p:sp>
      <p:sp>
        <p:nvSpPr>
          <p:cNvPr id="5" name="Rectangle 3"/>
          <p:cNvSpPr txBox="1">
            <a:spLocks noChangeArrowheads="1"/>
          </p:cNvSpPr>
          <p:nvPr/>
        </p:nvSpPr>
        <p:spPr>
          <a:xfrm>
            <a:off x="838200" y="1219200"/>
            <a:ext cx="7467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Calibri" pitchFamily="34" charset="0"/>
              </a:rPr>
              <a:t>Household Questionnaire</a:t>
            </a:r>
            <a:endParaRPr lang="en-US" sz="2800" i="1" dirty="0" smtClean="0">
              <a:solidFill>
                <a:srgbClr val="008000"/>
              </a:solidFill>
            </a:endParaRPr>
          </a:p>
          <a:p>
            <a:r>
              <a:rPr lang="en-US" sz="2800" dirty="0" smtClean="0"/>
              <a:t>Women’s Questionnaire</a:t>
            </a:r>
          </a:p>
          <a:p>
            <a:r>
              <a:rPr lang="en-US" sz="2800" dirty="0" smtClean="0"/>
              <a:t>Men’s Questionnaire</a:t>
            </a:r>
          </a:p>
          <a:p>
            <a:endParaRPr lang="en-US" sz="2800" dirty="0" smtClean="0"/>
          </a:p>
          <a:p>
            <a:pPr marL="0" indent="0">
              <a:buFont typeface="Arial" pitchFamily="34" charset="0"/>
              <a:buNone/>
            </a:pPr>
            <a:r>
              <a:rPr lang="en-US" sz="2800" dirty="0" smtClean="0"/>
              <a:t>Questionnaires were translated into 3 languages: </a:t>
            </a:r>
          </a:p>
          <a:p>
            <a:r>
              <a:rPr lang="en-GB" sz="2800" dirty="0"/>
              <a:t>Hausa, Igbo, and </a:t>
            </a:r>
            <a:r>
              <a:rPr lang="en-GB" sz="2800" dirty="0" smtClean="0"/>
              <a:t>Yoruba</a:t>
            </a:r>
            <a:endParaRPr lang="en-US" sz="2800" dirty="0" smtClean="0"/>
          </a:p>
        </p:txBody>
      </p:sp>
    </p:spTree>
    <p:extLst>
      <p:ext uri="{BB962C8B-B14F-4D97-AF65-F5344CB8AC3E}">
        <p14:creationId xmlns:p14="http://schemas.microsoft.com/office/powerpoint/2010/main" val="3660513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533400" y="228600"/>
            <a:ext cx="7802563" cy="6118225"/>
          </a:xfrm>
        </p:spPr>
        <p:txBody>
          <a:bodyPr>
            <a:normAutofit/>
          </a:bodyPr>
          <a:lstStyle/>
          <a:p>
            <a:pPr algn="ctr" eaLnBrk="1" hangingPunct="1">
              <a:lnSpc>
                <a:spcPct val="80000"/>
              </a:lnSpc>
              <a:spcAft>
                <a:spcPct val="75000"/>
              </a:spcAft>
              <a:buFontTx/>
              <a:buNone/>
            </a:pPr>
            <a:r>
              <a:rPr lang="en-US" sz="4800" dirty="0" smtClean="0">
                <a:latin typeface="Calibri" pitchFamily="34" charset="0"/>
              </a:rPr>
              <a:t>Questionnaires: </a:t>
            </a:r>
            <a:r>
              <a:rPr lang="en-US" sz="4800" dirty="0">
                <a:latin typeface="Calibri" pitchFamily="34" charset="0"/>
              </a:rPr>
              <a:t/>
            </a:r>
            <a:br>
              <a:rPr lang="en-US" sz="4800" dirty="0">
                <a:latin typeface="Calibri" pitchFamily="34" charset="0"/>
              </a:rPr>
            </a:br>
            <a:r>
              <a:rPr lang="en-US" sz="4800" dirty="0" smtClean="0">
                <a:latin typeface="Calibri" pitchFamily="34" charset="0"/>
              </a:rPr>
              <a:t>Household Questionnaire</a:t>
            </a:r>
          </a:p>
          <a:p>
            <a:pPr eaLnBrk="1" hangingPunct="1">
              <a:lnSpc>
                <a:spcPct val="80000"/>
              </a:lnSpc>
              <a:spcAft>
                <a:spcPct val="75000"/>
              </a:spcAft>
            </a:pPr>
            <a:r>
              <a:rPr lang="en-US" sz="2600" dirty="0" smtClean="0">
                <a:latin typeface="Calibri" pitchFamily="34" charset="0"/>
              </a:rPr>
              <a:t>Lists usual members and visitors to identify eligible individuals</a:t>
            </a:r>
          </a:p>
          <a:p>
            <a:pPr eaLnBrk="1" hangingPunct="1">
              <a:lnSpc>
                <a:spcPct val="80000"/>
              </a:lnSpc>
              <a:spcAft>
                <a:spcPct val="75000"/>
              </a:spcAft>
            </a:pPr>
            <a:r>
              <a:rPr lang="en-US" sz="2600" dirty="0" smtClean="0">
                <a:latin typeface="Calibri" pitchFamily="34" charset="0"/>
              </a:rPr>
              <a:t>Basic characteristics of each person in the household collected (age, sex, education, etc.) </a:t>
            </a:r>
          </a:p>
          <a:p>
            <a:pPr eaLnBrk="1" hangingPunct="1">
              <a:lnSpc>
                <a:spcPct val="80000"/>
              </a:lnSpc>
              <a:spcAft>
                <a:spcPct val="75000"/>
              </a:spcAft>
            </a:pPr>
            <a:r>
              <a:rPr lang="en-US" sz="2600" dirty="0" smtClean="0">
                <a:latin typeface="Calibri" pitchFamily="34" charset="0"/>
              </a:rPr>
              <a:t>Housing characteristics (access to drinking water, sanitation facilities, etc.)</a:t>
            </a:r>
          </a:p>
          <a:p>
            <a:pPr eaLnBrk="1" hangingPunct="1">
              <a:lnSpc>
                <a:spcPct val="80000"/>
              </a:lnSpc>
              <a:spcAft>
                <a:spcPct val="75000"/>
              </a:spcAft>
            </a:pPr>
            <a:r>
              <a:rPr lang="en-US" sz="2600" dirty="0" smtClean="0">
                <a:latin typeface="Calibri" pitchFamily="34" charset="0"/>
              </a:rPr>
              <a:t>Anthropometry measurements of all children under age 5 and women age 15-49</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3340</TotalTime>
  <Words>606</Words>
  <Application>Microsoft Office PowerPoint</Application>
  <PresentationFormat>On-screen Show (4:3)</PresentationFormat>
  <Paragraphs>123</Paragraphs>
  <Slides>15</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Esprit Book</vt:lpstr>
      <vt:lpstr>Gill Sans Std</vt:lpstr>
      <vt:lpstr>Times New Roman</vt:lpstr>
      <vt:lpstr>Default Design</vt:lpstr>
      <vt:lpstr>Custom Design</vt:lpstr>
      <vt:lpstr>PowerPoint Presentation</vt:lpstr>
      <vt:lpstr>PowerPoint Presentation</vt:lpstr>
      <vt:lpstr>PowerPoint Presentation</vt:lpstr>
      <vt:lpstr>The Survey</vt:lpstr>
      <vt:lpstr>PowerPoint Presentation</vt:lpstr>
      <vt:lpstr>Zones Covered by the NDHS</vt:lpstr>
      <vt:lpstr>South East Zonal States</vt:lpstr>
      <vt:lpstr>Questionnaires</vt:lpstr>
      <vt:lpstr>PowerPoint Presentation</vt:lpstr>
      <vt:lpstr>PowerPoint Presentation</vt:lpstr>
      <vt:lpstr>PowerPoint Presentation</vt:lpstr>
      <vt:lpstr>Pretest and Main Survey Training</vt:lpstr>
      <vt:lpstr>PowerPoint Presentation</vt:lpstr>
      <vt:lpstr>Fieldwork and Data Processing </vt:lpstr>
      <vt:lpstr>    Results of the household  and individual interviews  </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Sally Zweimueller</dc:creator>
  <cp:lastModifiedBy>Zweimueller, Sally</cp:lastModifiedBy>
  <cp:revision>215</cp:revision>
  <dcterms:created xsi:type="dcterms:W3CDTF">2005-10-11T14:32:07Z</dcterms:created>
  <dcterms:modified xsi:type="dcterms:W3CDTF">2014-08-25T21:17:15Z</dcterms:modified>
</cp:coreProperties>
</file>