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6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27797792"/>
        <c:axId val="327798184"/>
      </c:barChart>
      <c:catAx>
        <c:axId val="32779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327798184"/>
        <c:crosses val="autoZero"/>
        <c:auto val="1"/>
        <c:lblAlgn val="ctr"/>
        <c:lblOffset val="100"/>
        <c:noMultiLvlLbl val="0"/>
      </c:catAx>
      <c:valAx>
        <c:axId val="327798184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327797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4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90</c:v>
                </c:pt>
                <c:pt idx="1">
                  <c:v>89</c:v>
                </c:pt>
                <c:pt idx="2">
                  <c:v>87</c:v>
                </c:pt>
                <c:pt idx="3">
                  <c:v>81</c:v>
                </c:pt>
                <c:pt idx="4">
                  <c:v>91</c:v>
                </c:pt>
                <c:pt idx="5">
                  <c:v>87</c:v>
                </c:pt>
                <c:pt idx="6">
                  <c:v>62</c:v>
                </c:pt>
                <c:pt idx="7">
                  <c:v>72</c:v>
                </c:pt>
                <c:pt idx="8">
                  <c:v>52</c:v>
                </c:pt>
                <c:pt idx="9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27798968"/>
        <c:axId val="327799360"/>
      </c:barChart>
      <c:catAx>
        <c:axId val="327798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327799360"/>
        <c:crosses val="autoZero"/>
        <c:auto val="1"/>
        <c:lblAlgn val="ctr"/>
        <c:lblOffset val="100"/>
        <c:noMultiLvlLbl val="0"/>
      </c:catAx>
      <c:valAx>
        <c:axId val="327799360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327798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27800144"/>
        <c:axId val="327800536"/>
      </c:barChart>
      <c:catAx>
        <c:axId val="327800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327800536"/>
        <c:crosses val="autoZero"/>
        <c:auto val="1"/>
        <c:lblAlgn val="ctr"/>
        <c:lblOffset val="100"/>
        <c:noMultiLvlLbl val="0"/>
      </c:catAx>
      <c:valAx>
        <c:axId val="3278005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780014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lang="en-US"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28931912"/>
        <c:axId val="328932304"/>
      </c:barChart>
      <c:catAx>
        <c:axId val="3289319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328932304"/>
        <c:crosses val="autoZero"/>
        <c:auto val="1"/>
        <c:lblAlgn val="ctr"/>
        <c:lblOffset val="100"/>
        <c:noMultiLvlLbl val="0"/>
      </c:catAx>
      <c:valAx>
        <c:axId val="32893230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28931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30543792"/>
        <c:axId val="330544184"/>
      </c:barChart>
      <c:catAx>
        <c:axId val="33054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330544184"/>
        <c:crosses val="autoZero"/>
        <c:auto val="1"/>
        <c:lblAlgn val="ctr"/>
        <c:lblOffset val="100"/>
        <c:noMultiLvlLbl val="0"/>
      </c:catAx>
      <c:valAx>
        <c:axId val="330544184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330543792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0544968"/>
        <c:axId val="330545360"/>
      </c:barChart>
      <c:catAx>
        <c:axId val="3305449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330545360"/>
        <c:crosses val="autoZero"/>
        <c:auto val="1"/>
        <c:lblAlgn val="ctr"/>
        <c:lblOffset val="100"/>
        <c:noMultiLvlLbl val="0"/>
      </c:catAx>
      <c:valAx>
        <c:axId val="33054536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30544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75"/>
          <c:y val="3.0866359269839376E-2"/>
          <c:w val="0.82686582579955281"/>
          <c:h val="0.93826728146032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78221248"/>
        <c:axId val="278220072"/>
      </c:barChart>
      <c:catAx>
        <c:axId val="278221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278220072"/>
        <c:crosses val="autoZero"/>
        <c:auto val="1"/>
        <c:lblAlgn val="ctr"/>
        <c:lblOffset val="100"/>
        <c:noMultiLvlLbl val="0"/>
      </c:catAx>
      <c:valAx>
        <c:axId val="278220072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278221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85"/>
          <c:y val="2.0547945205479475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30546536"/>
        <c:axId val="330546928"/>
      </c:barChart>
      <c:catAx>
        <c:axId val="330546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</a:defRPr>
            </a:pPr>
            <a:endParaRPr lang="en-US"/>
          </a:p>
        </c:txPr>
        <c:crossAx val="330546928"/>
        <c:crosses val="autoZero"/>
        <c:auto val="1"/>
        <c:lblAlgn val="ctr"/>
        <c:lblOffset val="100"/>
        <c:noMultiLvlLbl val="0"/>
      </c:catAx>
      <c:valAx>
        <c:axId val="330546928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extTo"/>
        <c:crossAx val="330546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lang="en-US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"/>
                  <c:y val="-0.191262871087620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lang="en-US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65650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diarrhoea. This rate was highest among children 6-23 months old. 29% of children with diarrhoea were taken to a health facility or provider. Children whose mothers have higher education and from the wealthiest households are more likely than other children to visit a health professional or facility for diarrhoea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0363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diarrhoea should drink more fluids, particularly through oral rehydration salts (ORS). 44% of children with diarrhoea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85914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diarrhoea should receive continued food and more liquids than usual. 54% of children with</a:t>
            </a:r>
            <a:r>
              <a:rPr lang="en-US" baseline="0" dirty="0" smtClean="0"/>
              <a:t> diarrhoea were given the same amount of fluid as usual and only 9% were given more. 35% of children who had diarrhoea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18387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52% of children age 12-23 months are fully immunized. 90% of children received the BCG immunization and 72%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(89% and 87%, respectively); however, only 81%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62% received the third dose of polio. 7%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3204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400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98883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3066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East 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East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30%</a:t>
            </a:r>
            <a:r>
              <a:rPr lang="en-US" dirty="0" smtClean="0">
                <a:latin typeface="Calibri" pitchFamily="34" charset="0"/>
              </a:rPr>
              <a:t> 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East Zone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19%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South East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24%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28%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30</a:t>
            </a:r>
            <a:r>
              <a:rPr lang="en-US" b="1" dirty="0" smtClean="0">
                <a:solidFill>
                  <a:schemeClr val="bg2"/>
                </a:solidFill>
              </a:rPr>
              <a:t>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diarrhoea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East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28% </a:t>
            </a:r>
            <a:r>
              <a:rPr lang="en-US" dirty="0">
                <a:latin typeface="Calibri" pitchFamily="34" charset="0"/>
              </a:rPr>
              <a:t>of children with diarrhoea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52%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East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South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30%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East 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symptoms of ARI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24%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 South East 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South East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7726328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270794" y="1196181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 noChangeAspect="1"/>
          </p:cNvGrpSpPr>
          <p:nvPr/>
        </p:nvGrpSpPr>
        <p:grpSpPr bwMode="auto">
          <a:xfrm>
            <a:off x="2057400" y="914400"/>
            <a:ext cx="4572000" cy="5703887"/>
            <a:chOff x="1632" y="727"/>
            <a:chExt cx="2880" cy="3593"/>
          </a:xfrm>
        </p:grpSpPr>
        <p:sp>
          <p:nvSpPr>
            <p:cNvPr id="2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7967" y="23909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7937" y="239126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Ebonyi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51%</a:t>
            </a:r>
            <a:endParaRPr lang="en-US" sz="24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5200" y="40386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Abia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50%</a:t>
            </a:r>
            <a:endParaRPr lang="en-US" sz="24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26061" y="3048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Anambra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44097" y="4114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latin typeface="+mn-lt"/>
              </a:rPr>
              <a:t>62%</a:t>
            </a:r>
            <a:endParaRPr lang="en-US" sz="2400" b="1" dirty="0"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28297" y="0"/>
            <a:ext cx="8229600" cy="944562"/>
          </a:xfrm>
        </p:spPr>
        <p:txBody>
          <a:bodyPr/>
          <a:lstStyle/>
          <a:p>
            <a:r>
              <a:rPr lang="en-US" dirty="0" err="1" smtClean="0"/>
              <a:t>Immunisation</a:t>
            </a:r>
            <a:r>
              <a:rPr lang="en-US" dirty="0" smtClean="0"/>
              <a:t> Coverage by State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449951"/>
            <a:ext cx="2257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Nigeria </a:t>
            </a:r>
            <a:br>
              <a:rPr lang="en-US" sz="2400" b="1" dirty="0" smtClean="0">
                <a:latin typeface="+mj-lt"/>
              </a:rPr>
            </a:br>
            <a:r>
              <a:rPr lang="en-US" sz="2400" b="1" dirty="0" smtClean="0">
                <a:latin typeface="+mj-lt"/>
              </a:rPr>
              <a:t>25%</a:t>
            </a:r>
            <a:br>
              <a:rPr lang="en-US" sz="2400" b="1" dirty="0" smtClean="0">
                <a:latin typeface="+mj-lt"/>
              </a:rPr>
            </a:br>
            <a:r>
              <a:rPr lang="en-US" sz="2400" b="1" dirty="0" smtClean="0">
                <a:latin typeface="+mj-lt"/>
              </a:rPr>
              <a:t>South East </a:t>
            </a:r>
            <a:br>
              <a:rPr lang="en-US" sz="2400" b="1" dirty="0" smtClean="0">
                <a:latin typeface="+mj-lt"/>
              </a:rPr>
            </a:br>
            <a:r>
              <a:rPr lang="en-US" sz="2400" b="1" dirty="0" smtClean="0">
                <a:latin typeface="+mj-lt"/>
              </a:rPr>
              <a:t>52%</a:t>
            </a:r>
            <a:endParaRPr lang="en-US" sz="2400" b="1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085" y="6132333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months fully vaccinated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3692</TotalTime>
  <Words>1295</Words>
  <Application>Microsoft Office PowerPoint</Application>
  <PresentationFormat>On-screen Show (4:3)</PresentationFormat>
  <Paragraphs>144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South East Zone</vt:lpstr>
      <vt:lpstr>Trends in Immunization Coverage</vt:lpstr>
      <vt:lpstr>Immunization Coverage by Zone</vt:lpstr>
      <vt:lpstr>Immunisation Coverage by State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322</cp:revision>
  <dcterms:created xsi:type="dcterms:W3CDTF">2008-02-29T16:41:57Z</dcterms:created>
  <dcterms:modified xsi:type="dcterms:W3CDTF">2014-08-25T21:22:51Z</dcterms:modified>
</cp:coreProperties>
</file>