
<file path=[Content_Types].xml><?xml version="1.0" encoding="utf-8"?>
<Types xmlns="http://schemas.openxmlformats.org/package/2006/content-types">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notesSlides/notesSlide3.xml" ContentType="application/vnd.openxmlformats-officedocument.presentationml.notesSlide+xml"/>
  <Override PartName="/ppt/charts/chart2.xml" ContentType="application/vnd.openxmlformats-officedocument.drawingml.chart+xml"/>
  <Override PartName="/ppt/notesSlides/notesSlide4.xml" ContentType="application/vnd.openxmlformats-officedocument.presentationml.notesSlide+xml"/>
  <Override PartName="/ppt/charts/chart3.xml" ContentType="application/vnd.openxmlformats-officedocument.drawingml.chart+xml"/>
  <Override PartName="/ppt/notesSlides/notesSlide5.xml" ContentType="application/vnd.openxmlformats-officedocument.presentationml.notesSlide+xml"/>
  <Override PartName="/ppt/charts/chart4.xml" ContentType="application/vnd.openxmlformats-officedocument.drawingml.chart+xml"/>
  <Override PartName="/ppt/notesSlides/notesSlide6.xml" ContentType="application/vnd.openxmlformats-officedocument.presentationml.notesSlide+xml"/>
  <Override PartName="/ppt/charts/chart5.xml" ContentType="application/vnd.openxmlformats-officedocument.drawingml.chart+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6.xml" ContentType="application/vnd.openxmlformats-officedocument.drawingml.chart+xml"/>
  <Override PartName="/ppt/notesSlides/notesSlide11.xml" ContentType="application/vnd.openxmlformats-officedocument.presentationml.notesSlide+xml"/>
  <Override PartName="/ppt/charts/chart7.xml" ContentType="application/vnd.openxmlformats-officedocument.drawingml.chart+xml"/>
  <Override PartName="/ppt/drawings/drawing1.xml" ContentType="application/vnd.openxmlformats-officedocument.drawingml.chartshapes+xml"/>
  <Override PartName="/ppt/notesSlides/notesSlide12.xml" ContentType="application/vnd.openxmlformats-officedocument.presentationml.notesSlide+xml"/>
  <Override PartName="/ppt/charts/chart8.xml" ContentType="application/vnd.openxmlformats-officedocument.drawingml.chart+xml"/>
  <Override PartName="/ppt/drawings/drawing2.xml" ContentType="application/vnd.openxmlformats-officedocument.drawingml.chartshape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9.xml" ContentType="application/vnd.openxmlformats-officedocument.drawingml.chart+xml"/>
  <Override PartName="/ppt/notesSlides/notesSlide15.xml" ContentType="application/vnd.openxmlformats-officedocument.presentationml.notesSlide+xml"/>
  <Override PartName="/ppt/charts/chart10.xml" ContentType="application/vnd.openxmlformats-officedocument.drawingml.chart+xml"/>
  <Override PartName="/ppt/notesSlides/notesSlide16.xml" ContentType="application/vnd.openxmlformats-officedocument.presentationml.notesSlide+xml"/>
  <Override PartName="/ppt/charts/chart11.xml" ContentType="application/vnd.openxmlformats-officedocument.drawingml.chart+xml"/>
  <Override PartName="/ppt/notesSlides/notesSlide17.xml" ContentType="application/vnd.openxmlformats-officedocument.presentationml.notesSlide+xml"/>
  <Override PartName="/ppt/charts/chart12.xml" ContentType="application/vnd.openxmlformats-officedocument.drawingml.chart+xml"/>
  <Override PartName="/ppt/notesSlides/notesSlide18.xml" ContentType="application/vnd.openxmlformats-officedocument.presentationml.notesSlide+xml"/>
  <Override PartName="/ppt/charts/chart13.xml" ContentType="application/vnd.openxmlformats-officedocument.drawingml.chart+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rts/chart14.xml" ContentType="application/vnd.openxmlformats-officedocument.drawingml.chart+xml"/>
  <Override PartName="/ppt/notesSlides/notesSlide21.xml" ContentType="application/vnd.openxmlformats-officedocument.presentationml.notesSlide+xml"/>
  <Override PartName="/ppt/charts/chart15.xml" ContentType="application/vnd.openxmlformats-officedocument.drawingml.chart+xml"/>
  <Override PartName="/ppt/notesSlides/notesSlide22.xml" ContentType="application/vnd.openxmlformats-officedocument.presentationml.notesSlide+xml"/>
  <Override PartName="/ppt/charts/chart16.xml" ContentType="application/vnd.openxmlformats-officedocument.drawingml.chart+xml"/>
  <Override PartName="/ppt/notesSlides/notesSlide23.xml" ContentType="application/vnd.openxmlformats-officedocument.presentationml.notesSlide+xml"/>
  <Override PartName="/ppt/charts/chart17.xml" ContentType="application/vnd.openxmlformats-officedocument.drawingml.chart+xml"/>
  <Override PartName="/ppt/notesSlides/notesSlide24.xml" ContentType="application/vnd.openxmlformats-officedocument.presentationml.notesSlide+xml"/>
  <Override PartName="/ppt/charts/chart18.xml" ContentType="application/vnd.openxmlformats-officedocument.drawingml.chart+xml"/>
  <Override PartName="/ppt/notesSlides/notesSlide25.xml" ContentType="application/vnd.openxmlformats-officedocument.presentationml.notesSlide+xml"/>
  <Override PartName="/ppt/charts/chart19.xml" ContentType="application/vnd.openxmlformats-officedocument.drawingml.chart+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4" r:id="rId1"/>
    <p:sldMasterId id="2147483726" r:id="rId2"/>
  </p:sldMasterIdLst>
  <p:notesMasterIdLst>
    <p:notesMasterId r:id="rId31"/>
  </p:notesMasterIdLst>
  <p:handoutMasterIdLst>
    <p:handoutMasterId r:id="rId32"/>
  </p:handoutMasterIdLst>
  <p:sldIdLst>
    <p:sldId id="331" r:id="rId3"/>
    <p:sldId id="258" r:id="rId4"/>
    <p:sldId id="332" r:id="rId5"/>
    <p:sldId id="309" r:id="rId6"/>
    <p:sldId id="310" r:id="rId7"/>
    <p:sldId id="311" r:id="rId8"/>
    <p:sldId id="329" r:id="rId9"/>
    <p:sldId id="307" r:id="rId10"/>
    <p:sldId id="334" r:id="rId11"/>
    <p:sldId id="327" r:id="rId12"/>
    <p:sldId id="313" r:id="rId13"/>
    <p:sldId id="335" r:id="rId14"/>
    <p:sldId id="314" r:id="rId15"/>
    <p:sldId id="315" r:id="rId16"/>
    <p:sldId id="321" r:id="rId17"/>
    <p:sldId id="316" r:id="rId18"/>
    <p:sldId id="317" r:id="rId19"/>
    <p:sldId id="318" r:id="rId20"/>
    <p:sldId id="336" r:id="rId21"/>
    <p:sldId id="333" r:id="rId22"/>
    <p:sldId id="328" r:id="rId23"/>
    <p:sldId id="322" r:id="rId24"/>
    <p:sldId id="330" r:id="rId25"/>
    <p:sldId id="337" r:id="rId26"/>
    <p:sldId id="323" r:id="rId27"/>
    <p:sldId id="324" r:id="rId28"/>
    <p:sldId id="325" r:id="rId29"/>
    <p:sldId id="320" r:id="rId30"/>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673B8"/>
    <a:srgbClr val="FFE278"/>
    <a:srgbClr val="C85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887" autoAdjust="0"/>
    <p:restoredTop sz="85080" autoAdjust="0"/>
  </p:normalViewPr>
  <p:slideViewPr>
    <p:cSldViewPr>
      <p:cViewPr varScale="1">
        <p:scale>
          <a:sx n="75" d="100"/>
          <a:sy n="75" d="100"/>
        </p:scale>
        <p:origin x="1374" y="60"/>
      </p:cViewPr>
      <p:guideLst>
        <p:guide orient="horz" pos="2160"/>
        <p:guide pos="2880"/>
      </p:guideLst>
    </p:cSldViewPr>
  </p:slideViewPr>
  <p:outlineViewPr>
    <p:cViewPr>
      <p:scale>
        <a:sx n="33" d="100"/>
        <a:sy n="33" d="100"/>
      </p:scale>
      <p:origin x="0" y="1698"/>
    </p:cViewPr>
  </p:outlineViewPr>
  <p:notesTextViewPr>
    <p:cViewPr>
      <p:scale>
        <a:sx n="100" d="100"/>
        <a:sy n="100" d="100"/>
      </p:scale>
      <p:origin x="0" y="0"/>
    </p:cViewPr>
  </p:notesTextViewPr>
  <p:notesViewPr>
    <p:cSldViewPr>
      <p:cViewPr varScale="1">
        <p:scale>
          <a:sx n="84" d="100"/>
          <a:sy n="84" d="100"/>
        </p:scale>
        <p:origin x="-1884" y="-7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handoutMaster" Target="handoutMasters/handout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Worksheet10.xlsx"/></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Worksheet11.xlsx"/></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Excel_Worksheet12.xlsx"/></Relationships>
</file>

<file path=ppt/charts/_rels/chart13.xml.rels><?xml version="1.0" encoding="UTF-8" standalone="yes"?>
<Relationships xmlns="http://schemas.openxmlformats.org/package/2006/relationships"><Relationship Id="rId1" Type="http://schemas.openxmlformats.org/officeDocument/2006/relationships/package" Target="../embeddings/Microsoft_Excel_Worksheet13.xlsx"/></Relationships>
</file>

<file path=ppt/charts/_rels/chart14.xml.rels><?xml version="1.0" encoding="UTF-8" standalone="yes"?>
<Relationships xmlns="http://schemas.openxmlformats.org/package/2006/relationships"><Relationship Id="rId1" Type="http://schemas.openxmlformats.org/officeDocument/2006/relationships/package" Target="../embeddings/Microsoft_Excel_Worksheet14.xlsx"/></Relationships>
</file>

<file path=ppt/charts/_rels/chart15.xml.rels><?xml version="1.0" encoding="UTF-8" standalone="yes"?>
<Relationships xmlns="http://schemas.openxmlformats.org/package/2006/relationships"><Relationship Id="rId1" Type="http://schemas.openxmlformats.org/officeDocument/2006/relationships/package" Target="../embeddings/Microsoft_Excel_Worksheet15.xlsx"/></Relationships>
</file>

<file path=ppt/charts/_rels/chart16.xml.rels><?xml version="1.0" encoding="UTF-8" standalone="yes"?>
<Relationships xmlns="http://schemas.openxmlformats.org/package/2006/relationships"><Relationship Id="rId1" Type="http://schemas.openxmlformats.org/officeDocument/2006/relationships/package" Target="../embeddings/Microsoft_Excel_Worksheet16.xlsx"/></Relationships>
</file>

<file path=ppt/charts/_rels/chart17.xml.rels><?xml version="1.0" encoding="UTF-8" standalone="yes"?>
<Relationships xmlns="http://schemas.openxmlformats.org/package/2006/relationships"><Relationship Id="rId1" Type="http://schemas.openxmlformats.org/officeDocument/2006/relationships/package" Target="../embeddings/Microsoft_Excel_Worksheet17.xlsx"/></Relationships>
</file>

<file path=ppt/charts/_rels/chart18.xml.rels><?xml version="1.0" encoding="UTF-8" standalone="yes"?>
<Relationships xmlns="http://schemas.openxmlformats.org/package/2006/relationships"><Relationship Id="rId1" Type="http://schemas.openxmlformats.org/officeDocument/2006/relationships/package" Target="../embeddings/Microsoft_Excel_Worksheet18.xlsx"/></Relationships>
</file>

<file path=ppt/charts/_rels/chart19.xml.rels><?xml version="1.0" encoding="UTF-8" standalone="yes"?>
<Relationships xmlns="http://schemas.openxmlformats.org/package/2006/relationships"><Relationship Id="rId1" Type="http://schemas.openxmlformats.org/officeDocument/2006/relationships/package" Target="../embeddings/Microsoft_Excel_Worksheet19.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7.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Excel_Worksheet7.xlsx"/></Relationships>
</file>

<file path=ppt/charts/_rels/chart8.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package" Target="../embeddings/Microsoft_Excel_Worksheet8.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8"/>
    </mc:Choice>
    <mc:Fallback>
      <c:style val="28"/>
    </mc:Fallback>
  </mc:AlternateContent>
  <c:chart>
    <c:autoTitleDeleted val="1"/>
    <c:plotArea>
      <c:layout>
        <c:manualLayout>
          <c:layoutTarget val="inner"/>
          <c:xMode val="edge"/>
          <c:yMode val="edge"/>
          <c:x val="1.8518518518518528E-2"/>
          <c:y val="2.8060326608944881E-2"/>
          <c:w val="0.96604938271604934"/>
          <c:h val="0.85716829766394464"/>
        </c:manualLayout>
      </c:layout>
      <c:barChart>
        <c:barDir val="col"/>
        <c:grouping val="clustered"/>
        <c:varyColors val="0"/>
        <c:ser>
          <c:idx val="0"/>
          <c:order val="0"/>
          <c:tx>
            <c:strRef>
              <c:f>Sheet1!$B$1</c:f>
              <c:strCache>
                <c:ptCount val="1"/>
                <c:pt idx="0">
                  <c:v>Series 1</c:v>
                </c:pt>
              </c:strCache>
            </c:strRef>
          </c:tx>
          <c:spPr>
            <a:solidFill>
              <a:schemeClr val="accent4"/>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No education</c:v>
                </c:pt>
                <c:pt idx="1">
                  <c:v>Primary</c:v>
                </c:pt>
                <c:pt idx="2">
                  <c:v>Secondary</c:v>
                </c:pt>
                <c:pt idx="3">
                  <c:v>More than secondary</c:v>
                </c:pt>
              </c:strCache>
            </c:strRef>
          </c:cat>
          <c:val>
            <c:numRef>
              <c:f>Sheet1!$B$2:$B$5</c:f>
              <c:numCache>
                <c:formatCode>0.0</c:formatCode>
                <c:ptCount val="4"/>
                <c:pt idx="0">
                  <c:v>6.9</c:v>
                </c:pt>
                <c:pt idx="1">
                  <c:v>6.1</c:v>
                </c:pt>
                <c:pt idx="2">
                  <c:v>4.5999999999999996</c:v>
                </c:pt>
                <c:pt idx="3">
                  <c:v>3.1</c:v>
                </c:pt>
              </c:numCache>
            </c:numRef>
          </c:val>
        </c:ser>
        <c:dLbls>
          <c:showLegendKey val="0"/>
          <c:showVal val="1"/>
          <c:showCatName val="0"/>
          <c:showSerName val="0"/>
          <c:showPercent val="0"/>
          <c:showBubbleSize val="0"/>
        </c:dLbls>
        <c:gapWidth val="150"/>
        <c:overlap val="-25"/>
        <c:axId val="317033448"/>
        <c:axId val="317033840"/>
      </c:barChart>
      <c:catAx>
        <c:axId val="317033448"/>
        <c:scaling>
          <c:orientation val="minMax"/>
        </c:scaling>
        <c:delete val="0"/>
        <c:axPos val="b"/>
        <c:numFmt formatCode="General" sourceLinked="0"/>
        <c:majorTickMark val="none"/>
        <c:minorTickMark val="none"/>
        <c:tickLblPos val="nextTo"/>
        <c:crossAx val="317033840"/>
        <c:crosses val="autoZero"/>
        <c:auto val="1"/>
        <c:lblAlgn val="ctr"/>
        <c:lblOffset val="100"/>
        <c:noMultiLvlLbl val="0"/>
      </c:catAx>
      <c:valAx>
        <c:axId val="317033840"/>
        <c:scaling>
          <c:orientation val="minMax"/>
          <c:max val="10"/>
        </c:scaling>
        <c:delete val="1"/>
        <c:axPos val="l"/>
        <c:numFmt formatCode="0.0" sourceLinked="1"/>
        <c:majorTickMark val="none"/>
        <c:minorTickMark val="none"/>
        <c:tickLblPos val="none"/>
        <c:crossAx val="317033448"/>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pieChart>
        <c:varyColors val="1"/>
        <c:ser>
          <c:idx val="0"/>
          <c:order val="0"/>
          <c:tx>
            <c:strRef>
              <c:f>Sheet1!$B$1</c:f>
              <c:strCache>
                <c:ptCount val="1"/>
                <c:pt idx="0">
                  <c:v>Sales</c:v>
                </c:pt>
              </c:strCache>
            </c:strRef>
          </c:tx>
          <c:dPt>
            <c:idx val="0"/>
            <c:bubble3D val="0"/>
            <c:spPr>
              <a:solidFill>
                <a:schemeClr val="tx2"/>
              </a:solidFill>
            </c:spPr>
          </c:dPt>
          <c:dLbls>
            <c:spPr>
              <a:noFill/>
              <a:ln>
                <a:noFill/>
              </a:ln>
              <a:effectLst/>
            </c:spPr>
            <c:showLegendKey val="0"/>
            <c:showVal val="0"/>
            <c:showCatName val="1"/>
            <c:showSerName val="0"/>
            <c:showPercent val="1"/>
            <c:showBubbleSize val="0"/>
            <c:showLeaderLines val="0"/>
            <c:extLst>
              <c:ext xmlns:c15="http://schemas.microsoft.com/office/drawing/2012/chart" uri="{CE6537A1-D6FC-4f65-9D91-7224C49458BB}"/>
            </c:extLst>
          </c:dLbls>
          <c:cat>
            <c:strRef>
              <c:f>Sheet1!$A$2:$A$5</c:f>
              <c:strCache>
                <c:ptCount val="4"/>
                <c:pt idx="0">
                  <c:v>Never married</c:v>
                </c:pt>
                <c:pt idx="1">
                  <c:v>Married/Living together</c:v>
                </c:pt>
                <c:pt idx="2">
                  <c:v>Divorced/ Separated</c:v>
                </c:pt>
                <c:pt idx="3">
                  <c:v>Widowed</c:v>
                </c:pt>
              </c:strCache>
            </c:strRef>
          </c:cat>
          <c:val>
            <c:numRef>
              <c:f>Sheet1!$B$2:$B$5</c:f>
              <c:numCache>
                <c:formatCode>General</c:formatCode>
                <c:ptCount val="4"/>
                <c:pt idx="0">
                  <c:v>24</c:v>
                </c:pt>
                <c:pt idx="1">
                  <c:v>71</c:v>
                </c:pt>
                <c:pt idx="2">
                  <c:v>2</c:v>
                </c:pt>
                <c:pt idx="3">
                  <c:v>3</c:v>
                </c:pt>
              </c:numCache>
            </c:numRef>
          </c:val>
        </c:ser>
        <c:dLbls>
          <c:showLegendKey val="0"/>
          <c:showVal val="0"/>
          <c:showCatName val="1"/>
          <c:showSerName val="0"/>
          <c:showPercent val="1"/>
          <c:showBubbleSize val="0"/>
          <c:showLeaderLines val="0"/>
        </c:dLbls>
        <c:firstSliceAng val="0"/>
      </c:pieChart>
    </c:plotArea>
    <c:plotVisOnly val="1"/>
    <c:dispBlanksAs val="zero"/>
    <c:showDLblsOverMax val="0"/>
  </c:chart>
  <c:txPr>
    <a:bodyPr/>
    <a:lstStyle/>
    <a:p>
      <a:pPr>
        <a:defRPr sz="1800">
          <a:solidFill>
            <a:schemeClr val="tx1"/>
          </a:solidFill>
        </a:defRPr>
      </a:pPr>
      <a:endParaRPr lang="en-US"/>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8"/>
    </mc:Choice>
    <mc:Fallback>
      <c:style val="28"/>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accent1">
                <a:lumMod val="90000"/>
                <a:lumOff val="10000"/>
              </a:schemeClr>
            </a:solidFill>
          </c:spPr>
          <c:invertIfNegative val="0"/>
          <c:dPt>
            <c:idx val="0"/>
            <c:invertIfNegative val="0"/>
            <c:bubble3D val="0"/>
            <c:spPr>
              <a:solidFill>
                <a:schemeClr val="tx2"/>
              </a:solidFill>
            </c:spPr>
          </c:dPt>
          <c:dPt>
            <c:idx val="1"/>
            <c:invertIfNegative val="0"/>
            <c:bubble3D val="0"/>
            <c:spPr>
              <a:solidFill>
                <a:srgbClr val="5673B8"/>
              </a:solidFill>
            </c:spPr>
          </c:dPt>
          <c:dLbls>
            <c:dLbl>
              <c:idx val="3"/>
              <c:tx>
                <c:rich>
                  <a:bodyPr/>
                  <a:lstStyle/>
                  <a:p>
                    <a:r>
                      <a:rPr lang="en-US" dirty="0" smtClean="0"/>
                      <a:t>23.8</a:t>
                    </a:r>
                    <a:endParaRPr lang="en-US" dirty="0"/>
                  </a:p>
                </c:rich>
              </c:tx>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Sheet1!$A$2:$A$8</c:f>
              <c:strCache>
                <c:ptCount val="7"/>
                <c:pt idx="0">
                  <c:v>Nigeria</c:v>
                </c:pt>
                <c:pt idx="1">
                  <c:v>South East</c:v>
                </c:pt>
                <c:pt idx="2">
                  <c:v>Abia</c:v>
                </c:pt>
                <c:pt idx="3">
                  <c:v>Anambra</c:v>
                </c:pt>
                <c:pt idx="4">
                  <c:v>Ebonyi</c:v>
                </c:pt>
                <c:pt idx="5">
                  <c:v>Enugu</c:v>
                </c:pt>
                <c:pt idx="6">
                  <c:v>Imo</c:v>
                </c:pt>
              </c:strCache>
            </c:strRef>
          </c:cat>
          <c:val>
            <c:numRef>
              <c:f>Sheet1!$B$2:$B$8</c:f>
              <c:numCache>
                <c:formatCode>General</c:formatCode>
                <c:ptCount val="7"/>
                <c:pt idx="0">
                  <c:v>18.100000000000001</c:v>
                </c:pt>
                <c:pt idx="1">
                  <c:v>22.7</c:v>
                </c:pt>
                <c:pt idx="2">
                  <c:v>24.3</c:v>
                </c:pt>
                <c:pt idx="3">
                  <c:v>23.8</c:v>
                </c:pt>
                <c:pt idx="4">
                  <c:v>20.7</c:v>
                </c:pt>
                <c:pt idx="5">
                  <c:v>22.1</c:v>
                </c:pt>
                <c:pt idx="6" formatCode="0.0">
                  <c:v>23.7</c:v>
                </c:pt>
              </c:numCache>
            </c:numRef>
          </c:val>
        </c:ser>
        <c:dLbls>
          <c:showLegendKey val="0"/>
          <c:showVal val="1"/>
          <c:showCatName val="0"/>
          <c:showSerName val="0"/>
          <c:showPercent val="0"/>
          <c:showBubbleSize val="0"/>
        </c:dLbls>
        <c:gapWidth val="150"/>
        <c:overlap val="-25"/>
        <c:axId val="319802960"/>
        <c:axId val="319803352"/>
      </c:barChart>
      <c:catAx>
        <c:axId val="319802960"/>
        <c:scaling>
          <c:orientation val="minMax"/>
        </c:scaling>
        <c:delete val="0"/>
        <c:axPos val="b"/>
        <c:numFmt formatCode="General" sourceLinked="0"/>
        <c:majorTickMark val="none"/>
        <c:minorTickMark val="none"/>
        <c:tickLblPos val="nextTo"/>
        <c:crossAx val="319803352"/>
        <c:crosses val="autoZero"/>
        <c:auto val="1"/>
        <c:lblAlgn val="ctr"/>
        <c:lblOffset val="100"/>
        <c:noMultiLvlLbl val="0"/>
      </c:catAx>
      <c:valAx>
        <c:axId val="319803352"/>
        <c:scaling>
          <c:orientation val="minMax"/>
          <c:max val="30"/>
        </c:scaling>
        <c:delete val="1"/>
        <c:axPos val="l"/>
        <c:numFmt formatCode="General" sourceLinked="1"/>
        <c:majorTickMark val="none"/>
        <c:minorTickMark val="none"/>
        <c:tickLblPos val="none"/>
        <c:crossAx val="319802960"/>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Sheet1!$B$1</c:f>
              <c:strCache>
                <c:ptCount val="1"/>
                <c:pt idx="0">
                  <c:v>Women</c:v>
                </c:pt>
              </c:strCache>
            </c:strRef>
          </c:tx>
          <c:spPr>
            <a:solidFill>
              <a:schemeClr val="accent4"/>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Age 15</c:v>
                </c:pt>
                <c:pt idx="1">
                  <c:v>Age 18</c:v>
                </c:pt>
              </c:strCache>
            </c:strRef>
          </c:cat>
          <c:val>
            <c:numRef>
              <c:f>Sheet1!$B$2:$B$3</c:f>
              <c:numCache>
                <c:formatCode>General</c:formatCode>
                <c:ptCount val="2"/>
                <c:pt idx="0">
                  <c:v>19</c:v>
                </c:pt>
                <c:pt idx="1">
                  <c:v>51</c:v>
                </c:pt>
              </c:numCache>
            </c:numRef>
          </c:val>
        </c:ser>
        <c:ser>
          <c:idx val="1"/>
          <c:order val="1"/>
          <c:tx>
            <c:strRef>
              <c:f>Sheet1!$C$1</c:f>
              <c:strCache>
                <c:ptCount val="1"/>
                <c:pt idx="0">
                  <c:v>Men</c:v>
                </c:pt>
              </c:strCache>
            </c:strRef>
          </c:tx>
          <c:spPr>
            <a:solidFill>
              <a:srgbClr val="FFE278"/>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Age 15</c:v>
                </c:pt>
                <c:pt idx="1">
                  <c:v>Age 18</c:v>
                </c:pt>
              </c:strCache>
            </c:strRef>
          </c:cat>
          <c:val>
            <c:numRef>
              <c:f>Sheet1!$C$2:$C$3</c:f>
              <c:numCache>
                <c:formatCode>General</c:formatCode>
                <c:ptCount val="2"/>
                <c:pt idx="0">
                  <c:v>4</c:v>
                </c:pt>
                <c:pt idx="1">
                  <c:v>19</c:v>
                </c:pt>
              </c:numCache>
            </c:numRef>
          </c:val>
        </c:ser>
        <c:dLbls>
          <c:showLegendKey val="0"/>
          <c:showVal val="1"/>
          <c:showCatName val="0"/>
          <c:showSerName val="0"/>
          <c:showPercent val="0"/>
          <c:showBubbleSize val="0"/>
        </c:dLbls>
        <c:gapWidth val="150"/>
        <c:overlap val="-25"/>
        <c:axId val="319804136"/>
        <c:axId val="319804528"/>
      </c:barChart>
      <c:catAx>
        <c:axId val="319804136"/>
        <c:scaling>
          <c:orientation val="minMax"/>
        </c:scaling>
        <c:delete val="0"/>
        <c:axPos val="b"/>
        <c:numFmt formatCode="General" sourceLinked="0"/>
        <c:majorTickMark val="none"/>
        <c:minorTickMark val="none"/>
        <c:tickLblPos val="nextTo"/>
        <c:crossAx val="319804528"/>
        <c:crosses val="autoZero"/>
        <c:auto val="1"/>
        <c:lblAlgn val="ctr"/>
        <c:lblOffset val="100"/>
        <c:noMultiLvlLbl val="0"/>
      </c:catAx>
      <c:valAx>
        <c:axId val="319804528"/>
        <c:scaling>
          <c:orientation val="minMax"/>
          <c:max val="100"/>
        </c:scaling>
        <c:delete val="1"/>
        <c:axPos val="l"/>
        <c:numFmt formatCode="General" sourceLinked="1"/>
        <c:majorTickMark val="out"/>
        <c:minorTickMark val="none"/>
        <c:tickLblPos val="nextTo"/>
        <c:crossAx val="319804136"/>
        <c:crosses val="autoZero"/>
        <c:crossBetween val="between"/>
      </c:valAx>
    </c:plotArea>
    <c:legend>
      <c:legendPos val="t"/>
      <c:overlay val="0"/>
    </c:legend>
    <c:plotVisOnly val="1"/>
    <c:dispBlanksAs val="gap"/>
    <c:showDLblsOverMax val="0"/>
  </c:chart>
  <c:txPr>
    <a:bodyPr/>
    <a:lstStyle/>
    <a:p>
      <a:pPr>
        <a:defRPr sz="1800"/>
      </a:pPr>
      <a:endParaRPr lang="en-US"/>
    </a:p>
  </c:txPr>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Sheet1!$A$2</c:f>
              <c:strCache>
                <c:ptCount val="1"/>
                <c:pt idx="0">
                  <c:v>Women</c:v>
                </c:pt>
              </c:strCache>
            </c:strRef>
          </c:tx>
          <c:spPr>
            <a:solidFill>
              <a:schemeClr val="accent4"/>
            </a:solidFill>
          </c:spPr>
          <c:invertIfNegative val="0"/>
          <c:dLbls>
            <c:spPr>
              <a:noFill/>
              <a:ln>
                <a:noFill/>
              </a:ln>
              <a:effectLst/>
            </c:spPr>
            <c:txPr>
              <a:bodyPr/>
              <a:lstStyle/>
              <a:p>
                <a:pPr>
                  <a:defRPr sz="1600"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Sheet1!$B$1:$H$1</c:f>
              <c:strCache>
                <c:ptCount val="7"/>
                <c:pt idx="0">
                  <c:v>Nigeria</c:v>
                </c:pt>
                <c:pt idx="1">
                  <c:v>South East</c:v>
                </c:pt>
                <c:pt idx="2">
                  <c:v>Abia</c:v>
                </c:pt>
                <c:pt idx="3">
                  <c:v>Anambra</c:v>
                </c:pt>
                <c:pt idx="4">
                  <c:v>Ebonyi</c:v>
                </c:pt>
                <c:pt idx="5">
                  <c:v>Enugu</c:v>
                </c:pt>
                <c:pt idx="6">
                  <c:v>Imo</c:v>
                </c:pt>
              </c:strCache>
            </c:strRef>
          </c:cat>
          <c:val>
            <c:numRef>
              <c:f>Sheet1!$B$2:$H$2</c:f>
              <c:numCache>
                <c:formatCode>General</c:formatCode>
                <c:ptCount val="7"/>
                <c:pt idx="0">
                  <c:v>17.600000000000001</c:v>
                </c:pt>
                <c:pt idx="1">
                  <c:v>20.2</c:v>
                </c:pt>
                <c:pt idx="2">
                  <c:v>20.9</c:v>
                </c:pt>
                <c:pt idx="3">
                  <c:v>20.5</c:v>
                </c:pt>
                <c:pt idx="4">
                  <c:v>18.8</c:v>
                </c:pt>
                <c:pt idx="5">
                  <c:v>20.6</c:v>
                </c:pt>
                <c:pt idx="6" formatCode="0.0">
                  <c:v>20.3</c:v>
                </c:pt>
              </c:numCache>
            </c:numRef>
          </c:val>
        </c:ser>
        <c:ser>
          <c:idx val="1"/>
          <c:order val="1"/>
          <c:tx>
            <c:strRef>
              <c:f>Sheet1!$A$3</c:f>
              <c:strCache>
                <c:ptCount val="1"/>
                <c:pt idx="0">
                  <c:v>Men</c:v>
                </c:pt>
              </c:strCache>
            </c:strRef>
          </c:tx>
          <c:spPr>
            <a:solidFill>
              <a:srgbClr val="FFE278"/>
            </a:solidFill>
          </c:spPr>
          <c:invertIfNegative val="0"/>
          <c:dLbls>
            <c:spPr>
              <a:noFill/>
              <a:ln>
                <a:noFill/>
              </a:ln>
              <a:effectLst/>
            </c:spPr>
            <c:txPr>
              <a:bodyPr/>
              <a:lstStyle/>
              <a:p>
                <a:pPr>
                  <a:defRPr sz="1600"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Sheet1!$B$1:$H$1</c:f>
              <c:strCache>
                <c:ptCount val="7"/>
                <c:pt idx="0">
                  <c:v>Nigeria</c:v>
                </c:pt>
                <c:pt idx="1">
                  <c:v>South East</c:v>
                </c:pt>
                <c:pt idx="2">
                  <c:v>Abia</c:v>
                </c:pt>
                <c:pt idx="3">
                  <c:v>Anambra</c:v>
                </c:pt>
                <c:pt idx="4">
                  <c:v>Ebonyi</c:v>
                </c:pt>
                <c:pt idx="5">
                  <c:v>Enugu</c:v>
                </c:pt>
                <c:pt idx="6">
                  <c:v>Imo</c:v>
                </c:pt>
              </c:strCache>
            </c:strRef>
          </c:cat>
          <c:val>
            <c:numRef>
              <c:f>Sheet1!$B$3:$H$3</c:f>
              <c:numCache>
                <c:formatCode>General</c:formatCode>
                <c:ptCount val="7"/>
                <c:pt idx="0">
                  <c:v>21.1</c:v>
                </c:pt>
                <c:pt idx="1">
                  <c:v>20.2</c:v>
                </c:pt>
                <c:pt idx="2">
                  <c:v>20.8</c:v>
                </c:pt>
                <c:pt idx="3">
                  <c:v>19.8</c:v>
                </c:pt>
                <c:pt idx="4">
                  <c:v>20.6</c:v>
                </c:pt>
                <c:pt idx="5">
                  <c:v>20.399999999999999</c:v>
                </c:pt>
                <c:pt idx="6">
                  <c:v>19.5</c:v>
                </c:pt>
              </c:numCache>
            </c:numRef>
          </c:val>
        </c:ser>
        <c:dLbls>
          <c:showLegendKey val="0"/>
          <c:showVal val="1"/>
          <c:showCatName val="0"/>
          <c:showSerName val="0"/>
          <c:showPercent val="0"/>
          <c:showBubbleSize val="0"/>
        </c:dLbls>
        <c:gapWidth val="150"/>
        <c:overlap val="-25"/>
        <c:axId val="319805312"/>
        <c:axId val="319805704"/>
      </c:barChart>
      <c:catAx>
        <c:axId val="319805312"/>
        <c:scaling>
          <c:orientation val="minMax"/>
        </c:scaling>
        <c:delete val="0"/>
        <c:axPos val="b"/>
        <c:numFmt formatCode="General" sourceLinked="0"/>
        <c:majorTickMark val="none"/>
        <c:minorTickMark val="none"/>
        <c:tickLblPos val="nextTo"/>
        <c:crossAx val="319805704"/>
        <c:crosses val="autoZero"/>
        <c:auto val="1"/>
        <c:lblAlgn val="ctr"/>
        <c:lblOffset val="100"/>
        <c:noMultiLvlLbl val="0"/>
      </c:catAx>
      <c:valAx>
        <c:axId val="319805704"/>
        <c:scaling>
          <c:orientation val="minMax"/>
          <c:max val="30"/>
        </c:scaling>
        <c:delete val="1"/>
        <c:axPos val="l"/>
        <c:numFmt formatCode="General" sourceLinked="1"/>
        <c:majorTickMark val="out"/>
        <c:minorTickMark val="none"/>
        <c:tickLblPos val="nextTo"/>
        <c:crossAx val="319805312"/>
        <c:crosses val="autoZero"/>
        <c:crossBetween val="between"/>
      </c:valAx>
      <c:spPr>
        <a:noFill/>
        <a:ln w="25400">
          <a:noFill/>
        </a:ln>
      </c:spPr>
    </c:plotArea>
    <c:legend>
      <c:legendPos val="t"/>
      <c:overlay val="0"/>
    </c:legend>
    <c:plotVisOnly val="1"/>
    <c:dispBlanksAs val="gap"/>
    <c:showDLblsOverMax val="0"/>
  </c:chart>
  <c:txPr>
    <a:bodyPr/>
    <a:lstStyle/>
    <a:p>
      <a:pPr>
        <a:defRPr sz="1800"/>
      </a:pPr>
      <a:endParaRPr lang="en-US"/>
    </a:p>
  </c:txPr>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pieChart>
        <c:varyColors val="1"/>
        <c:ser>
          <c:idx val="0"/>
          <c:order val="0"/>
          <c:tx>
            <c:strRef>
              <c:f>Sheet1!$B$1</c:f>
              <c:strCache>
                <c:ptCount val="1"/>
                <c:pt idx="0">
                  <c:v>Sales</c:v>
                </c:pt>
              </c:strCache>
            </c:strRef>
          </c:tx>
          <c:dPt>
            <c:idx val="2"/>
            <c:bubble3D val="0"/>
            <c:spPr>
              <a:solidFill>
                <a:srgbClr val="FFE278"/>
              </a:solidFill>
            </c:spPr>
          </c:dPt>
          <c:dPt>
            <c:idx val="4"/>
            <c:bubble3D val="0"/>
            <c:spPr>
              <a:solidFill>
                <a:schemeClr val="tx2"/>
              </a:solidFill>
            </c:spPr>
          </c:dPt>
          <c:dLbls>
            <c:dLbl>
              <c:idx val="0"/>
              <c:layout>
                <c:manualLayout>
                  <c:x val="-0.16903394428637605"/>
                  <c:y val="0.16031298313738193"/>
                </c:manualLayout>
              </c:layout>
              <c:spPr/>
              <c:txPr>
                <a:bodyPr/>
                <a:lstStyle/>
                <a:p>
                  <a:pPr>
                    <a:defRPr>
                      <a:solidFill>
                        <a:schemeClr val="bg1"/>
                      </a:solidFill>
                    </a:defRPr>
                  </a:pPr>
                  <a:endParaRPr lang="en-US"/>
                </a:p>
              </c:txPr>
              <c:showLegendKey val="0"/>
              <c:showVal val="0"/>
              <c:showCatName val="1"/>
              <c:showSerName val="0"/>
              <c:showPercent val="1"/>
              <c:showBubbleSize val="0"/>
              <c:extLst>
                <c:ext xmlns:c15="http://schemas.microsoft.com/office/drawing/2012/chart" uri="{CE6537A1-D6FC-4f65-9D91-7224C49458BB}"/>
              </c:extLst>
            </c:dLbl>
            <c:dLbl>
              <c:idx val="1"/>
              <c:layout>
                <c:manualLayout>
                  <c:x val="2.608493791217277E-2"/>
                  <c:y val="-0.1930365296803653"/>
                </c:manualLayout>
              </c:layout>
              <c:showLegendKey val="0"/>
              <c:showVal val="0"/>
              <c:showCatName val="1"/>
              <c:showSerName val="0"/>
              <c:showPercent val="1"/>
              <c:showBubbleSize val="0"/>
              <c:extLst>
                <c:ext xmlns:c15="http://schemas.microsoft.com/office/drawing/2012/chart" uri="{CE6537A1-D6FC-4f65-9D91-7224C49458BB}"/>
              </c:extLst>
            </c:dLbl>
            <c:dLbl>
              <c:idx val="3"/>
              <c:tx>
                <c:rich>
                  <a:bodyPr/>
                  <a:lstStyle/>
                  <a:p>
                    <a:r>
                      <a:rPr lang="en-US" dirty="0">
                        <a:solidFill>
                          <a:schemeClr val="bg1"/>
                        </a:solidFill>
                      </a:rPr>
                      <a:t>Undecided
8%</a:t>
                    </a:r>
                  </a:p>
                </c:rich>
              </c:tx>
              <c:showLegendKey val="0"/>
              <c:showVal val="0"/>
              <c:showCatName val="1"/>
              <c:showSerName val="0"/>
              <c:showPercent val="1"/>
              <c:showBubbleSize val="0"/>
              <c:extLst>
                <c:ext xmlns:c15="http://schemas.microsoft.com/office/drawing/2012/chart" uri="{CE6537A1-D6FC-4f65-9D91-7224C49458BB}"/>
              </c:extLst>
            </c:dLbl>
            <c:dLbl>
              <c:idx val="5"/>
              <c:layout>
                <c:manualLayout>
                  <c:x val="0.22671259842519695"/>
                  <c:y val="2.8538812785388148E-3"/>
                </c:manualLayout>
              </c:layout>
              <c:showLegendKey val="0"/>
              <c:showVal val="0"/>
              <c:showCatName val="1"/>
              <c:showSerName val="0"/>
              <c:showPercent val="1"/>
              <c:showBubbleSize val="0"/>
              <c:extLst>
                <c:ext xmlns:c15="http://schemas.microsoft.com/office/drawing/2012/chart" uri="{CE6537A1-D6FC-4f65-9D91-7224C49458BB}"/>
              </c:extLst>
            </c:dLbl>
            <c:spPr>
              <a:noFill/>
              <a:ln>
                <a:noFill/>
              </a:ln>
              <a:effectLst/>
            </c:spPr>
            <c:showLegendKey val="0"/>
            <c:showVal val="0"/>
            <c:showCatName val="1"/>
            <c:showSerName val="0"/>
            <c:showPercent val="1"/>
            <c:showBubbleSize val="0"/>
            <c:showLeaderLines val="1"/>
            <c:leaderLines>
              <c:spPr>
                <a:ln>
                  <a:solidFill>
                    <a:schemeClr val="tx1"/>
                  </a:solidFill>
                </a:ln>
              </c:spPr>
            </c:leaderLines>
            <c:extLst>
              <c:ext xmlns:c15="http://schemas.microsoft.com/office/drawing/2012/chart" uri="{CE6537A1-D6FC-4f65-9D91-7224C49458BB}"/>
            </c:extLst>
          </c:dLbls>
          <c:cat>
            <c:strRef>
              <c:f>Sheet1!$A$2:$A$7</c:f>
              <c:strCache>
                <c:ptCount val="6"/>
                <c:pt idx="0">
                  <c:v>Have another soon</c:v>
                </c:pt>
                <c:pt idx="1">
                  <c:v>Have another later</c:v>
                </c:pt>
                <c:pt idx="2">
                  <c:v>Have another, undecided when</c:v>
                </c:pt>
                <c:pt idx="3">
                  <c:v>Undecided</c:v>
                </c:pt>
                <c:pt idx="4">
                  <c:v>Want no more or sterilized</c:v>
                </c:pt>
                <c:pt idx="5">
                  <c:v>Declared infecund</c:v>
                </c:pt>
              </c:strCache>
            </c:strRef>
          </c:cat>
          <c:val>
            <c:numRef>
              <c:f>Sheet1!$B$2:$B$7</c:f>
              <c:numCache>
                <c:formatCode>General</c:formatCode>
                <c:ptCount val="6"/>
                <c:pt idx="0">
                  <c:v>33</c:v>
                </c:pt>
                <c:pt idx="1">
                  <c:v>34</c:v>
                </c:pt>
                <c:pt idx="2">
                  <c:v>3</c:v>
                </c:pt>
                <c:pt idx="3">
                  <c:v>8</c:v>
                </c:pt>
                <c:pt idx="4">
                  <c:v>19</c:v>
                </c:pt>
                <c:pt idx="5">
                  <c:v>3</c:v>
                </c:pt>
              </c:numCache>
            </c:numRef>
          </c:val>
        </c:ser>
        <c:dLbls>
          <c:showLegendKey val="0"/>
          <c:showVal val="0"/>
          <c:showCatName val="1"/>
          <c:showSerName val="0"/>
          <c:showPercent val="1"/>
          <c:showBubbleSize val="0"/>
          <c:showLeaderLines val="1"/>
        </c:dLbls>
        <c:firstSliceAng val="0"/>
      </c:pieChart>
    </c:plotArea>
    <c:plotVisOnly val="1"/>
    <c:dispBlanksAs val="zero"/>
    <c:showDLblsOverMax val="0"/>
  </c:chart>
  <c:txPr>
    <a:bodyPr/>
    <a:lstStyle/>
    <a:p>
      <a:pPr>
        <a:defRPr sz="1800"/>
      </a:pPr>
      <a:endParaRPr lang="en-US"/>
    </a:p>
  </c:txPr>
  <c:externalData r:id="rId1">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pieChart>
        <c:varyColors val="1"/>
        <c:ser>
          <c:idx val="0"/>
          <c:order val="0"/>
          <c:tx>
            <c:strRef>
              <c:f>Sheet1!$B$1</c:f>
              <c:strCache>
                <c:ptCount val="1"/>
                <c:pt idx="0">
                  <c:v>Sales</c:v>
                </c:pt>
              </c:strCache>
            </c:strRef>
          </c:tx>
          <c:dPt>
            <c:idx val="2"/>
            <c:bubble3D val="0"/>
            <c:spPr>
              <a:solidFill>
                <a:srgbClr val="FFE278"/>
              </a:solidFill>
            </c:spPr>
          </c:dPt>
          <c:dPt>
            <c:idx val="4"/>
            <c:bubble3D val="0"/>
            <c:spPr>
              <a:solidFill>
                <a:schemeClr val="tx2"/>
              </a:solidFill>
            </c:spPr>
          </c:dPt>
          <c:dLbls>
            <c:dLbl>
              <c:idx val="0"/>
              <c:layout>
                <c:manualLayout>
                  <c:x val="-0.154477436643949"/>
                  <c:y val="0.14475897379024813"/>
                </c:manualLayout>
              </c:layout>
              <c:tx>
                <c:rich>
                  <a:bodyPr/>
                  <a:lstStyle/>
                  <a:p>
                    <a:pPr>
                      <a:defRPr>
                        <a:solidFill>
                          <a:schemeClr val="bg1"/>
                        </a:solidFill>
                      </a:defRPr>
                    </a:pPr>
                    <a:r>
                      <a:rPr lang="en-US" dirty="0" smtClean="0"/>
                      <a:t>Have </a:t>
                    </a:r>
                    <a:r>
                      <a:rPr lang="en-US" dirty="0"/>
                      <a:t>another soon
</a:t>
                    </a:r>
                    <a:r>
                      <a:rPr lang="en-US" dirty="0" smtClean="0"/>
                      <a:t>35%</a:t>
                    </a:r>
                    <a:endParaRPr lang="en-US" dirty="0"/>
                  </a:p>
                </c:rich>
              </c:tx>
              <c:spPr/>
              <c:showLegendKey val="0"/>
              <c:showVal val="0"/>
              <c:showCatName val="1"/>
              <c:showSerName val="0"/>
              <c:showPercent val="1"/>
              <c:showBubbleSize val="0"/>
              <c:extLst>
                <c:ext xmlns:c15="http://schemas.microsoft.com/office/drawing/2012/chart" uri="{CE6537A1-D6FC-4f65-9D91-7224C49458BB}"/>
              </c:extLst>
            </c:dLbl>
            <c:dLbl>
              <c:idx val="1"/>
              <c:layout>
                <c:manualLayout>
                  <c:x val="0.1129164185359183"/>
                  <c:y val="-0.26830985915492972"/>
                </c:manualLayout>
              </c:layout>
              <c:tx>
                <c:rich>
                  <a:bodyPr/>
                  <a:lstStyle/>
                  <a:p>
                    <a:r>
                      <a:rPr lang="en-US" dirty="0"/>
                      <a:t>Have another later</a:t>
                    </a:r>
                    <a:r>
                      <a:rPr lang="en-US"/>
                      <a:t>
</a:t>
                    </a:r>
                    <a:r>
                      <a:rPr lang="en-US" smtClean="0"/>
                      <a:t>40%</a:t>
                    </a:r>
                    <a:endParaRPr lang="en-US" dirty="0"/>
                  </a:p>
                </c:rich>
              </c:tx>
              <c:showLegendKey val="0"/>
              <c:showVal val="0"/>
              <c:showCatName val="1"/>
              <c:showSerName val="0"/>
              <c:showPercent val="1"/>
              <c:showBubbleSize val="0"/>
              <c:extLst>
                <c:ext xmlns:c15="http://schemas.microsoft.com/office/drawing/2012/chart" uri="{CE6537A1-D6FC-4f65-9D91-7224C49458BB}"/>
              </c:extLst>
            </c:dLbl>
            <c:dLbl>
              <c:idx val="5"/>
              <c:layout>
                <c:manualLayout>
                  <c:x val="0.15463331789408685"/>
                  <c:y val="0"/>
                </c:manualLayout>
              </c:layout>
              <c:tx>
                <c:rich>
                  <a:bodyPr/>
                  <a:lstStyle/>
                  <a:p>
                    <a:r>
                      <a:rPr lang="en-US" dirty="0" smtClean="0"/>
                      <a:t>Declared </a:t>
                    </a:r>
                    <a:r>
                      <a:rPr lang="en-US" dirty="0"/>
                      <a:t>infecund
</a:t>
                    </a:r>
                    <a:r>
                      <a:rPr lang="en-US" dirty="0" smtClean="0"/>
                      <a:t>&lt;1%</a:t>
                    </a:r>
                    <a:endParaRPr lang="en-US" dirty="0"/>
                  </a:p>
                </c:rich>
              </c:tx>
              <c:showLegendKey val="0"/>
              <c:showVal val="0"/>
              <c:showCatName val="1"/>
              <c:showSerName val="0"/>
              <c:showPercent val="1"/>
              <c:showBubbleSize val="0"/>
              <c:extLst>
                <c:ext xmlns:c15="http://schemas.microsoft.com/office/drawing/2012/chart" uri="{CE6537A1-D6FC-4f65-9D91-7224C49458BB}"/>
              </c:extLst>
            </c:dLbl>
            <c:spPr>
              <a:noFill/>
              <a:ln>
                <a:noFill/>
              </a:ln>
              <a:effectLst/>
            </c:spPr>
            <c:showLegendKey val="0"/>
            <c:showVal val="0"/>
            <c:showCatName val="1"/>
            <c:showSerName val="0"/>
            <c:showPercent val="1"/>
            <c:showBubbleSize val="0"/>
            <c:showLeaderLines val="1"/>
            <c:leaderLines>
              <c:spPr>
                <a:ln>
                  <a:solidFill>
                    <a:schemeClr val="tx1"/>
                  </a:solidFill>
                </a:ln>
              </c:spPr>
            </c:leaderLines>
            <c:extLst>
              <c:ext xmlns:c15="http://schemas.microsoft.com/office/drawing/2012/chart" uri="{CE6537A1-D6FC-4f65-9D91-7224C49458BB}"/>
            </c:extLst>
          </c:dLbls>
          <c:cat>
            <c:strRef>
              <c:f>Sheet1!$A$2:$A$7</c:f>
              <c:strCache>
                <c:ptCount val="6"/>
                <c:pt idx="0">
                  <c:v>Have another soon</c:v>
                </c:pt>
                <c:pt idx="1">
                  <c:v>Have another later</c:v>
                </c:pt>
                <c:pt idx="2">
                  <c:v>Have another, undecided when</c:v>
                </c:pt>
                <c:pt idx="3">
                  <c:v>Undecided</c:v>
                </c:pt>
                <c:pt idx="4">
                  <c:v>Want no more or sterilized</c:v>
                </c:pt>
                <c:pt idx="5">
                  <c:v>Declared infecund</c:v>
                </c:pt>
              </c:strCache>
            </c:strRef>
          </c:cat>
          <c:val>
            <c:numRef>
              <c:f>Sheet1!$B$2:$B$7</c:f>
              <c:numCache>
                <c:formatCode>General</c:formatCode>
                <c:ptCount val="6"/>
                <c:pt idx="0">
                  <c:v>35</c:v>
                </c:pt>
                <c:pt idx="1">
                  <c:v>40</c:v>
                </c:pt>
                <c:pt idx="2">
                  <c:v>7</c:v>
                </c:pt>
                <c:pt idx="3">
                  <c:v>4</c:v>
                </c:pt>
                <c:pt idx="4">
                  <c:v>12</c:v>
                </c:pt>
                <c:pt idx="5">
                  <c:v>0.2</c:v>
                </c:pt>
              </c:numCache>
            </c:numRef>
          </c:val>
        </c:ser>
        <c:dLbls>
          <c:showLegendKey val="0"/>
          <c:showVal val="0"/>
          <c:showCatName val="1"/>
          <c:showSerName val="0"/>
          <c:showPercent val="1"/>
          <c:showBubbleSize val="0"/>
          <c:showLeaderLines val="1"/>
        </c:dLbls>
        <c:firstSliceAng val="0"/>
      </c:pieChart>
    </c:plotArea>
    <c:plotVisOnly val="1"/>
    <c:dispBlanksAs val="zero"/>
    <c:showDLblsOverMax val="0"/>
  </c:chart>
  <c:txPr>
    <a:bodyPr/>
    <a:lstStyle/>
    <a:p>
      <a:pPr>
        <a:defRPr sz="1800"/>
      </a:pPr>
      <a:endParaRPr lang="en-US"/>
    </a:p>
  </c:txPr>
  <c:externalData r:id="rId1">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7"/>
    </mc:Choice>
    <mc:Fallback>
      <c:style val="27"/>
    </mc:Fallback>
  </mc:AlternateContent>
  <c:chart>
    <c:autoTitleDeleted val="1"/>
    <c:plotArea>
      <c:layout/>
      <c:barChart>
        <c:barDir val="col"/>
        <c:grouping val="clustered"/>
        <c:varyColors val="0"/>
        <c:ser>
          <c:idx val="0"/>
          <c:order val="0"/>
          <c:tx>
            <c:strRef>
              <c:f>Sheet1!$B$1</c:f>
              <c:strCache>
                <c:ptCount val="1"/>
                <c:pt idx="0">
                  <c:v>Women</c:v>
                </c:pt>
              </c:strCache>
            </c:strRef>
          </c:tx>
          <c:spPr>
            <a:solidFill>
              <a:schemeClr val="bg2"/>
            </a:solidFill>
          </c:spPr>
          <c:invertIfNegative val="0"/>
          <c:dPt>
            <c:idx val="0"/>
            <c:invertIfNegative val="0"/>
            <c:bubble3D val="0"/>
            <c:spPr>
              <a:solidFill>
                <a:schemeClr val="accent4"/>
              </a:solidFill>
            </c:spPr>
          </c:dPt>
          <c:dPt>
            <c:idx val="1"/>
            <c:invertIfNegative val="0"/>
            <c:bubble3D val="0"/>
            <c:spPr>
              <a:solidFill>
                <a:srgbClr val="FFE278"/>
              </a:solidFill>
            </c:spPr>
          </c:dPt>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Women </c:v>
                </c:pt>
                <c:pt idx="1">
                  <c:v>Men</c:v>
                </c:pt>
              </c:strCache>
            </c:strRef>
          </c:cat>
          <c:val>
            <c:numRef>
              <c:f>Sheet1!$B$2:$B$3</c:f>
              <c:numCache>
                <c:formatCode>0.0</c:formatCode>
                <c:ptCount val="2"/>
                <c:pt idx="0" formatCode="General">
                  <c:v>6.5</c:v>
                </c:pt>
                <c:pt idx="1">
                  <c:v>8</c:v>
                </c:pt>
              </c:numCache>
            </c:numRef>
          </c:val>
        </c:ser>
        <c:dLbls>
          <c:showLegendKey val="0"/>
          <c:showVal val="1"/>
          <c:showCatName val="0"/>
          <c:showSerName val="0"/>
          <c:showPercent val="0"/>
          <c:showBubbleSize val="0"/>
        </c:dLbls>
        <c:gapWidth val="70"/>
        <c:overlap val="-25"/>
        <c:axId val="214484648"/>
        <c:axId val="320634440"/>
      </c:barChart>
      <c:catAx>
        <c:axId val="214484648"/>
        <c:scaling>
          <c:orientation val="minMax"/>
        </c:scaling>
        <c:delete val="0"/>
        <c:axPos val="b"/>
        <c:numFmt formatCode="General" sourceLinked="0"/>
        <c:majorTickMark val="none"/>
        <c:minorTickMark val="none"/>
        <c:tickLblPos val="nextTo"/>
        <c:crossAx val="320634440"/>
        <c:crosses val="autoZero"/>
        <c:auto val="1"/>
        <c:lblAlgn val="ctr"/>
        <c:lblOffset val="100"/>
        <c:noMultiLvlLbl val="0"/>
      </c:catAx>
      <c:valAx>
        <c:axId val="320634440"/>
        <c:scaling>
          <c:orientation val="minMax"/>
          <c:max val="12"/>
        </c:scaling>
        <c:delete val="1"/>
        <c:axPos val="l"/>
        <c:numFmt formatCode="General" sourceLinked="1"/>
        <c:majorTickMark val="out"/>
        <c:minorTickMark val="none"/>
        <c:tickLblPos val="nextTo"/>
        <c:crossAx val="214484648"/>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7"/>
    </mc:Choice>
    <mc:Fallback>
      <c:style val="27"/>
    </mc:Fallback>
  </mc:AlternateContent>
  <c:chart>
    <c:autoTitleDeleted val="1"/>
    <c:plotArea>
      <c:layout/>
      <c:barChart>
        <c:barDir val="col"/>
        <c:grouping val="clustered"/>
        <c:varyColors val="0"/>
        <c:ser>
          <c:idx val="0"/>
          <c:order val="0"/>
          <c:tx>
            <c:strRef>
              <c:f>Sheet1!$A$2</c:f>
              <c:strCache>
                <c:ptCount val="1"/>
                <c:pt idx="0">
                  <c:v>Women </c:v>
                </c:pt>
              </c:strCache>
            </c:strRef>
          </c:tx>
          <c:spPr>
            <a:solidFill>
              <a:schemeClr val="bg2"/>
            </a:solidFill>
          </c:spPr>
          <c:invertIfNegative val="0"/>
          <c:dPt>
            <c:idx val="0"/>
            <c:invertIfNegative val="0"/>
            <c:bubble3D val="0"/>
            <c:spPr>
              <a:solidFill>
                <a:schemeClr val="tx2"/>
              </a:solidFill>
            </c:spPr>
          </c:dPt>
          <c:dPt>
            <c:idx val="1"/>
            <c:invertIfNegative val="0"/>
            <c:bubble3D val="0"/>
            <c:spPr>
              <a:solidFill>
                <a:srgbClr val="5673B8"/>
              </a:solidFill>
            </c:spPr>
          </c:dPt>
          <c:dPt>
            <c:idx val="2"/>
            <c:invertIfNegative val="0"/>
            <c:bubble3D val="0"/>
            <c:spPr>
              <a:solidFill>
                <a:schemeClr val="accent1"/>
              </a:solidFill>
            </c:spPr>
          </c:dPt>
          <c:dPt>
            <c:idx val="3"/>
            <c:invertIfNegative val="0"/>
            <c:bubble3D val="0"/>
            <c:spPr>
              <a:solidFill>
                <a:schemeClr val="accent1"/>
              </a:solidFill>
            </c:spPr>
          </c:dPt>
          <c:dPt>
            <c:idx val="4"/>
            <c:invertIfNegative val="0"/>
            <c:bubble3D val="0"/>
            <c:spPr>
              <a:solidFill>
                <a:schemeClr val="accent1"/>
              </a:solidFill>
            </c:spPr>
          </c:dPt>
          <c:dPt>
            <c:idx val="5"/>
            <c:invertIfNegative val="0"/>
            <c:bubble3D val="0"/>
            <c:spPr>
              <a:solidFill>
                <a:schemeClr val="accent1"/>
              </a:solidFill>
            </c:spPr>
          </c:dPt>
          <c:dPt>
            <c:idx val="6"/>
            <c:invertIfNegative val="0"/>
            <c:bubble3D val="0"/>
            <c:spPr>
              <a:solidFill>
                <a:schemeClr val="accent1"/>
              </a:solidFill>
            </c:spPr>
          </c:dPt>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Sheet1!$B$1:$H$1</c:f>
              <c:strCache>
                <c:ptCount val="7"/>
                <c:pt idx="0">
                  <c:v>Nigeria</c:v>
                </c:pt>
                <c:pt idx="1">
                  <c:v>South East</c:v>
                </c:pt>
                <c:pt idx="2">
                  <c:v>Abia</c:v>
                </c:pt>
                <c:pt idx="3">
                  <c:v>Anambra</c:v>
                </c:pt>
                <c:pt idx="4">
                  <c:v>Ebonyi</c:v>
                </c:pt>
                <c:pt idx="5">
                  <c:v>Enugu</c:v>
                </c:pt>
                <c:pt idx="6">
                  <c:v>Imo</c:v>
                </c:pt>
              </c:strCache>
            </c:strRef>
          </c:cat>
          <c:val>
            <c:numRef>
              <c:f>Sheet1!$B$2:$H$2</c:f>
              <c:numCache>
                <c:formatCode>General</c:formatCode>
                <c:ptCount val="7"/>
                <c:pt idx="0">
                  <c:v>6.5</c:v>
                </c:pt>
                <c:pt idx="1">
                  <c:v>5.5</c:v>
                </c:pt>
                <c:pt idx="2">
                  <c:v>5.0999999999999996</c:v>
                </c:pt>
                <c:pt idx="3">
                  <c:v>5.0999999999999996</c:v>
                </c:pt>
                <c:pt idx="4">
                  <c:v>6.4</c:v>
                </c:pt>
                <c:pt idx="5" formatCode="0.0">
                  <c:v>5.6</c:v>
                </c:pt>
                <c:pt idx="6" formatCode="_(* #,##0.0_);_(* \(#,##0.0\);_(* &quot;-&quot;??_);_(@_)">
                  <c:v>5</c:v>
                </c:pt>
              </c:numCache>
            </c:numRef>
          </c:val>
        </c:ser>
        <c:dLbls>
          <c:showLegendKey val="0"/>
          <c:showVal val="1"/>
          <c:showCatName val="0"/>
          <c:showSerName val="0"/>
          <c:showPercent val="0"/>
          <c:showBubbleSize val="0"/>
        </c:dLbls>
        <c:gapWidth val="70"/>
        <c:overlap val="-25"/>
        <c:axId val="320635224"/>
        <c:axId val="320635616"/>
      </c:barChart>
      <c:catAx>
        <c:axId val="320635224"/>
        <c:scaling>
          <c:orientation val="minMax"/>
        </c:scaling>
        <c:delete val="0"/>
        <c:axPos val="b"/>
        <c:numFmt formatCode="General" sourceLinked="0"/>
        <c:majorTickMark val="none"/>
        <c:minorTickMark val="none"/>
        <c:tickLblPos val="nextTo"/>
        <c:crossAx val="320635616"/>
        <c:crosses val="autoZero"/>
        <c:auto val="1"/>
        <c:lblAlgn val="ctr"/>
        <c:lblOffset val="100"/>
        <c:noMultiLvlLbl val="0"/>
      </c:catAx>
      <c:valAx>
        <c:axId val="320635616"/>
        <c:scaling>
          <c:orientation val="minMax"/>
          <c:max val="12"/>
        </c:scaling>
        <c:delete val="1"/>
        <c:axPos val="l"/>
        <c:numFmt formatCode="General" sourceLinked="1"/>
        <c:majorTickMark val="out"/>
        <c:minorTickMark val="none"/>
        <c:tickLblPos val="nextTo"/>
        <c:crossAx val="320635224"/>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pieChart>
        <c:varyColors val="1"/>
        <c:ser>
          <c:idx val="0"/>
          <c:order val="0"/>
          <c:tx>
            <c:strRef>
              <c:f>Sheet1!$B$1</c:f>
              <c:strCache>
                <c:ptCount val="1"/>
                <c:pt idx="0">
                  <c:v>Column1</c:v>
                </c:pt>
              </c:strCache>
            </c:strRef>
          </c:tx>
          <c:dPt>
            <c:idx val="0"/>
            <c:bubble3D val="0"/>
            <c:spPr>
              <a:solidFill>
                <a:schemeClr val="accent5">
                  <a:lumMod val="75000"/>
                </a:schemeClr>
              </a:solidFill>
            </c:spPr>
          </c:dPt>
          <c:dPt>
            <c:idx val="2"/>
            <c:bubble3D val="0"/>
            <c:spPr>
              <a:solidFill>
                <a:srgbClr val="FFE278"/>
              </a:solidFill>
            </c:spPr>
          </c:dPt>
          <c:dLbls>
            <c:dLbl>
              <c:idx val="0"/>
              <c:tx>
                <c:rich>
                  <a:bodyPr/>
                  <a:lstStyle/>
                  <a:p>
                    <a:pPr>
                      <a:defRPr>
                        <a:solidFill>
                          <a:schemeClr val="bg1"/>
                        </a:solidFill>
                      </a:defRPr>
                    </a:pPr>
                    <a:r>
                      <a:rPr lang="en-US" dirty="0">
                        <a:solidFill>
                          <a:schemeClr val="bg1"/>
                        </a:solidFill>
                      </a:rPr>
                      <a:t>Wanted then</a:t>
                    </a:r>
                    <a:r>
                      <a:rPr lang="en-US">
                        <a:solidFill>
                          <a:schemeClr val="bg1"/>
                        </a:solidFill>
                      </a:rPr>
                      <a:t>
</a:t>
                    </a:r>
                    <a:r>
                      <a:rPr lang="en-US" smtClean="0">
                        <a:solidFill>
                          <a:schemeClr val="bg1"/>
                        </a:solidFill>
                      </a:rPr>
                      <a:t>90%</a:t>
                    </a:r>
                    <a:endParaRPr lang="en-US" dirty="0">
                      <a:solidFill>
                        <a:schemeClr val="bg1"/>
                      </a:solidFill>
                    </a:endParaRPr>
                  </a:p>
                </c:rich>
              </c:tx>
              <c:spPr/>
              <c:showLegendKey val="0"/>
              <c:showVal val="0"/>
              <c:showCatName val="1"/>
              <c:showSerName val="0"/>
              <c:showPercent val="1"/>
              <c:showBubbleSize val="0"/>
              <c:extLst>
                <c:ext xmlns:c15="http://schemas.microsoft.com/office/drawing/2012/chart" uri="{CE6537A1-D6FC-4f65-9D91-7224C49458BB}"/>
              </c:extLst>
            </c:dLbl>
            <c:dLbl>
              <c:idx val="2"/>
              <c:layout>
                <c:manualLayout>
                  <c:x val="0.14852730231489689"/>
                  <c:y val="0"/>
                </c:manualLayout>
              </c:layout>
              <c:showLegendKey val="0"/>
              <c:showVal val="0"/>
              <c:showCatName val="1"/>
              <c:showSerName val="0"/>
              <c:showPercent val="1"/>
              <c:showBubbleSize val="0"/>
              <c:extLst>
                <c:ext xmlns:c15="http://schemas.microsoft.com/office/drawing/2012/chart" uri="{CE6537A1-D6FC-4f65-9D91-7224C49458BB}"/>
              </c:extLst>
            </c:dLbl>
            <c:spPr>
              <a:noFill/>
              <a:ln>
                <a:noFill/>
              </a:ln>
              <a:effectLst/>
            </c:spPr>
            <c:showLegendKey val="0"/>
            <c:showVal val="0"/>
            <c:showCatName val="1"/>
            <c:showSerName val="0"/>
            <c:showPercent val="1"/>
            <c:showBubbleSize val="0"/>
            <c:showLeaderLines val="1"/>
            <c:extLst>
              <c:ext xmlns:c15="http://schemas.microsoft.com/office/drawing/2012/chart" uri="{CE6537A1-D6FC-4f65-9D91-7224C49458BB}"/>
            </c:extLst>
          </c:dLbls>
          <c:cat>
            <c:strRef>
              <c:f>Sheet1!$A$2:$A$4</c:f>
              <c:strCache>
                <c:ptCount val="3"/>
                <c:pt idx="0">
                  <c:v>Wanted then</c:v>
                </c:pt>
                <c:pt idx="1">
                  <c:v>Wanted later</c:v>
                </c:pt>
                <c:pt idx="2">
                  <c:v>Wanted no more</c:v>
                </c:pt>
              </c:strCache>
            </c:strRef>
          </c:cat>
          <c:val>
            <c:numRef>
              <c:f>Sheet1!$B$2:$B$4</c:f>
              <c:numCache>
                <c:formatCode>General</c:formatCode>
                <c:ptCount val="3"/>
                <c:pt idx="0">
                  <c:v>90</c:v>
                </c:pt>
                <c:pt idx="1">
                  <c:v>7</c:v>
                </c:pt>
                <c:pt idx="2">
                  <c:v>2</c:v>
                </c:pt>
              </c:numCache>
            </c:numRef>
          </c:val>
        </c:ser>
        <c:dLbls>
          <c:showLegendKey val="0"/>
          <c:showVal val="0"/>
          <c:showCatName val="1"/>
          <c:showSerName val="0"/>
          <c:showPercent val="1"/>
          <c:showBubbleSize val="0"/>
          <c:showLeaderLines val="1"/>
        </c:dLbls>
        <c:firstSliceAng val="0"/>
      </c:pieChart>
    </c:plotArea>
    <c:plotVisOnly val="1"/>
    <c:dispBlanksAs val="zero"/>
    <c:showDLblsOverMax val="0"/>
  </c:chart>
  <c:txPr>
    <a:bodyPr/>
    <a:lstStyle/>
    <a:p>
      <a:pPr>
        <a:defRPr sz="1800"/>
      </a:pPr>
      <a:endParaRPr lang="en-US"/>
    </a:p>
  </c:txPr>
  <c:externalData r:id="rId1">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10579615048119005"/>
          <c:y val="3.0866359269839376E-2"/>
          <c:w val="0.66237824438611892"/>
          <c:h val="0.9382672814603209"/>
        </c:manualLayout>
      </c:layout>
      <c:barChart>
        <c:barDir val="bar"/>
        <c:grouping val="stacked"/>
        <c:varyColors val="0"/>
        <c:ser>
          <c:idx val="0"/>
          <c:order val="0"/>
          <c:tx>
            <c:strRef>
              <c:f>Sheet1!$B$1</c:f>
              <c:strCache>
                <c:ptCount val="1"/>
                <c:pt idx="0">
                  <c:v>Wanted fertility</c:v>
                </c:pt>
              </c:strCache>
            </c:strRef>
          </c:tx>
          <c:spPr>
            <a:solidFill>
              <a:schemeClr val="accent5"/>
            </a:solidFill>
          </c:spPr>
          <c:invertIfNegative val="0"/>
          <c:dLbls>
            <c:spPr>
              <a:noFill/>
              <a:ln>
                <a:noFill/>
              </a:ln>
              <a:effectLst/>
            </c:spPr>
            <c:txPr>
              <a:bodyPr/>
              <a:lstStyle/>
              <a:p>
                <a:pPr>
                  <a:defRPr b="1">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Rural</c:v>
                </c:pt>
                <c:pt idx="1">
                  <c:v>Urban</c:v>
                </c:pt>
                <c:pt idx="2">
                  <c:v>Total</c:v>
                </c:pt>
              </c:strCache>
            </c:strRef>
          </c:cat>
          <c:val>
            <c:numRef>
              <c:f>Sheet1!$B$2:$B$4</c:f>
              <c:numCache>
                <c:formatCode>General</c:formatCode>
                <c:ptCount val="3"/>
                <c:pt idx="0">
                  <c:v>5.3</c:v>
                </c:pt>
                <c:pt idx="1">
                  <c:v>4.0999999999999996</c:v>
                </c:pt>
                <c:pt idx="2" formatCode="0.0">
                  <c:v>4.8</c:v>
                </c:pt>
              </c:numCache>
            </c:numRef>
          </c:val>
        </c:ser>
        <c:ser>
          <c:idx val="1"/>
          <c:order val="1"/>
          <c:tx>
            <c:strRef>
              <c:f>Sheet1!$C$1</c:f>
              <c:strCache>
                <c:ptCount val="1"/>
                <c:pt idx="0">
                  <c:v>Difference in fertility</c:v>
                </c:pt>
              </c:strCache>
            </c:strRef>
          </c:tx>
          <c:spPr>
            <a:solidFill>
              <a:srgbClr val="FFE278"/>
            </a:solidFill>
          </c:spPr>
          <c:invertIfNegative val="0"/>
          <c:dLbls>
            <c:dLbl>
              <c:idx val="1"/>
              <c:tx>
                <c:rich>
                  <a:bodyPr/>
                  <a:lstStyle/>
                  <a:p>
                    <a:r>
                      <a:rPr lang="en-US" b="1" dirty="0" smtClean="0">
                        <a:solidFill>
                          <a:schemeClr val="tx1"/>
                        </a:solidFill>
                      </a:rPr>
                      <a:t>0.8</a:t>
                    </a:r>
                    <a:endParaRPr lang="en-US" dirty="0"/>
                  </a:p>
                </c:rich>
              </c:tx>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Rural</c:v>
                </c:pt>
                <c:pt idx="1">
                  <c:v>Urban</c:v>
                </c:pt>
                <c:pt idx="2">
                  <c:v>Total</c:v>
                </c:pt>
              </c:strCache>
            </c:strRef>
          </c:cat>
          <c:val>
            <c:numRef>
              <c:f>Sheet1!$C$2:$C$4</c:f>
              <c:numCache>
                <c:formatCode>General</c:formatCode>
                <c:ptCount val="3"/>
                <c:pt idx="0">
                  <c:v>0.90000000000000069</c:v>
                </c:pt>
                <c:pt idx="1">
                  <c:v>0.60000000000000064</c:v>
                </c:pt>
                <c:pt idx="2">
                  <c:v>0.70000000000000051</c:v>
                </c:pt>
              </c:numCache>
            </c:numRef>
          </c:val>
        </c:ser>
        <c:dLbls>
          <c:showLegendKey val="0"/>
          <c:showVal val="1"/>
          <c:showCatName val="0"/>
          <c:showSerName val="0"/>
          <c:showPercent val="0"/>
          <c:showBubbleSize val="0"/>
        </c:dLbls>
        <c:gapWidth val="95"/>
        <c:overlap val="100"/>
        <c:axId val="320637576"/>
        <c:axId val="319641416"/>
      </c:barChart>
      <c:catAx>
        <c:axId val="320637576"/>
        <c:scaling>
          <c:orientation val="minMax"/>
        </c:scaling>
        <c:delete val="0"/>
        <c:axPos val="l"/>
        <c:numFmt formatCode="General" sourceLinked="0"/>
        <c:majorTickMark val="none"/>
        <c:minorTickMark val="none"/>
        <c:tickLblPos val="nextTo"/>
        <c:crossAx val="319641416"/>
        <c:crosses val="autoZero"/>
        <c:auto val="1"/>
        <c:lblAlgn val="ctr"/>
        <c:lblOffset val="100"/>
        <c:noMultiLvlLbl val="0"/>
      </c:catAx>
      <c:valAx>
        <c:axId val="319641416"/>
        <c:scaling>
          <c:orientation val="minMax"/>
        </c:scaling>
        <c:delete val="1"/>
        <c:axPos val="b"/>
        <c:numFmt formatCode="General" sourceLinked="1"/>
        <c:majorTickMark val="out"/>
        <c:minorTickMark val="none"/>
        <c:tickLblPos val="nextTo"/>
        <c:crossAx val="320637576"/>
        <c:crosses val="autoZero"/>
        <c:crossBetween val="between"/>
      </c:valAx>
    </c:plotArea>
    <c:legend>
      <c:legendPos val="r"/>
      <c:overlay val="0"/>
    </c:legend>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8"/>
    </mc:Choice>
    <mc:Fallback>
      <c:style val="28"/>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accent1">
                <a:lumMod val="90000"/>
                <a:lumOff val="10000"/>
              </a:schemeClr>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Lowest</c:v>
                </c:pt>
                <c:pt idx="1">
                  <c:v>Second</c:v>
                </c:pt>
                <c:pt idx="2">
                  <c:v>Middle</c:v>
                </c:pt>
                <c:pt idx="3">
                  <c:v>Fourth</c:v>
                </c:pt>
                <c:pt idx="4">
                  <c:v>Highest</c:v>
                </c:pt>
              </c:strCache>
            </c:strRef>
          </c:cat>
          <c:val>
            <c:numRef>
              <c:f>Sheet1!$B$2:$B$6</c:f>
              <c:numCache>
                <c:formatCode>General</c:formatCode>
                <c:ptCount val="5"/>
                <c:pt idx="0" formatCode="0.0">
                  <c:v>7</c:v>
                </c:pt>
                <c:pt idx="1">
                  <c:v>6.7</c:v>
                </c:pt>
                <c:pt idx="2">
                  <c:v>5.7</c:v>
                </c:pt>
                <c:pt idx="3">
                  <c:v>4.9000000000000004</c:v>
                </c:pt>
                <c:pt idx="4">
                  <c:v>3.9</c:v>
                </c:pt>
              </c:numCache>
            </c:numRef>
          </c:val>
        </c:ser>
        <c:dLbls>
          <c:showLegendKey val="0"/>
          <c:showVal val="1"/>
          <c:showCatName val="0"/>
          <c:showSerName val="0"/>
          <c:showPercent val="0"/>
          <c:showBubbleSize val="0"/>
        </c:dLbls>
        <c:gapWidth val="150"/>
        <c:overlap val="-25"/>
        <c:axId val="317034624"/>
        <c:axId val="317035016"/>
      </c:barChart>
      <c:catAx>
        <c:axId val="317034624"/>
        <c:scaling>
          <c:orientation val="minMax"/>
        </c:scaling>
        <c:delete val="0"/>
        <c:axPos val="b"/>
        <c:numFmt formatCode="General" sourceLinked="1"/>
        <c:majorTickMark val="none"/>
        <c:minorTickMark val="none"/>
        <c:tickLblPos val="nextTo"/>
        <c:crossAx val="317035016"/>
        <c:crosses val="autoZero"/>
        <c:auto val="1"/>
        <c:lblAlgn val="ctr"/>
        <c:lblOffset val="100"/>
        <c:noMultiLvlLbl val="0"/>
      </c:catAx>
      <c:valAx>
        <c:axId val="317035016"/>
        <c:scaling>
          <c:orientation val="minMax"/>
          <c:max val="10"/>
        </c:scaling>
        <c:delete val="1"/>
        <c:axPos val="l"/>
        <c:numFmt formatCode="0.0" sourceLinked="1"/>
        <c:majorTickMark val="none"/>
        <c:minorTickMark val="none"/>
        <c:tickLblPos val="none"/>
        <c:crossAx val="317034624"/>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8"/>
    </mc:Choice>
    <mc:Fallback>
      <c:style val="28"/>
    </mc:Fallback>
  </mc:AlternateContent>
  <c:chart>
    <c:autoTitleDeleted val="1"/>
    <c:plotArea>
      <c:layout/>
      <c:barChart>
        <c:barDir val="col"/>
        <c:grouping val="clustered"/>
        <c:varyColors val="0"/>
        <c:ser>
          <c:idx val="0"/>
          <c:order val="0"/>
          <c:tx>
            <c:strRef>
              <c:f>Sheet1!$B$1</c:f>
              <c:strCache>
                <c:ptCount val="1"/>
                <c:pt idx="0">
                  <c:v>Series 1</c:v>
                </c:pt>
              </c:strCache>
            </c:strRef>
          </c:tx>
          <c:invertIfNegative val="0"/>
          <c:dPt>
            <c:idx val="0"/>
            <c:invertIfNegative val="0"/>
            <c:bubble3D val="0"/>
            <c:spPr>
              <a:solidFill>
                <a:schemeClr val="accent2"/>
              </a:solidFill>
            </c:spPr>
          </c:dPt>
          <c:dPt>
            <c:idx val="1"/>
            <c:invertIfNegative val="0"/>
            <c:bubble3D val="0"/>
            <c:spPr>
              <a:solidFill>
                <a:schemeClr val="accent1"/>
              </a:solidFill>
            </c:spPr>
          </c:dPt>
          <c:dPt>
            <c:idx val="2"/>
            <c:invertIfNegative val="0"/>
            <c:bubble3D val="0"/>
            <c:spPr>
              <a:solidFill>
                <a:schemeClr val="tx2"/>
              </a:solidFill>
            </c:spPr>
          </c:dPt>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2003 NDHS</c:v>
                </c:pt>
                <c:pt idx="1">
                  <c:v>2008 NDHS</c:v>
                </c:pt>
                <c:pt idx="2">
                  <c:v>2013 NDHS</c:v>
                </c:pt>
              </c:strCache>
            </c:strRef>
          </c:cat>
          <c:val>
            <c:numRef>
              <c:f>Sheet1!$B$2:$B$4</c:f>
              <c:numCache>
                <c:formatCode>General</c:formatCode>
                <c:ptCount val="3"/>
                <c:pt idx="0">
                  <c:v>5.7</c:v>
                </c:pt>
                <c:pt idx="1">
                  <c:v>5.7</c:v>
                </c:pt>
                <c:pt idx="2">
                  <c:v>5.5</c:v>
                </c:pt>
              </c:numCache>
            </c:numRef>
          </c:val>
        </c:ser>
        <c:dLbls>
          <c:showLegendKey val="0"/>
          <c:showVal val="1"/>
          <c:showCatName val="0"/>
          <c:showSerName val="0"/>
          <c:showPercent val="0"/>
          <c:showBubbleSize val="0"/>
        </c:dLbls>
        <c:gapWidth val="150"/>
        <c:overlap val="-25"/>
        <c:axId val="317035800"/>
        <c:axId val="317036192"/>
      </c:barChart>
      <c:catAx>
        <c:axId val="317035800"/>
        <c:scaling>
          <c:orientation val="minMax"/>
        </c:scaling>
        <c:delete val="0"/>
        <c:axPos val="b"/>
        <c:numFmt formatCode="General" sourceLinked="0"/>
        <c:majorTickMark val="none"/>
        <c:minorTickMark val="none"/>
        <c:tickLblPos val="nextTo"/>
        <c:txPr>
          <a:bodyPr rot="0" vert="horz"/>
          <a:lstStyle/>
          <a:p>
            <a:pPr>
              <a:defRPr/>
            </a:pPr>
            <a:endParaRPr lang="en-US"/>
          </a:p>
        </c:txPr>
        <c:crossAx val="317036192"/>
        <c:crosses val="autoZero"/>
        <c:auto val="1"/>
        <c:lblAlgn val="ctr"/>
        <c:lblOffset val="100"/>
        <c:noMultiLvlLbl val="0"/>
      </c:catAx>
      <c:valAx>
        <c:axId val="317036192"/>
        <c:scaling>
          <c:orientation val="minMax"/>
          <c:max val="10"/>
        </c:scaling>
        <c:delete val="1"/>
        <c:axPos val="l"/>
        <c:numFmt formatCode="General" sourceLinked="1"/>
        <c:majorTickMark val="out"/>
        <c:minorTickMark val="none"/>
        <c:tickLblPos val="nextTo"/>
        <c:crossAx val="317035800"/>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bar"/>
        <c:grouping val="clustered"/>
        <c:varyColors val="0"/>
        <c:ser>
          <c:idx val="0"/>
          <c:order val="0"/>
          <c:tx>
            <c:strRef>
              <c:f>Sheet1!$B$1</c:f>
              <c:strCache>
                <c:ptCount val="1"/>
                <c:pt idx="0">
                  <c:v>Series 1</c:v>
                </c:pt>
              </c:strCache>
            </c:strRef>
          </c:tx>
          <c:spPr>
            <a:solidFill>
              <a:schemeClr val="accent4"/>
            </a:solidFill>
          </c:spPr>
          <c:invertIfNegative val="0"/>
          <c:dPt>
            <c:idx val="6"/>
            <c:invertIfNegative val="0"/>
            <c:bubble3D val="0"/>
            <c:spPr>
              <a:solidFill>
                <a:schemeClr val="tx2"/>
              </a:solidFill>
            </c:spPr>
          </c:dPt>
          <c:dLbls>
            <c:spPr>
              <a:noFill/>
              <a:ln>
                <a:noFill/>
              </a:ln>
              <a:effectLst/>
            </c:spPr>
            <c:txPr>
              <a:bodyPr/>
              <a:lstStyle/>
              <a:p>
                <a:pPr>
                  <a:defRPr b="1"/>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Sheet1!$A$2:$A$11</c:f>
              <c:strCache>
                <c:ptCount val="10"/>
                <c:pt idx="0">
                  <c:v>Ghana 2008</c:v>
                </c:pt>
                <c:pt idx="1">
                  <c:v>Liberia 2013*</c:v>
                </c:pt>
                <c:pt idx="2">
                  <c:v>Sierra Leone 2013*</c:v>
                </c:pt>
                <c:pt idx="3">
                  <c:v>Benin 2011-12</c:v>
                </c:pt>
                <c:pt idx="4">
                  <c:v>Cote d'Ivoire 2011-12</c:v>
                </c:pt>
                <c:pt idx="5">
                  <c:v>Senegal 2010-11</c:v>
                </c:pt>
                <c:pt idx="6">
                  <c:v>Nigeria 2013</c:v>
                </c:pt>
                <c:pt idx="7">
                  <c:v>Burkina Faso 2010</c:v>
                </c:pt>
                <c:pt idx="8">
                  <c:v>Mali 2006</c:v>
                </c:pt>
                <c:pt idx="9">
                  <c:v>Niger 2012</c:v>
                </c:pt>
              </c:strCache>
            </c:strRef>
          </c:cat>
          <c:val>
            <c:numRef>
              <c:f>Sheet1!$B$2:$B$11</c:f>
              <c:numCache>
                <c:formatCode>General</c:formatCode>
                <c:ptCount val="10"/>
                <c:pt idx="0" formatCode="0.0">
                  <c:v>4</c:v>
                </c:pt>
                <c:pt idx="1">
                  <c:v>4.7</c:v>
                </c:pt>
                <c:pt idx="2">
                  <c:v>4.9000000000000004</c:v>
                </c:pt>
                <c:pt idx="3">
                  <c:v>4.9000000000000004</c:v>
                </c:pt>
                <c:pt idx="4" formatCode="0.0">
                  <c:v>5</c:v>
                </c:pt>
                <c:pt idx="5" formatCode="0.0">
                  <c:v>5</c:v>
                </c:pt>
                <c:pt idx="6">
                  <c:v>5.5</c:v>
                </c:pt>
                <c:pt idx="7" formatCode="0.0">
                  <c:v>6</c:v>
                </c:pt>
                <c:pt idx="8">
                  <c:v>6.6</c:v>
                </c:pt>
                <c:pt idx="9">
                  <c:v>7.6</c:v>
                </c:pt>
              </c:numCache>
            </c:numRef>
          </c:val>
        </c:ser>
        <c:dLbls>
          <c:showLegendKey val="0"/>
          <c:showVal val="1"/>
          <c:showCatName val="0"/>
          <c:showSerName val="0"/>
          <c:showPercent val="0"/>
          <c:showBubbleSize val="0"/>
        </c:dLbls>
        <c:gapWidth val="100"/>
        <c:axId val="319638280"/>
        <c:axId val="319638672"/>
      </c:barChart>
      <c:catAx>
        <c:axId val="319638280"/>
        <c:scaling>
          <c:orientation val="minMax"/>
        </c:scaling>
        <c:delete val="0"/>
        <c:axPos val="l"/>
        <c:numFmt formatCode="General" sourceLinked="0"/>
        <c:majorTickMark val="none"/>
        <c:minorTickMark val="none"/>
        <c:tickLblPos val="nextTo"/>
        <c:crossAx val="319638672"/>
        <c:crosses val="autoZero"/>
        <c:auto val="1"/>
        <c:lblAlgn val="ctr"/>
        <c:lblOffset val="100"/>
        <c:noMultiLvlLbl val="0"/>
      </c:catAx>
      <c:valAx>
        <c:axId val="319638672"/>
        <c:scaling>
          <c:orientation val="minMax"/>
          <c:max val="10"/>
        </c:scaling>
        <c:delete val="1"/>
        <c:axPos val="b"/>
        <c:numFmt formatCode="0.0" sourceLinked="1"/>
        <c:majorTickMark val="none"/>
        <c:minorTickMark val="none"/>
        <c:tickLblPos val="nextTo"/>
        <c:crossAx val="319638280"/>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8"/>
    </mc:Choice>
    <mc:Fallback>
      <c:style val="28"/>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accent2"/>
            </a:solidFill>
          </c:spPr>
          <c:invertIfNegative val="0"/>
          <c:dPt>
            <c:idx val="0"/>
            <c:invertIfNegative val="0"/>
            <c:bubble3D val="0"/>
            <c:spPr>
              <a:solidFill>
                <a:schemeClr val="tx2"/>
              </a:solidFill>
            </c:spPr>
          </c:dPt>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Sheet1!$A$2:$A$8</c:f>
              <c:strCache>
                <c:ptCount val="7"/>
                <c:pt idx="0">
                  <c:v>Nigeria</c:v>
                </c:pt>
                <c:pt idx="1">
                  <c:v>North Central</c:v>
                </c:pt>
                <c:pt idx="2">
                  <c:v>North East</c:v>
                </c:pt>
                <c:pt idx="3">
                  <c:v>North West</c:v>
                </c:pt>
                <c:pt idx="4">
                  <c:v>South East</c:v>
                </c:pt>
                <c:pt idx="5">
                  <c:v>South South</c:v>
                </c:pt>
                <c:pt idx="6">
                  <c:v>South West</c:v>
                </c:pt>
              </c:strCache>
            </c:strRef>
          </c:cat>
          <c:val>
            <c:numRef>
              <c:f>Sheet1!$B$2:$B$8</c:f>
              <c:numCache>
                <c:formatCode>General</c:formatCode>
                <c:ptCount val="7"/>
                <c:pt idx="0">
                  <c:v>5.5</c:v>
                </c:pt>
                <c:pt idx="1">
                  <c:v>5.3</c:v>
                </c:pt>
                <c:pt idx="2">
                  <c:v>6.3</c:v>
                </c:pt>
                <c:pt idx="3">
                  <c:v>6.7</c:v>
                </c:pt>
                <c:pt idx="4">
                  <c:v>4.7</c:v>
                </c:pt>
                <c:pt idx="5">
                  <c:v>4.3</c:v>
                </c:pt>
                <c:pt idx="6">
                  <c:v>4.5999999999999996</c:v>
                </c:pt>
              </c:numCache>
            </c:numRef>
          </c:val>
        </c:ser>
        <c:dLbls>
          <c:showLegendKey val="0"/>
          <c:showVal val="1"/>
          <c:showCatName val="0"/>
          <c:showSerName val="0"/>
          <c:showPercent val="0"/>
          <c:showBubbleSize val="0"/>
        </c:dLbls>
        <c:gapWidth val="70"/>
        <c:overlap val="-25"/>
        <c:axId val="319639456"/>
        <c:axId val="319639848"/>
      </c:barChart>
      <c:catAx>
        <c:axId val="319639456"/>
        <c:scaling>
          <c:orientation val="minMax"/>
        </c:scaling>
        <c:delete val="0"/>
        <c:axPos val="b"/>
        <c:numFmt formatCode="General" sourceLinked="0"/>
        <c:majorTickMark val="none"/>
        <c:minorTickMark val="none"/>
        <c:tickLblPos val="nextTo"/>
        <c:crossAx val="319639848"/>
        <c:crosses val="autoZero"/>
        <c:auto val="1"/>
        <c:lblAlgn val="ctr"/>
        <c:lblOffset val="100"/>
        <c:noMultiLvlLbl val="0"/>
      </c:catAx>
      <c:valAx>
        <c:axId val="319639848"/>
        <c:scaling>
          <c:orientation val="minMax"/>
          <c:max val="10"/>
        </c:scaling>
        <c:delete val="1"/>
        <c:axPos val="l"/>
        <c:numFmt formatCode="General" sourceLinked="1"/>
        <c:majorTickMark val="none"/>
        <c:minorTickMark val="none"/>
        <c:tickLblPos val="none"/>
        <c:crossAx val="319639456"/>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Sheet1!$B$1</c:f>
              <c:strCache>
                <c:ptCount val="1"/>
                <c:pt idx="0">
                  <c:v>Column1</c:v>
                </c:pt>
              </c:strCache>
            </c:strRef>
          </c:tx>
          <c:invertIfNegative val="0"/>
          <c:dPt>
            <c:idx val="0"/>
            <c:invertIfNegative val="0"/>
            <c:bubble3D val="0"/>
            <c:spPr>
              <a:solidFill>
                <a:schemeClr val="bg2"/>
              </a:solidFill>
            </c:spPr>
          </c:dPt>
          <c:dPt>
            <c:idx val="1"/>
            <c:invertIfNegative val="0"/>
            <c:bubble3D val="0"/>
            <c:spPr>
              <a:solidFill>
                <a:srgbClr val="5673B8"/>
              </a:solidFill>
            </c:spPr>
          </c:dPt>
          <c:dPt>
            <c:idx val="2"/>
            <c:invertIfNegative val="0"/>
            <c:bubble3D val="0"/>
            <c:spPr>
              <a:solidFill>
                <a:schemeClr val="accent1"/>
              </a:solidFill>
            </c:spPr>
          </c:dPt>
          <c:dLbls>
            <c:spPr>
              <a:noFill/>
              <a:ln>
                <a:noFill/>
              </a:ln>
              <a:effectLst/>
            </c:spPr>
            <c:txPr>
              <a:bodyPr/>
              <a:lstStyle/>
              <a:p>
                <a:pPr>
                  <a:defRPr b="1">
                    <a:solidFill>
                      <a:schemeClr val="tx1"/>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Sheet1!$A$2:$A$8</c:f>
              <c:strCache>
                <c:ptCount val="7"/>
                <c:pt idx="0">
                  <c:v>Nigeria</c:v>
                </c:pt>
                <c:pt idx="1">
                  <c:v>South East</c:v>
                </c:pt>
                <c:pt idx="2">
                  <c:v>Abia</c:v>
                </c:pt>
                <c:pt idx="3">
                  <c:v>Anambra</c:v>
                </c:pt>
                <c:pt idx="4">
                  <c:v>Ebonyi</c:v>
                </c:pt>
                <c:pt idx="5">
                  <c:v>Enugu</c:v>
                </c:pt>
                <c:pt idx="6">
                  <c:v>Imo</c:v>
                </c:pt>
              </c:strCache>
            </c:strRef>
          </c:cat>
          <c:val>
            <c:numRef>
              <c:f>Sheet1!$B$2:$B$8</c:f>
              <c:numCache>
                <c:formatCode>General</c:formatCode>
                <c:ptCount val="7"/>
                <c:pt idx="0">
                  <c:v>31.7</c:v>
                </c:pt>
                <c:pt idx="1">
                  <c:v>28.4</c:v>
                </c:pt>
                <c:pt idx="2">
                  <c:v>28.7</c:v>
                </c:pt>
                <c:pt idx="3">
                  <c:v>27.6</c:v>
                </c:pt>
                <c:pt idx="4">
                  <c:v>29.5</c:v>
                </c:pt>
                <c:pt idx="5">
                  <c:v>29.9</c:v>
                </c:pt>
                <c:pt idx="6" formatCode="0.0">
                  <c:v>26.1</c:v>
                </c:pt>
              </c:numCache>
            </c:numRef>
          </c:val>
        </c:ser>
        <c:dLbls>
          <c:showLegendKey val="0"/>
          <c:showVal val="1"/>
          <c:showCatName val="0"/>
          <c:showSerName val="0"/>
          <c:showPercent val="0"/>
          <c:showBubbleSize val="0"/>
        </c:dLbls>
        <c:gapWidth val="150"/>
        <c:axId val="282677696"/>
        <c:axId val="282678088"/>
      </c:barChart>
      <c:catAx>
        <c:axId val="282677696"/>
        <c:scaling>
          <c:orientation val="minMax"/>
        </c:scaling>
        <c:delete val="0"/>
        <c:axPos val="b"/>
        <c:numFmt formatCode="General" sourceLinked="0"/>
        <c:majorTickMark val="none"/>
        <c:minorTickMark val="none"/>
        <c:tickLblPos val="nextTo"/>
        <c:spPr>
          <a:ln>
            <a:solidFill>
              <a:schemeClr val="bg1"/>
            </a:solidFill>
          </a:ln>
        </c:spPr>
        <c:crossAx val="282678088"/>
        <c:crosses val="autoZero"/>
        <c:auto val="1"/>
        <c:lblAlgn val="ctr"/>
        <c:lblOffset val="100"/>
        <c:noMultiLvlLbl val="0"/>
      </c:catAx>
      <c:valAx>
        <c:axId val="282678088"/>
        <c:scaling>
          <c:orientation val="minMax"/>
          <c:max val="50"/>
          <c:min val="0"/>
        </c:scaling>
        <c:delete val="1"/>
        <c:axPos val="l"/>
        <c:numFmt formatCode="General" sourceLinked="1"/>
        <c:majorTickMark val="none"/>
        <c:minorTickMark val="none"/>
        <c:tickLblPos val="nextTo"/>
        <c:crossAx val="282677696"/>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10324038747733853"/>
          <c:y val="9.8978272690254068E-2"/>
          <c:w val="0.5512513191005789"/>
          <c:h val="0.90025459775079908"/>
        </c:manualLayout>
      </c:layout>
      <c:pieChart>
        <c:varyColors val="1"/>
        <c:ser>
          <c:idx val="0"/>
          <c:order val="0"/>
          <c:tx>
            <c:strRef>
              <c:f>Sheet1!$B$1</c:f>
              <c:strCache>
                <c:ptCount val="1"/>
                <c:pt idx="0">
                  <c:v>Column1</c:v>
                </c:pt>
              </c:strCache>
            </c:strRef>
          </c:tx>
          <c:dPt>
            <c:idx val="2"/>
            <c:bubble3D val="0"/>
            <c:spPr>
              <a:solidFill>
                <a:schemeClr val="bg2">
                  <a:lumMod val="75000"/>
                </a:schemeClr>
              </a:solidFill>
            </c:spPr>
          </c:dPt>
          <c:dPt>
            <c:idx val="4"/>
            <c:bubble3D val="0"/>
            <c:spPr>
              <a:solidFill>
                <a:schemeClr val="tx2"/>
              </a:solidFill>
            </c:spPr>
          </c:dPt>
          <c:dLbls>
            <c:dLbl>
              <c:idx val="0"/>
              <c:layout>
                <c:manualLayout>
                  <c:x val="-9.43645317531185E-2"/>
                  <c:y val="9.5342582341040025E-2"/>
                </c:manualLayout>
              </c:layout>
              <c:spPr/>
              <c:txPr>
                <a:bodyPr/>
                <a:lstStyle/>
                <a:p>
                  <a:pPr>
                    <a:defRPr>
                      <a:solidFill>
                        <a:schemeClr val="bg1"/>
                      </a:solidFill>
                    </a:defRPr>
                  </a:pPr>
                  <a:endParaRPr lang="en-US"/>
                </a:p>
              </c:txPr>
              <c:showLegendKey val="0"/>
              <c:showVal val="0"/>
              <c:showCatName val="1"/>
              <c:showSerName val="0"/>
              <c:showPercent val="1"/>
              <c:showBubbleSize val="0"/>
              <c:extLst>
                <c:ext xmlns:c15="http://schemas.microsoft.com/office/drawing/2012/chart" uri="{CE6537A1-D6FC-4f65-9D91-7224C49458BB}"/>
              </c:extLst>
            </c:dLbl>
            <c:dLbl>
              <c:idx val="1"/>
              <c:tx>
                <c:rich>
                  <a:bodyPr/>
                  <a:lstStyle/>
                  <a:p>
                    <a:pPr>
                      <a:defRPr>
                        <a:solidFill>
                          <a:schemeClr val="tx1"/>
                        </a:solidFill>
                      </a:defRPr>
                    </a:pPr>
                    <a:r>
                      <a:rPr lang="en-US" dirty="0">
                        <a:solidFill>
                          <a:schemeClr val="tx1"/>
                        </a:solidFill>
                      </a:rPr>
                      <a:t>18-23
</a:t>
                    </a:r>
                    <a:r>
                      <a:rPr lang="en-US" dirty="0" smtClean="0">
                        <a:solidFill>
                          <a:schemeClr val="tx1"/>
                        </a:solidFill>
                      </a:rPr>
                      <a:t>16%</a:t>
                    </a:r>
                    <a:endParaRPr lang="en-US" dirty="0">
                      <a:solidFill>
                        <a:schemeClr val="tx1"/>
                      </a:solidFill>
                    </a:endParaRPr>
                  </a:p>
                </c:rich>
              </c:tx>
              <c:spPr/>
              <c:showLegendKey val="0"/>
              <c:showVal val="0"/>
              <c:showCatName val="1"/>
              <c:showSerName val="0"/>
              <c:showPercent val="1"/>
              <c:showBubbleSize val="0"/>
              <c:extLst>
                <c:ext xmlns:c15="http://schemas.microsoft.com/office/drawing/2012/chart" uri="{CE6537A1-D6FC-4f65-9D91-7224C49458BB}"/>
              </c:extLst>
            </c:dLbl>
            <c:dLbl>
              <c:idx val="2"/>
              <c:tx>
                <c:rich>
                  <a:bodyPr/>
                  <a:lstStyle/>
                  <a:p>
                    <a:r>
                      <a:rPr lang="en-US" dirty="0">
                        <a:solidFill>
                          <a:schemeClr val="bg1"/>
                        </a:solidFill>
                      </a:rPr>
                      <a:t>24-35
</a:t>
                    </a:r>
                    <a:r>
                      <a:rPr lang="en-US" dirty="0" smtClean="0">
                        <a:solidFill>
                          <a:schemeClr val="bg1"/>
                        </a:solidFill>
                      </a:rPr>
                      <a:t>39%</a:t>
                    </a:r>
                    <a:endParaRPr lang="en-US" dirty="0">
                      <a:solidFill>
                        <a:schemeClr val="bg1"/>
                      </a:solidFill>
                    </a:endParaRPr>
                  </a:p>
                </c:rich>
              </c:tx>
              <c:showLegendKey val="0"/>
              <c:showVal val="0"/>
              <c:showCatName val="1"/>
              <c:showSerName val="0"/>
              <c:showPercent val="1"/>
              <c:showBubbleSize val="0"/>
              <c:extLst>
                <c:ext xmlns:c15="http://schemas.microsoft.com/office/drawing/2012/chart" uri="{CE6537A1-D6FC-4f65-9D91-7224C49458BB}"/>
              </c:extLst>
            </c:dLbl>
            <c:dLbl>
              <c:idx val="3"/>
              <c:tx>
                <c:rich>
                  <a:bodyPr/>
                  <a:lstStyle/>
                  <a:p>
                    <a:pPr>
                      <a:defRPr>
                        <a:solidFill>
                          <a:schemeClr val="bg1"/>
                        </a:solidFill>
                      </a:defRPr>
                    </a:pPr>
                    <a:r>
                      <a:rPr lang="en-US" dirty="0">
                        <a:solidFill>
                          <a:schemeClr val="bg1"/>
                        </a:solidFill>
                      </a:rPr>
                      <a:t>36-47
</a:t>
                    </a:r>
                    <a:r>
                      <a:rPr lang="en-US" dirty="0" smtClean="0">
                        <a:solidFill>
                          <a:schemeClr val="bg1"/>
                        </a:solidFill>
                      </a:rPr>
                      <a:t>20%</a:t>
                    </a:r>
                    <a:endParaRPr lang="en-US" dirty="0">
                      <a:solidFill>
                        <a:schemeClr val="bg1"/>
                      </a:solidFill>
                    </a:endParaRPr>
                  </a:p>
                </c:rich>
              </c:tx>
              <c:spPr/>
              <c:showLegendKey val="0"/>
              <c:showVal val="0"/>
              <c:showCatName val="1"/>
              <c:showSerName val="0"/>
              <c:showPercent val="1"/>
              <c:showBubbleSize val="0"/>
              <c:extLst>
                <c:ext xmlns:c15="http://schemas.microsoft.com/office/drawing/2012/chart" uri="{CE6537A1-D6FC-4f65-9D91-7224C49458BB}"/>
              </c:extLst>
            </c:dLbl>
            <c:dLbl>
              <c:idx val="4"/>
              <c:tx>
                <c:rich>
                  <a:bodyPr/>
                  <a:lstStyle/>
                  <a:p>
                    <a:r>
                      <a:rPr lang="en-US" dirty="0" smtClean="0"/>
                      <a:t>48-59</a:t>
                    </a:r>
                    <a:r>
                      <a:rPr lang="en-US" dirty="0"/>
                      <a:t>
</a:t>
                    </a:r>
                    <a:r>
                      <a:rPr lang="en-US" dirty="0" smtClean="0"/>
                      <a:t>9%</a:t>
                    </a:r>
                    <a:endParaRPr lang="en-US" dirty="0"/>
                  </a:p>
                </c:rich>
              </c:tx>
              <c:showLegendKey val="0"/>
              <c:showVal val="0"/>
              <c:showCatName val="1"/>
              <c:showSerName val="0"/>
              <c:showPercent val="1"/>
              <c:showBubbleSize val="0"/>
              <c:extLst>
                <c:ext xmlns:c15="http://schemas.microsoft.com/office/drawing/2012/chart" uri="{CE6537A1-D6FC-4f65-9D91-7224C49458BB}"/>
              </c:extLst>
            </c:dLbl>
            <c:dLbl>
              <c:idx val="5"/>
              <c:tx>
                <c:rich>
                  <a:bodyPr/>
                  <a:lstStyle/>
                  <a:p>
                    <a:pPr>
                      <a:defRPr>
                        <a:solidFill>
                          <a:schemeClr val="bg1"/>
                        </a:solidFill>
                      </a:defRPr>
                    </a:pPr>
                    <a:r>
                      <a:rPr lang="en-US" dirty="0">
                        <a:solidFill>
                          <a:schemeClr val="bg1"/>
                        </a:solidFill>
                      </a:rPr>
                      <a:t>60+
</a:t>
                    </a:r>
                    <a:r>
                      <a:rPr lang="en-US" dirty="0" smtClean="0">
                        <a:solidFill>
                          <a:schemeClr val="bg1"/>
                        </a:solidFill>
                      </a:rPr>
                      <a:t>9%</a:t>
                    </a:r>
                    <a:endParaRPr lang="en-US" dirty="0">
                      <a:solidFill>
                        <a:schemeClr val="bg1"/>
                      </a:solidFill>
                    </a:endParaRPr>
                  </a:p>
                </c:rich>
              </c:tx>
              <c:spPr/>
              <c:showLegendKey val="0"/>
              <c:showVal val="0"/>
              <c:showCatName val="1"/>
              <c:showSerName val="0"/>
              <c:showPercent val="1"/>
              <c:showBubbleSize val="0"/>
              <c:extLst>
                <c:ext xmlns:c15="http://schemas.microsoft.com/office/drawing/2012/chart" uri="{CE6537A1-D6FC-4f65-9D91-7224C49458BB}"/>
              </c:extLst>
            </c:dLbl>
            <c:spPr>
              <a:noFill/>
              <a:ln>
                <a:noFill/>
              </a:ln>
              <a:effectLst/>
            </c:spPr>
            <c:showLegendKey val="0"/>
            <c:showVal val="0"/>
            <c:showCatName val="1"/>
            <c:showSerName val="0"/>
            <c:showPercent val="1"/>
            <c:showBubbleSize val="0"/>
            <c:showLeaderLines val="1"/>
            <c:extLst>
              <c:ext xmlns:c15="http://schemas.microsoft.com/office/drawing/2012/chart" uri="{CE6537A1-D6FC-4f65-9D91-7224C49458BB}"/>
            </c:extLst>
          </c:dLbls>
          <c:cat>
            <c:strRef>
              <c:f>Sheet1!$A$2:$A$7</c:f>
              <c:strCache>
                <c:ptCount val="6"/>
                <c:pt idx="0">
                  <c:v>7-17</c:v>
                </c:pt>
                <c:pt idx="1">
                  <c:v>18-23</c:v>
                </c:pt>
                <c:pt idx="2">
                  <c:v>24-35</c:v>
                </c:pt>
                <c:pt idx="3">
                  <c:v>36-47</c:v>
                </c:pt>
                <c:pt idx="4">
                  <c:v>48-59</c:v>
                </c:pt>
                <c:pt idx="5">
                  <c:v>60+</c:v>
                </c:pt>
              </c:strCache>
            </c:strRef>
          </c:cat>
          <c:val>
            <c:numRef>
              <c:f>Sheet1!$B$2:$B$7</c:f>
              <c:numCache>
                <c:formatCode>General</c:formatCode>
                <c:ptCount val="6"/>
                <c:pt idx="0">
                  <c:v>7</c:v>
                </c:pt>
                <c:pt idx="1">
                  <c:v>16</c:v>
                </c:pt>
                <c:pt idx="2">
                  <c:v>39</c:v>
                </c:pt>
                <c:pt idx="3">
                  <c:v>20</c:v>
                </c:pt>
                <c:pt idx="4">
                  <c:v>9</c:v>
                </c:pt>
                <c:pt idx="5">
                  <c:v>9</c:v>
                </c:pt>
              </c:numCache>
            </c:numRef>
          </c:val>
        </c:ser>
        <c:dLbls>
          <c:showLegendKey val="0"/>
          <c:showVal val="0"/>
          <c:showCatName val="1"/>
          <c:showSerName val="0"/>
          <c:showPercent val="1"/>
          <c:showBubbleSize val="0"/>
          <c:showLeaderLines val="1"/>
        </c:dLbls>
        <c:firstSliceAng val="48"/>
      </c:pieChart>
    </c:plotArea>
    <c:plotVisOnly val="1"/>
    <c:dispBlanksAs val="zero"/>
    <c:showDLblsOverMax val="0"/>
  </c:chart>
  <c:txPr>
    <a:bodyPr/>
    <a:lstStyle/>
    <a:p>
      <a:pPr>
        <a:defRPr sz="1800"/>
      </a:pPr>
      <a:endParaRPr lang="en-US"/>
    </a:p>
  </c:txPr>
  <c:externalData r:id="rId1">
    <c:autoUpdate val="0"/>
  </c:externalData>
  <c:userShapes r:id="rId2"/>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accent1"/>
            </a:solidFill>
          </c:spPr>
          <c:invertIfNegative val="0"/>
          <c:dPt>
            <c:idx val="0"/>
            <c:invertIfNegative val="0"/>
            <c:bubble3D val="0"/>
            <c:spPr>
              <a:solidFill>
                <a:schemeClr val="tx2"/>
              </a:solidFill>
            </c:spPr>
          </c:dPt>
          <c:dPt>
            <c:idx val="1"/>
            <c:invertIfNegative val="0"/>
            <c:bubble3D val="0"/>
            <c:spPr>
              <a:solidFill>
                <a:srgbClr val="5673B8"/>
              </a:solidFill>
            </c:spPr>
          </c:dPt>
          <c:dLbls>
            <c:dLbl>
              <c:idx val="2"/>
              <c:delete val="1"/>
              <c:extLst>
                <c:ext xmlns:c15="http://schemas.microsoft.com/office/drawing/2012/chart" uri="{CE6537A1-D6FC-4f65-9D91-7224C49458BB}"/>
              </c:extLst>
            </c:dLbl>
            <c:dLbl>
              <c:idx val="6"/>
              <c:delete val="1"/>
              <c:extLst>
                <c:ext xmlns:c15="http://schemas.microsoft.com/office/drawing/2012/chart" uri="{CE6537A1-D6FC-4f65-9D91-7224C49458BB}"/>
              </c:extLst>
            </c:dLbl>
            <c:spPr>
              <a:noFill/>
              <a:ln>
                <a:noFill/>
              </a:ln>
              <a:effectLst/>
            </c:spPr>
            <c:txPr>
              <a:bodyPr/>
              <a:lstStyle/>
              <a:p>
                <a:pPr>
                  <a:defRPr b="1"/>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Sheet1!$A$2:$A$8</c:f>
              <c:strCache>
                <c:ptCount val="7"/>
                <c:pt idx="0">
                  <c:v>Nigeria</c:v>
                </c:pt>
                <c:pt idx="1">
                  <c:v>South East</c:v>
                </c:pt>
                <c:pt idx="2">
                  <c:v>Abia</c:v>
                </c:pt>
                <c:pt idx="3">
                  <c:v>Anambra</c:v>
                </c:pt>
                <c:pt idx="4">
                  <c:v>Ebonyi</c:v>
                </c:pt>
                <c:pt idx="5">
                  <c:v>Enugu</c:v>
                </c:pt>
                <c:pt idx="6">
                  <c:v>Imo</c:v>
                </c:pt>
              </c:strCache>
            </c:strRef>
          </c:cat>
          <c:val>
            <c:numRef>
              <c:f>Sheet1!$B$2:$B$8</c:f>
              <c:numCache>
                <c:formatCode>0.0</c:formatCode>
                <c:ptCount val="7"/>
                <c:pt idx="0">
                  <c:v>20.2</c:v>
                </c:pt>
                <c:pt idx="1">
                  <c:v>23.7</c:v>
                </c:pt>
                <c:pt idx="2">
                  <c:v>0</c:v>
                </c:pt>
                <c:pt idx="3">
                  <c:v>24.8</c:v>
                </c:pt>
                <c:pt idx="4">
                  <c:v>21.4</c:v>
                </c:pt>
                <c:pt idx="5">
                  <c:v>22.9</c:v>
                </c:pt>
                <c:pt idx="6">
                  <c:v>0</c:v>
                </c:pt>
              </c:numCache>
            </c:numRef>
          </c:val>
        </c:ser>
        <c:dLbls>
          <c:dLblPos val="outEnd"/>
          <c:showLegendKey val="0"/>
          <c:showVal val="1"/>
          <c:showCatName val="0"/>
          <c:showSerName val="0"/>
          <c:showPercent val="0"/>
          <c:showBubbleSize val="0"/>
        </c:dLbls>
        <c:gapWidth val="150"/>
        <c:overlap val="-25"/>
        <c:axId val="282679264"/>
        <c:axId val="282679656"/>
      </c:barChart>
      <c:catAx>
        <c:axId val="282679264"/>
        <c:scaling>
          <c:orientation val="minMax"/>
        </c:scaling>
        <c:delete val="0"/>
        <c:axPos val="b"/>
        <c:numFmt formatCode="General" sourceLinked="0"/>
        <c:majorTickMark val="none"/>
        <c:minorTickMark val="none"/>
        <c:tickLblPos val="nextTo"/>
        <c:crossAx val="282679656"/>
        <c:crosses val="autoZero"/>
        <c:auto val="1"/>
        <c:lblAlgn val="ctr"/>
        <c:lblOffset val="100"/>
        <c:noMultiLvlLbl val="0"/>
      </c:catAx>
      <c:valAx>
        <c:axId val="282679656"/>
        <c:scaling>
          <c:orientation val="minMax"/>
          <c:min val="0"/>
        </c:scaling>
        <c:delete val="1"/>
        <c:axPos val="l"/>
        <c:numFmt formatCode="0.0" sourceLinked="1"/>
        <c:majorTickMark val="out"/>
        <c:minorTickMark val="none"/>
        <c:tickLblPos val="nextTo"/>
        <c:crossAx val="282679264"/>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userShapes r:id="rId2"/>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Sheet1!$B$1</c:f>
              <c:strCache>
                <c:ptCount val="1"/>
                <c:pt idx="0">
                  <c:v>Series 1</c:v>
                </c:pt>
              </c:strCache>
            </c:strRef>
          </c:tx>
          <c:invertIfNegative val="0"/>
          <c:dPt>
            <c:idx val="0"/>
            <c:invertIfNegative val="0"/>
            <c:bubble3D val="0"/>
            <c:spPr>
              <a:solidFill>
                <a:schemeClr val="tx2"/>
              </a:solidFill>
            </c:spPr>
          </c:dPt>
          <c:dPt>
            <c:idx val="1"/>
            <c:invertIfNegative val="0"/>
            <c:bubble3D val="0"/>
            <c:spPr>
              <a:solidFill>
                <a:srgbClr val="5673B8"/>
              </a:solidFill>
            </c:spPr>
          </c:dPt>
          <c:dPt>
            <c:idx val="2"/>
            <c:invertIfNegative val="0"/>
            <c:bubble3D val="0"/>
            <c:spPr>
              <a:solidFill>
                <a:schemeClr val="accent1"/>
              </a:solidFill>
            </c:spPr>
          </c:dPt>
          <c:dLbls>
            <c:spPr>
              <a:noFill/>
              <a:ln>
                <a:noFill/>
              </a:ln>
              <a:effectLst/>
            </c:spPr>
            <c:txPr>
              <a:bodyPr/>
              <a:lstStyle/>
              <a:p>
                <a:pPr>
                  <a:defRPr b="1"/>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Sheet1!$A$2:$A$8</c:f>
              <c:strCache>
                <c:ptCount val="7"/>
                <c:pt idx="0">
                  <c:v>Nigeria</c:v>
                </c:pt>
                <c:pt idx="1">
                  <c:v>South East</c:v>
                </c:pt>
                <c:pt idx="2">
                  <c:v>Abia</c:v>
                </c:pt>
                <c:pt idx="3">
                  <c:v>Anambra</c:v>
                </c:pt>
                <c:pt idx="4">
                  <c:v>Ebonyi</c:v>
                </c:pt>
                <c:pt idx="5">
                  <c:v>Enugu</c:v>
                </c:pt>
                <c:pt idx="6">
                  <c:v>Imo</c:v>
                </c:pt>
              </c:strCache>
            </c:strRef>
          </c:cat>
          <c:val>
            <c:numRef>
              <c:f>Sheet1!$B$2:$B$8</c:f>
              <c:numCache>
                <c:formatCode>General</c:formatCode>
                <c:ptCount val="7"/>
                <c:pt idx="0">
                  <c:v>23</c:v>
                </c:pt>
                <c:pt idx="1">
                  <c:v>8</c:v>
                </c:pt>
                <c:pt idx="2">
                  <c:v>7</c:v>
                </c:pt>
                <c:pt idx="3">
                  <c:v>3</c:v>
                </c:pt>
                <c:pt idx="4">
                  <c:v>10</c:v>
                </c:pt>
                <c:pt idx="5">
                  <c:v>9</c:v>
                </c:pt>
                <c:pt idx="6">
                  <c:v>11</c:v>
                </c:pt>
              </c:numCache>
            </c:numRef>
          </c:val>
        </c:ser>
        <c:dLbls>
          <c:showLegendKey val="0"/>
          <c:showVal val="0"/>
          <c:showCatName val="0"/>
          <c:showSerName val="0"/>
          <c:showPercent val="0"/>
          <c:showBubbleSize val="0"/>
        </c:dLbls>
        <c:gapWidth val="150"/>
        <c:axId val="282680440"/>
        <c:axId val="282680832"/>
      </c:barChart>
      <c:catAx>
        <c:axId val="282680440"/>
        <c:scaling>
          <c:orientation val="minMax"/>
        </c:scaling>
        <c:delete val="0"/>
        <c:axPos val="b"/>
        <c:numFmt formatCode="General" sourceLinked="0"/>
        <c:majorTickMark val="none"/>
        <c:minorTickMark val="none"/>
        <c:tickLblPos val="nextTo"/>
        <c:crossAx val="282680832"/>
        <c:crosses val="autoZero"/>
        <c:auto val="1"/>
        <c:lblAlgn val="ctr"/>
        <c:lblOffset val="100"/>
        <c:noMultiLvlLbl val="0"/>
      </c:catAx>
      <c:valAx>
        <c:axId val="282680832"/>
        <c:scaling>
          <c:orientation val="minMax"/>
          <c:max val="75"/>
        </c:scaling>
        <c:delete val="1"/>
        <c:axPos val="l"/>
        <c:numFmt formatCode="General" sourceLinked="1"/>
        <c:majorTickMark val="out"/>
        <c:minorTickMark val="none"/>
        <c:tickLblPos val="nextTo"/>
        <c:crossAx val="282680440"/>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drawings/drawing1.xml><?xml version="1.0" encoding="utf-8"?>
<c:userShapes xmlns:c="http://schemas.openxmlformats.org/drawingml/2006/chart">
  <cdr:relSizeAnchor xmlns:cdr="http://schemas.openxmlformats.org/drawingml/2006/chartDrawing">
    <cdr:from>
      <cdr:x>0.58763</cdr:x>
      <cdr:y>0.8125</cdr:y>
    </cdr:from>
    <cdr:to>
      <cdr:x>0.94845</cdr:x>
      <cdr:y>0.8125</cdr:y>
    </cdr:to>
    <cdr:cxnSp macro="">
      <cdr:nvCxnSpPr>
        <cdr:cNvPr id="2" name="Straight Connector 1"/>
        <cdr:cNvCxnSpPr/>
      </cdr:nvCxnSpPr>
      <cdr:spPr>
        <a:xfrm xmlns:a="http://schemas.openxmlformats.org/drawingml/2006/main">
          <a:off x="4343400" y="3962400"/>
          <a:ext cx="2667000" cy="0"/>
        </a:xfrm>
        <a:prstGeom xmlns:a="http://schemas.openxmlformats.org/drawingml/2006/main" prst="line">
          <a:avLst/>
        </a:prstGeom>
        <a:ln xmlns:a="http://schemas.openxmlformats.org/drawingml/2006/main" w="19050">
          <a:solidFill>
            <a:schemeClr val="accent5">
              <a:lumMod val="75000"/>
            </a:schemeClr>
          </a:solidFill>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userShapes>
</file>

<file path=ppt/drawings/drawing2.xml><?xml version="1.0" encoding="utf-8"?>
<c:userShapes xmlns:c="http://schemas.openxmlformats.org/drawingml/2006/chart">
  <cdr:relSizeAnchor xmlns:cdr="http://schemas.openxmlformats.org/drawingml/2006/chartDrawing">
    <cdr:from>
      <cdr:x>0.34234</cdr:x>
      <cdr:y>0.77778</cdr:y>
    </cdr:from>
    <cdr:to>
      <cdr:x>0.37838</cdr:x>
      <cdr:y>0.87037</cdr:y>
    </cdr:to>
    <cdr:sp macro="" textlink="">
      <cdr:nvSpPr>
        <cdr:cNvPr id="2" name="TextBox 1"/>
        <cdr:cNvSpPr txBox="1"/>
      </cdr:nvSpPr>
      <cdr:spPr>
        <a:xfrm xmlns:a="http://schemas.openxmlformats.org/drawingml/2006/main">
          <a:off x="2895600" y="3200399"/>
          <a:ext cx="304800" cy="38100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800" b="1" dirty="0" smtClean="0"/>
            <a:t>a</a:t>
          </a:r>
          <a:endParaRPr lang="en-US" sz="1800" b="1" dirty="0"/>
        </a:p>
      </cdr:txBody>
    </cdr:sp>
  </cdr:relSizeAnchor>
  <cdr:relSizeAnchor xmlns:cdr="http://schemas.openxmlformats.org/drawingml/2006/chartDrawing">
    <cdr:from>
      <cdr:x>0.89189</cdr:x>
      <cdr:y>0.77778</cdr:y>
    </cdr:from>
    <cdr:to>
      <cdr:x>0.92793</cdr:x>
      <cdr:y>0.87037</cdr:y>
    </cdr:to>
    <cdr:sp macro="" textlink="">
      <cdr:nvSpPr>
        <cdr:cNvPr id="3" name="TextBox 1"/>
        <cdr:cNvSpPr txBox="1"/>
      </cdr:nvSpPr>
      <cdr:spPr>
        <a:xfrm xmlns:a="http://schemas.openxmlformats.org/drawingml/2006/main">
          <a:off x="7543800" y="3200399"/>
          <a:ext cx="304800" cy="381000"/>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800" b="1" dirty="0" smtClean="0"/>
            <a:t>a</a:t>
          </a:r>
          <a:endParaRPr lang="en-US" sz="1800" b="1" dirty="0"/>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2E21A1B-F680-420A-8964-95DD5C341CAF}" type="datetimeFigureOut">
              <a:rPr lang="en-US" smtClean="0"/>
              <a:pPr/>
              <a:t>8/25/2014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B3D0DC0-9514-48C5-BAC9-A56047D200A3}" type="slidenum">
              <a:rPr lang="en-US" smtClean="0"/>
              <a:pPr/>
              <a:t>‹#›</a:t>
            </a:fld>
            <a:endParaRPr lang="en-US"/>
          </a:p>
        </p:txBody>
      </p:sp>
    </p:spTree>
    <p:extLst>
      <p:ext uri="{BB962C8B-B14F-4D97-AF65-F5344CB8AC3E}">
        <p14:creationId xmlns:p14="http://schemas.microsoft.com/office/powerpoint/2010/main" val="36276093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63E84360-80D7-4FB7-8459-5DDEC46EC0B9}" type="datetimeFigureOut">
              <a:rPr lang="en-US"/>
              <a:pPr>
                <a:defRPr/>
              </a:pPr>
              <a:t>8/25/2014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A5CE084D-8D06-4728-992A-3959883A5124}" type="slidenum">
              <a:rPr lang="en-US"/>
              <a:pPr>
                <a:defRPr/>
              </a:pPr>
              <a:t>‹#›</a:t>
            </a:fld>
            <a:endParaRPr lang="en-US"/>
          </a:p>
        </p:txBody>
      </p:sp>
    </p:spTree>
    <p:extLst>
      <p:ext uri="{BB962C8B-B14F-4D97-AF65-F5344CB8AC3E}">
        <p14:creationId xmlns:p14="http://schemas.microsoft.com/office/powerpoint/2010/main" val="2117024539"/>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1A386C6-4F3F-48F7-A217-2F323A3609DF}" type="slidenum">
              <a:rPr lang="en-US"/>
              <a:pPr fontAlgn="base">
                <a:spcBef>
                  <a:spcPct val="0"/>
                </a:spcBef>
                <a:spcAft>
                  <a:spcPct val="0"/>
                </a:spcAft>
              </a:pPr>
              <a:t>2</a:t>
            </a:fld>
            <a:endParaRPr lang="en-US"/>
          </a:p>
        </p:txBody>
      </p:sp>
      <p:sp>
        <p:nvSpPr>
          <p:cNvPr id="3072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072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fr-CI" dirty="0" smtClean="0"/>
          </a:p>
        </p:txBody>
      </p:sp>
    </p:spTree>
    <p:extLst>
      <p:ext uri="{BB962C8B-B14F-4D97-AF65-F5344CB8AC3E}">
        <p14:creationId xmlns:p14="http://schemas.microsoft.com/office/powerpoint/2010/main" val="38643383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a:t>
            </a:r>
            <a:r>
              <a:rPr lang="en-US" baseline="0" dirty="0" smtClean="0"/>
              <a:t> highest median birth interval is in Enugu at 29.9 months compared to Imo where women wait 26.1 months in between births.</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12</a:t>
            </a:fld>
            <a:endParaRPr lang="en-US"/>
          </a:p>
        </p:txBody>
      </p:sp>
    </p:spTree>
    <p:extLst>
      <p:ext uri="{BB962C8B-B14F-4D97-AF65-F5344CB8AC3E}">
        <p14:creationId xmlns:p14="http://schemas.microsoft.com/office/powerpoint/2010/main" val="26434814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About</a:t>
            </a:r>
            <a:r>
              <a:rPr lang="en-US" baseline="0" dirty="0" smtClean="0"/>
              <a:t> 1 in 4 Nigerian children are born less than 24 months after a previous birth. The shortest birth intervals are among children born to women age 15-19 (26.3 months) and children whose preceding sibling died (27.3 months). The longest intervals occur among children born to women age 40-49 (37.7 months) and children born to women in South West Zone (35 months).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13</a:t>
            </a:fld>
            <a:endParaRPr lang="en-US"/>
          </a:p>
        </p:txBody>
      </p:sp>
    </p:spTree>
    <p:extLst>
      <p:ext uri="{BB962C8B-B14F-4D97-AF65-F5344CB8AC3E}">
        <p14:creationId xmlns:p14="http://schemas.microsoft.com/office/powerpoint/2010/main" val="968788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median age at first birth for women age 25-49 is 20.2 years.</a:t>
            </a:r>
            <a:r>
              <a:rPr lang="en-US" baseline="0" dirty="0" smtClean="0"/>
              <a:t> A higher median age at first birth happens in </a:t>
            </a:r>
            <a:r>
              <a:rPr lang="en-US" baseline="0" dirty="0" err="1" smtClean="0"/>
              <a:t>Anambra</a:t>
            </a:r>
            <a:r>
              <a:rPr lang="en-US" baseline="0" dirty="0" smtClean="0"/>
              <a:t> (24.8 years) than in </a:t>
            </a:r>
            <a:r>
              <a:rPr lang="en-US" baseline="0" dirty="0" err="1" smtClean="0"/>
              <a:t>Abia</a:t>
            </a:r>
            <a:r>
              <a:rPr lang="en-US" baseline="0" dirty="0" smtClean="0"/>
              <a:t> and Imo ( where 50% of women had birth before reaching the beginning of the age group). Regionally, median age at first birth is highest in South East (23.7 years) compared to the lowest median age at first birth in North West (17.9 years).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14</a:t>
            </a:fld>
            <a:endParaRPr lang="en-US"/>
          </a:p>
        </p:txBody>
      </p:sp>
    </p:spTree>
    <p:extLst>
      <p:ext uri="{BB962C8B-B14F-4D97-AF65-F5344CB8AC3E}">
        <p14:creationId xmlns:p14="http://schemas.microsoft.com/office/powerpoint/2010/main" val="36534870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8%</a:t>
            </a:r>
            <a:r>
              <a:rPr lang="en-US" baseline="0" dirty="0" smtClean="0"/>
              <a:t> of women age 15-19 are already mothers or pregnant with their first child.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15</a:t>
            </a:fld>
            <a:endParaRPr lang="en-US"/>
          </a:p>
        </p:txBody>
      </p:sp>
    </p:spTree>
    <p:extLst>
      <p:ext uri="{BB962C8B-B14F-4D97-AF65-F5344CB8AC3E}">
        <p14:creationId xmlns:p14="http://schemas.microsoft.com/office/powerpoint/2010/main" val="331088823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Teenage fertility is higher in Imo (11%) than in </a:t>
            </a:r>
            <a:r>
              <a:rPr lang="en-US" dirty="0" err="1" smtClean="0"/>
              <a:t>Anambra</a:t>
            </a:r>
            <a:r>
              <a:rPr lang="en-US" dirty="0" smtClean="0"/>
              <a:t> (3%).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16</a:t>
            </a:fld>
            <a:endParaRPr lang="en-US"/>
          </a:p>
        </p:txBody>
      </p:sp>
    </p:spTree>
    <p:extLst>
      <p:ext uri="{BB962C8B-B14F-4D97-AF65-F5344CB8AC3E}">
        <p14:creationId xmlns:p14="http://schemas.microsoft.com/office/powerpoint/2010/main" val="265804202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noProof="0" dirty="0" smtClean="0"/>
              <a:t>71% of women are currently married. One-quarter of women have never been married. Among youth age 15-19, 29%</a:t>
            </a:r>
            <a:r>
              <a:rPr lang="en-US" baseline="0" noProof="0" dirty="0" smtClean="0"/>
              <a:t> of teenage girls are married.</a:t>
            </a:r>
            <a:endParaRPr lang="en-US" noProof="0"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17</a:t>
            </a:fld>
            <a:endParaRPr lang="en-US"/>
          </a:p>
        </p:txBody>
      </p:sp>
    </p:spTree>
    <p:extLst>
      <p:ext uri="{BB962C8B-B14F-4D97-AF65-F5344CB8AC3E}">
        <p14:creationId xmlns:p14="http://schemas.microsoft.com/office/powerpoint/2010/main" val="8811138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The median age at first marriage is 18.1 years for women age 25-49. Women from South East Zone marry about 7 years later than women from North West Zone. Women in </a:t>
            </a:r>
            <a:r>
              <a:rPr lang="en-US" baseline="0" dirty="0" err="1" smtClean="0"/>
              <a:t>Ebonyi</a:t>
            </a:r>
            <a:r>
              <a:rPr lang="en-US" baseline="0" dirty="0" smtClean="0"/>
              <a:t> marry 4.3 years earlier than women in </a:t>
            </a:r>
            <a:r>
              <a:rPr lang="en-US" baseline="0" dirty="0" err="1" smtClean="0"/>
              <a:t>Abia</a:t>
            </a:r>
            <a:r>
              <a:rPr lang="en-US" baseline="0" dirty="0" smtClean="0"/>
              <a:t>.</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18</a:t>
            </a:fld>
            <a:endParaRPr lang="en-US"/>
          </a:p>
        </p:txBody>
      </p:sp>
    </p:spTree>
    <p:extLst>
      <p:ext uri="{BB962C8B-B14F-4D97-AF65-F5344CB8AC3E}">
        <p14:creationId xmlns:p14="http://schemas.microsoft.com/office/powerpoint/2010/main" val="206557267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2</a:t>
            </a:r>
            <a:r>
              <a:rPr lang="en-US" baseline="0" dirty="0" smtClean="0"/>
              <a:t> in 10 women age 20-24 had sex by age 15, compared to just 4% of men. Over half of women age 20-24 had sex by age 18, compared to 19% of men.</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19</a:t>
            </a:fld>
            <a:endParaRPr lang="en-US"/>
          </a:p>
        </p:txBody>
      </p:sp>
    </p:spTree>
    <p:extLst>
      <p:ext uri="{BB962C8B-B14F-4D97-AF65-F5344CB8AC3E}">
        <p14:creationId xmlns:p14="http://schemas.microsoft.com/office/powerpoint/2010/main" val="265804202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Almost</a:t>
            </a:r>
            <a:r>
              <a:rPr lang="en-US" baseline="0" dirty="0" smtClean="0"/>
              <a:t> in</a:t>
            </a:r>
            <a:r>
              <a:rPr lang="en-US" dirty="0" smtClean="0"/>
              <a:t> all states, women have sexual</a:t>
            </a:r>
            <a:r>
              <a:rPr lang="en-US" baseline="0" dirty="0" smtClean="0"/>
              <a:t> debut at an earlier age than men.</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20</a:t>
            </a:fld>
            <a:endParaRPr lang="en-US"/>
          </a:p>
        </p:txBody>
      </p:sp>
    </p:spTree>
    <p:extLst>
      <p:ext uri="{BB962C8B-B14F-4D97-AF65-F5344CB8AC3E}">
        <p14:creationId xmlns:p14="http://schemas.microsoft.com/office/powerpoint/2010/main" val="265804202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1A386C6-4F3F-48F7-A217-2F323A3609DF}" type="slidenum">
              <a:rPr lang="en-US"/>
              <a:pPr fontAlgn="base">
                <a:spcBef>
                  <a:spcPct val="0"/>
                </a:spcBef>
                <a:spcAft>
                  <a:spcPct val="0"/>
                </a:spcAft>
              </a:pPr>
              <a:t>21</a:t>
            </a:fld>
            <a:endParaRPr lang="en-US"/>
          </a:p>
        </p:txBody>
      </p:sp>
      <p:sp>
        <p:nvSpPr>
          <p:cNvPr id="3072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072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fr-CI" dirty="0" smtClean="0"/>
          </a:p>
        </p:txBody>
      </p:sp>
    </p:spTree>
    <p:extLst>
      <p:ext uri="{BB962C8B-B14F-4D97-AF65-F5344CB8AC3E}">
        <p14:creationId xmlns:p14="http://schemas.microsoft.com/office/powerpoint/2010/main" val="28954999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Women’s level of education is strongly associated with fertility. TFR</a:t>
            </a:r>
            <a:r>
              <a:rPr lang="en-US" baseline="0" dirty="0" smtClean="0"/>
              <a:t> decreases with education from 6.9 among women with no education to 3.1 among women with more than secondary education.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4</a:t>
            </a:fld>
            <a:endParaRPr lang="en-US"/>
          </a:p>
        </p:txBody>
      </p:sp>
    </p:spTree>
    <p:extLst>
      <p:ext uri="{BB962C8B-B14F-4D97-AF65-F5344CB8AC3E}">
        <p14:creationId xmlns:p14="http://schemas.microsoft.com/office/powerpoint/2010/main" val="145457337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19% of currently married women want no more children or are sterilized. One-third of women want another child soon (within 2 years) while 34% of women want another child 2 or more years later.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22</a:t>
            </a:fld>
            <a:endParaRPr lang="en-US"/>
          </a:p>
        </p:txBody>
      </p:sp>
    </p:spTree>
    <p:extLst>
      <p:ext uri="{BB962C8B-B14F-4D97-AF65-F5344CB8AC3E}">
        <p14:creationId xmlns:p14="http://schemas.microsoft.com/office/powerpoint/2010/main" val="162817478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12% of currently married men want no more children or are sterilized. 35% of men want another child soon (within 2 years) while 40% of men want another child 2 or more years later.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23</a:t>
            </a:fld>
            <a:endParaRPr lang="en-US"/>
          </a:p>
        </p:txBody>
      </p:sp>
    </p:spTree>
    <p:extLst>
      <p:ext uri="{BB962C8B-B14F-4D97-AF65-F5344CB8AC3E}">
        <p14:creationId xmlns:p14="http://schemas.microsoft.com/office/powerpoint/2010/main" val="162817478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Women prefer 6.5 children</a:t>
            </a:r>
            <a:r>
              <a:rPr lang="en-US" baseline="0" dirty="0" smtClean="0"/>
              <a:t> </a:t>
            </a:r>
            <a:r>
              <a:rPr lang="en-US" dirty="0" smtClean="0"/>
              <a:t>while men prefer 8 children as their ideal family size. The mean ideal number of children reported by women remains</a:t>
            </a:r>
            <a:r>
              <a:rPr lang="en-US" baseline="0" dirty="0" smtClean="0"/>
              <a:t> unchanged since the 2003 NDHS.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24</a:t>
            </a:fld>
            <a:endParaRPr lang="en-US"/>
          </a:p>
        </p:txBody>
      </p:sp>
    </p:spTree>
    <p:extLst>
      <p:ext uri="{BB962C8B-B14F-4D97-AF65-F5344CB8AC3E}">
        <p14:creationId xmlns:p14="http://schemas.microsoft.com/office/powerpoint/2010/main" val="193022027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Women prefer 6.5 children. The mean ideal number of children reported by women remains</a:t>
            </a:r>
            <a:r>
              <a:rPr lang="en-US" baseline="0" dirty="0" smtClean="0"/>
              <a:t> unchanged since the 2003 NDHS. Women in </a:t>
            </a:r>
            <a:r>
              <a:rPr lang="en-US" baseline="0" dirty="0" err="1" smtClean="0"/>
              <a:t>Ebonyi</a:t>
            </a:r>
            <a:r>
              <a:rPr lang="en-US" baseline="0" dirty="0" smtClean="0"/>
              <a:t> state want 1.4 more children than women in Imo.</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25</a:t>
            </a:fld>
            <a:endParaRPr lang="en-US"/>
          </a:p>
        </p:txBody>
      </p:sp>
    </p:spTree>
    <p:extLst>
      <p:ext uri="{BB962C8B-B14F-4D97-AF65-F5344CB8AC3E}">
        <p14:creationId xmlns:p14="http://schemas.microsoft.com/office/powerpoint/2010/main" val="193022027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9 in 10 births in the 5 years before the survey were planned, 7% were mistimed, and 2% were unwanted.</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26</a:t>
            </a:fld>
            <a:endParaRPr lang="en-US"/>
          </a:p>
        </p:txBody>
      </p:sp>
    </p:spTree>
    <p:extLst>
      <p:ext uri="{BB962C8B-B14F-4D97-AF65-F5344CB8AC3E}">
        <p14:creationId xmlns:p14="http://schemas.microsoft.com/office/powerpoint/2010/main" val="224831089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Overall, Nigerian women have 0.7 children more than their wanted number of 4.8 children.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27</a:t>
            </a:fld>
            <a:endParaRPr lang="en-US"/>
          </a:p>
        </p:txBody>
      </p:sp>
    </p:spTree>
    <p:extLst>
      <p:ext uri="{BB962C8B-B14F-4D97-AF65-F5344CB8AC3E}">
        <p14:creationId xmlns:p14="http://schemas.microsoft.com/office/powerpoint/2010/main" val="256751542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28</a:t>
            </a:fld>
            <a:endParaRPr lang="en-US"/>
          </a:p>
        </p:txBody>
      </p:sp>
    </p:spTree>
    <p:extLst>
      <p:ext uri="{BB962C8B-B14F-4D97-AF65-F5344CB8AC3E}">
        <p14:creationId xmlns:p14="http://schemas.microsoft.com/office/powerpoint/2010/main" val="36188127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Fertility is also strongly associated with wealth. TFR</a:t>
            </a:r>
            <a:r>
              <a:rPr lang="en-US" baseline="0" dirty="0" smtClean="0"/>
              <a:t> among women in the poorest households are higher than women from the wealthiest households. The difference in fertility between women in the lowest and highest wealth quintiles is 3.1 births per woman.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5</a:t>
            </a:fld>
            <a:endParaRPr lang="en-US"/>
          </a:p>
        </p:txBody>
      </p:sp>
    </p:spTree>
    <p:extLst>
      <p:ext uri="{BB962C8B-B14F-4D97-AF65-F5344CB8AC3E}">
        <p14:creationId xmlns:p14="http://schemas.microsoft.com/office/powerpoint/2010/main" val="36500321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Fertility has remained essentially</a:t>
            </a:r>
            <a:r>
              <a:rPr lang="en-US" baseline="0" dirty="0" smtClean="0"/>
              <a:t> unchanged since 2003, when TFR was 5.7 births per woman</a:t>
            </a:r>
            <a:r>
              <a:rPr lang="en-US" dirty="0" smtClean="0"/>
              <a:t>.</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6</a:t>
            </a:fld>
            <a:endParaRPr lang="en-US"/>
          </a:p>
        </p:txBody>
      </p:sp>
    </p:spTree>
    <p:extLst>
      <p:ext uri="{BB962C8B-B14F-4D97-AF65-F5344CB8AC3E}">
        <p14:creationId xmlns:p14="http://schemas.microsoft.com/office/powerpoint/2010/main" val="32859094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Nigeria’s TFR is </a:t>
            </a:r>
            <a:r>
              <a:rPr lang="en-US" baseline="0" dirty="0" smtClean="0"/>
              <a:t>in the upper half of West African countries with a recent DHS.</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7</a:t>
            </a:fld>
            <a:endParaRPr lang="en-US"/>
          </a:p>
        </p:txBody>
      </p:sp>
    </p:spTree>
    <p:extLst>
      <p:ext uri="{BB962C8B-B14F-4D97-AF65-F5344CB8AC3E}">
        <p14:creationId xmlns:p14="http://schemas.microsoft.com/office/powerpoint/2010/main" val="17350608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a:t>
            </a:r>
            <a:r>
              <a:rPr lang="en-US" baseline="0" dirty="0" smtClean="0"/>
              <a:t> TFR for the 3 yeas preceding the survey is 5.5 births per woman, with women in North West Zone having 2.4 children more than women in South </a:t>
            </a:r>
            <a:r>
              <a:rPr lang="en-US" baseline="0" dirty="0" err="1" smtClean="0"/>
              <a:t>South</a:t>
            </a:r>
            <a:r>
              <a:rPr lang="en-US" baseline="0" dirty="0" smtClean="0"/>
              <a:t> Zone.</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8</a:t>
            </a:fld>
            <a:endParaRPr lang="en-US"/>
          </a:p>
        </p:txBody>
      </p:sp>
    </p:spTree>
    <p:extLst>
      <p:ext uri="{BB962C8B-B14F-4D97-AF65-F5344CB8AC3E}">
        <p14:creationId xmlns:p14="http://schemas.microsoft.com/office/powerpoint/2010/main" val="13289688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9</a:t>
            </a:fld>
            <a:endParaRPr lang="en-US"/>
          </a:p>
        </p:txBody>
      </p:sp>
    </p:spTree>
    <p:extLst>
      <p:ext uri="{BB962C8B-B14F-4D97-AF65-F5344CB8AC3E}">
        <p14:creationId xmlns:p14="http://schemas.microsoft.com/office/powerpoint/2010/main" val="27370046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1A386C6-4F3F-48F7-A217-2F323A3609DF}" type="slidenum">
              <a:rPr lang="en-US"/>
              <a:pPr fontAlgn="base">
                <a:spcBef>
                  <a:spcPct val="0"/>
                </a:spcBef>
                <a:spcAft>
                  <a:spcPct val="0"/>
                </a:spcAft>
              </a:pPr>
              <a:t>10</a:t>
            </a:fld>
            <a:endParaRPr lang="en-US"/>
          </a:p>
        </p:txBody>
      </p:sp>
      <p:sp>
        <p:nvSpPr>
          <p:cNvPr id="3072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072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fr-CI" dirty="0" smtClean="0"/>
          </a:p>
        </p:txBody>
      </p:sp>
    </p:spTree>
    <p:extLst>
      <p:ext uri="{BB962C8B-B14F-4D97-AF65-F5344CB8AC3E}">
        <p14:creationId xmlns:p14="http://schemas.microsoft.com/office/powerpoint/2010/main" val="31193850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11</a:t>
            </a:fld>
            <a:endParaRPr lang="en-US"/>
          </a:p>
        </p:txBody>
      </p:sp>
    </p:spTree>
    <p:extLst>
      <p:ext uri="{BB962C8B-B14F-4D97-AF65-F5344CB8AC3E}">
        <p14:creationId xmlns:p14="http://schemas.microsoft.com/office/powerpoint/2010/main" val="265642164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TextBox 6"/>
          <p:cNvSpPr txBox="1"/>
          <p:nvPr userDrawn="1"/>
        </p:nvSpPr>
        <p:spPr>
          <a:xfrm>
            <a:off x="420584" y="4997375"/>
            <a:ext cx="8229600" cy="1938992"/>
          </a:xfrm>
          <a:prstGeom prst="rect">
            <a:avLst/>
          </a:prstGeom>
          <a:noFill/>
        </p:spPr>
        <p:txBody>
          <a:bodyPr wrap="square" rtlCol="0">
            <a:spAutoFit/>
          </a:bodyPr>
          <a:lstStyle/>
          <a:p>
            <a:pPr algn="ctr"/>
            <a:r>
              <a:rPr lang="en-US" sz="4000" dirty="0" smtClean="0">
                <a:solidFill>
                  <a:schemeClr val="bg1"/>
                </a:solidFill>
                <a:latin typeface="Calibri" pitchFamily="34" charset="0"/>
              </a:rPr>
              <a:t>2013 Nigeria Demographic </a:t>
            </a:r>
            <a:br>
              <a:rPr lang="en-US" sz="4000" dirty="0" smtClean="0">
                <a:solidFill>
                  <a:schemeClr val="bg1"/>
                </a:solidFill>
                <a:latin typeface="Calibri" pitchFamily="34" charset="0"/>
              </a:rPr>
            </a:br>
            <a:r>
              <a:rPr lang="en-US" sz="4000" dirty="0" smtClean="0">
                <a:solidFill>
                  <a:schemeClr val="bg1"/>
                </a:solidFill>
                <a:latin typeface="Calibri" pitchFamily="34" charset="0"/>
              </a:rPr>
              <a:t>and Health Survey:</a:t>
            </a:r>
            <a:br>
              <a:rPr lang="en-US" sz="4000" dirty="0" smtClean="0">
                <a:solidFill>
                  <a:schemeClr val="bg1"/>
                </a:solidFill>
                <a:latin typeface="Calibri" pitchFamily="34" charset="0"/>
              </a:rPr>
            </a:br>
            <a:r>
              <a:rPr lang="en-US" sz="4000" dirty="0" smtClean="0">
                <a:solidFill>
                  <a:schemeClr val="bg1"/>
                </a:solidFill>
                <a:latin typeface="Calibri" pitchFamily="34" charset="0"/>
              </a:rPr>
              <a:t>South East </a:t>
            </a:r>
            <a:r>
              <a:rPr lang="en-US" sz="4000" baseline="0" dirty="0" smtClean="0">
                <a:solidFill>
                  <a:schemeClr val="bg1"/>
                </a:solidFill>
                <a:latin typeface="Calibri" pitchFamily="34" charset="0"/>
              </a:rPr>
              <a:t>Zone</a:t>
            </a:r>
            <a:endParaRPr lang="en-US" sz="4000" dirty="0">
              <a:solidFill>
                <a:schemeClr val="bg1"/>
              </a:solidFill>
              <a:latin typeface="Calibri" pitchFamily="34" charset="0"/>
            </a:endParaRPr>
          </a:p>
        </p:txBody>
      </p:sp>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524000"/>
            <a:ext cx="9144000" cy="3538728"/>
          </a:xfrm>
          <a:prstGeom prst="rect">
            <a:avLst/>
          </a:prstGeom>
        </p:spPr>
      </p:pic>
    </p:spTree>
    <p:extLst>
      <p:ext uri="{BB962C8B-B14F-4D97-AF65-F5344CB8AC3E}">
        <p14:creationId xmlns:p14="http://schemas.microsoft.com/office/powerpoint/2010/main" val="21128181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8D3A6CE-93BF-45C6-A0AF-3AF0A274662D}"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5F196D9-389E-4590-9743-C8D1E7AB56C9}" type="slidenum">
              <a:rPr lang="en-US" smtClean="0"/>
              <a:pPr/>
              <a:t>‹#›</a:t>
            </a:fld>
            <a:endParaRPr lang="en-US"/>
          </a:p>
        </p:txBody>
      </p:sp>
    </p:spTree>
    <p:extLst>
      <p:ext uri="{BB962C8B-B14F-4D97-AF65-F5344CB8AC3E}">
        <p14:creationId xmlns:p14="http://schemas.microsoft.com/office/powerpoint/2010/main" val="18138938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8D3A6CE-93BF-45C6-A0AF-3AF0A274662D}"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5F196D9-389E-4590-9743-C8D1E7AB56C9}" type="slidenum">
              <a:rPr lang="en-US" smtClean="0"/>
              <a:pPr/>
              <a:t>‹#›</a:t>
            </a:fld>
            <a:endParaRPr lang="en-US"/>
          </a:p>
        </p:txBody>
      </p:sp>
    </p:spTree>
    <p:extLst>
      <p:ext uri="{BB962C8B-B14F-4D97-AF65-F5344CB8AC3E}">
        <p14:creationId xmlns:p14="http://schemas.microsoft.com/office/powerpoint/2010/main" val="220795416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solidFill>
                  <a:schemeClr val="bg1"/>
                </a:solidFill>
              </a:defRPr>
            </a:lvl1pPr>
          </a:lstStyle>
          <a:p>
            <a:r>
              <a:rPr lang="en-US" dirty="0" smtClean="0"/>
              <a:t>Click to edit Master title style</a:t>
            </a:r>
            <a:endParaRPr lang="en-US" dirty="0"/>
          </a:p>
        </p:txBody>
      </p:sp>
      <p:sp>
        <p:nvSpPr>
          <p:cNvPr id="3" name="Text Placeholder 2"/>
          <p:cNvSpPr>
            <a:spLocks noGrp="1"/>
          </p:cNvSpPr>
          <p:nvPr>
            <p:ph type="body" sz="half" idx="1"/>
          </p:nvPr>
        </p:nvSpPr>
        <p:spPr>
          <a:xfrm>
            <a:off x="457200" y="1600200"/>
            <a:ext cx="4038600" cy="452596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C7940B2-774C-44EC-AD42-D21E7E50D72A}"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943D344-E79F-46B9-96CC-5B2E3646C836}" type="slidenum">
              <a:rPr lang="en-US" smtClean="0"/>
              <a:pPr/>
              <a:t>‹#›</a:t>
            </a:fld>
            <a:endParaRPr lang="en-US"/>
          </a:p>
        </p:txBody>
      </p:sp>
    </p:spTree>
    <p:extLst>
      <p:ext uri="{BB962C8B-B14F-4D97-AF65-F5344CB8AC3E}">
        <p14:creationId xmlns:p14="http://schemas.microsoft.com/office/powerpoint/2010/main" val="237365408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C7940B2-774C-44EC-AD42-D21E7E50D72A}"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943D344-E79F-46B9-96CC-5B2E3646C836}" type="slidenum">
              <a:rPr lang="en-US" smtClean="0"/>
              <a:pPr/>
              <a:t>‹#›</a:t>
            </a:fld>
            <a:endParaRPr lang="en-US"/>
          </a:p>
        </p:txBody>
      </p:sp>
    </p:spTree>
    <p:extLst>
      <p:ext uri="{BB962C8B-B14F-4D97-AF65-F5344CB8AC3E}">
        <p14:creationId xmlns:p14="http://schemas.microsoft.com/office/powerpoint/2010/main" val="347589557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C7940B2-774C-44EC-AD42-D21E7E50D72A}"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943D344-E79F-46B9-96CC-5B2E3646C836}" type="slidenum">
              <a:rPr lang="en-US" smtClean="0"/>
              <a:pPr/>
              <a:t>‹#›</a:t>
            </a:fld>
            <a:endParaRPr lang="en-US"/>
          </a:p>
        </p:txBody>
      </p:sp>
    </p:spTree>
    <p:extLst>
      <p:ext uri="{BB962C8B-B14F-4D97-AF65-F5344CB8AC3E}">
        <p14:creationId xmlns:p14="http://schemas.microsoft.com/office/powerpoint/2010/main" val="397026011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C7940B2-774C-44EC-AD42-D21E7E50D72A}"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943D344-E79F-46B9-96CC-5B2E3646C836}" type="slidenum">
              <a:rPr lang="en-US" smtClean="0"/>
              <a:pPr/>
              <a:t>‹#›</a:t>
            </a:fld>
            <a:endParaRPr lang="en-US"/>
          </a:p>
        </p:txBody>
      </p:sp>
    </p:spTree>
    <p:extLst>
      <p:ext uri="{BB962C8B-B14F-4D97-AF65-F5344CB8AC3E}">
        <p14:creationId xmlns:p14="http://schemas.microsoft.com/office/powerpoint/2010/main" val="381787926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C7940B2-774C-44EC-AD42-D21E7E50D72A}" type="datetimeFigureOut">
              <a:rPr lang="en-US" smtClean="0"/>
              <a:pPr/>
              <a:t>8/25/2014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943D344-E79F-46B9-96CC-5B2E3646C836}" type="slidenum">
              <a:rPr lang="en-US" smtClean="0"/>
              <a:pPr/>
              <a:t>‹#›</a:t>
            </a:fld>
            <a:endParaRPr lang="en-US"/>
          </a:p>
        </p:txBody>
      </p:sp>
    </p:spTree>
    <p:extLst>
      <p:ext uri="{BB962C8B-B14F-4D97-AF65-F5344CB8AC3E}">
        <p14:creationId xmlns:p14="http://schemas.microsoft.com/office/powerpoint/2010/main" val="375881503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C7940B2-774C-44EC-AD42-D21E7E50D72A}" type="datetimeFigureOut">
              <a:rPr lang="en-US" smtClean="0"/>
              <a:pPr/>
              <a:t>8/25/2014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943D344-E79F-46B9-96CC-5B2E3646C836}" type="slidenum">
              <a:rPr lang="en-US" smtClean="0"/>
              <a:pPr/>
              <a:t>‹#›</a:t>
            </a:fld>
            <a:endParaRPr lang="en-US"/>
          </a:p>
        </p:txBody>
      </p:sp>
    </p:spTree>
    <p:extLst>
      <p:ext uri="{BB962C8B-B14F-4D97-AF65-F5344CB8AC3E}">
        <p14:creationId xmlns:p14="http://schemas.microsoft.com/office/powerpoint/2010/main" val="5489664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C7940B2-774C-44EC-AD42-D21E7E50D72A}" type="datetimeFigureOut">
              <a:rPr lang="en-US" smtClean="0"/>
              <a:pPr/>
              <a:t>8/25/2014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943D344-E79F-46B9-96CC-5B2E3646C836}" type="slidenum">
              <a:rPr lang="en-US" smtClean="0"/>
              <a:pPr/>
              <a:t>‹#›</a:t>
            </a:fld>
            <a:endParaRPr lang="en-US"/>
          </a:p>
        </p:txBody>
      </p:sp>
    </p:spTree>
    <p:extLst>
      <p:ext uri="{BB962C8B-B14F-4D97-AF65-F5344CB8AC3E}">
        <p14:creationId xmlns:p14="http://schemas.microsoft.com/office/powerpoint/2010/main" val="34583111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8D3A6CE-93BF-45C6-A0AF-3AF0A274662D}"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5F196D9-389E-4590-9743-C8D1E7AB56C9}" type="slidenum">
              <a:rPr lang="en-US" smtClean="0"/>
              <a:pPr/>
              <a:t>‹#›</a:t>
            </a:fld>
            <a:endParaRPr lang="en-US"/>
          </a:p>
        </p:txBody>
      </p:sp>
    </p:spTree>
    <p:extLst>
      <p:ext uri="{BB962C8B-B14F-4D97-AF65-F5344CB8AC3E}">
        <p14:creationId xmlns:p14="http://schemas.microsoft.com/office/powerpoint/2010/main" val="115688513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C7940B2-774C-44EC-AD42-D21E7E50D72A}"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943D344-E79F-46B9-96CC-5B2E3646C836}" type="slidenum">
              <a:rPr lang="en-US" smtClean="0"/>
              <a:pPr/>
              <a:t>‹#›</a:t>
            </a:fld>
            <a:endParaRPr lang="en-US"/>
          </a:p>
        </p:txBody>
      </p:sp>
    </p:spTree>
    <p:extLst>
      <p:ext uri="{BB962C8B-B14F-4D97-AF65-F5344CB8AC3E}">
        <p14:creationId xmlns:p14="http://schemas.microsoft.com/office/powerpoint/2010/main" val="190542444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C7940B2-774C-44EC-AD42-D21E7E50D72A}"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943D344-E79F-46B9-96CC-5B2E3646C836}" type="slidenum">
              <a:rPr lang="en-US" smtClean="0"/>
              <a:pPr/>
              <a:t>‹#›</a:t>
            </a:fld>
            <a:endParaRPr lang="en-US"/>
          </a:p>
        </p:txBody>
      </p:sp>
    </p:spTree>
    <p:extLst>
      <p:ext uri="{BB962C8B-B14F-4D97-AF65-F5344CB8AC3E}">
        <p14:creationId xmlns:p14="http://schemas.microsoft.com/office/powerpoint/2010/main" val="417438080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C7940B2-774C-44EC-AD42-D21E7E50D72A}"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943D344-E79F-46B9-96CC-5B2E3646C836}" type="slidenum">
              <a:rPr lang="en-US" smtClean="0"/>
              <a:pPr/>
              <a:t>‹#›</a:t>
            </a:fld>
            <a:endParaRPr lang="en-US"/>
          </a:p>
        </p:txBody>
      </p:sp>
    </p:spTree>
    <p:extLst>
      <p:ext uri="{BB962C8B-B14F-4D97-AF65-F5344CB8AC3E}">
        <p14:creationId xmlns:p14="http://schemas.microsoft.com/office/powerpoint/2010/main" val="350632568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C7940B2-774C-44EC-AD42-D21E7E50D72A}"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943D344-E79F-46B9-96CC-5B2E3646C836}" type="slidenum">
              <a:rPr lang="en-US" smtClean="0"/>
              <a:pPr/>
              <a:t>‹#›</a:t>
            </a:fld>
            <a:endParaRPr lang="en-US"/>
          </a:p>
        </p:txBody>
      </p:sp>
    </p:spTree>
    <p:extLst>
      <p:ext uri="{BB962C8B-B14F-4D97-AF65-F5344CB8AC3E}">
        <p14:creationId xmlns:p14="http://schemas.microsoft.com/office/powerpoint/2010/main" val="213667405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solidFill>
                  <a:schemeClr val="bg1"/>
                </a:solidFill>
              </a:defRPr>
            </a:lvl1pPr>
          </a:lstStyle>
          <a:p>
            <a:r>
              <a:rPr lang="en-US" dirty="0" smtClean="0"/>
              <a:t>Click to edit Master title style</a:t>
            </a:r>
            <a:endParaRPr lang="en-US" dirty="0"/>
          </a:p>
        </p:txBody>
      </p:sp>
      <p:sp>
        <p:nvSpPr>
          <p:cNvPr id="3" name="Text Placeholder 2"/>
          <p:cNvSpPr>
            <a:spLocks noGrp="1"/>
          </p:cNvSpPr>
          <p:nvPr>
            <p:ph type="body" sz="half" idx="1"/>
          </p:nvPr>
        </p:nvSpPr>
        <p:spPr>
          <a:xfrm>
            <a:off x="457200" y="1600200"/>
            <a:ext cx="4038600" cy="452596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solidFill>
                  <a:schemeClr val="bg1"/>
                </a:solidFill>
              </a:defRPr>
            </a:lvl1pPr>
          </a:lstStyle>
          <a:p>
            <a:r>
              <a:rPr lang="en-US" dirty="0" smtClean="0"/>
              <a:t>Click to edit Master title style</a:t>
            </a:r>
            <a:endParaRPr lang="en-US" dirty="0"/>
          </a:p>
        </p:txBody>
      </p:sp>
      <p:sp>
        <p:nvSpPr>
          <p:cNvPr id="3" name="Chart Placeholder 2"/>
          <p:cNvSpPr>
            <a:spLocks noGrp="1"/>
          </p:cNvSpPr>
          <p:nvPr>
            <p:ph type="chart" idx="1"/>
          </p:nvPr>
        </p:nvSpPr>
        <p:spPr>
          <a:xfrm>
            <a:off x="457200" y="1600200"/>
            <a:ext cx="8229600" cy="4525963"/>
          </a:xfrm>
        </p:spPr>
        <p:txBody>
          <a:bodyPr rtlCol="0">
            <a:normAutofit/>
          </a:bodyPr>
          <a:lstStyle>
            <a:lvl1pPr>
              <a:defRPr>
                <a:solidFill>
                  <a:schemeClr val="bg1"/>
                </a:solidFill>
              </a:defRPr>
            </a:lvl1pPr>
          </a:lstStyle>
          <a:p>
            <a:pPr lvl="0"/>
            <a:endParaRPr lang="en-US" noProof="0" dirty="0" smtClean="0"/>
          </a:p>
        </p:txBody>
      </p:sp>
    </p:spTree>
    <p:extLst>
      <p:ext uri="{BB962C8B-B14F-4D97-AF65-F5344CB8AC3E}">
        <p14:creationId xmlns:p14="http://schemas.microsoft.com/office/powerpoint/2010/main" val="17792719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8D3A6CE-93BF-45C6-A0AF-3AF0A274662D}"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5F196D9-389E-4590-9743-C8D1E7AB56C9}" type="slidenum">
              <a:rPr lang="en-US" smtClean="0"/>
              <a:pPr/>
              <a:t>‹#›</a:t>
            </a:fld>
            <a:endParaRPr lang="en-US"/>
          </a:p>
        </p:txBody>
      </p:sp>
    </p:spTree>
    <p:extLst>
      <p:ext uri="{BB962C8B-B14F-4D97-AF65-F5344CB8AC3E}">
        <p14:creationId xmlns:p14="http://schemas.microsoft.com/office/powerpoint/2010/main" val="644715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8D3A6CE-93BF-45C6-A0AF-3AF0A274662D}"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5F196D9-389E-4590-9743-C8D1E7AB56C9}" type="slidenum">
              <a:rPr lang="en-US" smtClean="0"/>
              <a:pPr/>
              <a:t>‹#›</a:t>
            </a:fld>
            <a:endParaRPr lang="en-US"/>
          </a:p>
        </p:txBody>
      </p:sp>
    </p:spTree>
    <p:extLst>
      <p:ext uri="{BB962C8B-B14F-4D97-AF65-F5344CB8AC3E}">
        <p14:creationId xmlns:p14="http://schemas.microsoft.com/office/powerpoint/2010/main" val="42193257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8D3A6CE-93BF-45C6-A0AF-3AF0A274662D}" type="datetimeFigureOut">
              <a:rPr lang="en-US" smtClean="0"/>
              <a:pPr/>
              <a:t>8/25/2014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5F196D9-389E-4590-9743-C8D1E7AB56C9}" type="slidenum">
              <a:rPr lang="en-US" smtClean="0"/>
              <a:pPr/>
              <a:t>‹#›</a:t>
            </a:fld>
            <a:endParaRPr lang="en-US"/>
          </a:p>
        </p:txBody>
      </p:sp>
    </p:spTree>
    <p:extLst>
      <p:ext uri="{BB962C8B-B14F-4D97-AF65-F5344CB8AC3E}">
        <p14:creationId xmlns:p14="http://schemas.microsoft.com/office/powerpoint/2010/main" val="28142313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8D3A6CE-93BF-45C6-A0AF-3AF0A274662D}" type="datetimeFigureOut">
              <a:rPr lang="en-US" smtClean="0"/>
              <a:pPr/>
              <a:t>8/25/2014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5F196D9-389E-4590-9743-C8D1E7AB56C9}" type="slidenum">
              <a:rPr lang="en-US" smtClean="0"/>
              <a:pPr/>
              <a:t>‹#›</a:t>
            </a:fld>
            <a:endParaRPr lang="en-US"/>
          </a:p>
        </p:txBody>
      </p:sp>
    </p:spTree>
    <p:extLst>
      <p:ext uri="{BB962C8B-B14F-4D97-AF65-F5344CB8AC3E}">
        <p14:creationId xmlns:p14="http://schemas.microsoft.com/office/powerpoint/2010/main" val="14520967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8D3A6CE-93BF-45C6-A0AF-3AF0A274662D}" type="datetimeFigureOut">
              <a:rPr lang="en-US" smtClean="0"/>
              <a:pPr/>
              <a:t>8/25/2014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5F196D9-389E-4590-9743-C8D1E7AB56C9}" type="slidenum">
              <a:rPr lang="en-US" smtClean="0"/>
              <a:pPr/>
              <a:t>‹#›</a:t>
            </a:fld>
            <a:endParaRPr lang="en-US"/>
          </a:p>
        </p:txBody>
      </p:sp>
    </p:spTree>
    <p:extLst>
      <p:ext uri="{BB962C8B-B14F-4D97-AF65-F5344CB8AC3E}">
        <p14:creationId xmlns:p14="http://schemas.microsoft.com/office/powerpoint/2010/main" val="14397211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8D3A6CE-93BF-45C6-A0AF-3AF0A274662D}"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5F196D9-389E-4590-9743-C8D1E7AB56C9}" type="slidenum">
              <a:rPr lang="en-US" smtClean="0"/>
              <a:pPr/>
              <a:t>‹#›</a:t>
            </a:fld>
            <a:endParaRPr lang="en-US"/>
          </a:p>
        </p:txBody>
      </p:sp>
    </p:spTree>
    <p:extLst>
      <p:ext uri="{BB962C8B-B14F-4D97-AF65-F5344CB8AC3E}">
        <p14:creationId xmlns:p14="http://schemas.microsoft.com/office/powerpoint/2010/main" val="31163354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8D3A6CE-93BF-45C6-A0AF-3AF0A274662D}"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5F196D9-389E-4590-9743-C8D1E7AB56C9}" type="slidenum">
              <a:rPr lang="en-US" smtClean="0"/>
              <a:pPr/>
              <a:t>‹#›</a:t>
            </a:fld>
            <a:endParaRPr lang="en-US"/>
          </a:p>
        </p:txBody>
      </p:sp>
    </p:spTree>
    <p:extLst>
      <p:ext uri="{BB962C8B-B14F-4D97-AF65-F5344CB8AC3E}">
        <p14:creationId xmlns:p14="http://schemas.microsoft.com/office/powerpoint/2010/main" val="9971210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8D3A6CE-93BF-45C6-A0AF-3AF0A274662D}" type="datetimeFigureOut">
              <a:rPr lang="en-US" smtClean="0"/>
              <a:pPr/>
              <a:t>8/25/2014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5F196D9-389E-4590-9743-C8D1E7AB56C9}" type="slidenum">
              <a:rPr lang="en-US" smtClean="0"/>
              <a:pPr/>
              <a:t>‹#›</a:t>
            </a:fld>
            <a:endParaRPr lang="en-US"/>
          </a:p>
        </p:txBody>
      </p:sp>
    </p:spTree>
    <p:extLst>
      <p:ext uri="{BB962C8B-B14F-4D97-AF65-F5344CB8AC3E}">
        <p14:creationId xmlns:p14="http://schemas.microsoft.com/office/powerpoint/2010/main" val="2469509568"/>
      </p:ext>
    </p:extLst>
  </p:cSld>
  <p:clrMap bg1="dk1" tx1="lt1" bg2="dk2" tx2="lt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 id="2147483720" r:id="rId6"/>
    <p:sldLayoutId id="2147483721" r:id="rId7"/>
    <p:sldLayoutId id="2147483722" r:id="rId8"/>
    <p:sldLayoutId id="2147483723" r:id="rId9"/>
    <p:sldLayoutId id="2147483724" r:id="rId10"/>
    <p:sldLayoutId id="2147483725" r:id="rId11"/>
    <p:sldLayoutId id="2147483738"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2">
            <a:lumMod val="20000"/>
            <a:lumOff val="80000"/>
            <a:alpha val="4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C7940B2-774C-44EC-AD42-D21E7E50D72A}" type="datetimeFigureOut">
              <a:rPr lang="en-US" smtClean="0"/>
              <a:pPr/>
              <a:t>8/25/2014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943D344-E79F-46B9-96CC-5B2E3646C836}" type="slidenum">
              <a:rPr lang="en-US" smtClean="0"/>
              <a:pPr/>
              <a:t>‹#›</a:t>
            </a:fld>
            <a:endParaRPr lang="en-US"/>
          </a:p>
        </p:txBody>
      </p:sp>
    </p:spTree>
    <p:extLst>
      <p:ext uri="{BB962C8B-B14F-4D97-AF65-F5344CB8AC3E}">
        <p14:creationId xmlns:p14="http://schemas.microsoft.com/office/powerpoint/2010/main" val="3679172894"/>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 id="2147483739" r:id="rId12"/>
    <p:sldLayoutId id="2147483740"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4.xml"/></Relationships>
</file>

<file path=ppt/slides/_rels/slide20.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18.xml"/><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4.xml"/></Relationships>
</file>

<file path=ppt/slides/_rels/slide22.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20.xml"/><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notesSlide" Target="../notesSlides/notesSlide21.xml"/><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notesSlide" Target="../notesSlides/notesSlide22.xml"/><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notesSlide" Target="../notesSlides/notesSlide23.xml"/><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notesSlide" Target="../notesSlides/notesSlide24.xml"/><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3" Type="http://schemas.openxmlformats.org/officeDocument/2006/relationships/chart" Target="../charts/chart19.xml"/><Relationship Id="rId2" Type="http://schemas.openxmlformats.org/officeDocument/2006/relationships/notesSlide" Target="../notesSlides/notesSlide25.xml"/><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225763"/>
            <a:ext cx="9144000" cy="769441"/>
          </a:xfrm>
          <a:prstGeom prst="rect">
            <a:avLst/>
          </a:prstGeom>
          <a:noFill/>
        </p:spPr>
        <p:txBody>
          <a:bodyPr wrap="square" rtlCol="0">
            <a:spAutoFit/>
          </a:bodyPr>
          <a:lstStyle/>
          <a:p>
            <a:pPr algn="ctr"/>
            <a:r>
              <a:rPr lang="en-US" sz="4400" b="1" dirty="0" smtClean="0">
                <a:solidFill>
                  <a:schemeClr val="bg1"/>
                </a:solidFill>
                <a:latin typeface="Calibri" pitchFamily="34" charset="0"/>
              </a:rPr>
              <a:t>Fertility</a:t>
            </a:r>
            <a:endParaRPr lang="en-US" sz="4400" b="1" dirty="0">
              <a:solidFill>
                <a:schemeClr val="bg1"/>
              </a:solidFill>
              <a:latin typeface="Calibri" pitchFamily="34" charset="0"/>
            </a:endParaRPr>
          </a:p>
        </p:txBody>
      </p:sp>
    </p:spTree>
    <p:extLst>
      <p:ext uri="{BB962C8B-B14F-4D97-AF65-F5344CB8AC3E}">
        <p14:creationId xmlns:p14="http://schemas.microsoft.com/office/powerpoint/2010/main" val="72246273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4"/>
          <p:cNvSpPr>
            <a:spLocks noGrp="1"/>
          </p:cNvSpPr>
          <p:nvPr>
            <p:ph sz="half" idx="2"/>
          </p:nvPr>
        </p:nvSpPr>
        <p:spPr>
          <a:xfrm>
            <a:off x="381000" y="1456660"/>
            <a:ext cx="4038600" cy="4525963"/>
          </a:xfrm>
        </p:spPr>
        <p:txBody>
          <a:bodyPr/>
          <a:lstStyle/>
          <a:p>
            <a:r>
              <a:rPr lang="en-US" dirty="0" smtClean="0">
                <a:solidFill>
                  <a:schemeClr val="tx1"/>
                </a:solidFill>
              </a:rPr>
              <a:t>Levels, trends, and differentials</a:t>
            </a:r>
          </a:p>
          <a:p>
            <a:r>
              <a:rPr lang="en-US" b="1" dirty="0" smtClean="0">
                <a:solidFill>
                  <a:schemeClr val="bg2"/>
                </a:solidFill>
              </a:rPr>
              <a:t>Determinants of fertility</a:t>
            </a:r>
          </a:p>
          <a:p>
            <a:r>
              <a:rPr lang="en-US" dirty="0" smtClean="0">
                <a:solidFill>
                  <a:schemeClr val="tx1"/>
                </a:solidFill>
              </a:rPr>
              <a:t>Fertility preferences and ideal family size</a:t>
            </a:r>
          </a:p>
        </p:txBody>
      </p:sp>
    </p:spTree>
    <p:extLst>
      <p:ext uri="{BB962C8B-B14F-4D97-AF65-F5344CB8AC3E}">
        <p14:creationId xmlns:p14="http://schemas.microsoft.com/office/powerpoint/2010/main" val="406609548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Birth Intervals</a:t>
            </a:r>
            <a:endParaRPr lang="en-US" dirty="0"/>
          </a:p>
        </p:txBody>
      </p:sp>
      <p:sp>
        <p:nvSpPr>
          <p:cNvPr id="8" name="Rectangle 3"/>
          <p:cNvSpPr>
            <a:spLocks noChangeArrowheads="1"/>
          </p:cNvSpPr>
          <p:nvPr/>
        </p:nvSpPr>
        <p:spPr bwMode="auto">
          <a:xfrm>
            <a:off x="914400" y="2209800"/>
            <a:ext cx="7391399" cy="4524315"/>
          </a:xfrm>
          <a:prstGeom prst="rect">
            <a:avLst/>
          </a:prstGeom>
          <a:noFill/>
          <a:ln w="9525">
            <a:noFill/>
            <a:miter lim="800000"/>
            <a:headEnd/>
            <a:tailEnd/>
          </a:ln>
          <a:effectLst/>
        </p:spPr>
        <p:txBody>
          <a:bodyPr wrap="square">
            <a:spAutoFit/>
          </a:bodyPr>
          <a:lstStyle/>
          <a:p>
            <a:pPr algn="ctr" eaLnBrk="0" hangingPunct="0"/>
            <a:r>
              <a:rPr lang="en-US" sz="3200" b="0" dirty="0">
                <a:latin typeface="+mj-lt"/>
              </a:rPr>
              <a:t>In addition to their impact on </a:t>
            </a:r>
            <a:r>
              <a:rPr lang="en-US" sz="3200" b="1" dirty="0">
                <a:solidFill>
                  <a:schemeClr val="bg2"/>
                </a:solidFill>
                <a:latin typeface="+mj-lt"/>
              </a:rPr>
              <a:t>fertility</a:t>
            </a:r>
            <a:r>
              <a:rPr lang="en-US" sz="3200" b="0" dirty="0">
                <a:latin typeface="+mj-lt"/>
              </a:rPr>
              <a:t>, birth intervals may also affect the</a:t>
            </a:r>
            <a:r>
              <a:rPr lang="en-US" sz="3200" b="0" dirty="0">
                <a:solidFill>
                  <a:schemeClr val="bg2"/>
                </a:solidFill>
                <a:latin typeface="+mj-lt"/>
              </a:rPr>
              <a:t> </a:t>
            </a:r>
            <a:r>
              <a:rPr lang="en-US" sz="3200" b="1" dirty="0">
                <a:solidFill>
                  <a:schemeClr val="bg2"/>
                </a:solidFill>
                <a:latin typeface="+mj-lt"/>
              </a:rPr>
              <a:t>health</a:t>
            </a:r>
            <a:r>
              <a:rPr lang="en-US" sz="3200" b="0" dirty="0">
                <a:solidFill>
                  <a:schemeClr val="bg2"/>
                </a:solidFill>
                <a:latin typeface="+mj-lt"/>
              </a:rPr>
              <a:t> </a:t>
            </a:r>
            <a:r>
              <a:rPr lang="en-US" sz="3200" b="0" dirty="0">
                <a:latin typeface="+mj-lt"/>
              </a:rPr>
              <a:t>of mothers and their children</a:t>
            </a:r>
            <a:r>
              <a:rPr lang="en-US" sz="3200" b="0" dirty="0" smtClean="0">
                <a:latin typeface="+mj-lt"/>
              </a:rPr>
              <a:t>.</a:t>
            </a:r>
            <a:br>
              <a:rPr lang="en-US" sz="3200" b="0" dirty="0" smtClean="0">
                <a:latin typeface="+mj-lt"/>
              </a:rPr>
            </a:br>
            <a:endParaRPr lang="en-US" sz="3200" b="0" dirty="0" smtClean="0">
              <a:latin typeface="+mj-lt"/>
            </a:endParaRPr>
          </a:p>
          <a:p>
            <a:pPr algn="ctr" eaLnBrk="0" hangingPunct="0"/>
            <a:r>
              <a:rPr lang="en-US" sz="3200" dirty="0" smtClean="0">
                <a:latin typeface="+mj-lt"/>
              </a:rPr>
              <a:t>The median birth interval in Nigeria is</a:t>
            </a:r>
            <a:r>
              <a:rPr lang="en-US" sz="3200" dirty="0" smtClean="0">
                <a:solidFill>
                  <a:schemeClr val="bg2"/>
                </a:solidFill>
                <a:latin typeface="+mj-lt"/>
              </a:rPr>
              <a:t> </a:t>
            </a:r>
            <a:r>
              <a:rPr lang="en-US" sz="3200" b="1" dirty="0" smtClean="0">
                <a:solidFill>
                  <a:schemeClr val="bg2"/>
                </a:solidFill>
                <a:latin typeface="+mj-lt"/>
              </a:rPr>
              <a:t>31.7</a:t>
            </a:r>
            <a:r>
              <a:rPr lang="en-US" sz="3200" dirty="0" smtClean="0">
                <a:solidFill>
                  <a:schemeClr val="bg2"/>
                </a:solidFill>
                <a:latin typeface="+mj-lt"/>
              </a:rPr>
              <a:t> </a:t>
            </a:r>
            <a:r>
              <a:rPr lang="en-US" sz="3200" dirty="0" smtClean="0">
                <a:latin typeface="+mj-lt"/>
              </a:rPr>
              <a:t>months.</a:t>
            </a:r>
          </a:p>
          <a:p>
            <a:pPr algn="ctr" eaLnBrk="0" hangingPunct="0"/>
            <a:endParaRPr lang="en-US" sz="3200" b="0" dirty="0">
              <a:latin typeface="+mj-lt"/>
            </a:endParaRPr>
          </a:p>
          <a:p>
            <a:pPr algn="ctr" eaLnBrk="0" hangingPunct="0"/>
            <a:r>
              <a:rPr lang="en-US" sz="3200" dirty="0" smtClean="0">
                <a:latin typeface="+mj-lt"/>
              </a:rPr>
              <a:t>The median birth interval in </a:t>
            </a:r>
            <a:r>
              <a:rPr lang="en-US" sz="3200" b="1" dirty="0" smtClean="0">
                <a:solidFill>
                  <a:schemeClr val="accent4"/>
                </a:solidFill>
                <a:latin typeface="+mj-lt"/>
              </a:rPr>
              <a:t>South East Zone is 31.6 </a:t>
            </a:r>
            <a:r>
              <a:rPr lang="en-US" sz="3200" dirty="0" smtClean="0">
                <a:latin typeface="+mj-lt"/>
              </a:rPr>
              <a:t>months.</a:t>
            </a:r>
            <a:endParaRPr lang="en-US" sz="3200" b="0" dirty="0">
              <a:latin typeface="+mj-lt"/>
            </a:endParaRPr>
          </a:p>
        </p:txBody>
      </p:sp>
    </p:spTree>
    <p:extLst>
      <p:ext uri="{BB962C8B-B14F-4D97-AF65-F5344CB8AC3E}">
        <p14:creationId xmlns:p14="http://schemas.microsoft.com/office/powerpoint/2010/main" val="1178082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p:nvPr>
            <p:extLst>
              <p:ext uri="{D42A27DB-BD31-4B8C-83A1-F6EECF244321}">
                <p14:modId xmlns:p14="http://schemas.microsoft.com/office/powerpoint/2010/main" val="1873489370"/>
              </p:ext>
            </p:extLst>
          </p:nvPr>
        </p:nvGraphicFramePr>
        <p:xfrm>
          <a:off x="0" y="1219200"/>
          <a:ext cx="9144000" cy="5257800"/>
        </p:xfrm>
        <a:graphic>
          <a:graphicData uri="http://schemas.openxmlformats.org/drawingml/2006/chart">
            <c:chart xmlns:c="http://schemas.openxmlformats.org/drawingml/2006/chart" xmlns:r="http://schemas.openxmlformats.org/officeDocument/2006/relationships" r:id="rId3"/>
          </a:graphicData>
        </a:graphic>
      </p:graphicFrame>
      <p:sp>
        <p:nvSpPr>
          <p:cNvPr id="5" name="Rectangle 2"/>
          <p:cNvSpPr>
            <a:spLocks noGrp="1" noChangeArrowheads="1"/>
          </p:cNvSpPr>
          <p:nvPr>
            <p:ph type="title"/>
          </p:nvPr>
        </p:nvSpPr>
        <p:spPr>
          <a:xfrm>
            <a:off x="0" y="152400"/>
            <a:ext cx="9144000" cy="1143000"/>
          </a:xfrm>
        </p:spPr>
        <p:txBody>
          <a:bodyPr rtlCol="0">
            <a:normAutofit/>
          </a:bodyPr>
          <a:lstStyle/>
          <a:p>
            <a:pPr fontAlgn="auto">
              <a:lnSpc>
                <a:spcPct val="90000"/>
              </a:lnSpc>
              <a:spcAft>
                <a:spcPts val="0"/>
              </a:spcAft>
              <a:defRPr/>
            </a:pPr>
            <a:r>
              <a:rPr lang="en-US" dirty="0" smtClean="0"/>
              <a:t>Birth Intervals by States</a:t>
            </a:r>
          </a:p>
        </p:txBody>
      </p:sp>
      <p:sp>
        <p:nvSpPr>
          <p:cNvPr id="6" name="TextBox 5"/>
          <p:cNvSpPr txBox="1"/>
          <p:nvPr/>
        </p:nvSpPr>
        <p:spPr>
          <a:xfrm>
            <a:off x="0" y="914400"/>
            <a:ext cx="9144000" cy="381000"/>
          </a:xfrm>
          <a:prstGeom prst="rect">
            <a:avLst/>
          </a:prstGeom>
          <a:noFill/>
        </p:spPr>
        <p:txBody>
          <a:bodyPr wrap="square" rtlCol="0">
            <a:spAutoFit/>
          </a:bodyPr>
          <a:lstStyle/>
          <a:p>
            <a:r>
              <a:rPr lang="en-US" i="1" dirty="0" smtClean="0">
                <a:latin typeface="+mn-lt"/>
              </a:rPr>
              <a:t>Median birth interval in months</a:t>
            </a:r>
            <a:endParaRPr lang="en-US" i="1" dirty="0">
              <a:latin typeface="+mn-lt"/>
            </a:endParaRPr>
          </a:p>
        </p:txBody>
      </p:sp>
    </p:spTree>
    <p:extLst>
      <p:ext uri="{BB962C8B-B14F-4D97-AF65-F5344CB8AC3E}">
        <p14:creationId xmlns:p14="http://schemas.microsoft.com/office/powerpoint/2010/main" val="177266268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52400"/>
            <a:ext cx="8229600" cy="1143000"/>
          </a:xfrm>
        </p:spPr>
        <p:txBody>
          <a:bodyPr/>
          <a:lstStyle/>
          <a:p>
            <a:r>
              <a:rPr lang="en-US" dirty="0" smtClean="0"/>
              <a:t>Length of Birth Intervals</a:t>
            </a:r>
            <a:endParaRPr lang="en-US" dirty="0"/>
          </a:p>
        </p:txBody>
      </p:sp>
      <p:graphicFrame>
        <p:nvGraphicFramePr>
          <p:cNvPr id="10" name="Content Placeholder 9"/>
          <p:cNvGraphicFramePr>
            <a:graphicFrameLocks noGrp="1"/>
          </p:cNvGraphicFramePr>
          <p:nvPr>
            <p:ph idx="1"/>
            <p:extLst>
              <p:ext uri="{D42A27DB-BD31-4B8C-83A1-F6EECF244321}">
                <p14:modId xmlns:p14="http://schemas.microsoft.com/office/powerpoint/2010/main" val="44821074"/>
              </p:ext>
            </p:extLst>
          </p:nvPr>
        </p:nvGraphicFramePr>
        <p:xfrm>
          <a:off x="0" y="1447800"/>
          <a:ext cx="7391400" cy="4876800"/>
        </p:xfrm>
        <a:graphic>
          <a:graphicData uri="http://schemas.openxmlformats.org/drawingml/2006/chart">
            <c:chart xmlns:c="http://schemas.openxmlformats.org/drawingml/2006/chart" xmlns:r="http://schemas.openxmlformats.org/officeDocument/2006/relationships" r:id="rId3"/>
          </a:graphicData>
        </a:graphic>
      </p:graphicFrame>
      <p:sp>
        <p:nvSpPr>
          <p:cNvPr id="6" name="Oval 5"/>
          <p:cNvSpPr/>
          <p:nvPr/>
        </p:nvSpPr>
        <p:spPr>
          <a:xfrm>
            <a:off x="5562600" y="2819400"/>
            <a:ext cx="2819400" cy="2590800"/>
          </a:xfrm>
          <a:prstGeom prst="ellipse">
            <a:avLst/>
          </a:prstGeom>
          <a:solidFill>
            <a:schemeClr val="accent4">
              <a:lumMod val="20000"/>
              <a:lumOff val="8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5791200" y="3226475"/>
            <a:ext cx="2385153" cy="2031325"/>
          </a:xfrm>
          <a:prstGeom prst="rect">
            <a:avLst/>
          </a:prstGeom>
          <a:noFill/>
        </p:spPr>
        <p:txBody>
          <a:bodyPr wrap="square" rtlCol="0">
            <a:spAutoFit/>
          </a:bodyPr>
          <a:lstStyle/>
          <a:p>
            <a:pPr algn="ctr"/>
            <a:r>
              <a:rPr lang="en-US" dirty="0" smtClean="0">
                <a:latin typeface="+mj-lt"/>
              </a:rPr>
              <a:t>23% of births occur less than 24 months after the preceding birth. </a:t>
            </a:r>
            <a:br>
              <a:rPr lang="en-US" dirty="0" smtClean="0">
                <a:latin typeface="+mj-lt"/>
              </a:rPr>
            </a:br>
            <a:endParaRPr lang="en-US" dirty="0" smtClean="0">
              <a:latin typeface="+mj-lt"/>
            </a:endParaRPr>
          </a:p>
          <a:p>
            <a:pPr algn="ctr"/>
            <a:r>
              <a:rPr lang="en-US" dirty="0" smtClean="0">
                <a:latin typeface="+mj-lt"/>
              </a:rPr>
              <a:t> Doctors recommend a birth interval of at least 36 months</a:t>
            </a:r>
            <a:endParaRPr lang="en-US" dirty="0">
              <a:latin typeface="+mj-lt"/>
            </a:endParaRPr>
          </a:p>
        </p:txBody>
      </p:sp>
      <p:cxnSp>
        <p:nvCxnSpPr>
          <p:cNvPr id="8" name="Straight Connector 7"/>
          <p:cNvCxnSpPr>
            <a:endCxn id="6" idx="0"/>
          </p:cNvCxnSpPr>
          <p:nvPr/>
        </p:nvCxnSpPr>
        <p:spPr>
          <a:xfrm>
            <a:off x="4343400" y="2819400"/>
            <a:ext cx="2628900" cy="0"/>
          </a:xfrm>
          <a:prstGeom prst="line">
            <a:avLst/>
          </a:prstGeom>
          <a:ln w="19050">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4497464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Median Age at First Birth </a:t>
            </a:r>
            <a:br>
              <a:rPr lang="en-US" dirty="0" smtClean="0"/>
            </a:br>
            <a:r>
              <a:rPr lang="en-US" dirty="0" smtClean="0"/>
              <a:t>for Women Age 25-49</a:t>
            </a:r>
            <a:endParaRPr lang="en-US" dirty="0"/>
          </a:p>
        </p:txBody>
      </p:sp>
      <p:graphicFrame>
        <p:nvGraphicFramePr>
          <p:cNvPr id="7" name="Content Placeholder 3"/>
          <p:cNvGraphicFramePr>
            <a:graphicFrameLocks/>
          </p:cNvGraphicFramePr>
          <p:nvPr>
            <p:extLst>
              <p:ext uri="{D42A27DB-BD31-4B8C-83A1-F6EECF244321}">
                <p14:modId xmlns:p14="http://schemas.microsoft.com/office/powerpoint/2010/main" val="1104656157"/>
              </p:ext>
            </p:extLst>
          </p:nvPr>
        </p:nvGraphicFramePr>
        <p:xfrm>
          <a:off x="304800" y="1905001"/>
          <a:ext cx="8458200" cy="4114800"/>
        </p:xfrm>
        <a:graphic>
          <a:graphicData uri="http://schemas.openxmlformats.org/drawingml/2006/chart">
            <c:chart xmlns:c="http://schemas.openxmlformats.org/drawingml/2006/chart" xmlns:r="http://schemas.openxmlformats.org/officeDocument/2006/relationships" r:id="rId3"/>
          </a:graphicData>
        </a:graphic>
      </p:graphicFrame>
      <p:sp>
        <p:nvSpPr>
          <p:cNvPr id="3" name="TextBox 2"/>
          <p:cNvSpPr txBox="1"/>
          <p:nvPr/>
        </p:nvSpPr>
        <p:spPr>
          <a:xfrm>
            <a:off x="998561" y="6096000"/>
            <a:ext cx="6172200" cy="523220"/>
          </a:xfrm>
          <a:prstGeom prst="rect">
            <a:avLst/>
          </a:prstGeom>
          <a:noFill/>
        </p:spPr>
        <p:txBody>
          <a:bodyPr wrap="square" rtlCol="0">
            <a:spAutoFit/>
          </a:bodyPr>
          <a:lstStyle/>
          <a:p>
            <a:r>
              <a:rPr lang="en-US" sz="1400" dirty="0" smtClean="0"/>
              <a:t>A = Omitted for </a:t>
            </a:r>
            <a:r>
              <a:rPr lang="en-US" sz="1400" dirty="0" err="1" smtClean="0"/>
              <a:t>Abia</a:t>
            </a:r>
            <a:r>
              <a:rPr lang="en-US" sz="1400" dirty="0" smtClean="0"/>
              <a:t> and Imo States because less that 50% of women had a birth before reaching the beginning of the age group</a:t>
            </a:r>
            <a:endParaRPr lang="en-US" sz="1400" dirty="0"/>
          </a:p>
        </p:txBody>
      </p:sp>
    </p:spTree>
    <p:extLst>
      <p:ext uri="{BB962C8B-B14F-4D97-AF65-F5344CB8AC3E}">
        <p14:creationId xmlns:p14="http://schemas.microsoft.com/office/powerpoint/2010/main" val="306291860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Teenage Childbearing</a:t>
            </a:r>
            <a:endParaRPr lang="en-US" dirty="0"/>
          </a:p>
        </p:txBody>
      </p:sp>
      <p:sp>
        <p:nvSpPr>
          <p:cNvPr id="4" name="Content Placeholder 2"/>
          <p:cNvSpPr>
            <a:spLocks noGrp="1"/>
          </p:cNvSpPr>
          <p:nvPr>
            <p:ph idx="1"/>
          </p:nvPr>
        </p:nvSpPr>
        <p:spPr>
          <a:xfrm>
            <a:off x="1447800" y="2133601"/>
            <a:ext cx="6248400" cy="4419599"/>
          </a:xfrm>
        </p:spPr>
        <p:txBody>
          <a:bodyPr>
            <a:normAutofit lnSpcReduction="10000"/>
          </a:bodyPr>
          <a:lstStyle/>
          <a:p>
            <a:pPr algn="ctr">
              <a:buNone/>
            </a:pPr>
            <a:r>
              <a:rPr lang="en-US" b="1" dirty="0" smtClean="0">
                <a:solidFill>
                  <a:schemeClr val="bg2"/>
                </a:solidFill>
              </a:rPr>
              <a:t>17%</a:t>
            </a:r>
            <a:r>
              <a:rPr lang="en-US" b="1" dirty="0" smtClean="0">
                <a:solidFill>
                  <a:schemeClr val="accent1"/>
                </a:solidFill>
              </a:rPr>
              <a:t> </a:t>
            </a:r>
            <a:r>
              <a:rPr lang="en-US" dirty="0" smtClean="0"/>
              <a:t>of women between the ages of 15-19 are </a:t>
            </a:r>
            <a:r>
              <a:rPr lang="en-US" i="1" dirty="0" smtClean="0"/>
              <a:t>already mothers </a:t>
            </a:r>
            <a:r>
              <a:rPr lang="en-US" dirty="0" smtClean="0"/>
              <a:t>and another</a:t>
            </a:r>
            <a:r>
              <a:rPr lang="en-US" dirty="0" smtClean="0">
                <a:solidFill>
                  <a:schemeClr val="accent1"/>
                </a:solidFill>
              </a:rPr>
              <a:t> </a:t>
            </a:r>
            <a:r>
              <a:rPr lang="en-US" b="1" dirty="0" smtClean="0">
                <a:solidFill>
                  <a:schemeClr val="bg2"/>
                </a:solidFill>
              </a:rPr>
              <a:t>5%</a:t>
            </a:r>
            <a:r>
              <a:rPr lang="en-US" b="1" dirty="0" smtClean="0">
                <a:solidFill>
                  <a:schemeClr val="accent1"/>
                </a:solidFill>
              </a:rPr>
              <a:t> </a:t>
            </a:r>
            <a:r>
              <a:rPr lang="en-US" dirty="0" smtClean="0"/>
              <a:t>are </a:t>
            </a:r>
            <a:r>
              <a:rPr lang="en-US" i="1" dirty="0" smtClean="0"/>
              <a:t>pregnant</a:t>
            </a:r>
            <a:r>
              <a:rPr lang="en-US" dirty="0" smtClean="0"/>
              <a:t> with their first child. </a:t>
            </a:r>
          </a:p>
          <a:p>
            <a:pPr algn="ctr">
              <a:buNone/>
            </a:pPr>
            <a:endParaRPr lang="en-US" dirty="0"/>
          </a:p>
          <a:p>
            <a:pPr algn="ctr">
              <a:buNone/>
            </a:pPr>
            <a:r>
              <a:rPr lang="en-US" b="1" dirty="0" smtClean="0">
                <a:solidFill>
                  <a:schemeClr val="accent4"/>
                </a:solidFill>
              </a:rPr>
              <a:t>7%</a:t>
            </a:r>
            <a:r>
              <a:rPr lang="en-US" b="1" dirty="0" smtClean="0">
                <a:solidFill>
                  <a:schemeClr val="accent1"/>
                </a:solidFill>
              </a:rPr>
              <a:t> </a:t>
            </a:r>
            <a:r>
              <a:rPr lang="en-US" dirty="0"/>
              <a:t>of women between the ages of 15-19 are </a:t>
            </a:r>
            <a:r>
              <a:rPr lang="en-US" i="1" dirty="0"/>
              <a:t>already mothers </a:t>
            </a:r>
            <a:r>
              <a:rPr lang="en-US" dirty="0"/>
              <a:t>and another</a:t>
            </a:r>
            <a:r>
              <a:rPr lang="en-US" dirty="0">
                <a:solidFill>
                  <a:schemeClr val="accent1"/>
                </a:solidFill>
              </a:rPr>
              <a:t> </a:t>
            </a:r>
            <a:r>
              <a:rPr lang="en-US" b="1" dirty="0" smtClean="0">
                <a:solidFill>
                  <a:schemeClr val="accent4"/>
                </a:solidFill>
              </a:rPr>
              <a:t>1% </a:t>
            </a:r>
            <a:r>
              <a:rPr lang="en-US" dirty="0"/>
              <a:t>are </a:t>
            </a:r>
            <a:r>
              <a:rPr lang="en-US" i="1" dirty="0"/>
              <a:t>pregnant</a:t>
            </a:r>
            <a:r>
              <a:rPr lang="en-US" dirty="0"/>
              <a:t> with their first </a:t>
            </a:r>
            <a:r>
              <a:rPr lang="en-US" dirty="0" smtClean="0"/>
              <a:t>child in </a:t>
            </a:r>
            <a:r>
              <a:rPr lang="en-US" b="1" dirty="0" smtClean="0">
                <a:solidFill>
                  <a:schemeClr val="accent4"/>
                </a:solidFill>
              </a:rPr>
              <a:t>South East Zone</a:t>
            </a:r>
            <a:r>
              <a:rPr lang="en-US" dirty="0" smtClean="0"/>
              <a:t>. </a:t>
            </a:r>
            <a:endParaRPr lang="en-US" dirty="0"/>
          </a:p>
          <a:p>
            <a:pPr algn="ctr">
              <a:buNone/>
            </a:pPr>
            <a:endParaRPr lang="en-US" dirty="0" smtClean="0"/>
          </a:p>
          <a:p>
            <a:pPr algn="ctr">
              <a:buNone/>
            </a:pPr>
            <a:endParaRPr lang="en-US" dirty="0"/>
          </a:p>
          <a:p>
            <a:pPr algn="ctr">
              <a:buNone/>
            </a:pPr>
            <a:endParaRPr lang="en-US" dirty="0"/>
          </a:p>
        </p:txBody>
      </p:sp>
    </p:spTree>
    <p:extLst>
      <p:ext uri="{BB962C8B-B14F-4D97-AF65-F5344CB8AC3E}">
        <p14:creationId xmlns:p14="http://schemas.microsoft.com/office/powerpoint/2010/main" val="410778016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Teenage Childbearing by State</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241738580"/>
              </p:ext>
            </p:extLst>
          </p:nvPr>
        </p:nvGraphicFramePr>
        <p:xfrm>
          <a:off x="0" y="1600200"/>
          <a:ext cx="91440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164804" y="1295400"/>
            <a:ext cx="7683795" cy="369332"/>
          </a:xfrm>
          <a:prstGeom prst="rect">
            <a:avLst/>
          </a:prstGeom>
          <a:noFill/>
        </p:spPr>
        <p:txBody>
          <a:bodyPr wrap="square" rtlCol="0">
            <a:spAutoFit/>
          </a:bodyPr>
          <a:lstStyle/>
          <a:p>
            <a:r>
              <a:rPr lang="en-US" i="1" dirty="0" smtClean="0">
                <a:latin typeface="+mj-lt"/>
              </a:rPr>
              <a:t>Percent of women age 15-19 who are mothers or pregnant with their first child</a:t>
            </a:r>
            <a:endParaRPr lang="en-US" i="1" dirty="0">
              <a:latin typeface="+mj-lt"/>
            </a:endParaRPr>
          </a:p>
        </p:txBody>
      </p:sp>
    </p:spTree>
    <p:extLst>
      <p:ext uri="{BB962C8B-B14F-4D97-AF65-F5344CB8AC3E}">
        <p14:creationId xmlns:p14="http://schemas.microsoft.com/office/powerpoint/2010/main" val="86381378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a:bodyPr>
          <a:lstStyle/>
          <a:p>
            <a:r>
              <a:rPr lang="en-US" dirty="0" smtClean="0"/>
              <a:t>Current Marital Status: Women</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737540498"/>
              </p:ext>
            </p:extLst>
          </p:nvPr>
        </p:nvGraphicFramePr>
        <p:xfrm>
          <a:off x="533400" y="1905000"/>
          <a:ext cx="8229600" cy="4953000"/>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152400" y="990600"/>
            <a:ext cx="9601200" cy="369332"/>
          </a:xfrm>
          <a:prstGeom prst="rect">
            <a:avLst/>
          </a:prstGeom>
          <a:noFill/>
        </p:spPr>
        <p:txBody>
          <a:bodyPr wrap="square" rtlCol="0">
            <a:spAutoFit/>
          </a:bodyPr>
          <a:lstStyle/>
          <a:p>
            <a:r>
              <a:rPr lang="en-US" i="1" dirty="0" smtClean="0">
                <a:latin typeface="+mj-lt"/>
              </a:rPr>
              <a:t>Percent  distribution of women age 15-49 by current marital status</a:t>
            </a:r>
            <a:endParaRPr lang="en-US" i="1" dirty="0">
              <a:latin typeface="+mj-lt"/>
            </a:endParaRPr>
          </a:p>
        </p:txBody>
      </p:sp>
    </p:spTree>
    <p:extLst>
      <p:ext uri="{BB962C8B-B14F-4D97-AF65-F5344CB8AC3E}">
        <p14:creationId xmlns:p14="http://schemas.microsoft.com/office/powerpoint/2010/main" val="49698664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Median Age at First Marriage by State</a:t>
            </a:r>
            <a:endParaRPr lang="en-US" dirty="0"/>
          </a:p>
        </p:txBody>
      </p:sp>
      <p:graphicFrame>
        <p:nvGraphicFramePr>
          <p:cNvPr id="6" name="Content Placeholder 4"/>
          <p:cNvGraphicFramePr>
            <a:graphicFrameLocks noGrp="1"/>
          </p:cNvGraphicFramePr>
          <p:nvPr>
            <p:ph idx="1"/>
            <p:extLst>
              <p:ext uri="{D42A27DB-BD31-4B8C-83A1-F6EECF244321}">
                <p14:modId xmlns:p14="http://schemas.microsoft.com/office/powerpoint/2010/main" val="3390035210"/>
              </p:ext>
            </p:extLst>
          </p:nvPr>
        </p:nvGraphicFramePr>
        <p:xfrm>
          <a:off x="0" y="1600200"/>
          <a:ext cx="91440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6"/>
          <p:cNvSpPr txBox="1"/>
          <p:nvPr/>
        </p:nvSpPr>
        <p:spPr>
          <a:xfrm>
            <a:off x="202903" y="1295400"/>
            <a:ext cx="7683795" cy="369332"/>
          </a:xfrm>
          <a:prstGeom prst="rect">
            <a:avLst/>
          </a:prstGeom>
          <a:noFill/>
        </p:spPr>
        <p:txBody>
          <a:bodyPr wrap="square" rtlCol="0">
            <a:spAutoFit/>
          </a:bodyPr>
          <a:lstStyle/>
          <a:p>
            <a:r>
              <a:rPr lang="en-US" i="1" dirty="0" smtClean="0">
                <a:latin typeface="+mj-lt"/>
              </a:rPr>
              <a:t>Median age at first marriage among women age 25-49 </a:t>
            </a:r>
            <a:endParaRPr lang="en-US" i="1" dirty="0">
              <a:latin typeface="+mj-lt"/>
            </a:endParaRPr>
          </a:p>
        </p:txBody>
      </p:sp>
    </p:spTree>
    <p:extLst>
      <p:ext uri="{BB962C8B-B14F-4D97-AF65-F5344CB8AC3E}">
        <p14:creationId xmlns:p14="http://schemas.microsoft.com/office/powerpoint/2010/main" val="195645121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lstStyle/>
          <a:p>
            <a:r>
              <a:rPr lang="en-US" dirty="0" smtClean="0"/>
              <a:t>Age at First Sexual Intercourse: Men</a:t>
            </a:r>
            <a:endParaRPr lang="en-US" dirty="0"/>
          </a:p>
        </p:txBody>
      </p:sp>
      <p:sp>
        <p:nvSpPr>
          <p:cNvPr id="6" name="TextBox 5"/>
          <p:cNvSpPr txBox="1"/>
          <p:nvPr/>
        </p:nvSpPr>
        <p:spPr>
          <a:xfrm>
            <a:off x="164804" y="1295400"/>
            <a:ext cx="7683795" cy="369332"/>
          </a:xfrm>
          <a:prstGeom prst="rect">
            <a:avLst/>
          </a:prstGeom>
          <a:noFill/>
        </p:spPr>
        <p:txBody>
          <a:bodyPr wrap="square" rtlCol="0">
            <a:spAutoFit/>
          </a:bodyPr>
          <a:lstStyle/>
          <a:p>
            <a:r>
              <a:rPr lang="en-US" i="1" dirty="0" smtClean="0">
                <a:latin typeface="+mj-lt"/>
              </a:rPr>
              <a:t>Percent of women and men age 20-24 who had sexual intercourse by: </a:t>
            </a:r>
            <a:endParaRPr lang="en-US" i="1" dirty="0">
              <a:latin typeface="+mj-lt"/>
            </a:endParaRP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1698919573"/>
              </p:ext>
            </p:extLst>
          </p:nvPr>
        </p:nvGraphicFramePr>
        <p:xfrm>
          <a:off x="457200" y="1600200"/>
          <a:ext cx="8229600" cy="452596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06440293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4"/>
          <p:cNvSpPr>
            <a:spLocks noGrp="1"/>
          </p:cNvSpPr>
          <p:nvPr>
            <p:ph sz="half" idx="2"/>
          </p:nvPr>
        </p:nvSpPr>
        <p:spPr>
          <a:xfrm>
            <a:off x="381000" y="1456660"/>
            <a:ext cx="3886200" cy="4525963"/>
          </a:xfrm>
        </p:spPr>
        <p:txBody>
          <a:bodyPr/>
          <a:lstStyle/>
          <a:p>
            <a:r>
              <a:rPr lang="en-US" b="1" dirty="0" smtClean="0">
                <a:solidFill>
                  <a:schemeClr val="bg2"/>
                </a:solidFill>
              </a:rPr>
              <a:t>Levels, trends, and differentials</a:t>
            </a:r>
          </a:p>
          <a:p>
            <a:r>
              <a:rPr lang="en-US" dirty="0" smtClean="0">
                <a:solidFill>
                  <a:schemeClr val="tx1"/>
                </a:solidFill>
              </a:rPr>
              <a:t>Determinants of fertility</a:t>
            </a:r>
          </a:p>
          <a:p>
            <a:r>
              <a:rPr lang="en-US" dirty="0" smtClean="0">
                <a:solidFill>
                  <a:schemeClr val="tx1"/>
                </a:solidFill>
              </a:rPr>
              <a:t>Fertility preferences and ideal family size</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normAutofit/>
          </a:bodyPr>
          <a:lstStyle/>
          <a:p>
            <a:r>
              <a:rPr lang="en-US" dirty="0" smtClean="0"/>
              <a:t>Median Age at First Sexual Intercourse</a:t>
            </a:r>
            <a:endParaRPr lang="en-US" dirty="0"/>
          </a:p>
        </p:txBody>
      </p:sp>
      <p:sp>
        <p:nvSpPr>
          <p:cNvPr id="6" name="TextBox 5"/>
          <p:cNvSpPr txBox="1"/>
          <p:nvPr/>
        </p:nvSpPr>
        <p:spPr>
          <a:xfrm>
            <a:off x="164804" y="1295400"/>
            <a:ext cx="7683795" cy="369332"/>
          </a:xfrm>
          <a:prstGeom prst="rect">
            <a:avLst/>
          </a:prstGeom>
          <a:noFill/>
        </p:spPr>
        <p:txBody>
          <a:bodyPr wrap="square" rtlCol="0">
            <a:spAutoFit/>
          </a:bodyPr>
          <a:lstStyle/>
          <a:p>
            <a:r>
              <a:rPr lang="en-US" i="1" dirty="0" smtClean="0">
                <a:latin typeface="+mj-lt"/>
              </a:rPr>
              <a:t>Median age at first sexual intercourse among women and men age 25-49 </a:t>
            </a:r>
            <a:endParaRPr lang="en-US" i="1" dirty="0">
              <a:latin typeface="+mj-lt"/>
            </a:endParaRP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938035917"/>
              </p:ext>
            </p:extLst>
          </p:nvPr>
        </p:nvGraphicFramePr>
        <p:xfrm>
          <a:off x="28432" y="1664732"/>
          <a:ext cx="9115567" cy="519326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92088883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4"/>
          <p:cNvSpPr>
            <a:spLocks noGrp="1"/>
          </p:cNvSpPr>
          <p:nvPr>
            <p:ph sz="half" idx="2"/>
          </p:nvPr>
        </p:nvSpPr>
        <p:spPr>
          <a:xfrm>
            <a:off x="381000" y="1456660"/>
            <a:ext cx="4038600" cy="4525963"/>
          </a:xfrm>
        </p:spPr>
        <p:txBody>
          <a:bodyPr/>
          <a:lstStyle/>
          <a:p>
            <a:r>
              <a:rPr lang="en-US" dirty="0" smtClean="0">
                <a:solidFill>
                  <a:schemeClr val="tx1"/>
                </a:solidFill>
              </a:rPr>
              <a:t>Levels, trends, and differentials</a:t>
            </a:r>
          </a:p>
          <a:p>
            <a:r>
              <a:rPr lang="en-US" dirty="0" smtClean="0">
                <a:solidFill>
                  <a:schemeClr val="tx1"/>
                </a:solidFill>
              </a:rPr>
              <a:t>Determinants of fertility</a:t>
            </a:r>
          </a:p>
          <a:p>
            <a:r>
              <a:rPr lang="en-US" b="1" dirty="0" smtClean="0">
                <a:solidFill>
                  <a:schemeClr val="bg2"/>
                </a:solidFill>
              </a:rPr>
              <a:t>Fertility preferences and ideal family size</a:t>
            </a:r>
          </a:p>
        </p:txBody>
      </p:sp>
    </p:spTree>
    <p:extLst>
      <p:ext uri="{BB962C8B-B14F-4D97-AF65-F5344CB8AC3E}">
        <p14:creationId xmlns:p14="http://schemas.microsoft.com/office/powerpoint/2010/main" val="406609548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57200" y="19792"/>
            <a:ext cx="8763000" cy="1143000"/>
          </a:xfrm>
        </p:spPr>
        <p:txBody>
          <a:bodyPr>
            <a:normAutofit fontScale="90000"/>
          </a:bodyPr>
          <a:lstStyle/>
          <a:p>
            <a:r>
              <a:rPr lang="en-US" dirty="0" smtClean="0"/>
              <a:t>Fertility Preferences of Married Women</a:t>
            </a:r>
            <a:endParaRPr lang="en-US" dirty="0"/>
          </a:p>
        </p:txBody>
      </p:sp>
      <p:graphicFrame>
        <p:nvGraphicFramePr>
          <p:cNvPr id="3" name="Content Placeholder 2"/>
          <p:cNvGraphicFramePr>
            <a:graphicFrameLocks noGrp="1"/>
          </p:cNvGraphicFramePr>
          <p:nvPr>
            <p:ph idx="1"/>
            <p:extLst>
              <p:ext uri="{D42A27DB-BD31-4B8C-83A1-F6EECF244321}">
                <p14:modId xmlns:p14="http://schemas.microsoft.com/office/powerpoint/2010/main" val="1116028791"/>
              </p:ext>
            </p:extLst>
          </p:nvPr>
        </p:nvGraphicFramePr>
        <p:xfrm>
          <a:off x="24809" y="1295400"/>
          <a:ext cx="9067800" cy="556260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228600" y="1143000"/>
            <a:ext cx="3048000" cy="923330"/>
          </a:xfrm>
          <a:prstGeom prst="rect">
            <a:avLst/>
          </a:prstGeom>
          <a:noFill/>
        </p:spPr>
        <p:txBody>
          <a:bodyPr wrap="square" rtlCol="0">
            <a:spAutoFit/>
          </a:bodyPr>
          <a:lstStyle/>
          <a:p>
            <a:r>
              <a:rPr lang="en-US" i="1" dirty="0" smtClean="0">
                <a:latin typeface="+mj-lt"/>
              </a:rPr>
              <a:t>Percent distribution of currently married women age 15-49 by desire for children</a:t>
            </a:r>
            <a:endParaRPr lang="en-US" i="1" dirty="0">
              <a:latin typeface="+mj-lt"/>
            </a:endParaRPr>
          </a:p>
        </p:txBody>
      </p:sp>
    </p:spTree>
    <p:extLst>
      <p:ext uri="{BB962C8B-B14F-4D97-AF65-F5344CB8AC3E}">
        <p14:creationId xmlns:p14="http://schemas.microsoft.com/office/powerpoint/2010/main" val="134250928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57200" y="19792"/>
            <a:ext cx="8763000" cy="1143000"/>
          </a:xfrm>
        </p:spPr>
        <p:txBody>
          <a:bodyPr>
            <a:normAutofit/>
          </a:bodyPr>
          <a:lstStyle/>
          <a:p>
            <a:r>
              <a:rPr lang="en-US" dirty="0" smtClean="0"/>
              <a:t>Fertility Preferences of Married Men</a:t>
            </a:r>
            <a:endParaRPr lang="en-US" dirty="0"/>
          </a:p>
        </p:txBody>
      </p:sp>
      <p:graphicFrame>
        <p:nvGraphicFramePr>
          <p:cNvPr id="3" name="Content Placeholder 2"/>
          <p:cNvGraphicFramePr>
            <a:graphicFrameLocks noGrp="1"/>
          </p:cNvGraphicFramePr>
          <p:nvPr>
            <p:ph idx="1"/>
            <p:extLst>
              <p:ext uri="{D42A27DB-BD31-4B8C-83A1-F6EECF244321}">
                <p14:modId xmlns:p14="http://schemas.microsoft.com/office/powerpoint/2010/main" val="57490287"/>
              </p:ext>
            </p:extLst>
          </p:nvPr>
        </p:nvGraphicFramePr>
        <p:xfrm>
          <a:off x="0" y="1295400"/>
          <a:ext cx="9067800" cy="541020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914400"/>
            <a:ext cx="3048000" cy="1200329"/>
          </a:xfrm>
          <a:prstGeom prst="rect">
            <a:avLst/>
          </a:prstGeom>
          <a:noFill/>
        </p:spPr>
        <p:txBody>
          <a:bodyPr wrap="square" rtlCol="0">
            <a:spAutoFit/>
          </a:bodyPr>
          <a:lstStyle/>
          <a:p>
            <a:r>
              <a:rPr lang="en-US" i="1" dirty="0" smtClean="0">
                <a:latin typeface="+mj-lt"/>
              </a:rPr>
              <a:t>Percent distribution of currently married men </a:t>
            </a:r>
            <a:br>
              <a:rPr lang="en-US" i="1" dirty="0" smtClean="0">
                <a:latin typeface="+mj-lt"/>
              </a:rPr>
            </a:br>
            <a:r>
              <a:rPr lang="en-US" i="1" dirty="0" smtClean="0">
                <a:latin typeface="+mj-lt"/>
              </a:rPr>
              <a:t>age 15-49 by desire for children</a:t>
            </a:r>
            <a:endParaRPr lang="en-US" i="1" dirty="0">
              <a:latin typeface="+mj-lt"/>
            </a:endParaRPr>
          </a:p>
        </p:txBody>
      </p:sp>
    </p:spTree>
    <p:extLst>
      <p:ext uri="{BB962C8B-B14F-4D97-AF65-F5344CB8AC3E}">
        <p14:creationId xmlns:p14="http://schemas.microsoft.com/office/powerpoint/2010/main" val="56251130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a:bodyPr>
          <a:lstStyle/>
          <a:p>
            <a:r>
              <a:rPr lang="en-US" sz="4000" dirty="0" smtClean="0"/>
              <a:t>Ideal Family Size</a:t>
            </a:r>
            <a:endParaRPr lang="en-US" sz="4000"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705704775"/>
              </p:ext>
            </p:extLst>
          </p:nvPr>
        </p:nvGraphicFramePr>
        <p:xfrm>
          <a:off x="-24809" y="1828800"/>
          <a:ext cx="9121240" cy="4648200"/>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22760" y="1157844"/>
            <a:ext cx="6759039" cy="369332"/>
          </a:xfrm>
          <a:prstGeom prst="rect">
            <a:avLst/>
          </a:prstGeom>
          <a:noFill/>
        </p:spPr>
        <p:txBody>
          <a:bodyPr wrap="square" rtlCol="0">
            <a:spAutoFit/>
          </a:bodyPr>
          <a:lstStyle/>
          <a:p>
            <a:r>
              <a:rPr lang="en-US" i="1" dirty="0" smtClean="0">
                <a:latin typeface="+mj-lt"/>
              </a:rPr>
              <a:t>Mean ideal number of children among women and men age 15-49</a:t>
            </a:r>
            <a:endParaRPr lang="en-US" i="1" dirty="0">
              <a:latin typeface="+mj-lt"/>
            </a:endParaRPr>
          </a:p>
        </p:txBody>
      </p:sp>
    </p:spTree>
    <p:extLst>
      <p:ext uri="{BB962C8B-B14F-4D97-AF65-F5344CB8AC3E}">
        <p14:creationId xmlns:p14="http://schemas.microsoft.com/office/powerpoint/2010/main" val="143554071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a:bodyPr>
          <a:lstStyle/>
          <a:p>
            <a:r>
              <a:rPr lang="en-US" sz="4000" dirty="0" smtClean="0"/>
              <a:t>Ideal Family Size by State</a:t>
            </a:r>
            <a:endParaRPr lang="en-US" sz="4000"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307434592"/>
              </p:ext>
            </p:extLst>
          </p:nvPr>
        </p:nvGraphicFramePr>
        <p:xfrm>
          <a:off x="-24809" y="1828800"/>
          <a:ext cx="9121240" cy="4648200"/>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22760" y="1157844"/>
            <a:ext cx="6759039" cy="369332"/>
          </a:xfrm>
          <a:prstGeom prst="rect">
            <a:avLst/>
          </a:prstGeom>
          <a:noFill/>
        </p:spPr>
        <p:txBody>
          <a:bodyPr wrap="square" rtlCol="0">
            <a:spAutoFit/>
          </a:bodyPr>
          <a:lstStyle/>
          <a:p>
            <a:r>
              <a:rPr lang="en-US" i="1" dirty="0" smtClean="0">
                <a:latin typeface="+mj-lt"/>
              </a:rPr>
              <a:t>Mean ideal number of children among women age 15-49</a:t>
            </a:r>
            <a:endParaRPr lang="en-US" i="1" dirty="0">
              <a:latin typeface="+mj-lt"/>
            </a:endParaRPr>
          </a:p>
        </p:txBody>
      </p:sp>
    </p:spTree>
    <p:extLst>
      <p:ext uri="{BB962C8B-B14F-4D97-AF65-F5344CB8AC3E}">
        <p14:creationId xmlns:p14="http://schemas.microsoft.com/office/powerpoint/2010/main" val="177338187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a:bodyPr>
          <a:lstStyle/>
          <a:p>
            <a:r>
              <a:rPr lang="en-US" sz="4000" dirty="0" smtClean="0"/>
              <a:t>Birth Planning</a:t>
            </a:r>
            <a:endParaRPr lang="en-US" sz="4000"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178451379"/>
              </p:ext>
            </p:extLst>
          </p:nvPr>
        </p:nvGraphicFramePr>
        <p:xfrm>
          <a:off x="14476" y="1524000"/>
          <a:ext cx="9124208" cy="5257800"/>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19792" y="1000106"/>
            <a:ext cx="9124208" cy="338554"/>
          </a:xfrm>
          <a:prstGeom prst="rect">
            <a:avLst/>
          </a:prstGeom>
          <a:noFill/>
        </p:spPr>
        <p:txBody>
          <a:bodyPr wrap="square" rtlCol="0">
            <a:spAutoFit/>
          </a:bodyPr>
          <a:lstStyle/>
          <a:p>
            <a:r>
              <a:rPr lang="en-US" sz="1600" i="1" dirty="0"/>
              <a:t>Distribution of </a:t>
            </a:r>
            <a:r>
              <a:rPr lang="en-US" sz="1600" i="1" dirty="0" smtClean="0"/>
              <a:t> births to women in </a:t>
            </a:r>
            <a:r>
              <a:rPr lang="en-US" sz="1600" i="1" dirty="0"/>
              <a:t>the 5 </a:t>
            </a:r>
            <a:r>
              <a:rPr lang="en-US" sz="1600" i="1" dirty="0" smtClean="0"/>
              <a:t>years preceding </a:t>
            </a:r>
            <a:r>
              <a:rPr lang="en-US" sz="1600" i="1" dirty="0"/>
              <a:t>the survey by birth planning status</a:t>
            </a:r>
          </a:p>
        </p:txBody>
      </p:sp>
    </p:spTree>
    <p:extLst>
      <p:ext uri="{BB962C8B-B14F-4D97-AF65-F5344CB8AC3E}">
        <p14:creationId xmlns:p14="http://schemas.microsoft.com/office/powerpoint/2010/main" val="143366969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Difference between Wanted and Actual Fertility Rates</a:t>
            </a:r>
            <a:endParaRPr lang="en-US"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3786867326"/>
              </p:ext>
            </p:extLst>
          </p:nvPr>
        </p:nvGraphicFramePr>
        <p:xfrm>
          <a:off x="457200" y="1600200"/>
          <a:ext cx="82296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5195715" y="2275367"/>
            <a:ext cx="609600" cy="381000"/>
          </a:xfrm>
          <a:prstGeom prst="rect">
            <a:avLst/>
          </a:prstGeom>
          <a:noFill/>
        </p:spPr>
        <p:txBody>
          <a:bodyPr wrap="square" rtlCol="0">
            <a:spAutoFit/>
          </a:bodyPr>
          <a:lstStyle/>
          <a:p>
            <a:pPr algn="ctr"/>
            <a:r>
              <a:rPr lang="en-US" b="1" dirty="0" smtClean="0">
                <a:latin typeface="+mj-lt"/>
              </a:rPr>
              <a:t>5.5</a:t>
            </a:r>
            <a:endParaRPr lang="en-US" b="1" dirty="0">
              <a:latin typeface="+mj-lt"/>
            </a:endParaRPr>
          </a:p>
        </p:txBody>
      </p:sp>
      <p:sp>
        <p:nvSpPr>
          <p:cNvPr id="6" name="TextBox 5"/>
          <p:cNvSpPr txBox="1"/>
          <p:nvPr/>
        </p:nvSpPr>
        <p:spPr>
          <a:xfrm>
            <a:off x="5715000" y="5107172"/>
            <a:ext cx="609600" cy="381000"/>
          </a:xfrm>
          <a:prstGeom prst="rect">
            <a:avLst/>
          </a:prstGeom>
          <a:noFill/>
        </p:spPr>
        <p:txBody>
          <a:bodyPr wrap="square" rtlCol="0">
            <a:spAutoFit/>
          </a:bodyPr>
          <a:lstStyle/>
          <a:p>
            <a:pPr algn="ctr"/>
            <a:r>
              <a:rPr lang="en-US" b="1" dirty="0" smtClean="0">
                <a:latin typeface="+mj-lt"/>
              </a:rPr>
              <a:t>6.2</a:t>
            </a:r>
            <a:endParaRPr lang="en-US" b="1" dirty="0">
              <a:latin typeface="+mj-lt"/>
            </a:endParaRPr>
          </a:p>
        </p:txBody>
      </p:sp>
      <p:sp>
        <p:nvSpPr>
          <p:cNvPr id="7" name="TextBox 6"/>
          <p:cNvSpPr txBox="1"/>
          <p:nvPr/>
        </p:nvSpPr>
        <p:spPr>
          <a:xfrm>
            <a:off x="4619280" y="3657600"/>
            <a:ext cx="609600" cy="369332"/>
          </a:xfrm>
          <a:prstGeom prst="rect">
            <a:avLst/>
          </a:prstGeom>
          <a:noFill/>
        </p:spPr>
        <p:txBody>
          <a:bodyPr wrap="square" rtlCol="0">
            <a:spAutoFit/>
          </a:bodyPr>
          <a:lstStyle/>
          <a:p>
            <a:pPr algn="ctr"/>
            <a:r>
              <a:rPr lang="en-US" b="1" dirty="0" smtClean="0">
                <a:latin typeface="+mj-lt"/>
              </a:rPr>
              <a:t>4.7</a:t>
            </a:r>
            <a:endParaRPr lang="en-US" b="1" dirty="0">
              <a:latin typeface="+mj-lt"/>
            </a:endParaRPr>
          </a:p>
        </p:txBody>
      </p:sp>
    </p:spTree>
    <p:extLst>
      <p:ext uri="{BB962C8B-B14F-4D97-AF65-F5344CB8AC3E}">
        <p14:creationId xmlns:p14="http://schemas.microsoft.com/office/powerpoint/2010/main" val="74613473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lstStyle/>
          <a:p>
            <a:r>
              <a:rPr lang="en-US" dirty="0" smtClean="0"/>
              <a:t>Key Findings</a:t>
            </a:r>
            <a:endParaRPr lang="en-US" dirty="0"/>
          </a:p>
        </p:txBody>
      </p:sp>
      <p:sp>
        <p:nvSpPr>
          <p:cNvPr id="3" name="Content Placeholder 2"/>
          <p:cNvSpPr>
            <a:spLocks noGrp="1"/>
          </p:cNvSpPr>
          <p:nvPr>
            <p:ph idx="1"/>
          </p:nvPr>
        </p:nvSpPr>
        <p:spPr>
          <a:xfrm>
            <a:off x="457200" y="1219200"/>
            <a:ext cx="8229600" cy="4800600"/>
          </a:xfrm>
        </p:spPr>
        <p:txBody>
          <a:bodyPr>
            <a:normAutofit fontScale="85000" lnSpcReduction="20000"/>
          </a:bodyPr>
          <a:lstStyle/>
          <a:p>
            <a:pPr marL="171450" indent="-171450">
              <a:lnSpc>
                <a:spcPct val="90000"/>
              </a:lnSpc>
            </a:pPr>
            <a:r>
              <a:rPr lang="en-US" dirty="0" smtClean="0"/>
              <a:t>Women have on average </a:t>
            </a:r>
            <a:r>
              <a:rPr lang="en-US" b="1" dirty="0" smtClean="0">
                <a:solidFill>
                  <a:schemeClr val="bg2"/>
                </a:solidFill>
              </a:rPr>
              <a:t>5.5</a:t>
            </a:r>
            <a:r>
              <a:rPr lang="en-US" dirty="0" smtClean="0">
                <a:solidFill>
                  <a:schemeClr val="accent1"/>
                </a:solidFill>
              </a:rPr>
              <a:t> </a:t>
            </a:r>
            <a:r>
              <a:rPr lang="en-US" dirty="0" smtClean="0"/>
              <a:t>children.</a:t>
            </a:r>
          </a:p>
          <a:p>
            <a:pPr marL="571500" lvl="1" indent="-171450">
              <a:lnSpc>
                <a:spcPct val="90000"/>
              </a:lnSpc>
            </a:pPr>
            <a:r>
              <a:rPr lang="en-US" dirty="0"/>
              <a:t>Women </a:t>
            </a:r>
            <a:r>
              <a:rPr lang="en-US" dirty="0" smtClean="0"/>
              <a:t>in </a:t>
            </a:r>
            <a:r>
              <a:rPr lang="en-US" b="1" dirty="0" smtClean="0">
                <a:solidFill>
                  <a:schemeClr val="accent4"/>
                </a:solidFill>
              </a:rPr>
              <a:t>South East Zone </a:t>
            </a:r>
            <a:r>
              <a:rPr lang="en-US" dirty="0" smtClean="0"/>
              <a:t>have </a:t>
            </a:r>
            <a:r>
              <a:rPr lang="en-US" dirty="0"/>
              <a:t>on average </a:t>
            </a:r>
            <a:r>
              <a:rPr lang="en-US" b="1" dirty="0" smtClean="0">
                <a:solidFill>
                  <a:schemeClr val="accent4"/>
                </a:solidFill>
              </a:rPr>
              <a:t>4.7</a:t>
            </a:r>
            <a:r>
              <a:rPr lang="en-US" dirty="0" smtClean="0">
                <a:solidFill>
                  <a:schemeClr val="accent4"/>
                </a:solidFill>
              </a:rPr>
              <a:t> </a:t>
            </a:r>
            <a:r>
              <a:rPr lang="en-US" dirty="0" smtClean="0"/>
              <a:t>children</a:t>
            </a:r>
          </a:p>
          <a:p>
            <a:pPr marL="171450" indent="-171450">
              <a:lnSpc>
                <a:spcPct val="90000"/>
              </a:lnSpc>
            </a:pPr>
            <a:r>
              <a:rPr lang="en-US" dirty="0" smtClean="0"/>
              <a:t>Women marry at a median age of </a:t>
            </a:r>
            <a:r>
              <a:rPr lang="en-US" b="1" dirty="0" smtClean="0">
                <a:solidFill>
                  <a:schemeClr val="bg2"/>
                </a:solidFill>
              </a:rPr>
              <a:t>18.1</a:t>
            </a:r>
            <a:r>
              <a:rPr lang="en-US" dirty="0" smtClean="0">
                <a:solidFill>
                  <a:schemeClr val="accent1"/>
                </a:solidFill>
              </a:rPr>
              <a:t> </a:t>
            </a:r>
            <a:r>
              <a:rPr lang="en-US" dirty="0" smtClean="0"/>
              <a:t>and have their first birth at a median age of </a:t>
            </a:r>
            <a:r>
              <a:rPr lang="en-US" b="1" dirty="0" smtClean="0">
                <a:solidFill>
                  <a:schemeClr val="bg2"/>
                </a:solidFill>
              </a:rPr>
              <a:t>20.2</a:t>
            </a:r>
            <a:r>
              <a:rPr lang="en-US" dirty="0" smtClean="0"/>
              <a:t>.</a:t>
            </a:r>
          </a:p>
          <a:p>
            <a:pPr marL="571500" lvl="1" indent="-171450">
              <a:lnSpc>
                <a:spcPct val="90000"/>
              </a:lnSpc>
            </a:pPr>
            <a:r>
              <a:rPr lang="en-US" dirty="0"/>
              <a:t>Women </a:t>
            </a:r>
            <a:r>
              <a:rPr lang="en-US" b="1" dirty="0" smtClean="0">
                <a:solidFill>
                  <a:schemeClr val="accent4"/>
                </a:solidFill>
              </a:rPr>
              <a:t>in South East Zone </a:t>
            </a:r>
            <a:r>
              <a:rPr lang="en-US" dirty="0" smtClean="0"/>
              <a:t>marry </a:t>
            </a:r>
            <a:r>
              <a:rPr lang="en-US" dirty="0"/>
              <a:t>at a median age of </a:t>
            </a:r>
            <a:r>
              <a:rPr lang="en-US" b="1" dirty="0" smtClean="0">
                <a:solidFill>
                  <a:schemeClr val="accent4"/>
                </a:solidFill>
              </a:rPr>
              <a:t>22.7</a:t>
            </a:r>
            <a:r>
              <a:rPr lang="en-US" dirty="0" smtClean="0">
                <a:solidFill>
                  <a:schemeClr val="accent4"/>
                </a:solidFill>
              </a:rPr>
              <a:t> </a:t>
            </a:r>
            <a:r>
              <a:rPr lang="en-US" dirty="0"/>
              <a:t>and have their first birth at a median age of </a:t>
            </a:r>
            <a:r>
              <a:rPr lang="en-US" b="1" dirty="0" smtClean="0">
                <a:solidFill>
                  <a:schemeClr val="accent4"/>
                </a:solidFill>
              </a:rPr>
              <a:t>23.7</a:t>
            </a:r>
            <a:r>
              <a:rPr lang="en-US" dirty="0" smtClean="0">
                <a:solidFill>
                  <a:schemeClr val="accent4"/>
                </a:solidFill>
              </a:rPr>
              <a:t>.</a:t>
            </a:r>
            <a:endParaRPr lang="en-US" b="1" dirty="0">
              <a:solidFill>
                <a:schemeClr val="accent4"/>
              </a:solidFill>
            </a:endParaRPr>
          </a:p>
          <a:p>
            <a:pPr marL="171450" indent="-171450">
              <a:lnSpc>
                <a:spcPct val="90000"/>
              </a:lnSpc>
            </a:pPr>
            <a:r>
              <a:rPr lang="en-US" b="1" dirty="0" smtClean="0">
                <a:solidFill>
                  <a:schemeClr val="bg2"/>
                </a:solidFill>
              </a:rPr>
              <a:t>19%</a:t>
            </a:r>
            <a:r>
              <a:rPr lang="en-US" b="1" dirty="0" smtClean="0">
                <a:solidFill>
                  <a:schemeClr val="accent1"/>
                </a:solidFill>
              </a:rPr>
              <a:t> </a:t>
            </a:r>
            <a:r>
              <a:rPr lang="en-US" dirty="0" smtClean="0"/>
              <a:t>of currently married women and </a:t>
            </a:r>
            <a:r>
              <a:rPr lang="en-US" b="1" dirty="0" smtClean="0">
                <a:solidFill>
                  <a:schemeClr val="bg2"/>
                </a:solidFill>
              </a:rPr>
              <a:t>12%</a:t>
            </a:r>
            <a:r>
              <a:rPr lang="en-US" dirty="0" smtClean="0"/>
              <a:t> of men </a:t>
            </a:r>
            <a:r>
              <a:rPr lang="en-US" i="1" dirty="0" smtClean="0"/>
              <a:t>want no more children. </a:t>
            </a:r>
          </a:p>
          <a:p>
            <a:pPr marL="171450" indent="-171450">
              <a:lnSpc>
                <a:spcPct val="90000"/>
              </a:lnSpc>
            </a:pPr>
            <a:r>
              <a:rPr lang="en-US" dirty="0" smtClean="0"/>
              <a:t>Women report their </a:t>
            </a:r>
            <a:r>
              <a:rPr lang="en-US" i="1" dirty="0" smtClean="0"/>
              <a:t>ideal family size </a:t>
            </a:r>
            <a:r>
              <a:rPr lang="en-US" dirty="0" smtClean="0"/>
              <a:t>as </a:t>
            </a:r>
            <a:r>
              <a:rPr lang="en-US" b="1" dirty="0" smtClean="0">
                <a:solidFill>
                  <a:schemeClr val="bg2"/>
                </a:solidFill>
              </a:rPr>
              <a:t>6.5</a:t>
            </a:r>
            <a:r>
              <a:rPr lang="en-US" dirty="0" smtClean="0"/>
              <a:t> children while men report </a:t>
            </a:r>
            <a:r>
              <a:rPr lang="en-US" b="1" dirty="0" smtClean="0">
                <a:solidFill>
                  <a:schemeClr val="bg2"/>
                </a:solidFill>
              </a:rPr>
              <a:t>8.0</a:t>
            </a:r>
            <a:r>
              <a:rPr lang="en-US" dirty="0" smtClean="0"/>
              <a:t>.</a:t>
            </a:r>
          </a:p>
          <a:p>
            <a:pPr marL="171450" indent="-171450">
              <a:lnSpc>
                <a:spcPct val="90000"/>
              </a:lnSpc>
            </a:pPr>
            <a:r>
              <a:rPr lang="en-US" b="1" dirty="0" smtClean="0">
                <a:solidFill>
                  <a:schemeClr val="bg2"/>
                </a:solidFill>
              </a:rPr>
              <a:t>23%</a:t>
            </a:r>
            <a:r>
              <a:rPr lang="en-US" b="1" dirty="0" smtClean="0">
                <a:solidFill>
                  <a:schemeClr val="accent1"/>
                </a:solidFill>
              </a:rPr>
              <a:t> </a:t>
            </a:r>
            <a:r>
              <a:rPr lang="en-US" dirty="0"/>
              <a:t>of women age 15-19 are </a:t>
            </a:r>
            <a:r>
              <a:rPr lang="en-US" b="1" dirty="0">
                <a:solidFill>
                  <a:schemeClr val="bg2"/>
                </a:solidFill>
              </a:rPr>
              <a:t>pregnant</a:t>
            </a:r>
            <a:r>
              <a:rPr lang="en-US" dirty="0">
                <a:solidFill>
                  <a:schemeClr val="bg2"/>
                </a:solidFill>
              </a:rPr>
              <a:t> </a:t>
            </a:r>
            <a:r>
              <a:rPr lang="en-US" dirty="0"/>
              <a:t>with their first child or are </a:t>
            </a:r>
            <a:r>
              <a:rPr lang="en-US" b="1" dirty="0">
                <a:solidFill>
                  <a:schemeClr val="bg2"/>
                </a:solidFill>
              </a:rPr>
              <a:t>already mothers</a:t>
            </a:r>
            <a:r>
              <a:rPr lang="en-US" dirty="0" smtClean="0"/>
              <a:t>.</a:t>
            </a:r>
          </a:p>
          <a:p>
            <a:pPr marL="571500" lvl="1" indent="-171450">
              <a:lnSpc>
                <a:spcPct val="90000"/>
              </a:lnSpc>
            </a:pPr>
            <a:r>
              <a:rPr lang="en-US" b="1" dirty="0" smtClean="0">
                <a:solidFill>
                  <a:schemeClr val="accent4"/>
                </a:solidFill>
              </a:rPr>
              <a:t>8% </a:t>
            </a:r>
            <a:r>
              <a:rPr lang="en-US" dirty="0"/>
              <a:t>of women age 15-19 </a:t>
            </a:r>
            <a:r>
              <a:rPr lang="en-US" dirty="0" smtClean="0"/>
              <a:t>in </a:t>
            </a:r>
            <a:r>
              <a:rPr lang="en-US" b="1" dirty="0" smtClean="0">
                <a:solidFill>
                  <a:schemeClr val="accent4"/>
                </a:solidFill>
              </a:rPr>
              <a:t>South East Zone </a:t>
            </a:r>
            <a:r>
              <a:rPr lang="en-US" dirty="0" smtClean="0"/>
              <a:t>are </a:t>
            </a:r>
            <a:r>
              <a:rPr lang="en-US" dirty="0"/>
              <a:t>pregnant with their first child or are already mothers</a:t>
            </a:r>
            <a:r>
              <a:rPr lang="en-US" dirty="0" smtClean="0"/>
              <a:t>.</a:t>
            </a:r>
          </a:p>
        </p:txBody>
      </p:sp>
    </p:spTree>
    <p:extLst>
      <p:ext uri="{BB962C8B-B14F-4D97-AF65-F5344CB8AC3E}">
        <p14:creationId xmlns:p14="http://schemas.microsoft.com/office/powerpoint/2010/main" val="371963853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62000" y="0"/>
            <a:ext cx="7315200" cy="6247864"/>
          </a:xfrm>
          <a:prstGeom prst="rect">
            <a:avLst/>
          </a:prstGeom>
          <a:noFill/>
        </p:spPr>
        <p:txBody>
          <a:bodyPr wrap="square">
            <a:spAutoFit/>
          </a:bodyPr>
          <a:lstStyle/>
          <a:p>
            <a:r>
              <a:rPr lang="en-US" sz="40000" dirty="0" smtClean="0">
                <a:solidFill>
                  <a:schemeClr val="tx2">
                    <a:lumMod val="75000"/>
                  </a:schemeClr>
                </a:solidFill>
              </a:rPr>
              <a:t>5.5</a:t>
            </a:r>
            <a:endParaRPr lang="en-US" sz="40000" dirty="0">
              <a:solidFill>
                <a:schemeClr val="tx2">
                  <a:lumMod val="75000"/>
                </a:schemeClr>
              </a:solidFill>
            </a:endParaRPr>
          </a:p>
        </p:txBody>
      </p:sp>
      <p:sp>
        <p:nvSpPr>
          <p:cNvPr id="5" name="Title 6"/>
          <p:cNvSpPr txBox="1">
            <a:spLocks/>
          </p:cNvSpPr>
          <p:nvPr/>
        </p:nvSpPr>
        <p:spPr>
          <a:xfrm>
            <a:off x="0" y="2667000"/>
            <a:ext cx="9144000" cy="1470025"/>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4800" dirty="0" smtClean="0"/>
              <a:t>At current fertility levels, a  woman in Nigeria will have an average of 5.5 children in her lifetime.  </a:t>
            </a:r>
            <a:endParaRPr lang="en-US" sz="4800" dirty="0"/>
          </a:p>
        </p:txBody>
      </p:sp>
    </p:spTree>
    <p:extLst>
      <p:ext uri="{BB962C8B-B14F-4D97-AF65-F5344CB8AC3E}">
        <p14:creationId xmlns:p14="http://schemas.microsoft.com/office/powerpoint/2010/main" val="67822618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Fertility by Education</a:t>
            </a:r>
            <a:endParaRPr lang="en-US"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2471489370"/>
              </p:ext>
            </p:extLst>
          </p:nvPr>
        </p:nvGraphicFramePr>
        <p:xfrm>
          <a:off x="457200" y="1627379"/>
          <a:ext cx="82296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0" y="1270337"/>
            <a:ext cx="7924800" cy="369332"/>
          </a:xfrm>
          <a:prstGeom prst="rect">
            <a:avLst/>
          </a:prstGeom>
          <a:noFill/>
        </p:spPr>
        <p:txBody>
          <a:bodyPr wrap="square" rtlCol="0">
            <a:spAutoFit/>
          </a:bodyPr>
          <a:lstStyle/>
          <a:p>
            <a:r>
              <a:rPr lang="en-US" i="1" dirty="0" smtClean="0"/>
              <a:t>TFR for women age 15-49 for the 3-year period preceding the survey</a:t>
            </a:r>
            <a:endParaRPr lang="en-US" i="1" dirty="0"/>
          </a:p>
        </p:txBody>
      </p:sp>
    </p:spTree>
    <p:extLst>
      <p:ext uri="{BB962C8B-B14F-4D97-AF65-F5344CB8AC3E}">
        <p14:creationId xmlns:p14="http://schemas.microsoft.com/office/powerpoint/2010/main" val="426595311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Fertility by Wealth</a:t>
            </a:r>
            <a:endParaRPr lang="en-US"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1862572005"/>
              </p:ext>
            </p:extLst>
          </p:nvPr>
        </p:nvGraphicFramePr>
        <p:xfrm>
          <a:off x="533400" y="1258669"/>
          <a:ext cx="82296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0" y="1180237"/>
            <a:ext cx="6858000" cy="369332"/>
          </a:xfrm>
          <a:prstGeom prst="rect">
            <a:avLst/>
          </a:prstGeom>
          <a:noFill/>
        </p:spPr>
        <p:txBody>
          <a:bodyPr wrap="square" rtlCol="0">
            <a:spAutoFit/>
          </a:bodyPr>
          <a:lstStyle/>
          <a:p>
            <a:r>
              <a:rPr lang="en-US" i="1" dirty="0" smtClean="0">
                <a:latin typeface="+mj-lt"/>
              </a:rPr>
              <a:t>TFR for women age 15-49 for the 3-year period preceding the survey</a:t>
            </a:r>
            <a:endParaRPr lang="en-US" i="1" dirty="0">
              <a:latin typeface="+mj-lt"/>
            </a:endParaRPr>
          </a:p>
        </p:txBody>
      </p:sp>
      <p:sp>
        <p:nvSpPr>
          <p:cNvPr id="7" name="TextBox 6"/>
          <p:cNvSpPr txBox="1"/>
          <p:nvPr/>
        </p:nvSpPr>
        <p:spPr>
          <a:xfrm>
            <a:off x="1066800" y="5754469"/>
            <a:ext cx="1981200" cy="646331"/>
          </a:xfrm>
          <a:prstGeom prst="rect">
            <a:avLst/>
          </a:prstGeom>
          <a:noFill/>
        </p:spPr>
        <p:txBody>
          <a:bodyPr wrap="square" rtlCol="0">
            <a:spAutoFit/>
          </a:bodyPr>
          <a:lstStyle/>
          <a:p>
            <a:pPr algn="ctr"/>
            <a:r>
              <a:rPr lang="en-US" dirty="0" smtClean="0">
                <a:latin typeface="+mj-lt"/>
              </a:rPr>
              <a:t>Poorest households</a:t>
            </a:r>
            <a:endParaRPr lang="en-US" dirty="0">
              <a:latin typeface="+mj-lt"/>
            </a:endParaRPr>
          </a:p>
        </p:txBody>
      </p:sp>
      <p:sp>
        <p:nvSpPr>
          <p:cNvPr id="8" name="TextBox 7"/>
          <p:cNvSpPr txBox="1"/>
          <p:nvPr/>
        </p:nvSpPr>
        <p:spPr>
          <a:xfrm>
            <a:off x="6019800" y="5754469"/>
            <a:ext cx="1981200" cy="646331"/>
          </a:xfrm>
          <a:prstGeom prst="rect">
            <a:avLst/>
          </a:prstGeom>
          <a:noFill/>
        </p:spPr>
        <p:txBody>
          <a:bodyPr wrap="square" rtlCol="0">
            <a:spAutoFit/>
          </a:bodyPr>
          <a:lstStyle/>
          <a:p>
            <a:pPr algn="ctr"/>
            <a:r>
              <a:rPr lang="en-US" dirty="0" smtClean="0">
                <a:latin typeface="+mj-lt"/>
              </a:rPr>
              <a:t>Wealthiest households</a:t>
            </a:r>
            <a:endParaRPr lang="en-US" dirty="0">
              <a:latin typeface="+mj-lt"/>
            </a:endParaRPr>
          </a:p>
        </p:txBody>
      </p:sp>
      <p:sp>
        <p:nvSpPr>
          <p:cNvPr id="9" name="Notched Right Arrow 8"/>
          <p:cNvSpPr/>
          <p:nvPr/>
        </p:nvSpPr>
        <p:spPr>
          <a:xfrm>
            <a:off x="2895600" y="5943599"/>
            <a:ext cx="3352800" cy="268069"/>
          </a:xfrm>
          <a:prstGeom prst="notchedRightArrow">
            <a:avLst/>
          </a:prstGeom>
          <a:solidFill>
            <a:schemeClr val="accent1">
              <a:lumMod val="90000"/>
              <a:lumOff val="1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04200160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t>Fertility Trends</a:t>
            </a:r>
            <a:endParaRPr lang="en-US"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3335302927"/>
              </p:ext>
            </p:extLst>
          </p:nvPr>
        </p:nvGraphicFramePr>
        <p:xfrm>
          <a:off x="723900" y="1380829"/>
          <a:ext cx="7696200" cy="4876800"/>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152400" y="1219200"/>
            <a:ext cx="4419600" cy="369332"/>
          </a:xfrm>
          <a:prstGeom prst="rect">
            <a:avLst/>
          </a:prstGeom>
          <a:noFill/>
        </p:spPr>
        <p:txBody>
          <a:bodyPr wrap="square" rtlCol="0">
            <a:spAutoFit/>
          </a:bodyPr>
          <a:lstStyle/>
          <a:p>
            <a:r>
              <a:rPr lang="en-US" i="1" dirty="0" smtClean="0">
                <a:latin typeface="+mj-lt"/>
              </a:rPr>
              <a:t>TFR for women age 15-49</a:t>
            </a:r>
            <a:endParaRPr lang="en-US" i="1" dirty="0">
              <a:latin typeface="+mj-lt"/>
            </a:endParaRPr>
          </a:p>
        </p:txBody>
      </p:sp>
    </p:spTree>
    <p:extLst>
      <p:ext uri="{BB962C8B-B14F-4D97-AF65-F5344CB8AC3E}">
        <p14:creationId xmlns:p14="http://schemas.microsoft.com/office/powerpoint/2010/main" val="326075212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3648"/>
            <a:ext cx="9144000" cy="938048"/>
          </a:xfrm>
        </p:spPr>
        <p:txBody>
          <a:bodyPr/>
          <a:lstStyle/>
          <a:p>
            <a:r>
              <a:rPr lang="en-US" dirty="0" smtClean="0"/>
              <a:t>Fertility Regional Comparison</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357846466"/>
              </p:ext>
            </p:extLst>
          </p:nvPr>
        </p:nvGraphicFramePr>
        <p:xfrm>
          <a:off x="762000" y="1022866"/>
          <a:ext cx="8229600" cy="5835134"/>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0" y="838200"/>
            <a:ext cx="3352800" cy="369332"/>
          </a:xfrm>
          <a:prstGeom prst="rect">
            <a:avLst/>
          </a:prstGeom>
          <a:noFill/>
        </p:spPr>
        <p:txBody>
          <a:bodyPr wrap="square" rtlCol="0">
            <a:spAutoFit/>
          </a:bodyPr>
          <a:lstStyle/>
          <a:p>
            <a:r>
              <a:rPr lang="en-US" i="1" dirty="0" smtClean="0"/>
              <a:t>TFR for women age 15-49</a:t>
            </a:r>
            <a:endParaRPr lang="en-US" i="1" dirty="0"/>
          </a:p>
        </p:txBody>
      </p:sp>
      <p:sp>
        <p:nvSpPr>
          <p:cNvPr id="6" name="TextBox 5"/>
          <p:cNvSpPr txBox="1"/>
          <p:nvPr/>
        </p:nvSpPr>
        <p:spPr>
          <a:xfrm>
            <a:off x="5446986" y="6488668"/>
            <a:ext cx="3697014" cy="369332"/>
          </a:xfrm>
          <a:prstGeom prst="rect">
            <a:avLst/>
          </a:prstGeom>
          <a:noFill/>
        </p:spPr>
        <p:txBody>
          <a:bodyPr wrap="square" rtlCol="0">
            <a:spAutoFit/>
          </a:bodyPr>
          <a:lstStyle/>
          <a:p>
            <a:pPr algn="r"/>
            <a:r>
              <a:rPr lang="en-US" i="1" dirty="0" smtClean="0">
                <a:solidFill>
                  <a:srgbClr val="000000"/>
                </a:solidFill>
                <a:latin typeface="+mn-lt"/>
              </a:rPr>
              <a:t>*Results from preliminary report</a:t>
            </a:r>
            <a:endParaRPr lang="en-US" i="1" dirty="0">
              <a:solidFill>
                <a:srgbClr val="000000"/>
              </a:solidFill>
              <a:latin typeface="+mn-lt"/>
            </a:endParaRPr>
          </a:p>
        </p:txBody>
      </p:sp>
    </p:spTree>
    <p:extLst>
      <p:ext uri="{BB962C8B-B14F-4D97-AF65-F5344CB8AC3E}">
        <p14:creationId xmlns:p14="http://schemas.microsoft.com/office/powerpoint/2010/main" val="268485586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Fertility Differentials</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444207104"/>
              </p:ext>
            </p:extLst>
          </p:nvPr>
        </p:nvGraphicFramePr>
        <p:xfrm>
          <a:off x="0" y="1828800"/>
          <a:ext cx="91440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1371600" y="1219200"/>
            <a:ext cx="6629400" cy="369332"/>
          </a:xfrm>
          <a:prstGeom prst="rect">
            <a:avLst/>
          </a:prstGeom>
          <a:noFill/>
        </p:spPr>
        <p:txBody>
          <a:bodyPr wrap="square" rtlCol="0">
            <a:spAutoFit/>
          </a:bodyPr>
          <a:lstStyle/>
          <a:p>
            <a:r>
              <a:rPr lang="en-US" i="1" dirty="0" smtClean="0">
                <a:latin typeface="+mj-lt"/>
              </a:rPr>
              <a:t>TFR for women age 15-49 for the 3-year period preceding the survey</a:t>
            </a:r>
            <a:endParaRPr lang="en-US" i="1" dirty="0">
              <a:latin typeface="+mj-lt"/>
            </a:endParaRPr>
          </a:p>
        </p:txBody>
      </p:sp>
    </p:spTree>
    <p:extLst>
      <p:ext uri="{BB962C8B-B14F-4D97-AF65-F5344CB8AC3E}">
        <p14:creationId xmlns:p14="http://schemas.microsoft.com/office/powerpoint/2010/main" val="365088277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Group 24"/>
          <p:cNvGrpSpPr>
            <a:grpSpLocks noChangeAspect="1"/>
          </p:cNvGrpSpPr>
          <p:nvPr/>
        </p:nvGrpSpPr>
        <p:grpSpPr bwMode="auto">
          <a:xfrm>
            <a:off x="2306472" y="1066800"/>
            <a:ext cx="4572000" cy="5703887"/>
            <a:chOff x="1632" y="727"/>
            <a:chExt cx="2880" cy="3593"/>
          </a:xfrm>
        </p:grpSpPr>
        <p:sp>
          <p:nvSpPr>
            <p:cNvPr id="42" name="AutoShape 12"/>
            <p:cNvSpPr>
              <a:spLocks noChangeAspect="1" noChangeArrowheads="1" noTextEdit="1"/>
            </p:cNvSpPr>
            <p:nvPr/>
          </p:nvSpPr>
          <p:spPr bwMode="auto">
            <a:xfrm>
              <a:off x="1632" y="727"/>
              <a:ext cx="2880" cy="35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14"/>
            <p:cNvSpPr>
              <a:spLocks/>
            </p:cNvSpPr>
            <p:nvPr/>
          </p:nvSpPr>
          <p:spPr bwMode="auto">
            <a:xfrm>
              <a:off x="1639" y="1199"/>
              <a:ext cx="1110" cy="1697"/>
            </a:xfrm>
            <a:custGeom>
              <a:avLst/>
              <a:gdLst>
                <a:gd name="T0" fmla="*/ 1110 w 1110"/>
                <a:gd name="T1" fmla="*/ 1196 h 1697"/>
                <a:gd name="T2" fmla="*/ 1005 w 1110"/>
                <a:gd name="T3" fmla="*/ 1260 h 1697"/>
                <a:gd name="T4" fmla="*/ 981 w 1110"/>
                <a:gd name="T5" fmla="*/ 1365 h 1697"/>
                <a:gd name="T6" fmla="*/ 948 w 1110"/>
                <a:gd name="T7" fmla="*/ 1365 h 1697"/>
                <a:gd name="T8" fmla="*/ 916 w 1110"/>
                <a:gd name="T9" fmla="*/ 1365 h 1697"/>
                <a:gd name="T10" fmla="*/ 892 w 1110"/>
                <a:gd name="T11" fmla="*/ 1389 h 1697"/>
                <a:gd name="T12" fmla="*/ 875 w 1110"/>
                <a:gd name="T13" fmla="*/ 1414 h 1697"/>
                <a:gd name="T14" fmla="*/ 844 w 1110"/>
                <a:gd name="T15" fmla="*/ 1405 h 1697"/>
                <a:gd name="T16" fmla="*/ 818 w 1110"/>
                <a:gd name="T17" fmla="*/ 1389 h 1697"/>
                <a:gd name="T18" fmla="*/ 787 w 1110"/>
                <a:gd name="T19" fmla="*/ 1381 h 1697"/>
                <a:gd name="T20" fmla="*/ 754 w 1110"/>
                <a:gd name="T21" fmla="*/ 1374 h 1697"/>
                <a:gd name="T22" fmla="*/ 721 w 1110"/>
                <a:gd name="T23" fmla="*/ 1374 h 1697"/>
                <a:gd name="T24" fmla="*/ 689 w 1110"/>
                <a:gd name="T25" fmla="*/ 1365 h 1697"/>
                <a:gd name="T26" fmla="*/ 656 w 1110"/>
                <a:gd name="T27" fmla="*/ 1374 h 1697"/>
                <a:gd name="T28" fmla="*/ 632 w 1110"/>
                <a:gd name="T29" fmla="*/ 1389 h 1697"/>
                <a:gd name="T30" fmla="*/ 592 w 1110"/>
                <a:gd name="T31" fmla="*/ 1405 h 1697"/>
                <a:gd name="T32" fmla="*/ 559 w 1110"/>
                <a:gd name="T33" fmla="*/ 1429 h 1697"/>
                <a:gd name="T34" fmla="*/ 535 w 1110"/>
                <a:gd name="T35" fmla="*/ 1462 h 1697"/>
                <a:gd name="T36" fmla="*/ 502 w 1110"/>
                <a:gd name="T37" fmla="*/ 1495 h 1697"/>
                <a:gd name="T38" fmla="*/ 486 w 1110"/>
                <a:gd name="T39" fmla="*/ 1519 h 1697"/>
                <a:gd name="T40" fmla="*/ 454 w 1110"/>
                <a:gd name="T41" fmla="*/ 1536 h 1697"/>
                <a:gd name="T42" fmla="*/ 414 w 1110"/>
                <a:gd name="T43" fmla="*/ 1551 h 1697"/>
                <a:gd name="T44" fmla="*/ 397 w 1110"/>
                <a:gd name="T45" fmla="*/ 1576 h 1697"/>
                <a:gd name="T46" fmla="*/ 397 w 1110"/>
                <a:gd name="T47" fmla="*/ 1624 h 1697"/>
                <a:gd name="T48" fmla="*/ 388 w 1110"/>
                <a:gd name="T49" fmla="*/ 1657 h 1697"/>
                <a:gd name="T50" fmla="*/ 364 w 1110"/>
                <a:gd name="T51" fmla="*/ 1648 h 1697"/>
                <a:gd name="T52" fmla="*/ 340 w 1110"/>
                <a:gd name="T53" fmla="*/ 1631 h 1697"/>
                <a:gd name="T54" fmla="*/ 307 w 1110"/>
                <a:gd name="T55" fmla="*/ 1608 h 1697"/>
                <a:gd name="T56" fmla="*/ 284 w 1110"/>
                <a:gd name="T57" fmla="*/ 1591 h 1697"/>
                <a:gd name="T58" fmla="*/ 251 w 1110"/>
                <a:gd name="T59" fmla="*/ 1591 h 1697"/>
                <a:gd name="T60" fmla="*/ 210 w 1110"/>
                <a:gd name="T61" fmla="*/ 1591 h 1697"/>
                <a:gd name="T62" fmla="*/ 179 w 1110"/>
                <a:gd name="T63" fmla="*/ 1608 h 1697"/>
                <a:gd name="T64" fmla="*/ 146 w 1110"/>
                <a:gd name="T65" fmla="*/ 1624 h 1697"/>
                <a:gd name="T66" fmla="*/ 113 w 1110"/>
                <a:gd name="T67" fmla="*/ 1640 h 1697"/>
                <a:gd name="T68" fmla="*/ 72 w 1110"/>
                <a:gd name="T69" fmla="*/ 1672 h 1697"/>
                <a:gd name="T70" fmla="*/ 0 w 1110"/>
                <a:gd name="T71" fmla="*/ 1681 h 1697"/>
                <a:gd name="T72" fmla="*/ 41 w 1110"/>
                <a:gd name="T73" fmla="*/ 1486 h 1697"/>
                <a:gd name="T74" fmla="*/ 122 w 1110"/>
                <a:gd name="T75" fmla="*/ 1325 h 1697"/>
                <a:gd name="T76" fmla="*/ 129 w 1110"/>
                <a:gd name="T77" fmla="*/ 1163 h 1697"/>
                <a:gd name="T78" fmla="*/ 195 w 1110"/>
                <a:gd name="T79" fmla="*/ 1067 h 1697"/>
                <a:gd name="T80" fmla="*/ 210 w 1110"/>
                <a:gd name="T81" fmla="*/ 977 h 1697"/>
                <a:gd name="T82" fmla="*/ 146 w 1110"/>
                <a:gd name="T83" fmla="*/ 839 h 1697"/>
                <a:gd name="T84" fmla="*/ 122 w 1110"/>
                <a:gd name="T85" fmla="*/ 703 h 1697"/>
                <a:gd name="T86" fmla="*/ 81 w 1110"/>
                <a:gd name="T87" fmla="*/ 566 h 1697"/>
                <a:gd name="T88" fmla="*/ 129 w 1110"/>
                <a:gd name="T89" fmla="*/ 395 h 1697"/>
                <a:gd name="T90" fmla="*/ 267 w 1110"/>
                <a:gd name="T91" fmla="*/ 259 h 1697"/>
                <a:gd name="T92" fmla="*/ 316 w 1110"/>
                <a:gd name="T93" fmla="*/ 128 h 1697"/>
                <a:gd name="T94" fmla="*/ 397 w 1110"/>
                <a:gd name="T95" fmla="*/ 48 h 1697"/>
                <a:gd name="T96" fmla="*/ 471 w 1110"/>
                <a:gd name="T97" fmla="*/ 128 h 1697"/>
                <a:gd name="T98" fmla="*/ 559 w 1110"/>
                <a:gd name="T99" fmla="*/ 137 h 1697"/>
                <a:gd name="T100" fmla="*/ 689 w 1110"/>
                <a:gd name="T101" fmla="*/ 185 h 1697"/>
                <a:gd name="T102" fmla="*/ 778 w 1110"/>
                <a:gd name="T103" fmla="*/ 259 h 1697"/>
                <a:gd name="T104" fmla="*/ 713 w 1110"/>
                <a:gd name="T105" fmla="*/ 380 h 1697"/>
                <a:gd name="T106" fmla="*/ 656 w 1110"/>
                <a:gd name="T107" fmla="*/ 501 h 1697"/>
                <a:gd name="T108" fmla="*/ 623 w 1110"/>
                <a:gd name="T109" fmla="*/ 557 h 1697"/>
                <a:gd name="T110" fmla="*/ 761 w 1110"/>
                <a:gd name="T111" fmla="*/ 630 h 1697"/>
                <a:gd name="T112" fmla="*/ 827 w 1110"/>
                <a:gd name="T113" fmla="*/ 768 h 1697"/>
                <a:gd name="T114" fmla="*/ 811 w 1110"/>
                <a:gd name="T115" fmla="*/ 865 h 1697"/>
                <a:gd name="T116" fmla="*/ 892 w 1110"/>
                <a:gd name="T117" fmla="*/ 889 h 1697"/>
                <a:gd name="T118" fmla="*/ 925 w 1110"/>
                <a:gd name="T119" fmla="*/ 1010 h 1697"/>
                <a:gd name="T120" fmla="*/ 989 w 1110"/>
                <a:gd name="T121" fmla="*/ 1122 h 16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10" h="1697">
                  <a:moveTo>
                    <a:pt x="996" y="1163"/>
                  </a:moveTo>
                  <a:lnTo>
                    <a:pt x="1005" y="1172"/>
                  </a:lnTo>
                  <a:lnTo>
                    <a:pt x="1029" y="1179"/>
                  </a:lnTo>
                  <a:lnTo>
                    <a:pt x="1053" y="1188"/>
                  </a:lnTo>
                  <a:lnTo>
                    <a:pt x="1062" y="1188"/>
                  </a:lnTo>
                  <a:lnTo>
                    <a:pt x="1094" y="1196"/>
                  </a:lnTo>
                  <a:lnTo>
                    <a:pt x="1110" y="1196"/>
                  </a:lnTo>
                  <a:lnTo>
                    <a:pt x="1110" y="1203"/>
                  </a:lnTo>
                  <a:lnTo>
                    <a:pt x="1103" y="1212"/>
                  </a:lnTo>
                  <a:lnTo>
                    <a:pt x="1086" y="1253"/>
                  </a:lnTo>
                  <a:lnTo>
                    <a:pt x="1079" y="1260"/>
                  </a:lnTo>
                  <a:lnTo>
                    <a:pt x="1053" y="1260"/>
                  </a:lnTo>
                  <a:lnTo>
                    <a:pt x="1022" y="1260"/>
                  </a:lnTo>
                  <a:lnTo>
                    <a:pt x="1005" y="1260"/>
                  </a:lnTo>
                  <a:lnTo>
                    <a:pt x="989" y="1277"/>
                  </a:lnTo>
                  <a:lnTo>
                    <a:pt x="989" y="1293"/>
                  </a:lnTo>
                  <a:lnTo>
                    <a:pt x="981" y="1317"/>
                  </a:lnTo>
                  <a:lnTo>
                    <a:pt x="981" y="1334"/>
                  </a:lnTo>
                  <a:lnTo>
                    <a:pt x="989" y="1357"/>
                  </a:lnTo>
                  <a:lnTo>
                    <a:pt x="989" y="1357"/>
                  </a:lnTo>
                  <a:lnTo>
                    <a:pt x="981" y="1365"/>
                  </a:lnTo>
                  <a:lnTo>
                    <a:pt x="972" y="1365"/>
                  </a:lnTo>
                  <a:lnTo>
                    <a:pt x="972" y="1365"/>
                  </a:lnTo>
                  <a:lnTo>
                    <a:pt x="965" y="1365"/>
                  </a:lnTo>
                  <a:lnTo>
                    <a:pt x="965" y="1365"/>
                  </a:lnTo>
                  <a:lnTo>
                    <a:pt x="956" y="1365"/>
                  </a:lnTo>
                  <a:lnTo>
                    <a:pt x="948" y="1365"/>
                  </a:lnTo>
                  <a:lnTo>
                    <a:pt x="948" y="1365"/>
                  </a:lnTo>
                  <a:lnTo>
                    <a:pt x="941" y="1365"/>
                  </a:lnTo>
                  <a:lnTo>
                    <a:pt x="941" y="1365"/>
                  </a:lnTo>
                  <a:lnTo>
                    <a:pt x="932" y="1365"/>
                  </a:lnTo>
                  <a:lnTo>
                    <a:pt x="925" y="1365"/>
                  </a:lnTo>
                  <a:lnTo>
                    <a:pt x="925" y="1365"/>
                  </a:lnTo>
                  <a:lnTo>
                    <a:pt x="916" y="1365"/>
                  </a:lnTo>
                  <a:lnTo>
                    <a:pt x="916" y="1365"/>
                  </a:lnTo>
                  <a:lnTo>
                    <a:pt x="908" y="1374"/>
                  </a:lnTo>
                  <a:lnTo>
                    <a:pt x="908" y="1374"/>
                  </a:lnTo>
                  <a:lnTo>
                    <a:pt x="908" y="1374"/>
                  </a:lnTo>
                  <a:lnTo>
                    <a:pt x="899" y="1381"/>
                  </a:lnTo>
                  <a:lnTo>
                    <a:pt x="899" y="1381"/>
                  </a:lnTo>
                  <a:lnTo>
                    <a:pt x="892" y="1389"/>
                  </a:lnTo>
                  <a:lnTo>
                    <a:pt x="892" y="1389"/>
                  </a:lnTo>
                  <a:lnTo>
                    <a:pt x="892" y="1398"/>
                  </a:lnTo>
                  <a:lnTo>
                    <a:pt x="892" y="1398"/>
                  </a:lnTo>
                  <a:lnTo>
                    <a:pt x="884" y="1405"/>
                  </a:lnTo>
                  <a:lnTo>
                    <a:pt x="884" y="1405"/>
                  </a:lnTo>
                  <a:lnTo>
                    <a:pt x="884" y="1414"/>
                  </a:lnTo>
                  <a:lnTo>
                    <a:pt x="875" y="1414"/>
                  </a:lnTo>
                  <a:lnTo>
                    <a:pt x="875" y="1414"/>
                  </a:lnTo>
                  <a:lnTo>
                    <a:pt x="868" y="1414"/>
                  </a:lnTo>
                  <a:lnTo>
                    <a:pt x="868" y="1414"/>
                  </a:lnTo>
                  <a:lnTo>
                    <a:pt x="859" y="1414"/>
                  </a:lnTo>
                  <a:lnTo>
                    <a:pt x="859" y="1405"/>
                  </a:lnTo>
                  <a:lnTo>
                    <a:pt x="851" y="1405"/>
                  </a:lnTo>
                  <a:lnTo>
                    <a:pt x="851" y="1405"/>
                  </a:lnTo>
                  <a:lnTo>
                    <a:pt x="844" y="1405"/>
                  </a:lnTo>
                  <a:lnTo>
                    <a:pt x="844" y="1398"/>
                  </a:lnTo>
                  <a:lnTo>
                    <a:pt x="835" y="1398"/>
                  </a:lnTo>
                  <a:lnTo>
                    <a:pt x="835" y="1398"/>
                  </a:lnTo>
                  <a:lnTo>
                    <a:pt x="827" y="1398"/>
                  </a:lnTo>
                  <a:lnTo>
                    <a:pt x="827" y="1398"/>
                  </a:lnTo>
                  <a:lnTo>
                    <a:pt x="818" y="1389"/>
                  </a:lnTo>
                  <a:lnTo>
                    <a:pt x="818" y="1389"/>
                  </a:lnTo>
                  <a:lnTo>
                    <a:pt x="811" y="1389"/>
                  </a:lnTo>
                  <a:lnTo>
                    <a:pt x="811" y="1389"/>
                  </a:lnTo>
                  <a:lnTo>
                    <a:pt x="803" y="1389"/>
                  </a:lnTo>
                  <a:lnTo>
                    <a:pt x="794" y="1389"/>
                  </a:lnTo>
                  <a:lnTo>
                    <a:pt x="794" y="1381"/>
                  </a:lnTo>
                  <a:lnTo>
                    <a:pt x="787" y="1381"/>
                  </a:lnTo>
                  <a:lnTo>
                    <a:pt x="787" y="1381"/>
                  </a:lnTo>
                  <a:lnTo>
                    <a:pt x="778" y="1381"/>
                  </a:lnTo>
                  <a:lnTo>
                    <a:pt x="778" y="1381"/>
                  </a:lnTo>
                  <a:lnTo>
                    <a:pt x="770" y="1381"/>
                  </a:lnTo>
                  <a:lnTo>
                    <a:pt x="770" y="1381"/>
                  </a:lnTo>
                  <a:lnTo>
                    <a:pt x="761" y="1381"/>
                  </a:lnTo>
                  <a:lnTo>
                    <a:pt x="761" y="1381"/>
                  </a:lnTo>
                  <a:lnTo>
                    <a:pt x="754" y="1374"/>
                  </a:lnTo>
                  <a:lnTo>
                    <a:pt x="746" y="1374"/>
                  </a:lnTo>
                  <a:lnTo>
                    <a:pt x="746" y="1374"/>
                  </a:lnTo>
                  <a:lnTo>
                    <a:pt x="737" y="1374"/>
                  </a:lnTo>
                  <a:lnTo>
                    <a:pt x="730" y="1374"/>
                  </a:lnTo>
                  <a:lnTo>
                    <a:pt x="730" y="1374"/>
                  </a:lnTo>
                  <a:lnTo>
                    <a:pt x="721" y="1374"/>
                  </a:lnTo>
                  <a:lnTo>
                    <a:pt x="721" y="1374"/>
                  </a:lnTo>
                  <a:lnTo>
                    <a:pt x="713" y="1374"/>
                  </a:lnTo>
                  <a:lnTo>
                    <a:pt x="713" y="1374"/>
                  </a:lnTo>
                  <a:lnTo>
                    <a:pt x="706" y="1374"/>
                  </a:lnTo>
                  <a:lnTo>
                    <a:pt x="706" y="1374"/>
                  </a:lnTo>
                  <a:lnTo>
                    <a:pt x="697" y="1365"/>
                  </a:lnTo>
                  <a:lnTo>
                    <a:pt x="697" y="1365"/>
                  </a:lnTo>
                  <a:lnTo>
                    <a:pt x="689" y="1365"/>
                  </a:lnTo>
                  <a:lnTo>
                    <a:pt x="689" y="1365"/>
                  </a:lnTo>
                  <a:lnTo>
                    <a:pt x="680" y="1365"/>
                  </a:lnTo>
                  <a:lnTo>
                    <a:pt x="680" y="1365"/>
                  </a:lnTo>
                  <a:lnTo>
                    <a:pt x="673" y="1365"/>
                  </a:lnTo>
                  <a:lnTo>
                    <a:pt x="673" y="1365"/>
                  </a:lnTo>
                  <a:lnTo>
                    <a:pt x="664" y="1365"/>
                  </a:lnTo>
                  <a:lnTo>
                    <a:pt x="656" y="1374"/>
                  </a:lnTo>
                  <a:lnTo>
                    <a:pt x="649" y="1374"/>
                  </a:lnTo>
                  <a:lnTo>
                    <a:pt x="649" y="1374"/>
                  </a:lnTo>
                  <a:lnTo>
                    <a:pt x="649" y="1381"/>
                  </a:lnTo>
                  <a:lnTo>
                    <a:pt x="640" y="1381"/>
                  </a:lnTo>
                  <a:lnTo>
                    <a:pt x="640" y="1381"/>
                  </a:lnTo>
                  <a:lnTo>
                    <a:pt x="632" y="1389"/>
                  </a:lnTo>
                  <a:lnTo>
                    <a:pt x="632" y="1389"/>
                  </a:lnTo>
                  <a:lnTo>
                    <a:pt x="632" y="1389"/>
                  </a:lnTo>
                  <a:lnTo>
                    <a:pt x="623" y="1398"/>
                  </a:lnTo>
                  <a:lnTo>
                    <a:pt x="616" y="1398"/>
                  </a:lnTo>
                  <a:lnTo>
                    <a:pt x="609" y="1398"/>
                  </a:lnTo>
                  <a:lnTo>
                    <a:pt x="609" y="1405"/>
                  </a:lnTo>
                  <a:lnTo>
                    <a:pt x="600" y="1405"/>
                  </a:lnTo>
                  <a:lnTo>
                    <a:pt x="592" y="1405"/>
                  </a:lnTo>
                  <a:lnTo>
                    <a:pt x="583" y="1405"/>
                  </a:lnTo>
                  <a:lnTo>
                    <a:pt x="576" y="1414"/>
                  </a:lnTo>
                  <a:lnTo>
                    <a:pt x="576" y="1414"/>
                  </a:lnTo>
                  <a:lnTo>
                    <a:pt x="576" y="1414"/>
                  </a:lnTo>
                  <a:lnTo>
                    <a:pt x="568" y="1422"/>
                  </a:lnTo>
                  <a:lnTo>
                    <a:pt x="568" y="1422"/>
                  </a:lnTo>
                  <a:lnTo>
                    <a:pt x="559" y="1429"/>
                  </a:lnTo>
                  <a:lnTo>
                    <a:pt x="559" y="1438"/>
                  </a:lnTo>
                  <a:lnTo>
                    <a:pt x="552" y="1438"/>
                  </a:lnTo>
                  <a:lnTo>
                    <a:pt x="552" y="1446"/>
                  </a:lnTo>
                  <a:lnTo>
                    <a:pt x="552" y="1446"/>
                  </a:lnTo>
                  <a:lnTo>
                    <a:pt x="543" y="1455"/>
                  </a:lnTo>
                  <a:lnTo>
                    <a:pt x="535" y="1462"/>
                  </a:lnTo>
                  <a:lnTo>
                    <a:pt x="535" y="1462"/>
                  </a:lnTo>
                  <a:lnTo>
                    <a:pt x="526" y="1479"/>
                  </a:lnTo>
                  <a:lnTo>
                    <a:pt x="519" y="1479"/>
                  </a:lnTo>
                  <a:lnTo>
                    <a:pt x="519" y="1486"/>
                  </a:lnTo>
                  <a:lnTo>
                    <a:pt x="511" y="1486"/>
                  </a:lnTo>
                  <a:lnTo>
                    <a:pt x="511" y="1486"/>
                  </a:lnTo>
                  <a:lnTo>
                    <a:pt x="511" y="1495"/>
                  </a:lnTo>
                  <a:lnTo>
                    <a:pt x="502" y="1495"/>
                  </a:lnTo>
                  <a:lnTo>
                    <a:pt x="502" y="1503"/>
                  </a:lnTo>
                  <a:lnTo>
                    <a:pt x="502" y="1503"/>
                  </a:lnTo>
                  <a:lnTo>
                    <a:pt x="495" y="1510"/>
                  </a:lnTo>
                  <a:lnTo>
                    <a:pt x="495" y="1510"/>
                  </a:lnTo>
                  <a:lnTo>
                    <a:pt x="495" y="1519"/>
                  </a:lnTo>
                  <a:lnTo>
                    <a:pt x="486" y="1519"/>
                  </a:lnTo>
                  <a:lnTo>
                    <a:pt x="486" y="1519"/>
                  </a:lnTo>
                  <a:lnTo>
                    <a:pt x="478" y="1519"/>
                  </a:lnTo>
                  <a:lnTo>
                    <a:pt x="478" y="1527"/>
                  </a:lnTo>
                  <a:lnTo>
                    <a:pt x="471" y="1527"/>
                  </a:lnTo>
                  <a:lnTo>
                    <a:pt x="471" y="1527"/>
                  </a:lnTo>
                  <a:lnTo>
                    <a:pt x="462" y="1527"/>
                  </a:lnTo>
                  <a:lnTo>
                    <a:pt x="454" y="1536"/>
                  </a:lnTo>
                  <a:lnTo>
                    <a:pt x="454" y="1536"/>
                  </a:lnTo>
                  <a:lnTo>
                    <a:pt x="445" y="1536"/>
                  </a:lnTo>
                  <a:lnTo>
                    <a:pt x="438" y="1536"/>
                  </a:lnTo>
                  <a:lnTo>
                    <a:pt x="430" y="1543"/>
                  </a:lnTo>
                  <a:lnTo>
                    <a:pt x="430" y="1543"/>
                  </a:lnTo>
                  <a:lnTo>
                    <a:pt x="430" y="1543"/>
                  </a:lnTo>
                  <a:lnTo>
                    <a:pt x="421" y="1543"/>
                  </a:lnTo>
                  <a:lnTo>
                    <a:pt x="414" y="1551"/>
                  </a:lnTo>
                  <a:lnTo>
                    <a:pt x="414" y="1551"/>
                  </a:lnTo>
                  <a:lnTo>
                    <a:pt x="414" y="1560"/>
                  </a:lnTo>
                  <a:lnTo>
                    <a:pt x="405" y="1560"/>
                  </a:lnTo>
                  <a:lnTo>
                    <a:pt x="405" y="1560"/>
                  </a:lnTo>
                  <a:lnTo>
                    <a:pt x="405" y="1567"/>
                  </a:lnTo>
                  <a:lnTo>
                    <a:pt x="405" y="1576"/>
                  </a:lnTo>
                  <a:lnTo>
                    <a:pt x="397" y="1576"/>
                  </a:lnTo>
                  <a:lnTo>
                    <a:pt x="397" y="1584"/>
                  </a:lnTo>
                  <a:lnTo>
                    <a:pt x="397" y="1591"/>
                  </a:lnTo>
                  <a:lnTo>
                    <a:pt x="397" y="1600"/>
                  </a:lnTo>
                  <a:lnTo>
                    <a:pt x="397" y="1608"/>
                  </a:lnTo>
                  <a:lnTo>
                    <a:pt x="397" y="1616"/>
                  </a:lnTo>
                  <a:lnTo>
                    <a:pt x="397" y="1616"/>
                  </a:lnTo>
                  <a:lnTo>
                    <a:pt x="397" y="1624"/>
                  </a:lnTo>
                  <a:lnTo>
                    <a:pt x="397" y="1624"/>
                  </a:lnTo>
                  <a:lnTo>
                    <a:pt x="397" y="1631"/>
                  </a:lnTo>
                  <a:lnTo>
                    <a:pt x="397" y="1640"/>
                  </a:lnTo>
                  <a:lnTo>
                    <a:pt x="397" y="1648"/>
                  </a:lnTo>
                  <a:lnTo>
                    <a:pt x="388" y="1648"/>
                  </a:lnTo>
                  <a:lnTo>
                    <a:pt x="388" y="1657"/>
                  </a:lnTo>
                  <a:lnTo>
                    <a:pt x="388" y="1657"/>
                  </a:lnTo>
                  <a:lnTo>
                    <a:pt x="381" y="1664"/>
                  </a:lnTo>
                  <a:lnTo>
                    <a:pt x="381" y="1664"/>
                  </a:lnTo>
                  <a:lnTo>
                    <a:pt x="373" y="1657"/>
                  </a:lnTo>
                  <a:lnTo>
                    <a:pt x="373" y="1657"/>
                  </a:lnTo>
                  <a:lnTo>
                    <a:pt x="373" y="1657"/>
                  </a:lnTo>
                  <a:lnTo>
                    <a:pt x="364" y="1657"/>
                  </a:lnTo>
                  <a:lnTo>
                    <a:pt x="364" y="1648"/>
                  </a:lnTo>
                  <a:lnTo>
                    <a:pt x="357" y="1648"/>
                  </a:lnTo>
                  <a:lnTo>
                    <a:pt x="357" y="1648"/>
                  </a:lnTo>
                  <a:lnTo>
                    <a:pt x="357" y="1648"/>
                  </a:lnTo>
                  <a:lnTo>
                    <a:pt x="348" y="1640"/>
                  </a:lnTo>
                  <a:lnTo>
                    <a:pt x="348" y="1640"/>
                  </a:lnTo>
                  <a:lnTo>
                    <a:pt x="340" y="1631"/>
                  </a:lnTo>
                  <a:lnTo>
                    <a:pt x="340" y="1631"/>
                  </a:lnTo>
                  <a:lnTo>
                    <a:pt x="333" y="1624"/>
                  </a:lnTo>
                  <a:lnTo>
                    <a:pt x="333" y="1624"/>
                  </a:lnTo>
                  <a:lnTo>
                    <a:pt x="324" y="1624"/>
                  </a:lnTo>
                  <a:lnTo>
                    <a:pt x="324" y="1616"/>
                  </a:lnTo>
                  <a:lnTo>
                    <a:pt x="316" y="1616"/>
                  </a:lnTo>
                  <a:lnTo>
                    <a:pt x="316" y="1616"/>
                  </a:lnTo>
                  <a:lnTo>
                    <a:pt x="307" y="1608"/>
                  </a:lnTo>
                  <a:lnTo>
                    <a:pt x="300" y="1608"/>
                  </a:lnTo>
                  <a:lnTo>
                    <a:pt x="300" y="1600"/>
                  </a:lnTo>
                  <a:lnTo>
                    <a:pt x="300" y="1600"/>
                  </a:lnTo>
                  <a:lnTo>
                    <a:pt x="293" y="1600"/>
                  </a:lnTo>
                  <a:lnTo>
                    <a:pt x="293" y="1600"/>
                  </a:lnTo>
                  <a:lnTo>
                    <a:pt x="284" y="1591"/>
                  </a:lnTo>
                  <a:lnTo>
                    <a:pt x="284" y="1591"/>
                  </a:lnTo>
                  <a:lnTo>
                    <a:pt x="276" y="1591"/>
                  </a:lnTo>
                  <a:lnTo>
                    <a:pt x="267" y="1591"/>
                  </a:lnTo>
                  <a:lnTo>
                    <a:pt x="267" y="1591"/>
                  </a:lnTo>
                  <a:lnTo>
                    <a:pt x="260" y="1591"/>
                  </a:lnTo>
                  <a:lnTo>
                    <a:pt x="260" y="1591"/>
                  </a:lnTo>
                  <a:lnTo>
                    <a:pt x="251" y="1591"/>
                  </a:lnTo>
                  <a:lnTo>
                    <a:pt x="251" y="1591"/>
                  </a:lnTo>
                  <a:lnTo>
                    <a:pt x="243" y="1591"/>
                  </a:lnTo>
                  <a:lnTo>
                    <a:pt x="243" y="1591"/>
                  </a:lnTo>
                  <a:lnTo>
                    <a:pt x="236" y="1591"/>
                  </a:lnTo>
                  <a:lnTo>
                    <a:pt x="236" y="1591"/>
                  </a:lnTo>
                  <a:lnTo>
                    <a:pt x="227" y="1591"/>
                  </a:lnTo>
                  <a:lnTo>
                    <a:pt x="219" y="1591"/>
                  </a:lnTo>
                  <a:lnTo>
                    <a:pt x="210" y="1591"/>
                  </a:lnTo>
                  <a:lnTo>
                    <a:pt x="210" y="1591"/>
                  </a:lnTo>
                  <a:lnTo>
                    <a:pt x="203" y="1591"/>
                  </a:lnTo>
                  <a:lnTo>
                    <a:pt x="195" y="1600"/>
                  </a:lnTo>
                  <a:lnTo>
                    <a:pt x="195" y="1600"/>
                  </a:lnTo>
                  <a:lnTo>
                    <a:pt x="186" y="1600"/>
                  </a:lnTo>
                  <a:lnTo>
                    <a:pt x="179" y="1600"/>
                  </a:lnTo>
                  <a:lnTo>
                    <a:pt x="179" y="1608"/>
                  </a:lnTo>
                  <a:lnTo>
                    <a:pt x="179" y="1608"/>
                  </a:lnTo>
                  <a:lnTo>
                    <a:pt x="170" y="1616"/>
                  </a:lnTo>
                  <a:lnTo>
                    <a:pt x="162" y="1616"/>
                  </a:lnTo>
                  <a:lnTo>
                    <a:pt x="162" y="1616"/>
                  </a:lnTo>
                  <a:lnTo>
                    <a:pt x="155" y="1616"/>
                  </a:lnTo>
                  <a:lnTo>
                    <a:pt x="155" y="1624"/>
                  </a:lnTo>
                  <a:lnTo>
                    <a:pt x="146" y="1624"/>
                  </a:lnTo>
                  <a:lnTo>
                    <a:pt x="138" y="1624"/>
                  </a:lnTo>
                  <a:lnTo>
                    <a:pt x="138" y="1624"/>
                  </a:lnTo>
                  <a:lnTo>
                    <a:pt x="129" y="1631"/>
                  </a:lnTo>
                  <a:lnTo>
                    <a:pt x="129" y="1631"/>
                  </a:lnTo>
                  <a:lnTo>
                    <a:pt x="122" y="1640"/>
                  </a:lnTo>
                  <a:lnTo>
                    <a:pt x="122" y="1640"/>
                  </a:lnTo>
                  <a:lnTo>
                    <a:pt x="113" y="1640"/>
                  </a:lnTo>
                  <a:lnTo>
                    <a:pt x="105" y="1648"/>
                  </a:lnTo>
                  <a:lnTo>
                    <a:pt x="98" y="1657"/>
                  </a:lnTo>
                  <a:lnTo>
                    <a:pt x="98" y="1657"/>
                  </a:lnTo>
                  <a:lnTo>
                    <a:pt x="89" y="1664"/>
                  </a:lnTo>
                  <a:lnTo>
                    <a:pt x="89" y="1664"/>
                  </a:lnTo>
                  <a:lnTo>
                    <a:pt x="81" y="1672"/>
                  </a:lnTo>
                  <a:lnTo>
                    <a:pt x="72" y="1672"/>
                  </a:lnTo>
                  <a:lnTo>
                    <a:pt x="72" y="1681"/>
                  </a:lnTo>
                  <a:lnTo>
                    <a:pt x="65" y="1681"/>
                  </a:lnTo>
                  <a:lnTo>
                    <a:pt x="57" y="1688"/>
                  </a:lnTo>
                  <a:lnTo>
                    <a:pt x="57" y="1697"/>
                  </a:lnTo>
                  <a:lnTo>
                    <a:pt x="48" y="1697"/>
                  </a:lnTo>
                  <a:lnTo>
                    <a:pt x="24" y="1688"/>
                  </a:lnTo>
                  <a:lnTo>
                    <a:pt x="0" y="1681"/>
                  </a:lnTo>
                  <a:lnTo>
                    <a:pt x="15" y="1657"/>
                  </a:lnTo>
                  <a:lnTo>
                    <a:pt x="32" y="1616"/>
                  </a:lnTo>
                  <a:lnTo>
                    <a:pt x="32" y="1608"/>
                  </a:lnTo>
                  <a:lnTo>
                    <a:pt x="32" y="1576"/>
                  </a:lnTo>
                  <a:lnTo>
                    <a:pt x="24" y="1543"/>
                  </a:lnTo>
                  <a:lnTo>
                    <a:pt x="41" y="1510"/>
                  </a:lnTo>
                  <a:lnTo>
                    <a:pt x="41" y="1486"/>
                  </a:lnTo>
                  <a:lnTo>
                    <a:pt x="65" y="1455"/>
                  </a:lnTo>
                  <a:lnTo>
                    <a:pt x="72" y="1438"/>
                  </a:lnTo>
                  <a:lnTo>
                    <a:pt x="89" y="1422"/>
                  </a:lnTo>
                  <a:lnTo>
                    <a:pt x="98" y="1398"/>
                  </a:lnTo>
                  <a:lnTo>
                    <a:pt x="113" y="1374"/>
                  </a:lnTo>
                  <a:lnTo>
                    <a:pt x="122" y="1350"/>
                  </a:lnTo>
                  <a:lnTo>
                    <a:pt x="122" y="1325"/>
                  </a:lnTo>
                  <a:lnTo>
                    <a:pt x="129" y="1310"/>
                  </a:lnTo>
                  <a:lnTo>
                    <a:pt x="129" y="1293"/>
                  </a:lnTo>
                  <a:lnTo>
                    <a:pt x="138" y="1269"/>
                  </a:lnTo>
                  <a:lnTo>
                    <a:pt x="146" y="1236"/>
                  </a:lnTo>
                  <a:lnTo>
                    <a:pt x="146" y="1212"/>
                  </a:lnTo>
                  <a:lnTo>
                    <a:pt x="146" y="1188"/>
                  </a:lnTo>
                  <a:lnTo>
                    <a:pt x="129" y="1163"/>
                  </a:lnTo>
                  <a:lnTo>
                    <a:pt x="122" y="1139"/>
                  </a:lnTo>
                  <a:lnTo>
                    <a:pt x="122" y="1122"/>
                  </a:lnTo>
                  <a:lnTo>
                    <a:pt x="138" y="1107"/>
                  </a:lnTo>
                  <a:lnTo>
                    <a:pt x="162" y="1091"/>
                  </a:lnTo>
                  <a:lnTo>
                    <a:pt x="179" y="1082"/>
                  </a:lnTo>
                  <a:lnTo>
                    <a:pt x="195" y="1067"/>
                  </a:lnTo>
                  <a:lnTo>
                    <a:pt x="195" y="1067"/>
                  </a:lnTo>
                  <a:lnTo>
                    <a:pt x="195" y="1058"/>
                  </a:lnTo>
                  <a:lnTo>
                    <a:pt x="195" y="1051"/>
                  </a:lnTo>
                  <a:lnTo>
                    <a:pt x="203" y="1027"/>
                  </a:lnTo>
                  <a:lnTo>
                    <a:pt x="203" y="1018"/>
                  </a:lnTo>
                  <a:lnTo>
                    <a:pt x="210" y="1010"/>
                  </a:lnTo>
                  <a:lnTo>
                    <a:pt x="210" y="994"/>
                  </a:lnTo>
                  <a:lnTo>
                    <a:pt x="210" y="977"/>
                  </a:lnTo>
                  <a:lnTo>
                    <a:pt x="203" y="970"/>
                  </a:lnTo>
                  <a:lnTo>
                    <a:pt x="186" y="953"/>
                  </a:lnTo>
                  <a:lnTo>
                    <a:pt x="170" y="929"/>
                  </a:lnTo>
                  <a:lnTo>
                    <a:pt x="162" y="905"/>
                  </a:lnTo>
                  <a:lnTo>
                    <a:pt x="155" y="880"/>
                  </a:lnTo>
                  <a:lnTo>
                    <a:pt x="146" y="848"/>
                  </a:lnTo>
                  <a:lnTo>
                    <a:pt x="146" y="839"/>
                  </a:lnTo>
                  <a:lnTo>
                    <a:pt x="138" y="832"/>
                  </a:lnTo>
                  <a:lnTo>
                    <a:pt x="138" y="808"/>
                  </a:lnTo>
                  <a:lnTo>
                    <a:pt x="138" y="792"/>
                  </a:lnTo>
                  <a:lnTo>
                    <a:pt x="129" y="768"/>
                  </a:lnTo>
                  <a:lnTo>
                    <a:pt x="129" y="751"/>
                  </a:lnTo>
                  <a:lnTo>
                    <a:pt x="129" y="727"/>
                  </a:lnTo>
                  <a:lnTo>
                    <a:pt x="122" y="703"/>
                  </a:lnTo>
                  <a:lnTo>
                    <a:pt x="113" y="678"/>
                  </a:lnTo>
                  <a:lnTo>
                    <a:pt x="105" y="663"/>
                  </a:lnTo>
                  <a:lnTo>
                    <a:pt x="98" y="637"/>
                  </a:lnTo>
                  <a:lnTo>
                    <a:pt x="98" y="622"/>
                  </a:lnTo>
                  <a:lnTo>
                    <a:pt x="89" y="606"/>
                  </a:lnTo>
                  <a:lnTo>
                    <a:pt x="89" y="582"/>
                  </a:lnTo>
                  <a:lnTo>
                    <a:pt x="81" y="566"/>
                  </a:lnTo>
                  <a:lnTo>
                    <a:pt x="72" y="542"/>
                  </a:lnTo>
                  <a:lnTo>
                    <a:pt x="65" y="525"/>
                  </a:lnTo>
                  <a:lnTo>
                    <a:pt x="57" y="501"/>
                  </a:lnTo>
                  <a:lnTo>
                    <a:pt x="57" y="476"/>
                  </a:lnTo>
                  <a:lnTo>
                    <a:pt x="48" y="420"/>
                  </a:lnTo>
                  <a:lnTo>
                    <a:pt x="81" y="404"/>
                  </a:lnTo>
                  <a:lnTo>
                    <a:pt x="129" y="395"/>
                  </a:lnTo>
                  <a:lnTo>
                    <a:pt x="170" y="387"/>
                  </a:lnTo>
                  <a:lnTo>
                    <a:pt x="203" y="371"/>
                  </a:lnTo>
                  <a:lnTo>
                    <a:pt x="251" y="363"/>
                  </a:lnTo>
                  <a:lnTo>
                    <a:pt x="276" y="347"/>
                  </a:lnTo>
                  <a:lnTo>
                    <a:pt x="276" y="323"/>
                  </a:lnTo>
                  <a:lnTo>
                    <a:pt x="276" y="290"/>
                  </a:lnTo>
                  <a:lnTo>
                    <a:pt x="267" y="259"/>
                  </a:lnTo>
                  <a:lnTo>
                    <a:pt x="267" y="226"/>
                  </a:lnTo>
                  <a:lnTo>
                    <a:pt x="260" y="209"/>
                  </a:lnTo>
                  <a:lnTo>
                    <a:pt x="260" y="193"/>
                  </a:lnTo>
                  <a:lnTo>
                    <a:pt x="260" y="169"/>
                  </a:lnTo>
                  <a:lnTo>
                    <a:pt x="276" y="152"/>
                  </a:lnTo>
                  <a:lnTo>
                    <a:pt x="293" y="137"/>
                  </a:lnTo>
                  <a:lnTo>
                    <a:pt x="316" y="128"/>
                  </a:lnTo>
                  <a:lnTo>
                    <a:pt x="324" y="112"/>
                  </a:lnTo>
                  <a:lnTo>
                    <a:pt x="348" y="88"/>
                  </a:lnTo>
                  <a:lnTo>
                    <a:pt x="357" y="80"/>
                  </a:lnTo>
                  <a:lnTo>
                    <a:pt x="373" y="71"/>
                  </a:lnTo>
                  <a:lnTo>
                    <a:pt x="388" y="64"/>
                  </a:lnTo>
                  <a:lnTo>
                    <a:pt x="388" y="57"/>
                  </a:lnTo>
                  <a:lnTo>
                    <a:pt x="397" y="48"/>
                  </a:lnTo>
                  <a:lnTo>
                    <a:pt x="414" y="16"/>
                  </a:lnTo>
                  <a:lnTo>
                    <a:pt x="438" y="0"/>
                  </a:lnTo>
                  <a:lnTo>
                    <a:pt x="454" y="0"/>
                  </a:lnTo>
                  <a:lnTo>
                    <a:pt x="471" y="24"/>
                  </a:lnTo>
                  <a:lnTo>
                    <a:pt x="471" y="57"/>
                  </a:lnTo>
                  <a:lnTo>
                    <a:pt x="471" y="104"/>
                  </a:lnTo>
                  <a:lnTo>
                    <a:pt x="471" y="128"/>
                  </a:lnTo>
                  <a:lnTo>
                    <a:pt x="471" y="145"/>
                  </a:lnTo>
                  <a:lnTo>
                    <a:pt x="471" y="161"/>
                  </a:lnTo>
                  <a:lnTo>
                    <a:pt x="486" y="152"/>
                  </a:lnTo>
                  <a:lnTo>
                    <a:pt x="511" y="145"/>
                  </a:lnTo>
                  <a:lnTo>
                    <a:pt x="526" y="145"/>
                  </a:lnTo>
                  <a:lnTo>
                    <a:pt x="552" y="137"/>
                  </a:lnTo>
                  <a:lnTo>
                    <a:pt x="559" y="137"/>
                  </a:lnTo>
                  <a:lnTo>
                    <a:pt x="592" y="145"/>
                  </a:lnTo>
                  <a:lnTo>
                    <a:pt x="600" y="152"/>
                  </a:lnTo>
                  <a:lnTo>
                    <a:pt x="623" y="169"/>
                  </a:lnTo>
                  <a:lnTo>
                    <a:pt x="649" y="178"/>
                  </a:lnTo>
                  <a:lnTo>
                    <a:pt x="656" y="185"/>
                  </a:lnTo>
                  <a:lnTo>
                    <a:pt x="673" y="185"/>
                  </a:lnTo>
                  <a:lnTo>
                    <a:pt x="689" y="185"/>
                  </a:lnTo>
                  <a:lnTo>
                    <a:pt x="721" y="193"/>
                  </a:lnTo>
                  <a:lnTo>
                    <a:pt x="737" y="202"/>
                  </a:lnTo>
                  <a:lnTo>
                    <a:pt x="761" y="209"/>
                  </a:lnTo>
                  <a:lnTo>
                    <a:pt x="778" y="226"/>
                  </a:lnTo>
                  <a:lnTo>
                    <a:pt x="787" y="233"/>
                  </a:lnTo>
                  <a:lnTo>
                    <a:pt x="787" y="250"/>
                  </a:lnTo>
                  <a:lnTo>
                    <a:pt x="778" y="259"/>
                  </a:lnTo>
                  <a:lnTo>
                    <a:pt x="770" y="274"/>
                  </a:lnTo>
                  <a:lnTo>
                    <a:pt x="761" y="290"/>
                  </a:lnTo>
                  <a:lnTo>
                    <a:pt x="761" y="314"/>
                  </a:lnTo>
                  <a:lnTo>
                    <a:pt x="746" y="330"/>
                  </a:lnTo>
                  <a:lnTo>
                    <a:pt x="721" y="354"/>
                  </a:lnTo>
                  <a:lnTo>
                    <a:pt x="713" y="363"/>
                  </a:lnTo>
                  <a:lnTo>
                    <a:pt x="713" y="380"/>
                  </a:lnTo>
                  <a:lnTo>
                    <a:pt x="697" y="387"/>
                  </a:lnTo>
                  <a:lnTo>
                    <a:pt x="673" y="387"/>
                  </a:lnTo>
                  <a:lnTo>
                    <a:pt x="664" y="404"/>
                  </a:lnTo>
                  <a:lnTo>
                    <a:pt x="656" y="428"/>
                  </a:lnTo>
                  <a:lnTo>
                    <a:pt x="649" y="452"/>
                  </a:lnTo>
                  <a:lnTo>
                    <a:pt x="649" y="476"/>
                  </a:lnTo>
                  <a:lnTo>
                    <a:pt x="656" y="501"/>
                  </a:lnTo>
                  <a:lnTo>
                    <a:pt x="656" y="516"/>
                  </a:lnTo>
                  <a:lnTo>
                    <a:pt x="649" y="516"/>
                  </a:lnTo>
                  <a:lnTo>
                    <a:pt x="632" y="516"/>
                  </a:lnTo>
                  <a:lnTo>
                    <a:pt x="632" y="525"/>
                  </a:lnTo>
                  <a:lnTo>
                    <a:pt x="632" y="542"/>
                  </a:lnTo>
                  <a:lnTo>
                    <a:pt x="632" y="549"/>
                  </a:lnTo>
                  <a:lnTo>
                    <a:pt x="623" y="557"/>
                  </a:lnTo>
                  <a:lnTo>
                    <a:pt x="616" y="566"/>
                  </a:lnTo>
                  <a:lnTo>
                    <a:pt x="623" y="566"/>
                  </a:lnTo>
                  <a:lnTo>
                    <a:pt x="640" y="566"/>
                  </a:lnTo>
                  <a:lnTo>
                    <a:pt x="680" y="573"/>
                  </a:lnTo>
                  <a:lnTo>
                    <a:pt x="713" y="582"/>
                  </a:lnTo>
                  <a:lnTo>
                    <a:pt x="730" y="597"/>
                  </a:lnTo>
                  <a:lnTo>
                    <a:pt x="761" y="630"/>
                  </a:lnTo>
                  <a:lnTo>
                    <a:pt x="778" y="654"/>
                  </a:lnTo>
                  <a:lnTo>
                    <a:pt x="794" y="670"/>
                  </a:lnTo>
                  <a:lnTo>
                    <a:pt x="803" y="694"/>
                  </a:lnTo>
                  <a:lnTo>
                    <a:pt x="811" y="718"/>
                  </a:lnTo>
                  <a:lnTo>
                    <a:pt x="811" y="735"/>
                  </a:lnTo>
                  <a:lnTo>
                    <a:pt x="818" y="751"/>
                  </a:lnTo>
                  <a:lnTo>
                    <a:pt x="827" y="768"/>
                  </a:lnTo>
                  <a:lnTo>
                    <a:pt x="835" y="784"/>
                  </a:lnTo>
                  <a:lnTo>
                    <a:pt x="827" y="784"/>
                  </a:lnTo>
                  <a:lnTo>
                    <a:pt x="811" y="792"/>
                  </a:lnTo>
                  <a:lnTo>
                    <a:pt x="803" y="808"/>
                  </a:lnTo>
                  <a:lnTo>
                    <a:pt x="803" y="832"/>
                  </a:lnTo>
                  <a:lnTo>
                    <a:pt x="811" y="848"/>
                  </a:lnTo>
                  <a:lnTo>
                    <a:pt x="811" y="865"/>
                  </a:lnTo>
                  <a:lnTo>
                    <a:pt x="811" y="872"/>
                  </a:lnTo>
                  <a:lnTo>
                    <a:pt x="811" y="880"/>
                  </a:lnTo>
                  <a:lnTo>
                    <a:pt x="811" y="896"/>
                  </a:lnTo>
                  <a:lnTo>
                    <a:pt x="827" y="896"/>
                  </a:lnTo>
                  <a:lnTo>
                    <a:pt x="851" y="889"/>
                  </a:lnTo>
                  <a:lnTo>
                    <a:pt x="875" y="880"/>
                  </a:lnTo>
                  <a:lnTo>
                    <a:pt x="892" y="889"/>
                  </a:lnTo>
                  <a:lnTo>
                    <a:pt x="899" y="913"/>
                  </a:lnTo>
                  <a:lnTo>
                    <a:pt x="899" y="929"/>
                  </a:lnTo>
                  <a:lnTo>
                    <a:pt x="908" y="946"/>
                  </a:lnTo>
                  <a:lnTo>
                    <a:pt x="925" y="953"/>
                  </a:lnTo>
                  <a:lnTo>
                    <a:pt x="932" y="961"/>
                  </a:lnTo>
                  <a:lnTo>
                    <a:pt x="932" y="977"/>
                  </a:lnTo>
                  <a:lnTo>
                    <a:pt x="925" y="1010"/>
                  </a:lnTo>
                  <a:lnTo>
                    <a:pt x="932" y="1034"/>
                  </a:lnTo>
                  <a:lnTo>
                    <a:pt x="941" y="1058"/>
                  </a:lnTo>
                  <a:lnTo>
                    <a:pt x="956" y="1082"/>
                  </a:lnTo>
                  <a:lnTo>
                    <a:pt x="965" y="1091"/>
                  </a:lnTo>
                  <a:lnTo>
                    <a:pt x="972" y="1091"/>
                  </a:lnTo>
                  <a:lnTo>
                    <a:pt x="981" y="1098"/>
                  </a:lnTo>
                  <a:lnTo>
                    <a:pt x="989" y="1122"/>
                  </a:lnTo>
                  <a:lnTo>
                    <a:pt x="989" y="1148"/>
                  </a:lnTo>
                  <a:lnTo>
                    <a:pt x="996" y="1163"/>
                  </a:lnTo>
                  <a:lnTo>
                    <a:pt x="996" y="1163"/>
                  </a:lnTo>
                  <a:close/>
                </a:path>
              </a:pathLst>
            </a:custGeom>
            <a:solidFill>
              <a:schemeClr val="tx2"/>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5" name="Freeform 15"/>
            <p:cNvSpPr>
              <a:spLocks/>
            </p:cNvSpPr>
            <p:nvPr/>
          </p:nvSpPr>
          <p:spPr bwMode="auto">
            <a:xfrm>
              <a:off x="2110" y="730"/>
              <a:ext cx="1532" cy="1843"/>
            </a:xfrm>
            <a:custGeom>
              <a:avLst/>
              <a:gdLst>
                <a:gd name="T0" fmla="*/ 1385 w 1532"/>
                <a:gd name="T1" fmla="*/ 711 h 1843"/>
                <a:gd name="T2" fmla="*/ 1280 w 1532"/>
                <a:gd name="T3" fmla="*/ 735 h 1843"/>
                <a:gd name="T4" fmla="*/ 1214 w 1532"/>
                <a:gd name="T5" fmla="*/ 776 h 1843"/>
                <a:gd name="T6" fmla="*/ 1288 w 1532"/>
                <a:gd name="T7" fmla="*/ 1066 h 1843"/>
                <a:gd name="T8" fmla="*/ 1223 w 1532"/>
                <a:gd name="T9" fmla="*/ 1294 h 1843"/>
                <a:gd name="T10" fmla="*/ 1271 w 1532"/>
                <a:gd name="T11" fmla="*/ 1455 h 1843"/>
                <a:gd name="T12" fmla="*/ 1159 w 1532"/>
                <a:gd name="T13" fmla="*/ 1632 h 1843"/>
                <a:gd name="T14" fmla="*/ 1207 w 1532"/>
                <a:gd name="T15" fmla="*/ 1746 h 1843"/>
                <a:gd name="T16" fmla="*/ 1174 w 1532"/>
                <a:gd name="T17" fmla="*/ 1843 h 1843"/>
                <a:gd name="T18" fmla="*/ 988 w 1532"/>
                <a:gd name="T19" fmla="*/ 1753 h 1843"/>
                <a:gd name="T20" fmla="*/ 883 w 1532"/>
                <a:gd name="T21" fmla="*/ 1705 h 1843"/>
                <a:gd name="T22" fmla="*/ 761 w 1532"/>
                <a:gd name="T23" fmla="*/ 1722 h 1843"/>
                <a:gd name="T24" fmla="*/ 696 w 1532"/>
                <a:gd name="T25" fmla="*/ 1665 h 1843"/>
                <a:gd name="T26" fmla="*/ 582 w 1532"/>
                <a:gd name="T27" fmla="*/ 1657 h 1843"/>
                <a:gd name="T28" fmla="*/ 518 w 1532"/>
                <a:gd name="T29" fmla="*/ 1591 h 1843"/>
                <a:gd name="T30" fmla="*/ 470 w 1532"/>
                <a:gd name="T31" fmla="*/ 1527 h 1843"/>
                <a:gd name="T32" fmla="*/ 454 w 1532"/>
                <a:gd name="T33" fmla="*/ 1422 h 1843"/>
                <a:gd name="T34" fmla="*/ 404 w 1532"/>
                <a:gd name="T35" fmla="*/ 1349 h 1843"/>
                <a:gd name="T36" fmla="*/ 340 w 1532"/>
                <a:gd name="T37" fmla="*/ 1341 h 1843"/>
                <a:gd name="T38" fmla="*/ 340 w 1532"/>
                <a:gd name="T39" fmla="*/ 1261 h 1843"/>
                <a:gd name="T40" fmla="*/ 340 w 1532"/>
                <a:gd name="T41" fmla="*/ 1204 h 1843"/>
                <a:gd name="T42" fmla="*/ 290 w 1532"/>
                <a:gd name="T43" fmla="*/ 1099 h 1843"/>
                <a:gd name="T44" fmla="*/ 152 w 1532"/>
                <a:gd name="T45" fmla="*/ 1035 h 1843"/>
                <a:gd name="T46" fmla="*/ 161 w 1532"/>
                <a:gd name="T47" fmla="*/ 994 h 1843"/>
                <a:gd name="T48" fmla="*/ 178 w 1532"/>
                <a:gd name="T49" fmla="*/ 945 h 1843"/>
                <a:gd name="T50" fmla="*/ 226 w 1532"/>
                <a:gd name="T51" fmla="*/ 856 h 1843"/>
                <a:gd name="T52" fmla="*/ 290 w 1532"/>
                <a:gd name="T53" fmla="*/ 783 h 1843"/>
                <a:gd name="T54" fmla="*/ 316 w 1532"/>
                <a:gd name="T55" fmla="*/ 702 h 1843"/>
                <a:gd name="T56" fmla="*/ 218 w 1532"/>
                <a:gd name="T57" fmla="*/ 654 h 1843"/>
                <a:gd name="T58" fmla="*/ 129 w 1532"/>
                <a:gd name="T59" fmla="*/ 621 h 1843"/>
                <a:gd name="T60" fmla="*/ 40 w 1532"/>
                <a:gd name="T61" fmla="*/ 614 h 1843"/>
                <a:gd name="T62" fmla="*/ 0 w 1532"/>
                <a:gd name="T63" fmla="*/ 573 h 1843"/>
                <a:gd name="T64" fmla="*/ 31 w 1532"/>
                <a:gd name="T65" fmla="*/ 428 h 1843"/>
                <a:gd name="T66" fmla="*/ 88 w 1532"/>
                <a:gd name="T67" fmla="*/ 419 h 1843"/>
                <a:gd name="T68" fmla="*/ 81 w 1532"/>
                <a:gd name="T69" fmla="*/ 493 h 1843"/>
                <a:gd name="T70" fmla="*/ 169 w 1532"/>
                <a:gd name="T71" fmla="*/ 500 h 1843"/>
                <a:gd name="T72" fmla="*/ 250 w 1532"/>
                <a:gd name="T73" fmla="*/ 445 h 1843"/>
                <a:gd name="T74" fmla="*/ 340 w 1532"/>
                <a:gd name="T75" fmla="*/ 371 h 1843"/>
                <a:gd name="T76" fmla="*/ 404 w 1532"/>
                <a:gd name="T77" fmla="*/ 314 h 1843"/>
                <a:gd name="T78" fmla="*/ 485 w 1532"/>
                <a:gd name="T79" fmla="*/ 274 h 1843"/>
                <a:gd name="T80" fmla="*/ 566 w 1532"/>
                <a:gd name="T81" fmla="*/ 169 h 1843"/>
                <a:gd name="T82" fmla="*/ 680 w 1532"/>
                <a:gd name="T83" fmla="*/ 97 h 1843"/>
                <a:gd name="T84" fmla="*/ 729 w 1532"/>
                <a:gd name="T85" fmla="*/ 17 h 1843"/>
                <a:gd name="T86" fmla="*/ 843 w 1532"/>
                <a:gd name="T87" fmla="*/ 0 h 1843"/>
                <a:gd name="T88" fmla="*/ 931 w 1532"/>
                <a:gd name="T89" fmla="*/ 105 h 1843"/>
                <a:gd name="T90" fmla="*/ 972 w 1532"/>
                <a:gd name="T91" fmla="*/ 169 h 1843"/>
                <a:gd name="T92" fmla="*/ 1005 w 1532"/>
                <a:gd name="T93" fmla="*/ 250 h 1843"/>
                <a:gd name="T94" fmla="*/ 1126 w 1532"/>
                <a:gd name="T95" fmla="*/ 340 h 1843"/>
                <a:gd name="T96" fmla="*/ 1264 w 1532"/>
                <a:gd name="T97" fmla="*/ 371 h 1843"/>
                <a:gd name="T98" fmla="*/ 1369 w 1532"/>
                <a:gd name="T99" fmla="*/ 355 h 1843"/>
                <a:gd name="T100" fmla="*/ 1482 w 1532"/>
                <a:gd name="T101" fmla="*/ 364 h 1843"/>
                <a:gd name="T102" fmla="*/ 1506 w 1532"/>
                <a:gd name="T103" fmla="*/ 436 h 1843"/>
                <a:gd name="T104" fmla="*/ 1523 w 1532"/>
                <a:gd name="T105" fmla="*/ 493 h 1843"/>
                <a:gd name="T106" fmla="*/ 1475 w 1532"/>
                <a:gd name="T107" fmla="*/ 549 h 1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32" h="1843">
                  <a:moveTo>
                    <a:pt x="1435" y="606"/>
                  </a:moveTo>
                  <a:lnTo>
                    <a:pt x="1409" y="647"/>
                  </a:lnTo>
                  <a:lnTo>
                    <a:pt x="1402" y="671"/>
                  </a:lnTo>
                  <a:lnTo>
                    <a:pt x="1385" y="695"/>
                  </a:lnTo>
                  <a:lnTo>
                    <a:pt x="1385" y="711"/>
                  </a:lnTo>
                  <a:lnTo>
                    <a:pt x="1369" y="719"/>
                  </a:lnTo>
                  <a:lnTo>
                    <a:pt x="1378" y="735"/>
                  </a:lnTo>
                  <a:lnTo>
                    <a:pt x="1369" y="735"/>
                  </a:lnTo>
                  <a:lnTo>
                    <a:pt x="1328" y="735"/>
                  </a:lnTo>
                  <a:lnTo>
                    <a:pt x="1280" y="735"/>
                  </a:lnTo>
                  <a:lnTo>
                    <a:pt x="1247" y="735"/>
                  </a:lnTo>
                  <a:lnTo>
                    <a:pt x="1214" y="728"/>
                  </a:lnTo>
                  <a:lnTo>
                    <a:pt x="1207" y="735"/>
                  </a:lnTo>
                  <a:lnTo>
                    <a:pt x="1207" y="768"/>
                  </a:lnTo>
                  <a:lnTo>
                    <a:pt x="1214" y="776"/>
                  </a:lnTo>
                  <a:lnTo>
                    <a:pt x="1231" y="808"/>
                  </a:lnTo>
                  <a:lnTo>
                    <a:pt x="1256" y="849"/>
                  </a:lnTo>
                  <a:lnTo>
                    <a:pt x="1280" y="985"/>
                  </a:lnTo>
                  <a:lnTo>
                    <a:pt x="1288" y="1026"/>
                  </a:lnTo>
                  <a:lnTo>
                    <a:pt x="1288" y="1066"/>
                  </a:lnTo>
                  <a:lnTo>
                    <a:pt x="1288" y="1123"/>
                  </a:lnTo>
                  <a:lnTo>
                    <a:pt x="1271" y="1172"/>
                  </a:lnTo>
                  <a:lnTo>
                    <a:pt x="1240" y="1213"/>
                  </a:lnTo>
                  <a:lnTo>
                    <a:pt x="1223" y="1261"/>
                  </a:lnTo>
                  <a:lnTo>
                    <a:pt x="1223" y="1294"/>
                  </a:lnTo>
                  <a:lnTo>
                    <a:pt x="1240" y="1334"/>
                  </a:lnTo>
                  <a:lnTo>
                    <a:pt x="1247" y="1349"/>
                  </a:lnTo>
                  <a:lnTo>
                    <a:pt x="1264" y="1374"/>
                  </a:lnTo>
                  <a:lnTo>
                    <a:pt x="1264" y="1406"/>
                  </a:lnTo>
                  <a:lnTo>
                    <a:pt x="1271" y="1455"/>
                  </a:lnTo>
                  <a:lnTo>
                    <a:pt x="1247" y="1551"/>
                  </a:lnTo>
                  <a:lnTo>
                    <a:pt x="1231" y="1600"/>
                  </a:lnTo>
                  <a:lnTo>
                    <a:pt x="1207" y="1608"/>
                  </a:lnTo>
                  <a:lnTo>
                    <a:pt x="1183" y="1617"/>
                  </a:lnTo>
                  <a:lnTo>
                    <a:pt x="1159" y="1632"/>
                  </a:lnTo>
                  <a:lnTo>
                    <a:pt x="1159" y="1632"/>
                  </a:lnTo>
                  <a:lnTo>
                    <a:pt x="1150" y="1648"/>
                  </a:lnTo>
                  <a:lnTo>
                    <a:pt x="1159" y="1681"/>
                  </a:lnTo>
                  <a:lnTo>
                    <a:pt x="1166" y="1713"/>
                  </a:lnTo>
                  <a:lnTo>
                    <a:pt x="1207" y="1746"/>
                  </a:lnTo>
                  <a:lnTo>
                    <a:pt x="1223" y="1779"/>
                  </a:lnTo>
                  <a:lnTo>
                    <a:pt x="1231" y="1810"/>
                  </a:lnTo>
                  <a:lnTo>
                    <a:pt x="1214" y="1843"/>
                  </a:lnTo>
                  <a:lnTo>
                    <a:pt x="1199" y="1843"/>
                  </a:lnTo>
                  <a:lnTo>
                    <a:pt x="1174" y="1843"/>
                  </a:lnTo>
                  <a:lnTo>
                    <a:pt x="1150" y="1834"/>
                  </a:lnTo>
                  <a:lnTo>
                    <a:pt x="1110" y="1819"/>
                  </a:lnTo>
                  <a:lnTo>
                    <a:pt x="1036" y="1786"/>
                  </a:lnTo>
                  <a:lnTo>
                    <a:pt x="1005" y="1779"/>
                  </a:lnTo>
                  <a:lnTo>
                    <a:pt x="988" y="1753"/>
                  </a:lnTo>
                  <a:lnTo>
                    <a:pt x="964" y="1738"/>
                  </a:lnTo>
                  <a:lnTo>
                    <a:pt x="948" y="1713"/>
                  </a:lnTo>
                  <a:lnTo>
                    <a:pt x="924" y="1698"/>
                  </a:lnTo>
                  <a:lnTo>
                    <a:pt x="907" y="1698"/>
                  </a:lnTo>
                  <a:lnTo>
                    <a:pt x="883" y="1705"/>
                  </a:lnTo>
                  <a:lnTo>
                    <a:pt x="858" y="1705"/>
                  </a:lnTo>
                  <a:lnTo>
                    <a:pt x="834" y="1705"/>
                  </a:lnTo>
                  <a:lnTo>
                    <a:pt x="817" y="1705"/>
                  </a:lnTo>
                  <a:lnTo>
                    <a:pt x="786" y="1722"/>
                  </a:lnTo>
                  <a:lnTo>
                    <a:pt x="761" y="1722"/>
                  </a:lnTo>
                  <a:lnTo>
                    <a:pt x="746" y="1705"/>
                  </a:lnTo>
                  <a:lnTo>
                    <a:pt x="729" y="1689"/>
                  </a:lnTo>
                  <a:lnTo>
                    <a:pt x="713" y="1672"/>
                  </a:lnTo>
                  <a:lnTo>
                    <a:pt x="713" y="1672"/>
                  </a:lnTo>
                  <a:lnTo>
                    <a:pt x="696" y="1665"/>
                  </a:lnTo>
                  <a:lnTo>
                    <a:pt x="672" y="1665"/>
                  </a:lnTo>
                  <a:lnTo>
                    <a:pt x="639" y="1665"/>
                  </a:lnTo>
                  <a:lnTo>
                    <a:pt x="623" y="1665"/>
                  </a:lnTo>
                  <a:lnTo>
                    <a:pt x="591" y="1657"/>
                  </a:lnTo>
                  <a:lnTo>
                    <a:pt x="582" y="1657"/>
                  </a:lnTo>
                  <a:lnTo>
                    <a:pt x="558" y="1648"/>
                  </a:lnTo>
                  <a:lnTo>
                    <a:pt x="534" y="1641"/>
                  </a:lnTo>
                  <a:lnTo>
                    <a:pt x="525" y="1632"/>
                  </a:lnTo>
                  <a:lnTo>
                    <a:pt x="518" y="1617"/>
                  </a:lnTo>
                  <a:lnTo>
                    <a:pt x="518" y="1591"/>
                  </a:lnTo>
                  <a:lnTo>
                    <a:pt x="510" y="1567"/>
                  </a:lnTo>
                  <a:lnTo>
                    <a:pt x="501" y="1560"/>
                  </a:lnTo>
                  <a:lnTo>
                    <a:pt x="494" y="1560"/>
                  </a:lnTo>
                  <a:lnTo>
                    <a:pt x="485" y="1551"/>
                  </a:lnTo>
                  <a:lnTo>
                    <a:pt x="470" y="1527"/>
                  </a:lnTo>
                  <a:lnTo>
                    <a:pt x="461" y="1503"/>
                  </a:lnTo>
                  <a:lnTo>
                    <a:pt x="454" y="1479"/>
                  </a:lnTo>
                  <a:lnTo>
                    <a:pt x="461" y="1446"/>
                  </a:lnTo>
                  <a:lnTo>
                    <a:pt x="461" y="1430"/>
                  </a:lnTo>
                  <a:lnTo>
                    <a:pt x="454" y="1422"/>
                  </a:lnTo>
                  <a:lnTo>
                    <a:pt x="437" y="1415"/>
                  </a:lnTo>
                  <a:lnTo>
                    <a:pt x="428" y="1398"/>
                  </a:lnTo>
                  <a:lnTo>
                    <a:pt x="428" y="1382"/>
                  </a:lnTo>
                  <a:lnTo>
                    <a:pt x="421" y="1358"/>
                  </a:lnTo>
                  <a:lnTo>
                    <a:pt x="404" y="1349"/>
                  </a:lnTo>
                  <a:lnTo>
                    <a:pt x="380" y="1358"/>
                  </a:lnTo>
                  <a:lnTo>
                    <a:pt x="356" y="1365"/>
                  </a:lnTo>
                  <a:lnTo>
                    <a:pt x="340" y="1365"/>
                  </a:lnTo>
                  <a:lnTo>
                    <a:pt x="340" y="1349"/>
                  </a:lnTo>
                  <a:lnTo>
                    <a:pt x="340" y="1341"/>
                  </a:lnTo>
                  <a:lnTo>
                    <a:pt x="340" y="1334"/>
                  </a:lnTo>
                  <a:lnTo>
                    <a:pt x="340" y="1317"/>
                  </a:lnTo>
                  <a:lnTo>
                    <a:pt x="332" y="1301"/>
                  </a:lnTo>
                  <a:lnTo>
                    <a:pt x="332" y="1277"/>
                  </a:lnTo>
                  <a:lnTo>
                    <a:pt x="340" y="1261"/>
                  </a:lnTo>
                  <a:lnTo>
                    <a:pt x="356" y="1253"/>
                  </a:lnTo>
                  <a:lnTo>
                    <a:pt x="364" y="1253"/>
                  </a:lnTo>
                  <a:lnTo>
                    <a:pt x="356" y="1237"/>
                  </a:lnTo>
                  <a:lnTo>
                    <a:pt x="347" y="1220"/>
                  </a:lnTo>
                  <a:lnTo>
                    <a:pt x="340" y="1204"/>
                  </a:lnTo>
                  <a:lnTo>
                    <a:pt x="340" y="1187"/>
                  </a:lnTo>
                  <a:lnTo>
                    <a:pt x="332" y="1163"/>
                  </a:lnTo>
                  <a:lnTo>
                    <a:pt x="323" y="1139"/>
                  </a:lnTo>
                  <a:lnTo>
                    <a:pt x="307" y="1123"/>
                  </a:lnTo>
                  <a:lnTo>
                    <a:pt x="290" y="1099"/>
                  </a:lnTo>
                  <a:lnTo>
                    <a:pt x="259" y="1066"/>
                  </a:lnTo>
                  <a:lnTo>
                    <a:pt x="242" y="1051"/>
                  </a:lnTo>
                  <a:lnTo>
                    <a:pt x="209" y="1042"/>
                  </a:lnTo>
                  <a:lnTo>
                    <a:pt x="169" y="1035"/>
                  </a:lnTo>
                  <a:lnTo>
                    <a:pt x="152" y="1035"/>
                  </a:lnTo>
                  <a:lnTo>
                    <a:pt x="145" y="1035"/>
                  </a:lnTo>
                  <a:lnTo>
                    <a:pt x="152" y="1026"/>
                  </a:lnTo>
                  <a:lnTo>
                    <a:pt x="161" y="1018"/>
                  </a:lnTo>
                  <a:lnTo>
                    <a:pt x="161" y="1011"/>
                  </a:lnTo>
                  <a:lnTo>
                    <a:pt x="161" y="994"/>
                  </a:lnTo>
                  <a:lnTo>
                    <a:pt x="161" y="985"/>
                  </a:lnTo>
                  <a:lnTo>
                    <a:pt x="178" y="985"/>
                  </a:lnTo>
                  <a:lnTo>
                    <a:pt x="185" y="985"/>
                  </a:lnTo>
                  <a:lnTo>
                    <a:pt x="185" y="970"/>
                  </a:lnTo>
                  <a:lnTo>
                    <a:pt x="178" y="945"/>
                  </a:lnTo>
                  <a:lnTo>
                    <a:pt x="178" y="921"/>
                  </a:lnTo>
                  <a:lnTo>
                    <a:pt x="185" y="897"/>
                  </a:lnTo>
                  <a:lnTo>
                    <a:pt x="193" y="873"/>
                  </a:lnTo>
                  <a:lnTo>
                    <a:pt x="202" y="856"/>
                  </a:lnTo>
                  <a:lnTo>
                    <a:pt x="226" y="856"/>
                  </a:lnTo>
                  <a:lnTo>
                    <a:pt x="242" y="849"/>
                  </a:lnTo>
                  <a:lnTo>
                    <a:pt x="242" y="832"/>
                  </a:lnTo>
                  <a:lnTo>
                    <a:pt x="250" y="823"/>
                  </a:lnTo>
                  <a:lnTo>
                    <a:pt x="275" y="799"/>
                  </a:lnTo>
                  <a:lnTo>
                    <a:pt x="290" y="783"/>
                  </a:lnTo>
                  <a:lnTo>
                    <a:pt x="290" y="759"/>
                  </a:lnTo>
                  <a:lnTo>
                    <a:pt x="299" y="743"/>
                  </a:lnTo>
                  <a:lnTo>
                    <a:pt x="307" y="728"/>
                  </a:lnTo>
                  <a:lnTo>
                    <a:pt x="316" y="719"/>
                  </a:lnTo>
                  <a:lnTo>
                    <a:pt x="316" y="702"/>
                  </a:lnTo>
                  <a:lnTo>
                    <a:pt x="307" y="695"/>
                  </a:lnTo>
                  <a:lnTo>
                    <a:pt x="290" y="678"/>
                  </a:lnTo>
                  <a:lnTo>
                    <a:pt x="266" y="671"/>
                  </a:lnTo>
                  <a:lnTo>
                    <a:pt x="250" y="662"/>
                  </a:lnTo>
                  <a:lnTo>
                    <a:pt x="218" y="654"/>
                  </a:lnTo>
                  <a:lnTo>
                    <a:pt x="202" y="654"/>
                  </a:lnTo>
                  <a:lnTo>
                    <a:pt x="185" y="654"/>
                  </a:lnTo>
                  <a:lnTo>
                    <a:pt x="178" y="647"/>
                  </a:lnTo>
                  <a:lnTo>
                    <a:pt x="152" y="638"/>
                  </a:lnTo>
                  <a:lnTo>
                    <a:pt x="129" y="621"/>
                  </a:lnTo>
                  <a:lnTo>
                    <a:pt x="121" y="614"/>
                  </a:lnTo>
                  <a:lnTo>
                    <a:pt x="88" y="606"/>
                  </a:lnTo>
                  <a:lnTo>
                    <a:pt x="81" y="606"/>
                  </a:lnTo>
                  <a:lnTo>
                    <a:pt x="55" y="614"/>
                  </a:lnTo>
                  <a:lnTo>
                    <a:pt x="40" y="614"/>
                  </a:lnTo>
                  <a:lnTo>
                    <a:pt x="15" y="621"/>
                  </a:lnTo>
                  <a:lnTo>
                    <a:pt x="0" y="630"/>
                  </a:lnTo>
                  <a:lnTo>
                    <a:pt x="0" y="614"/>
                  </a:lnTo>
                  <a:lnTo>
                    <a:pt x="0" y="597"/>
                  </a:lnTo>
                  <a:lnTo>
                    <a:pt x="0" y="573"/>
                  </a:lnTo>
                  <a:lnTo>
                    <a:pt x="0" y="526"/>
                  </a:lnTo>
                  <a:lnTo>
                    <a:pt x="7" y="517"/>
                  </a:lnTo>
                  <a:lnTo>
                    <a:pt x="24" y="493"/>
                  </a:lnTo>
                  <a:lnTo>
                    <a:pt x="31" y="460"/>
                  </a:lnTo>
                  <a:lnTo>
                    <a:pt x="31" y="428"/>
                  </a:lnTo>
                  <a:lnTo>
                    <a:pt x="48" y="412"/>
                  </a:lnTo>
                  <a:lnTo>
                    <a:pt x="48" y="404"/>
                  </a:lnTo>
                  <a:lnTo>
                    <a:pt x="72" y="395"/>
                  </a:lnTo>
                  <a:lnTo>
                    <a:pt x="88" y="404"/>
                  </a:lnTo>
                  <a:lnTo>
                    <a:pt x="88" y="419"/>
                  </a:lnTo>
                  <a:lnTo>
                    <a:pt x="88" y="436"/>
                  </a:lnTo>
                  <a:lnTo>
                    <a:pt x="88" y="452"/>
                  </a:lnTo>
                  <a:lnTo>
                    <a:pt x="88" y="460"/>
                  </a:lnTo>
                  <a:lnTo>
                    <a:pt x="81" y="476"/>
                  </a:lnTo>
                  <a:lnTo>
                    <a:pt x="81" y="493"/>
                  </a:lnTo>
                  <a:lnTo>
                    <a:pt x="88" y="493"/>
                  </a:lnTo>
                  <a:lnTo>
                    <a:pt x="112" y="493"/>
                  </a:lnTo>
                  <a:lnTo>
                    <a:pt x="138" y="493"/>
                  </a:lnTo>
                  <a:lnTo>
                    <a:pt x="152" y="493"/>
                  </a:lnTo>
                  <a:lnTo>
                    <a:pt x="169" y="500"/>
                  </a:lnTo>
                  <a:lnTo>
                    <a:pt x="193" y="493"/>
                  </a:lnTo>
                  <a:lnTo>
                    <a:pt x="202" y="476"/>
                  </a:lnTo>
                  <a:lnTo>
                    <a:pt x="226" y="476"/>
                  </a:lnTo>
                  <a:lnTo>
                    <a:pt x="235" y="469"/>
                  </a:lnTo>
                  <a:lnTo>
                    <a:pt x="250" y="445"/>
                  </a:lnTo>
                  <a:lnTo>
                    <a:pt x="266" y="428"/>
                  </a:lnTo>
                  <a:lnTo>
                    <a:pt x="283" y="412"/>
                  </a:lnTo>
                  <a:lnTo>
                    <a:pt x="290" y="395"/>
                  </a:lnTo>
                  <a:lnTo>
                    <a:pt x="316" y="388"/>
                  </a:lnTo>
                  <a:lnTo>
                    <a:pt x="340" y="371"/>
                  </a:lnTo>
                  <a:lnTo>
                    <a:pt x="347" y="355"/>
                  </a:lnTo>
                  <a:lnTo>
                    <a:pt x="347" y="340"/>
                  </a:lnTo>
                  <a:lnTo>
                    <a:pt x="373" y="340"/>
                  </a:lnTo>
                  <a:lnTo>
                    <a:pt x="380" y="323"/>
                  </a:lnTo>
                  <a:lnTo>
                    <a:pt x="404" y="314"/>
                  </a:lnTo>
                  <a:lnTo>
                    <a:pt x="437" y="314"/>
                  </a:lnTo>
                  <a:lnTo>
                    <a:pt x="454" y="307"/>
                  </a:lnTo>
                  <a:lnTo>
                    <a:pt x="477" y="299"/>
                  </a:lnTo>
                  <a:lnTo>
                    <a:pt x="477" y="283"/>
                  </a:lnTo>
                  <a:lnTo>
                    <a:pt x="485" y="274"/>
                  </a:lnTo>
                  <a:lnTo>
                    <a:pt x="485" y="250"/>
                  </a:lnTo>
                  <a:lnTo>
                    <a:pt x="477" y="226"/>
                  </a:lnTo>
                  <a:lnTo>
                    <a:pt x="485" y="202"/>
                  </a:lnTo>
                  <a:lnTo>
                    <a:pt x="510" y="186"/>
                  </a:lnTo>
                  <a:lnTo>
                    <a:pt x="566" y="169"/>
                  </a:lnTo>
                  <a:lnTo>
                    <a:pt x="591" y="153"/>
                  </a:lnTo>
                  <a:lnTo>
                    <a:pt x="599" y="153"/>
                  </a:lnTo>
                  <a:lnTo>
                    <a:pt x="623" y="121"/>
                  </a:lnTo>
                  <a:lnTo>
                    <a:pt x="663" y="105"/>
                  </a:lnTo>
                  <a:lnTo>
                    <a:pt x="680" y="97"/>
                  </a:lnTo>
                  <a:lnTo>
                    <a:pt x="689" y="97"/>
                  </a:lnTo>
                  <a:lnTo>
                    <a:pt x="713" y="81"/>
                  </a:lnTo>
                  <a:lnTo>
                    <a:pt x="720" y="57"/>
                  </a:lnTo>
                  <a:lnTo>
                    <a:pt x="713" y="24"/>
                  </a:lnTo>
                  <a:lnTo>
                    <a:pt x="729" y="17"/>
                  </a:lnTo>
                  <a:lnTo>
                    <a:pt x="761" y="17"/>
                  </a:lnTo>
                  <a:lnTo>
                    <a:pt x="786" y="17"/>
                  </a:lnTo>
                  <a:lnTo>
                    <a:pt x="810" y="8"/>
                  </a:lnTo>
                  <a:lnTo>
                    <a:pt x="826" y="0"/>
                  </a:lnTo>
                  <a:lnTo>
                    <a:pt x="843" y="0"/>
                  </a:lnTo>
                  <a:lnTo>
                    <a:pt x="858" y="17"/>
                  </a:lnTo>
                  <a:lnTo>
                    <a:pt x="883" y="40"/>
                  </a:lnTo>
                  <a:lnTo>
                    <a:pt x="898" y="48"/>
                  </a:lnTo>
                  <a:lnTo>
                    <a:pt x="915" y="81"/>
                  </a:lnTo>
                  <a:lnTo>
                    <a:pt x="931" y="105"/>
                  </a:lnTo>
                  <a:lnTo>
                    <a:pt x="939" y="105"/>
                  </a:lnTo>
                  <a:lnTo>
                    <a:pt x="955" y="129"/>
                  </a:lnTo>
                  <a:lnTo>
                    <a:pt x="955" y="145"/>
                  </a:lnTo>
                  <a:lnTo>
                    <a:pt x="964" y="153"/>
                  </a:lnTo>
                  <a:lnTo>
                    <a:pt x="972" y="169"/>
                  </a:lnTo>
                  <a:lnTo>
                    <a:pt x="972" y="186"/>
                  </a:lnTo>
                  <a:lnTo>
                    <a:pt x="981" y="193"/>
                  </a:lnTo>
                  <a:lnTo>
                    <a:pt x="988" y="202"/>
                  </a:lnTo>
                  <a:lnTo>
                    <a:pt x="996" y="234"/>
                  </a:lnTo>
                  <a:lnTo>
                    <a:pt x="1005" y="250"/>
                  </a:lnTo>
                  <a:lnTo>
                    <a:pt x="1012" y="267"/>
                  </a:lnTo>
                  <a:lnTo>
                    <a:pt x="1053" y="274"/>
                  </a:lnTo>
                  <a:lnTo>
                    <a:pt x="1086" y="283"/>
                  </a:lnTo>
                  <a:lnTo>
                    <a:pt x="1110" y="307"/>
                  </a:lnTo>
                  <a:lnTo>
                    <a:pt x="1126" y="340"/>
                  </a:lnTo>
                  <a:lnTo>
                    <a:pt x="1142" y="364"/>
                  </a:lnTo>
                  <a:lnTo>
                    <a:pt x="1166" y="388"/>
                  </a:lnTo>
                  <a:lnTo>
                    <a:pt x="1199" y="388"/>
                  </a:lnTo>
                  <a:lnTo>
                    <a:pt x="1240" y="371"/>
                  </a:lnTo>
                  <a:lnTo>
                    <a:pt x="1264" y="371"/>
                  </a:lnTo>
                  <a:lnTo>
                    <a:pt x="1288" y="347"/>
                  </a:lnTo>
                  <a:lnTo>
                    <a:pt x="1304" y="347"/>
                  </a:lnTo>
                  <a:lnTo>
                    <a:pt x="1328" y="355"/>
                  </a:lnTo>
                  <a:lnTo>
                    <a:pt x="1345" y="355"/>
                  </a:lnTo>
                  <a:lnTo>
                    <a:pt x="1369" y="355"/>
                  </a:lnTo>
                  <a:lnTo>
                    <a:pt x="1394" y="347"/>
                  </a:lnTo>
                  <a:lnTo>
                    <a:pt x="1418" y="347"/>
                  </a:lnTo>
                  <a:lnTo>
                    <a:pt x="1449" y="347"/>
                  </a:lnTo>
                  <a:lnTo>
                    <a:pt x="1466" y="347"/>
                  </a:lnTo>
                  <a:lnTo>
                    <a:pt x="1482" y="364"/>
                  </a:lnTo>
                  <a:lnTo>
                    <a:pt x="1482" y="371"/>
                  </a:lnTo>
                  <a:lnTo>
                    <a:pt x="1499" y="380"/>
                  </a:lnTo>
                  <a:lnTo>
                    <a:pt x="1506" y="388"/>
                  </a:lnTo>
                  <a:lnTo>
                    <a:pt x="1506" y="404"/>
                  </a:lnTo>
                  <a:lnTo>
                    <a:pt x="1506" y="436"/>
                  </a:lnTo>
                  <a:lnTo>
                    <a:pt x="1499" y="460"/>
                  </a:lnTo>
                  <a:lnTo>
                    <a:pt x="1499" y="485"/>
                  </a:lnTo>
                  <a:lnTo>
                    <a:pt x="1506" y="493"/>
                  </a:lnTo>
                  <a:lnTo>
                    <a:pt x="1506" y="493"/>
                  </a:lnTo>
                  <a:lnTo>
                    <a:pt x="1523" y="493"/>
                  </a:lnTo>
                  <a:lnTo>
                    <a:pt x="1532" y="500"/>
                  </a:lnTo>
                  <a:lnTo>
                    <a:pt x="1515" y="509"/>
                  </a:lnTo>
                  <a:lnTo>
                    <a:pt x="1506" y="526"/>
                  </a:lnTo>
                  <a:lnTo>
                    <a:pt x="1491" y="533"/>
                  </a:lnTo>
                  <a:lnTo>
                    <a:pt x="1475" y="549"/>
                  </a:lnTo>
                  <a:lnTo>
                    <a:pt x="1449" y="566"/>
                  </a:lnTo>
                  <a:lnTo>
                    <a:pt x="1435" y="597"/>
                  </a:lnTo>
                  <a:lnTo>
                    <a:pt x="1435" y="606"/>
                  </a:lnTo>
                  <a:lnTo>
                    <a:pt x="1435" y="606"/>
                  </a:lnTo>
                  <a:close/>
                </a:path>
              </a:pathLst>
            </a:custGeom>
            <a:solidFill>
              <a:schemeClr val="tx2"/>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6" name="Freeform 16"/>
            <p:cNvSpPr>
              <a:spLocks/>
            </p:cNvSpPr>
            <p:nvPr/>
          </p:nvSpPr>
          <p:spPr bwMode="auto">
            <a:xfrm>
              <a:off x="3065" y="1199"/>
              <a:ext cx="1444" cy="1753"/>
            </a:xfrm>
            <a:custGeom>
              <a:avLst/>
              <a:gdLst>
                <a:gd name="T0" fmla="*/ 1273 w 1444"/>
                <a:gd name="T1" fmla="*/ 354 h 1753"/>
                <a:gd name="T2" fmla="*/ 1314 w 1444"/>
                <a:gd name="T3" fmla="*/ 387 h 1753"/>
                <a:gd name="T4" fmla="*/ 1347 w 1444"/>
                <a:gd name="T5" fmla="*/ 411 h 1753"/>
                <a:gd name="T6" fmla="*/ 1371 w 1444"/>
                <a:gd name="T7" fmla="*/ 444 h 1753"/>
                <a:gd name="T8" fmla="*/ 1371 w 1444"/>
                <a:gd name="T9" fmla="*/ 492 h 1753"/>
                <a:gd name="T10" fmla="*/ 1411 w 1444"/>
                <a:gd name="T11" fmla="*/ 566 h 1753"/>
                <a:gd name="T12" fmla="*/ 1444 w 1444"/>
                <a:gd name="T13" fmla="*/ 606 h 1753"/>
                <a:gd name="T14" fmla="*/ 1428 w 1444"/>
                <a:gd name="T15" fmla="*/ 654 h 1753"/>
                <a:gd name="T16" fmla="*/ 1347 w 1444"/>
                <a:gd name="T17" fmla="*/ 735 h 1753"/>
                <a:gd name="T18" fmla="*/ 1371 w 1444"/>
                <a:gd name="T19" fmla="*/ 872 h 1753"/>
                <a:gd name="T20" fmla="*/ 1306 w 1444"/>
                <a:gd name="T21" fmla="*/ 953 h 1753"/>
                <a:gd name="T22" fmla="*/ 1233 w 1444"/>
                <a:gd name="T23" fmla="*/ 1058 h 1753"/>
                <a:gd name="T24" fmla="*/ 1192 w 1444"/>
                <a:gd name="T25" fmla="*/ 1115 h 1753"/>
                <a:gd name="T26" fmla="*/ 1176 w 1444"/>
                <a:gd name="T27" fmla="*/ 1236 h 1753"/>
                <a:gd name="T28" fmla="*/ 1119 w 1444"/>
                <a:gd name="T29" fmla="*/ 1236 h 1753"/>
                <a:gd name="T30" fmla="*/ 1031 w 1444"/>
                <a:gd name="T31" fmla="*/ 1269 h 1753"/>
                <a:gd name="T32" fmla="*/ 917 w 1444"/>
                <a:gd name="T33" fmla="*/ 1350 h 1753"/>
                <a:gd name="T34" fmla="*/ 884 w 1444"/>
                <a:gd name="T35" fmla="*/ 1317 h 1753"/>
                <a:gd name="T36" fmla="*/ 860 w 1444"/>
                <a:gd name="T37" fmla="*/ 1269 h 1753"/>
                <a:gd name="T38" fmla="*/ 796 w 1444"/>
                <a:gd name="T39" fmla="*/ 1253 h 1753"/>
                <a:gd name="T40" fmla="*/ 715 w 1444"/>
                <a:gd name="T41" fmla="*/ 1284 h 1753"/>
                <a:gd name="T42" fmla="*/ 706 w 1444"/>
                <a:gd name="T43" fmla="*/ 1341 h 1753"/>
                <a:gd name="T44" fmla="*/ 715 w 1444"/>
                <a:gd name="T45" fmla="*/ 1389 h 1753"/>
                <a:gd name="T46" fmla="*/ 706 w 1444"/>
                <a:gd name="T47" fmla="*/ 1438 h 1753"/>
                <a:gd name="T48" fmla="*/ 674 w 1444"/>
                <a:gd name="T49" fmla="*/ 1470 h 1753"/>
                <a:gd name="T50" fmla="*/ 641 w 1444"/>
                <a:gd name="T51" fmla="*/ 1510 h 1753"/>
                <a:gd name="T52" fmla="*/ 665 w 1444"/>
                <a:gd name="T53" fmla="*/ 1608 h 1753"/>
                <a:gd name="T54" fmla="*/ 641 w 1444"/>
                <a:gd name="T55" fmla="*/ 1616 h 1753"/>
                <a:gd name="T56" fmla="*/ 592 w 1444"/>
                <a:gd name="T57" fmla="*/ 1648 h 1753"/>
                <a:gd name="T58" fmla="*/ 584 w 1444"/>
                <a:gd name="T59" fmla="*/ 1697 h 1753"/>
                <a:gd name="T60" fmla="*/ 551 w 1444"/>
                <a:gd name="T61" fmla="*/ 1753 h 1753"/>
                <a:gd name="T62" fmla="*/ 439 w 1444"/>
                <a:gd name="T63" fmla="*/ 1672 h 1753"/>
                <a:gd name="T64" fmla="*/ 357 w 1444"/>
                <a:gd name="T65" fmla="*/ 1551 h 1753"/>
                <a:gd name="T66" fmla="*/ 147 w 1444"/>
                <a:gd name="T67" fmla="*/ 1536 h 1753"/>
                <a:gd name="T68" fmla="*/ 17 w 1444"/>
                <a:gd name="T69" fmla="*/ 1503 h 1753"/>
                <a:gd name="T70" fmla="*/ 0 w 1444"/>
                <a:gd name="T71" fmla="*/ 1405 h 1753"/>
                <a:gd name="T72" fmla="*/ 50 w 1444"/>
                <a:gd name="T73" fmla="*/ 1310 h 1753"/>
                <a:gd name="T74" fmla="*/ 276 w 1444"/>
                <a:gd name="T75" fmla="*/ 1341 h 1753"/>
                <a:gd name="T76" fmla="*/ 204 w 1444"/>
                <a:gd name="T77" fmla="*/ 1163 h 1753"/>
                <a:gd name="T78" fmla="*/ 309 w 1444"/>
                <a:gd name="T79" fmla="*/ 905 h 1753"/>
                <a:gd name="T80" fmla="*/ 333 w 1444"/>
                <a:gd name="T81" fmla="*/ 654 h 1753"/>
                <a:gd name="T82" fmla="*/ 252 w 1444"/>
                <a:gd name="T83" fmla="*/ 299 h 1753"/>
                <a:gd name="T84" fmla="*/ 423 w 1444"/>
                <a:gd name="T85" fmla="*/ 266 h 1753"/>
                <a:gd name="T86" fmla="*/ 487 w 1444"/>
                <a:gd name="T87" fmla="*/ 307 h 1753"/>
                <a:gd name="T88" fmla="*/ 584 w 1444"/>
                <a:gd name="T89" fmla="*/ 404 h 1753"/>
                <a:gd name="T90" fmla="*/ 674 w 1444"/>
                <a:gd name="T91" fmla="*/ 387 h 1753"/>
                <a:gd name="T92" fmla="*/ 706 w 1444"/>
                <a:gd name="T93" fmla="*/ 242 h 1753"/>
                <a:gd name="T94" fmla="*/ 763 w 1444"/>
                <a:gd name="T95" fmla="*/ 137 h 1753"/>
                <a:gd name="T96" fmla="*/ 876 w 1444"/>
                <a:gd name="T97" fmla="*/ 145 h 1753"/>
                <a:gd name="T98" fmla="*/ 957 w 1444"/>
                <a:gd name="T99" fmla="*/ 104 h 1753"/>
                <a:gd name="T100" fmla="*/ 1014 w 1444"/>
                <a:gd name="T101" fmla="*/ 40 h 1753"/>
                <a:gd name="T102" fmla="*/ 1095 w 1444"/>
                <a:gd name="T103" fmla="*/ 7 h 1753"/>
                <a:gd name="T104" fmla="*/ 1135 w 1444"/>
                <a:gd name="T105" fmla="*/ 71 h 1753"/>
                <a:gd name="T106" fmla="*/ 1159 w 1444"/>
                <a:gd name="T107" fmla="*/ 137 h 1753"/>
                <a:gd name="T108" fmla="*/ 1192 w 1444"/>
                <a:gd name="T109" fmla="*/ 193 h 1753"/>
                <a:gd name="T110" fmla="*/ 1240 w 1444"/>
                <a:gd name="T111" fmla="*/ 274 h 1753"/>
                <a:gd name="T112" fmla="*/ 1233 w 1444"/>
                <a:gd name="T113" fmla="*/ 314 h 1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44" h="1753">
                  <a:moveTo>
                    <a:pt x="1233" y="314"/>
                  </a:moveTo>
                  <a:lnTo>
                    <a:pt x="1233" y="323"/>
                  </a:lnTo>
                  <a:lnTo>
                    <a:pt x="1233" y="330"/>
                  </a:lnTo>
                  <a:lnTo>
                    <a:pt x="1240" y="330"/>
                  </a:lnTo>
                  <a:lnTo>
                    <a:pt x="1249" y="339"/>
                  </a:lnTo>
                  <a:lnTo>
                    <a:pt x="1257" y="354"/>
                  </a:lnTo>
                  <a:lnTo>
                    <a:pt x="1273" y="354"/>
                  </a:lnTo>
                  <a:lnTo>
                    <a:pt x="1281" y="354"/>
                  </a:lnTo>
                  <a:lnTo>
                    <a:pt x="1290" y="371"/>
                  </a:lnTo>
                  <a:lnTo>
                    <a:pt x="1297" y="380"/>
                  </a:lnTo>
                  <a:lnTo>
                    <a:pt x="1306" y="371"/>
                  </a:lnTo>
                  <a:lnTo>
                    <a:pt x="1314" y="371"/>
                  </a:lnTo>
                  <a:lnTo>
                    <a:pt x="1314" y="380"/>
                  </a:lnTo>
                  <a:lnTo>
                    <a:pt x="1314" y="387"/>
                  </a:lnTo>
                  <a:lnTo>
                    <a:pt x="1314" y="395"/>
                  </a:lnTo>
                  <a:lnTo>
                    <a:pt x="1314" y="404"/>
                  </a:lnTo>
                  <a:lnTo>
                    <a:pt x="1323" y="395"/>
                  </a:lnTo>
                  <a:lnTo>
                    <a:pt x="1338" y="395"/>
                  </a:lnTo>
                  <a:lnTo>
                    <a:pt x="1338" y="395"/>
                  </a:lnTo>
                  <a:lnTo>
                    <a:pt x="1347" y="404"/>
                  </a:lnTo>
                  <a:lnTo>
                    <a:pt x="1347" y="411"/>
                  </a:lnTo>
                  <a:lnTo>
                    <a:pt x="1354" y="420"/>
                  </a:lnTo>
                  <a:lnTo>
                    <a:pt x="1354" y="420"/>
                  </a:lnTo>
                  <a:lnTo>
                    <a:pt x="1347" y="428"/>
                  </a:lnTo>
                  <a:lnTo>
                    <a:pt x="1338" y="435"/>
                  </a:lnTo>
                  <a:lnTo>
                    <a:pt x="1338" y="435"/>
                  </a:lnTo>
                  <a:lnTo>
                    <a:pt x="1347" y="444"/>
                  </a:lnTo>
                  <a:lnTo>
                    <a:pt x="1371" y="444"/>
                  </a:lnTo>
                  <a:lnTo>
                    <a:pt x="1378" y="444"/>
                  </a:lnTo>
                  <a:lnTo>
                    <a:pt x="1387" y="452"/>
                  </a:lnTo>
                  <a:lnTo>
                    <a:pt x="1387" y="461"/>
                  </a:lnTo>
                  <a:lnTo>
                    <a:pt x="1387" y="468"/>
                  </a:lnTo>
                  <a:lnTo>
                    <a:pt x="1371" y="476"/>
                  </a:lnTo>
                  <a:lnTo>
                    <a:pt x="1371" y="485"/>
                  </a:lnTo>
                  <a:lnTo>
                    <a:pt x="1371" y="492"/>
                  </a:lnTo>
                  <a:lnTo>
                    <a:pt x="1363" y="501"/>
                  </a:lnTo>
                  <a:lnTo>
                    <a:pt x="1371" y="509"/>
                  </a:lnTo>
                  <a:lnTo>
                    <a:pt x="1387" y="509"/>
                  </a:lnTo>
                  <a:lnTo>
                    <a:pt x="1395" y="525"/>
                  </a:lnTo>
                  <a:lnTo>
                    <a:pt x="1404" y="542"/>
                  </a:lnTo>
                  <a:lnTo>
                    <a:pt x="1420" y="557"/>
                  </a:lnTo>
                  <a:lnTo>
                    <a:pt x="1411" y="566"/>
                  </a:lnTo>
                  <a:lnTo>
                    <a:pt x="1404" y="566"/>
                  </a:lnTo>
                  <a:lnTo>
                    <a:pt x="1404" y="582"/>
                  </a:lnTo>
                  <a:lnTo>
                    <a:pt x="1420" y="582"/>
                  </a:lnTo>
                  <a:lnTo>
                    <a:pt x="1428" y="589"/>
                  </a:lnTo>
                  <a:lnTo>
                    <a:pt x="1435" y="582"/>
                  </a:lnTo>
                  <a:lnTo>
                    <a:pt x="1444" y="589"/>
                  </a:lnTo>
                  <a:lnTo>
                    <a:pt x="1444" y="606"/>
                  </a:lnTo>
                  <a:lnTo>
                    <a:pt x="1444" y="606"/>
                  </a:lnTo>
                  <a:lnTo>
                    <a:pt x="1444" y="613"/>
                  </a:lnTo>
                  <a:lnTo>
                    <a:pt x="1435" y="622"/>
                  </a:lnTo>
                  <a:lnTo>
                    <a:pt x="1428" y="622"/>
                  </a:lnTo>
                  <a:lnTo>
                    <a:pt x="1428" y="630"/>
                  </a:lnTo>
                  <a:lnTo>
                    <a:pt x="1428" y="646"/>
                  </a:lnTo>
                  <a:lnTo>
                    <a:pt x="1428" y="654"/>
                  </a:lnTo>
                  <a:lnTo>
                    <a:pt x="1404" y="663"/>
                  </a:lnTo>
                  <a:lnTo>
                    <a:pt x="1378" y="663"/>
                  </a:lnTo>
                  <a:lnTo>
                    <a:pt x="1363" y="670"/>
                  </a:lnTo>
                  <a:lnTo>
                    <a:pt x="1363" y="687"/>
                  </a:lnTo>
                  <a:lnTo>
                    <a:pt x="1354" y="703"/>
                  </a:lnTo>
                  <a:lnTo>
                    <a:pt x="1354" y="718"/>
                  </a:lnTo>
                  <a:lnTo>
                    <a:pt x="1347" y="735"/>
                  </a:lnTo>
                  <a:lnTo>
                    <a:pt x="1338" y="775"/>
                  </a:lnTo>
                  <a:lnTo>
                    <a:pt x="1347" y="792"/>
                  </a:lnTo>
                  <a:lnTo>
                    <a:pt x="1363" y="808"/>
                  </a:lnTo>
                  <a:lnTo>
                    <a:pt x="1371" y="816"/>
                  </a:lnTo>
                  <a:lnTo>
                    <a:pt x="1378" y="832"/>
                  </a:lnTo>
                  <a:lnTo>
                    <a:pt x="1387" y="848"/>
                  </a:lnTo>
                  <a:lnTo>
                    <a:pt x="1371" y="872"/>
                  </a:lnTo>
                  <a:lnTo>
                    <a:pt x="1363" y="889"/>
                  </a:lnTo>
                  <a:lnTo>
                    <a:pt x="1363" y="905"/>
                  </a:lnTo>
                  <a:lnTo>
                    <a:pt x="1354" y="920"/>
                  </a:lnTo>
                  <a:lnTo>
                    <a:pt x="1347" y="929"/>
                  </a:lnTo>
                  <a:lnTo>
                    <a:pt x="1330" y="937"/>
                  </a:lnTo>
                  <a:lnTo>
                    <a:pt x="1323" y="946"/>
                  </a:lnTo>
                  <a:lnTo>
                    <a:pt x="1306" y="953"/>
                  </a:lnTo>
                  <a:lnTo>
                    <a:pt x="1297" y="977"/>
                  </a:lnTo>
                  <a:lnTo>
                    <a:pt x="1297" y="986"/>
                  </a:lnTo>
                  <a:lnTo>
                    <a:pt x="1290" y="994"/>
                  </a:lnTo>
                  <a:lnTo>
                    <a:pt x="1281" y="994"/>
                  </a:lnTo>
                  <a:lnTo>
                    <a:pt x="1257" y="1018"/>
                  </a:lnTo>
                  <a:lnTo>
                    <a:pt x="1249" y="1051"/>
                  </a:lnTo>
                  <a:lnTo>
                    <a:pt x="1233" y="1058"/>
                  </a:lnTo>
                  <a:lnTo>
                    <a:pt x="1225" y="1067"/>
                  </a:lnTo>
                  <a:lnTo>
                    <a:pt x="1225" y="1075"/>
                  </a:lnTo>
                  <a:lnTo>
                    <a:pt x="1209" y="1082"/>
                  </a:lnTo>
                  <a:lnTo>
                    <a:pt x="1200" y="1091"/>
                  </a:lnTo>
                  <a:lnTo>
                    <a:pt x="1200" y="1098"/>
                  </a:lnTo>
                  <a:lnTo>
                    <a:pt x="1200" y="1107"/>
                  </a:lnTo>
                  <a:lnTo>
                    <a:pt x="1192" y="1115"/>
                  </a:lnTo>
                  <a:lnTo>
                    <a:pt x="1192" y="1122"/>
                  </a:lnTo>
                  <a:lnTo>
                    <a:pt x="1192" y="1139"/>
                  </a:lnTo>
                  <a:lnTo>
                    <a:pt x="1192" y="1155"/>
                  </a:lnTo>
                  <a:lnTo>
                    <a:pt x="1185" y="1172"/>
                  </a:lnTo>
                  <a:lnTo>
                    <a:pt x="1176" y="1188"/>
                  </a:lnTo>
                  <a:lnTo>
                    <a:pt x="1176" y="1212"/>
                  </a:lnTo>
                  <a:lnTo>
                    <a:pt x="1176" y="1236"/>
                  </a:lnTo>
                  <a:lnTo>
                    <a:pt x="1168" y="1253"/>
                  </a:lnTo>
                  <a:lnTo>
                    <a:pt x="1159" y="1260"/>
                  </a:lnTo>
                  <a:lnTo>
                    <a:pt x="1143" y="1260"/>
                  </a:lnTo>
                  <a:lnTo>
                    <a:pt x="1135" y="1260"/>
                  </a:lnTo>
                  <a:lnTo>
                    <a:pt x="1128" y="1253"/>
                  </a:lnTo>
                  <a:lnTo>
                    <a:pt x="1119" y="1236"/>
                  </a:lnTo>
                  <a:lnTo>
                    <a:pt x="1119" y="1236"/>
                  </a:lnTo>
                  <a:lnTo>
                    <a:pt x="1112" y="1229"/>
                  </a:lnTo>
                  <a:lnTo>
                    <a:pt x="1103" y="1236"/>
                  </a:lnTo>
                  <a:lnTo>
                    <a:pt x="1088" y="1236"/>
                  </a:lnTo>
                  <a:lnTo>
                    <a:pt x="1079" y="1236"/>
                  </a:lnTo>
                  <a:lnTo>
                    <a:pt x="1062" y="1236"/>
                  </a:lnTo>
                  <a:lnTo>
                    <a:pt x="1047" y="1253"/>
                  </a:lnTo>
                  <a:lnTo>
                    <a:pt x="1031" y="1269"/>
                  </a:lnTo>
                  <a:lnTo>
                    <a:pt x="1005" y="1293"/>
                  </a:lnTo>
                  <a:lnTo>
                    <a:pt x="998" y="1301"/>
                  </a:lnTo>
                  <a:lnTo>
                    <a:pt x="990" y="1310"/>
                  </a:lnTo>
                  <a:lnTo>
                    <a:pt x="965" y="1310"/>
                  </a:lnTo>
                  <a:lnTo>
                    <a:pt x="957" y="1317"/>
                  </a:lnTo>
                  <a:lnTo>
                    <a:pt x="941" y="1334"/>
                  </a:lnTo>
                  <a:lnTo>
                    <a:pt x="917" y="1350"/>
                  </a:lnTo>
                  <a:lnTo>
                    <a:pt x="900" y="1357"/>
                  </a:lnTo>
                  <a:lnTo>
                    <a:pt x="900" y="1350"/>
                  </a:lnTo>
                  <a:lnTo>
                    <a:pt x="900" y="1341"/>
                  </a:lnTo>
                  <a:lnTo>
                    <a:pt x="893" y="1341"/>
                  </a:lnTo>
                  <a:lnTo>
                    <a:pt x="893" y="1334"/>
                  </a:lnTo>
                  <a:lnTo>
                    <a:pt x="893" y="1325"/>
                  </a:lnTo>
                  <a:lnTo>
                    <a:pt x="884" y="1317"/>
                  </a:lnTo>
                  <a:lnTo>
                    <a:pt x="884" y="1310"/>
                  </a:lnTo>
                  <a:lnTo>
                    <a:pt x="876" y="1301"/>
                  </a:lnTo>
                  <a:lnTo>
                    <a:pt x="876" y="1293"/>
                  </a:lnTo>
                  <a:lnTo>
                    <a:pt x="876" y="1293"/>
                  </a:lnTo>
                  <a:lnTo>
                    <a:pt x="867" y="1284"/>
                  </a:lnTo>
                  <a:lnTo>
                    <a:pt x="867" y="1277"/>
                  </a:lnTo>
                  <a:lnTo>
                    <a:pt x="860" y="1269"/>
                  </a:lnTo>
                  <a:lnTo>
                    <a:pt x="852" y="1260"/>
                  </a:lnTo>
                  <a:lnTo>
                    <a:pt x="843" y="1253"/>
                  </a:lnTo>
                  <a:lnTo>
                    <a:pt x="836" y="1253"/>
                  </a:lnTo>
                  <a:lnTo>
                    <a:pt x="819" y="1244"/>
                  </a:lnTo>
                  <a:lnTo>
                    <a:pt x="812" y="1244"/>
                  </a:lnTo>
                  <a:lnTo>
                    <a:pt x="803" y="1253"/>
                  </a:lnTo>
                  <a:lnTo>
                    <a:pt x="796" y="1253"/>
                  </a:lnTo>
                  <a:lnTo>
                    <a:pt x="779" y="1253"/>
                  </a:lnTo>
                  <a:lnTo>
                    <a:pt x="770" y="1260"/>
                  </a:lnTo>
                  <a:lnTo>
                    <a:pt x="763" y="1260"/>
                  </a:lnTo>
                  <a:lnTo>
                    <a:pt x="746" y="1269"/>
                  </a:lnTo>
                  <a:lnTo>
                    <a:pt x="739" y="1269"/>
                  </a:lnTo>
                  <a:lnTo>
                    <a:pt x="730" y="1277"/>
                  </a:lnTo>
                  <a:lnTo>
                    <a:pt x="715" y="1284"/>
                  </a:lnTo>
                  <a:lnTo>
                    <a:pt x="706" y="1284"/>
                  </a:lnTo>
                  <a:lnTo>
                    <a:pt x="698" y="1301"/>
                  </a:lnTo>
                  <a:lnTo>
                    <a:pt x="689" y="1310"/>
                  </a:lnTo>
                  <a:lnTo>
                    <a:pt x="689" y="1317"/>
                  </a:lnTo>
                  <a:lnTo>
                    <a:pt x="698" y="1325"/>
                  </a:lnTo>
                  <a:lnTo>
                    <a:pt x="698" y="1334"/>
                  </a:lnTo>
                  <a:lnTo>
                    <a:pt x="706" y="1341"/>
                  </a:lnTo>
                  <a:lnTo>
                    <a:pt x="706" y="1350"/>
                  </a:lnTo>
                  <a:lnTo>
                    <a:pt x="698" y="1357"/>
                  </a:lnTo>
                  <a:lnTo>
                    <a:pt x="698" y="1357"/>
                  </a:lnTo>
                  <a:lnTo>
                    <a:pt x="698" y="1365"/>
                  </a:lnTo>
                  <a:lnTo>
                    <a:pt x="698" y="1374"/>
                  </a:lnTo>
                  <a:lnTo>
                    <a:pt x="706" y="1381"/>
                  </a:lnTo>
                  <a:lnTo>
                    <a:pt x="715" y="1389"/>
                  </a:lnTo>
                  <a:lnTo>
                    <a:pt x="722" y="1398"/>
                  </a:lnTo>
                  <a:lnTo>
                    <a:pt x="730" y="1398"/>
                  </a:lnTo>
                  <a:lnTo>
                    <a:pt x="739" y="1414"/>
                  </a:lnTo>
                  <a:lnTo>
                    <a:pt x="730" y="1414"/>
                  </a:lnTo>
                  <a:lnTo>
                    <a:pt x="722" y="1414"/>
                  </a:lnTo>
                  <a:lnTo>
                    <a:pt x="715" y="1422"/>
                  </a:lnTo>
                  <a:lnTo>
                    <a:pt x="706" y="1438"/>
                  </a:lnTo>
                  <a:lnTo>
                    <a:pt x="706" y="1438"/>
                  </a:lnTo>
                  <a:lnTo>
                    <a:pt x="698" y="1446"/>
                  </a:lnTo>
                  <a:lnTo>
                    <a:pt x="689" y="1446"/>
                  </a:lnTo>
                  <a:lnTo>
                    <a:pt x="682" y="1455"/>
                  </a:lnTo>
                  <a:lnTo>
                    <a:pt x="682" y="1462"/>
                  </a:lnTo>
                  <a:lnTo>
                    <a:pt x="674" y="1470"/>
                  </a:lnTo>
                  <a:lnTo>
                    <a:pt x="674" y="1470"/>
                  </a:lnTo>
                  <a:lnTo>
                    <a:pt x="674" y="1479"/>
                  </a:lnTo>
                  <a:lnTo>
                    <a:pt x="674" y="1495"/>
                  </a:lnTo>
                  <a:lnTo>
                    <a:pt x="665" y="1503"/>
                  </a:lnTo>
                  <a:lnTo>
                    <a:pt x="658" y="1510"/>
                  </a:lnTo>
                  <a:lnTo>
                    <a:pt x="658" y="1503"/>
                  </a:lnTo>
                  <a:lnTo>
                    <a:pt x="649" y="1510"/>
                  </a:lnTo>
                  <a:lnTo>
                    <a:pt x="641" y="1510"/>
                  </a:lnTo>
                  <a:lnTo>
                    <a:pt x="625" y="1519"/>
                  </a:lnTo>
                  <a:lnTo>
                    <a:pt x="625" y="1536"/>
                  </a:lnTo>
                  <a:lnTo>
                    <a:pt x="617" y="1536"/>
                  </a:lnTo>
                  <a:lnTo>
                    <a:pt x="617" y="1543"/>
                  </a:lnTo>
                  <a:lnTo>
                    <a:pt x="632" y="1567"/>
                  </a:lnTo>
                  <a:lnTo>
                    <a:pt x="649" y="1584"/>
                  </a:lnTo>
                  <a:lnTo>
                    <a:pt x="665" y="1608"/>
                  </a:lnTo>
                  <a:lnTo>
                    <a:pt x="682" y="1624"/>
                  </a:lnTo>
                  <a:lnTo>
                    <a:pt x="674" y="1624"/>
                  </a:lnTo>
                  <a:lnTo>
                    <a:pt x="658" y="1616"/>
                  </a:lnTo>
                  <a:lnTo>
                    <a:pt x="658" y="1616"/>
                  </a:lnTo>
                  <a:lnTo>
                    <a:pt x="649" y="1616"/>
                  </a:lnTo>
                  <a:lnTo>
                    <a:pt x="641" y="1616"/>
                  </a:lnTo>
                  <a:lnTo>
                    <a:pt x="641" y="1616"/>
                  </a:lnTo>
                  <a:lnTo>
                    <a:pt x="632" y="1616"/>
                  </a:lnTo>
                  <a:lnTo>
                    <a:pt x="625" y="1624"/>
                  </a:lnTo>
                  <a:lnTo>
                    <a:pt x="617" y="1624"/>
                  </a:lnTo>
                  <a:lnTo>
                    <a:pt x="608" y="1631"/>
                  </a:lnTo>
                  <a:lnTo>
                    <a:pt x="601" y="1631"/>
                  </a:lnTo>
                  <a:lnTo>
                    <a:pt x="601" y="1640"/>
                  </a:lnTo>
                  <a:lnTo>
                    <a:pt x="592" y="1648"/>
                  </a:lnTo>
                  <a:lnTo>
                    <a:pt x="592" y="1657"/>
                  </a:lnTo>
                  <a:lnTo>
                    <a:pt x="592" y="1657"/>
                  </a:lnTo>
                  <a:lnTo>
                    <a:pt x="592" y="1664"/>
                  </a:lnTo>
                  <a:lnTo>
                    <a:pt x="592" y="1672"/>
                  </a:lnTo>
                  <a:lnTo>
                    <a:pt x="584" y="1681"/>
                  </a:lnTo>
                  <a:lnTo>
                    <a:pt x="584" y="1688"/>
                  </a:lnTo>
                  <a:lnTo>
                    <a:pt x="584" y="1697"/>
                  </a:lnTo>
                  <a:lnTo>
                    <a:pt x="577" y="1705"/>
                  </a:lnTo>
                  <a:lnTo>
                    <a:pt x="568" y="1712"/>
                  </a:lnTo>
                  <a:lnTo>
                    <a:pt x="560" y="1721"/>
                  </a:lnTo>
                  <a:lnTo>
                    <a:pt x="544" y="1729"/>
                  </a:lnTo>
                  <a:lnTo>
                    <a:pt x="551" y="1738"/>
                  </a:lnTo>
                  <a:lnTo>
                    <a:pt x="551" y="1745"/>
                  </a:lnTo>
                  <a:lnTo>
                    <a:pt x="551" y="1753"/>
                  </a:lnTo>
                  <a:lnTo>
                    <a:pt x="544" y="1745"/>
                  </a:lnTo>
                  <a:lnTo>
                    <a:pt x="520" y="1738"/>
                  </a:lnTo>
                  <a:lnTo>
                    <a:pt x="511" y="1738"/>
                  </a:lnTo>
                  <a:lnTo>
                    <a:pt x="471" y="1712"/>
                  </a:lnTo>
                  <a:lnTo>
                    <a:pt x="454" y="1697"/>
                  </a:lnTo>
                  <a:lnTo>
                    <a:pt x="447" y="1688"/>
                  </a:lnTo>
                  <a:lnTo>
                    <a:pt x="439" y="1672"/>
                  </a:lnTo>
                  <a:lnTo>
                    <a:pt x="414" y="1657"/>
                  </a:lnTo>
                  <a:lnTo>
                    <a:pt x="406" y="1631"/>
                  </a:lnTo>
                  <a:lnTo>
                    <a:pt x="399" y="1608"/>
                  </a:lnTo>
                  <a:lnTo>
                    <a:pt x="399" y="1584"/>
                  </a:lnTo>
                  <a:lnTo>
                    <a:pt x="390" y="1567"/>
                  </a:lnTo>
                  <a:lnTo>
                    <a:pt x="382" y="1560"/>
                  </a:lnTo>
                  <a:lnTo>
                    <a:pt x="357" y="1551"/>
                  </a:lnTo>
                  <a:lnTo>
                    <a:pt x="342" y="1551"/>
                  </a:lnTo>
                  <a:lnTo>
                    <a:pt x="301" y="1551"/>
                  </a:lnTo>
                  <a:lnTo>
                    <a:pt x="276" y="1543"/>
                  </a:lnTo>
                  <a:lnTo>
                    <a:pt x="259" y="1543"/>
                  </a:lnTo>
                  <a:lnTo>
                    <a:pt x="228" y="1536"/>
                  </a:lnTo>
                  <a:lnTo>
                    <a:pt x="187" y="1536"/>
                  </a:lnTo>
                  <a:lnTo>
                    <a:pt x="147" y="1536"/>
                  </a:lnTo>
                  <a:lnTo>
                    <a:pt x="122" y="1527"/>
                  </a:lnTo>
                  <a:lnTo>
                    <a:pt x="107" y="1527"/>
                  </a:lnTo>
                  <a:lnTo>
                    <a:pt x="90" y="1519"/>
                  </a:lnTo>
                  <a:lnTo>
                    <a:pt x="74" y="1510"/>
                  </a:lnTo>
                  <a:lnTo>
                    <a:pt x="50" y="1510"/>
                  </a:lnTo>
                  <a:lnTo>
                    <a:pt x="41" y="1503"/>
                  </a:lnTo>
                  <a:lnTo>
                    <a:pt x="17" y="1503"/>
                  </a:lnTo>
                  <a:lnTo>
                    <a:pt x="9" y="1503"/>
                  </a:lnTo>
                  <a:lnTo>
                    <a:pt x="0" y="1495"/>
                  </a:lnTo>
                  <a:lnTo>
                    <a:pt x="0" y="1479"/>
                  </a:lnTo>
                  <a:lnTo>
                    <a:pt x="0" y="1462"/>
                  </a:lnTo>
                  <a:lnTo>
                    <a:pt x="0" y="1455"/>
                  </a:lnTo>
                  <a:lnTo>
                    <a:pt x="0" y="1429"/>
                  </a:lnTo>
                  <a:lnTo>
                    <a:pt x="0" y="1405"/>
                  </a:lnTo>
                  <a:lnTo>
                    <a:pt x="17" y="1350"/>
                  </a:lnTo>
                  <a:lnTo>
                    <a:pt x="26" y="1334"/>
                  </a:lnTo>
                  <a:lnTo>
                    <a:pt x="26" y="1317"/>
                  </a:lnTo>
                  <a:lnTo>
                    <a:pt x="26" y="1284"/>
                  </a:lnTo>
                  <a:lnTo>
                    <a:pt x="9" y="1269"/>
                  </a:lnTo>
                  <a:lnTo>
                    <a:pt x="33" y="1284"/>
                  </a:lnTo>
                  <a:lnTo>
                    <a:pt x="50" y="1310"/>
                  </a:lnTo>
                  <a:lnTo>
                    <a:pt x="81" y="1317"/>
                  </a:lnTo>
                  <a:lnTo>
                    <a:pt x="155" y="1350"/>
                  </a:lnTo>
                  <a:lnTo>
                    <a:pt x="195" y="1365"/>
                  </a:lnTo>
                  <a:lnTo>
                    <a:pt x="219" y="1374"/>
                  </a:lnTo>
                  <a:lnTo>
                    <a:pt x="244" y="1374"/>
                  </a:lnTo>
                  <a:lnTo>
                    <a:pt x="259" y="1374"/>
                  </a:lnTo>
                  <a:lnTo>
                    <a:pt x="276" y="1341"/>
                  </a:lnTo>
                  <a:lnTo>
                    <a:pt x="268" y="1310"/>
                  </a:lnTo>
                  <a:lnTo>
                    <a:pt x="252" y="1277"/>
                  </a:lnTo>
                  <a:lnTo>
                    <a:pt x="211" y="1244"/>
                  </a:lnTo>
                  <a:lnTo>
                    <a:pt x="204" y="1212"/>
                  </a:lnTo>
                  <a:lnTo>
                    <a:pt x="195" y="1179"/>
                  </a:lnTo>
                  <a:lnTo>
                    <a:pt x="204" y="1163"/>
                  </a:lnTo>
                  <a:lnTo>
                    <a:pt x="204" y="1163"/>
                  </a:lnTo>
                  <a:lnTo>
                    <a:pt x="228" y="1148"/>
                  </a:lnTo>
                  <a:lnTo>
                    <a:pt x="252" y="1139"/>
                  </a:lnTo>
                  <a:lnTo>
                    <a:pt x="276" y="1131"/>
                  </a:lnTo>
                  <a:lnTo>
                    <a:pt x="292" y="1082"/>
                  </a:lnTo>
                  <a:lnTo>
                    <a:pt x="316" y="986"/>
                  </a:lnTo>
                  <a:lnTo>
                    <a:pt x="309" y="937"/>
                  </a:lnTo>
                  <a:lnTo>
                    <a:pt x="309" y="905"/>
                  </a:lnTo>
                  <a:lnTo>
                    <a:pt x="292" y="880"/>
                  </a:lnTo>
                  <a:lnTo>
                    <a:pt x="285" y="865"/>
                  </a:lnTo>
                  <a:lnTo>
                    <a:pt x="268" y="825"/>
                  </a:lnTo>
                  <a:lnTo>
                    <a:pt x="268" y="792"/>
                  </a:lnTo>
                  <a:lnTo>
                    <a:pt x="285" y="744"/>
                  </a:lnTo>
                  <a:lnTo>
                    <a:pt x="316" y="703"/>
                  </a:lnTo>
                  <a:lnTo>
                    <a:pt x="333" y="654"/>
                  </a:lnTo>
                  <a:lnTo>
                    <a:pt x="333" y="597"/>
                  </a:lnTo>
                  <a:lnTo>
                    <a:pt x="333" y="557"/>
                  </a:lnTo>
                  <a:lnTo>
                    <a:pt x="325" y="516"/>
                  </a:lnTo>
                  <a:lnTo>
                    <a:pt x="301" y="380"/>
                  </a:lnTo>
                  <a:lnTo>
                    <a:pt x="276" y="339"/>
                  </a:lnTo>
                  <a:lnTo>
                    <a:pt x="259" y="307"/>
                  </a:lnTo>
                  <a:lnTo>
                    <a:pt x="252" y="299"/>
                  </a:lnTo>
                  <a:lnTo>
                    <a:pt x="252" y="266"/>
                  </a:lnTo>
                  <a:lnTo>
                    <a:pt x="259" y="259"/>
                  </a:lnTo>
                  <a:lnTo>
                    <a:pt x="292" y="266"/>
                  </a:lnTo>
                  <a:lnTo>
                    <a:pt x="325" y="266"/>
                  </a:lnTo>
                  <a:lnTo>
                    <a:pt x="373" y="266"/>
                  </a:lnTo>
                  <a:lnTo>
                    <a:pt x="414" y="266"/>
                  </a:lnTo>
                  <a:lnTo>
                    <a:pt x="423" y="266"/>
                  </a:lnTo>
                  <a:lnTo>
                    <a:pt x="447" y="259"/>
                  </a:lnTo>
                  <a:lnTo>
                    <a:pt x="463" y="259"/>
                  </a:lnTo>
                  <a:lnTo>
                    <a:pt x="463" y="274"/>
                  </a:lnTo>
                  <a:lnTo>
                    <a:pt x="463" y="290"/>
                  </a:lnTo>
                  <a:lnTo>
                    <a:pt x="471" y="290"/>
                  </a:lnTo>
                  <a:lnTo>
                    <a:pt x="480" y="307"/>
                  </a:lnTo>
                  <a:lnTo>
                    <a:pt x="487" y="307"/>
                  </a:lnTo>
                  <a:lnTo>
                    <a:pt x="494" y="339"/>
                  </a:lnTo>
                  <a:lnTo>
                    <a:pt x="494" y="347"/>
                  </a:lnTo>
                  <a:lnTo>
                    <a:pt x="520" y="363"/>
                  </a:lnTo>
                  <a:lnTo>
                    <a:pt x="536" y="380"/>
                  </a:lnTo>
                  <a:lnTo>
                    <a:pt x="544" y="395"/>
                  </a:lnTo>
                  <a:lnTo>
                    <a:pt x="568" y="395"/>
                  </a:lnTo>
                  <a:lnTo>
                    <a:pt x="584" y="404"/>
                  </a:lnTo>
                  <a:lnTo>
                    <a:pt x="601" y="420"/>
                  </a:lnTo>
                  <a:lnTo>
                    <a:pt x="617" y="420"/>
                  </a:lnTo>
                  <a:lnTo>
                    <a:pt x="617" y="428"/>
                  </a:lnTo>
                  <a:lnTo>
                    <a:pt x="649" y="420"/>
                  </a:lnTo>
                  <a:lnTo>
                    <a:pt x="658" y="411"/>
                  </a:lnTo>
                  <a:lnTo>
                    <a:pt x="665" y="404"/>
                  </a:lnTo>
                  <a:lnTo>
                    <a:pt x="674" y="387"/>
                  </a:lnTo>
                  <a:lnTo>
                    <a:pt x="682" y="363"/>
                  </a:lnTo>
                  <a:lnTo>
                    <a:pt x="689" y="347"/>
                  </a:lnTo>
                  <a:lnTo>
                    <a:pt x="698" y="314"/>
                  </a:lnTo>
                  <a:lnTo>
                    <a:pt x="706" y="299"/>
                  </a:lnTo>
                  <a:lnTo>
                    <a:pt x="706" y="290"/>
                  </a:lnTo>
                  <a:lnTo>
                    <a:pt x="706" y="266"/>
                  </a:lnTo>
                  <a:lnTo>
                    <a:pt x="706" y="242"/>
                  </a:lnTo>
                  <a:lnTo>
                    <a:pt x="706" y="218"/>
                  </a:lnTo>
                  <a:lnTo>
                    <a:pt x="706" y="209"/>
                  </a:lnTo>
                  <a:lnTo>
                    <a:pt x="706" y="178"/>
                  </a:lnTo>
                  <a:lnTo>
                    <a:pt x="715" y="152"/>
                  </a:lnTo>
                  <a:lnTo>
                    <a:pt x="722" y="145"/>
                  </a:lnTo>
                  <a:lnTo>
                    <a:pt x="739" y="137"/>
                  </a:lnTo>
                  <a:lnTo>
                    <a:pt x="763" y="137"/>
                  </a:lnTo>
                  <a:lnTo>
                    <a:pt x="779" y="137"/>
                  </a:lnTo>
                  <a:lnTo>
                    <a:pt x="803" y="145"/>
                  </a:lnTo>
                  <a:lnTo>
                    <a:pt x="827" y="145"/>
                  </a:lnTo>
                  <a:lnTo>
                    <a:pt x="843" y="137"/>
                  </a:lnTo>
                  <a:lnTo>
                    <a:pt x="852" y="137"/>
                  </a:lnTo>
                  <a:lnTo>
                    <a:pt x="867" y="145"/>
                  </a:lnTo>
                  <a:lnTo>
                    <a:pt x="876" y="145"/>
                  </a:lnTo>
                  <a:lnTo>
                    <a:pt x="884" y="152"/>
                  </a:lnTo>
                  <a:lnTo>
                    <a:pt x="893" y="145"/>
                  </a:lnTo>
                  <a:lnTo>
                    <a:pt x="900" y="145"/>
                  </a:lnTo>
                  <a:lnTo>
                    <a:pt x="924" y="145"/>
                  </a:lnTo>
                  <a:lnTo>
                    <a:pt x="941" y="137"/>
                  </a:lnTo>
                  <a:lnTo>
                    <a:pt x="950" y="121"/>
                  </a:lnTo>
                  <a:lnTo>
                    <a:pt x="957" y="104"/>
                  </a:lnTo>
                  <a:lnTo>
                    <a:pt x="957" y="97"/>
                  </a:lnTo>
                  <a:lnTo>
                    <a:pt x="957" y="88"/>
                  </a:lnTo>
                  <a:lnTo>
                    <a:pt x="965" y="71"/>
                  </a:lnTo>
                  <a:lnTo>
                    <a:pt x="981" y="64"/>
                  </a:lnTo>
                  <a:lnTo>
                    <a:pt x="981" y="57"/>
                  </a:lnTo>
                  <a:lnTo>
                    <a:pt x="998" y="48"/>
                  </a:lnTo>
                  <a:lnTo>
                    <a:pt x="1014" y="40"/>
                  </a:lnTo>
                  <a:lnTo>
                    <a:pt x="1031" y="40"/>
                  </a:lnTo>
                  <a:lnTo>
                    <a:pt x="1038" y="40"/>
                  </a:lnTo>
                  <a:lnTo>
                    <a:pt x="1062" y="40"/>
                  </a:lnTo>
                  <a:lnTo>
                    <a:pt x="1071" y="40"/>
                  </a:lnTo>
                  <a:lnTo>
                    <a:pt x="1079" y="16"/>
                  </a:lnTo>
                  <a:lnTo>
                    <a:pt x="1088" y="0"/>
                  </a:lnTo>
                  <a:lnTo>
                    <a:pt x="1095" y="7"/>
                  </a:lnTo>
                  <a:lnTo>
                    <a:pt x="1103" y="16"/>
                  </a:lnTo>
                  <a:lnTo>
                    <a:pt x="1112" y="24"/>
                  </a:lnTo>
                  <a:lnTo>
                    <a:pt x="1119" y="40"/>
                  </a:lnTo>
                  <a:lnTo>
                    <a:pt x="1119" y="48"/>
                  </a:lnTo>
                  <a:lnTo>
                    <a:pt x="1119" y="57"/>
                  </a:lnTo>
                  <a:lnTo>
                    <a:pt x="1128" y="57"/>
                  </a:lnTo>
                  <a:lnTo>
                    <a:pt x="1135" y="71"/>
                  </a:lnTo>
                  <a:lnTo>
                    <a:pt x="1143" y="97"/>
                  </a:lnTo>
                  <a:lnTo>
                    <a:pt x="1135" y="104"/>
                  </a:lnTo>
                  <a:lnTo>
                    <a:pt x="1128" y="104"/>
                  </a:lnTo>
                  <a:lnTo>
                    <a:pt x="1119" y="104"/>
                  </a:lnTo>
                  <a:lnTo>
                    <a:pt x="1135" y="112"/>
                  </a:lnTo>
                  <a:lnTo>
                    <a:pt x="1152" y="112"/>
                  </a:lnTo>
                  <a:lnTo>
                    <a:pt x="1159" y="137"/>
                  </a:lnTo>
                  <a:lnTo>
                    <a:pt x="1159" y="137"/>
                  </a:lnTo>
                  <a:lnTo>
                    <a:pt x="1168" y="137"/>
                  </a:lnTo>
                  <a:lnTo>
                    <a:pt x="1176" y="145"/>
                  </a:lnTo>
                  <a:lnTo>
                    <a:pt x="1168" y="152"/>
                  </a:lnTo>
                  <a:lnTo>
                    <a:pt x="1168" y="161"/>
                  </a:lnTo>
                  <a:lnTo>
                    <a:pt x="1176" y="169"/>
                  </a:lnTo>
                  <a:lnTo>
                    <a:pt x="1192" y="193"/>
                  </a:lnTo>
                  <a:lnTo>
                    <a:pt x="1200" y="209"/>
                  </a:lnTo>
                  <a:lnTo>
                    <a:pt x="1209" y="226"/>
                  </a:lnTo>
                  <a:lnTo>
                    <a:pt x="1209" y="233"/>
                  </a:lnTo>
                  <a:lnTo>
                    <a:pt x="1209" y="259"/>
                  </a:lnTo>
                  <a:lnTo>
                    <a:pt x="1225" y="266"/>
                  </a:lnTo>
                  <a:lnTo>
                    <a:pt x="1233" y="266"/>
                  </a:lnTo>
                  <a:lnTo>
                    <a:pt x="1240" y="274"/>
                  </a:lnTo>
                  <a:lnTo>
                    <a:pt x="1233" y="283"/>
                  </a:lnTo>
                  <a:lnTo>
                    <a:pt x="1233" y="290"/>
                  </a:lnTo>
                  <a:lnTo>
                    <a:pt x="1233" y="299"/>
                  </a:lnTo>
                  <a:lnTo>
                    <a:pt x="1216" y="299"/>
                  </a:lnTo>
                  <a:lnTo>
                    <a:pt x="1216" y="307"/>
                  </a:lnTo>
                  <a:lnTo>
                    <a:pt x="1233" y="314"/>
                  </a:lnTo>
                  <a:lnTo>
                    <a:pt x="1233" y="314"/>
                  </a:lnTo>
                  <a:close/>
                </a:path>
              </a:pathLst>
            </a:custGeom>
            <a:solidFill>
              <a:schemeClr val="bg2"/>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7" name="Freeform 17"/>
            <p:cNvSpPr>
              <a:spLocks/>
            </p:cNvSpPr>
            <p:nvPr/>
          </p:nvSpPr>
          <p:spPr bwMode="auto">
            <a:xfrm>
              <a:off x="2433" y="2395"/>
              <a:ext cx="1338" cy="1915"/>
            </a:xfrm>
            <a:custGeom>
              <a:avLst/>
              <a:gdLst>
                <a:gd name="T0" fmla="*/ 641 w 1338"/>
                <a:gd name="T1" fmla="*/ 307 h 1915"/>
                <a:gd name="T2" fmla="*/ 891 w 1338"/>
                <a:gd name="T3" fmla="*/ 347 h 1915"/>
                <a:gd name="T4" fmla="*/ 1071 w 1338"/>
                <a:gd name="T5" fmla="*/ 476 h 1915"/>
                <a:gd name="T6" fmla="*/ 1209 w 1338"/>
                <a:gd name="T7" fmla="*/ 590 h 1915"/>
                <a:gd name="T8" fmla="*/ 1216 w 1338"/>
                <a:gd name="T9" fmla="*/ 694 h 1915"/>
                <a:gd name="T10" fmla="*/ 1233 w 1338"/>
                <a:gd name="T11" fmla="*/ 840 h 1915"/>
                <a:gd name="T12" fmla="*/ 1290 w 1338"/>
                <a:gd name="T13" fmla="*/ 953 h 1915"/>
                <a:gd name="T14" fmla="*/ 1338 w 1338"/>
                <a:gd name="T15" fmla="*/ 1067 h 1915"/>
                <a:gd name="T16" fmla="*/ 1233 w 1338"/>
                <a:gd name="T17" fmla="*/ 1067 h 1915"/>
                <a:gd name="T18" fmla="*/ 1152 w 1338"/>
                <a:gd name="T19" fmla="*/ 986 h 1915"/>
                <a:gd name="T20" fmla="*/ 1031 w 1338"/>
                <a:gd name="T21" fmla="*/ 946 h 1915"/>
                <a:gd name="T22" fmla="*/ 981 w 1338"/>
                <a:gd name="T23" fmla="*/ 873 h 1915"/>
                <a:gd name="T24" fmla="*/ 933 w 1338"/>
                <a:gd name="T25" fmla="*/ 825 h 1915"/>
                <a:gd name="T26" fmla="*/ 876 w 1338"/>
                <a:gd name="T27" fmla="*/ 832 h 1915"/>
                <a:gd name="T28" fmla="*/ 891 w 1338"/>
                <a:gd name="T29" fmla="*/ 906 h 1915"/>
                <a:gd name="T30" fmla="*/ 851 w 1338"/>
                <a:gd name="T31" fmla="*/ 946 h 1915"/>
                <a:gd name="T32" fmla="*/ 787 w 1338"/>
                <a:gd name="T33" fmla="*/ 953 h 1915"/>
                <a:gd name="T34" fmla="*/ 763 w 1338"/>
                <a:gd name="T35" fmla="*/ 1027 h 1915"/>
                <a:gd name="T36" fmla="*/ 843 w 1338"/>
                <a:gd name="T37" fmla="*/ 1018 h 1915"/>
                <a:gd name="T38" fmla="*/ 836 w 1338"/>
                <a:gd name="T39" fmla="*/ 1082 h 1915"/>
                <a:gd name="T40" fmla="*/ 770 w 1338"/>
                <a:gd name="T41" fmla="*/ 1132 h 1915"/>
                <a:gd name="T42" fmla="*/ 689 w 1338"/>
                <a:gd name="T43" fmla="*/ 1123 h 1915"/>
                <a:gd name="T44" fmla="*/ 625 w 1338"/>
                <a:gd name="T45" fmla="*/ 1163 h 1915"/>
                <a:gd name="T46" fmla="*/ 632 w 1338"/>
                <a:gd name="T47" fmla="*/ 1236 h 1915"/>
                <a:gd name="T48" fmla="*/ 632 w 1338"/>
                <a:gd name="T49" fmla="*/ 1325 h 1915"/>
                <a:gd name="T50" fmla="*/ 625 w 1338"/>
                <a:gd name="T51" fmla="*/ 1431 h 1915"/>
                <a:gd name="T52" fmla="*/ 641 w 1338"/>
                <a:gd name="T53" fmla="*/ 1512 h 1915"/>
                <a:gd name="T54" fmla="*/ 616 w 1338"/>
                <a:gd name="T55" fmla="*/ 1567 h 1915"/>
                <a:gd name="T56" fmla="*/ 575 w 1338"/>
                <a:gd name="T57" fmla="*/ 1617 h 1915"/>
                <a:gd name="T58" fmla="*/ 520 w 1338"/>
                <a:gd name="T59" fmla="*/ 1681 h 1915"/>
                <a:gd name="T60" fmla="*/ 544 w 1338"/>
                <a:gd name="T61" fmla="*/ 1738 h 1915"/>
                <a:gd name="T62" fmla="*/ 551 w 1338"/>
                <a:gd name="T63" fmla="*/ 1843 h 1915"/>
                <a:gd name="T64" fmla="*/ 551 w 1338"/>
                <a:gd name="T65" fmla="*/ 1915 h 1915"/>
                <a:gd name="T66" fmla="*/ 438 w 1338"/>
                <a:gd name="T67" fmla="*/ 1843 h 1915"/>
                <a:gd name="T68" fmla="*/ 268 w 1338"/>
                <a:gd name="T69" fmla="*/ 1826 h 1915"/>
                <a:gd name="T70" fmla="*/ 57 w 1338"/>
                <a:gd name="T71" fmla="*/ 1826 h 1915"/>
                <a:gd name="T72" fmla="*/ 98 w 1338"/>
                <a:gd name="T73" fmla="*/ 1705 h 1915"/>
                <a:gd name="T74" fmla="*/ 187 w 1338"/>
                <a:gd name="T75" fmla="*/ 1512 h 1915"/>
                <a:gd name="T76" fmla="*/ 219 w 1338"/>
                <a:gd name="T77" fmla="*/ 1301 h 1915"/>
                <a:gd name="T78" fmla="*/ 219 w 1338"/>
                <a:gd name="T79" fmla="*/ 1203 h 1915"/>
                <a:gd name="T80" fmla="*/ 243 w 1338"/>
                <a:gd name="T81" fmla="*/ 1115 h 1915"/>
                <a:gd name="T82" fmla="*/ 285 w 1338"/>
                <a:gd name="T83" fmla="*/ 1042 h 1915"/>
                <a:gd name="T84" fmla="*/ 300 w 1338"/>
                <a:gd name="T85" fmla="*/ 970 h 1915"/>
                <a:gd name="T86" fmla="*/ 349 w 1338"/>
                <a:gd name="T87" fmla="*/ 921 h 1915"/>
                <a:gd name="T88" fmla="*/ 381 w 1338"/>
                <a:gd name="T89" fmla="*/ 856 h 1915"/>
                <a:gd name="T90" fmla="*/ 430 w 1338"/>
                <a:gd name="T91" fmla="*/ 775 h 1915"/>
                <a:gd name="T92" fmla="*/ 447 w 1338"/>
                <a:gd name="T93" fmla="*/ 718 h 1915"/>
                <a:gd name="T94" fmla="*/ 447 w 1338"/>
                <a:gd name="T95" fmla="*/ 638 h 1915"/>
                <a:gd name="T96" fmla="*/ 423 w 1338"/>
                <a:gd name="T97" fmla="*/ 566 h 1915"/>
                <a:gd name="T98" fmla="*/ 406 w 1338"/>
                <a:gd name="T99" fmla="*/ 525 h 1915"/>
                <a:gd name="T100" fmla="*/ 406 w 1338"/>
                <a:gd name="T101" fmla="*/ 452 h 1915"/>
                <a:gd name="T102" fmla="*/ 397 w 1338"/>
                <a:gd name="T103" fmla="*/ 364 h 1915"/>
                <a:gd name="T104" fmla="*/ 390 w 1338"/>
                <a:gd name="T105" fmla="*/ 274 h 1915"/>
                <a:gd name="T106" fmla="*/ 397 w 1338"/>
                <a:gd name="T107" fmla="*/ 202 h 1915"/>
                <a:gd name="T108" fmla="*/ 316 w 1338"/>
                <a:gd name="T109" fmla="*/ 202 h 1915"/>
                <a:gd name="T110" fmla="*/ 228 w 1338"/>
                <a:gd name="T111" fmla="*/ 193 h 1915"/>
                <a:gd name="T112" fmla="*/ 195 w 1338"/>
                <a:gd name="T113" fmla="*/ 97 h 1915"/>
                <a:gd name="T114" fmla="*/ 373 w 1338"/>
                <a:gd name="T115" fmla="*/ 0 h 1915"/>
                <a:gd name="T116" fmla="*/ 601 w 1338"/>
                <a:gd name="T117" fmla="*/ 33 h 19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338" h="1915">
                  <a:moveTo>
                    <a:pt x="658" y="88"/>
                  </a:moveTo>
                  <a:lnTo>
                    <a:pt x="658" y="121"/>
                  </a:lnTo>
                  <a:lnTo>
                    <a:pt x="658" y="138"/>
                  </a:lnTo>
                  <a:lnTo>
                    <a:pt x="649" y="154"/>
                  </a:lnTo>
                  <a:lnTo>
                    <a:pt x="632" y="209"/>
                  </a:lnTo>
                  <a:lnTo>
                    <a:pt x="632" y="233"/>
                  </a:lnTo>
                  <a:lnTo>
                    <a:pt x="632" y="259"/>
                  </a:lnTo>
                  <a:lnTo>
                    <a:pt x="632" y="266"/>
                  </a:lnTo>
                  <a:lnTo>
                    <a:pt x="632" y="283"/>
                  </a:lnTo>
                  <a:lnTo>
                    <a:pt x="632" y="299"/>
                  </a:lnTo>
                  <a:lnTo>
                    <a:pt x="641" y="307"/>
                  </a:lnTo>
                  <a:lnTo>
                    <a:pt x="649" y="307"/>
                  </a:lnTo>
                  <a:lnTo>
                    <a:pt x="673" y="307"/>
                  </a:lnTo>
                  <a:lnTo>
                    <a:pt x="682" y="314"/>
                  </a:lnTo>
                  <a:lnTo>
                    <a:pt x="706" y="314"/>
                  </a:lnTo>
                  <a:lnTo>
                    <a:pt x="722" y="323"/>
                  </a:lnTo>
                  <a:lnTo>
                    <a:pt x="739" y="331"/>
                  </a:lnTo>
                  <a:lnTo>
                    <a:pt x="754" y="331"/>
                  </a:lnTo>
                  <a:lnTo>
                    <a:pt x="779" y="340"/>
                  </a:lnTo>
                  <a:lnTo>
                    <a:pt x="819" y="340"/>
                  </a:lnTo>
                  <a:lnTo>
                    <a:pt x="860" y="340"/>
                  </a:lnTo>
                  <a:lnTo>
                    <a:pt x="891" y="347"/>
                  </a:lnTo>
                  <a:lnTo>
                    <a:pt x="908" y="347"/>
                  </a:lnTo>
                  <a:lnTo>
                    <a:pt x="933" y="355"/>
                  </a:lnTo>
                  <a:lnTo>
                    <a:pt x="974" y="355"/>
                  </a:lnTo>
                  <a:lnTo>
                    <a:pt x="989" y="355"/>
                  </a:lnTo>
                  <a:lnTo>
                    <a:pt x="1014" y="364"/>
                  </a:lnTo>
                  <a:lnTo>
                    <a:pt x="1022" y="371"/>
                  </a:lnTo>
                  <a:lnTo>
                    <a:pt x="1031" y="388"/>
                  </a:lnTo>
                  <a:lnTo>
                    <a:pt x="1031" y="412"/>
                  </a:lnTo>
                  <a:lnTo>
                    <a:pt x="1038" y="435"/>
                  </a:lnTo>
                  <a:lnTo>
                    <a:pt x="1046" y="461"/>
                  </a:lnTo>
                  <a:lnTo>
                    <a:pt x="1071" y="476"/>
                  </a:lnTo>
                  <a:lnTo>
                    <a:pt x="1079" y="492"/>
                  </a:lnTo>
                  <a:lnTo>
                    <a:pt x="1086" y="501"/>
                  </a:lnTo>
                  <a:lnTo>
                    <a:pt x="1103" y="516"/>
                  </a:lnTo>
                  <a:lnTo>
                    <a:pt x="1143" y="542"/>
                  </a:lnTo>
                  <a:lnTo>
                    <a:pt x="1152" y="542"/>
                  </a:lnTo>
                  <a:lnTo>
                    <a:pt x="1176" y="549"/>
                  </a:lnTo>
                  <a:lnTo>
                    <a:pt x="1183" y="557"/>
                  </a:lnTo>
                  <a:lnTo>
                    <a:pt x="1192" y="566"/>
                  </a:lnTo>
                  <a:lnTo>
                    <a:pt x="1192" y="573"/>
                  </a:lnTo>
                  <a:lnTo>
                    <a:pt x="1200" y="582"/>
                  </a:lnTo>
                  <a:lnTo>
                    <a:pt x="1209" y="590"/>
                  </a:lnTo>
                  <a:lnTo>
                    <a:pt x="1216" y="597"/>
                  </a:lnTo>
                  <a:lnTo>
                    <a:pt x="1224" y="606"/>
                  </a:lnTo>
                  <a:lnTo>
                    <a:pt x="1224" y="614"/>
                  </a:lnTo>
                  <a:lnTo>
                    <a:pt x="1224" y="623"/>
                  </a:lnTo>
                  <a:lnTo>
                    <a:pt x="1224" y="638"/>
                  </a:lnTo>
                  <a:lnTo>
                    <a:pt x="1224" y="647"/>
                  </a:lnTo>
                  <a:lnTo>
                    <a:pt x="1224" y="663"/>
                  </a:lnTo>
                  <a:lnTo>
                    <a:pt x="1224" y="670"/>
                  </a:lnTo>
                  <a:lnTo>
                    <a:pt x="1216" y="678"/>
                  </a:lnTo>
                  <a:lnTo>
                    <a:pt x="1216" y="687"/>
                  </a:lnTo>
                  <a:lnTo>
                    <a:pt x="1216" y="694"/>
                  </a:lnTo>
                  <a:lnTo>
                    <a:pt x="1216" y="711"/>
                  </a:lnTo>
                  <a:lnTo>
                    <a:pt x="1209" y="727"/>
                  </a:lnTo>
                  <a:lnTo>
                    <a:pt x="1209" y="735"/>
                  </a:lnTo>
                  <a:lnTo>
                    <a:pt x="1209" y="744"/>
                  </a:lnTo>
                  <a:lnTo>
                    <a:pt x="1209" y="751"/>
                  </a:lnTo>
                  <a:lnTo>
                    <a:pt x="1209" y="768"/>
                  </a:lnTo>
                  <a:lnTo>
                    <a:pt x="1209" y="784"/>
                  </a:lnTo>
                  <a:lnTo>
                    <a:pt x="1209" y="792"/>
                  </a:lnTo>
                  <a:lnTo>
                    <a:pt x="1224" y="816"/>
                  </a:lnTo>
                  <a:lnTo>
                    <a:pt x="1233" y="832"/>
                  </a:lnTo>
                  <a:lnTo>
                    <a:pt x="1233" y="840"/>
                  </a:lnTo>
                  <a:lnTo>
                    <a:pt x="1240" y="849"/>
                  </a:lnTo>
                  <a:lnTo>
                    <a:pt x="1240" y="856"/>
                  </a:lnTo>
                  <a:lnTo>
                    <a:pt x="1249" y="873"/>
                  </a:lnTo>
                  <a:lnTo>
                    <a:pt x="1249" y="880"/>
                  </a:lnTo>
                  <a:lnTo>
                    <a:pt x="1257" y="897"/>
                  </a:lnTo>
                  <a:lnTo>
                    <a:pt x="1264" y="913"/>
                  </a:lnTo>
                  <a:lnTo>
                    <a:pt x="1273" y="921"/>
                  </a:lnTo>
                  <a:lnTo>
                    <a:pt x="1281" y="929"/>
                  </a:lnTo>
                  <a:lnTo>
                    <a:pt x="1281" y="937"/>
                  </a:lnTo>
                  <a:lnTo>
                    <a:pt x="1290" y="946"/>
                  </a:lnTo>
                  <a:lnTo>
                    <a:pt x="1290" y="953"/>
                  </a:lnTo>
                  <a:lnTo>
                    <a:pt x="1297" y="961"/>
                  </a:lnTo>
                  <a:lnTo>
                    <a:pt x="1297" y="977"/>
                  </a:lnTo>
                  <a:lnTo>
                    <a:pt x="1306" y="994"/>
                  </a:lnTo>
                  <a:lnTo>
                    <a:pt x="1314" y="1010"/>
                  </a:lnTo>
                  <a:lnTo>
                    <a:pt x="1314" y="1018"/>
                  </a:lnTo>
                  <a:lnTo>
                    <a:pt x="1321" y="1027"/>
                  </a:lnTo>
                  <a:lnTo>
                    <a:pt x="1330" y="1034"/>
                  </a:lnTo>
                  <a:lnTo>
                    <a:pt x="1330" y="1042"/>
                  </a:lnTo>
                  <a:lnTo>
                    <a:pt x="1338" y="1051"/>
                  </a:lnTo>
                  <a:lnTo>
                    <a:pt x="1338" y="1058"/>
                  </a:lnTo>
                  <a:lnTo>
                    <a:pt x="1338" y="1067"/>
                  </a:lnTo>
                  <a:lnTo>
                    <a:pt x="1338" y="1075"/>
                  </a:lnTo>
                  <a:lnTo>
                    <a:pt x="1330" y="1075"/>
                  </a:lnTo>
                  <a:lnTo>
                    <a:pt x="1321" y="1075"/>
                  </a:lnTo>
                  <a:lnTo>
                    <a:pt x="1314" y="1075"/>
                  </a:lnTo>
                  <a:lnTo>
                    <a:pt x="1306" y="1075"/>
                  </a:lnTo>
                  <a:lnTo>
                    <a:pt x="1297" y="1075"/>
                  </a:lnTo>
                  <a:lnTo>
                    <a:pt x="1290" y="1075"/>
                  </a:lnTo>
                  <a:lnTo>
                    <a:pt x="1281" y="1075"/>
                  </a:lnTo>
                  <a:lnTo>
                    <a:pt x="1264" y="1075"/>
                  </a:lnTo>
                  <a:lnTo>
                    <a:pt x="1257" y="1075"/>
                  </a:lnTo>
                  <a:lnTo>
                    <a:pt x="1233" y="1067"/>
                  </a:lnTo>
                  <a:lnTo>
                    <a:pt x="1216" y="1067"/>
                  </a:lnTo>
                  <a:lnTo>
                    <a:pt x="1200" y="1067"/>
                  </a:lnTo>
                  <a:lnTo>
                    <a:pt x="1183" y="1058"/>
                  </a:lnTo>
                  <a:lnTo>
                    <a:pt x="1168" y="1058"/>
                  </a:lnTo>
                  <a:lnTo>
                    <a:pt x="1159" y="1051"/>
                  </a:lnTo>
                  <a:lnTo>
                    <a:pt x="1176" y="1027"/>
                  </a:lnTo>
                  <a:lnTo>
                    <a:pt x="1159" y="1018"/>
                  </a:lnTo>
                  <a:lnTo>
                    <a:pt x="1159" y="1010"/>
                  </a:lnTo>
                  <a:lnTo>
                    <a:pt x="1152" y="1001"/>
                  </a:lnTo>
                  <a:lnTo>
                    <a:pt x="1152" y="994"/>
                  </a:lnTo>
                  <a:lnTo>
                    <a:pt x="1152" y="986"/>
                  </a:lnTo>
                  <a:lnTo>
                    <a:pt x="1143" y="986"/>
                  </a:lnTo>
                  <a:lnTo>
                    <a:pt x="1143" y="977"/>
                  </a:lnTo>
                  <a:lnTo>
                    <a:pt x="1143" y="970"/>
                  </a:lnTo>
                  <a:lnTo>
                    <a:pt x="1135" y="970"/>
                  </a:lnTo>
                  <a:lnTo>
                    <a:pt x="1126" y="970"/>
                  </a:lnTo>
                  <a:lnTo>
                    <a:pt x="1119" y="970"/>
                  </a:lnTo>
                  <a:lnTo>
                    <a:pt x="1103" y="970"/>
                  </a:lnTo>
                  <a:lnTo>
                    <a:pt x="1079" y="970"/>
                  </a:lnTo>
                  <a:lnTo>
                    <a:pt x="1055" y="961"/>
                  </a:lnTo>
                  <a:lnTo>
                    <a:pt x="1038" y="946"/>
                  </a:lnTo>
                  <a:lnTo>
                    <a:pt x="1031" y="946"/>
                  </a:lnTo>
                  <a:lnTo>
                    <a:pt x="1022" y="937"/>
                  </a:lnTo>
                  <a:lnTo>
                    <a:pt x="1022" y="929"/>
                  </a:lnTo>
                  <a:lnTo>
                    <a:pt x="1022" y="921"/>
                  </a:lnTo>
                  <a:lnTo>
                    <a:pt x="1014" y="913"/>
                  </a:lnTo>
                  <a:lnTo>
                    <a:pt x="1014" y="906"/>
                  </a:lnTo>
                  <a:lnTo>
                    <a:pt x="1014" y="897"/>
                  </a:lnTo>
                  <a:lnTo>
                    <a:pt x="1005" y="889"/>
                  </a:lnTo>
                  <a:lnTo>
                    <a:pt x="1005" y="880"/>
                  </a:lnTo>
                  <a:lnTo>
                    <a:pt x="989" y="880"/>
                  </a:lnTo>
                  <a:lnTo>
                    <a:pt x="989" y="873"/>
                  </a:lnTo>
                  <a:lnTo>
                    <a:pt x="981" y="873"/>
                  </a:lnTo>
                  <a:lnTo>
                    <a:pt x="981" y="865"/>
                  </a:lnTo>
                  <a:lnTo>
                    <a:pt x="981" y="856"/>
                  </a:lnTo>
                  <a:lnTo>
                    <a:pt x="981" y="849"/>
                  </a:lnTo>
                  <a:lnTo>
                    <a:pt x="981" y="840"/>
                  </a:lnTo>
                  <a:lnTo>
                    <a:pt x="981" y="832"/>
                  </a:lnTo>
                  <a:lnTo>
                    <a:pt x="974" y="832"/>
                  </a:lnTo>
                  <a:lnTo>
                    <a:pt x="965" y="825"/>
                  </a:lnTo>
                  <a:lnTo>
                    <a:pt x="957" y="825"/>
                  </a:lnTo>
                  <a:lnTo>
                    <a:pt x="948" y="825"/>
                  </a:lnTo>
                  <a:lnTo>
                    <a:pt x="941" y="825"/>
                  </a:lnTo>
                  <a:lnTo>
                    <a:pt x="933" y="825"/>
                  </a:lnTo>
                  <a:lnTo>
                    <a:pt x="924" y="825"/>
                  </a:lnTo>
                  <a:lnTo>
                    <a:pt x="917" y="825"/>
                  </a:lnTo>
                  <a:lnTo>
                    <a:pt x="908" y="832"/>
                  </a:lnTo>
                  <a:lnTo>
                    <a:pt x="900" y="832"/>
                  </a:lnTo>
                  <a:lnTo>
                    <a:pt x="900" y="825"/>
                  </a:lnTo>
                  <a:lnTo>
                    <a:pt x="900" y="816"/>
                  </a:lnTo>
                  <a:lnTo>
                    <a:pt x="891" y="825"/>
                  </a:lnTo>
                  <a:lnTo>
                    <a:pt x="884" y="825"/>
                  </a:lnTo>
                  <a:lnTo>
                    <a:pt x="876" y="816"/>
                  </a:lnTo>
                  <a:lnTo>
                    <a:pt x="876" y="825"/>
                  </a:lnTo>
                  <a:lnTo>
                    <a:pt x="876" y="832"/>
                  </a:lnTo>
                  <a:lnTo>
                    <a:pt x="867" y="832"/>
                  </a:lnTo>
                  <a:lnTo>
                    <a:pt x="867" y="840"/>
                  </a:lnTo>
                  <a:lnTo>
                    <a:pt x="867" y="849"/>
                  </a:lnTo>
                  <a:lnTo>
                    <a:pt x="876" y="849"/>
                  </a:lnTo>
                  <a:lnTo>
                    <a:pt x="884" y="856"/>
                  </a:lnTo>
                  <a:lnTo>
                    <a:pt x="891" y="865"/>
                  </a:lnTo>
                  <a:lnTo>
                    <a:pt x="891" y="873"/>
                  </a:lnTo>
                  <a:lnTo>
                    <a:pt x="891" y="880"/>
                  </a:lnTo>
                  <a:lnTo>
                    <a:pt x="891" y="889"/>
                  </a:lnTo>
                  <a:lnTo>
                    <a:pt x="891" y="897"/>
                  </a:lnTo>
                  <a:lnTo>
                    <a:pt x="891" y="906"/>
                  </a:lnTo>
                  <a:lnTo>
                    <a:pt x="891" y="913"/>
                  </a:lnTo>
                  <a:lnTo>
                    <a:pt x="891" y="921"/>
                  </a:lnTo>
                  <a:lnTo>
                    <a:pt x="884" y="929"/>
                  </a:lnTo>
                  <a:lnTo>
                    <a:pt x="884" y="937"/>
                  </a:lnTo>
                  <a:lnTo>
                    <a:pt x="884" y="946"/>
                  </a:lnTo>
                  <a:lnTo>
                    <a:pt x="884" y="953"/>
                  </a:lnTo>
                  <a:lnTo>
                    <a:pt x="876" y="953"/>
                  </a:lnTo>
                  <a:lnTo>
                    <a:pt x="876" y="946"/>
                  </a:lnTo>
                  <a:lnTo>
                    <a:pt x="867" y="946"/>
                  </a:lnTo>
                  <a:lnTo>
                    <a:pt x="860" y="946"/>
                  </a:lnTo>
                  <a:lnTo>
                    <a:pt x="851" y="946"/>
                  </a:lnTo>
                  <a:lnTo>
                    <a:pt x="843" y="937"/>
                  </a:lnTo>
                  <a:lnTo>
                    <a:pt x="836" y="937"/>
                  </a:lnTo>
                  <a:lnTo>
                    <a:pt x="836" y="929"/>
                  </a:lnTo>
                  <a:lnTo>
                    <a:pt x="827" y="929"/>
                  </a:lnTo>
                  <a:lnTo>
                    <a:pt x="819" y="929"/>
                  </a:lnTo>
                  <a:lnTo>
                    <a:pt x="819" y="937"/>
                  </a:lnTo>
                  <a:lnTo>
                    <a:pt x="810" y="937"/>
                  </a:lnTo>
                  <a:lnTo>
                    <a:pt x="810" y="946"/>
                  </a:lnTo>
                  <a:lnTo>
                    <a:pt x="803" y="946"/>
                  </a:lnTo>
                  <a:lnTo>
                    <a:pt x="795" y="953"/>
                  </a:lnTo>
                  <a:lnTo>
                    <a:pt x="787" y="953"/>
                  </a:lnTo>
                  <a:lnTo>
                    <a:pt x="787" y="961"/>
                  </a:lnTo>
                  <a:lnTo>
                    <a:pt x="779" y="970"/>
                  </a:lnTo>
                  <a:lnTo>
                    <a:pt x="779" y="977"/>
                  </a:lnTo>
                  <a:lnTo>
                    <a:pt x="779" y="986"/>
                  </a:lnTo>
                  <a:lnTo>
                    <a:pt x="779" y="994"/>
                  </a:lnTo>
                  <a:lnTo>
                    <a:pt x="779" y="1001"/>
                  </a:lnTo>
                  <a:lnTo>
                    <a:pt x="779" y="1010"/>
                  </a:lnTo>
                  <a:lnTo>
                    <a:pt x="770" y="1010"/>
                  </a:lnTo>
                  <a:lnTo>
                    <a:pt x="770" y="1018"/>
                  </a:lnTo>
                  <a:lnTo>
                    <a:pt x="770" y="1027"/>
                  </a:lnTo>
                  <a:lnTo>
                    <a:pt x="763" y="1027"/>
                  </a:lnTo>
                  <a:lnTo>
                    <a:pt x="763" y="1034"/>
                  </a:lnTo>
                  <a:lnTo>
                    <a:pt x="770" y="1042"/>
                  </a:lnTo>
                  <a:lnTo>
                    <a:pt x="779" y="1042"/>
                  </a:lnTo>
                  <a:lnTo>
                    <a:pt x="787" y="1034"/>
                  </a:lnTo>
                  <a:lnTo>
                    <a:pt x="795" y="1027"/>
                  </a:lnTo>
                  <a:lnTo>
                    <a:pt x="803" y="1027"/>
                  </a:lnTo>
                  <a:lnTo>
                    <a:pt x="810" y="1018"/>
                  </a:lnTo>
                  <a:lnTo>
                    <a:pt x="819" y="1018"/>
                  </a:lnTo>
                  <a:lnTo>
                    <a:pt x="827" y="1018"/>
                  </a:lnTo>
                  <a:lnTo>
                    <a:pt x="836" y="1018"/>
                  </a:lnTo>
                  <a:lnTo>
                    <a:pt x="843" y="1018"/>
                  </a:lnTo>
                  <a:lnTo>
                    <a:pt x="843" y="1027"/>
                  </a:lnTo>
                  <a:lnTo>
                    <a:pt x="851" y="1027"/>
                  </a:lnTo>
                  <a:lnTo>
                    <a:pt x="851" y="1034"/>
                  </a:lnTo>
                  <a:lnTo>
                    <a:pt x="851" y="1042"/>
                  </a:lnTo>
                  <a:lnTo>
                    <a:pt x="851" y="1051"/>
                  </a:lnTo>
                  <a:lnTo>
                    <a:pt x="843" y="1051"/>
                  </a:lnTo>
                  <a:lnTo>
                    <a:pt x="843" y="1058"/>
                  </a:lnTo>
                  <a:lnTo>
                    <a:pt x="843" y="1067"/>
                  </a:lnTo>
                  <a:lnTo>
                    <a:pt x="836" y="1067"/>
                  </a:lnTo>
                  <a:lnTo>
                    <a:pt x="836" y="1075"/>
                  </a:lnTo>
                  <a:lnTo>
                    <a:pt x="836" y="1082"/>
                  </a:lnTo>
                  <a:lnTo>
                    <a:pt x="836" y="1091"/>
                  </a:lnTo>
                  <a:lnTo>
                    <a:pt x="827" y="1091"/>
                  </a:lnTo>
                  <a:lnTo>
                    <a:pt x="827" y="1099"/>
                  </a:lnTo>
                  <a:lnTo>
                    <a:pt x="819" y="1108"/>
                  </a:lnTo>
                  <a:lnTo>
                    <a:pt x="810" y="1115"/>
                  </a:lnTo>
                  <a:lnTo>
                    <a:pt x="810" y="1123"/>
                  </a:lnTo>
                  <a:lnTo>
                    <a:pt x="803" y="1123"/>
                  </a:lnTo>
                  <a:lnTo>
                    <a:pt x="795" y="1123"/>
                  </a:lnTo>
                  <a:lnTo>
                    <a:pt x="787" y="1132"/>
                  </a:lnTo>
                  <a:lnTo>
                    <a:pt x="779" y="1132"/>
                  </a:lnTo>
                  <a:lnTo>
                    <a:pt x="770" y="1132"/>
                  </a:lnTo>
                  <a:lnTo>
                    <a:pt x="763" y="1132"/>
                  </a:lnTo>
                  <a:lnTo>
                    <a:pt x="754" y="1132"/>
                  </a:lnTo>
                  <a:lnTo>
                    <a:pt x="746" y="1132"/>
                  </a:lnTo>
                  <a:lnTo>
                    <a:pt x="739" y="1123"/>
                  </a:lnTo>
                  <a:lnTo>
                    <a:pt x="730" y="1123"/>
                  </a:lnTo>
                  <a:lnTo>
                    <a:pt x="722" y="1132"/>
                  </a:lnTo>
                  <a:lnTo>
                    <a:pt x="713" y="1132"/>
                  </a:lnTo>
                  <a:lnTo>
                    <a:pt x="706" y="1132"/>
                  </a:lnTo>
                  <a:lnTo>
                    <a:pt x="698" y="1132"/>
                  </a:lnTo>
                  <a:lnTo>
                    <a:pt x="698" y="1123"/>
                  </a:lnTo>
                  <a:lnTo>
                    <a:pt x="689" y="1123"/>
                  </a:lnTo>
                  <a:lnTo>
                    <a:pt x="682" y="1123"/>
                  </a:lnTo>
                  <a:lnTo>
                    <a:pt x="673" y="1132"/>
                  </a:lnTo>
                  <a:lnTo>
                    <a:pt x="665" y="1139"/>
                  </a:lnTo>
                  <a:lnTo>
                    <a:pt x="665" y="1148"/>
                  </a:lnTo>
                  <a:lnTo>
                    <a:pt x="658" y="1156"/>
                  </a:lnTo>
                  <a:lnTo>
                    <a:pt x="649" y="1156"/>
                  </a:lnTo>
                  <a:lnTo>
                    <a:pt x="649" y="1148"/>
                  </a:lnTo>
                  <a:lnTo>
                    <a:pt x="641" y="1148"/>
                  </a:lnTo>
                  <a:lnTo>
                    <a:pt x="632" y="1148"/>
                  </a:lnTo>
                  <a:lnTo>
                    <a:pt x="625" y="1156"/>
                  </a:lnTo>
                  <a:lnTo>
                    <a:pt x="625" y="1163"/>
                  </a:lnTo>
                  <a:lnTo>
                    <a:pt x="632" y="1172"/>
                  </a:lnTo>
                  <a:lnTo>
                    <a:pt x="641" y="1180"/>
                  </a:lnTo>
                  <a:lnTo>
                    <a:pt x="649" y="1188"/>
                  </a:lnTo>
                  <a:lnTo>
                    <a:pt x="649" y="1196"/>
                  </a:lnTo>
                  <a:lnTo>
                    <a:pt x="658" y="1203"/>
                  </a:lnTo>
                  <a:lnTo>
                    <a:pt x="649" y="1212"/>
                  </a:lnTo>
                  <a:lnTo>
                    <a:pt x="649" y="1220"/>
                  </a:lnTo>
                  <a:lnTo>
                    <a:pt x="641" y="1220"/>
                  </a:lnTo>
                  <a:lnTo>
                    <a:pt x="641" y="1229"/>
                  </a:lnTo>
                  <a:lnTo>
                    <a:pt x="632" y="1229"/>
                  </a:lnTo>
                  <a:lnTo>
                    <a:pt x="632" y="1236"/>
                  </a:lnTo>
                  <a:lnTo>
                    <a:pt x="632" y="1244"/>
                  </a:lnTo>
                  <a:lnTo>
                    <a:pt x="632" y="1253"/>
                  </a:lnTo>
                  <a:lnTo>
                    <a:pt x="632" y="1260"/>
                  </a:lnTo>
                  <a:lnTo>
                    <a:pt x="632" y="1269"/>
                  </a:lnTo>
                  <a:lnTo>
                    <a:pt x="632" y="1277"/>
                  </a:lnTo>
                  <a:lnTo>
                    <a:pt x="632" y="1284"/>
                  </a:lnTo>
                  <a:lnTo>
                    <a:pt x="632" y="1293"/>
                  </a:lnTo>
                  <a:lnTo>
                    <a:pt x="632" y="1301"/>
                  </a:lnTo>
                  <a:lnTo>
                    <a:pt x="632" y="1310"/>
                  </a:lnTo>
                  <a:lnTo>
                    <a:pt x="632" y="1317"/>
                  </a:lnTo>
                  <a:lnTo>
                    <a:pt x="632" y="1325"/>
                  </a:lnTo>
                  <a:lnTo>
                    <a:pt x="632" y="1334"/>
                  </a:lnTo>
                  <a:lnTo>
                    <a:pt x="632" y="1341"/>
                  </a:lnTo>
                  <a:lnTo>
                    <a:pt x="625" y="1358"/>
                  </a:lnTo>
                  <a:lnTo>
                    <a:pt x="616" y="1382"/>
                  </a:lnTo>
                  <a:lnTo>
                    <a:pt x="616" y="1391"/>
                  </a:lnTo>
                  <a:lnTo>
                    <a:pt x="616" y="1398"/>
                  </a:lnTo>
                  <a:lnTo>
                    <a:pt x="616" y="1406"/>
                  </a:lnTo>
                  <a:lnTo>
                    <a:pt x="625" y="1406"/>
                  </a:lnTo>
                  <a:lnTo>
                    <a:pt x="625" y="1415"/>
                  </a:lnTo>
                  <a:lnTo>
                    <a:pt x="625" y="1422"/>
                  </a:lnTo>
                  <a:lnTo>
                    <a:pt x="625" y="1431"/>
                  </a:lnTo>
                  <a:lnTo>
                    <a:pt x="625" y="1439"/>
                  </a:lnTo>
                  <a:lnTo>
                    <a:pt x="625" y="1446"/>
                  </a:lnTo>
                  <a:lnTo>
                    <a:pt x="625" y="1455"/>
                  </a:lnTo>
                  <a:lnTo>
                    <a:pt x="625" y="1462"/>
                  </a:lnTo>
                  <a:lnTo>
                    <a:pt x="625" y="1470"/>
                  </a:lnTo>
                  <a:lnTo>
                    <a:pt x="632" y="1470"/>
                  </a:lnTo>
                  <a:lnTo>
                    <a:pt x="632" y="1479"/>
                  </a:lnTo>
                  <a:lnTo>
                    <a:pt x="641" y="1486"/>
                  </a:lnTo>
                  <a:lnTo>
                    <a:pt x="641" y="1495"/>
                  </a:lnTo>
                  <a:lnTo>
                    <a:pt x="641" y="1503"/>
                  </a:lnTo>
                  <a:lnTo>
                    <a:pt x="641" y="1512"/>
                  </a:lnTo>
                  <a:lnTo>
                    <a:pt x="632" y="1519"/>
                  </a:lnTo>
                  <a:lnTo>
                    <a:pt x="632" y="1527"/>
                  </a:lnTo>
                  <a:lnTo>
                    <a:pt x="625" y="1536"/>
                  </a:lnTo>
                  <a:lnTo>
                    <a:pt x="616" y="1543"/>
                  </a:lnTo>
                  <a:lnTo>
                    <a:pt x="608" y="1543"/>
                  </a:lnTo>
                  <a:lnTo>
                    <a:pt x="601" y="1543"/>
                  </a:lnTo>
                  <a:lnTo>
                    <a:pt x="601" y="1552"/>
                  </a:lnTo>
                  <a:lnTo>
                    <a:pt x="608" y="1552"/>
                  </a:lnTo>
                  <a:lnTo>
                    <a:pt x="625" y="1560"/>
                  </a:lnTo>
                  <a:lnTo>
                    <a:pt x="625" y="1567"/>
                  </a:lnTo>
                  <a:lnTo>
                    <a:pt x="616" y="1567"/>
                  </a:lnTo>
                  <a:lnTo>
                    <a:pt x="616" y="1576"/>
                  </a:lnTo>
                  <a:lnTo>
                    <a:pt x="608" y="1576"/>
                  </a:lnTo>
                  <a:lnTo>
                    <a:pt x="601" y="1576"/>
                  </a:lnTo>
                  <a:lnTo>
                    <a:pt x="592" y="1576"/>
                  </a:lnTo>
                  <a:lnTo>
                    <a:pt x="584" y="1576"/>
                  </a:lnTo>
                  <a:lnTo>
                    <a:pt x="592" y="1584"/>
                  </a:lnTo>
                  <a:lnTo>
                    <a:pt x="592" y="1591"/>
                  </a:lnTo>
                  <a:lnTo>
                    <a:pt x="584" y="1600"/>
                  </a:lnTo>
                  <a:lnTo>
                    <a:pt x="584" y="1608"/>
                  </a:lnTo>
                  <a:lnTo>
                    <a:pt x="584" y="1617"/>
                  </a:lnTo>
                  <a:lnTo>
                    <a:pt x="575" y="1617"/>
                  </a:lnTo>
                  <a:lnTo>
                    <a:pt x="560" y="1624"/>
                  </a:lnTo>
                  <a:lnTo>
                    <a:pt x="551" y="1624"/>
                  </a:lnTo>
                  <a:lnTo>
                    <a:pt x="551" y="1632"/>
                  </a:lnTo>
                  <a:lnTo>
                    <a:pt x="544" y="1632"/>
                  </a:lnTo>
                  <a:lnTo>
                    <a:pt x="544" y="1641"/>
                  </a:lnTo>
                  <a:lnTo>
                    <a:pt x="535" y="1641"/>
                  </a:lnTo>
                  <a:lnTo>
                    <a:pt x="535" y="1632"/>
                  </a:lnTo>
                  <a:lnTo>
                    <a:pt x="527" y="1641"/>
                  </a:lnTo>
                  <a:lnTo>
                    <a:pt x="511" y="1665"/>
                  </a:lnTo>
                  <a:lnTo>
                    <a:pt x="511" y="1672"/>
                  </a:lnTo>
                  <a:lnTo>
                    <a:pt x="520" y="1681"/>
                  </a:lnTo>
                  <a:lnTo>
                    <a:pt x="527" y="1689"/>
                  </a:lnTo>
                  <a:lnTo>
                    <a:pt x="535" y="1689"/>
                  </a:lnTo>
                  <a:lnTo>
                    <a:pt x="544" y="1697"/>
                  </a:lnTo>
                  <a:lnTo>
                    <a:pt x="551" y="1697"/>
                  </a:lnTo>
                  <a:lnTo>
                    <a:pt x="560" y="1697"/>
                  </a:lnTo>
                  <a:lnTo>
                    <a:pt x="560" y="1705"/>
                  </a:lnTo>
                  <a:lnTo>
                    <a:pt x="560" y="1712"/>
                  </a:lnTo>
                  <a:lnTo>
                    <a:pt x="560" y="1721"/>
                  </a:lnTo>
                  <a:lnTo>
                    <a:pt x="551" y="1721"/>
                  </a:lnTo>
                  <a:lnTo>
                    <a:pt x="551" y="1729"/>
                  </a:lnTo>
                  <a:lnTo>
                    <a:pt x="544" y="1738"/>
                  </a:lnTo>
                  <a:lnTo>
                    <a:pt x="535" y="1762"/>
                  </a:lnTo>
                  <a:lnTo>
                    <a:pt x="535" y="1778"/>
                  </a:lnTo>
                  <a:lnTo>
                    <a:pt x="535" y="1786"/>
                  </a:lnTo>
                  <a:lnTo>
                    <a:pt x="535" y="1793"/>
                  </a:lnTo>
                  <a:lnTo>
                    <a:pt x="544" y="1793"/>
                  </a:lnTo>
                  <a:lnTo>
                    <a:pt x="544" y="1802"/>
                  </a:lnTo>
                  <a:lnTo>
                    <a:pt x="544" y="1810"/>
                  </a:lnTo>
                  <a:lnTo>
                    <a:pt x="544" y="1819"/>
                  </a:lnTo>
                  <a:lnTo>
                    <a:pt x="544" y="1826"/>
                  </a:lnTo>
                  <a:lnTo>
                    <a:pt x="551" y="1834"/>
                  </a:lnTo>
                  <a:lnTo>
                    <a:pt x="551" y="1843"/>
                  </a:lnTo>
                  <a:lnTo>
                    <a:pt x="560" y="1843"/>
                  </a:lnTo>
                  <a:lnTo>
                    <a:pt x="560" y="1850"/>
                  </a:lnTo>
                  <a:lnTo>
                    <a:pt x="568" y="1850"/>
                  </a:lnTo>
                  <a:lnTo>
                    <a:pt x="568" y="1859"/>
                  </a:lnTo>
                  <a:lnTo>
                    <a:pt x="568" y="1867"/>
                  </a:lnTo>
                  <a:lnTo>
                    <a:pt x="568" y="1874"/>
                  </a:lnTo>
                  <a:lnTo>
                    <a:pt x="568" y="1883"/>
                  </a:lnTo>
                  <a:lnTo>
                    <a:pt x="568" y="1891"/>
                  </a:lnTo>
                  <a:lnTo>
                    <a:pt x="568" y="1900"/>
                  </a:lnTo>
                  <a:lnTo>
                    <a:pt x="560" y="1907"/>
                  </a:lnTo>
                  <a:lnTo>
                    <a:pt x="551" y="1915"/>
                  </a:lnTo>
                  <a:lnTo>
                    <a:pt x="551" y="1907"/>
                  </a:lnTo>
                  <a:lnTo>
                    <a:pt x="535" y="1900"/>
                  </a:lnTo>
                  <a:lnTo>
                    <a:pt x="527" y="1891"/>
                  </a:lnTo>
                  <a:lnTo>
                    <a:pt x="527" y="1883"/>
                  </a:lnTo>
                  <a:lnTo>
                    <a:pt x="520" y="1874"/>
                  </a:lnTo>
                  <a:lnTo>
                    <a:pt x="511" y="1874"/>
                  </a:lnTo>
                  <a:lnTo>
                    <a:pt x="503" y="1874"/>
                  </a:lnTo>
                  <a:lnTo>
                    <a:pt x="487" y="1874"/>
                  </a:lnTo>
                  <a:lnTo>
                    <a:pt x="470" y="1859"/>
                  </a:lnTo>
                  <a:lnTo>
                    <a:pt x="463" y="1850"/>
                  </a:lnTo>
                  <a:lnTo>
                    <a:pt x="438" y="1843"/>
                  </a:lnTo>
                  <a:lnTo>
                    <a:pt x="423" y="1843"/>
                  </a:lnTo>
                  <a:lnTo>
                    <a:pt x="397" y="1850"/>
                  </a:lnTo>
                  <a:lnTo>
                    <a:pt x="373" y="1850"/>
                  </a:lnTo>
                  <a:lnTo>
                    <a:pt x="349" y="1843"/>
                  </a:lnTo>
                  <a:lnTo>
                    <a:pt x="340" y="1834"/>
                  </a:lnTo>
                  <a:lnTo>
                    <a:pt x="316" y="1834"/>
                  </a:lnTo>
                  <a:lnTo>
                    <a:pt x="309" y="1834"/>
                  </a:lnTo>
                  <a:lnTo>
                    <a:pt x="300" y="1834"/>
                  </a:lnTo>
                  <a:lnTo>
                    <a:pt x="292" y="1826"/>
                  </a:lnTo>
                  <a:lnTo>
                    <a:pt x="285" y="1819"/>
                  </a:lnTo>
                  <a:lnTo>
                    <a:pt x="268" y="1826"/>
                  </a:lnTo>
                  <a:lnTo>
                    <a:pt x="243" y="1826"/>
                  </a:lnTo>
                  <a:lnTo>
                    <a:pt x="228" y="1834"/>
                  </a:lnTo>
                  <a:lnTo>
                    <a:pt x="211" y="1834"/>
                  </a:lnTo>
                  <a:lnTo>
                    <a:pt x="187" y="1843"/>
                  </a:lnTo>
                  <a:lnTo>
                    <a:pt x="162" y="1859"/>
                  </a:lnTo>
                  <a:lnTo>
                    <a:pt x="147" y="1859"/>
                  </a:lnTo>
                  <a:lnTo>
                    <a:pt x="122" y="1859"/>
                  </a:lnTo>
                  <a:lnTo>
                    <a:pt x="105" y="1859"/>
                  </a:lnTo>
                  <a:lnTo>
                    <a:pt x="81" y="1850"/>
                  </a:lnTo>
                  <a:lnTo>
                    <a:pt x="74" y="1834"/>
                  </a:lnTo>
                  <a:lnTo>
                    <a:pt x="57" y="1826"/>
                  </a:lnTo>
                  <a:lnTo>
                    <a:pt x="41" y="1819"/>
                  </a:lnTo>
                  <a:lnTo>
                    <a:pt x="24" y="1819"/>
                  </a:lnTo>
                  <a:lnTo>
                    <a:pt x="17" y="1802"/>
                  </a:lnTo>
                  <a:lnTo>
                    <a:pt x="9" y="1793"/>
                  </a:lnTo>
                  <a:lnTo>
                    <a:pt x="0" y="1786"/>
                  </a:lnTo>
                  <a:lnTo>
                    <a:pt x="9" y="1769"/>
                  </a:lnTo>
                  <a:lnTo>
                    <a:pt x="17" y="1753"/>
                  </a:lnTo>
                  <a:lnTo>
                    <a:pt x="33" y="1738"/>
                  </a:lnTo>
                  <a:lnTo>
                    <a:pt x="50" y="1721"/>
                  </a:lnTo>
                  <a:lnTo>
                    <a:pt x="65" y="1712"/>
                  </a:lnTo>
                  <a:lnTo>
                    <a:pt x="98" y="1705"/>
                  </a:lnTo>
                  <a:lnTo>
                    <a:pt x="114" y="1705"/>
                  </a:lnTo>
                  <a:lnTo>
                    <a:pt x="122" y="1697"/>
                  </a:lnTo>
                  <a:lnTo>
                    <a:pt x="147" y="1681"/>
                  </a:lnTo>
                  <a:lnTo>
                    <a:pt x="154" y="1665"/>
                  </a:lnTo>
                  <a:lnTo>
                    <a:pt x="162" y="1641"/>
                  </a:lnTo>
                  <a:lnTo>
                    <a:pt x="171" y="1624"/>
                  </a:lnTo>
                  <a:lnTo>
                    <a:pt x="171" y="1608"/>
                  </a:lnTo>
                  <a:lnTo>
                    <a:pt x="178" y="1584"/>
                  </a:lnTo>
                  <a:lnTo>
                    <a:pt x="178" y="1552"/>
                  </a:lnTo>
                  <a:lnTo>
                    <a:pt x="178" y="1536"/>
                  </a:lnTo>
                  <a:lnTo>
                    <a:pt x="187" y="1512"/>
                  </a:lnTo>
                  <a:lnTo>
                    <a:pt x="195" y="1486"/>
                  </a:lnTo>
                  <a:lnTo>
                    <a:pt x="211" y="1470"/>
                  </a:lnTo>
                  <a:lnTo>
                    <a:pt x="219" y="1446"/>
                  </a:lnTo>
                  <a:lnTo>
                    <a:pt x="228" y="1431"/>
                  </a:lnTo>
                  <a:lnTo>
                    <a:pt x="235" y="1406"/>
                  </a:lnTo>
                  <a:lnTo>
                    <a:pt x="243" y="1382"/>
                  </a:lnTo>
                  <a:lnTo>
                    <a:pt x="243" y="1365"/>
                  </a:lnTo>
                  <a:lnTo>
                    <a:pt x="243" y="1350"/>
                  </a:lnTo>
                  <a:lnTo>
                    <a:pt x="235" y="1334"/>
                  </a:lnTo>
                  <a:lnTo>
                    <a:pt x="228" y="1317"/>
                  </a:lnTo>
                  <a:lnTo>
                    <a:pt x="219" y="1301"/>
                  </a:lnTo>
                  <a:lnTo>
                    <a:pt x="195" y="1293"/>
                  </a:lnTo>
                  <a:lnTo>
                    <a:pt x="202" y="1293"/>
                  </a:lnTo>
                  <a:lnTo>
                    <a:pt x="202" y="1284"/>
                  </a:lnTo>
                  <a:lnTo>
                    <a:pt x="202" y="1277"/>
                  </a:lnTo>
                  <a:lnTo>
                    <a:pt x="202" y="1269"/>
                  </a:lnTo>
                  <a:lnTo>
                    <a:pt x="202" y="1260"/>
                  </a:lnTo>
                  <a:lnTo>
                    <a:pt x="202" y="1253"/>
                  </a:lnTo>
                  <a:lnTo>
                    <a:pt x="211" y="1244"/>
                  </a:lnTo>
                  <a:lnTo>
                    <a:pt x="211" y="1236"/>
                  </a:lnTo>
                  <a:lnTo>
                    <a:pt x="219" y="1229"/>
                  </a:lnTo>
                  <a:lnTo>
                    <a:pt x="219" y="1203"/>
                  </a:lnTo>
                  <a:lnTo>
                    <a:pt x="219" y="1196"/>
                  </a:lnTo>
                  <a:lnTo>
                    <a:pt x="228" y="1188"/>
                  </a:lnTo>
                  <a:lnTo>
                    <a:pt x="228" y="1180"/>
                  </a:lnTo>
                  <a:lnTo>
                    <a:pt x="235" y="1172"/>
                  </a:lnTo>
                  <a:lnTo>
                    <a:pt x="235" y="1163"/>
                  </a:lnTo>
                  <a:lnTo>
                    <a:pt x="243" y="1163"/>
                  </a:lnTo>
                  <a:lnTo>
                    <a:pt x="243" y="1156"/>
                  </a:lnTo>
                  <a:lnTo>
                    <a:pt x="243" y="1148"/>
                  </a:lnTo>
                  <a:lnTo>
                    <a:pt x="243" y="1132"/>
                  </a:lnTo>
                  <a:lnTo>
                    <a:pt x="243" y="1123"/>
                  </a:lnTo>
                  <a:lnTo>
                    <a:pt x="243" y="1115"/>
                  </a:lnTo>
                  <a:lnTo>
                    <a:pt x="252" y="1108"/>
                  </a:lnTo>
                  <a:lnTo>
                    <a:pt x="252" y="1099"/>
                  </a:lnTo>
                  <a:lnTo>
                    <a:pt x="259" y="1091"/>
                  </a:lnTo>
                  <a:lnTo>
                    <a:pt x="259" y="1082"/>
                  </a:lnTo>
                  <a:lnTo>
                    <a:pt x="259" y="1075"/>
                  </a:lnTo>
                  <a:lnTo>
                    <a:pt x="268" y="1075"/>
                  </a:lnTo>
                  <a:lnTo>
                    <a:pt x="268" y="1067"/>
                  </a:lnTo>
                  <a:lnTo>
                    <a:pt x="276" y="1067"/>
                  </a:lnTo>
                  <a:lnTo>
                    <a:pt x="276" y="1058"/>
                  </a:lnTo>
                  <a:lnTo>
                    <a:pt x="285" y="1051"/>
                  </a:lnTo>
                  <a:lnTo>
                    <a:pt x="285" y="1042"/>
                  </a:lnTo>
                  <a:lnTo>
                    <a:pt x="285" y="1034"/>
                  </a:lnTo>
                  <a:lnTo>
                    <a:pt x="292" y="1034"/>
                  </a:lnTo>
                  <a:lnTo>
                    <a:pt x="292" y="1027"/>
                  </a:lnTo>
                  <a:lnTo>
                    <a:pt x="292" y="1018"/>
                  </a:lnTo>
                  <a:lnTo>
                    <a:pt x="292" y="1010"/>
                  </a:lnTo>
                  <a:lnTo>
                    <a:pt x="292" y="1001"/>
                  </a:lnTo>
                  <a:lnTo>
                    <a:pt x="292" y="994"/>
                  </a:lnTo>
                  <a:lnTo>
                    <a:pt x="292" y="986"/>
                  </a:lnTo>
                  <a:lnTo>
                    <a:pt x="300" y="986"/>
                  </a:lnTo>
                  <a:lnTo>
                    <a:pt x="300" y="977"/>
                  </a:lnTo>
                  <a:lnTo>
                    <a:pt x="300" y="970"/>
                  </a:lnTo>
                  <a:lnTo>
                    <a:pt x="309" y="970"/>
                  </a:lnTo>
                  <a:lnTo>
                    <a:pt x="309" y="961"/>
                  </a:lnTo>
                  <a:lnTo>
                    <a:pt x="309" y="953"/>
                  </a:lnTo>
                  <a:lnTo>
                    <a:pt x="316" y="953"/>
                  </a:lnTo>
                  <a:lnTo>
                    <a:pt x="316" y="946"/>
                  </a:lnTo>
                  <a:lnTo>
                    <a:pt x="325" y="946"/>
                  </a:lnTo>
                  <a:lnTo>
                    <a:pt x="333" y="937"/>
                  </a:lnTo>
                  <a:lnTo>
                    <a:pt x="340" y="937"/>
                  </a:lnTo>
                  <a:lnTo>
                    <a:pt x="340" y="929"/>
                  </a:lnTo>
                  <a:lnTo>
                    <a:pt x="349" y="929"/>
                  </a:lnTo>
                  <a:lnTo>
                    <a:pt x="349" y="921"/>
                  </a:lnTo>
                  <a:lnTo>
                    <a:pt x="349" y="913"/>
                  </a:lnTo>
                  <a:lnTo>
                    <a:pt x="357" y="913"/>
                  </a:lnTo>
                  <a:lnTo>
                    <a:pt x="357" y="906"/>
                  </a:lnTo>
                  <a:lnTo>
                    <a:pt x="357" y="897"/>
                  </a:lnTo>
                  <a:lnTo>
                    <a:pt x="366" y="897"/>
                  </a:lnTo>
                  <a:lnTo>
                    <a:pt x="366" y="889"/>
                  </a:lnTo>
                  <a:lnTo>
                    <a:pt x="373" y="889"/>
                  </a:lnTo>
                  <a:lnTo>
                    <a:pt x="373" y="880"/>
                  </a:lnTo>
                  <a:lnTo>
                    <a:pt x="381" y="873"/>
                  </a:lnTo>
                  <a:lnTo>
                    <a:pt x="381" y="865"/>
                  </a:lnTo>
                  <a:lnTo>
                    <a:pt x="381" y="856"/>
                  </a:lnTo>
                  <a:lnTo>
                    <a:pt x="390" y="849"/>
                  </a:lnTo>
                  <a:lnTo>
                    <a:pt x="390" y="840"/>
                  </a:lnTo>
                  <a:lnTo>
                    <a:pt x="397" y="832"/>
                  </a:lnTo>
                  <a:lnTo>
                    <a:pt x="406" y="825"/>
                  </a:lnTo>
                  <a:lnTo>
                    <a:pt x="406" y="816"/>
                  </a:lnTo>
                  <a:lnTo>
                    <a:pt x="414" y="816"/>
                  </a:lnTo>
                  <a:lnTo>
                    <a:pt x="414" y="808"/>
                  </a:lnTo>
                  <a:lnTo>
                    <a:pt x="423" y="799"/>
                  </a:lnTo>
                  <a:lnTo>
                    <a:pt x="423" y="792"/>
                  </a:lnTo>
                  <a:lnTo>
                    <a:pt x="430" y="784"/>
                  </a:lnTo>
                  <a:lnTo>
                    <a:pt x="430" y="775"/>
                  </a:lnTo>
                  <a:lnTo>
                    <a:pt x="423" y="775"/>
                  </a:lnTo>
                  <a:lnTo>
                    <a:pt x="423" y="768"/>
                  </a:lnTo>
                  <a:lnTo>
                    <a:pt x="430" y="768"/>
                  </a:lnTo>
                  <a:lnTo>
                    <a:pt x="430" y="759"/>
                  </a:lnTo>
                  <a:lnTo>
                    <a:pt x="438" y="759"/>
                  </a:lnTo>
                  <a:lnTo>
                    <a:pt x="438" y="751"/>
                  </a:lnTo>
                  <a:lnTo>
                    <a:pt x="438" y="744"/>
                  </a:lnTo>
                  <a:lnTo>
                    <a:pt x="438" y="735"/>
                  </a:lnTo>
                  <a:lnTo>
                    <a:pt x="438" y="727"/>
                  </a:lnTo>
                  <a:lnTo>
                    <a:pt x="447" y="727"/>
                  </a:lnTo>
                  <a:lnTo>
                    <a:pt x="447" y="718"/>
                  </a:lnTo>
                  <a:lnTo>
                    <a:pt x="454" y="711"/>
                  </a:lnTo>
                  <a:lnTo>
                    <a:pt x="454" y="703"/>
                  </a:lnTo>
                  <a:lnTo>
                    <a:pt x="454" y="694"/>
                  </a:lnTo>
                  <a:lnTo>
                    <a:pt x="454" y="687"/>
                  </a:lnTo>
                  <a:lnTo>
                    <a:pt x="463" y="678"/>
                  </a:lnTo>
                  <a:lnTo>
                    <a:pt x="463" y="663"/>
                  </a:lnTo>
                  <a:lnTo>
                    <a:pt x="454" y="663"/>
                  </a:lnTo>
                  <a:lnTo>
                    <a:pt x="454" y="654"/>
                  </a:lnTo>
                  <a:lnTo>
                    <a:pt x="454" y="647"/>
                  </a:lnTo>
                  <a:lnTo>
                    <a:pt x="454" y="638"/>
                  </a:lnTo>
                  <a:lnTo>
                    <a:pt x="447" y="638"/>
                  </a:lnTo>
                  <a:lnTo>
                    <a:pt x="447" y="630"/>
                  </a:lnTo>
                  <a:lnTo>
                    <a:pt x="447" y="623"/>
                  </a:lnTo>
                  <a:lnTo>
                    <a:pt x="438" y="623"/>
                  </a:lnTo>
                  <a:lnTo>
                    <a:pt x="438" y="614"/>
                  </a:lnTo>
                  <a:lnTo>
                    <a:pt x="438" y="606"/>
                  </a:lnTo>
                  <a:lnTo>
                    <a:pt x="438" y="597"/>
                  </a:lnTo>
                  <a:lnTo>
                    <a:pt x="438" y="590"/>
                  </a:lnTo>
                  <a:lnTo>
                    <a:pt x="430" y="582"/>
                  </a:lnTo>
                  <a:lnTo>
                    <a:pt x="430" y="573"/>
                  </a:lnTo>
                  <a:lnTo>
                    <a:pt x="423" y="573"/>
                  </a:lnTo>
                  <a:lnTo>
                    <a:pt x="423" y="566"/>
                  </a:lnTo>
                  <a:lnTo>
                    <a:pt x="414" y="566"/>
                  </a:lnTo>
                  <a:lnTo>
                    <a:pt x="414" y="557"/>
                  </a:lnTo>
                  <a:lnTo>
                    <a:pt x="406" y="557"/>
                  </a:lnTo>
                  <a:lnTo>
                    <a:pt x="406" y="549"/>
                  </a:lnTo>
                  <a:lnTo>
                    <a:pt x="397" y="549"/>
                  </a:lnTo>
                  <a:lnTo>
                    <a:pt x="390" y="542"/>
                  </a:lnTo>
                  <a:lnTo>
                    <a:pt x="390" y="533"/>
                  </a:lnTo>
                  <a:lnTo>
                    <a:pt x="381" y="525"/>
                  </a:lnTo>
                  <a:lnTo>
                    <a:pt x="390" y="525"/>
                  </a:lnTo>
                  <a:lnTo>
                    <a:pt x="397" y="525"/>
                  </a:lnTo>
                  <a:lnTo>
                    <a:pt x="406" y="525"/>
                  </a:lnTo>
                  <a:lnTo>
                    <a:pt x="406" y="516"/>
                  </a:lnTo>
                  <a:lnTo>
                    <a:pt x="414" y="516"/>
                  </a:lnTo>
                  <a:lnTo>
                    <a:pt x="414" y="509"/>
                  </a:lnTo>
                  <a:lnTo>
                    <a:pt x="414" y="501"/>
                  </a:lnTo>
                  <a:lnTo>
                    <a:pt x="414" y="492"/>
                  </a:lnTo>
                  <a:lnTo>
                    <a:pt x="406" y="492"/>
                  </a:lnTo>
                  <a:lnTo>
                    <a:pt x="406" y="485"/>
                  </a:lnTo>
                  <a:lnTo>
                    <a:pt x="406" y="476"/>
                  </a:lnTo>
                  <a:lnTo>
                    <a:pt x="406" y="468"/>
                  </a:lnTo>
                  <a:lnTo>
                    <a:pt x="406" y="461"/>
                  </a:lnTo>
                  <a:lnTo>
                    <a:pt x="406" y="452"/>
                  </a:lnTo>
                  <a:lnTo>
                    <a:pt x="406" y="444"/>
                  </a:lnTo>
                  <a:lnTo>
                    <a:pt x="406" y="435"/>
                  </a:lnTo>
                  <a:lnTo>
                    <a:pt x="406" y="428"/>
                  </a:lnTo>
                  <a:lnTo>
                    <a:pt x="406" y="420"/>
                  </a:lnTo>
                  <a:lnTo>
                    <a:pt x="406" y="412"/>
                  </a:lnTo>
                  <a:lnTo>
                    <a:pt x="406" y="404"/>
                  </a:lnTo>
                  <a:lnTo>
                    <a:pt x="406" y="395"/>
                  </a:lnTo>
                  <a:lnTo>
                    <a:pt x="406" y="388"/>
                  </a:lnTo>
                  <a:lnTo>
                    <a:pt x="406" y="380"/>
                  </a:lnTo>
                  <a:lnTo>
                    <a:pt x="397" y="371"/>
                  </a:lnTo>
                  <a:lnTo>
                    <a:pt x="397" y="364"/>
                  </a:lnTo>
                  <a:lnTo>
                    <a:pt x="397" y="355"/>
                  </a:lnTo>
                  <a:lnTo>
                    <a:pt x="397" y="347"/>
                  </a:lnTo>
                  <a:lnTo>
                    <a:pt x="397" y="340"/>
                  </a:lnTo>
                  <a:lnTo>
                    <a:pt x="397" y="331"/>
                  </a:lnTo>
                  <a:lnTo>
                    <a:pt x="397" y="323"/>
                  </a:lnTo>
                  <a:lnTo>
                    <a:pt x="397" y="314"/>
                  </a:lnTo>
                  <a:lnTo>
                    <a:pt x="397" y="307"/>
                  </a:lnTo>
                  <a:lnTo>
                    <a:pt x="397" y="299"/>
                  </a:lnTo>
                  <a:lnTo>
                    <a:pt x="390" y="290"/>
                  </a:lnTo>
                  <a:lnTo>
                    <a:pt x="390" y="283"/>
                  </a:lnTo>
                  <a:lnTo>
                    <a:pt x="390" y="274"/>
                  </a:lnTo>
                  <a:lnTo>
                    <a:pt x="390" y="266"/>
                  </a:lnTo>
                  <a:lnTo>
                    <a:pt x="397" y="259"/>
                  </a:lnTo>
                  <a:lnTo>
                    <a:pt x="397" y="250"/>
                  </a:lnTo>
                  <a:lnTo>
                    <a:pt x="397" y="242"/>
                  </a:lnTo>
                  <a:lnTo>
                    <a:pt x="397" y="233"/>
                  </a:lnTo>
                  <a:lnTo>
                    <a:pt x="406" y="233"/>
                  </a:lnTo>
                  <a:lnTo>
                    <a:pt x="406" y="226"/>
                  </a:lnTo>
                  <a:lnTo>
                    <a:pt x="406" y="218"/>
                  </a:lnTo>
                  <a:lnTo>
                    <a:pt x="406" y="209"/>
                  </a:lnTo>
                  <a:lnTo>
                    <a:pt x="406" y="202"/>
                  </a:lnTo>
                  <a:lnTo>
                    <a:pt x="397" y="202"/>
                  </a:lnTo>
                  <a:lnTo>
                    <a:pt x="390" y="202"/>
                  </a:lnTo>
                  <a:lnTo>
                    <a:pt x="381" y="202"/>
                  </a:lnTo>
                  <a:lnTo>
                    <a:pt x="381" y="209"/>
                  </a:lnTo>
                  <a:lnTo>
                    <a:pt x="373" y="209"/>
                  </a:lnTo>
                  <a:lnTo>
                    <a:pt x="366" y="209"/>
                  </a:lnTo>
                  <a:lnTo>
                    <a:pt x="357" y="218"/>
                  </a:lnTo>
                  <a:lnTo>
                    <a:pt x="349" y="209"/>
                  </a:lnTo>
                  <a:lnTo>
                    <a:pt x="340" y="209"/>
                  </a:lnTo>
                  <a:lnTo>
                    <a:pt x="333" y="209"/>
                  </a:lnTo>
                  <a:lnTo>
                    <a:pt x="325" y="209"/>
                  </a:lnTo>
                  <a:lnTo>
                    <a:pt x="316" y="202"/>
                  </a:lnTo>
                  <a:lnTo>
                    <a:pt x="309" y="202"/>
                  </a:lnTo>
                  <a:lnTo>
                    <a:pt x="300" y="202"/>
                  </a:lnTo>
                  <a:lnTo>
                    <a:pt x="292" y="202"/>
                  </a:lnTo>
                  <a:lnTo>
                    <a:pt x="285" y="202"/>
                  </a:lnTo>
                  <a:lnTo>
                    <a:pt x="276" y="202"/>
                  </a:lnTo>
                  <a:lnTo>
                    <a:pt x="268" y="193"/>
                  </a:lnTo>
                  <a:lnTo>
                    <a:pt x="259" y="193"/>
                  </a:lnTo>
                  <a:lnTo>
                    <a:pt x="252" y="193"/>
                  </a:lnTo>
                  <a:lnTo>
                    <a:pt x="243" y="193"/>
                  </a:lnTo>
                  <a:lnTo>
                    <a:pt x="235" y="193"/>
                  </a:lnTo>
                  <a:lnTo>
                    <a:pt x="228" y="193"/>
                  </a:lnTo>
                  <a:lnTo>
                    <a:pt x="228" y="185"/>
                  </a:lnTo>
                  <a:lnTo>
                    <a:pt x="219" y="185"/>
                  </a:lnTo>
                  <a:lnTo>
                    <a:pt x="211" y="185"/>
                  </a:lnTo>
                  <a:lnTo>
                    <a:pt x="211" y="178"/>
                  </a:lnTo>
                  <a:lnTo>
                    <a:pt x="202" y="178"/>
                  </a:lnTo>
                  <a:lnTo>
                    <a:pt x="202" y="169"/>
                  </a:lnTo>
                  <a:lnTo>
                    <a:pt x="195" y="169"/>
                  </a:lnTo>
                  <a:lnTo>
                    <a:pt x="195" y="161"/>
                  </a:lnTo>
                  <a:lnTo>
                    <a:pt x="187" y="138"/>
                  </a:lnTo>
                  <a:lnTo>
                    <a:pt x="187" y="121"/>
                  </a:lnTo>
                  <a:lnTo>
                    <a:pt x="195" y="97"/>
                  </a:lnTo>
                  <a:lnTo>
                    <a:pt x="195" y="81"/>
                  </a:lnTo>
                  <a:lnTo>
                    <a:pt x="211" y="64"/>
                  </a:lnTo>
                  <a:lnTo>
                    <a:pt x="228" y="64"/>
                  </a:lnTo>
                  <a:lnTo>
                    <a:pt x="259" y="64"/>
                  </a:lnTo>
                  <a:lnTo>
                    <a:pt x="285" y="64"/>
                  </a:lnTo>
                  <a:lnTo>
                    <a:pt x="292" y="57"/>
                  </a:lnTo>
                  <a:lnTo>
                    <a:pt x="309" y="16"/>
                  </a:lnTo>
                  <a:lnTo>
                    <a:pt x="316" y="7"/>
                  </a:lnTo>
                  <a:lnTo>
                    <a:pt x="316" y="0"/>
                  </a:lnTo>
                  <a:lnTo>
                    <a:pt x="349" y="0"/>
                  </a:lnTo>
                  <a:lnTo>
                    <a:pt x="373" y="0"/>
                  </a:lnTo>
                  <a:lnTo>
                    <a:pt x="390" y="7"/>
                  </a:lnTo>
                  <a:lnTo>
                    <a:pt x="406" y="24"/>
                  </a:lnTo>
                  <a:lnTo>
                    <a:pt x="423" y="40"/>
                  </a:lnTo>
                  <a:lnTo>
                    <a:pt x="438" y="57"/>
                  </a:lnTo>
                  <a:lnTo>
                    <a:pt x="463" y="57"/>
                  </a:lnTo>
                  <a:lnTo>
                    <a:pt x="494" y="40"/>
                  </a:lnTo>
                  <a:lnTo>
                    <a:pt x="511" y="40"/>
                  </a:lnTo>
                  <a:lnTo>
                    <a:pt x="535" y="40"/>
                  </a:lnTo>
                  <a:lnTo>
                    <a:pt x="560" y="40"/>
                  </a:lnTo>
                  <a:lnTo>
                    <a:pt x="584" y="33"/>
                  </a:lnTo>
                  <a:lnTo>
                    <a:pt x="601" y="33"/>
                  </a:lnTo>
                  <a:lnTo>
                    <a:pt x="625" y="48"/>
                  </a:lnTo>
                  <a:lnTo>
                    <a:pt x="641" y="73"/>
                  </a:lnTo>
                  <a:lnTo>
                    <a:pt x="658" y="88"/>
                  </a:lnTo>
                  <a:lnTo>
                    <a:pt x="658" y="88"/>
                  </a:lnTo>
                  <a:close/>
                </a:path>
              </a:pathLst>
            </a:custGeom>
            <a:solidFill>
              <a:schemeClr val="tx2"/>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8" name="Freeform 18"/>
            <p:cNvSpPr>
              <a:spLocks/>
            </p:cNvSpPr>
            <p:nvPr/>
          </p:nvSpPr>
          <p:spPr bwMode="auto">
            <a:xfrm>
              <a:off x="1647" y="2556"/>
              <a:ext cx="1249" cy="1164"/>
            </a:xfrm>
            <a:custGeom>
              <a:avLst/>
              <a:gdLst>
                <a:gd name="T0" fmla="*/ 867 w 1249"/>
                <a:gd name="T1" fmla="*/ 1149 h 1164"/>
                <a:gd name="T2" fmla="*/ 803 w 1249"/>
                <a:gd name="T3" fmla="*/ 1140 h 1164"/>
                <a:gd name="T4" fmla="*/ 738 w 1249"/>
                <a:gd name="T5" fmla="*/ 1123 h 1164"/>
                <a:gd name="T6" fmla="*/ 689 w 1249"/>
                <a:gd name="T7" fmla="*/ 1108 h 1164"/>
                <a:gd name="T8" fmla="*/ 624 w 1249"/>
                <a:gd name="T9" fmla="*/ 1083 h 1164"/>
                <a:gd name="T10" fmla="*/ 560 w 1249"/>
                <a:gd name="T11" fmla="*/ 1099 h 1164"/>
                <a:gd name="T12" fmla="*/ 503 w 1249"/>
                <a:gd name="T13" fmla="*/ 1108 h 1164"/>
                <a:gd name="T14" fmla="*/ 446 w 1249"/>
                <a:gd name="T15" fmla="*/ 1123 h 1164"/>
                <a:gd name="T16" fmla="*/ 356 w 1249"/>
                <a:gd name="T17" fmla="*/ 1092 h 1164"/>
                <a:gd name="T18" fmla="*/ 259 w 1249"/>
                <a:gd name="T19" fmla="*/ 1051 h 1164"/>
                <a:gd name="T20" fmla="*/ 187 w 1249"/>
                <a:gd name="T21" fmla="*/ 938 h 1164"/>
                <a:gd name="T22" fmla="*/ 178 w 1249"/>
                <a:gd name="T23" fmla="*/ 800 h 1164"/>
                <a:gd name="T24" fmla="*/ 162 w 1249"/>
                <a:gd name="T25" fmla="*/ 695 h 1164"/>
                <a:gd name="T26" fmla="*/ 7 w 1249"/>
                <a:gd name="T27" fmla="*/ 695 h 1164"/>
                <a:gd name="T28" fmla="*/ 64 w 1249"/>
                <a:gd name="T29" fmla="*/ 324 h 1164"/>
                <a:gd name="T30" fmla="*/ 121 w 1249"/>
                <a:gd name="T31" fmla="*/ 274 h 1164"/>
                <a:gd name="T32" fmla="*/ 171 w 1249"/>
                <a:gd name="T33" fmla="*/ 243 h 1164"/>
                <a:gd name="T34" fmla="*/ 235 w 1249"/>
                <a:gd name="T35" fmla="*/ 234 h 1164"/>
                <a:gd name="T36" fmla="*/ 292 w 1249"/>
                <a:gd name="T37" fmla="*/ 251 h 1164"/>
                <a:gd name="T38" fmla="*/ 349 w 1249"/>
                <a:gd name="T39" fmla="*/ 291 h 1164"/>
                <a:gd name="T40" fmla="*/ 389 w 1249"/>
                <a:gd name="T41" fmla="*/ 283 h 1164"/>
                <a:gd name="T42" fmla="*/ 389 w 1249"/>
                <a:gd name="T43" fmla="*/ 219 h 1164"/>
                <a:gd name="T44" fmla="*/ 430 w 1249"/>
                <a:gd name="T45" fmla="*/ 179 h 1164"/>
                <a:gd name="T46" fmla="*/ 487 w 1249"/>
                <a:gd name="T47" fmla="*/ 162 h 1164"/>
                <a:gd name="T48" fmla="*/ 518 w 1249"/>
                <a:gd name="T49" fmla="*/ 122 h 1164"/>
                <a:gd name="T50" fmla="*/ 568 w 1249"/>
                <a:gd name="T51" fmla="*/ 57 h 1164"/>
                <a:gd name="T52" fmla="*/ 624 w 1249"/>
                <a:gd name="T53" fmla="*/ 32 h 1164"/>
                <a:gd name="T54" fmla="*/ 681 w 1249"/>
                <a:gd name="T55" fmla="*/ 8 h 1164"/>
                <a:gd name="T56" fmla="*/ 746 w 1249"/>
                <a:gd name="T57" fmla="*/ 17 h 1164"/>
                <a:gd name="T58" fmla="*/ 803 w 1249"/>
                <a:gd name="T59" fmla="*/ 32 h 1164"/>
                <a:gd name="T60" fmla="*/ 851 w 1249"/>
                <a:gd name="T61" fmla="*/ 57 h 1164"/>
                <a:gd name="T62" fmla="*/ 900 w 1249"/>
                <a:gd name="T63" fmla="*/ 17 h 1164"/>
                <a:gd name="T64" fmla="*/ 964 w 1249"/>
                <a:gd name="T65" fmla="*/ 8 h 1164"/>
                <a:gd name="T66" fmla="*/ 1005 w 1249"/>
                <a:gd name="T67" fmla="*/ 24 h 1164"/>
                <a:gd name="T68" fmla="*/ 1062 w 1249"/>
                <a:gd name="T69" fmla="*/ 41 h 1164"/>
                <a:gd name="T70" fmla="*/ 1126 w 1249"/>
                <a:gd name="T71" fmla="*/ 48 h 1164"/>
                <a:gd name="T72" fmla="*/ 1183 w 1249"/>
                <a:gd name="T73" fmla="*/ 41 h 1164"/>
                <a:gd name="T74" fmla="*/ 1183 w 1249"/>
                <a:gd name="T75" fmla="*/ 89 h 1164"/>
                <a:gd name="T76" fmla="*/ 1183 w 1249"/>
                <a:gd name="T77" fmla="*/ 153 h 1164"/>
                <a:gd name="T78" fmla="*/ 1192 w 1249"/>
                <a:gd name="T79" fmla="*/ 219 h 1164"/>
                <a:gd name="T80" fmla="*/ 1192 w 1249"/>
                <a:gd name="T81" fmla="*/ 283 h 1164"/>
                <a:gd name="T82" fmla="*/ 1200 w 1249"/>
                <a:gd name="T83" fmla="*/ 340 h 1164"/>
                <a:gd name="T84" fmla="*/ 1176 w 1249"/>
                <a:gd name="T85" fmla="*/ 372 h 1164"/>
                <a:gd name="T86" fmla="*/ 1209 w 1249"/>
                <a:gd name="T87" fmla="*/ 412 h 1164"/>
                <a:gd name="T88" fmla="*/ 1233 w 1249"/>
                <a:gd name="T89" fmla="*/ 462 h 1164"/>
                <a:gd name="T90" fmla="*/ 1249 w 1249"/>
                <a:gd name="T91" fmla="*/ 517 h 1164"/>
                <a:gd name="T92" fmla="*/ 1224 w 1249"/>
                <a:gd name="T93" fmla="*/ 574 h 1164"/>
                <a:gd name="T94" fmla="*/ 1216 w 1249"/>
                <a:gd name="T95" fmla="*/ 614 h 1164"/>
                <a:gd name="T96" fmla="*/ 1183 w 1249"/>
                <a:gd name="T97" fmla="*/ 671 h 1164"/>
                <a:gd name="T98" fmla="*/ 1152 w 1249"/>
                <a:gd name="T99" fmla="*/ 728 h 1164"/>
                <a:gd name="T100" fmla="*/ 1126 w 1249"/>
                <a:gd name="T101" fmla="*/ 768 h 1164"/>
                <a:gd name="T102" fmla="*/ 1095 w 1249"/>
                <a:gd name="T103" fmla="*/ 809 h 1164"/>
                <a:gd name="T104" fmla="*/ 1078 w 1249"/>
                <a:gd name="T105" fmla="*/ 857 h 1164"/>
                <a:gd name="T106" fmla="*/ 1054 w 1249"/>
                <a:gd name="T107" fmla="*/ 906 h 1164"/>
                <a:gd name="T108" fmla="*/ 1029 w 1249"/>
                <a:gd name="T109" fmla="*/ 962 h 1164"/>
                <a:gd name="T110" fmla="*/ 1014 w 1249"/>
                <a:gd name="T111" fmla="*/ 1027 h 1164"/>
                <a:gd name="T112" fmla="*/ 988 w 1249"/>
                <a:gd name="T113" fmla="*/ 1108 h 1164"/>
                <a:gd name="T114" fmla="*/ 964 w 1249"/>
                <a:gd name="T115" fmla="*/ 1156 h 1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49" h="1164">
                  <a:moveTo>
                    <a:pt x="917" y="1164"/>
                  </a:moveTo>
                  <a:lnTo>
                    <a:pt x="908" y="1164"/>
                  </a:lnTo>
                  <a:lnTo>
                    <a:pt x="900" y="1164"/>
                  </a:lnTo>
                  <a:lnTo>
                    <a:pt x="891" y="1164"/>
                  </a:lnTo>
                  <a:lnTo>
                    <a:pt x="884" y="1156"/>
                  </a:lnTo>
                  <a:lnTo>
                    <a:pt x="876" y="1156"/>
                  </a:lnTo>
                  <a:lnTo>
                    <a:pt x="867" y="1156"/>
                  </a:lnTo>
                  <a:lnTo>
                    <a:pt x="867" y="1149"/>
                  </a:lnTo>
                  <a:lnTo>
                    <a:pt x="860" y="1149"/>
                  </a:lnTo>
                  <a:lnTo>
                    <a:pt x="851" y="1149"/>
                  </a:lnTo>
                  <a:lnTo>
                    <a:pt x="843" y="1140"/>
                  </a:lnTo>
                  <a:lnTo>
                    <a:pt x="836" y="1140"/>
                  </a:lnTo>
                  <a:lnTo>
                    <a:pt x="827" y="1140"/>
                  </a:lnTo>
                  <a:lnTo>
                    <a:pt x="819" y="1140"/>
                  </a:lnTo>
                  <a:lnTo>
                    <a:pt x="810" y="1140"/>
                  </a:lnTo>
                  <a:lnTo>
                    <a:pt x="803" y="1140"/>
                  </a:lnTo>
                  <a:lnTo>
                    <a:pt x="795" y="1132"/>
                  </a:lnTo>
                  <a:lnTo>
                    <a:pt x="786" y="1132"/>
                  </a:lnTo>
                  <a:lnTo>
                    <a:pt x="779" y="1132"/>
                  </a:lnTo>
                  <a:lnTo>
                    <a:pt x="770" y="1132"/>
                  </a:lnTo>
                  <a:lnTo>
                    <a:pt x="762" y="1132"/>
                  </a:lnTo>
                  <a:lnTo>
                    <a:pt x="753" y="1132"/>
                  </a:lnTo>
                  <a:lnTo>
                    <a:pt x="746" y="1123"/>
                  </a:lnTo>
                  <a:lnTo>
                    <a:pt x="738" y="1123"/>
                  </a:lnTo>
                  <a:lnTo>
                    <a:pt x="729" y="1123"/>
                  </a:lnTo>
                  <a:lnTo>
                    <a:pt x="722" y="1123"/>
                  </a:lnTo>
                  <a:lnTo>
                    <a:pt x="722" y="1116"/>
                  </a:lnTo>
                  <a:lnTo>
                    <a:pt x="713" y="1116"/>
                  </a:lnTo>
                  <a:lnTo>
                    <a:pt x="705" y="1116"/>
                  </a:lnTo>
                  <a:lnTo>
                    <a:pt x="698" y="1116"/>
                  </a:lnTo>
                  <a:lnTo>
                    <a:pt x="698" y="1108"/>
                  </a:lnTo>
                  <a:lnTo>
                    <a:pt x="689" y="1108"/>
                  </a:lnTo>
                  <a:lnTo>
                    <a:pt x="681" y="1099"/>
                  </a:lnTo>
                  <a:lnTo>
                    <a:pt x="672" y="1099"/>
                  </a:lnTo>
                  <a:lnTo>
                    <a:pt x="665" y="1092"/>
                  </a:lnTo>
                  <a:lnTo>
                    <a:pt x="656" y="1092"/>
                  </a:lnTo>
                  <a:lnTo>
                    <a:pt x="648" y="1083"/>
                  </a:lnTo>
                  <a:lnTo>
                    <a:pt x="641" y="1083"/>
                  </a:lnTo>
                  <a:lnTo>
                    <a:pt x="632" y="1083"/>
                  </a:lnTo>
                  <a:lnTo>
                    <a:pt x="624" y="1083"/>
                  </a:lnTo>
                  <a:lnTo>
                    <a:pt x="615" y="1083"/>
                  </a:lnTo>
                  <a:lnTo>
                    <a:pt x="608" y="1083"/>
                  </a:lnTo>
                  <a:lnTo>
                    <a:pt x="601" y="1092"/>
                  </a:lnTo>
                  <a:lnTo>
                    <a:pt x="592" y="1092"/>
                  </a:lnTo>
                  <a:lnTo>
                    <a:pt x="584" y="1092"/>
                  </a:lnTo>
                  <a:lnTo>
                    <a:pt x="575" y="1092"/>
                  </a:lnTo>
                  <a:lnTo>
                    <a:pt x="568" y="1099"/>
                  </a:lnTo>
                  <a:lnTo>
                    <a:pt x="560" y="1099"/>
                  </a:lnTo>
                  <a:lnTo>
                    <a:pt x="551" y="1099"/>
                  </a:lnTo>
                  <a:lnTo>
                    <a:pt x="551" y="1108"/>
                  </a:lnTo>
                  <a:lnTo>
                    <a:pt x="544" y="1099"/>
                  </a:lnTo>
                  <a:lnTo>
                    <a:pt x="535" y="1099"/>
                  </a:lnTo>
                  <a:lnTo>
                    <a:pt x="527" y="1099"/>
                  </a:lnTo>
                  <a:lnTo>
                    <a:pt x="518" y="1099"/>
                  </a:lnTo>
                  <a:lnTo>
                    <a:pt x="511" y="1108"/>
                  </a:lnTo>
                  <a:lnTo>
                    <a:pt x="503" y="1108"/>
                  </a:lnTo>
                  <a:lnTo>
                    <a:pt x="494" y="1108"/>
                  </a:lnTo>
                  <a:lnTo>
                    <a:pt x="487" y="1116"/>
                  </a:lnTo>
                  <a:lnTo>
                    <a:pt x="478" y="1116"/>
                  </a:lnTo>
                  <a:lnTo>
                    <a:pt x="470" y="1116"/>
                  </a:lnTo>
                  <a:lnTo>
                    <a:pt x="463" y="1116"/>
                  </a:lnTo>
                  <a:lnTo>
                    <a:pt x="454" y="1116"/>
                  </a:lnTo>
                  <a:lnTo>
                    <a:pt x="446" y="1116"/>
                  </a:lnTo>
                  <a:lnTo>
                    <a:pt x="446" y="1123"/>
                  </a:lnTo>
                  <a:lnTo>
                    <a:pt x="437" y="1123"/>
                  </a:lnTo>
                  <a:lnTo>
                    <a:pt x="422" y="1123"/>
                  </a:lnTo>
                  <a:lnTo>
                    <a:pt x="406" y="1123"/>
                  </a:lnTo>
                  <a:lnTo>
                    <a:pt x="397" y="1123"/>
                  </a:lnTo>
                  <a:lnTo>
                    <a:pt x="389" y="1116"/>
                  </a:lnTo>
                  <a:lnTo>
                    <a:pt x="380" y="1108"/>
                  </a:lnTo>
                  <a:lnTo>
                    <a:pt x="373" y="1099"/>
                  </a:lnTo>
                  <a:lnTo>
                    <a:pt x="356" y="1092"/>
                  </a:lnTo>
                  <a:lnTo>
                    <a:pt x="332" y="1083"/>
                  </a:lnTo>
                  <a:lnTo>
                    <a:pt x="308" y="1083"/>
                  </a:lnTo>
                  <a:lnTo>
                    <a:pt x="308" y="1075"/>
                  </a:lnTo>
                  <a:lnTo>
                    <a:pt x="299" y="1075"/>
                  </a:lnTo>
                  <a:lnTo>
                    <a:pt x="292" y="1075"/>
                  </a:lnTo>
                  <a:lnTo>
                    <a:pt x="285" y="1068"/>
                  </a:lnTo>
                  <a:lnTo>
                    <a:pt x="276" y="1059"/>
                  </a:lnTo>
                  <a:lnTo>
                    <a:pt x="259" y="1051"/>
                  </a:lnTo>
                  <a:lnTo>
                    <a:pt x="243" y="1035"/>
                  </a:lnTo>
                  <a:lnTo>
                    <a:pt x="235" y="1027"/>
                  </a:lnTo>
                  <a:lnTo>
                    <a:pt x="219" y="1011"/>
                  </a:lnTo>
                  <a:lnTo>
                    <a:pt x="211" y="1002"/>
                  </a:lnTo>
                  <a:lnTo>
                    <a:pt x="202" y="987"/>
                  </a:lnTo>
                  <a:lnTo>
                    <a:pt x="195" y="978"/>
                  </a:lnTo>
                  <a:lnTo>
                    <a:pt x="187" y="962"/>
                  </a:lnTo>
                  <a:lnTo>
                    <a:pt x="187" y="938"/>
                  </a:lnTo>
                  <a:lnTo>
                    <a:pt x="195" y="914"/>
                  </a:lnTo>
                  <a:lnTo>
                    <a:pt x="187" y="897"/>
                  </a:lnTo>
                  <a:lnTo>
                    <a:pt x="187" y="881"/>
                  </a:lnTo>
                  <a:lnTo>
                    <a:pt x="187" y="857"/>
                  </a:lnTo>
                  <a:lnTo>
                    <a:pt x="195" y="840"/>
                  </a:lnTo>
                  <a:lnTo>
                    <a:pt x="195" y="825"/>
                  </a:lnTo>
                  <a:lnTo>
                    <a:pt x="187" y="809"/>
                  </a:lnTo>
                  <a:lnTo>
                    <a:pt x="178" y="800"/>
                  </a:lnTo>
                  <a:lnTo>
                    <a:pt x="178" y="792"/>
                  </a:lnTo>
                  <a:lnTo>
                    <a:pt x="171" y="785"/>
                  </a:lnTo>
                  <a:lnTo>
                    <a:pt x="162" y="768"/>
                  </a:lnTo>
                  <a:lnTo>
                    <a:pt x="162" y="752"/>
                  </a:lnTo>
                  <a:lnTo>
                    <a:pt x="178" y="745"/>
                  </a:lnTo>
                  <a:lnTo>
                    <a:pt x="178" y="728"/>
                  </a:lnTo>
                  <a:lnTo>
                    <a:pt x="171" y="712"/>
                  </a:lnTo>
                  <a:lnTo>
                    <a:pt x="162" y="695"/>
                  </a:lnTo>
                  <a:lnTo>
                    <a:pt x="154" y="695"/>
                  </a:lnTo>
                  <a:lnTo>
                    <a:pt x="147" y="695"/>
                  </a:lnTo>
                  <a:lnTo>
                    <a:pt x="138" y="704"/>
                  </a:lnTo>
                  <a:lnTo>
                    <a:pt x="130" y="704"/>
                  </a:lnTo>
                  <a:lnTo>
                    <a:pt x="121" y="704"/>
                  </a:lnTo>
                  <a:lnTo>
                    <a:pt x="114" y="704"/>
                  </a:lnTo>
                  <a:lnTo>
                    <a:pt x="24" y="704"/>
                  </a:lnTo>
                  <a:lnTo>
                    <a:pt x="7" y="695"/>
                  </a:lnTo>
                  <a:lnTo>
                    <a:pt x="0" y="695"/>
                  </a:lnTo>
                  <a:lnTo>
                    <a:pt x="33" y="493"/>
                  </a:lnTo>
                  <a:lnTo>
                    <a:pt x="49" y="388"/>
                  </a:lnTo>
                  <a:lnTo>
                    <a:pt x="57" y="340"/>
                  </a:lnTo>
                  <a:lnTo>
                    <a:pt x="49" y="340"/>
                  </a:lnTo>
                  <a:lnTo>
                    <a:pt x="49" y="331"/>
                  </a:lnTo>
                  <a:lnTo>
                    <a:pt x="57" y="324"/>
                  </a:lnTo>
                  <a:lnTo>
                    <a:pt x="64" y="324"/>
                  </a:lnTo>
                  <a:lnTo>
                    <a:pt x="64" y="315"/>
                  </a:lnTo>
                  <a:lnTo>
                    <a:pt x="73" y="315"/>
                  </a:lnTo>
                  <a:lnTo>
                    <a:pt x="81" y="307"/>
                  </a:lnTo>
                  <a:lnTo>
                    <a:pt x="90" y="300"/>
                  </a:lnTo>
                  <a:lnTo>
                    <a:pt x="97" y="291"/>
                  </a:lnTo>
                  <a:lnTo>
                    <a:pt x="105" y="283"/>
                  </a:lnTo>
                  <a:lnTo>
                    <a:pt x="114" y="283"/>
                  </a:lnTo>
                  <a:lnTo>
                    <a:pt x="121" y="274"/>
                  </a:lnTo>
                  <a:lnTo>
                    <a:pt x="130" y="267"/>
                  </a:lnTo>
                  <a:lnTo>
                    <a:pt x="138" y="267"/>
                  </a:lnTo>
                  <a:lnTo>
                    <a:pt x="147" y="267"/>
                  </a:lnTo>
                  <a:lnTo>
                    <a:pt x="147" y="259"/>
                  </a:lnTo>
                  <a:lnTo>
                    <a:pt x="154" y="259"/>
                  </a:lnTo>
                  <a:lnTo>
                    <a:pt x="162" y="259"/>
                  </a:lnTo>
                  <a:lnTo>
                    <a:pt x="171" y="251"/>
                  </a:lnTo>
                  <a:lnTo>
                    <a:pt x="171" y="243"/>
                  </a:lnTo>
                  <a:lnTo>
                    <a:pt x="178" y="243"/>
                  </a:lnTo>
                  <a:lnTo>
                    <a:pt x="187" y="243"/>
                  </a:lnTo>
                  <a:lnTo>
                    <a:pt x="195" y="234"/>
                  </a:lnTo>
                  <a:lnTo>
                    <a:pt x="202" y="234"/>
                  </a:lnTo>
                  <a:lnTo>
                    <a:pt x="211" y="234"/>
                  </a:lnTo>
                  <a:lnTo>
                    <a:pt x="219" y="234"/>
                  </a:lnTo>
                  <a:lnTo>
                    <a:pt x="228" y="234"/>
                  </a:lnTo>
                  <a:lnTo>
                    <a:pt x="235" y="234"/>
                  </a:lnTo>
                  <a:lnTo>
                    <a:pt x="243" y="234"/>
                  </a:lnTo>
                  <a:lnTo>
                    <a:pt x="252" y="234"/>
                  </a:lnTo>
                  <a:lnTo>
                    <a:pt x="259" y="234"/>
                  </a:lnTo>
                  <a:lnTo>
                    <a:pt x="268" y="234"/>
                  </a:lnTo>
                  <a:lnTo>
                    <a:pt x="276" y="234"/>
                  </a:lnTo>
                  <a:lnTo>
                    <a:pt x="285" y="243"/>
                  </a:lnTo>
                  <a:lnTo>
                    <a:pt x="292" y="243"/>
                  </a:lnTo>
                  <a:lnTo>
                    <a:pt x="292" y="251"/>
                  </a:lnTo>
                  <a:lnTo>
                    <a:pt x="299" y="251"/>
                  </a:lnTo>
                  <a:lnTo>
                    <a:pt x="308" y="259"/>
                  </a:lnTo>
                  <a:lnTo>
                    <a:pt x="316" y="259"/>
                  </a:lnTo>
                  <a:lnTo>
                    <a:pt x="316" y="267"/>
                  </a:lnTo>
                  <a:lnTo>
                    <a:pt x="325" y="267"/>
                  </a:lnTo>
                  <a:lnTo>
                    <a:pt x="332" y="274"/>
                  </a:lnTo>
                  <a:lnTo>
                    <a:pt x="340" y="283"/>
                  </a:lnTo>
                  <a:lnTo>
                    <a:pt x="349" y="291"/>
                  </a:lnTo>
                  <a:lnTo>
                    <a:pt x="356" y="291"/>
                  </a:lnTo>
                  <a:lnTo>
                    <a:pt x="356" y="300"/>
                  </a:lnTo>
                  <a:lnTo>
                    <a:pt x="365" y="300"/>
                  </a:lnTo>
                  <a:lnTo>
                    <a:pt x="373" y="307"/>
                  </a:lnTo>
                  <a:lnTo>
                    <a:pt x="380" y="300"/>
                  </a:lnTo>
                  <a:lnTo>
                    <a:pt x="380" y="291"/>
                  </a:lnTo>
                  <a:lnTo>
                    <a:pt x="389" y="291"/>
                  </a:lnTo>
                  <a:lnTo>
                    <a:pt x="389" y="283"/>
                  </a:lnTo>
                  <a:lnTo>
                    <a:pt x="389" y="274"/>
                  </a:lnTo>
                  <a:lnTo>
                    <a:pt x="389" y="267"/>
                  </a:lnTo>
                  <a:lnTo>
                    <a:pt x="389" y="259"/>
                  </a:lnTo>
                  <a:lnTo>
                    <a:pt x="389" y="251"/>
                  </a:lnTo>
                  <a:lnTo>
                    <a:pt x="389" y="243"/>
                  </a:lnTo>
                  <a:lnTo>
                    <a:pt x="389" y="234"/>
                  </a:lnTo>
                  <a:lnTo>
                    <a:pt x="389" y="227"/>
                  </a:lnTo>
                  <a:lnTo>
                    <a:pt x="389" y="219"/>
                  </a:lnTo>
                  <a:lnTo>
                    <a:pt x="397" y="219"/>
                  </a:lnTo>
                  <a:lnTo>
                    <a:pt x="397" y="210"/>
                  </a:lnTo>
                  <a:lnTo>
                    <a:pt x="397" y="203"/>
                  </a:lnTo>
                  <a:lnTo>
                    <a:pt x="406" y="203"/>
                  </a:lnTo>
                  <a:lnTo>
                    <a:pt x="406" y="194"/>
                  </a:lnTo>
                  <a:lnTo>
                    <a:pt x="413" y="186"/>
                  </a:lnTo>
                  <a:lnTo>
                    <a:pt x="422" y="186"/>
                  </a:lnTo>
                  <a:lnTo>
                    <a:pt x="430" y="179"/>
                  </a:lnTo>
                  <a:lnTo>
                    <a:pt x="437" y="179"/>
                  </a:lnTo>
                  <a:lnTo>
                    <a:pt x="446" y="179"/>
                  </a:lnTo>
                  <a:lnTo>
                    <a:pt x="454" y="170"/>
                  </a:lnTo>
                  <a:lnTo>
                    <a:pt x="463" y="170"/>
                  </a:lnTo>
                  <a:lnTo>
                    <a:pt x="470" y="170"/>
                  </a:lnTo>
                  <a:lnTo>
                    <a:pt x="470" y="162"/>
                  </a:lnTo>
                  <a:lnTo>
                    <a:pt x="478" y="162"/>
                  </a:lnTo>
                  <a:lnTo>
                    <a:pt x="487" y="162"/>
                  </a:lnTo>
                  <a:lnTo>
                    <a:pt x="487" y="153"/>
                  </a:lnTo>
                  <a:lnTo>
                    <a:pt x="494" y="146"/>
                  </a:lnTo>
                  <a:lnTo>
                    <a:pt x="494" y="138"/>
                  </a:lnTo>
                  <a:lnTo>
                    <a:pt x="503" y="138"/>
                  </a:lnTo>
                  <a:lnTo>
                    <a:pt x="503" y="129"/>
                  </a:lnTo>
                  <a:lnTo>
                    <a:pt x="511" y="129"/>
                  </a:lnTo>
                  <a:lnTo>
                    <a:pt x="511" y="122"/>
                  </a:lnTo>
                  <a:lnTo>
                    <a:pt x="518" y="122"/>
                  </a:lnTo>
                  <a:lnTo>
                    <a:pt x="527" y="105"/>
                  </a:lnTo>
                  <a:lnTo>
                    <a:pt x="535" y="98"/>
                  </a:lnTo>
                  <a:lnTo>
                    <a:pt x="544" y="89"/>
                  </a:lnTo>
                  <a:lnTo>
                    <a:pt x="544" y="81"/>
                  </a:lnTo>
                  <a:lnTo>
                    <a:pt x="551" y="81"/>
                  </a:lnTo>
                  <a:lnTo>
                    <a:pt x="551" y="72"/>
                  </a:lnTo>
                  <a:lnTo>
                    <a:pt x="560" y="65"/>
                  </a:lnTo>
                  <a:lnTo>
                    <a:pt x="568" y="57"/>
                  </a:lnTo>
                  <a:lnTo>
                    <a:pt x="575" y="48"/>
                  </a:lnTo>
                  <a:lnTo>
                    <a:pt x="584" y="48"/>
                  </a:lnTo>
                  <a:lnTo>
                    <a:pt x="592" y="48"/>
                  </a:lnTo>
                  <a:lnTo>
                    <a:pt x="601" y="48"/>
                  </a:lnTo>
                  <a:lnTo>
                    <a:pt x="601" y="41"/>
                  </a:lnTo>
                  <a:lnTo>
                    <a:pt x="608" y="41"/>
                  </a:lnTo>
                  <a:lnTo>
                    <a:pt x="615" y="41"/>
                  </a:lnTo>
                  <a:lnTo>
                    <a:pt x="624" y="32"/>
                  </a:lnTo>
                  <a:lnTo>
                    <a:pt x="632" y="24"/>
                  </a:lnTo>
                  <a:lnTo>
                    <a:pt x="641" y="24"/>
                  </a:lnTo>
                  <a:lnTo>
                    <a:pt x="641" y="17"/>
                  </a:lnTo>
                  <a:lnTo>
                    <a:pt x="648" y="17"/>
                  </a:lnTo>
                  <a:lnTo>
                    <a:pt x="656" y="8"/>
                  </a:lnTo>
                  <a:lnTo>
                    <a:pt x="665" y="8"/>
                  </a:lnTo>
                  <a:lnTo>
                    <a:pt x="672" y="8"/>
                  </a:lnTo>
                  <a:lnTo>
                    <a:pt x="681" y="8"/>
                  </a:lnTo>
                  <a:lnTo>
                    <a:pt x="689" y="8"/>
                  </a:lnTo>
                  <a:lnTo>
                    <a:pt x="698" y="17"/>
                  </a:lnTo>
                  <a:lnTo>
                    <a:pt x="705" y="17"/>
                  </a:lnTo>
                  <a:lnTo>
                    <a:pt x="713" y="17"/>
                  </a:lnTo>
                  <a:lnTo>
                    <a:pt x="722" y="17"/>
                  </a:lnTo>
                  <a:lnTo>
                    <a:pt x="729" y="17"/>
                  </a:lnTo>
                  <a:lnTo>
                    <a:pt x="738" y="17"/>
                  </a:lnTo>
                  <a:lnTo>
                    <a:pt x="746" y="17"/>
                  </a:lnTo>
                  <a:lnTo>
                    <a:pt x="753" y="24"/>
                  </a:lnTo>
                  <a:lnTo>
                    <a:pt x="762" y="24"/>
                  </a:lnTo>
                  <a:lnTo>
                    <a:pt x="770" y="24"/>
                  </a:lnTo>
                  <a:lnTo>
                    <a:pt x="779" y="24"/>
                  </a:lnTo>
                  <a:lnTo>
                    <a:pt x="786" y="24"/>
                  </a:lnTo>
                  <a:lnTo>
                    <a:pt x="786" y="32"/>
                  </a:lnTo>
                  <a:lnTo>
                    <a:pt x="795" y="32"/>
                  </a:lnTo>
                  <a:lnTo>
                    <a:pt x="803" y="32"/>
                  </a:lnTo>
                  <a:lnTo>
                    <a:pt x="810" y="32"/>
                  </a:lnTo>
                  <a:lnTo>
                    <a:pt x="819" y="41"/>
                  </a:lnTo>
                  <a:lnTo>
                    <a:pt x="827" y="41"/>
                  </a:lnTo>
                  <a:lnTo>
                    <a:pt x="836" y="41"/>
                  </a:lnTo>
                  <a:lnTo>
                    <a:pt x="836" y="48"/>
                  </a:lnTo>
                  <a:lnTo>
                    <a:pt x="843" y="48"/>
                  </a:lnTo>
                  <a:lnTo>
                    <a:pt x="851" y="48"/>
                  </a:lnTo>
                  <a:lnTo>
                    <a:pt x="851" y="57"/>
                  </a:lnTo>
                  <a:lnTo>
                    <a:pt x="860" y="57"/>
                  </a:lnTo>
                  <a:lnTo>
                    <a:pt x="867" y="57"/>
                  </a:lnTo>
                  <a:lnTo>
                    <a:pt x="876" y="57"/>
                  </a:lnTo>
                  <a:lnTo>
                    <a:pt x="876" y="48"/>
                  </a:lnTo>
                  <a:lnTo>
                    <a:pt x="884" y="41"/>
                  </a:lnTo>
                  <a:lnTo>
                    <a:pt x="884" y="32"/>
                  </a:lnTo>
                  <a:lnTo>
                    <a:pt x="891" y="24"/>
                  </a:lnTo>
                  <a:lnTo>
                    <a:pt x="900" y="17"/>
                  </a:lnTo>
                  <a:lnTo>
                    <a:pt x="908" y="8"/>
                  </a:lnTo>
                  <a:lnTo>
                    <a:pt x="917" y="8"/>
                  </a:lnTo>
                  <a:lnTo>
                    <a:pt x="924" y="8"/>
                  </a:lnTo>
                  <a:lnTo>
                    <a:pt x="933" y="8"/>
                  </a:lnTo>
                  <a:lnTo>
                    <a:pt x="940" y="8"/>
                  </a:lnTo>
                  <a:lnTo>
                    <a:pt x="948" y="8"/>
                  </a:lnTo>
                  <a:lnTo>
                    <a:pt x="957" y="8"/>
                  </a:lnTo>
                  <a:lnTo>
                    <a:pt x="964" y="8"/>
                  </a:lnTo>
                  <a:lnTo>
                    <a:pt x="973" y="8"/>
                  </a:lnTo>
                  <a:lnTo>
                    <a:pt x="981" y="0"/>
                  </a:lnTo>
                  <a:lnTo>
                    <a:pt x="981" y="8"/>
                  </a:lnTo>
                  <a:lnTo>
                    <a:pt x="988" y="8"/>
                  </a:lnTo>
                  <a:lnTo>
                    <a:pt x="988" y="17"/>
                  </a:lnTo>
                  <a:lnTo>
                    <a:pt x="997" y="17"/>
                  </a:lnTo>
                  <a:lnTo>
                    <a:pt x="997" y="24"/>
                  </a:lnTo>
                  <a:lnTo>
                    <a:pt x="1005" y="24"/>
                  </a:lnTo>
                  <a:lnTo>
                    <a:pt x="1014" y="24"/>
                  </a:lnTo>
                  <a:lnTo>
                    <a:pt x="1014" y="32"/>
                  </a:lnTo>
                  <a:lnTo>
                    <a:pt x="1021" y="32"/>
                  </a:lnTo>
                  <a:lnTo>
                    <a:pt x="1029" y="32"/>
                  </a:lnTo>
                  <a:lnTo>
                    <a:pt x="1038" y="32"/>
                  </a:lnTo>
                  <a:lnTo>
                    <a:pt x="1045" y="32"/>
                  </a:lnTo>
                  <a:lnTo>
                    <a:pt x="1054" y="32"/>
                  </a:lnTo>
                  <a:lnTo>
                    <a:pt x="1062" y="41"/>
                  </a:lnTo>
                  <a:lnTo>
                    <a:pt x="1071" y="41"/>
                  </a:lnTo>
                  <a:lnTo>
                    <a:pt x="1078" y="41"/>
                  </a:lnTo>
                  <a:lnTo>
                    <a:pt x="1086" y="41"/>
                  </a:lnTo>
                  <a:lnTo>
                    <a:pt x="1095" y="41"/>
                  </a:lnTo>
                  <a:lnTo>
                    <a:pt x="1102" y="41"/>
                  </a:lnTo>
                  <a:lnTo>
                    <a:pt x="1111" y="48"/>
                  </a:lnTo>
                  <a:lnTo>
                    <a:pt x="1119" y="48"/>
                  </a:lnTo>
                  <a:lnTo>
                    <a:pt x="1126" y="48"/>
                  </a:lnTo>
                  <a:lnTo>
                    <a:pt x="1135" y="48"/>
                  </a:lnTo>
                  <a:lnTo>
                    <a:pt x="1143" y="57"/>
                  </a:lnTo>
                  <a:lnTo>
                    <a:pt x="1152" y="48"/>
                  </a:lnTo>
                  <a:lnTo>
                    <a:pt x="1159" y="48"/>
                  </a:lnTo>
                  <a:lnTo>
                    <a:pt x="1167" y="48"/>
                  </a:lnTo>
                  <a:lnTo>
                    <a:pt x="1167" y="41"/>
                  </a:lnTo>
                  <a:lnTo>
                    <a:pt x="1176" y="41"/>
                  </a:lnTo>
                  <a:lnTo>
                    <a:pt x="1183" y="41"/>
                  </a:lnTo>
                  <a:lnTo>
                    <a:pt x="1192" y="41"/>
                  </a:lnTo>
                  <a:lnTo>
                    <a:pt x="1192" y="48"/>
                  </a:lnTo>
                  <a:lnTo>
                    <a:pt x="1192" y="57"/>
                  </a:lnTo>
                  <a:lnTo>
                    <a:pt x="1192" y="65"/>
                  </a:lnTo>
                  <a:lnTo>
                    <a:pt x="1192" y="72"/>
                  </a:lnTo>
                  <a:lnTo>
                    <a:pt x="1183" y="72"/>
                  </a:lnTo>
                  <a:lnTo>
                    <a:pt x="1183" y="81"/>
                  </a:lnTo>
                  <a:lnTo>
                    <a:pt x="1183" y="89"/>
                  </a:lnTo>
                  <a:lnTo>
                    <a:pt x="1183" y="98"/>
                  </a:lnTo>
                  <a:lnTo>
                    <a:pt x="1176" y="105"/>
                  </a:lnTo>
                  <a:lnTo>
                    <a:pt x="1176" y="113"/>
                  </a:lnTo>
                  <a:lnTo>
                    <a:pt x="1176" y="122"/>
                  </a:lnTo>
                  <a:lnTo>
                    <a:pt x="1176" y="129"/>
                  </a:lnTo>
                  <a:lnTo>
                    <a:pt x="1183" y="138"/>
                  </a:lnTo>
                  <a:lnTo>
                    <a:pt x="1183" y="146"/>
                  </a:lnTo>
                  <a:lnTo>
                    <a:pt x="1183" y="153"/>
                  </a:lnTo>
                  <a:lnTo>
                    <a:pt x="1183" y="162"/>
                  </a:lnTo>
                  <a:lnTo>
                    <a:pt x="1183" y="170"/>
                  </a:lnTo>
                  <a:lnTo>
                    <a:pt x="1183" y="179"/>
                  </a:lnTo>
                  <a:lnTo>
                    <a:pt x="1183" y="186"/>
                  </a:lnTo>
                  <a:lnTo>
                    <a:pt x="1183" y="194"/>
                  </a:lnTo>
                  <a:lnTo>
                    <a:pt x="1183" y="203"/>
                  </a:lnTo>
                  <a:lnTo>
                    <a:pt x="1183" y="210"/>
                  </a:lnTo>
                  <a:lnTo>
                    <a:pt x="1192" y="219"/>
                  </a:lnTo>
                  <a:lnTo>
                    <a:pt x="1192" y="227"/>
                  </a:lnTo>
                  <a:lnTo>
                    <a:pt x="1192" y="234"/>
                  </a:lnTo>
                  <a:lnTo>
                    <a:pt x="1192" y="243"/>
                  </a:lnTo>
                  <a:lnTo>
                    <a:pt x="1192" y="251"/>
                  </a:lnTo>
                  <a:lnTo>
                    <a:pt x="1192" y="259"/>
                  </a:lnTo>
                  <a:lnTo>
                    <a:pt x="1192" y="267"/>
                  </a:lnTo>
                  <a:lnTo>
                    <a:pt x="1192" y="274"/>
                  </a:lnTo>
                  <a:lnTo>
                    <a:pt x="1192" y="283"/>
                  </a:lnTo>
                  <a:lnTo>
                    <a:pt x="1192" y="291"/>
                  </a:lnTo>
                  <a:lnTo>
                    <a:pt x="1192" y="300"/>
                  </a:lnTo>
                  <a:lnTo>
                    <a:pt x="1192" y="307"/>
                  </a:lnTo>
                  <a:lnTo>
                    <a:pt x="1192" y="315"/>
                  </a:lnTo>
                  <a:lnTo>
                    <a:pt x="1192" y="324"/>
                  </a:lnTo>
                  <a:lnTo>
                    <a:pt x="1192" y="331"/>
                  </a:lnTo>
                  <a:lnTo>
                    <a:pt x="1200" y="331"/>
                  </a:lnTo>
                  <a:lnTo>
                    <a:pt x="1200" y="340"/>
                  </a:lnTo>
                  <a:lnTo>
                    <a:pt x="1200" y="348"/>
                  </a:lnTo>
                  <a:lnTo>
                    <a:pt x="1200" y="355"/>
                  </a:lnTo>
                  <a:lnTo>
                    <a:pt x="1192" y="355"/>
                  </a:lnTo>
                  <a:lnTo>
                    <a:pt x="1192" y="364"/>
                  </a:lnTo>
                  <a:lnTo>
                    <a:pt x="1183" y="364"/>
                  </a:lnTo>
                  <a:lnTo>
                    <a:pt x="1176" y="364"/>
                  </a:lnTo>
                  <a:lnTo>
                    <a:pt x="1167" y="364"/>
                  </a:lnTo>
                  <a:lnTo>
                    <a:pt x="1176" y="372"/>
                  </a:lnTo>
                  <a:lnTo>
                    <a:pt x="1176" y="381"/>
                  </a:lnTo>
                  <a:lnTo>
                    <a:pt x="1183" y="388"/>
                  </a:lnTo>
                  <a:lnTo>
                    <a:pt x="1192" y="388"/>
                  </a:lnTo>
                  <a:lnTo>
                    <a:pt x="1192" y="396"/>
                  </a:lnTo>
                  <a:lnTo>
                    <a:pt x="1200" y="396"/>
                  </a:lnTo>
                  <a:lnTo>
                    <a:pt x="1200" y="405"/>
                  </a:lnTo>
                  <a:lnTo>
                    <a:pt x="1209" y="405"/>
                  </a:lnTo>
                  <a:lnTo>
                    <a:pt x="1209" y="412"/>
                  </a:lnTo>
                  <a:lnTo>
                    <a:pt x="1216" y="412"/>
                  </a:lnTo>
                  <a:lnTo>
                    <a:pt x="1216" y="421"/>
                  </a:lnTo>
                  <a:lnTo>
                    <a:pt x="1224" y="429"/>
                  </a:lnTo>
                  <a:lnTo>
                    <a:pt x="1224" y="436"/>
                  </a:lnTo>
                  <a:lnTo>
                    <a:pt x="1224" y="445"/>
                  </a:lnTo>
                  <a:lnTo>
                    <a:pt x="1224" y="453"/>
                  </a:lnTo>
                  <a:lnTo>
                    <a:pt x="1224" y="462"/>
                  </a:lnTo>
                  <a:lnTo>
                    <a:pt x="1233" y="462"/>
                  </a:lnTo>
                  <a:lnTo>
                    <a:pt x="1233" y="469"/>
                  </a:lnTo>
                  <a:lnTo>
                    <a:pt x="1233" y="477"/>
                  </a:lnTo>
                  <a:lnTo>
                    <a:pt x="1240" y="477"/>
                  </a:lnTo>
                  <a:lnTo>
                    <a:pt x="1240" y="486"/>
                  </a:lnTo>
                  <a:lnTo>
                    <a:pt x="1240" y="493"/>
                  </a:lnTo>
                  <a:lnTo>
                    <a:pt x="1240" y="502"/>
                  </a:lnTo>
                  <a:lnTo>
                    <a:pt x="1249" y="502"/>
                  </a:lnTo>
                  <a:lnTo>
                    <a:pt x="1249" y="517"/>
                  </a:lnTo>
                  <a:lnTo>
                    <a:pt x="1240" y="526"/>
                  </a:lnTo>
                  <a:lnTo>
                    <a:pt x="1240" y="533"/>
                  </a:lnTo>
                  <a:lnTo>
                    <a:pt x="1240" y="542"/>
                  </a:lnTo>
                  <a:lnTo>
                    <a:pt x="1240" y="550"/>
                  </a:lnTo>
                  <a:lnTo>
                    <a:pt x="1233" y="557"/>
                  </a:lnTo>
                  <a:lnTo>
                    <a:pt x="1233" y="566"/>
                  </a:lnTo>
                  <a:lnTo>
                    <a:pt x="1224" y="566"/>
                  </a:lnTo>
                  <a:lnTo>
                    <a:pt x="1224" y="574"/>
                  </a:lnTo>
                  <a:lnTo>
                    <a:pt x="1224" y="583"/>
                  </a:lnTo>
                  <a:lnTo>
                    <a:pt x="1224" y="590"/>
                  </a:lnTo>
                  <a:lnTo>
                    <a:pt x="1224" y="598"/>
                  </a:lnTo>
                  <a:lnTo>
                    <a:pt x="1216" y="598"/>
                  </a:lnTo>
                  <a:lnTo>
                    <a:pt x="1216" y="607"/>
                  </a:lnTo>
                  <a:lnTo>
                    <a:pt x="1209" y="607"/>
                  </a:lnTo>
                  <a:lnTo>
                    <a:pt x="1209" y="614"/>
                  </a:lnTo>
                  <a:lnTo>
                    <a:pt x="1216" y="614"/>
                  </a:lnTo>
                  <a:lnTo>
                    <a:pt x="1216" y="623"/>
                  </a:lnTo>
                  <a:lnTo>
                    <a:pt x="1209" y="631"/>
                  </a:lnTo>
                  <a:lnTo>
                    <a:pt x="1209" y="638"/>
                  </a:lnTo>
                  <a:lnTo>
                    <a:pt x="1200" y="647"/>
                  </a:lnTo>
                  <a:lnTo>
                    <a:pt x="1200" y="655"/>
                  </a:lnTo>
                  <a:lnTo>
                    <a:pt x="1192" y="655"/>
                  </a:lnTo>
                  <a:lnTo>
                    <a:pt x="1192" y="664"/>
                  </a:lnTo>
                  <a:lnTo>
                    <a:pt x="1183" y="671"/>
                  </a:lnTo>
                  <a:lnTo>
                    <a:pt x="1176" y="679"/>
                  </a:lnTo>
                  <a:lnTo>
                    <a:pt x="1176" y="688"/>
                  </a:lnTo>
                  <a:lnTo>
                    <a:pt x="1167" y="695"/>
                  </a:lnTo>
                  <a:lnTo>
                    <a:pt x="1167" y="704"/>
                  </a:lnTo>
                  <a:lnTo>
                    <a:pt x="1167" y="712"/>
                  </a:lnTo>
                  <a:lnTo>
                    <a:pt x="1159" y="719"/>
                  </a:lnTo>
                  <a:lnTo>
                    <a:pt x="1159" y="728"/>
                  </a:lnTo>
                  <a:lnTo>
                    <a:pt x="1152" y="728"/>
                  </a:lnTo>
                  <a:lnTo>
                    <a:pt x="1152" y="736"/>
                  </a:lnTo>
                  <a:lnTo>
                    <a:pt x="1143" y="736"/>
                  </a:lnTo>
                  <a:lnTo>
                    <a:pt x="1143" y="745"/>
                  </a:lnTo>
                  <a:lnTo>
                    <a:pt x="1143" y="752"/>
                  </a:lnTo>
                  <a:lnTo>
                    <a:pt x="1135" y="752"/>
                  </a:lnTo>
                  <a:lnTo>
                    <a:pt x="1135" y="760"/>
                  </a:lnTo>
                  <a:lnTo>
                    <a:pt x="1135" y="768"/>
                  </a:lnTo>
                  <a:lnTo>
                    <a:pt x="1126" y="768"/>
                  </a:lnTo>
                  <a:lnTo>
                    <a:pt x="1126" y="776"/>
                  </a:lnTo>
                  <a:lnTo>
                    <a:pt x="1119" y="776"/>
                  </a:lnTo>
                  <a:lnTo>
                    <a:pt x="1111" y="785"/>
                  </a:lnTo>
                  <a:lnTo>
                    <a:pt x="1102" y="785"/>
                  </a:lnTo>
                  <a:lnTo>
                    <a:pt x="1102" y="792"/>
                  </a:lnTo>
                  <a:lnTo>
                    <a:pt x="1095" y="792"/>
                  </a:lnTo>
                  <a:lnTo>
                    <a:pt x="1095" y="800"/>
                  </a:lnTo>
                  <a:lnTo>
                    <a:pt x="1095" y="809"/>
                  </a:lnTo>
                  <a:lnTo>
                    <a:pt x="1086" y="809"/>
                  </a:lnTo>
                  <a:lnTo>
                    <a:pt x="1086" y="816"/>
                  </a:lnTo>
                  <a:lnTo>
                    <a:pt x="1086" y="825"/>
                  </a:lnTo>
                  <a:lnTo>
                    <a:pt x="1078" y="825"/>
                  </a:lnTo>
                  <a:lnTo>
                    <a:pt x="1078" y="833"/>
                  </a:lnTo>
                  <a:lnTo>
                    <a:pt x="1078" y="840"/>
                  </a:lnTo>
                  <a:lnTo>
                    <a:pt x="1078" y="849"/>
                  </a:lnTo>
                  <a:lnTo>
                    <a:pt x="1078" y="857"/>
                  </a:lnTo>
                  <a:lnTo>
                    <a:pt x="1078" y="866"/>
                  </a:lnTo>
                  <a:lnTo>
                    <a:pt x="1078" y="873"/>
                  </a:lnTo>
                  <a:lnTo>
                    <a:pt x="1071" y="873"/>
                  </a:lnTo>
                  <a:lnTo>
                    <a:pt x="1071" y="881"/>
                  </a:lnTo>
                  <a:lnTo>
                    <a:pt x="1071" y="890"/>
                  </a:lnTo>
                  <a:lnTo>
                    <a:pt x="1062" y="897"/>
                  </a:lnTo>
                  <a:lnTo>
                    <a:pt x="1062" y="906"/>
                  </a:lnTo>
                  <a:lnTo>
                    <a:pt x="1054" y="906"/>
                  </a:lnTo>
                  <a:lnTo>
                    <a:pt x="1054" y="914"/>
                  </a:lnTo>
                  <a:lnTo>
                    <a:pt x="1045" y="914"/>
                  </a:lnTo>
                  <a:lnTo>
                    <a:pt x="1045" y="921"/>
                  </a:lnTo>
                  <a:lnTo>
                    <a:pt x="1045" y="930"/>
                  </a:lnTo>
                  <a:lnTo>
                    <a:pt x="1038" y="938"/>
                  </a:lnTo>
                  <a:lnTo>
                    <a:pt x="1038" y="947"/>
                  </a:lnTo>
                  <a:lnTo>
                    <a:pt x="1029" y="954"/>
                  </a:lnTo>
                  <a:lnTo>
                    <a:pt x="1029" y="962"/>
                  </a:lnTo>
                  <a:lnTo>
                    <a:pt x="1029" y="971"/>
                  </a:lnTo>
                  <a:lnTo>
                    <a:pt x="1029" y="987"/>
                  </a:lnTo>
                  <a:lnTo>
                    <a:pt x="1029" y="995"/>
                  </a:lnTo>
                  <a:lnTo>
                    <a:pt x="1029" y="1002"/>
                  </a:lnTo>
                  <a:lnTo>
                    <a:pt x="1021" y="1002"/>
                  </a:lnTo>
                  <a:lnTo>
                    <a:pt x="1021" y="1011"/>
                  </a:lnTo>
                  <a:lnTo>
                    <a:pt x="1014" y="1019"/>
                  </a:lnTo>
                  <a:lnTo>
                    <a:pt x="1014" y="1027"/>
                  </a:lnTo>
                  <a:lnTo>
                    <a:pt x="1005" y="1035"/>
                  </a:lnTo>
                  <a:lnTo>
                    <a:pt x="1005" y="1042"/>
                  </a:lnTo>
                  <a:lnTo>
                    <a:pt x="1005" y="1068"/>
                  </a:lnTo>
                  <a:lnTo>
                    <a:pt x="997" y="1075"/>
                  </a:lnTo>
                  <a:lnTo>
                    <a:pt x="997" y="1083"/>
                  </a:lnTo>
                  <a:lnTo>
                    <a:pt x="988" y="1092"/>
                  </a:lnTo>
                  <a:lnTo>
                    <a:pt x="988" y="1099"/>
                  </a:lnTo>
                  <a:lnTo>
                    <a:pt x="988" y="1108"/>
                  </a:lnTo>
                  <a:lnTo>
                    <a:pt x="988" y="1116"/>
                  </a:lnTo>
                  <a:lnTo>
                    <a:pt x="988" y="1123"/>
                  </a:lnTo>
                  <a:lnTo>
                    <a:pt x="988" y="1132"/>
                  </a:lnTo>
                  <a:lnTo>
                    <a:pt x="981" y="1132"/>
                  </a:lnTo>
                  <a:lnTo>
                    <a:pt x="981" y="1140"/>
                  </a:lnTo>
                  <a:lnTo>
                    <a:pt x="973" y="1140"/>
                  </a:lnTo>
                  <a:lnTo>
                    <a:pt x="964" y="1149"/>
                  </a:lnTo>
                  <a:lnTo>
                    <a:pt x="964" y="1156"/>
                  </a:lnTo>
                  <a:lnTo>
                    <a:pt x="948" y="1164"/>
                  </a:lnTo>
                  <a:lnTo>
                    <a:pt x="933" y="1164"/>
                  </a:lnTo>
                  <a:lnTo>
                    <a:pt x="924" y="1164"/>
                  </a:lnTo>
                  <a:lnTo>
                    <a:pt x="917" y="1164"/>
                  </a:lnTo>
                  <a:lnTo>
                    <a:pt x="917" y="1164"/>
                  </a:lnTo>
                  <a:close/>
                </a:path>
              </a:pathLst>
            </a:custGeom>
            <a:solidFill>
              <a:schemeClr val="tx2"/>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sp>
        <p:nvSpPr>
          <p:cNvPr id="22" name="Title 1"/>
          <p:cNvSpPr>
            <a:spLocks noGrp="1"/>
          </p:cNvSpPr>
          <p:nvPr>
            <p:ph type="title"/>
          </p:nvPr>
        </p:nvSpPr>
        <p:spPr>
          <a:xfrm>
            <a:off x="457200" y="76200"/>
            <a:ext cx="8229600" cy="1143000"/>
          </a:xfrm>
        </p:spPr>
        <p:txBody>
          <a:bodyPr/>
          <a:lstStyle/>
          <a:p>
            <a:r>
              <a:rPr lang="en-US" dirty="0" smtClean="0">
                <a:solidFill>
                  <a:schemeClr val="tx1"/>
                </a:solidFill>
              </a:rPr>
              <a:t>Fertility by State</a:t>
            </a:r>
            <a:endParaRPr lang="en-US" dirty="0">
              <a:solidFill>
                <a:schemeClr val="tx1"/>
              </a:solidFill>
            </a:endParaRPr>
          </a:p>
        </p:txBody>
      </p:sp>
      <p:sp>
        <p:nvSpPr>
          <p:cNvPr id="23" name="TextBox 22"/>
          <p:cNvSpPr txBox="1"/>
          <p:nvPr/>
        </p:nvSpPr>
        <p:spPr>
          <a:xfrm>
            <a:off x="278311" y="1066800"/>
            <a:ext cx="9144000" cy="381000"/>
          </a:xfrm>
          <a:prstGeom prst="rect">
            <a:avLst/>
          </a:prstGeom>
          <a:noFill/>
        </p:spPr>
        <p:txBody>
          <a:bodyPr wrap="square" rtlCol="0">
            <a:spAutoFit/>
          </a:bodyPr>
          <a:lstStyle/>
          <a:p>
            <a:r>
              <a:rPr lang="en-US" i="1" dirty="0" smtClean="0">
                <a:latin typeface="+mn-lt"/>
              </a:rPr>
              <a:t>Total Fertility Rate</a:t>
            </a:r>
            <a:endParaRPr lang="en-US" i="1" dirty="0">
              <a:latin typeface="+mn-lt"/>
            </a:endParaRPr>
          </a:p>
        </p:txBody>
      </p:sp>
      <p:sp>
        <p:nvSpPr>
          <p:cNvPr id="24" name="Title 1"/>
          <p:cNvSpPr txBox="1">
            <a:spLocks/>
          </p:cNvSpPr>
          <p:nvPr/>
        </p:nvSpPr>
        <p:spPr>
          <a:xfrm>
            <a:off x="609600" y="427038"/>
            <a:ext cx="8229600" cy="1143000"/>
          </a:xfrm>
          <a:prstGeom prst="rect">
            <a:avLst/>
          </a:prstGeom>
        </p:spPr>
        <p:txBody>
          <a:bodyPr vert="horz" lIns="91440" tIns="45720" rIns="91440" bIns="45720" rtlCol="0" anchor="ctr">
            <a:normAutofit fontScale="900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b="0" i="0" u="none" strike="noStrike" kern="1200" cap="none" spc="0" normalizeH="0" baseline="0" noProof="0" dirty="0" smtClean="0">
                <a:ln>
                  <a:noFill/>
                </a:ln>
                <a:solidFill>
                  <a:schemeClr val="bg1"/>
                </a:solidFill>
                <a:effectLst/>
                <a:uLnTx/>
                <a:uFillTx/>
                <a:latin typeface="+mj-lt"/>
                <a:ea typeface="+mj-ea"/>
                <a:cs typeface="+mj-cs"/>
              </a:rPr>
              <a:t/>
            </a:r>
            <a:br>
              <a:rPr kumimoji="0" lang="en-US" sz="4400" b="0" i="0" u="none" strike="noStrike" kern="1200" cap="none" spc="0" normalizeH="0" baseline="0" noProof="0" dirty="0" smtClean="0">
                <a:ln>
                  <a:noFill/>
                </a:ln>
                <a:solidFill>
                  <a:schemeClr val="bg1"/>
                </a:solidFill>
                <a:effectLst/>
                <a:uLnTx/>
                <a:uFillTx/>
                <a:latin typeface="+mj-lt"/>
                <a:ea typeface="+mj-ea"/>
                <a:cs typeface="+mj-cs"/>
              </a:rPr>
            </a:br>
            <a:endParaRPr kumimoji="0" lang="en-US" sz="4400" b="0" i="0" u="none" strike="noStrike" kern="1200" cap="none" spc="0" normalizeH="0" baseline="0" noProof="0" dirty="0">
              <a:ln>
                <a:noFill/>
              </a:ln>
              <a:solidFill>
                <a:schemeClr val="bg1"/>
              </a:solidFill>
              <a:effectLst/>
              <a:uLnTx/>
              <a:uFillTx/>
              <a:latin typeface="+mj-lt"/>
              <a:ea typeface="+mj-ea"/>
              <a:cs typeface="+mj-cs"/>
            </a:endParaRPr>
          </a:p>
        </p:txBody>
      </p:sp>
      <p:sp>
        <p:nvSpPr>
          <p:cNvPr id="26" name="Title 1"/>
          <p:cNvSpPr txBox="1">
            <a:spLocks/>
          </p:cNvSpPr>
          <p:nvPr/>
        </p:nvSpPr>
        <p:spPr>
          <a:xfrm>
            <a:off x="609600" y="427038"/>
            <a:ext cx="8229600" cy="11430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US" sz="4400" b="0" i="0" u="none" strike="noStrike" kern="1200" cap="none" spc="0" normalizeH="0" baseline="0" noProof="0" dirty="0">
              <a:ln>
                <a:noFill/>
              </a:ln>
              <a:solidFill>
                <a:schemeClr val="bg1"/>
              </a:solidFill>
              <a:effectLst/>
              <a:uLnTx/>
              <a:uFillTx/>
              <a:latin typeface="+mj-lt"/>
              <a:ea typeface="+mj-ea"/>
              <a:cs typeface="+mj-cs"/>
            </a:endParaRPr>
          </a:p>
        </p:txBody>
      </p:sp>
      <p:sp>
        <p:nvSpPr>
          <p:cNvPr id="34" name="TextBox 33"/>
          <p:cNvSpPr txBox="1"/>
          <p:nvPr/>
        </p:nvSpPr>
        <p:spPr>
          <a:xfrm>
            <a:off x="3350367" y="2543323"/>
            <a:ext cx="2012539" cy="830997"/>
          </a:xfrm>
          <a:prstGeom prst="rect">
            <a:avLst/>
          </a:prstGeom>
          <a:noFill/>
        </p:spPr>
        <p:txBody>
          <a:bodyPr wrap="square" rtlCol="0">
            <a:spAutoFit/>
          </a:bodyPr>
          <a:lstStyle/>
          <a:p>
            <a:pPr algn="ctr"/>
            <a:r>
              <a:rPr lang="en-US" sz="2400" b="1" dirty="0" smtClean="0">
                <a:solidFill>
                  <a:schemeClr val="bg1"/>
                </a:solidFill>
                <a:latin typeface="+mn-lt"/>
              </a:rPr>
              <a:t>Enugu</a:t>
            </a:r>
          </a:p>
          <a:p>
            <a:pPr algn="ctr"/>
            <a:r>
              <a:rPr lang="en-US" sz="2400" b="1" dirty="0" smtClean="0">
                <a:solidFill>
                  <a:schemeClr val="bg1"/>
                </a:solidFill>
                <a:latin typeface="+mn-lt"/>
              </a:rPr>
              <a:t>4.8</a:t>
            </a:r>
          </a:p>
        </p:txBody>
      </p:sp>
      <p:sp>
        <p:nvSpPr>
          <p:cNvPr id="35" name="TextBox 34"/>
          <p:cNvSpPr txBox="1"/>
          <p:nvPr/>
        </p:nvSpPr>
        <p:spPr>
          <a:xfrm>
            <a:off x="4990337" y="2743200"/>
            <a:ext cx="2012539" cy="830997"/>
          </a:xfrm>
          <a:prstGeom prst="rect">
            <a:avLst/>
          </a:prstGeom>
          <a:noFill/>
        </p:spPr>
        <p:txBody>
          <a:bodyPr wrap="square" rtlCol="0">
            <a:spAutoFit/>
          </a:bodyPr>
          <a:lstStyle/>
          <a:p>
            <a:pPr algn="ctr"/>
            <a:r>
              <a:rPr lang="en-US" sz="2400" b="1" dirty="0" err="1" smtClean="0">
                <a:solidFill>
                  <a:schemeClr val="bg1"/>
                </a:solidFill>
                <a:latin typeface="+mn-lt"/>
              </a:rPr>
              <a:t>Ebonyi</a:t>
            </a:r>
            <a:endParaRPr lang="en-US" sz="2400" b="1" dirty="0" smtClean="0">
              <a:solidFill>
                <a:schemeClr val="bg1"/>
              </a:solidFill>
              <a:latin typeface="+mn-lt"/>
            </a:endParaRPr>
          </a:p>
          <a:p>
            <a:pPr algn="ctr"/>
            <a:r>
              <a:rPr lang="en-US" sz="2400" b="1" dirty="0" smtClean="0">
                <a:solidFill>
                  <a:schemeClr val="bg1"/>
                </a:solidFill>
                <a:latin typeface="+mn-lt"/>
              </a:rPr>
              <a:t>5.3</a:t>
            </a:r>
            <a:endParaRPr lang="en-US" sz="2400" b="1" dirty="0">
              <a:solidFill>
                <a:schemeClr val="bg1"/>
              </a:solidFill>
              <a:latin typeface="+mn-lt"/>
            </a:endParaRPr>
          </a:p>
        </p:txBody>
      </p:sp>
      <p:sp>
        <p:nvSpPr>
          <p:cNvPr id="36" name="TextBox 35"/>
          <p:cNvSpPr txBox="1"/>
          <p:nvPr/>
        </p:nvSpPr>
        <p:spPr>
          <a:xfrm>
            <a:off x="3733800" y="4267200"/>
            <a:ext cx="2012539" cy="830997"/>
          </a:xfrm>
          <a:prstGeom prst="rect">
            <a:avLst/>
          </a:prstGeom>
          <a:noFill/>
        </p:spPr>
        <p:txBody>
          <a:bodyPr wrap="square" rtlCol="0">
            <a:spAutoFit/>
          </a:bodyPr>
          <a:lstStyle/>
          <a:p>
            <a:pPr algn="ctr"/>
            <a:r>
              <a:rPr lang="en-US" sz="2400" b="1" dirty="0" err="1" smtClean="0">
                <a:solidFill>
                  <a:schemeClr val="bg1"/>
                </a:solidFill>
                <a:latin typeface="+mn-lt"/>
              </a:rPr>
              <a:t>Abia</a:t>
            </a:r>
            <a:endParaRPr lang="en-US" sz="2400" b="1" dirty="0" smtClean="0">
              <a:solidFill>
                <a:schemeClr val="bg1"/>
              </a:solidFill>
              <a:latin typeface="+mn-lt"/>
            </a:endParaRPr>
          </a:p>
          <a:p>
            <a:pPr algn="ctr"/>
            <a:r>
              <a:rPr lang="en-US" sz="2400" b="1" dirty="0" smtClean="0">
                <a:solidFill>
                  <a:schemeClr val="bg1"/>
                </a:solidFill>
                <a:latin typeface="+mn-lt"/>
              </a:rPr>
              <a:t>4.2</a:t>
            </a:r>
          </a:p>
        </p:txBody>
      </p:sp>
      <p:sp>
        <p:nvSpPr>
          <p:cNvPr id="37" name="TextBox 36"/>
          <p:cNvSpPr txBox="1"/>
          <p:nvPr/>
        </p:nvSpPr>
        <p:spPr>
          <a:xfrm>
            <a:off x="2286000" y="3330714"/>
            <a:ext cx="2012539" cy="707886"/>
          </a:xfrm>
          <a:prstGeom prst="rect">
            <a:avLst/>
          </a:prstGeom>
          <a:noFill/>
        </p:spPr>
        <p:txBody>
          <a:bodyPr wrap="square" rtlCol="0">
            <a:spAutoFit/>
          </a:bodyPr>
          <a:lstStyle/>
          <a:p>
            <a:pPr algn="ctr"/>
            <a:r>
              <a:rPr lang="en-US" sz="2000" b="1" dirty="0" err="1" smtClean="0">
                <a:solidFill>
                  <a:schemeClr val="bg1"/>
                </a:solidFill>
                <a:latin typeface="+mn-lt"/>
              </a:rPr>
              <a:t>Anambra</a:t>
            </a:r>
            <a:endParaRPr lang="en-US" sz="2000" b="1" dirty="0" smtClean="0">
              <a:solidFill>
                <a:schemeClr val="bg1"/>
              </a:solidFill>
              <a:latin typeface="+mn-lt"/>
            </a:endParaRPr>
          </a:p>
          <a:p>
            <a:pPr algn="ctr"/>
            <a:r>
              <a:rPr lang="en-US" sz="2000" b="1" dirty="0" smtClean="0">
                <a:solidFill>
                  <a:schemeClr val="bg1"/>
                </a:solidFill>
                <a:latin typeface="+mn-lt"/>
              </a:rPr>
              <a:t>4.2</a:t>
            </a:r>
            <a:endParaRPr lang="en-US" sz="2000" b="1" dirty="0">
              <a:solidFill>
                <a:schemeClr val="bg1"/>
              </a:solidFill>
              <a:latin typeface="+mn-lt"/>
            </a:endParaRPr>
          </a:p>
        </p:txBody>
      </p:sp>
      <p:sp>
        <p:nvSpPr>
          <p:cNvPr id="38" name="TextBox 37"/>
          <p:cNvSpPr txBox="1"/>
          <p:nvPr/>
        </p:nvSpPr>
        <p:spPr>
          <a:xfrm>
            <a:off x="2496497" y="4343400"/>
            <a:ext cx="2012539" cy="830997"/>
          </a:xfrm>
          <a:prstGeom prst="rect">
            <a:avLst/>
          </a:prstGeom>
          <a:noFill/>
        </p:spPr>
        <p:txBody>
          <a:bodyPr wrap="square" rtlCol="0">
            <a:spAutoFit/>
          </a:bodyPr>
          <a:lstStyle/>
          <a:p>
            <a:pPr algn="ctr"/>
            <a:r>
              <a:rPr lang="en-US" sz="2400" b="1" dirty="0" smtClean="0">
                <a:solidFill>
                  <a:schemeClr val="bg1"/>
                </a:solidFill>
                <a:latin typeface="+mn-lt"/>
              </a:rPr>
              <a:t>Imo</a:t>
            </a:r>
          </a:p>
          <a:p>
            <a:pPr algn="ctr"/>
            <a:r>
              <a:rPr lang="en-US" sz="2400" b="1" dirty="0" smtClean="0">
                <a:solidFill>
                  <a:schemeClr val="bg1"/>
                </a:solidFill>
                <a:latin typeface="+mn-lt"/>
              </a:rPr>
              <a:t>4.8</a:t>
            </a:r>
            <a:endParaRPr lang="en-US" sz="2400" b="1" dirty="0">
              <a:solidFill>
                <a:schemeClr val="bg1"/>
              </a:solidFill>
              <a:latin typeface="+mn-lt"/>
            </a:endParaRPr>
          </a:p>
        </p:txBody>
      </p:sp>
      <p:sp>
        <p:nvSpPr>
          <p:cNvPr id="39" name="Title 1"/>
          <p:cNvSpPr txBox="1">
            <a:spLocks/>
          </p:cNvSpPr>
          <p:nvPr/>
        </p:nvSpPr>
        <p:spPr>
          <a:xfrm>
            <a:off x="152400" y="427038"/>
            <a:ext cx="8686800" cy="1143000"/>
          </a:xfrm>
          <a:prstGeom prst="rect">
            <a:avLst/>
          </a:prstGeom>
        </p:spPr>
        <p:txBody>
          <a:bodyPr vert="horz" lIns="91440" tIns="45720" rIns="91440" bIns="45720" rtlCol="0" anchor="ctr">
            <a:normAutofit fontScale="900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b="0" i="0" u="none" strike="noStrike" kern="1200" cap="none" spc="0" normalizeH="0" baseline="0" noProof="0" dirty="0" smtClean="0">
                <a:ln>
                  <a:noFill/>
                </a:ln>
                <a:solidFill>
                  <a:schemeClr val="bg1"/>
                </a:solidFill>
                <a:effectLst/>
                <a:uLnTx/>
                <a:uFillTx/>
                <a:latin typeface="+mj-lt"/>
                <a:ea typeface="+mj-ea"/>
                <a:cs typeface="+mj-cs"/>
              </a:rPr>
              <a:t/>
            </a:r>
            <a:br>
              <a:rPr kumimoji="0" lang="en-US" sz="4400" b="0" i="0" u="none" strike="noStrike" kern="1200" cap="none" spc="0" normalizeH="0" baseline="0" noProof="0" dirty="0" smtClean="0">
                <a:ln>
                  <a:noFill/>
                </a:ln>
                <a:solidFill>
                  <a:schemeClr val="bg1"/>
                </a:solidFill>
                <a:effectLst/>
                <a:uLnTx/>
                <a:uFillTx/>
                <a:latin typeface="+mj-lt"/>
                <a:ea typeface="+mj-ea"/>
                <a:cs typeface="+mj-cs"/>
              </a:rPr>
            </a:br>
            <a:endParaRPr kumimoji="0" lang="en-US" sz="4400" b="0" i="0" u="none" strike="noStrike" kern="1200" cap="none" spc="0" normalizeH="0" baseline="0" noProof="0" dirty="0">
              <a:ln>
                <a:noFill/>
              </a:ln>
              <a:solidFill>
                <a:schemeClr val="bg1"/>
              </a:solidFill>
              <a:effectLst/>
              <a:uLnTx/>
              <a:uFillTx/>
              <a:latin typeface="+mj-lt"/>
              <a:ea typeface="+mj-ea"/>
              <a:cs typeface="+mj-cs"/>
            </a:endParaRPr>
          </a:p>
        </p:txBody>
      </p:sp>
      <p:sp>
        <p:nvSpPr>
          <p:cNvPr id="41" name="Rectangle 40"/>
          <p:cNvSpPr/>
          <p:nvPr/>
        </p:nvSpPr>
        <p:spPr>
          <a:xfrm>
            <a:off x="3360372" y="3396734"/>
            <a:ext cx="184731" cy="369332"/>
          </a:xfrm>
          <a:prstGeom prst="rect">
            <a:avLst/>
          </a:prstGeom>
        </p:spPr>
        <p:txBody>
          <a:bodyPr wrap="none">
            <a:spAutoFit/>
          </a:bodyPr>
          <a:lstStyle/>
          <a:p>
            <a:endParaRPr lang="en-US" dirty="0"/>
          </a:p>
        </p:txBody>
      </p:sp>
      <p:sp>
        <p:nvSpPr>
          <p:cNvPr id="43" name="TextBox 42"/>
          <p:cNvSpPr txBox="1"/>
          <p:nvPr/>
        </p:nvSpPr>
        <p:spPr>
          <a:xfrm>
            <a:off x="62571" y="4247134"/>
            <a:ext cx="2418004" cy="1569660"/>
          </a:xfrm>
          <a:prstGeom prst="rect">
            <a:avLst/>
          </a:prstGeom>
          <a:noFill/>
        </p:spPr>
        <p:txBody>
          <a:bodyPr wrap="square" rtlCol="0">
            <a:spAutoFit/>
          </a:bodyPr>
          <a:lstStyle/>
          <a:p>
            <a:pPr algn="ctr"/>
            <a:r>
              <a:rPr lang="en-US" sz="2400" b="1" dirty="0" smtClean="0">
                <a:latin typeface="+mj-lt"/>
              </a:rPr>
              <a:t>Nigeria </a:t>
            </a:r>
          </a:p>
          <a:p>
            <a:pPr algn="ctr"/>
            <a:r>
              <a:rPr lang="en-US" sz="2400" b="1" dirty="0" smtClean="0">
                <a:latin typeface="+mj-lt"/>
              </a:rPr>
              <a:t>5.5</a:t>
            </a:r>
          </a:p>
          <a:p>
            <a:pPr algn="ctr"/>
            <a:r>
              <a:rPr lang="en-US" sz="2400" b="1" dirty="0" smtClean="0">
                <a:latin typeface="+mj-lt"/>
              </a:rPr>
              <a:t>South East</a:t>
            </a:r>
          </a:p>
          <a:p>
            <a:pPr algn="ctr"/>
            <a:r>
              <a:rPr lang="en-US" sz="2400" b="1" dirty="0" smtClean="0">
                <a:latin typeface="+mj-lt"/>
              </a:rPr>
              <a:t>4.7</a:t>
            </a:r>
            <a:endParaRPr lang="en-US" sz="2400" b="1" dirty="0">
              <a:latin typeface="+mj-lt"/>
            </a:endParaRPr>
          </a:p>
        </p:txBody>
      </p:sp>
    </p:spTree>
    <p:extLst>
      <p:ext uri="{BB962C8B-B14F-4D97-AF65-F5344CB8AC3E}">
        <p14:creationId xmlns:p14="http://schemas.microsoft.com/office/powerpoint/2010/main" val="3459443830"/>
      </p:ext>
    </p:extLst>
  </p:cSld>
  <p:clrMapOvr>
    <a:masterClrMapping/>
  </p:clrMapOvr>
  <p:timing>
    <p:tnLst>
      <p:par>
        <p:cTn id="1" dur="indefinite" restart="never" nodeType="tmRoot"/>
      </p:par>
    </p:tnLst>
  </p:timing>
</p:sld>
</file>

<file path=ppt/theme/theme1.xml><?xml version="1.0" encoding="utf-8"?>
<a:theme xmlns:a="http://schemas.openxmlformats.org/drawingml/2006/main" name="Custom Design">
  <a:themeElements>
    <a:clrScheme name="Nigeria DHS 2013">
      <a:dk1>
        <a:srgbClr val="000000"/>
      </a:dk1>
      <a:lt1>
        <a:srgbClr val="FFFFFF"/>
      </a:lt1>
      <a:dk2>
        <a:srgbClr val="9CBB58"/>
      </a:dk2>
      <a:lt2>
        <a:srgbClr val="4F622C"/>
      </a:lt2>
      <a:accent1>
        <a:srgbClr val="1A2C53"/>
      </a:accent1>
      <a:accent2>
        <a:srgbClr val="F9A25D"/>
      </a:accent2>
      <a:accent3>
        <a:srgbClr val="070707"/>
      </a:accent3>
      <a:accent4>
        <a:srgbClr val="AD4E61"/>
      </a:accent4>
      <a:accent5>
        <a:srgbClr val="84004E"/>
      </a:accent5>
      <a:accent6>
        <a:srgbClr val="404EFF"/>
      </a:accent6>
      <a:hlink>
        <a:srgbClr val="81452C"/>
      </a:hlink>
      <a:folHlink>
        <a:srgbClr val="00984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Custom Design">
  <a:themeElements>
    <a:clrScheme name="Nigeria DHS 2013">
      <a:dk1>
        <a:srgbClr val="000000"/>
      </a:dk1>
      <a:lt1>
        <a:srgbClr val="FFFFFF"/>
      </a:lt1>
      <a:dk2>
        <a:srgbClr val="9CBB58"/>
      </a:dk2>
      <a:lt2>
        <a:srgbClr val="4F622C"/>
      </a:lt2>
      <a:accent1>
        <a:srgbClr val="1A2C53"/>
      </a:accent1>
      <a:accent2>
        <a:srgbClr val="F9A25D"/>
      </a:accent2>
      <a:accent3>
        <a:srgbClr val="070707"/>
      </a:accent3>
      <a:accent4>
        <a:srgbClr val="AD4E61"/>
      </a:accent4>
      <a:accent5>
        <a:srgbClr val="84004E"/>
      </a:accent5>
      <a:accent6>
        <a:srgbClr val="404EFF"/>
      </a:accent6>
      <a:hlink>
        <a:srgbClr val="81452C"/>
      </a:hlink>
      <a:folHlink>
        <a:srgbClr val="00984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4642</TotalTime>
  <Words>1297</Words>
  <Application>Microsoft Office PowerPoint</Application>
  <PresentationFormat>On-screen Show (4:3)</PresentationFormat>
  <Paragraphs>153</Paragraphs>
  <Slides>28</Slides>
  <Notes>26</Notes>
  <HiddenSlides>0</HiddenSlides>
  <MMClips>0</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28</vt:i4>
      </vt:variant>
    </vt:vector>
  </HeadingPairs>
  <TitlesOfParts>
    <vt:vector size="32" baseType="lpstr">
      <vt:lpstr>Arial</vt:lpstr>
      <vt:lpstr>Calibri</vt:lpstr>
      <vt:lpstr>Custom Design</vt:lpstr>
      <vt:lpstr>1_Custom Design</vt:lpstr>
      <vt:lpstr>PowerPoint Presentation</vt:lpstr>
      <vt:lpstr>PowerPoint Presentation</vt:lpstr>
      <vt:lpstr>PowerPoint Presentation</vt:lpstr>
      <vt:lpstr>Fertility by Education</vt:lpstr>
      <vt:lpstr>Fertility by Wealth</vt:lpstr>
      <vt:lpstr>Fertility Trends</vt:lpstr>
      <vt:lpstr>Fertility Regional Comparison</vt:lpstr>
      <vt:lpstr>Fertility Differentials</vt:lpstr>
      <vt:lpstr>Fertility by State</vt:lpstr>
      <vt:lpstr>PowerPoint Presentation</vt:lpstr>
      <vt:lpstr>Birth Intervals</vt:lpstr>
      <vt:lpstr>Birth Intervals by States</vt:lpstr>
      <vt:lpstr>Length of Birth Intervals</vt:lpstr>
      <vt:lpstr>Median Age at First Birth  for Women Age 25-49</vt:lpstr>
      <vt:lpstr>Teenage Childbearing</vt:lpstr>
      <vt:lpstr>Teenage Childbearing by State</vt:lpstr>
      <vt:lpstr>Current Marital Status: Women</vt:lpstr>
      <vt:lpstr>Median Age at First Marriage by State</vt:lpstr>
      <vt:lpstr>Age at First Sexual Intercourse: Men</vt:lpstr>
      <vt:lpstr>Median Age at First Sexual Intercourse</vt:lpstr>
      <vt:lpstr>PowerPoint Presentation</vt:lpstr>
      <vt:lpstr>Fertility Preferences of Married Women</vt:lpstr>
      <vt:lpstr>Fertility Preferences of Married Men</vt:lpstr>
      <vt:lpstr>Ideal Family Size</vt:lpstr>
      <vt:lpstr>Ideal Family Size by State</vt:lpstr>
      <vt:lpstr>Birth Planning</vt:lpstr>
      <vt:lpstr>Difference between Wanted and Actual Fertility Rates</vt:lpstr>
      <vt:lpstr>Key Findings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Erica.Nybro</dc:creator>
  <cp:lastModifiedBy>Zweimueller, Sally</cp:lastModifiedBy>
  <cp:revision>334</cp:revision>
  <dcterms:created xsi:type="dcterms:W3CDTF">2008-02-29T16:41:57Z</dcterms:created>
  <dcterms:modified xsi:type="dcterms:W3CDTF">2014-08-25T21:18:50Z</dcterms:modified>
</cp:coreProperties>
</file>