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36" r:id="rId2"/>
  </p:sldMasterIdLst>
  <p:notesMasterIdLst>
    <p:notesMasterId r:id="rId20"/>
  </p:notesMasterIdLst>
  <p:handoutMasterIdLst>
    <p:handoutMasterId r:id="rId21"/>
  </p:handoutMasterIdLst>
  <p:sldIdLst>
    <p:sldId id="373" r:id="rId3"/>
    <p:sldId id="349" r:id="rId4"/>
    <p:sldId id="350" r:id="rId5"/>
    <p:sldId id="378" r:id="rId6"/>
    <p:sldId id="351" r:id="rId7"/>
    <p:sldId id="371" r:id="rId8"/>
    <p:sldId id="353" r:id="rId9"/>
    <p:sldId id="369" r:id="rId10"/>
    <p:sldId id="355" r:id="rId11"/>
    <p:sldId id="380" r:id="rId12"/>
    <p:sldId id="357" r:id="rId13"/>
    <p:sldId id="379" r:id="rId14"/>
    <p:sldId id="360" r:id="rId15"/>
    <p:sldId id="372" r:id="rId16"/>
    <p:sldId id="370" r:id="rId17"/>
    <p:sldId id="366" r:id="rId18"/>
    <p:sldId id="362"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4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68" autoAdjust="0"/>
    <p:restoredTop sz="77122" autoAdjust="0"/>
  </p:normalViewPr>
  <p:slideViewPr>
    <p:cSldViewPr>
      <p:cViewPr varScale="1">
        <p:scale>
          <a:sx n="67" d="100"/>
          <a:sy n="67" d="100"/>
        </p:scale>
        <p:origin x="1614" y="72"/>
      </p:cViewPr>
      <p:guideLst>
        <p:guide orient="horz" pos="2160"/>
        <p:guide pos="2880"/>
      </p:guideLst>
    </p:cSldViewPr>
  </p:slideViewPr>
  <p:outlineViewPr>
    <p:cViewPr>
      <p:scale>
        <a:sx n="33" d="100"/>
        <a:sy n="33" d="100"/>
      </p:scale>
      <p:origin x="0" y="1788"/>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2">
                  <a:lumMod val="75000"/>
                </a:schemeClr>
              </a:solidFill>
            </c:spPr>
          </c:dPt>
          <c:dPt>
            <c:idx val="1"/>
            <c:bubble3D val="0"/>
            <c:spPr>
              <a:solidFill>
                <a:schemeClr val="tx2"/>
              </a:solidFill>
            </c:spPr>
          </c:dPt>
          <c:dPt>
            <c:idx val="2"/>
            <c:bubble3D val="0"/>
            <c:spPr>
              <a:solidFill>
                <a:schemeClr val="accent4"/>
              </a:solidFill>
            </c:spPr>
          </c:dPt>
          <c:dPt>
            <c:idx val="3"/>
            <c:bubble3D val="0"/>
            <c:spPr>
              <a:solidFill>
                <a:schemeClr val="accent1">
                  <a:lumMod val="50000"/>
                </a:schemeClr>
              </a:solidFill>
            </c:spPr>
          </c:dPt>
          <c:dPt>
            <c:idx val="4"/>
            <c:bubble3D val="0"/>
            <c:spPr>
              <a:solidFill>
                <a:schemeClr val="accent2"/>
              </a:solidFill>
            </c:spPr>
          </c:dPt>
          <c:dLbls>
            <c:dLbl>
              <c:idx val="0"/>
              <c:spPr/>
              <c:txPr>
                <a:bodyPr/>
                <a:lstStyle/>
                <a:p>
                  <a:pPr>
                    <a:defRPr lang="en-US">
                      <a:solidFill>
                        <a:schemeClr val="bg1"/>
                      </a:solidFill>
                    </a:defRPr>
                  </a:pPr>
                  <a:endParaRPr lang="en-US"/>
                </a:p>
              </c:txPr>
              <c:showLegendKey val="0"/>
              <c:showVal val="0"/>
              <c:showCatName val="1"/>
              <c:showSerName val="0"/>
              <c:showPercent val="1"/>
              <c:showBubbleSize val="0"/>
            </c:dLbl>
            <c:spPr>
              <a:noFill/>
              <a:ln>
                <a:noFill/>
              </a:ln>
              <a:effectLst/>
            </c:spPr>
            <c:txPr>
              <a:bodyPr/>
              <a:lstStyle/>
              <a:p>
                <a:pPr>
                  <a:defRPr lang="en-US"/>
                </a:pPr>
                <a:endParaRPr lang="en-US"/>
              </a:p>
            </c:txPr>
            <c:showLegendKey val="0"/>
            <c:showVal val="0"/>
            <c:showCatName val="1"/>
            <c:showSerName val="0"/>
            <c:showPercent val="1"/>
            <c:showBubbleSize val="0"/>
            <c:showLeaderLines val="1"/>
            <c:leaderLines>
              <c:spPr>
                <a:ln>
                  <a:solidFill>
                    <a:schemeClr val="accent1"/>
                  </a:solidFill>
                </a:ln>
              </c:spPr>
            </c:leaderLines>
            <c:extLst>
              <c:ext xmlns:c15="http://schemas.microsoft.com/office/drawing/2012/chart" uri="{CE6537A1-D6FC-4f65-9D91-7224C49458BB}"/>
            </c:extLst>
          </c:dLbls>
          <c:cat>
            <c:strRef>
              <c:f>Sheet1!$A$2:$A$6</c:f>
              <c:strCache>
                <c:ptCount val="5"/>
                <c:pt idx="0">
                  <c:v>Doctor</c:v>
                </c:pt>
                <c:pt idx="1">
                  <c:v>Nurse/midwife</c:v>
                </c:pt>
                <c:pt idx="2">
                  <c:v>Auxiliary nurse/ midwife</c:v>
                </c:pt>
                <c:pt idx="3">
                  <c:v>Other</c:v>
                </c:pt>
                <c:pt idx="4">
                  <c:v>No ANC</c:v>
                </c:pt>
              </c:strCache>
            </c:strRef>
          </c:cat>
          <c:val>
            <c:numRef>
              <c:f>Sheet1!$B$2:$B$6</c:f>
              <c:numCache>
                <c:formatCode>General</c:formatCode>
                <c:ptCount val="5"/>
                <c:pt idx="0">
                  <c:v>25</c:v>
                </c:pt>
                <c:pt idx="1">
                  <c:v>33</c:v>
                </c:pt>
                <c:pt idx="2">
                  <c:v>3</c:v>
                </c:pt>
                <c:pt idx="3">
                  <c:v>5</c:v>
                </c:pt>
                <c:pt idx="4">
                  <c:v>34</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6">
                <a:lumMod val="50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Took iron tablets or syrup</c:v>
                </c:pt>
                <c:pt idx="1">
                  <c:v>Took intestinal parasite drugs</c:v>
                </c:pt>
                <c:pt idx="4">
                  <c:v>Blood pressure measured</c:v>
                </c:pt>
                <c:pt idx="5">
                  <c:v>Urine sample taken</c:v>
                </c:pt>
                <c:pt idx="6">
                  <c:v>Blood sample taken</c:v>
                </c:pt>
                <c:pt idx="7">
                  <c:v>Informed of signs of pregnancy complications</c:v>
                </c:pt>
              </c:strCache>
            </c:strRef>
          </c:cat>
          <c:val>
            <c:numRef>
              <c:f>Sheet1!$B$2:$B$9</c:f>
              <c:numCache>
                <c:formatCode>General</c:formatCode>
                <c:ptCount val="8"/>
                <c:pt idx="0">
                  <c:v>63</c:v>
                </c:pt>
                <c:pt idx="1">
                  <c:v>14</c:v>
                </c:pt>
                <c:pt idx="4">
                  <c:v>91</c:v>
                </c:pt>
                <c:pt idx="5">
                  <c:v>82</c:v>
                </c:pt>
                <c:pt idx="6">
                  <c:v>82</c:v>
                </c:pt>
                <c:pt idx="7">
                  <c:v>67</c:v>
                </c:pt>
              </c:numCache>
            </c:numRef>
          </c:val>
        </c:ser>
        <c:dLbls>
          <c:showLegendKey val="0"/>
          <c:showVal val="1"/>
          <c:showCatName val="0"/>
          <c:showSerName val="0"/>
          <c:showPercent val="0"/>
          <c:showBubbleSize val="0"/>
        </c:dLbls>
        <c:gapWidth val="100"/>
        <c:axId val="316332776"/>
        <c:axId val="316333168"/>
      </c:barChart>
      <c:catAx>
        <c:axId val="316332776"/>
        <c:scaling>
          <c:orientation val="minMax"/>
        </c:scaling>
        <c:delete val="0"/>
        <c:axPos val="l"/>
        <c:numFmt formatCode="General" sourceLinked="0"/>
        <c:majorTickMark val="none"/>
        <c:minorTickMark val="none"/>
        <c:tickLblPos val="nextTo"/>
        <c:txPr>
          <a:bodyPr/>
          <a:lstStyle/>
          <a:p>
            <a:pPr>
              <a:defRPr lang="en-US"/>
            </a:pPr>
            <a:endParaRPr lang="en-US"/>
          </a:p>
        </c:txPr>
        <c:crossAx val="316333168"/>
        <c:crosses val="autoZero"/>
        <c:auto val="1"/>
        <c:lblAlgn val="ctr"/>
        <c:lblOffset val="100"/>
        <c:noMultiLvlLbl val="0"/>
      </c:catAx>
      <c:valAx>
        <c:axId val="316333168"/>
        <c:scaling>
          <c:orientation val="minMax"/>
        </c:scaling>
        <c:delete val="1"/>
        <c:axPos val="b"/>
        <c:numFmt formatCode="General" sourceLinked="1"/>
        <c:majorTickMark val="out"/>
        <c:minorTickMark val="none"/>
        <c:tickLblPos val="nextTo"/>
        <c:crossAx val="31633277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9.3457943925233752E-2"/>
          <c:y val="3.0456852791878188E-2"/>
          <c:w val="0.64342237594132479"/>
          <c:h val="0.87080798593069253"/>
        </c:manualLayout>
      </c:layout>
      <c:barChart>
        <c:barDir val="col"/>
        <c:grouping val="percentStacked"/>
        <c:varyColors val="0"/>
        <c:ser>
          <c:idx val="0"/>
          <c:order val="0"/>
          <c:tx>
            <c:strRef>
              <c:f>Sheet1!$B$1</c:f>
              <c:strCache>
                <c:ptCount val="1"/>
                <c:pt idx="0">
                  <c:v>Public sector</c:v>
                </c:pt>
              </c:strCache>
            </c:strRef>
          </c:tx>
          <c:spPr>
            <a:solidFill>
              <a:schemeClr val="accent5"/>
            </a:solidFill>
          </c:spPr>
          <c:invertIfNegative val="0"/>
          <c:dLbls>
            <c:spPr>
              <a:noFill/>
              <a:ln>
                <a:noFill/>
              </a:ln>
              <a:effectLst/>
            </c:spPr>
            <c:txPr>
              <a:bodyPr/>
              <a:lstStyle/>
              <a:p>
                <a:pPr>
                  <a:defRPr lang="en-US"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Total</c:v>
                </c:pt>
                <c:pt idx="1">
                  <c:v>Urban</c:v>
                </c:pt>
                <c:pt idx="2">
                  <c:v>Rural</c:v>
                </c:pt>
              </c:strCache>
            </c:strRef>
          </c:cat>
          <c:val>
            <c:numRef>
              <c:f>Sheet1!$B$2:$B$4</c:f>
              <c:numCache>
                <c:formatCode>General</c:formatCode>
                <c:ptCount val="3"/>
                <c:pt idx="0">
                  <c:v>23</c:v>
                </c:pt>
                <c:pt idx="1">
                  <c:v>35</c:v>
                </c:pt>
                <c:pt idx="2">
                  <c:v>16</c:v>
                </c:pt>
              </c:numCache>
            </c:numRef>
          </c:val>
        </c:ser>
        <c:ser>
          <c:idx val="1"/>
          <c:order val="1"/>
          <c:tx>
            <c:strRef>
              <c:f>Sheet1!$C$1</c:f>
              <c:strCache>
                <c:ptCount val="1"/>
                <c:pt idx="0">
                  <c:v>Private sector</c:v>
                </c:pt>
              </c:strCache>
            </c:strRef>
          </c:tx>
          <c:invertIfNegative val="0"/>
          <c:dLbls>
            <c:dLbl>
              <c:idx val="2"/>
              <c:layout/>
              <c:tx>
                <c:rich>
                  <a:bodyPr/>
                  <a:lstStyle/>
                  <a:p>
                    <a:r>
                      <a:rPr lang="en-US" b="1" dirty="0" smtClean="0"/>
                      <a:t>6</a:t>
                    </a:r>
                    <a:endParaRPr lang="en-US" dirty="0"/>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Total</c:v>
                </c:pt>
                <c:pt idx="1">
                  <c:v>Urban</c:v>
                </c:pt>
                <c:pt idx="2">
                  <c:v>Rural</c:v>
                </c:pt>
              </c:strCache>
            </c:strRef>
          </c:cat>
          <c:val>
            <c:numRef>
              <c:f>Sheet1!$C$2:$C$4</c:f>
              <c:numCache>
                <c:formatCode>General</c:formatCode>
                <c:ptCount val="3"/>
                <c:pt idx="0">
                  <c:v>13</c:v>
                </c:pt>
                <c:pt idx="1">
                  <c:v>27</c:v>
                </c:pt>
                <c:pt idx="2">
                  <c:v>6</c:v>
                </c:pt>
              </c:numCache>
            </c:numRef>
          </c:val>
        </c:ser>
        <c:ser>
          <c:idx val="2"/>
          <c:order val="2"/>
          <c:tx>
            <c:strRef>
              <c:f>Sheet1!$D$1</c:f>
              <c:strCache>
                <c:ptCount val="1"/>
                <c:pt idx="0">
                  <c:v>Home</c:v>
                </c:pt>
              </c:strCache>
            </c:strRef>
          </c:tx>
          <c:spPr>
            <a:solidFill>
              <a:schemeClr val="tx2"/>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Total</c:v>
                </c:pt>
                <c:pt idx="1">
                  <c:v>Urban</c:v>
                </c:pt>
                <c:pt idx="2">
                  <c:v>Rural</c:v>
                </c:pt>
              </c:strCache>
            </c:strRef>
          </c:cat>
          <c:val>
            <c:numRef>
              <c:f>Sheet1!$D$2:$D$4</c:f>
              <c:numCache>
                <c:formatCode>General</c:formatCode>
                <c:ptCount val="3"/>
                <c:pt idx="0">
                  <c:v>63</c:v>
                </c:pt>
                <c:pt idx="1">
                  <c:v>37</c:v>
                </c:pt>
                <c:pt idx="2">
                  <c:v>77</c:v>
                </c:pt>
              </c:numCache>
            </c:numRef>
          </c:val>
        </c:ser>
        <c:dLbls>
          <c:showLegendKey val="0"/>
          <c:showVal val="1"/>
          <c:showCatName val="0"/>
          <c:showSerName val="0"/>
          <c:showPercent val="0"/>
          <c:showBubbleSize val="0"/>
        </c:dLbls>
        <c:gapWidth val="95"/>
        <c:overlap val="100"/>
        <c:axId val="319686808"/>
        <c:axId val="319687200"/>
      </c:barChart>
      <c:catAx>
        <c:axId val="319686808"/>
        <c:scaling>
          <c:orientation val="minMax"/>
        </c:scaling>
        <c:delete val="0"/>
        <c:axPos val="b"/>
        <c:numFmt formatCode="General" sourceLinked="0"/>
        <c:majorTickMark val="none"/>
        <c:minorTickMark val="none"/>
        <c:tickLblPos val="nextTo"/>
        <c:txPr>
          <a:bodyPr/>
          <a:lstStyle/>
          <a:p>
            <a:pPr>
              <a:defRPr lang="en-US"/>
            </a:pPr>
            <a:endParaRPr lang="en-US"/>
          </a:p>
        </c:txPr>
        <c:crossAx val="319687200"/>
        <c:crosses val="autoZero"/>
        <c:auto val="1"/>
        <c:lblAlgn val="ctr"/>
        <c:lblOffset val="100"/>
        <c:noMultiLvlLbl val="0"/>
      </c:catAx>
      <c:valAx>
        <c:axId val="319687200"/>
        <c:scaling>
          <c:orientation val="minMax"/>
        </c:scaling>
        <c:delete val="1"/>
        <c:axPos val="l"/>
        <c:numFmt formatCode="0%" sourceLinked="1"/>
        <c:majorTickMark val="out"/>
        <c:minorTickMark val="none"/>
        <c:tickLblPos val="nextTo"/>
        <c:crossAx val="319686808"/>
        <c:crosses val="autoZero"/>
        <c:crossBetween val="between"/>
      </c:valAx>
    </c:plotArea>
    <c:legend>
      <c:legendPos val="r"/>
      <c:layout>
        <c:manualLayout>
          <c:xMode val="edge"/>
          <c:yMode val="edge"/>
          <c:x val="0.75557190865160562"/>
          <c:y val="4.6927934769575116E-2"/>
          <c:w val="0.19733276915151962"/>
          <c:h val="0.20408232978230675"/>
        </c:manualLayout>
      </c:layou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2">
                  <a:lumMod val="50000"/>
                </a:schemeClr>
              </a:solidFill>
            </c:spPr>
          </c:dPt>
          <c:dPt>
            <c:idx val="1"/>
            <c:bubble3D val="0"/>
            <c:spPr>
              <a:solidFill>
                <a:schemeClr val="tx2"/>
              </a:solidFill>
            </c:spPr>
          </c:dPt>
          <c:dPt>
            <c:idx val="2"/>
            <c:bubble3D val="0"/>
            <c:spPr>
              <a:solidFill>
                <a:schemeClr val="tx2">
                  <a:lumMod val="60000"/>
                  <a:lumOff val="40000"/>
                </a:schemeClr>
              </a:solidFill>
            </c:spPr>
          </c:dPt>
          <c:dPt>
            <c:idx val="3"/>
            <c:bubble3D val="0"/>
            <c:spPr>
              <a:solidFill>
                <a:schemeClr val="accent4"/>
              </a:solidFill>
            </c:spPr>
          </c:dPt>
          <c:dPt>
            <c:idx val="4"/>
            <c:bubble3D val="0"/>
            <c:spPr>
              <a:solidFill>
                <a:schemeClr val="accent1"/>
              </a:solidFill>
            </c:spPr>
          </c:dPt>
          <c:dPt>
            <c:idx val="5"/>
            <c:bubble3D val="0"/>
            <c:spPr>
              <a:solidFill>
                <a:schemeClr val="accent2"/>
              </a:solidFill>
            </c:spPr>
          </c:dPt>
          <c:dPt>
            <c:idx val="6"/>
            <c:bubble3D val="0"/>
            <c:spPr>
              <a:solidFill>
                <a:srgbClr val="FFD457"/>
              </a:solidFill>
            </c:spPr>
          </c:dPt>
          <c:dLbls>
            <c:dLbl>
              <c:idx val="0"/>
              <c:spPr/>
              <c:txPr>
                <a:bodyPr/>
                <a:lstStyle/>
                <a:p>
                  <a:pPr>
                    <a:defRPr lang="en-US">
                      <a:solidFill>
                        <a:schemeClr val="bg1"/>
                      </a:solidFill>
                    </a:defRPr>
                  </a:pPr>
                  <a:endParaRPr lang="en-US"/>
                </a:p>
              </c:txPr>
              <c:showLegendKey val="0"/>
              <c:showVal val="0"/>
              <c:showCatName val="1"/>
              <c:showSerName val="0"/>
              <c:showPercent val="1"/>
              <c:showBubbleSize val="0"/>
            </c:dLbl>
            <c:dLbl>
              <c:idx val="1"/>
              <c:tx>
                <c:rich>
                  <a:bodyPr/>
                  <a:lstStyle/>
                  <a:p>
                    <a:r>
                      <a:rPr lang="en-US" dirty="0"/>
                      <a:t>Nurse/midwife</a:t>
                    </a:r>
                    <a:r>
                      <a:rPr lang="en-US"/>
                      <a:t>
</a:t>
                    </a:r>
                    <a:r>
                      <a:rPr lang="en-US" smtClean="0"/>
                      <a:t>25%</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2"/>
              <c:layout>
                <c:manualLayout>
                  <c:x val="9.7751911445851894E-2"/>
                  <c:y val="-0.11506789429545165"/>
                </c:manualLayout>
              </c:layout>
              <c:showLegendKey val="0"/>
              <c:showVal val="0"/>
              <c:showCatName val="1"/>
              <c:showSerName val="0"/>
              <c:showPercent val="1"/>
              <c:showBubbleSize val="0"/>
              <c:extLst>
                <c:ext xmlns:c15="http://schemas.microsoft.com/office/drawing/2012/chart" uri="{CE6537A1-D6FC-4f65-9D91-7224C49458BB}"/>
              </c:extLst>
            </c:dLbl>
            <c:dLbl>
              <c:idx val="4"/>
              <c:spPr/>
              <c:txPr>
                <a:bodyPr/>
                <a:lstStyle/>
                <a:p>
                  <a:pPr>
                    <a:defRPr lang="en-US">
                      <a:solidFill>
                        <a:schemeClr val="bg1"/>
                      </a:solidFill>
                    </a:defRPr>
                  </a:pPr>
                  <a:endParaRPr lang="en-US"/>
                </a:p>
              </c:txPr>
              <c:showLegendKey val="0"/>
              <c:showVal val="0"/>
              <c:showCatName val="1"/>
              <c:showSerName val="0"/>
              <c:showPercent val="1"/>
              <c:showBubbleSize val="0"/>
            </c:dLbl>
            <c:dLbl>
              <c:idx val="5"/>
              <c:tx>
                <c:rich>
                  <a:bodyPr/>
                  <a:lstStyle/>
                  <a:p>
                    <a:r>
                      <a:rPr lang="en-US" dirty="0"/>
                      <a:t>Relative/other</a:t>
                    </a:r>
                    <a:r>
                      <a:rPr lang="en-US"/>
                      <a:t>
</a:t>
                    </a:r>
                    <a:r>
                      <a:rPr lang="en-US" smtClean="0"/>
                      <a:t>23%</a:t>
                    </a:r>
                    <a:endParaRPr lang="en-US" dirty="0"/>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lang="en-US"/>
                </a:pPr>
                <a:endParaRPr lang="en-US"/>
              </a:p>
            </c:txPr>
            <c:showLegendKey val="0"/>
            <c:showVal val="0"/>
            <c:showCatName val="1"/>
            <c:showSerName val="0"/>
            <c:showPercent val="1"/>
            <c:showBubbleSize val="0"/>
            <c:showLeaderLines val="1"/>
            <c:leaderLines>
              <c:spPr>
                <a:ln>
                  <a:solidFill>
                    <a:schemeClr val="accent1"/>
                  </a:solidFill>
                </a:ln>
              </c:spPr>
            </c:leaderLines>
            <c:extLst>
              <c:ext xmlns:c15="http://schemas.microsoft.com/office/drawing/2012/chart" uri="{CE6537A1-D6FC-4f65-9D91-7224C49458BB}"/>
            </c:extLst>
          </c:dLbls>
          <c:cat>
            <c:strRef>
              <c:f>Sheet1!$A$2:$A$8</c:f>
              <c:strCache>
                <c:ptCount val="7"/>
                <c:pt idx="0">
                  <c:v>Doctor</c:v>
                </c:pt>
                <c:pt idx="1">
                  <c:v>Nurse/midwife</c:v>
                </c:pt>
                <c:pt idx="2">
                  <c:v>Auxiliary nurse/ midwife</c:v>
                </c:pt>
                <c:pt idx="3">
                  <c:v>Community extension health worker</c:v>
                </c:pt>
                <c:pt idx="4">
                  <c:v>Traditional birth attendant</c:v>
                </c:pt>
                <c:pt idx="5">
                  <c:v>Relative/other</c:v>
                </c:pt>
                <c:pt idx="6">
                  <c:v>No one</c:v>
                </c:pt>
              </c:strCache>
            </c:strRef>
          </c:cat>
          <c:val>
            <c:numRef>
              <c:f>Sheet1!$B$2:$B$8</c:f>
              <c:numCache>
                <c:formatCode>General</c:formatCode>
                <c:ptCount val="7"/>
                <c:pt idx="0">
                  <c:v>10</c:v>
                </c:pt>
                <c:pt idx="1">
                  <c:v>25</c:v>
                </c:pt>
                <c:pt idx="2">
                  <c:v>3</c:v>
                </c:pt>
                <c:pt idx="3">
                  <c:v>2</c:v>
                </c:pt>
                <c:pt idx="4">
                  <c:v>22</c:v>
                </c:pt>
                <c:pt idx="5">
                  <c:v>23</c:v>
                </c:pt>
                <c:pt idx="6">
                  <c:v>13</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8333333333333333E-2"/>
          <c:y val="7.4773522627853334E-2"/>
          <c:w val="0.9633333333333336"/>
          <c:h val="0.72962101328243134"/>
        </c:manualLayout>
      </c:layout>
      <c:barChart>
        <c:barDir val="col"/>
        <c:grouping val="clustered"/>
        <c:varyColors val="0"/>
        <c:ser>
          <c:idx val="0"/>
          <c:order val="0"/>
          <c:tx>
            <c:strRef>
              <c:f>Sheet1!$A$2</c:f>
              <c:strCache>
                <c:ptCount val="1"/>
                <c:pt idx="0">
                  <c:v>2003 NDHS</c:v>
                </c:pt>
              </c:strCache>
            </c:strRef>
          </c:tx>
          <c:spPr>
            <a:solidFill>
              <a:schemeClr val="accent2"/>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Sheet1!$B$2:$C$2</c:f>
              <c:numCache>
                <c:formatCode>General</c:formatCode>
                <c:ptCount val="2"/>
                <c:pt idx="0">
                  <c:v>33</c:v>
                </c:pt>
                <c:pt idx="1">
                  <c:v>35</c:v>
                </c:pt>
              </c:numCache>
            </c:numRef>
          </c:val>
        </c:ser>
        <c:ser>
          <c:idx val="1"/>
          <c:order val="1"/>
          <c:tx>
            <c:strRef>
              <c:f>Sheet1!$A$3</c:f>
              <c:strCache>
                <c:ptCount val="1"/>
                <c:pt idx="0">
                  <c:v>2008 NDHS</c:v>
                </c:pt>
              </c:strCache>
            </c:strRef>
          </c:tx>
          <c:spPr>
            <a:solidFill>
              <a:schemeClr val="accent1"/>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Sheet1!$B$3:$C$3</c:f>
              <c:numCache>
                <c:formatCode>General</c:formatCode>
                <c:ptCount val="2"/>
                <c:pt idx="0">
                  <c:v>35</c:v>
                </c:pt>
                <c:pt idx="1">
                  <c:v>39</c:v>
                </c:pt>
              </c:numCache>
            </c:numRef>
          </c:val>
        </c:ser>
        <c:ser>
          <c:idx val="2"/>
          <c:order val="2"/>
          <c:tx>
            <c:strRef>
              <c:f>Sheet1!$A$4</c:f>
              <c:strCache>
                <c:ptCount val="1"/>
                <c:pt idx="0">
                  <c:v>2013 NDHS</c:v>
                </c:pt>
              </c:strCache>
            </c:strRef>
          </c:tx>
          <c:spPr>
            <a:solidFill>
              <a:schemeClr val="tx2"/>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Sheet1!$B$4:$C$4</c:f>
              <c:numCache>
                <c:formatCode>General</c:formatCode>
                <c:ptCount val="2"/>
                <c:pt idx="0">
                  <c:v>36</c:v>
                </c:pt>
                <c:pt idx="1">
                  <c:v>38</c:v>
                </c:pt>
              </c:numCache>
            </c:numRef>
          </c:val>
        </c:ser>
        <c:dLbls>
          <c:showLegendKey val="0"/>
          <c:showVal val="1"/>
          <c:showCatName val="0"/>
          <c:showSerName val="0"/>
          <c:showPercent val="0"/>
          <c:showBubbleSize val="0"/>
        </c:dLbls>
        <c:gapWidth val="100"/>
        <c:overlap val="-25"/>
        <c:axId val="280597056"/>
        <c:axId val="280597448"/>
      </c:barChart>
      <c:catAx>
        <c:axId val="280597056"/>
        <c:scaling>
          <c:orientation val="minMax"/>
        </c:scaling>
        <c:delete val="0"/>
        <c:axPos val="b"/>
        <c:numFmt formatCode="General" sourceLinked="1"/>
        <c:majorTickMark val="none"/>
        <c:minorTickMark val="none"/>
        <c:tickLblPos val="nextTo"/>
        <c:txPr>
          <a:bodyPr/>
          <a:lstStyle/>
          <a:p>
            <a:pPr>
              <a:defRPr lang="en-US"/>
            </a:pPr>
            <a:endParaRPr lang="en-US"/>
          </a:p>
        </c:txPr>
        <c:crossAx val="280597448"/>
        <c:crosses val="autoZero"/>
        <c:auto val="1"/>
        <c:lblAlgn val="ctr"/>
        <c:lblOffset val="100"/>
        <c:noMultiLvlLbl val="0"/>
      </c:catAx>
      <c:valAx>
        <c:axId val="280597448"/>
        <c:scaling>
          <c:orientation val="minMax"/>
          <c:max val="100"/>
          <c:min val="0"/>
        </c:scaling>
        <c:delete val="1"/>
        <c:axPos val="l"/>
        <c:numFmt formatCode="General" sourceLinked="1"/>
        <c:majorTickMark val="out"/>
        <c:minorTickMark val="none"/>
        <c:tickLblPos val="nextTo"/>
        <c:crossAx val="280597056"/>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18E-2"/>
          <c:y val="8.3494054193549591E-2"/>
          <c:w val="0.96604938271604934"/>
          <c:h val="0.80454060274023453"/>
        </c:manualLayout>
      </c:layout>
      <c:barChart>
        <c:barDir val="col"/>
        <c:grouping val="clustered"/>
        <c:varyColors val="0"/>
        <c:ser>
          <c:idx val="0"/>
          <c:order val="0"/>
          <c:tx>
            <c:strRef>
              <c:f>Sheet1!$B$1</c:f>
              <c:strCache>
                <c:ptCount val="1"/>
                <c:pt idx="0">
                  <c:v>Mother</c:v>
                </c:pt>
              </c:strCache>
            </c:strRef>
          </c:tx>
          <c:spPr>
            <a:solidFill>
              <a:schemeClr val="accent2"/>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PNC within 4 hours</c:v>
                </c:pt>
                <c:pt idx="1">
                  <c:v>PNC within 2 days</c:v>
                </c:pt>
                <c:pt idx="2">
                  <c:v>No PNC</c:v>
                </c:pt>
              </c:strCache>
            </c:strRef>
          </c:cat>
          <c:val>
            <c:numRef>
              <c:f>Sheet1!$B$2:$B$4</c:f>
              <c:numCache>
                <c:formatCode>General</c:formatCode>
                <c:ptCount val="3"/>
                <c:pt idx="0">
                  <c:v>31</c:v>
                </c:pt>
                <c:pt idx="1">
                  <c:v>40</c:v>
                </c:pt>
                <c:pt idx="2">
                  <c:v>58</c:v>
                </c:pt>
              </c:numCache>
            </c:numRef>
          </c:val>
        </c:ser>
        <c:ser>
          <c:idx val="1"/>
          <c:order val="1"/>
          <c:tx>
            <c:strRef>
              <c:f>Sheet1!$C$1</c:f>
              <c:strCache>
                <c:ptCount val="1"/>
                <c:pt idx="0">
                  <c:v>Infant</c:v>
                </c:pt>
              </c:strCache>
            </c:strRef>
          </c:tx>
          <c:spPr>
            <a:solidFill>
              <a:schemeClr val="accent6"/>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PNC within 4 hours</c:v>
                </c:pt>
                <c:pt idx="1">
                  <c:v>PNC within 2 days</c:v>
                </c:pt>
                <c:pt idx="2">
                  <c:v>No PNC</c:v>
                </c:pt>
              </c:strCache>
            </c:strRef>
          </c:cat>
          <c:val>
            <c:numRef>
              <c:f>Sheet1!$C$2:$C$4</c:f>
              <c:numCache>
                <c:formatCode>General</c:formatCode>
                <c:ptCount val="3"/>
                <c:pt idx="0">
                  <c:v>10</c:v>
                </c:pt>
                <c:pt idx="1">
                  <c:v>14</c:v>
                </c:pt>
                <c:pt idx="2">
                  <c:v>84</c:v>
                </c:pt>
              </c:numCache>
            </c:numRef>
          </c:val>
        </c:ser>
        <c:dLbls>
          <c:showLegendKey val="0"/>
          <c:showVal val="1"/>
          <c:showCatName val="0"/>
          <c:showSerName val="0"/>
          <c:showPercent val="0"/>
          <c:showBubbleSize val="0"/>
        </c:dLbls>
        <c:gapWidth val="150"/>
        <c:overlap val="-25"/>
        <c:axId val="280598232"/>
        <c:axId val="319544632"/>
      </c:barChart>
      <c:catAx>
        <c:axId val="280598232"/>
        <c:scaling>
          <c:orientation val="minMax"/>
        </c:scaling>
        <c:delete val="0"/>
        <c:axPos val="b"/>
        <c:numFmt formatCode="General" sourceLinked="0"/>
        <c:majorTickMark val="none"/>
        <c:minorTickMark val="none"/>
        <c:tickLblPos val="nextTo"/>
        <c:txPr>
          <a:bodyPr/>
          <a:lstStyle/>
          <a:p>
            <a:pPr>
              <a:defRPr lang="en-US"/>
            </a:pPr>
            <a:endParaRPr lang="en-US"/>
          </a:p>
        </c:txPr>
        <c:crossAx val="319544632"/>
        <c:crosses val="autoZero"/>
        <c:auto val="1"/>
        <c:lblAlgn val="ctr"/>
        <c:lblOffset val="100"/>
        <c:noMultiLvlLbl val="0"/>
      </c:catAx>
      <c:valAx>
        <c:axId val="319544632"/>
        <c:scaling>
          <c:orientation val="minMax"/>
        </c:scaling>
        <c:delete val="1"/>
        <c:axPos val="l"/>
        <c:numFmt formatCode="General" sourceLinked="1"/>
        <c:majorTickMark val="out"/>
        <c:minorTickMark val="none"/>
        <c:tickLblPos val="nextTo"/>
        <c:crossAx val="280598232"/>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51839724895499151"/>
          <c:y val="0.17849551455321824"/>
          <c:w val="0.46462744240303278"/>
          <c:h val="0.7941413013671802"/>
        </c:manualLayout>
      </c:layout>
      <c:barChart>
        <c:barDir val="bar"/>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At least one problem accessing health care</c:v>
                </c:pt>
                <c:pt idx="1">
                  <c:v>Getting money for advice or treatment</c:v>
                </c:pt>
                <c:pt idx="2">
                  <c:v>Distance to health facility</c:v>
                </c:pt>
                <c:pt idx="3">
                  <c:v>Attitude of health worker</c:v>
                </c:pt>
                <c:pt idx="4">
                  <c:v>Not wanting to go alone</c:v>
                </c:pt>
                <c:pt idx="5">
                  <c:v>Getting permission to go for treatment</c:v>
                </c:pt>
              </c:strCache>
            </c:strRef>
          </c:cat>
          <c:val>
            <c:numRef>
              <c:f>Sheet1!$B$2:$B$7</c:f>
              <c:numCache>
                <c:formatCode>General</c:formatCode>
                <c:ptCount val="6"/>
                <c:pt idx="0">
                  <c:v>53</c:v>
                </c:pt>
                <c:pt idx="1">
                  <c:v>42</c:v>
                </c:pt>
                <c:pt idx="2">
                  <c:v>29</c:v>
                </c:pt>
                <c:pt idx="3">
                  <c:v>17</c:v>
                </c:pt>
                <c:pt idx="4">
                  <c:v>15</c:v>
                </c:pt>
                <c:pt idx="5">
                  <c:v>11</c:v>
                </c:pt>
              </c:numCache>
            </c:numRef>
          </c:val>
        </c:ser>
        <c:ser>
          <c:idx val="1"/>
          <c:order val="1"/>
          <c:tx>
            <c:strRef>
              <c:f>Sheet1!$C$1</c:f>
              <c:strCache>
                <c:ptCount val="1"/>
                <c:pt idx="0">
                  <c:v>South East Zone</c:v>
                </c:pt>
              </c:strCache>
            </c:strRef>
          </c:tx>
          <c:spPr>
            <a:solidFill>
              <a:srgbClr val="0070C0"/>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At least one problem accessing health care</c:v>
                </c:pt>
                <c:pt idx="1">
                  <c:v>Getting money for advice or treatment</c:v>
                </c:pt>
                <c:pt idx="2">
                  <c:v>Distance to health facility</c:v>
                </c:pt>
                <c:pt idx="3">
                  <c:v>Attitude of health worker</c:v>
                </c:pt>
                <c:pt idx="4">
                  <c:v>Not wanting to go alone</c:v>
                </c:pt>
                <c:pt idx="5">
                  <c:v>Getting permission to go for treatment</c:v>
                </c:pt>
              </c:strCache>
            </c:strRef>
          </c:cat>
          <c:val>
            <c:numRef>
              <c:f>Sheet1!$C$2:$C$7</c:f>
              <c:numCache>
                <c:formatCode>General</c:formatCode>
                <c:ptCount val="6"/>
                <c:pt idx="0">
                  <c:v>64</c:v>
                </c:pt>
                <c:pt idx="1">
                  <c:v>56</c:v>
                </c:pt>
                <c:pt idx="2">
                  <c:v>34</c:v>
                </c:pt>
                <c:pt idx="3">
                  <c:v>19</c:v>
                </c:pt>
                <c:pt idx="4">
                  <c:v>18</c:v>
                </c:pt>
                <c:pt idx="5">
                  <c:v>9</c:v>
                </c:pt>
              </c:numCache>
            </c:numRef>
          </c:val>
        </c:ser>
        <c:dLbls>
          <c:showLegendKey val="0"/>
          <c:showVal val="1"/>
          <c:showCatName val="0"/>
          <c:showSerName val="0"/>
          <c:showPercent val="0"/>
          <c:showBubbleSize val="0"/>
        </c:dLbls>
        <c:gapWidth val="150"/>
        <c:overlap val="-25"/>
        <c:axId val="319545416"/>
        <c:axId val="319545808"/>
      </c:barChart>
      <c:catAx>
        <c:axId val="319545416"/>
        <c:scaling>
          <c:orientation val="minMax"/>
        </c:scaling>
        <c:delete val="0"/>
        <c:axPos val="l"/>
        <c:numFmt formatCode="General" sourceLinked="0"/>
        <c:majorTickMark val="none"/>
        <c:minorTickMark val="none"/>
        <c:tickLblPos val="nextTo"/>
        <c:txPr>
          <a:bodyPr/>
          <a:lstStyle/>
          <a:p>
            <a:pPr>
              <a:defRPr lang="en-US"/>
            </a:pPr>
            <a:endParaRPr lang="en-US"/>
          </a:p>
        </c:txPr>
        <c:crossAx val="319545808"/>
        <c:crosses val="autoZero"/>
        <c:auto val="1"/>
        <c:lblAlgn val="ctr"/>
        <c:lblOffset val="100"/>
        <c:noMultiLvlLbl val="0"/>
      </c:catAx>
      <c:valAx>
        <c:axId val="319545808"/>
        <c:scaling>
          <c:orientation val="minMax"/>
          <c:max val="75"/>
        </c:scaling>
        <c:delete val="1"/>
        <c:axPos val="b"/>
        <c:numFmt formatCode="General" sourceLinked="1"/>
        <c:majorTickMark val="out"/>
        <c:minorTickMark val="none"/>
        <c:tickLblPos val="nextTo"/>
        <c:crossAx val="319545416"/>
        <c:crosses val="autoZero"/>
        <c:crossBetween val="between"/>
      </c:valAx>
    </c:plotArea>
    <c:legend>
      <c:legendPos val="r"/>
      <c:layout/>
      <c:overlay val="0"/>
      <c:txPr>
        <a:bodyPr/>
        <a:lstStyle/>
        <a:p>
          <a:pPr>
            <a:defRPr lang="en-US"/>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DC755F-3AFF-4230-9055-03225F50B501}" type="slidenum">
              <a:rPr lang="en-US"/>
              <a:pPr/>
              <a:t>3</a:t>
            </a:fld>
            <a:endParaRPr lang="en-US"/>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r>
              <a:rPr lang="en-US" dirty="0" smtClean="0"/>
              <a:t>More than 6 in 10 mothers receive</a:t>
            </a:r>
            <a:r>
              <a:rPr lang="en-US" baseline="0" dirty="0" smtClean="0"/>
              <a:t> antenatal care from a skilled provider. Older mothers (age 20 or older) are more likely to receive ANC from a skilled provider than younger mothers (age 20 and under). 86% of urban mothers receive ANC from skilled provider compared to only 47% of rural mothers. By zone, ANC by skilled providers ranges from 41% in North West Zone to 91% in South East Zone.  As mother’s education and wealth increases, so does ANC by skilled health provider. </a:t>
            </a:r>
            <a:endParaRPr lang="en-US" dirty="0"/>
          </a:p>
        </p:txBody>
      </p:sp>
    </p:spTree>
    <p:extLst>
      <p:ext uri="{BB962C8B-B14F-4D97-AF65-F5344CB8AC3E}">
        <p14:creationId xmlns:p14="http://schemas.microsoft.com/office/powerpoint/2010/main" val="2647558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Maternal health care services have remained unchanged since 2003.</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4165622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40% of women received postnatal care for their last birth within the first 2 days following</a:t>
            </a:r>
            <a:r>
              <a:rPr lang="en-US" baseline="0" dirty="0" smtClean="0"/>
              <a:t> delivery. More than half of women had no postnatal checkup. Postnatal care is more common in urban than in rural areas.</a:t>
            </a:r>
            <a:br>
              <a:rPr lang="en-US" baseline="0" dirty="0" smtClean="0"/>
            </a:br>
            <a:r>
              <a:rPr lang="en-US" baseline="0" dirty="0" smtClean="0"/>
              <a:t/>
            </a:r>
            <a:br>
              <a:rPr lang="en-US" baseline="0" dirty="0" smtClean="0"/>
            </a:br>
            <a:r>
              <a:rPr lang="en-US" baseline="0" dirty="0" smtClean="0"/>
              <a:t>14% of newborns received their first postnatal checkup within 2 days after birth. More than 8 in 10 newborns did not receive a postnatal checkup. Newborns delivered outside of a health facility (7%) were less likely to receive a postnatal checkup than newborns delivered in a health facility (32%).  </a:t>
            </a:r>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14</a:t>
            </a:fld>
            <a:endParaRPr lang="en-US"/>
          </a:p>
        </p:txBody>
      </p:sp>
    </p:spTree>
    <p:extLst>
      <p:ext uri="{BB962C8B-B14F-4D97-AF65-F5344CB8AC3E}">
        <p14:creationId xmlns:p14="http://schemas.microsoft.com/office/powerpoint/2010/main" val="39444558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 half </a:t>
            </a:r>
            <a:r>
              <a:rPr lang="en-US" baseline="0" dirty="0" smtClean="0"/>
              <a:t>of women in Nigeria and South East Zone report having at least one problem accessing health care for themselves. 42% in Nigeria and 56% in South East Zone were concerned with getting money for treatment.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1406173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17</a:t>
            </a:fld>
            <a:endParaRPr lang="en-US"/>
          </a:p>
        </p:txBody>
      </p:sp>
    </p:spTree>
    <p:extLst>
      <p:ext uri="{BB962C8B-B14F-4D97-AF65-F5344CB8AC3E}">
        <p14:creationId xmlns:p14="http://schemas.microsoft.com/office/powerpoint/2010/main" val="3465963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1135280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18% of women make their 1</a:t>
            </a:r>
            <a:r>
              <a:rPr lang="en-US" baseline="30000" dirty="0" smtClean="0"/>
              <a:t>st</a:t>
            </a:r>
            <a:r>
              <a:rPr lang="en-US" dirty="0" smtClean="0"/>
              <a:t> antenatal care visit during the 1</a:t>
            </a:r>
            <a:r>
              <a:rPr lang="en-US" baseline="30000" dirty="0" smtClean="0"/>
              <a:t>st</a:t>
            </a:r>
            <a:r>
              <a:rPr lang="en-US" baseline="0" dirty="0" smtClean="0"/>
              <a:t> trimester of pregnancy. Urban women are more likely than rural women to start ANC in the first trimester. </a:t>
            </a:r>
            <a:br>
              <a:rPr lang="en-US" baseline="0" dirty="0" smtClean="0"/>
            </a:br>
            <a:r>
              <a:rPr lang="en-US" baseline="0" dirty="0" smtClean="0"/>
              <a:t/>
            </a:r>
            <a:br>
              <a:rPr lang="en-US" baseline="0" dirty="0" smtClean="0"/>
            </a:br>
            <a:r>
              <a:rPr lang="en-US" baseline="0" dirty="0" smtClean="0"/>
              <a:t>Half of pregnant women make 4 or more ANC visits during their pregnancy. Urban women are more likely (75%) to have 4 or more visits than rural women (38%). </a:t>
            </a:r>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5</a:t>
            </a:fld>
            <a:endParaRPr lang="en-US"/>
          </a:p>
        </p:txBody>
      </p:sp>
    </p:spTree>
    <p:extLst>
      <p:ext uri="{BB962C8B-B14F-4D97-AF65-F5344CB8AC3E}">
        <p14:creationId xmlns:p14="http://schemas.microsoft.com/office/powerpoint/2010/main" val="9319804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91% of mothers had their blood pressure measured, 82% had urine sample and blood sample taken, and 67% were informed about pregnancy complications. Quality of ANC is related to women’s residence, education, and wealth. Women in urban areas, those with more education and those from wealthier households are most likely to have received the different components of ANC.</a:t>
            </a:r>
            <a:endParaRPr lang="en-US" dirty="0" smtClean="0"/>
          </a:p>
          <a:p>
            <a:endParaRPr lang="en-US" dirty="0" smtClean="0"/>
          </a:p>
          <a:p>
            <a:r>
              <a:rPr lang="en-US" dirty="0" smtClean="0"/>
              <a:t>63%</a:t>
            </a:r>
            <a:r>
              <a:rPr lang="en-US" baseline="0" dirty="0" smtClean="0"/>
              <a:t> of women with a live birth in the last 5 years took iron tables or syrup and 14% took intestinal parasite drugs. Older women, women pregnant with their first child, urban women, better educated women, and wealthier women are more likely to have taken iron supplements during pregnancy. </a:t>
            </a:r>
          </a:p>
          <a:p>
            <a:endParaRPr lang="en-US" baseline="0" dirty="0" smtClean="0"/>
          </a:p>
        </p:txBody>
      </p:sp>
      <p:sp>
        <p:nvSpPr>
          <p:cNvPr id="4" name="Slide Number Placeholder 3"/>
          <p:cNvSpPr>
            <a:spLocks noGrp="1"/>
          </p:cNvSpPr>
          <p:nvPr>
            <p:ph type="sldNum" sz="quarter" idx="10"/>
          </p:nvPr>
        </p:nvSpPr>
        <p:spPr/>
        <p:txBody>
          <a:bodyPr/>
          <a:lstStyle/>
          <a:p>
            <a:fld id="{B9CCB85F-EF7B-4D47-A673-C9820B9333E5}" type="slidenum">
              <a:rPr lang="en-US" smtClean="0"/>
              <a:pPr/>
              <a:t>6</a:t>
            </a:fld>
            <a:endParaRPr lang="en-US"/>
          </a:p>
        </p:txBody>
      </p:sp>
    </p:spTree>
    <p:extLst>
      <p:ext uri="{BB962C8B-B14F-4D97-AF65-F5344CB8AC3E}">
        <p14:creationId xmlns:p14="http://schemas.microsoft.com/office/powerpoint/2010/main" val="177053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Tetanus toxoid vaccination coverage</a:t>
            </a:r>
            <a:r>
              <a:rPr lang="en-US" baseline="0" dirty="0" smtClean="0"/>
              <a:t> among pregnant women in Nigeria is far from universal. 48% of pregnant women received 2 or more tetanus toxoid injections during their last pregnancy. Just over half of last births were protected against neonatal tetanus. Births to older women, women in urban areas, better educated women, and those in the wealthiest households are more likely to be protected against tetanus.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4136834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E4DEAC-58D1-434F-BB65-3623C9219BA1}" type="slidenum">
              <a:rPr lang="en-US"/>
              <a:pPr/>
              <a:t>9</a:t>
            </a:fld>
            <a:endParaRPr lang="en-US" dirty="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p:txBody>
          <a:bodyPr/>
          <a:lstStyle/>
          <a:p>
            <a:r>
              <a:rPr lang="en-US" noProof="0" dirty="0" smtClean="0"/>
              <a:t>36% of births in Nigeria </a:t>
            </a:r>
            <a:r>
              <a:rPr lang="en-US" baseline="0" noProof="0" dirty="0" smtClean="0"/>
              <a:t>take place in a health facility; 23% in a public facility and 13% in a private facility. Nearly two-thirds of births take place at home. Delivery in a health facility is more common in urban areas (62%) than in rural areas (22%). By zone, delivery in a health facility ranges from 12% in North West Zone to 75% in South West Zone. 11% of births to uneducated mothers occur in a health facility compared with 91% of births to mothers with more than secondary education. Delivery at a health facility is lowest in the poorest households (6%) compared to the wealthiest households (80%). Delivery in a health facility has remained essentially unchanged since 2003.</a:t>
            </a:r>
            <a:endParaRPr lang="en-US" noProof="0" dirty="0"/>
          </a:p>
        </p:txBody>
      </p:sp>
    </p:spTree>
    <p:extLst>
      <p:ext uri="{BB962C8B-B14F-4D97-AF65-F5344CB8AC3E}">
        <p14:creationId xmlns:p14="http://schemas.microsoft.com/office/powerpoint/2010/main" val="667807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2408337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8B9171-470F-4721-8C66-0F3C3EFEB5A6}" type="slidenum">
              <a:rPr lang="en-US"/>
              <a:pPr/>
              <a:t>11</a:t>
            </a:fld>
            <a:endParaRPr lang="en-US" dirty="0"/>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r>
              <a:rPr lang="en-US" noProof="0" dirty="0" smtClean="0"/>
              <a:t>38% of births</a:t>
            </a:r>
            <a:r>
              <a:rPr lang="en-US" baseline="0" noProof="0" dirty="0" smtClean="0"/>
              <a:t> are delivered by a skilled provider. Nurses or midwives assist with 26% of deliveries, while friends and relatives assist with 24% of  deliveries. 13% of births are delivered with no assistance. Skilled provider deliveries are higher in urban areas (67%) than in rural areas (23%). 83% of births in South West Zone are attended by a skilled provider compared with 12% in North West Zone. Births to women with more than a secondary education are nearly eight times as likely to receive assistance from skilled provider as births to uneducated mothers (93% versus 12%). Delivery assistance also increases with wealth.</a:t>
            </a:r>
            <a:endParaRPr lang="en-US" noProof="0" dirty="0"/>
          </a:p>
        </p:txBody>
      </p:sp>
    </p:spTree>
    <p:extLst>
      <p:ext uri="{BB962C8B-B14F-4D97-AF65-F5344CB8AC3E}">
        <p14:creationId xmlns:p14="http://schemas.microsoft.com/office/powerpoint/2010/main" val="2092300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40704544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93963"/>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East </a:t>
            </a:r>
            <a:r>
              <a:rPr lang="en-US" sz="4000" baseline="0" dirty="0" smtClean="0">
                <a:solidFill>
                  <a:schemeClr val="bg1"/>
                </a:solidFill>
                <a:latin typeface="Calibri" pitchFamily="34" charset="0"/>
              </a:rPr>
              <a:t>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47800"/>
            <a:ext cx="9144000" cy="3538728"/>
          </a:xfrm>
          <a:prstGeom prst="rect">
            <a:avLst/>
          </a:prstGeom>
        </p:spPr>
      </p:pic>
    </p:spTree>
    <p:extLst>
      <p:ext uri="{BB962C8B-B14F-4D97-AF65-F5344CB8AC3E}">
        <p14:creationId xmlns:p14="http://schemas.microsoft.com/office/powerpoint/2010/main" val="1655384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2387426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313616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2708628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4718610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62DC3B-0295-406B-B802-BBF42B7E64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3115633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B62DC3B-0295-406B-B802-BBF42B7E64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8434461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B62DC3B-0295-406B-B802-BBF42B7E642D}"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5062743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B62DC3B-0295-406B-B802-BBF42B7E642D}"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9810302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62DC3B-0295-406B-B802-BBF42B7E642D}"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85244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7188400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62DC3B-0295-406B-B802-BBF42B7E64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11201295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62DC3B-0295-406B-B802-BBF42B7E64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17197142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1926218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26412499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8AB24C-80A0-42FA-B1CE-4CAEF8895CC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383385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8AB24C-80A0-42FA-B1CE-4CAEF8895CC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2895447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8AB24C-80A0-42FA-B1CE-4CAEF8895CC3}"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65615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8AB24C-80A0-42FA-B1CE-4CAEF8895CC3}"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1726168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8AB24C-80A0-42FA-B1CE-4CAEF8895CC3}"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198546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8AB24C-80A0-42FA-B1CE-4CAEF8895CC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431360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8AB24C-80A0-42FA-B1CE-4CAEF8895CC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531184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8AB24C-80A0-42FA-B1CE-4CAEF8895CC3}"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607397-6B58-415E-9600-B1D88CD69425}" type="slidenum">
              <a:rPr lang="en-US" smtClean="0"/>
              <a:pPr/>
              <a:t>‹#›</a:t>
            </a:fld>
            <a:endParaRPr lang="en-US"/>
          </a:p>
        </p:txBody>
      </p:sp>
    </p:spTree>
    <p:extLst>
      <p:ext uri="{BB962C8B-B14F-4D97-AF65-F5344CB8AC3E}">
        <p14:creationId xmlns:p14="http://schemas.microsoft.com/office/powerpoint/2010/main" val="2081603445"/>
      </p:ext>
    </p:extLst>
  </p:cSld>
  <p:clrMap bg1="dk1" tx1="lt1" bg2="dk2"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4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62DC3B-0295-406B-B802-BBF42B7E642D}"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5F89DC-085A-4B7C-BD0B-9E7F4F0FFB42}" type="slidenum">
              <a:rPr lang="en-US" smtClean="0"/>
              <a:pPr/>
              <a:t>‹#›</a:t>
            </a:fld>
            <a:endParaRPr lang="en-US"/>
          </a:p>
        </p:txBody>
      </p:sp>
    </p:spTree>
    <p:extLst>
      <p:ext uri="{BB962C8B-B14F-4D97-AF65-F5344CB8AC3E}">
        <p14:creationId xmlns:p14="http://schemas.microsoft.com/office/powerpoint/2010/main" val="2338541169"/>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Reproductive Health</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3143229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a:grpSpLocks noChangeAspect="1"/>
          </p:cNvGrpSpPr>
          <p:nvPr/>
        </p:nvGrpSpPr>
        <p:grpSpPr bwMode="auto">
          <a:xfrm>
            <a:off x="2133600" y="1066800"/>
            <a:ext cx="4572000" cy="5703887"/>
            <a:chOff x="1632" y="727"/>
            <a:chExt cx="2880" cy="3593"/>
          </a:xfrm>
        </p:grpSpPr>
        <p:sp>
          <p:nvSpPr>
            <p:cNvPr id="31"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 name="Title 1"/>
          <p:cNvSpPr txBox="1">
            <a:spLocks/>
          </p:cNvSpPr>
          <p:nvPr/>
        </p:nvSpPr>
        <p:spPr>
          <a:xfrm>
            <a:off x="457200" y="274638"/>
            <a:ext cx="8229600" cy="639762"/>
          </a:xfrm>
          <a:prstGeom prst="rect">
            <a:avLst/>
          </a:prstGeom>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noProof="0" dirty="0" smtClean="0">
                <a:ln>
                  <a:noFill/>
                </a:ln>
                <a:solidFill>
                  <a:schemeClr val="tx1"/>
                </a:solidFill>
                <a:effectLst/>
                <a:uLnTx/>
                <a:uFillTx/>
                <a:latin typeface="+mj-lt"/>
                <a:ea typeface="+mj-ea"/>
                <a:cs typeface="+mj-cs"/>
              </a:rPr>
              <a:t> </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TextBox 11"/>
          <p:cNvSpPr txBox="1"/>
          <p:nvPr/>
        </p:nvSpPr>
        <p:spPr>
          <a:xfrm>
            <a:off x="3197967" y="2390923"/>
            <a:ext cx="2012539" cy="830997"/>
          </a:xfrm>
          <a:prstGeom prst="rect">
            <a:avLst/>
          </a:prstGeom>
          <a:noFill/>
        </p:spPr>
        <p:txBody>
          <a:bodyPr wrap="square" rtlCol="0">
            <a:spAutoFit/>
          </a:bodyPr>
          <a:lstStyle/>
          <a:p>
            <a:pPr algn="ctr"/>
            <a:r>
              <a:rPr lang="en-US" sz="2400" b="1" dirty="0" smtClean="0">
                <a:latin typeface="+mn-lt"/>
              </a:rPr>
              <a:t>Enugu</a:t>
            </a:r>
          </a:p>
          <a:p>
            <a:pPr algn="ctr"/>
            <a:r>
              <a:rPr lang="en-US" sz="2400" b="1" dirty="0" smtClean="0">
                <a:latin typeface="+mn-lt"/>
              </a:rPr>
              <a:t>86%</a:t>
            </a:r>
            <a:endParaRPr lang="en-US" sz="2400" b="1" dirty="0">
              <a:latin typeface="+mn-lt"/>
            </a:endParaRPr>
          </a:p>
        </p:txBody>
      </p:sp>
      <p:sp>
        <p:nvSpPr>
          <p:cNvPr id="13" name="TextBox 12"/>
          <p:cNvSpPr txBox="1"/>
          <p:nvPr/>
        </p:nvSpPr>
        <p:spPr>
          <a:xfrm>
            <a:off x="4837937" y="2667000"/>
            <a:ext cx="2012539" cy="830997"/>
          </a:xfrm>
          <a:prstGeom prst="rect">
            <a:avLst/>
          </a:prstGeom>
          <a:noFill/>
        </p:spPr>
        <p:txBody>
          <a:bodyPr wrap="square" rtlCol="0">
            <a:spAutoFit/>
          </a:bodyPr>
          <a:lstStyle/>
          <a:p>
            <a:pPr algn="ctr"/>
            <a:r>
              <a:rPr lang="en-US" sz="2400" b="1" dirty="0" smtClean="0">
                <a:solidFill>
                  <a:schemeClr val="bg1"/>
                </a:solidFill>
                <a:latin typeface="+mn-lt"/>
              </a:rPr>
              <a:t>Ebonyi</a:t>
            </a:r>
          </a:p>
          <a:p>
            <a:pPr algn="ctr"/>
            <a:r>
              <a:rPr lang="en-US" sz="2400" b="1" dirty="0" smtClean="0">
                <a:solidFill>
                  <a:schemeClr val="bg1"/>
                </a:solidFill>
                <a:latin typeface="+mn-lt"/>
              </a:rPr>
              <a:t>60%</a:t>
            </a:r>
            <a:endParaRPr lang="en-US" sz="2400" b="1" dirty="0">
              <a:solidFill>
                <a:schemeClr val="bg1"/>
              </a:solidFill>
              <a:latin typeface="+mn-lt"/>
            </a:endParaRPr>
          </a:p>
        </p:txBody>
      </p:sp>
      <p:sp>
        <p:nvSpPr>
          <p:cNvPr id="14" name="TextBox 13"/>
          <p:cNvSpPr txBox="1"/>
          <p:nvPr/>
        </p:nvSpPr>
        <p:spPr>
          <a:xfrm>
            <a:off x="3397661" y="4267200"/>
            <a:ext cx="2012539" cy="830997"/>
          </a:xfrm>
          <a:prstGeom prst="rect">
            <a:avLst/>
          </a:prstGeom>
          <a:noFill/>
        </p:spPr>
        <p:txBody>
          <a:bodyPr wrap="square" rtlCol="0">
            <a:spAutoFit/>
          </a:bodyPr>
          <a:lstStyle/>
          <a:p>
            <a:pPr algn="ctr"/>
            <a:r>
              <a:rPr lang="en-US" sz="2400" b="1" dirty="0" smtClean="0">
                <a:latin typeface="+mn-lt"/>
              </a:rPr>
              <a:t>Abia</a:t>
            </a:r>
          </a:p>
          <a:p>
            <a:pPr algn="ctr"/>
            <a:r>
              <a:rPr lang="en-US" sz="2400" b="1" dirty="0" smtClean="0">
                <a:latin typeface="+mn-lt"/>
              </a:rPr>
              <a:t>73%</a:t>
            </a:r>
            <a:endParaRPr lang="en-US" sz="2400" b="1" dirty="0">
              <a:latin typeface="+mn-lt"/>
            </a:endParaRPr>
          </a:p>
        </p:txBody>
      </p:sp>
      <p:sp>
        <p:nvSpPr>
          <p:cNvPr id="15" name="TextBox 14"/>
          <p:cNvSpPr txBox="1"/>
          <p:nvPr/>
        </p:nvSpPr>
        <p:spPr>
          <a:xfrm>
            <a:off x="2102261" y="3131403"/>
            <a:ext cx="2012539" cy="830997"/>
          </a:xfrm>
          <a:prstGeom prst="rect">
            <a:avLst/>
          </a:prstGeom>
          <a:noFill/>
        </p:spPr>
        <p:txBody>
          <a:bodyPr wrap="square" rtlCol="0">
            <a:spAutoFit/>
          </a:bodyPr>
          <a:lstStyle/>
          <a:p>
            <a:pPr algn="ctr"/>
            <a:r>
              <a:rPr lang="en-US" sz="2400" b="1" dirty="0" smtClean="0">
                <a:latin typeface="+mn-lt"/>
              </a:rPr>
              <a:t>Anambra</a:t>
            </a:r>
          </a:p>
          <a:p>
            <a:pPr algn="ctr"/>
            <a:r>
              <a:rPr lang="en-US" sz="2400" b="1" dirty="0" smtClean="0">
                <a:latin typeface="+mn-lt"/>
              </a:rPr>
              <a:t>85%</a:t>
            </a:r>
            <a:endParaRPr lang="en-US" sz="2400" b="1" dirty="0">
              <a:latin typeface="+mn-lt"/>
            </a:endParaRPr>
          </a:p>
        </p:txBody>
      </p:sp>
      <p:sp>
        <p:nvSpPr>
          <p:cNvPr id="16" name="TextBox 15"/>
          <p:cNvSpPr txBox="1"/>
          <p:nvPr/>
        </p:nvSpPr>
        <p:spPr>
          <a:xfrm>
            <a:off x="2318575" y="4267200"/>
            <a:ext cx="2012539" cy="830997"/>
          </a:xfrm>
          <a:prstGeom prst="rect">
            <a:avLst/>
          </a:prstGeom>
          <a:noFill/>
        </p:spPr>
        <p:txBody>
          <a:bodyPr wrap="square" rtlCol="0">
            <a:spAutoFit/>
          </a:bodyPr>
          <a:lstStyle/>
          <a:p>
            <a:pPr algn="ctr"/>
            <a:r>
              <a:rPr lang="en-US" sz="2400" b="1" dirty="0" smtClean="0">
                <a:latin typeface="+mn-lt"/>
              </a:rPr>
              <a:t>Imo</a:t>
            </a:r>
          </a:p>
          <a:p>
            <a:pPr algn="ctr"/>
            <a:r>
              <a:rPr lang="en-US" sz="2400" b="1" dirty="0" smtClean="0">
                <a:latin typeface="+mn-lt"/>
              </a:rPr>
              <a:t>91%</a:t>
            </a:r>
            <a:endParaRPr lang="en-US" sz="2400" b="1" dirty="0">
              <a:latin typeface="+mn-lt"/>
            </a:endParaRPr>
          </a:p>
        </p:txBody>
      </p:sp>
      <p:sp>
        <p:nvSpPr>
          <p:cNvPr id="17" name="Title 1"/>
          <p:cNvSpPr txBox="1">
            <a:spLocks/>
          </p:cNvSpPr>
          <p:nvPr/>
        </p:nvSpPr>
        <p:spPr>
          <a:xfrm>
            <a:off x="457200" y="274638"/>
            <a:ext cx="8229600"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9" name="TextBox 18"/>
          <p:cNvSpPr txBox="1"/>
          <p:nvPr/>
        </p:nvSpPr>
        <p:spPr>
          <a:xfrm>
            <a:off x="-76200" y="4191000"/>
            <a:ext cx="2418004" cy="1569660"/>
          </a:xfrm>
          <a:prstGeom prst="rect">
            <a:avLst/>
          </a:prstGeom>
          <a:noFill/>
        </p:spPr>
        <p:txBody>
          <a:bodyPr wrap="square" rtlCol="0">
            <a:spAutoFit/>
          </a:bodyPr>
          <a:lstStyle/>
          <a:p>
            <a:pPr algn="ctr"/>
            <a:r>
              <a:rPr lang="en-US" sz="2400" b="1" dirty="0" smtClean="0">
                <a:latin typeface="+mj-lt"/>
              </a:rPr>
              <a:t>Nigeria</a:t>
            </a:r>
          </a:p>
          <a:p>
            <a:pPr algn="ctr"/>
            <a:r>
              <a:rPr lang="en-US" sz="2400" b="1" dirty="0" smtClean="0">
                <a:latin typeface="+mj-lt"/>
              </a:rPr>
              <a:t>36%</a:t>
            </a:r>
          </a:p>
          <a:p>
            <a:pPr algn="ctr"/>
            <a:r>
              <a:rPr lang="en-US" sz="2400" b="1" dirty="0" smtClean="0">
                <a:latin typeface="+mj-lt"/>
              </a:rPr>
              <a:t>South East</a:t>
            </a:r>
            <a:br>
              <a:rPr lang="en-US" sz="2400" b="1" dirty="0" smtClean="0">
                <a:latin typeface="+mj-lt"/>
              </a:rPr>
            </a:br>
            <a:r>
              <a:rPr lang="en-US" sz="2400" b="1" dirty="0" smtClean="0">
                <a:latin typeface="+mj-lt"/>
              </a:rPr>
              <a:t>78%</a:t>
            </a:r>
            <a:endParaRPr lang="en-US" sz="2400" b="1" dirty="0">
              <a:latin typeface="+mj-lt"/>
            </a:endParaRPr>
          </a:p>
        </p:txBody>
      </p:sp>
      <p:sp>
        <p:nvSpPr>
          <p:cNvPr id="20" name="TextBox 19"/>
          <p:cNvSpPr txBox="1"/>
          <p:nvPr/>
        </p:nvSpPr>
        <p:spPr>
          <a:xfrm>
            <a:off x="0" y="6334780"/>
            <a:ext cx="5943600" cy="523220"/>
          </a:xfrm>
          <a:prstGeom prst="rect">
            <a:avLst/>
          </a:prstGeom>
          <a:noFill/>
        </p:spPr>
        <p:txBody>
          <a:bodyPr wrap="square" rtlCol="0">
            <a:spAutoFit/>
          </a:bodyPr>
          <a:lstStyle/>
          <a:p>
            <a:r>
              <a:rPr lang="en-US" sz="1400" dirty="0" smtClean="0">
                <a:latin typeface="+mj-lt"/>
              </a:rPr>
              <a:t>*Skilled provider includes doctor, nurse,  </a:t>
            </a:r>
            <a:br>
              <a:rPr lang="en-US" sz="1400" dirty="0" smtClean="0">
                <a:latin typeface="+mj-lt"/>
              </a:rPr>
            </a:br>
            <a:r>
              <a:rPr lang="en-US" sz="1400" dirty="0" smtClean="0">
                <a:latin typeface="+mj-lt"/>
              </a:rPr>
              <a:t>midwife, or auxiliary nurse/midwife.</a:t>
            </a:r>
            <a:endParaRPr lang="en-US" sz="1400" dirty="0">
              <a:latin typeface="+mj-lt"/>
            </a:endParaRPr>
          </a:p>
        </p:txBody>
      </p:sp>
      <p:sp>
        <p:nvSpPr>
          <p:cNvPr id="21" name="Title 1"/>
          <p:cNvSpPr>
            <a:spLocks noGrp="1"/>
          </p:cNvSpPr>
          <p:nvPr>
            <p:ph type="title"/>
          </p:nvPr>
        </p:nvSpPr>
        <p:spPr>
          <a:xfrm>
            <a:off x="457200" y="0"/>
            <a:ext cx="8229600" cy="914400"/>
          </a:xfrm>
        </p:spPr>
        <p:txBody>
          <a:bodyPr/>
          <a:lstStyle/>
          <a:p>
            <a:r>
              <a:rPr lang="en-US" dirty="0" smtClean="0"/>
              <a:t>Place of Delivery by State</a:t>
            </a:r>
            <a:endParaRPr lang="en-US" dirty="0"/>
          </a:p>
        </p:txBody>
      </p:sp>
      <p:sp>
        <p:nvSpPr>
          <p:cNvPr id="23" name="TextBox 22"/>
          <p:cNvSpPr txBox="1"/>
          <p:nvPr/>
        </p:nvSpPr>
        <p:spPr>
          <a:xfrm>
            <a:off x="0" y="762000"/>
            <a:ext cx="9144000" cy="369332"/>
          </a:xfrm>
          <a:prstGeom prst="rect">
            <a:avLst/>
          </a:prstGeom>
          <a:noFill/>
        </p:spPr>
        <p:txBody>
          <a:bodyPr wrap="square" rtlCol="0">
            <a:spAutoFit/>
          </a:bodyPr>
          <a:lstStyle/>
          <a:p>
            <a:r>
              <a:rPr lang="en-US" i="1" dirty="0" smtClean="0">
                <a:latin typeface="+mn-lt"/>
              </a:rPr>
              <a:t>Percent of live births in 5 years before the survey delivered in a health facility</a:t>
            </a:r>
            <a:endParaRPr lang="en-US" i="1" dirty="0">
              <a:latin typeface="+mn-l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754938580"/>
              </p:ext>
            </p:extLst>
          </p:nvPr>
        </p:nvGraphicFramePr>
        <p:xfrm>
          <a:off x="304800" y="838201"/>
          <a:ext cx="8763000" cy="5604300"/>
        </p:xfrm>
        <a:graphic>
          <a:graphicData uri="http://schemas.openxmlformats.org/drawingml/2006/chart">
            <c:chart xmlns:c="http://schemas.openxmlformats.org/drawingml/2006/chart" xmlns:r="http://schemas.openxmlformats.org/officeDocument/2006/relationships" r:id="rId3"/>
          </a:graphicData>
        </a:graphic>
      </p:graphicFrame>
      <p:sp>
        <p:nvSpPr>
          <p:cNvPr id="49154" name="Rectangle 2"/>
          <p:cNvSpPr>
            <a:spLocks noGrp="1" noChangeArrowheads="1"/>
          </p:cNvSpPr>
          <p:nvPr>
            <p:ph type="title"/>
          </p:nvPr>
        </p:nvSpPr>
        <p:spPr>
          <a:xfrm>
            <a:off x="533400" y="0"/>
            <a:ext cx="7847013" cy="838200"/>
          </a:xfrm>
          <a:noFill/>
          <a:ln/>
        </p:spPr>
        <p:txBody>
          <a:bodyPr>
            <a:normAutofit/>
          </a:bodyPr>
          <a:lstStyle/>
          <a:p>
            <a:r>
              <a:rPr lang="en-US" sz="4000" dirty="0"/>
              <a:t>Assistance During </a:t>
            </a:r>
            <a:r>
              <a:rPr lang="en-US" sz="4000" dirty="0" smtClean="0"/>
              <a:t>Delivery</a:t>
            </a:r>
            <a:endParaRPr lang="en-US" sz="4000" dirty="0"/>
          </a:p>
        </p:txBody>
      </p:sp>
      <p:sp>
        <p:nvSpPr>
          <p:cNvPr id="49174" name="Text Box 22"/>
          <p:cNvSpPr txBox="1">
            <a:spLocks noChangeArrowheads="1"/>
          </p:cNvSpPr>
          <p:nvPr/>
        </p:nvSpPr>
        <p:spPr bwMode="auto">
          <a:xfrm>
            <a:off x="32656" y="838200"/>
            <a:ext cx="6672944" cy="341632"/>
          </a:xfrm>
          <a:prstGeom prst="rect">
            <a:avLst/>
          </a:prstGeom>
          <a:noFill/>
          <a:ln w="9525" algn="ctr">
            <a:noFill/>
            <a:miter lim="800000"/>
            <a:headEnd/>
            <a:tailEnd/>
          </a:ln>
          <a:effectLst/>
        </p:spPr>
        <p:txBody>
          <a:bodyPr wrap="square">
            <a:spAutoFit/>
          </a:bodyPr>
          <a:lstStyle/>
          <a:p>
            <a:pPr eaLnBrk="0" hangingPunct="0">
              <a:lnSpc>
                <a:spcPct val="90000"/>
              </a:lnSpc>
            </a:pPr>
            <a:r>
              <a:rPr lang="en-US" i="1" dirty="0" smtClean="0">
                <a:latin typeface="+mj-lt"/>
              </a:rPr>
              <a:t>Percent distribution </a:t>
            </a:r>
            <a:r>
              <a:rPr lang="en-US" i="1" dirty="0">
                <a:latin typeface="+mj-lt"/>
              </a:rPr>
              <a:t>of births in the past 5 </a:t>
            </a:r>
            <a:r>
              <a:rPr lang="en-US" i="1" dirty="0" smtClean="0">
                <a:latin typeface="+mj-lt"/>
              </a:rPr>
              <a:t>years</a:t>
            </a:r>
            <a:endParaRPr lang="en-US" i="1" dirty="0">
              <a:latin typeface="+mj-lt"/>
            </a:endParaRPr>
          </a:p>
        </p:txBody>
      </p:sp>
      <p:sp>
        <p:nvSpPr>
          <p:cNvPr id="14" name="TextBox 13"/>
          <p:cNvSpPr txBox="1"/>
          <p:nvPr/>
        </p:nvSpPr>
        <p:spPr>
          <a:xfrm>
            <a:off x="32656" y="1447800"/>
            <a:ext cx="2237015" cy="1569660"/>
          </a:xfrm>
          <a:prstGeom prst="rect">
            <a:avLst/>
          </a:prstGeom>
          <a:solidFill>
            <a:schemeClr val="accent3">
              <a:lumMod val="40000"/>
              <a:lumOff val="60000"/>
            </a:schemeClr>
          </a:solidFill>
          <a:ln>
            <a:solidFill>
              <a:schemeClr val="tx2">
                <a:lumMod val="50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400" b="1" dirty="0" smtClean="0">
                <a:solidFill>
                  <a:schemeClr val="tx1"/>
                </a:solidFill>
              </a:rPr>
              <a:t>38% </a:t>
            </a:r>
            <a:r>
              <a:rPr lang="en-US" sz="2400" dirty="0" smtClean="0">
                <a:solidFill>
                  <a:schemeClr val="tx1"/>
                </a:solidFill>
              </a:rPr>
              <a:t>of births were delivered by a skilled provider.*</a:t>
            </a:r>
            <a:endParaRPr lang="en-US" sz="2400" dirty="0">
              <a:solidFill>
                <a:schemeClr val="tx1"/>
              </a:solidFill>
            </a:endParaRPr>
          </a:p>
        </p:txBody>
      </p:sp>
      <p:sp>
        <p:nvSpPr>
          <p:cNvPr id="7" name="TextBox 6"/>
          <p:cNvSpPr txBox="1"/>
          <p:nvPr/>
        </p:nvSpPr>
        <p:spPr>
          <a:xfrm>
            <a:off x="-58640" y="6248400"/>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414312722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a:grpSpLocks noChangeAspect="1"/>
          </p:cNvGrpSpPr>
          <p:nvPr/>
        </p:nvGrpSpPr>
        <p:grpSpPr bwMode="auto">
          <a:xfrm>
            <a:off x="2133600" y="1066800"/>
            <a:ext cx="4572000" cy="5703887"/>
            <a:chOff x="1632" y="727"/>
            <a:chExt cx="2880" cy="3593"/>
          </a:xfrm>
        </p:grpSpPr>
        <p:sp>
          <p:nvSpPr>
            <p:cNvPr id="22"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noProof="0" dirty="0" smtClean="0">
                <a:ln>
                  <a:noFill/>
                </a:ln>
                <a:solidFill>
                  <a:schemeClr val="tx1"/>
                </a:solidFill>
                <a:effectLst/>
                <a:uLnTx/>
                <a:uFillTx/>
                <a:latin typeface="+mj-lt"/>
                <a:ea typeface="+mj-ea"/>
                <a:cs typeface="+mj-cs"/>
              </a:rPr>
              <a:t> </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TextBox 11"/>
          <p:cNvSpPr txBox="1"/>
          <p:nvPr/>
        </p:nvSpPr>
        <p:spPr>
          <a:xfrm>
            <a:off x="3197967" y="2140803"/>
            <a:ext cx="2012539" cy="830997"/>
          </a:xfrm>
          <a:prstGeom prst="rect">
            <a:avLst/>
          </a:prstGeom>
          <a:noFill/>
        </p:spPr>
        <p:txBody>
          <a:bodyPr wrap="square" rtlCol="0">
            <a:spAutoFit/>
          </a:bodyPr>
          <a:lstStyle/>
          <a:p>
            <a:pPr algn="ctr"/>
            <a:r>
              <a:rPr lang="en-US" sz="2400" b="1" dirty="0" smtClean="0">
                <a:latin typeface="+mn-lt"/>
              </a:rPr>
              <a:t>Enugu</a:t>
            </a:r>
          </a:p>
          <a:p>
            <a:pPr algn="ctr"/>
            <a:r>
              <a:rPr lang="en-US" sz="2400" b="1" dirty="0" smtClean="0">
                <a:latin typeface="+mn-lt"/>
              </a:rPr>
              <a:t>92%</a:t>
            </a:r>
            <a:endParaRPr lang="en-US" sz="2400" b="1" dirty="0">
              <a:latin typeface="+mn-lt"/>
            </a:endParaRPr>
          </a:p>
        </p:txBody>
      </p:sp>
      <p:sp>
        <p:nvSpPr>
          <p:cNvPr id="13" name="TextBox 12"/>
          <p:cNvSpPr txBox="1"/>
          <p:nvPr/>
        </p:nvSpPr>
        <p:spPr>
          <a:xfrm>
            <a:off x="4837937" y="2743200"/>
            <a:ext cx="2012539" cy="830997"/>
          </a:xfrm>
          <a:prstGeom prst="rect">
            <a:avLst/>
          </a:prstGeom>
          <a:noFill/>
        </p:spPr>
        <p:txBody>
          <a:bodyPr wrap="square" rtlCol="0">
            <a:spAutoFit/>
          </a:bodyPr>
          <a:lstStyle/>
          <a:p>
            <a:pPr algn="ctr"/>
            <a:r>
              <a:rPr lang="en-US" sz="2400" b="1" dirty="0" smtClean="0">
                <a:solidFill>
                  <a:schemeClr val="bg1"/>
                </a:solidFill>
                <a:latin typeface="+mn-lt"/>
              </a:rPr>
              <a:t>Ebonyi</a:t>
            </a:r>
          </a:p>
          <a:p>
            <a:pPr algn="ctr"/>
            <a:r>
              <a:rPr lang="en-US" sz="2400" b="1" dirty="0" smtClean="0">
                <a:solidFill>
                  <a:schemeClr val="bg1"/>
                </a:solidFill>
                <a:latin typeface="+mn-lt"/>
              </a:rPr>
              <a:t>62%</a:t>
            </a:r>
            <a:endParaRPr lang="en-US" sz="2400" b="1" dirty="0">
              <a:solidFill>
                <a:schemeClr val="bg1"/>
              </a:solidFill>
              <a:latin typeface="+mn-lt"/>
            </a:endParaRPr>
          </a:p>
        </p:txBody>
      </p:sp>
      <p:sp>
        <p:nvSpPr>
          <p:cNvPr id="14" name="TextBox 13"/>
          <p:cNvSpPr txBox="1"/>
          <p:nvPr/>
        </p:nvSpPr>
        <p:spPr>
          <a:xfrm>
            <a:off x="3505200" y="4267200"/>
            <a:ext cx="2012539" cy="830997"/>
          </a:xfrm>
          <a:prstGeom prst="rect">
            <a:avLst/>
          </a:prstGeom>
          <a:noFill/>
        </p:spPr>
        <p:txBody>
          <a:bodyPr wrap="square" rtlCol="0">
            <a:spAutoFit/>
          </a:bodyPr>
          <a:lstStyle/>
          <a:p>
            <a:pPr algn="ctr"/>
            <a:r>
              <a:rPr lang="en-US" sz="2400" b="1" dirty="0" smtClean="0">
                <a:latin typeface="+mn-lt"/>
              </a:rPr>
              <a:t>Abia</a:t>
            </a:r>
          </a:p>
          <a:p>
            <a:pPr algn="ctr"/>
            <a:r>
              <a:rPr lang="en-US" sz="2400" b="1" dirty="0" smtClean="0">
                <a:latin typeface="+mn-lt"/>
              </a:rPr>
              <a:t>77%</a:t>
            </a:r>
            <a:endParaRPr lang="en-US" sz="2400" b="1" dirty="0">
              <a:latin typeface="+mn-lt"/>
            </a:endParaRPr>
          </a:p>
        </p:txBody>
      </p:sp>
      <p:sp>
        <p:nvSpPr>
          <p:cNvPr id="15" name="TextBox 14"/>
          <p:cNvSpPr txBox="1"/>
          <p:nvPr/>
        </p:nvSpPr>
        <p:spPr>
          <a:xfrm>
            <a:off x="2057400" y="3276600"/>
            <a:ext cx="2012539" cy="830997"/>
          </a:xfrm>
          <a:prstGeom prst="rect">
            <a:avLst/>
          </a:prstGeom>
          <a:noFill/>
        </p:spPr>
        <p:txBody>
          <a:bodyPr wrap="square" rtlCol="0">
            <a:spAutoFit/>
          </a:bodyPr>
          <a:lstStyle/>
          <a:p>
            <a:pPr algn="ctr"/>
            <a:r>
              <a:rPr lang="en-US" sz="2400" b="1" dirty="0" smtClean="0">
                <a:latin typeface="+mn-lt"/>
              </a:rPr>
              <a:t>Anambra</a:t>
            </a:r>
          </a:p>
          <a:p>
            <a:pPr algn="ctr"/>
            <a:r>
              <a:rPr lang="en-US" sz="2400" b="1" dirty="0" smtClean="0">
                <a:latin typeface="+mn-lt"/>
              </a:rPr>
              <a:t>88%</a:t>
            </a:r>
            <a:endParaRPr lang="en-US" sz="2400" b="1" dirty="0">
              <a:latin typeface="+mn-lt"/>
            </a:endParaRPr>
          </a:p>
        </p:txBody>
      </p:sp>
      <p:sp>
        <p:nvSpPr>
          <p:cNvPr id="16" name="TextBox 15"/>
          <p:cNvSpPr txBox="1"/>
          <p:nvPr/>
        </p:nvSpPr>
        <p:spPr>
          <a:xfrm>
            <a:off x="2133600" y="4343400"/>
            <a:ext cx="2012539" cy="830997"/>
          </a:xfrm>
          <a:prstGeom prst="rect">
            <a:avLst/>
          </a:prstGeom>
          <a:noFill/>
        </p:spPr>
        <p:txBody>
          <a:bodyPr wrap="square" rtlCol="0">
            <a:spAutoFit/>
          </a:bodyPr>
          <a:lstStyle/>
          <a:p>
            <a:pPr algn="ctr"/>
            <a:r>
              <a:rPr lang="en-US" sz="2400" b="1" dirty="0" smtClean="0">
                <a:latin typeface="+mn-lt"/>
              </a:rPr>
              <a:t>Imo</a:t>
            </a:r>
          </a:p>
          <a:p>
            <a:pPr algn="ctr"/>
            <a:r>
              <a:rPr lang="en-US" sz="2400" b="1" dirty="0" smtClean="0">
                <a:latin typeface="+mn-lt"/>
              </a:rPr>
              <a:t>97%</a:t>
            </a:r>
            <a:endParaRPr lang="en-US" sz="2400" b="1" dirty="0">
              <a:latin typeface="+mn-lt"/>
            </a:endParaRPr>
          </a:p>
        </p:txBody>
      </p:sp>
      <p:sp>
        <p:nvSpPr>
          <p:cNvPr id="17" name="Title 1"/>
          <p:cNvSpPr>
            <a:spLocks noGrp="1"/>
          </p:cNvSpPr>
          <p:nvPr>
            <p:ph type="title"/>
          </p:nvPr>
        </p:nvSpPr>
        <p:spPr>
          <a:xfrm>
            <a:off x="457200" y="274638"/>
            <a:ext cx="8229600" cy="571500"/>
          </a:xfrm>
        </p:spPr>
        <p:txBody>
          <a:bodyPr>
            <a:normAutofit fontScale="90000"/>
          </a:bodyPr>
          <a:lstStyle/>
          <a:p>
            <a:r>
              <a:rPr lang="en-US" dirty="0" smtClean="0"/>
              <a:t>Assistance during Delivery by States</a:t>
            </a:r>
            <a:endParaRPr lang="en-US" dirty="0"/>
          </a:p>
        </p:txBody>
      </p:sp>
      <p:sp>
        <p:nvSpPr>
          <p:cNvPr id="18" name="TextBox 17"/>
          <p:cNvSpPr txBox="1"/>
          <p:nvPr/>
        </p:nvSpPr>
        <p:spPr>
          <a:xfrm>
            <a:off x="228600" y="846138"/>
            <a:ext cx="8229600" cy="369332"/>
          </a:xfrm>
          <a:prstGeom prst="rect">
            <a:avLst/>
          </a:prstGeom>
          <a:noFill/>
        </p:spPr>
        <p:txBody>
          <a:bodyPr wrap="square" rtlCol="0">
            <a:spAutoFit/>
          </a:bodyPr>
          <a:lstStyle/>
          <a:p>
            <a:r>
              <a:rPr lang="en-US" i="1" dirty="0" smtClean="0">
                <a:latin typeface="+mn-lt"/>
              </a:rPr>
              <a:t>Percent of live births in 5 years before the survey assisted by a skilled provider*</a:t>
            </a:r>
            <a:endParaRPr lang="en-US" i="1" dirty="0">
              <a:latin typeface="+mn-lt"/>
            </a:endParaRPr>
          </a:p>
        </p:txBody>
      </p:sp>
      <p:sp>
        <p:nvSpPr>
          <p:cNvPr id="19" name="TextBox 18"/>
          <p:cNvSpPr txBox="1"/>
          <p:nvPr/>
        </p:nvSpPr>
        <p:spPr>
          <a:xfrm>
            <a:off x="125911" y="4495800"/>
            <a:ext cx="2031502"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38%</a:t>
            </a:r>
          </a:p>
          <a:p>
            <a:pPr algn="ctr"/>
            <a:r>
              <a:rPr lang="en-US" sz="2800" b="1" dirty="0" smtClean="0">
                <a:latin typeface="+mj-lt"/>
              </a:rPr>
              <a:t>South East</a:t>
            </a:r>
            <a:br>
              <a:rPr lang="en-US" sz="2800" b="1" dirty="0" smtClean="0">
                <a:latin typeface="+mj-lt"/>
              </a:rPr>
            </a:br>
            <a:r>
              <a:rPr lang="en-US" sz="2800" b="1" dirty="0" smtClean="0">
                <a:latin typeface="+mj-lt"/>
              </a:rPr>
              <a:t>82%</a:t>
            </a:r>
            <a:endParaRPr lang="en-US" sz="2800" b="1" dirty="0">
              <a:latin typeface="+mj-lt"/>
            </a:endParaRPr>
          </a:p>
        </p:txBody>
      </p:sp>
      <p:sp>
        <p:nvSpPr>
          <p:cNvPr id="20" name="TextBox 19"/>
          <p:cNvSpPr txBox="1"/>
          <p:nvPr/>
        </p:nvSpPr>
        <p:spPr>
          <a:xfrm>
            <a:off x="-58640" y="6308703"/>
            <a:ext cx="5943600" cy="523220"/>
          </a:xfrm>
          <a:prstGeom prst="rect">
            <a:avLst/>
          </a:prstGeom>
          <a:noFill/>
        </p:spPr>
        <p:txBody>
          <a:bodyPr wrap="square" rtlCol="0">
            <a:spAutoFit/>
          </a:bodyPr>
          <a:lstStyle/>
          <a:p>
            <a:r>
              <a:rPr lang="en-US" sz="1400" dirty="0" smtClean="0">
                <a:latin typeface="+mj-lt"/>
              </a:rPr>
              <a:t>*Skilled provider includes doctor, nurse,  </a:t>
            </a:r>
            <a:br>
              <a:rPr lang="en-US" sz="1400" dirty="0" smtClean="0">
                <a:latin typeface="+mj-lt"/>
              </a:rPr>
            </a:br>
            <a:r>
              <a:rPr lang="en-US" sz="1400" dirty="0" smtClean="0">
                <a:latin typeface="+mj-lt"/>
              </a:rPr>
              <a:t>midwife, or auxiliary nurse/midwife.</a:t>
            </a:r>
            <a:endParaRPr lang="en-US" sz="1400" dirty="0">
              <a:latin typeface="+mj-l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10688" y="-20782"/>
            <a:ext cx="8229600" cy="1143000"/>
          </a:xfrm>
        </p:spPr>
        <p:txBody>
          <a:bodyPr>
            <a:normAutofit/>
          </a:bodyPr>
          <a:lstStyle/>
          <a:p>
            <a:r>
              <a:rPr lang="en-US" sz="4000" dirty="0" smtClean="0"/>
              <a:t>Trends in Maternal Health Care</a:t>
            </a:r>
            <a:endParaRPr lang="en-US" sz="4000" dirty="0"/>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603862532"/>
              </p:ext>
            </p:extLst>
          </p:nvPr>
        </p:nvGraphicFramePr>
        <p:xfrm>
          <a:off x="457200" y="1828800"/>
          <a:ext cx="8229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8597" y="1062242"/>
            <a:ext cx="8593777" cy="369332"/>
          </a:xfrm>
          <a:prstGeom prst="rect">
            <a:avLst/>
          </a:prstGeom>
          <a:noFill/>
        </p:spPr>
        <p:txBody>
          <a:bodyPr wrap="square" rtlCol="0">
            <a:spAutoFit/>
          </a:bodyPr>
          <a:lstStyle/>
          <a:p>
            <a:r>
              <a:rPr lang="en-US" i="1" dirty="0" smtClean="0">
                <a:latin typeface="+mj-lt"/>
              </a:rPr>
              <a:t>Percent of births in the 5 years before the survey</a:t>
            </a:r>
            <a:endParaRPr lang="en-US" i="1" dirty="0">
              <a:latin typeface="+mj-lt"/>
            </a:endParaRPr>
          </a:p>
        </p:txBody>
      </p:sp>
      <p:sp>
        <p:nvSpPr>
          <p:cNvPr id="9" name="TextBox 8"/>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1398394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normAutofit fontScale="90000"/>
          </a:bodyPr>
          <a:lstStyle/>
          <a:p>
            <a:r>
              <a:rPr lang="en-US" sz="4000" dirty="0" smtClean="0"/>
              <a:t>Timing of Postnatal Care (PNC) </a:t>
            </a:r>
            <a:br>
              <a:rPr lang="en-US" sz="4000" dirty="0" smtClean="0"/>
            </a:br>
            <a:r>
              <a:rPr lang="en-US" sz="4000" dirty="0" smtClean="0"/>
              <a:t>for Mother and Infant</a:t>
            </a:r>
            <a:endParaRPr lang="en-US" sz="40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028085420"/>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9127090"/>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dirty="0" smtClean="0">
                <a:sym typeface="WP IconicSymbolsB" pitchFamily="2" charset="2"/>
              </a:rPr>
              <a:t>Antenatal care</a:t>
            </a:r>
          </a:p>
          <a:p>
            <a:pPr>
              <a:lnSpc>
                <a:spcPct val="70000"/>
              </a:lnSpc>
              <a:spcAft>
                <a:spcPct val="110000"/>
              </a:spcAft>
            </a:pPr>
            <a:r>
              <a:rPr lang="en-US" sz="2400" dirty="0" smtClean="0">
                <a:sym typeface="WP IconicSymbolsB" pitchFamily="2" charset="2"/>
              </a:rPr>
              <a:t>Delivery and postnatal care</a:t>
            </a:r>
          </a:p>
          <a:p>
            <a:pPr>
              <a:lnSpc>
                <a:spcPct val="70000"/>
              </a:lnSpc>
              <a:spcAft>
                <a:spcPct val="110000"/>
              </a:spcAft>
            </a:pPr>
            <a:r>
              <a:rPr lang="en-US" sz="2400" b="1" dirty="0" smtClean="0">
                <a:solidFill>
                  <a:schemeClr val="bg2"/>
                </a:solidFill>
                <a:sym typeface="WP IconicSymbolsB" pitchFamily="2" charset="2"/>
              </a:rPr>
              <a:t>Other health issues</a:t>
            </a:r>
          </a:p>
        </p:txBody>
      </p:sp>
    </p:spTree>
    <p:extLst>
      <p:ext uri="{BB962C8B-B14F-4D97-AF65-F5344CB8AC3E}">
        <p14:creationId xmlns:p14="http://schemas.microsoft.com/office/powerpoint/2010/main" val="32412278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265" y="76200"/>
            <a:ext cx="8229600" cy="1143000"/>
          </a:xfrm>
        </p:spPr>
        <p:txBody>
          <a:bodyPr/>
          <a:lstStyle/>
          <a:p>
            <a:r>
              <a:rPr lang="en-US" dirty="0" smtClean="0"/>
              <a:t>Problems Accessing Health Care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57716108"/>
              </p:ext>
            </p:extLst>
          </p:nvPr>
        </p:nvGraphicFramePr>
        <p:xfrm>
          <a:off x="457200" y="1066800"/>
          <a:ext cx="82296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381000" y="1143000"/>
            <a:ext cx="8229600" cy="646331"/>
          </a:xfrm>
          <a:prstGeom prst="rect">
            <a:avLst/>
          </a:prstGeom>
          <a:noFill/>
        </p:spPr>
        <p:txBody>
          <a:bodyPr wrap="square" rtlCol="0">
            <a:spAutoFit/>
          </a:bodyPr>
          <a:lstStyle/>
          <a:p>
            <a:r>
              <a:rPr lang="en-US" i="1" dirty="0" smtClean="0">
                <a:latin typeface="+mj-lt"/>
              </a:rPr>
              <a:t>Percent of ever-married women age 15-49 who report the following problems in accessing health care for themselves when they are sick: </a:t>
            </a:r>
            <a:endParaRPr lang="en-US" i="1" dirty="0">
              <a:latin typeface="+mj-lt"/>
            </a:endParaRPr>
          </a:p>
        </p:txBody>
      </p:sp>
    </p:spTree>
    <p:extLst>
      <p:ext uri="{BB962C8B-B14F-4D97-AF65-F5344CB8AC3E}">
        <p14:creationId xmlns:p14="http://schemas.microsoft.com/office/powerpoint/2010/main" val="33799877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31668"/>
            <a:ext cx="8229600" cy="1143000"/>
          </a:xfrm>
        </p:spPr>
        <p:txBody>
          <a:bodyPr>
            <a:normAutofit/>
          </a:bodyPr>
          <a:lstStyle/>
          <a:p>
            <a:r>
              <a:rPr lang="en-US" sz="4000" dirty="0"/>
              <a:t>Key Findings</a:t>
            </a:r>
          </a:p>
        </p:txBody>
      </p:sp>
      <p:sp>
        <p:nvSpPr>
          <p:cNvPr id="112643" name="Rectangle 3"/>
          <p:cNvSpPr>
            <a:spLocks noGrp="1" noChangeArrowheads="1"/>
          </p:cNvSpPr>
          <p:nvPr>
            <p:ph idx="1"/>
          </p:nvPr>
        </p:nvSpPr>
        <p:spPr>
          <a:xfrm>
            <a:off x="457200" y="1143000"/>
            <a:ext cx="8229600" cy="5486400"/>
          </a:xfrm>
        </p:spPr>
        <p:txBody>
          <a:bodyPr>
            <a:normAutofit fontScale="92500" lnSpcReduction="10000"/>
          </a:bodyPr>
          <a:lstStyle/>
          <a:p>
            <a:pPr>
              <a:lnSpc>
                <a:spcPct val="90000"/>
              </a:lnSpc>
            </a:pPr>
            <a:r>
              <a:rPr lang="en-US" sz="2800" b="1" dirty="0" smtClean="0">
                <a:solidFill>
                  <a:schemeClr val="bg2"/>
                </a:solidFill>
              </a:rPr>
              <a:t>61%</a:t>
            </a:r>
            <a:r>
              <a:rPr lang="en-US" sz="2800" dirty="0" smtClean="0">
                <a:solidFill>
                  <a:schemeClr val="accent6"/>
                </a:solidFill>
              </a:rPr>
              <a:t> </a:t>
            </a:r>
            <a:r>
              <a:rPr lang="en-US" sz="2800" dirty="0"/>
              <a:t>of women received </a:t>
            </a:r>
            <a:r>
              <a:rPr lang="en-US" sz="2800" b="1" dirty="0">
                <a:solidFill>
                  <a:schemeClr val="bg2"/>
                </a:solidFill>
              </a:rPr>
              <a:t>antenatal care </a:t>
            </a:r>
            <a:r>
              <a:rPr lang="en-US" sz="2800" dirty="0"/>
              <a:t>from a </a:t>
            </a:r>
            <a:r>
              <a:rPr lang="en-US" sz="2800" dirty="0" smtClean="0"/>
              <a:t>skilled provider at </a:t>
            </a:r>
            <a:r>
              <a:rPr lang="en-US" sz="2800" dirty="0"/>
              <a:t>least </a:t>
            </a:r>
            <a:r>
              <a:rPr lang="en-US" sz="2800" dirty="0" smtClean="0"/>
              <a:t>once.</a:t>
            </a:r>
          </a:p>
          <a:p>
            <a:pPr lvl="1">
              <a:lnSpc>
                <a:spcPct val="90000"/>
              </a:lnSpc>
            </a:pPr>
            <a:r>
              <a:rPr lang="en-US" sz="2400" b="1" dirty="0">
                <a:solidFill>
                  <a:schemeClr val="accent4"/>
                </a:solidFill>
              </a:rPr>
              <a:t>9</a:t>
            </a:r>
            <a:r>
              <a:rPr lang="en-US" sz="2400" b="1" smtClean="0">
                <a:solidFill>
                  <a:schemeClr val="accent4"/>
                </a:solidFill>
              </a:rPr>
              <a:t>1</a:t>
            </a:r>
            <a:r>
              <a:rPr lang="en-US" sz="2400" b="1" dirty="0" smtClean="0">
                <a:solidFill>
                  <a:schemeClr val="accent4"/>
                </a:solidFill>
              </a:rPr>
              <a:t>%</a:t>
            </a:r>
            <a:r>
              <a:rPr lang="en-US" sz="2400" dirty="0" smtClean="0">
                <a:solidFill>
                  <a:schemeClr val="accent4"/>
                </a:solidFill>
              </a:rPr>
              <a:t> </a:t>
            </a:r>
            <a:r>
              <a:rPr lang="en-US" sz="2400" dirty="0"/>
              <a:t>of women </a:t>
            </a:r>
            <a:r>
              <a:rPr lang="en-US" sz="2400" b="1" dirty="0" smtClean="0">
                <a:solidFill>
                  <a:schemeClr val="accent4"/>
                </a:solidFill>
              </a:rPr>
              <a:t>in South East Zone </a:t>
            </a:r>
            <a:r>
              <a:rPr lang="en-US" sz="2400" dirty="0" smtClean="0"/>
              <a:t>received </a:t>
            </a:r>
            <a:r>
              <a:rPr lang="en-US" sz="2400" b="1" dirty="0">
                <a:solidFill>
                  <a:schemeClr val="accent4"/>
                </a:solidFill>
              </a:rPr>
              <a:t>antenatal care </a:t>
            </a:r>
            <a:r>
              <a:rPr lang="en-US" sz="2400" dirty="0"/>
              <a:t>from a skilled provider at least once.</a:t>
            </a:r>
          </a:p>
          <a:p>
            <a:pPr>
              <a:lnSpc>
                <a:spcPct val="90000"/>
              </a:lnSpc>
            </a:pPr>
            <a:r>
              <a:rPr lang="en-US" sz="2800" b="1" dirty="0" smtClean="0">
                <a:solidFill>
                  <a:schemeClr val="bg2"/>
                </a:solidFill>
              </a:rPr>
              <a:t>36%</a:t>
            </a:r>
            <a:r>
              <a:rPr lang="en-US" sz="2800" b="1" dirty="0" smtClean="0">
                <a:solidFill>
                  <a:schemeClr val="accent6"/>
                </a:solidFill>
              </a:rPr>
              <a:t> </a:t>
            </a:r>
            <a:r>
              <a:rPr lang="en-US" sz="2800" dirty="0"/>
              <a:t>of women deliver in a </a:t>
            </a:r>
            <a:r>
              <a:rPr lang="en-US" sz="2800" b="1" dirty="0">
                <a:solidFill>
                  <a:schemeClr val="bg2"/>
                </a:solidFill>
              </a:rPr>
              <a:t>health </a:t>
            </a:r>
            <a:r>
              <a:rPr lang="en-US" sz="2800" b="1" dirty="0" smtClean="0">
                <a:solidFill>
                  <a:schemeClr val="bg2"/>
                </a:solidFill>
              </a:rPr>
              <a:t>facility</a:t>
            </a:r>
            <a:r>
              <a:rPr lang="en-US" sz="2800" dirty="0" smtClean="0"/>
              <a:t>.</a:t>
            </a:r>
          </a:p>
          <a:p>
            <a:pPr lvl="1">
              <a:lnSpc>
                <a:spcPct val="90000"/>
              </a:lnSpc>
            </a:pPr>
            <a:r>
              <a:rPr lang="en-US" sz="2400" b="1" dirty="0" smtClean="0">
                <a:solidFill>
                  <a:schemeClr val="accent4"/>
                </a:solidFill>
              </a:rPr>
              <a:t>78% </a:t>
            </a:r>
            <a:r>
              <a:rPr lang="en-US" sz="2400" dirty="0"/>
              <a:t>of women </a:t>
            </a:r>
            <a:r>
              <a:rPr lang="en-US" sz="2400" b="1" dirty="0">
                <a:solidFill>
                  <a:schemeClr val="accent4"/>
                </a:solidFill>
              </a:rPr>
              <a:t>in </a:t>
            </a:r>
            <a:r>
              <a:rPr lang="en-US" sz="2400" b="1" dirty="0" smtClean="0">
                <a:solidFill>
                  <a:schemeClr val="accent4"/>
                </a:solidFill>
              </a:rPr>
              <a:t>South East </a:t>
            </a:r>
            <a:r>
              <a:rPr lang="en-US" sz="2400" b="1" dirty="0">
                <a:solidFill>
                  <a:schemeClr val="accent4"/>
                </a:solidFill>
              </a:rPr>
              <a:t>Zone </a:t>
            </a:r>
            <a:r>
              <a:rPr lang="en-US" sz="2400" dirty="0" smtClean="0"/>
              <a:t>deliver </a:t>
            </a:r>
            <a:r>
              <a:rPr lang="en-US" sz="2400" dirty="0"/>
              <a:t>in </a:t>
            </a:r>
            <a:r>
              <a:rPr lang="en-US" sz="2400" dirty="0">
                <a:solidFill>
                  <a:schemeClr val="accent4"/>
                </a:solidFill>
              </a:rPr>
              <a:t>a </a:t>
            </a:r>
            <a:r>
              <a:rPr lang="en-US" sz="2400" b="1" dirty="0">
                <a:solidFill>
                  <a:schemeClr val="accent4"/>
                </a:solidFill>
              </a:rPr>
              <a:t>health facility</a:t>
            </a:r>
            <a:r>
              <a:rPr lang="en-US" sz="2400" dirty="0">
                <a:solidFill>
                  <a:schemeClr val="accent4"/>
                </a:solidFill>
              </a:rPr>
              <a:t>.</a:t>
            </a:r>
            <a:endParaRPr lang="en-US" sz="2400" b="1" dirty="0">
              <a:solidFill>
                <a:schemeClr val="accent4"/>
              </a:solidFill>
            </a:endParaRPr>
          </a:p>
          <a:p>
            <a:pPr>
              <a:lnSpc>
                <a:spcPct val="90000"/>
              </a:lnSpc>
            </a:pPr>
            <a:r>
              <a:rPr lang="en-US" sz="2800" b="1" dirty="0" smtClean="0">
                <a:solidFill>
                  <a:schemeClr val="bg2"/>
                </a:solidFill>
              </a:rPr>
              <a:t>38%</a:t>
            </a:r>
            <a:r>
              <a:rPr lang="en-US" sz="2800" dirty="0" smtClean="0">
                <a:solidFill>
                  <a:schemeClr val="accent6"/>
                </a:solidFill>
              </a:rPr>
              <a:t> </a:t>
            </a:r>
            <a:r>
              <a:rPr lang="en-US" sz="2800" dirty="0"/>
              <a:t>of women were </a:t>
            </a:r>
            <a:r>
              <a:rPr lang="en-US" sz="2800" b="1" dirty="0">
                <a:solidFill>
                  <a:schemeClr val="bg2"/>
                </a:solidFill>
              </a:rPr>
              <a:t>assisted</a:t>
            </a:r>
            <a:r>
              <a:rPr lang="en-US" sz="2800" dirty="0">
                <a:solidFill>
                  <a:schemeClr val="bg2"/>
                </a:solidFill>
              </a:rPr>
              <a:t> </a:t>
            </a:r>
            <a:r>
              <a:rPr lang="en-US" sz="2800" dirty="0"/>
              <a:t>at birth by a </a:t>
            </a:r>
            <a:r>
              <a:rPr lang="en-US" sz="2800" dirty="0" smtClean="0"/>
              <a:t>skilled provider.</a:t>
            </a:r>
          </a:p>
          <a:p>
            <a:pPr lvl="1">
              <a:lnSpc>
                <a:spcPct val="90000"/>
              </a:lnSpc>
            </a:pPr>
            <a:r>
              <a:rPr lang="en-US" sz="2400" b="1" dirty="0" smtClean="0">
                <a:solidFill>
                  <a:schemeClr val="accent4"/>
                </a:solidFill>
              </a:rPr>
              <a:t>82%</a:t>
            </a:r>
            <a:r>
              <a:rPr lang="en-US" sz="2400" dirty="0" smtClean="0">
                <a:solidFill>
                  <a:schemeClr val="accent6"/>
                </a:solidFill>
              </a:rPr>
              <a:t> </a:t>
            </a:r>
            <a:r>
              <a:rPr lang="en-US" sz="2400" dirty="0"/>
              <a:t>of women </a:t>
            </a:r>
            <a:r>
              <a:rPr lang="en-US" sz="2400" b="1" dirty="0">
                <a:solidFill>
                  <a:schemeClr val="accent4"/>
                </a:solidFill>
              </a:rPr>
              <a:t>in </a:t>
            </a:r>
            <a:r>
              <a:rPr lang="en-US" sz="2400" b="1" dirty="0" smtClean="0">
                <a:solidFill>
                  <a:schemeClr val="accent4"/>
                </a:solidFill>
              </a:rPr>
              <a:t>South East </a:t>
            </a:r>
            <a:r>
              <a:rPr lang="en-US" sz="2400" b="1" dirty="0">
                <a:solidFill>
                  <a:schemeClr val="accent4"/>
                </a:solidFill>
              </a:rPr>
              <a:t>Zone </a:t>
            </a:r>
            <a:r>
              <a:rPr lang="en-US" sz="2400" dirty="0" smtClean="0"/>
              <a:t>were </a:t>
            </a:r>
            <a:r>
              <a:rPr lang="en-US" sz="2400" b="1" dirty="0">
                <a:solidFill>
                  <a:schemeClr val="accent4"/>
                </a:solidFill>
              </a:rPr>
              <a:t>assisted</a:t>
            </a:r>
            <a:r>
              <a:rPr lang="en-US" sz="2400" dirty="0">
                <a:solidFill>
                  <a:schemeClr val="accent4"/>
                </a:solidFill>
              </a:rPr>
              <a:t> </a:t>
            </a:r>
            <a:r>
              <a:rPr lang="en-US" sz="2400" dirty="0"/>
              <a:t>at birth by a skilled provider.</a:t>
            </a:r>
          </a:p>
          <a:p>
            <a:pPr>
              <a:lnSpc>
                <a:spcPct val="90000"/>
              </a:lnSpc>
            </a:pPr>
            <a:r>
              <a:rPr lang="en-US" sz="2800" b="1" dirty="0" smtClean="0">
                <a:solidFill>
                  <a:schemeClr val="bg2"/>
                </a:solidFill>
              </a:rPr>
              <a:t>40%</a:t>
            </a:r>
            <a:r>
              <a:rPr lang="en-US" sz="2800" b="1" dirty="0" smtClean="0">
                <a:solidFill>
                  <a:schemeClr val="accent6"/>
                </a:solidFill>
              </a:rPr>
              <a:t> </a:t>
            </a:r>
            <a:r>
              <a:rPr lang="en-US" sz="2800" dirty="0" smtClean="0"/>
              <a:t>of mothers and </a:t>
            </a:r>
            <a:r>
              <a:rPr lang="en-US" sz="2800" b="1" dirty="0" smtClean="0">
                <a:solidFill>
                  <a:schemeClr val="bg2"/>
                </a:solidFill>
              </a:rPr>
              <a:t>14%</a:t>
            </a:r>
            <a:r>
              <a:rPr lang="en-US" sz="2800" dirty="0" smtClean="0">
                <a:solidFill>
                  <a:schemeClr val="accent1"/>
                </a:solidFill>
              </a:rPr>
              <a:t> </a:t>
            </a:r>
            <a:r>
              <a:rPr lang="en-US" sz="2800" dirty="0" smtClean="0"/>
              <a:t>of newborns received a </a:t>
            </a:r>
            <a:r>
              <a:rPr lang="en-US" sz="2800" b="1" dirty="0" smtClean="0">
                <a:solidFill>
                  <a:schemeClr val="bg2"/>
                </a:solidFill>
              </a:rPr>
              <a:t>postnatal check up</a:t>
            </a:r>
            <a:r>
              <a:rPr lang="en-US" sz="2800" dirty="0" smtClean="0">
                <a:solidFill>
                  <a:schemeClr val="bg2"/>
                </a:solidFill>
              </a:rPr>
              <a:t> </a:t>
            </a:r>
            <a:r>
              <a:rPr lang="en-US" sz="2800" dirty="0" smtClean="0"/>
              <a:t>within 2 days of birth.</a:t>
            </a:r>
          </a:p>
          <a:p>
            <a:pPr>
              <a:lnSpc>
                <a:spcPct val="90000"/>
              </a:lnSpc>
            </a:pPr>
            <a:r>
              <a:rPr lang="en-US" sz="2800" b="1" dirty="0" smtClean="0">
                <a:solidFill>
                  <a:schemeClr val="bg2"/>
                </a:solidFill>
              </a:rPr>
              <a:t>53%</a:t>
            </a:r>
            <a:r>
              <a:rPr lang="en-US" sz="2800" b="1" dirty="0" smtClean="0">
                <a:solidFill>
                  <a:schemeClr val="accent6"/>
                </a:solidFill>
              </a:rPr>
              <a:t> </a:t>
            </a:r>
            <a:r>
              <a:rPr lang="en-US" sz="2800" dirty="0" smtClean="0"/>
              <a:t>of women have </a:t>
            </a:r>
            <a:r>
              <a:rPr lang="en-US" sz="2800" b="1" dirty="0" smtClean="0">
                <a:solidFill>
                  <a:schemeClr val="bg2"/>
                </a:solidFill>
              </a:rPr>
              <a:t>at least one problem accessing health care</a:t>
            </a:r>
            <a:r>
              <a:rPr lang="en-US" sz="2800" b="1" dirty="0" smtClean="0">
                <a:solidFill>
                  <a:schemeClr val="accent1"/>
                </a:solidFill>
              </a:rPr>
              <a:t> </a:t>
            </a:r>
            <a:r>
              <a:rPr lang="en-US" sz="2800" dirty="0" smtClean="0"/>
              <a:t>for themselves when sick.</a:t>
            </a:r>
          </a:p>
          <a:p>
            <a:pPr lvl="1">
              <a:lnSpc>
                <a:spcPct val="90000"/>
              </a:lnSpc>
            </a:pPr>
            <a:r>
              <a:rPr lang="en-US" sz="2400" b="1" dirty="0" smtClean="0">
                <a:solidFill>
                  <a:schemeClr val="accent4"/>
                </a:solidFill>
              </a:rPr>
              <a:t>64%</a:t>
            </a:r>
            <a:r>
              <a:rPr lang="en-US" sz="2400" b="1" dirty="0" smtClean="0">
                <a:solidFill>
                  <a:schemeClr val="accent6"/>
                </a:solidFill>
              </a:rPr>
              <a:t> </a:t>
            </a:r>
            <a:r>
              <a:rPr lang="en-US" sz="2400" dirty="0"/>
              <a:t>of women </a:t>
            </a:r>
            <a:r>
              <a:rPr lang="en-US" sz="2400" b="1" dirty="0">
                <a:solidFill>
                  <a:schemeClr val="accent4"/>
                </a:solidFill>
              </a:rPr>
              <a:t>in </a:t>
            </a:r>
            <a:r>
              <a:rPr lang="en-US" sz="2400" b="1" dirty="0" smtClean="0">
                <a:solidFill>
                  <a:schemeClr val="accent4"/>
                </a:solidFill>
              </a:rPr>
              <a:t>South East </a:t>
            </a:r>
            <a:r>
              <a:rPr lang="en-US" sz="2400" b="1" dirty="0">
                <a:solidFill>
                  <a:schemeClr val="accent4"/>
                </a:solidFill>
              </a:rPr>
              <a:t>Zone </a:t>
            </a:r>
            <a:r>
              <a:rPr lang="en-US" sz="2400" dirty="0" smtClean="0"/>
              <a:t>have </a:t>
            </a:r>
            <a:r>
              <a:rPr lang="en-US" sz="2400" b="1" dirty="0">
                <a:solidFill>
                  <a:schemeClr val="accent4"/>
                </a:solidFill>
              </a:rPr>
              <a:t>at least one problem accessing health care </a:t>
            </a:r>
            <a:r>
              <a:rPr lang="en-US" sz="2400" dirty="0"/>
              <a:t>for themselves when sick</a:t>
            </a:r>
            <a:r>
              <a:rPr lang="en-US" sz="2400" dirty="0" smtClean="0"/>
              <a:t>.</a:t>
            </a:r>
            <a:endParaRPr lang="en-US" sz="2400" dirty="0"/>
          </a:p>
        </p:txBody>
      </p:sp>
    </p:spTree>
    <p:extLst>
      <p:ext uri="{BB962C8B-B14F-4D97-AF65-F5344CB8AC3E}">
        <p14:creationId xmlns:p14="http://schemas.microsoft.com/office/powerpoint/2010/main" val="204030235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b="1" dirty="0" smtClean="0">
                <a:solidFill>
                  <a:schemeClr val="bg2"/>
                </a:solidFill>
                <a:sym typeface="WP IconicSymbolsB" pitchFamily="2" charset="2"/>
              </a:rPr>
              <a:t>Antenatal care</a:t>
            </a:r>
          </a:p>
          <a:p>
            <a:pPr>
              <a:lnSpc>
                <a:spcPct val="70000"/>
              </a:lnSpc>
              <a:spcAft>
                <a:spcPct val="110000"/>
              </a:spcAft>
            </a:pPr>
            <a:r>
              <a:rPr lang="en-US" sz="2400" dirty="0" smtClean="0">
                <a:sym typeface="WP IconicSymbolsB" pitchFamily="2" charset="2"/>
              </a:rPr>
              <a:t>Delivery and postnatal care</a:t>
            </a:r>
          </a:p>
          <a:p>
            <a:pPr>
              <a:lnSpc>
                <a:spcPct val="70000"/>
              </a:lnSpc>
              <a:spcAft>
                <a:spcPct val="110000"/>
              </a:spcAft>
            </a:pPr>
            <a:r>
              <a:rPr lang="en-US" sz="2400" dirty="0" smtClean="0">
                <a:sym typeface="WP IconicSymbolsB" pitchFamily="2" charset="2"/>
              </a:rPr>
              <a:t>Other health issues</a:t>
            </a:r>
          </a:p>
        </p:txBody>
      </p:sp>
    </p:spTree>
    <p:extLst>
      <p:ext uri="{BB962C8B-B14F-4D97-AF65-F5344CB8AC3E}">
        <p14:creationId xmlns:p14="http://schemas.microsoft.com/office/powerpoint/2010/main" val="18184804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50960" y="-1"/>
            <a:ext cx="7847013" cy="990600"/>
          </a:xfrm>
          <a:noFill/>
          <a:ln/>
        </p:spPr>
        <p:txBody>
          <a:bodyPr>
            <a:normAutofit/>
          </a:bodyPr>
          <a:lstStyle/>
          <a:p>
            <a:r>
              <a:rPr lang="en-US" sz="4000" dirty="0"/>
              <a:t>Antenatal </a:t>
            </a:r>
            <a:r>
              <a:rPr lang="en-US" sz="4000" dirty="0" smtClean="0"/>
              <a:t>Care by Provider</a:t>
            </a:r>
            <a:endParaRPr lang="en-US" sz="4000" dirty="0"/>
          </a:p>
        </p:txBody>
      </p:sp>
      <p:sp>
        <p:nvSpPr>
          <p:cNvPr id="7181" name="Text Box 13"/>
          <p:cNvSpPr txBox="1">
            <a:spLocks noChangeArrowheads="1"/>
          </p:cNvSpPr>
          <p:nvPr/>
        </p:nvSpPr>
        <p:spPr bwMode="auto">
          <a:xfrm>
            <a:off x="152400" y="838199"/>
            <a:ext cx="6629400" cy="3194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j-lt"/>
              </a:rPr>
              <a:t>Percent distribution </a:t>
            </a:r>
            <a:r>
              <a:rPr lang="en-US" i="1" dirty="0">
                <a:latin typeface="+mj-lt"/>
              </a:rPr>
              <a:t>of women with a live birth in the past </a:t>
            </a:r>
            <a:r>
              <a:rPr lang="en-US" i="1" dirty="0" smtClean="0">
                <a:latin typeface="+mj-lt"/>
              </a:rPr>
              <a:t>5 years</a:t>
            </a:r>
            <a:endParaRPr lang="en-US" i="1" dirty="0">
              <a:latin typeface="+mj-lt"/>
            </a:endParaRPr>
          </a:p>
        </p:txBody>
      </p:sp>
      <p:sp>
        <p:nvSpPr>
          <p:cNvPr id="6" name="TextBox 5"/>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
        <p:nvSpPr>
          <p:cNvPr id="10" name="TextBox 9"/>
          <p:cNvSpPr txBox="1"/>
          <p:nvPr/>
        </p:nvSpPr>
        <p:spPr>
          <a:xfrm>
            <a:off x="6096000" y="1157645"/>
            <a:ext cx="2750127" cy="1200329"/>
          </a:xfrm>
          <a:prstGeom prst="rect">
            <a:avLst/>
          </a:prstGeom>
          <a:solidFill>
            <a:schemeClr val="accent3">
              <a:lumMod val="20000"/>
              <a:lumOff val="80000"/>
            </a:schemeClr>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400" b="1" dirty="0" smtClean="0">
                <a:latin typeface="+mj-lt"/>
              </a:rPr>
              <a:t>61% of women received ANC from a skilled provider*</a:t>
            </a:r>
            <a:endParaRPr lang="en-US" sz="2400" b="1" dirty="0">
              <a:latin typeface="+mj-lt"/>
            </a:endParaRPr>
          </a:p>
        </p:txBody>
      </p:sp>
      <p:graphicFrame>
        <p:nvGraphicFramePr>
          <p:cNvPr id="3" name="Chart 2"/>
          <p:cNvGraphicFramePr/>
          <p:nvPr>
            <p:extLst>
              <p:ext uri="{D42A27DB-BD31-4B8C-83A1-F6EECF244321}">
                <p14:modId xmlns:p14="http://schemas.microsoft.com/office/powerpoint/2010/main" val="1606184169"/>
              </p:ext>
            </p:extLst>
          </p:nvPr>
        </p:nvGraphicFramePr>
        <p:xfrm>
          <a:off x="161099" y="1524001"/>
          <a:ext cx="8686800" cy="50262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8791477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noChangeAspect="1"/>
          </p:cNvGrpSpPr>
          <p:nvPr/>
        </p:nvGrpSpPr>
        <p:grpSpPr bwMode="auto">
          <a:xfrm>
            <a:off x="2133600" y="1066800"/>
            <a:ext cx="4572000" cy="5703887"/>
            <a:chOff x="1632" y="727"/>
            <a:chExt cx="2880" cy="3593"/>
          </a:xfrm>
        </p:grpSpPr>
        <p:sp>
          <p:nvSpPr>
            <p:cNvPr id="23"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noProof="0" dirty="0" smtClean="0">
                <a:ln>
                  <a:noFill/>
                </a:ln>
                <a:solidFill>
                  <a:schemeClr val="tx1"/>
                </a:solidFill>
                <a:effectLst/>
                <a:uLnTx/>
                <a:uFillTx/>
                <a:latin typeface="+mj-lt"/>
                <a:ea typeface="+mj-ea"/>
                <a:cs typeface="+mj-cs"/>
              </a:rPr>
              <a:t>  </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TextBox 11"/>
          <p:cNvSpPr txBox="1"/>
          <p:nvPr/>
        </p:nvSpPr>
        <p:spPr>
          <a:xfrm>
            <a:off x="2971800" y="2390923"/>
            <a:ext cx="2012539" cy="830997"/>
          </a:xfrm>
          <a:prstGeom prst="rect">
            <a:avLst/>
          </a:prstGeom>
          <a:noFill/>
        </p:spPr>
        <p:txBody>
          <a:bodyPr wrap="square" rtlCol="0">
            <a:spAutoFit/>
          </a:bodyPr>
          <a:lstStyle/>
          <a:p>
            <a:pPr algn="ctr"/>
            <a:r>
              <a:rPr lang="en-US" sz="2400" b="1" dirty="0" smtClean="0">
                <a:latin typeface="+mn-lt"/>
              </a:rPr>
              <a:t>Enugu</a:t>
            </a:r>
          </a:p>
          <a:p>
            <a:pPr algn="ctr"/>
            <a:r>
              <a:rPr lang="en-US" sz="2400" b="1" dirty="0" smtClean="0">
                <a:latin typeface="+mn-lt"/>
              </a:rPr>
              <a:t>96%</a:t>
            </a:r>
            <a:endParaRPr lang="en-US" sz="2400" b="1" dirty="0">
              <a:latin typeface="+mn-lt"/>
            </a:endParaRPr>
          </a:p>
        </p:txBody>
      </p:sp>
      <p:sp>
        <p:nvSpPr>
          <p:cNvPr id="13" name="TextBox 12"/>
          <p:cNvSpPr txBox="1"/>
          <p:nvPr/>
        </p:nvSpPr>
        <p:spPr>
          <a:xfrm>
            <a:off x="4837937" y="2902803"/>
            <a:ext cx="2012539" cy="830997"/>
          </a:xfrm>
          <a:prstGeom prst="rect">
            <a:avLst/>
          </a:prstGeom>
          <a:noFill/>
        </p:spPr>
        <p:txBody>
          <a:bodyPr wrap="square" rtlCol="0">
            <a:spAutoFit/>
          </a:bodyPr>
          <a:lstStyle/>
          <a:p>
            <a:pPr algn="ctr"/>
            <a:r>
              <a:rPr lang="en-US" sz="2400" b="1" dirty="0" smtClean="0">
                <a:solidFill>
                  <a:schemeClr val="bg1"/>
                </a:solidFill>
                <a:latin typeface="+mn-lt"/>
              </a:rPr>
              <a:t>Ebonyi</a:t>
            </a:r>
          </a:p>
          <a:p>
            <a:pPr algn="ctr"/>
            <a:r>
              <a:rPr lang="en-US" sz="2400" b="1" dirty="0" smtClean="0">
                <a:solidFill>
                  <a:schemeClr val="bg1"/>
                </a:solidFill>
                <a:latin typeface="+mn-lt"/>
              </a:rPr>
              <a:t>85%</a:t>
            </a:r>
            <a:endParaRPr lang="en-US" sz="2400" b="1" dirty="0">
              <a:solidFill>
                <a:schemeClr val="bg1"/>
              </a:solidFill>
              <a:latin typeface="+mn-lt"/>
            </a:endParaRPr>
          </a:p>
        </p:txBody>
      </p:sp>
      <p:sp>
        <p:nvSpPr>
          <p:cNvPr id="14" name="TextBox 13"/>
          <p:cNvSpPr txBox="1"/>
          <p:nvPr/>
        </p:nvSpPr>
        <p:spPr>
          <a:xfrm>
            <a:off x="3843666" y="4198203"/>
            <a:ext cx="1480809" cy="830997"/>
          </a:xfrm>
          <a:prstGeom prst="rect">
            <a:avLst/>
          </a:prstGeom>
          <a:noFill/>
        </p:spPr>
        <p:txBody>
          <a:bodyPr wrap="square" rtlCol="0">
            <a:spAutoFit/>
          </a:bodyPr>
          <a:lstStyle/>
          <a:p>
            <a:pPr algn="ctr"/>
            <a:r>
              <a:rPr lang="en-US" sz="2400" b="1" dirty="0" smtClean="0">
                <a:latin typeface="+mn-lt"/>
              </a:rPr>
              <a:t>Abia</a:t>
            </a:r>
          </a:p>
          <a:p>
            <a:pPr algn="ctr"/>
            <a:r>
              <a:rPr lang="en-US" sz="2400" b="1" dirty="0">
                <a:latin typeface="+mn-lt"/>
              </a:rPr>
              <a:t>9</a:t>
            </a:r>
            <a:r>
              <a:rPr lang="en-US" sz="2400" b="1" dirty="0" smtClean="0">
                <a:latin typeface="+mn-lt"/>
              </a:rPr>
              <a:t>0%</a:t>
            </a:r>
            <a:endParaRPr lang="en-US" sz="2400" b="1" dirty="0">
              <a:latin typeface="+mn-lt"/>
            </a:endParaRPr>
          </a:p>
        </p:txBody>
      </p:sp>
      <p:sp>
        <p:nvSpPr>
          <p:cNvPr id="15" name="TextBox 14"/>
          <p:cNvSpPr txBox="1"/>
          <p:nvPr/>
        </p:nvSpPr>
        <p:spPr>
          <a:xfrm>
            <a:off x="2330861" y="3276600"/>
            <a:ext cx="1479139" cy="830997"/>
          </a:xfrm>
          <a:prstGeom prst="rect">
            <a:avLst/>
          </a:prstGeom>
          <a:noFill/>
        </p:spPr>
        <p:txBody>
          <a:bodyPr wrap="square" rtlCol="0">
            <a:spAutoFit/>
          </a:bodyPr>
          <a:lstStyle/>
          <a:p>
            <a:pPr algn="ctr"/>
            <a:r>
              <a:rPr lang="en-US" sz="2400" b="1" dirty="0" smtClean="0">
                <a:solidFill>
                  <a:schemeClr val="bg1"/>
                </a:solidFill>
                <a:latin typeface="+mn-lt"/>
              </a:rPr>
              <a:t>Anambra</a:t>
            </a:r>
          </a:p>
          <a:p>
            <a:pPr algn="ctr"/>
            <a:r>
              <a:rPr lang="en-US" sz="2400" b="1" dirty="0" smtClean="0">
                <a:solidFill>
                  <a:schemeClr val="bg1"/>
                </a:solidFill>
                <a:latin typeface="+mn-lt"/>
              </a:rPr>
              <a:t>88%</a:t>
            </a:r>
            <a:endParaRPr lang="en-US" sz="2400" b="1" dirty="0">
              <a:solidFill>
                <a:schemeClr val="bg1"/>
              </a:solidFill>
              <a:latin typeface="+mn-lt"/>
            </a:endParaRPr>
          </a:p>
        </p:txBody>
      </p:sp>
      <p:sp>
        <p:nvSpPr>
          <p:cNvPr id="16" name="TextBox 15"/>
          <p:cNvSpPr txBox="1"/>
          <p:nvPr/>
        </p:nvSpPr>
        <p:spPr>
          <a:xfrm>
            <a:off x="2344097" y="4198203"/>
            <a:ext cx="1745409" cy="1200329"/>
          </a:xfrm>
          <a:prstGeom prst="rect">
            <a:avLst/>
          </a:prstGeom>
          <a:noFill/>
        </p:spPr>
        <p:txBody>
          <a:bodyPr wrap="square" rtlCol="0">
            <a:spAutoFit/>
          </a:bodyPr>
          <a:lstStyle/>
          <a:p>
            <a:pPr algn="ctr"/>
            <a:r>
              <a:rPr lang="en-US" sz="2400" b="1" dirty="0" smtClean="0">
                <a:latin typeface="+mn-lt"/>
              </a:rPr>
              <a:t>Imo</a:t>
            </a:r>
          </a:p>
          <a:p>
            <a:pPr algn="ctr"/>
            <a:r>
              <a:rPr lang="en-US" sz="2400" b="1" dirty="0" smtClean="0">
                <a:latin typeface="+mn-lt"/>
              </a:rPr>
              <a:t>96%</a:t>
            </a:r>
          </a:p>
          <a:p>
            <a:pPr algn="ctr"/>
            <a:endParaRPr lang="en-US" sz="2400" b="1" dirty="0">
              <a:latin typeface="+mn-lt"/>
            </a:endParaRPr>
          </a:p>
        </p:txBody>
      </p:sp>
      <p:sp>
        <p:nvSpPr>
          <p:cNvPr id="17" name="Title 1"/>
          <p:cNvSpPr>
            <a:spLocks noGrp="1"/>
          </p:cNvSpPr>
          <p:nvPr>
            <p:ph type="title"/>
          </p:nvPr>
        </p:nvSpPr>
        <p:spPr>
          <a:xfrm>
            <a:off x="457200" y="19734"/>
            <a:ext cx="8229600" cy="571500"/>
          </a:xfrm>
        </p:spPr>
        <p:txBody>
          <a:bodyPr>
            <a:normAutofit fontScale="90000"/>
          </a:bodyPr>
          <a:lstStyle/>
          <a:p>
            <a:r>
              <a:rPr lang="en-US" dirty="0" smtClean="0"/>
              <a:t>Antenatal Care by State</a:t>
            </a:r>
            <a:endParaRPr lang="en-US" dirty="0"/>
          </a:p>
        </p:txBody>
      </p:sp>
      <p:sp>
        <p:nvSpPr>
          <p:cNvPr id="19" name="TextBox 18"/>
          <p:cNvSpPr txBox="1"/>
          <p:nvPr/>
        </p:nvSpPr>
        <p:spPr>
          <a:xfrm>
            <a:off x="-5255" y="591234"/>
            <a:ext cx="7543800" cy="646331"/>
          </a:xfrm>
          <a:prstGeom prst="rect">
            <a:avLst/>
          </a:prstGeom>
          <a:noFill/>
        </p:spPr>
        <p:txBody>
          <a:bodyPr wrap="square" rtlCol="0">
            <a:spAutoFit/>
          </a:bodyPr>
          <a:lstStyle/>
          <a:p>
            <a:r>
              <a:rPr lang="en-US" i="1" dirty="0" smtClean="0">
                <a:latin typeface="+mn-lt"/>
              </a:rPr>
              <a:t>Percent of women age 15-49 with a live birth in the 5 years before the survey who received ANC from skilled provider*</a:t>
            </a:r>
            <a:endParaRPr lang="en-US" i="1" dirty="0">
              <a:latin typeface="+mn-lt"/>
            </a:endParaRPr>
          </a:p>
        </p:txBody>
      </p:sp>
      <p:sp>
        <p:nvSpPr>
          <p:cNvPr id="21" name="TextBox 20"/>
          <p:cNvSpPr txBox="1"/>
          <p:nvPr/>
        </p:nvSpPr>
        <p:spPr>
          <a:xfrm>
            <a:off x="15766" y="4736812"/>
            <a:ext cx="2418004" cy="1323439"/>
          </a:xfrm>
          <a:prstGeom prst="rect">
            <a:avLst/>
          </a:prstGeom>
          <a:noFill/>
        </p:spPr>
        <p:txBody>
          <a:bodyPr wrap="square" rtlCol="0">
            <a:spAutoFit/>
          </a:bodyPr>
          <a:lstStyle/>
          <a:p>
            <a:pPr algn="ctr"/>
            <a:r>
              <a:rPr lang="en-US" sz="2000" b="1" dirty="0" smtClean="0">
                <a:latin typeface="+mj-lt"/>
              </a:rPr>
              <a:t>Nigeria</a:t>
            </a:r>
          </a:p>
          <a:p>
            <a:pPr algn="ctr"/>
            <a:r>
              <a:rPr lang="en-US" sz="2000" b="1" dirty="0" smtClean="0">
                <a:latin typeface="+mj-lt"/>
              </a:rPr>
              <a:t>61%</a:t>
            </a:r>
          </a:p>
          <a:p>
            <a:pPr algn="ctr"/>
            <a:r>
              <a:rPr lang="en-US" sz="2000" b="1" dirty="0" smtClean="0">
                <a:latin typeface="+mj-lt"/>
              </a:rPr>
              <a:t>South East</a:t>
            </a:r>
            <a:br>
              <a:rPr lang="en-US" sz="2000" b="1" dirty="0" smtClean="0">
                <a:latin typeface="+mj-lt"/>
              </a:rPr>
            </a:br>
            <a:r>
              <a:rPr lang="en-US" sz="2000" b="1" dirty="0" smtClean="0">
                <a:latin typeface="+mj-lt"/>
              </a:rPr>
              <a:t>91%</a:t>
            </a:r>
            <a:endParaRPr lang="en-US" sz="2000" b="1" dirty="0">
              <a:latin typeface="+mj-lt"/>
            </a:endParaRPr>
          </a:p>
        </p:txBody>
      </p:sp>
      <p:sp>
        <p:nvSpPr>
          <p:cNvPr id="22" name="TextBox 21"/>
          <p:cNvSpPr txBox="1"/>
          <p:nvPr/>
        </p:nvSpPr>
        <p:spPr>
          <a:xfrm>
            <a:off x="21432" y="6324600"/>
            <a:ext cx="5943600" cy="523220"/>
          </a:xfrm>
          <a:prstGeom prst="rect">
            <a:avLst/>
          </a:prstGeom>
          <a:noFill/>
        </p:spPr>
        <p:txBody>
          <a:bodyPr wrap="square" rtlCol="0">
            <a:spAutoFit/>
          </a:bodyPr>
          <a:lstStyle/>
          <a:p>
            <a:r>
              <a:rPr lang="en-US" sz="1400" dirty="0" smtClean="0">
                <a:latin typeface="+mj-lt"/>
              </a:rPr>
              <a:t>*Skilled provider includes doctor, nurse,  </a:t>
            </a:r>
            <a:br>
              <a:rPr lang="en-US" sz="1400" dirty="0" smtClean="0">
                <a:latin typeface="+mj-lt"/>
              </a:rPr>
            </a:br>
            <a:r>
              <a:rPr lang="en-US" sz="1400" dirty="0" smtClean="0">
                <a:latin typeface="+mj-lt"/>
              </a:rPr>
              <a:t>midwife, or auxiliary nurse/midwife.</a:t>
            </a:r>
            <a:endParaRPr lang="en-US" sz="1400" dirty="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0" y="274638"/>
            <a:ext cx="9144000" cy="1143000"/>
          </a:xfrm>
        </p:spPr>
        <p:txBody>
          <a:bodyPr>
            <a:noAutofit/>
          </a:bodyPr>
          <a:lstStyle/>
          <a:p>
            <a:r>
              <a:rPr lang="en-US" sz="4000" dirty="0"/>
              <a:t>Timing </a:t>
            </a:r>
            <a:r>
              <a:rPr lang="en-US" sz="4000" dirty="0" smtClean="0"/>
              <a:t>of </a:t>
            </a:r>
            <a:r>
              <a:rPr lang="en-US" sz="4000" dirty="0"/>
              <a:t>Antenatal </a:t>
            </a:r>
            <a:r>
              <a:rPr lang="en-US" sz="4000" dirty="0" smtClean="0"/>
              <a:t>Care and </a:t>
            </a:r>
            <a:br>
              <a:rPr lang="en-US" sz="4000" dirty="0" smtClean="0"/>
            </a:br>
            <a:r>
              <a:rPr lang="en-US" sz="4000" dirty="0" smtClean="0"/>
              <a:t>Number of Visits</a:t>
            </a:r>
            <a:endParaRPr lang="en-US" sz="4000" dirty="0"/>
          </a:p>
        </p:txBody>
      </p:sp>
      <p:sp>
        <p:nvSpPr>
          <p:cNvPr id="114691" name="Rectangle 3"/>
          <p:cNvSpPr>
            <a:spLocks noGrp="1" noChangeArrowheads="1"/>
          </p:cNvSpPr>
          <p:nvPr>
            <p:ph idx="1"/>
          </p:nvPr>
        </p:nvSpPr>
        <p:spPr>
          <a:xfrm>
            <a:off x="457200" y="1951037"/>
            <a:ext cx="8229600" cy="4525963"/>
          </a:xfrm>
        </p:spPr>
        <p:txBody>
          <a:bodyPr/>
          <a:lstStyle/>
          <a:p>
            <a:r>
              <a:rPr lang="en-US" b="1" dirty="0" smtClean="0">
                <a:solidFill>
                  <a:schemeClr val="bg2"/>
                </a:solidFill>
              </a:rPr>
              <a:t>18%</a:t>
            </a:r>
            <a:r>
              <a:rPr lang="en-US" dirty="0" smtClean="0">
                <a:solidFill>
                  <a:schemeClr val="accent1"/>
                </a:solidFill>
              </a:rPr>
              <a:t> </a:t>
            </a:r>
            <a:r>
              <a:rPr lang="en-US" dirty="0"/>
              <a:t>of women went to their first ANC visit during the 1</a:t>
            </a:r>
            <a:r>
              <a:rPr lang="en-US" baseline="30000" dirty="0"/>
              <a:t>st</a:t>
            </a:r>
            <a:r>
              <a:rPr lang="en-US" dirty="0"/>
              <a:t> trimester of pregnancy, as recommended.</a:t>
            </a:r>
          </a:p>
          <a:p>
            <a:r>
              <a:rPr lang="en-US" b="1" dirty="0" smtClean="0">
                <a:solidFill>
                  <a:schemeClr val="bg2"/>
                </a:solidFill>
              </a:rPr>
              <a:t>51%</a:t>
            </a:r>
            <a:r>
              <a:rPr lang="en-US" dirty="0" smtClean="0">
                <a:solidFill>
                  <a:schemeClr val="accent1"/>
                </a:solidFill>
              </a:rPr>
              <a:t> </a:t>
            </a:r>
            <a:r>
              <a:rPr lang="en-US" dirty="0"/>
              <a:t>of women had </a:t>
            </a:r>
            <a:r>
              <a:rPr lang="en-US" dirty="0" smtClean="0"/>
              <a:t>4 </a:t>
            </a:r>
            <a:r>
              <a:rPr lang="en-US" dirty="0"/>
              <a:t>or more ANC </a:t>
            </a:r>
            <a:r>
              <a:rPr lang="en-US" dirty="0" smtClean="0"/>
              <a:t>visits.</a:t>
            </a:r>
          </a:p>
        </p:txBody>
      </p:sp>
    </p:spTree>
    <p:extLst>
      <p:ext uri="{BB962C8B-B14F-4D97-AF65-F5344CB8AC3E}">
        <p14:creationId xmlns:p14="http://schemas.microsoft.com/office/powerpoint/2010/main" val="32504371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31532" y="5255"/>
            <a:ext cx="9327931" cy="1143000"/>
          </a:xfrm>
        </p:spPr>
        <p:txBody>
          <a:bodyPr>
            <a:normAutofit/>
          </a:bodyPr>
          <a:lstStyle/>
          <a:p>
            <a:r>
              <a:rPr lang="en-US" sz="4000" dirty="0"/>
              <a:t>Components of Antenatal Care</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494807126"/>
              </p:ext>
            </p:extLst>
          </p:nvPr>
        </p:nvGraphicFramePr>
        <p:xfrm>
          <a:off x="304800" y="1600200"/>
          <a:ext cx="84582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4"/>
          <p:cNvSpPr txBox="1">
            <a:spLocks noChangeArrowheads="1"/>
          </p:cNvSpPr>
          <p:nvPr/>
        </p:nvSpPr>
        <p:spPr bwMode="auto">
          <a:xfrm>
            <a:off x="76200" y="953243"/>
            <a:ext cx="6781800" cy="5410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n-lt"/>
              </a:rPr>
              <a:t>Among women who received ANC in the 5 year before</a:t>
            </a:r>
            <a:br>
              <a:rPr lang="en-US" i="1" dirty="0" smtClean="0">
                <a:latin typeface="+mn-lt"/>
              </a:rPr>
            </a:br>
            <a:r>
              <a:rPr lang="en-US" i="1" dirty="0" smtClean="0">
                <a:latin typeface="+mn-lt"/>
              </a:rPr>
              <a:t>the survey, percent with the following services: </a:t>
            </a:r>
            <a:endParaRPr lang="en-US" i="1" dirty="0">
              <a:latin typeface="+mn-lt"/>
            </a:endParaRPr>
          </a:p>
        </p:txBody>
      </p:sp>
      <p:sp>
        <p:nvSpPr>
          <p:cNvPr id="7" name="Text Box 4"/>
          <p:cNvSpPr txBox="1">
            <a:spLocks noChangeArrowheads="1"/>
          </p:cNvSpPr>
          <p:nvPr/>
        </p:nvSpPr>
        <p:spPr bwMode="auto">
          <a:xfrm>
            <a:off x="136634" y="4561263"/>
            <a:ext cx="3429000" cy="535531"/>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n-lt"/>
              </a:rPr>
              <a:t>Among women with a live birth in the past 5 years, percentage who: </a:t>
            </a:r>
            <a:endParaRPr lang="en-US" i="1" dirty="0">
              <a:latin typeface="+mn-lt"/>
            </a:endParaRPr>
          </a:p>
        </p:txBody>
      </p:sp>
    </p:spTree>
    <p:extLst>
      <p:ext uri="{BB962C8B-B14F-4D97-AF65-F5344CB8AC3E}">
        <p14:creationId xmlns:p14="http://schemas.microsoft.com/office/powerpoint/2010/main" val="122048865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Tetanus Toxoid</a:t>
            </a:r>
            <a:endParaRPr lang="en-US" sz="4000" dirty="0"/>
          </a:p>
        </p:txBody>
      </p:sp>
      <p:sp>
        <p:nvSpPr>
          <p:cNvPr id="3" name="Content Placeholder 2"/>
          <p:cNvSpPr>
            <a:spLocks noGrp="1"/>
          </p:cNvSpPr>
          <p:nvPr>
            <p:ph idx="1"/>
          </p:nvPr>
        </p:nvSpPr>
        <p:spPr/>
        <p:txBody>
          <a:bodyPr>
            <a:normAutofit lnSpcReduction="10000"/>
          </a:bodyPr>
          <a:lstStyle/>
          <a:p>
            <a:r>
              <a:rPr lang="en-US" b="1" dirty="0" smtClean="0">
                <a:solidFill>
                  <a:schemeClr val="bg2"/>
                </a:solidFill>
              </a:rPr>
              <a:t>48% </a:t>
            </a:r>
            <a:r>
              <a:rPr lang="en-US" dirty="0" smtClean="0"/>
              <a:t>of pregnant women received two or more tetanus toxoid injections during their last pregnancy</a:t>
            </a:r>
          </a:p>
          <a:p>
            <a:pPr lvl="1"/>
            <a:r>
              <a:rPr lang="en-US" b="1" dirty="0" smtClean="0">
                <a:solidFill>
                  <a:schemeClr val="accent4"/>
                </a:solidFill>
              </a:rPr>
              <a:t>82%</a:t>
            </a:r>
            <a:r>
              <a:rPr lang="en-US" b="1" dirty="0" smtClean="0">
                <a:solidFill>
                  <a:schemeClr val="bg2"/>
                </a:solidFill>
              </a:rPr>
              <a:t> </a:t>
            </a:r>
            <a:r>
              <a:rPr lang="en-US" dirty="0"/>
              <a:t>of pregnant </a:t>
            </a:r>
            <a:r>
              <a:rPr lang="en-US" dirty="0" smtClean="0"/>
              <a:t>women in </a:t>
            </a:r>
            <a:r>
              <a:rPr lang="en-US" b="1" dirty="0" smtClean="0">
                <a:solidFill>
                  <a:schemeClr val="accent4"/>
                </a:solidFill>
              </a:rPr>
              <a:t>South East Zone </a:t>
            </a:r>
            <a:r>
              <a:rPr lang="en-US" dirty="0"/>
              <a:t>received two or more tetanus toxoid injections during their last pregnancy</a:t>
            </a:r>
          </a:p>
          <a:p>
            <a:r>
              <a:rPr lang="en-US" b="1" dirty="0" smtClean="0">
                <a:solidFill>
                  <a:schemeClr val="bg2"/>
                </a:solidFill>
              </a:rPr>
              <a:t>53% </a:t>
            </a:r>
            <a:r>
              <a:rPr lang="en-US" dirty="0" smtClean="0"/>
              <a:t>of last births were protected against neonatal tetanus</a:t>
            </a:r>
          </a:p>
          <a:p>
            <a:pPr lvl="1"/>
            <a:r>
              <a:rPr lang="en-US" b="1" dirty="0" smtClean="0">
                <a:solidFill>
                  <a:schemeClr val="accent4"/>
                </a:solidFill>
              </a:rPr>
              <a:t>85% </a:t>
            </a:r>
            <a:r>
              <a:rPr lang="en-US" dirty="0" smtClean="0"/>
              <a:t>of last births in </a:t>
            </a:r>
            <a:r>
              <a:rPr lang="en-US" b="1" dirty="0" smtClean="0">
                <a:solidFill>
                  <a:schemeClr val="accent4"/>
                </a:solidFill>
              </a:rPr>
              <a:t>South East Zone </a:t>
            </a:r>
            <a:r>
              <a:rPr lang="en-US" dirty="0" smtClean="0"/>
              <a:t>were protected against neonatal tetanus</a:t>
            </a:r>
            <a:endParaRPr lang="en-US" dirty="0"/>
          </a:p>
        </p:txBody>
      </p:sp>
    </p:spTree>
    <p:extLst>
      <p:ext uri="{BB962C8B-B14F-4D97-AF65-F5344CB8AC3E}">
        <p14:creationId xmlns:p14="http://schemas.microsoft.com/office/powerpoint/2010/main" val="14272607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dirty="0" smtClean="0">
                <a:sym typeface="WP IconicSymbolsB" pitchFamily="2" charset="2"/>
              </a:rPr>
              <a:t>Antenatal care</a:t>
            </a:r>
          </a:p>
          <a:p>
            <a:pPr>
              <a:lnSpc>
                <a:spcPct val="70000"/>
              </a:lnSpc>
              <a:spcAft>
                <a:spcPct val="110000"/>
              </a:spcAft>
            </a:pPr>
            <a:r>
              <a:rPr lang="en-US" sz="2400" b="1" dirty="0" smtClean="0">
                <a:solidFill>
                  <a:schemeClr val="bg2"/>
                </a:solidFill>
                <a:sym typeface="WP IconicSymbolsB" pitchFamily="2" charset="2"/>
              </a:rPr>
              <a:t>Delivery and postnatal care</a:t>
            </a:r>
          </a:p>
          <a:p>
            <a:pPr>
              <a:lnSpc>
                <a:spcPct val="70000"/>
              </a:lnSpc>
              <a:spcAft>
                <a:spcPct val="110000"/>
              </a:spcAft>
            </a:pPr>
            <a:r>
              <a:rPr lang="en-US" sz="2400" dirty="0" smtClean="0">
                <a:sym typeface="WP IconicSymbolsB" pitchFamily="2" charset="2"/>
              </a:rPr>
              <a:t>Other health issues</a:t>
            </a:r>
          </a:p>
        </p:txBody>
      </p:sp>
    </p:spTree>
    <p:extLst>
      <p:ext uri="{BB962C8B-B14F-4D97-AF65-F5344CB8AC3E}">
        <p14:creationId xmlns:p14="http://schemas.microsoft.com/office/powerpoint/2010/main" val="32412278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3211957943"/>
              </p:ext>
            </p:extLst>
          </p:nvPr>
        </p:nvGraphicFramePr>
        <p:xfrm>
          <a:off x="457200" y="1600200"/>
          <a:ext cx="81534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18434" name="Rectangle 2"/>
          <p:cNvSpPr>
            <a:spLocks noGrp="1" noChangeArrowheads="1"/>
          </p:cNvSpPr>
          <p:nvPr>
            <p:ph type="title"/>
          </p:nvPr>
        </p:nvSpPr>
        <p:spPr>
          <a:xfrm>
            <a:off x="762000" y="0"/>
            <a:ext cx="7954963" cy="990600"/>
          </a:xfrm>
          <a:noFill/>
          <a:ln/>
        </p:spPr>
        <p:txBody>
          <a:bodyPr>
            <a:normAutofit/>
          </a:bodyPr>
          <a:lstStyle/>
          <a:p>
            <a:r>
              <a:rPr lang="en-US" sz="4000" dirty="0"/>
              <a:t>Place of Delivery</a:t>
            </a:r>
          </a:p>
        </p:txBody>
      </p:sp>
      <p:sp>
        <p:nvSpPr>
          <p:cNvPr id="18436" name="Text Box 4"/>
          <p:cNvSpPr txBox="1">
            <a:spLocks noChangeArrowheads="1"/>
          </p:cNvSpPr>
          <p:nvPr/>
        </p:nvSpPr>
        <p:spPr bwMode="auto">
          <a:xfrm>
            <a:off x="0" y="1066800"/>
            <a:ext cx="6858000" cy="3194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j-lt"/>
              </a:rPr>
              <a:t>Percent distribution of live births in the 5 years before the survey</a:t>
            </a:r>
            <a:endParaRPr lang="en-US" i="1" dirty="0">
              <a:latin typeface="+mj-lt"/>
            </a:endParaRPr>
          </a:p>
        </p:txBody>
      </p:sp>
    </p:spTree>
    <p:extLst>
      <p:ext uri="{BB962C8B-B14F-4D97-AF65-F5344CB8AC3E}">
        <p14:creationId xmlns:p14="http://schemas.microsoft.com/office/powerpoint/2010/main" val="648942540"/>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3423</TotalTime>
  <Words>1315</Words>
  <Application>Microsoft Office PowerPoint</Application>
  <PresentationFormat>On-screen Show (4:3)</PresentationFormat>
  <Paragraphs>125</Paragraphs>
  <Slides>17</Slides>
  <Notes>13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Arial</vt:lpstr>
      <vt:lpstr>Calibri</vt:lpstr>
      <vt:lpstr>WP IconicSymbolsB</vt:lpstr>
      <vt:lpstr>Custom Design</vt:lpstr>
      <vt:lpstr>1_Custom Design</vt:lpstr>
      <vt:lpstr>PowerPoint Presentation</vt:lpstr>
      <vt:lpstr>PowerPoint Presentation</vt:lpstr>
      <vt:lpstr>Antenatal Care by Provider</vt:lpstr>
      <vt:lpstr>Antenatal Care by State</vt:lpstr>
      <vt:lpstr>Timing of Antenatal Care and  Number of Visits</vt:lpstr>
      <vt:lpstr>Components of Antenatal Care</vt:lpstr>
      <vt:lpstr>Tetanus Toxoid</vt:lpstr>
      <vt:lpstr>PowerPoint Presentation</vt:lpstr>
      <vt:lpstr>Place of Delivery</vt:lpstr>
      <vt:lpstr>Place of Delivery by State</vt:lpstr>
      <vt:lpstr>Assistance During Delivery</vt:lpstr>
      <vt:lpstr>Assistance during Delivery by States</vt:lpstr>
      <vt:lpstr>Trends in Maternal Health Care</vt:lpstr>
      <vt:lpstr>Timing of Postnatal Care (PNC)  for Mother and Infant</vt:lpstr>
      <vt:lpstr>PowerPoint Presentation</vt:lpstr>
      <vt:lpstr>Problems Accessing Health Care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333</cp:revision>
  <dcterms:created xsi:type="dcterms:W3CDTF">2008-02-29T16:41:57Z</dcterms:created>
  <dcterms:modified xsi:type="dcterms:W3CDTF">2014-08-25T21:22:08Z</dcterms:modified>
</cp:coreProperties>
</file>