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313"/>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322495864"/>
        <c:axId val="322496648"/>
      </c:barChart>
      <c:catAx>
        <c:axId val="322495864"/>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322496648"/>
        <c:crosses val="autoZero"/>
        <c:auto val="1"/>
        <c:lblAlgn val="ctr"/>
        <c:lblOffset val="100"/>
        <c:tickLblSkip val="1"/>
        <c:tickMarkSkip val="1"/>
        <c:noMultiLvlLbl val="0"/>
      </c:catAx>
      <c:valAx>
        <c:axId val="322496648"/>
        <c:scaling>
          <c:orientation val="minMax"/>
          <c:max val="200"/>
        </c:scaling>
        <c:delete val="1"/>
        <c:axPos val="l"/>
        <c:numFmt formatCode="General" sourceLinked="1"/>
        <c:majorTickMark val="out"/>
        <c:minorTickMark val="none"/>
        <c:tickLblPos val="nextTo"/>
        <c:crossAx val="3224958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lang="en-US"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showLegendKey val="0"/>
          <c:showVal val="1"/>
          <c:showCatName val="0"/>
          <c:showSerName val="0"/>
          <c:showPercent val="0"/>
          <c:showBubbleSize val="0"/>
        </c:dLbls>
        <c:gapWidth val="150"/>
        <c:axId val="322497432"/>
        <c:axId val="285206328"/>
      </c:barChart>
      <c:catAx>
        <c:axId val="322497432"/>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285206328"/>
        <c:crosses val="autoZero"/>
        <c:auto val="1"/>
        <c:lblAlgn val="ctr"/>
        <c:lblOffset val="100"/>
        <c:noMultiLvlLbl val="0"/>
      </c:catAx>
      <c:valAx>
        <c:axId val="285206328"/>
        <c:scaling>
          <c:orientation val="minMax"/>
          <c:max val="250"/>
        </c:scaling>
        <c:delete val="1"/>
        <c:axPos val="l"/>
        <c:numFmt formatCode="General" sourceLinked="1"/>
        <c:majorTickMark val="out"/>
        <c:minorTickMark val="none"/>
        <c:tickLblPos val="nextTo"/>
        <c:crossAx val="322497432"/>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285207112"/>
        <c:axId val="285207504"/>
      </c:barChart>
      <c:catAx>
        <c:axId val="285207112"/>
        <c:scaling>
          <c:orientation val="minMax"/>
        </c:scaling>
        <c:delete val="0"/>
        <c:axPos val="b"/>
        <c:numFmt formatCode="General" sourceLinked="0"/>
        <c:majorTickMark val="none"/>
        <c:minorTickMark val="none"/>
        <c:tickLblPos val="nextTo"/>
        <c:txPr>
          <a:bodyPr/>
          <a:lstStyle/>
          <a:p>
            <a:pPr>
              <a:defRPr lang="en-US"/>
            </a:pPr>
            <a:endParaRPr lang="en-US"/>
          </a:p>
        </c:txPr>
        <c:crossAx val="285207504"/>
        <c:crosses val="autoZero"/>
        <c:auto val="1"/>
        <c:lblAlgn val="ctr"/>
        <c:lblOffset val="100"/>
        <c:noMultiLvlLbl val="0"/>
      </c:catAx>
      <c:valAx>
        <c:axId val="285207504"/>
        <c:scaling>
          <c:orientation val="minMax"/>
        </c:scaling>
        <c:delete val="1"/>
        <c:axPos val="l"/>
        <c:numFmt formatCode="General" sourceLinked="1"/>
        <c:majorTickMark val="out"/>
        <c:minorTickMark val="none"/>
        <c:tickLblPos val="nextTo"/>
        <c:crossAx val="285207112"/>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8E-2"/>
          <c:y val="0.21811249179790049"/>
          <c:w val="0.96604938271604934"/>
          <c:h val="0.67797695209973796"/>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325230224"/>
        <c:axId val="325230616"/>
      </c:barChart>
      <c:catAx>
        <c:axId val="325230224"/>
        <c:scaling>
          <c:orientation val="minMax"/>
        </c:scaling>
        <c:delete val="0"/>
        <c:axPos val="b"/>
        <c:numFmt formatCode="General" sourceLinked="0"/>
        <c:majorTickMark val="none"/>
        <c:minorTickMark val="none"/>
        <c:tickLblPos val="nextTo"/>
        <c:txPr>
          <a:bodyPr/>
          <a:lstStyle/>
          <a:p>
            <a:pPr>
              <a:defRPr lang="en-US"/>
            </a:pPr>
            <a:endParaRPr lang="en-US"/>
          </a:p>
        </c:txPr>
        <c:crossAx val="325230616"/>
        <c:crosses val="autoZero"/>
        <c:auto val="1"/>
        <c:lblAlgn val="ctr"/>
        <c:lblOffset val="100"/>
        <c:noMultiLvlLbl val="0"/>
      </c:catAx>
      <c:valAx>
        <c:axId val="325230616"/>
        <c:scaling>
          <c:orientation val="minMax"/>
        </c:scaling>
        <c:delete val="1"/>
        <c:axPos val="l"/>
        <c:numFmt formatCode="General" sourceLinked="1"/>
        <c:majorTickMark val="out"/>
        <c:minorTickMark val="none"/>
        <c:tickLblPos val="nextTo"/>
        <c:crossAx val="325230224"/>
        <c:crosses val="autoZero"/>
        <c:crossBetween val="between"/>
      </c:valAx>
    </c:plotArea>
    <c:legend>
      <c:legendPos val="t"/>
      <c:overlay val="0"/>
      <c:txPr>
        <a:bodyPr/>
        <a:lstStyle/>
        <a:p>
          <a:pPr>
            <a:defRPr lang="en-US"/>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45</c:v>
                </c:pt>
                <c:pt idx="2">
                  <c:v>82</c:v>
                </c:pt>
                <c:pt idx="3">
                  <c:v>54</c:v>
                </c:pt>
                <c:pt idx="4">
                  <c:v>131</c:v>
                </c:pt>
              </c:numCache>
            </c:numRef>
          </c:val>
        </c:ser>
        <c:dLbls>
          <c:showLegendKey val="0"/>
          <c:showVal val="0"/>
          <c:showCatName val="0"/>
          <c:showSerName val="0"/>
          <c:showPercent val="0"/>
          <c:showBubbleSize val="0"/>
        </c:dLbls>
        <c:gapWidth val="75"/>
        <c:axId val="325233752"/>
        <c:axId val="326571680"/>
      </c:barChart>
      <c:catAx>
        <c:axId val="325233752"/>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326571680"/>
        <c:crosses val="autoZero"/>
        <c:auto val="1"/>
        <c:lblAlgn val="ctr"/>
        <c:lblOffset val="100"/>
        <c:tickLblSkip val="1"/>
        <c:tickMarkSkip val="1"/>
        <c:noMultiLvlLbl val="0"/>
      </c:catAx>
      <c:valAx>
        <c:axId val="326571680"/>
        <c:scaling>
          <c:orientation val="minMax"/>
          <c:max val="200"/>
        </c:scaling>
        <c:delete val="1"/>
        <c:axPos val="l"/>
        <c:numFmt formatCode="General" sourceLinked="1"/>
        <c:majorTickMark val="out"/>
        <c:minorTickMark val="none"/>
        <c:tickLblPos val="nextTo"/>
        <c:crossAx val="3252337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lang="en-US"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326572464"/>
        <c:axId val="326572856"/>
      </c:barChart>
      <c:catAx>
        <c:axId val="326572464"/>
        <c:scaling>
          <c:orientation val="minMax"/>
        </c:scaling>
        <c:delete val="0"/>
        <c:axPos val="b"/>
        <c:numFmt formatCode="General" sourceLinked="0"/>
        <c:majorTickMark val="none"/>
        <c:minorTickMark val="none"/>
        <c:tickLblPos val="nextTo"/>
        <c:txPr>
          <a:bodyPr/>
          <a:lstStyle/>
          <a:p>
            <a:pPr>
              <a:defRPr lang="en-US">
                <a:latin typeface="Calibri" panose="020F0502020204030204" pitchFamily="34" charset="0"/>
              </a:defRPr>
            </a:pPr>
            <a:endParaRPr lang="en-US"/>
          </a:p>
        </c:txPr>
        <c:crossAx val="326572856"/>
        <c:crosses val="autoZero"/>
        <c:auto val="1"/>
        <c:lblAlgn val="ctr"/>
        <c:lblOffset val="100"/>
        <c:noMultiLvlLbl val="0"/>
      </c:catAx>
      <c:valAx>
        <c:axId val="326572856"/>
        <c:scaling>
          <c:orientation val="minMax"/>
        </c:scaling>
        <c:delete val="1"/>
        <c:axPos val="l"/>
        <c:numFmt formatCode="General" sourceLinked="1"/>
        <c:majorTickMark val="out"/>
        <c:minorTickMark val="none"/>
        <c:tickLblPos val="nextTo"/>
        <c:crossAx val="326572464"/>
        <c:crosses val="autoZero"/>
        <c:crossBetween val="between"/>
      </c:valAx>
    </c:plotArea>
    <c:legend>
      <c:legendPos val="t"/>
      <c:overlay val="0"/>
      <c:txPr>
        <a:bodyPr/>
        <a:lstStyle/>
        <a:p>
          <a:pPr>
            <a:defRPr lang="en-US">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326573640"/>
        <c:axId val="326574032"/>
      </c:barChart>
      <c:catAx>
        <c:axId val="326573640"/>
        <c:scaling>
          <c:orientation val="minMax"/>
        </c:scaling>
        <c:delete val="0"/>
        <c:axPos val="b"/>
        <c:numFmt formatCode="General" sourceLinked="0"/>
        <c:majorTickMark val="none"/>
        <c:minorTickMark val="none"/>
        <c:tickLblPos val="nextTo"/>
        <c:txPr>
          <a:bodyPr/>
          <a:lstStyle/>
          <a:p>
            <a:pPr>
              <a:defRPr lang="en-US">
                <a:latin typeface="Calibri" pitchFamily="34" charset="0"/>
              </a:defRPr>
            </a:pPr>
            <a:endParaRPr lang="en-US"/>
          </a:p>
        </c:txPr>
        <c:crossAx val="326574032"/>
        <c:crosses val="autoZero"/>
        <c:auto val="1"/>
        <c:lblAlgn val="ctr"/>
        <c:lblOffset val="100"/>
        <c:noMultiLvlLbl val="0"/>
      </c:catAx>
      <c:valAx>
        <c:axId val="326574032"/>
        <c:scaling>
          <c:orientation val="minMax"/>
          <c:max val="250"/>
        </c:scaling>
        <c:delete val="1"/>
        <c:axPos val="l"/>
        <c:numFmt formatCode="General" sourceLinked="1"/>
        <c:majorTickMark val="none"/>
        <c:minorTickMark val="none"/>
        <c:tickLblPos val="nextTo"/>
        <c:crossAx val="326573640"/>
        <c:crosses val="autoZero"/>
        <c:crossBetween val="between"/>
      </c:valAx>
    </c:plotArea>
    <c:legend>
      <c:legendPos val="t"/>
      <c:overlay val="0"/>
      <c:txPr>
        <a:bodyPr/>
        <a:lstStyle/>
        <a:p>
          <a:pPr>
            <a:defRPr lang="en-US">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326574816"/>
        <c:axId val="326575208"/>
      </c:barChart>
      <c:catAx>
        <c:axId val="326574816"/>
        <c:scaling>
          <c:orientation val="minMax"/>
        </c:scaling>
        <c:delete val="0"/>
        <c:axPos val="b"/>
        <c:numFmt formatCode="General" sourceLinked="1"/>
        <c:majorTickMark val="none"/>
        <c:minorTickMark val="none"/>
        <c:tickLblPos val="nextTo"/>
        <c:txPr>
          <a:bodyPr rot="0" vert="horz"/>
          <a:lstStyle/>
          <a:p>
            <a:pPr>
              <a:defRPr lang="en-US">
                <a:latin typeface="Calibri" pitchFamily="34" charset="0"/>
              </a:defRPr>
            </a:pPr>
            <a:endParaRPr lang="en-US"/>
          </a:p>
        </c:txPr>
        <c:crossAx val="326575208"/>
        <c:crosses val="autoZero"/>
        <c:auto val="1"/>
        <c:lblAlgn val="ctr"/>
        <c:lblOffset val="100"/>
        <c:tickLblSkip val="1"/>
        <c:tickMarkSkip val="1"/>
        <c:noMultiLvlLbl val="0"/>
      </c:catAx>
      <c:valAx>
        <c:axId val="326575208"/>
        <c:scaling>
          <c:orientation val="minMax"/>
          <c:max val="250"/>
        </c:scaling>
        <c:delete val="1"/>
        <c:axPos val="l"/>
        <c:numFmt formatCode="General" sourceLinked="1"/>
        <c:majorTickMark val="out"/>
        <c:minorTickMark val="none"/>
        <c:tickLblPos val="nextTo"/>
        <c:crossAx val="326574816"/>
        <c:crosses val="autoZero"/>
        <c:crossBetween val="between"/>
      </c:valAx>
    </c:plotArea>
    <c:legend>
      <c:legendPos val="t"/>
      <c:overlay val="0"/>
      <c:txPr>
        <a:bodyPr/>
        <a:lstStyle/>
        <a:p>
          <a:pPr>
            <a:defRPr lang="en-US">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1759476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2189927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530601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1724787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2165600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85039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94877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3028301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South East Zone are 82 and 131 deaths per 1,000 live births, respectively. </a:t>
            </a:r>
            <a:endParaRPr lang="en-US" noProof="0" dirty="0" smtClean="0"/>
          </a:p>
        </p:txBody>
      </p:sp>
    </p:spTree>
    <p:extLst>
      <p:ext uri="{BB962C8B-B14F-4D97-AF65-F5344CB8AC3E}">
        <p14:creationId xmlns:p14="http://schemas.microsoft.com/office/powerpoint/2010/main" val="1586232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1944139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38724011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pPr/>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pPr/>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a:t>
            </a:r>
            <a:r>
              <a:rPr lang="en-US" sz="2800" smtClean="0"/>
              <a:t>100,000 live births</a:t>
            </a:r>
            <a:r>
              <a:rPr lang="en-US" sz="2800" dirty="0" smtClean="0"/>
              <a:t>]</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South East Zone</a:t>
            </a:r>
            <a:r>
              <a:rPr lang="en-US" sz="2400" dirty="0" smtClean="0"/>
              <a:t>, current </a:t>
            </a:r>
            <a:r>
              <a:rPr lang="en-US" sz="2400" b="1" dirty="0">
                <a:solidFill>
                  <a:schemeClr val="accent4"/>
                </a:solidFill>
              </a:rPr>
              <a:t>infant mortality rate </a:t>
            </a:r>
            <a:r>
              <a:rPr lang="en-US" sz="2400" dirty="0"/>
              <a:t>is </a:t>
            </a:r>
            <a:r>
              <a:rPr lang="en-US" sz="2400" b="1" dirty="0" smtClean="0">
                <a:solidFill>
                  <a:schemeClr val="accent4"/>
                </a:solidFill>
              </a:rPr>
              <a:t>82 </a:t>
            </a:r>
            <a:r>
              <a:rPr lang="en-US" sz="2400" dirty="0"/>
              <a:t>deaths per 1,000 live births and </a:t>
            </a:r>
            <a:r>
              <a:rPr lang="en-US" sz="2400" b="1" dirty="0">
                <a:solidFill>
                  <a:schemeClr val="accent4"/>
                </a:solidFill>
              </a:rPr>
              <a:t>under-five mortality </a:t>
            </a:r>
            <a:r>
              <a:rPr lang="en-US" sz="2400" dirty="0"/>
              <a:t>rate is </a:t>
            </a:r>
            <a:r>
              <a:rPr lang="en-US" sz="2400" b="1" dirty="0" smtClean="0">
                <a:solidFill>
                  <a:schemeClr val="accent4"/>
                </a:solidFill>
              </a:rPr>
              <a:t>131</a:t>
            </a:r>
            <a:r>
              <a:rPr lang="en-US" sz="2400" b="1" dirty="0"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Postneonatal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707886"/>
          </a:xfrm>
          <a:prstGeom prst="rect">
            <a:avLst/>
          </a:prstGeom>
          <a:noFill/>
        </p:spPr>
        <p:txBody>
          <a:bodyPr wrap="square" rtlCol="0">
            <a:spAutoFit/>
          </a:bodyPr>
          <a:lstStyle/>
          <a:p>
            <a:pPr algn="ctr"/>
            <a:r>
              <a:rPr lang="en-US" sz="2000" b="1" dirty="0" smtClean="0">
                <a:solidFill>
                  <a:schemeClr val="bg1"/>
                </a:solidFill>
                <a:latin typeface="+mn-lt"/>
              </a:rPr>
              <a:t>North East</a:t>
            </a:r>
          </a:p>
          <a:p>
            <a:pPr algn="ctr"/>
            <a:r>
              <a:rPr lang="en-US" sz="2000" b="1" dirty="0" smtClean="0">
                <a:solidFill>
                  <a:schemeClr val="bg1"/>
                </a:solidFill>
                <a:latin typeface="+mn-lt"/>
              </a:rPr>
              <a:t>160</a:t>
            </a:r>
            <a:endParaRPr lang="en-US" sz="2000" b="1" dirty="0">
              <a:solidFill>
                <a:schemeClr val="bg1"/>
              </a:solidFill>
              <a:latin typeface="+mn-lt"/>
            </a:endParaRPr>
          </a:p>
        </p:txBody>
      </p:sp>
      <p:sp>
        <p:nvSpPr>
          <p:cNvPr id="233" name="TextBox 232"/>
          <p:cNvSpPr txBox="1"/>
          <p:nvPr/>
        </p:nvSpPr>
        <p:spPr>
          <a:xfrm>
            <a:off x="2459107" y="3711644"/>
            <a:ext cx="1938939" cy="707886"/>
          </a:xfrm>
          <a:prstGeom prst="rect">
            <a:avLst/>
          </a:prstGeom>
          <a:noFill/>
        </p:spPr>
        <p:txBody>
          <a:bodyPr wrap="square" rtlCol="0">
            <a:spAutoFit/>
          </a:bodyPr>
          <a:lstStyle/>
          <a:p>
            <a:pPr algn="ctr"/>
            <a:r>
              <a:rPr lang="en-US" sz="2000" b="1" dirty="0" smtClean="0">
                <a:latin typeface="+mn-lt"/>
              </a:rPr>
              <a:t>North Central</a:t>
            </a:r>
          </a:p>
          <a:p>
            <a:pPr algn="ctr"/>
            <a:r>
              <a:rPr lang="en-US" sz="2000" b="1" dirty="0" smtClean="0">
                <a:latin typeface="+mn-lt"/>
              </a:rPr>
              <a:t>100</a:t>
            </a:r>
            <a:endParaRPr lang="en-US" sz="2000" b="1" dirty="0">
              <a:latin typeface="+mn-lt"/>
            </a:endParaRPr>
          </a:p>
        </p:txBody>
      </p:sp>
      <p:sp>
        <p:nvSpPr>
          <p:cNvPr id="234" name="TextBox 233"/>
          <p:cNvSpPr txBox="1"/>
          <p:nvPr/>
        </p:nvSpPr>
        <p:spPr>
          <a:xfrm>
            <a:off x="2400505" y="1875770"/>
            <a:ext cx="2012539" cy="707886"/>
          </a:xfrm>
          <a:prstGeom prst="rect">
            <a:avLst/>
          </a:prstGeom>
          <a:noFill/>
        </p:spPr>
        <p:txBody>
          <a:bodyPr wrap="square" rtlCol="0">
            <a:spAutoFit/>
          </a:bodyPr>
          <a:lstStyle/>
          <a:p>
            <a:pPr algn="ctr"/>
            <a:r>
              <a:rPr lang="en-US" sz="2000" b="1" dirty="0" smtClean="0">
                <a:solidFill>
                  <a:schemeClr val="bg1"/>
                </a:solidFill>
                <a:latin typeface="+mn-lt"/>
              </a:rPr>
              <a:t>North West</a:t>
            </a:r>
          </a:p>
          <a:p>
            <a:pPr algn="ctr"/>
            <a:r>
              <a:rPr lang="en-US" sz="2000" b="1" dirty="0" smtClean="0">
                <a:solidFill>
                  <a:schemeClr val="bg1"/>
                </a:solidFill>
                <a:latin typeface="+mn-lt"/>
              </a:rPr>
              <a:t>185</a:t>
            </a:r>
            <a:endParaRPr lang="en-US" sz="2000" b="1" dirty="0">
              <a:solidFill>
                <a:schemeClr val="bg1"/>
              </a:solidFill>
              <a:latin typeface="+mn-lt"/>
            </a:endParaRPr>
          </a:p>
        </p:txBody>
      </p:sp>
      <p:sp>
        <p:nvSpPr>
          <p:cNvPr id="235" name="TextBox 234"/>
          <p:cNvSpPr txBox="1"/>
          <p:nvPr/>
        </p:nvSpPr>
        <p:spPr>
          <a:xfrm>
            <a:off x="1325673" y="4619247"/>
            <a:ext cx="1805179" cy="707886"/>
          </a:xfrm>
          <a:prstGeom prst="rect">
            <a:avLst/>
          </a:prstGeom>
          <a:noFill/>
        </p:spPr>
        <p:txBody>
          <a:bodyPr wrap="square" rtlCol="0">
            <a:spAutoFit/>
          </a:bodyPr>
          <a:lstStyle/>
          <a:p>
            <a:pPr algn="ctr"/>
            <a:r>
              <a:rPr lang="en-US" sz="2000" b="1" dirty="0" smtClean="0">
                <a:latin typeface="+mn-lt"/>
              </a:rPr>
              <a:t>South West</a:t>
            </a:r>
          </a:p>
          <a:p>
            <a:pPr algn="ctr"/>
            <a:r>
              <a:rPr lang="en-US" sz="2000" b="1" dirty="0" smtClean="0">
                <a:latin typeface="+mn-lt"/>
              </a:rPr>
              <a:t>90</a:t>
            </a:r>
            <a:endParaRPr lang="en-US" sz="2000" b="1" dirty="0">
              <a:latin typeface="+mn-lt"/>
            </a:endParaRPr>
          </a:p>
        </p:txBody>
      </p:sp>
      <p:sp>
        <p:nvSpPr>
          <p:cNvPr id="236" name="TextBox 235"/>
          <p:cNvSpPr txBox="1"/>
          <p:nvPr/>
        </p:nvSpPr>
        <p:spPr>
          <a:xfrm>
            <a:off x="3584028" y="5297946"/>
            <a:ext cx="925019" cy="861774"/>
          </a:xfrm>
          <a:prstGeom prst="rect">
            <a:avLst/>
          </a:prstGeom>
          <a:noFill/>
        </p:spPr>
        <p:txBody>
          <a:bodyPr wrap="square" rtlCol="0">
            <a:spAutoFit/>
          </a:bodyPr>
          <a:lstStyle/>
          <a:p>
            <a:pPr algn="ctr"/>
            <a:r>
              <a:rPr lang="en-US" sz="1600" b="1" dirty="0" smtClean="0">
                <a:latin typeface="+mn-lt"/>
              </a:rPr>
              <a:t>South</a:t>
            </a:r>
          </a:p>
          <a:p>
            <a:pPr algn="ctr"/>
            <a:r>
              <a:rPr lang="en-US" sz="1600" b="1" dirty="0" smtClean="0">
                <a:latin typeface="+mn-lt"/>
              </a:rPr>
              <a:t>East</a:t>
            </a:r>
          </a:p>
          <a:p>
            <a:pPr algn="ctr"/>
            <a:r>
              <a:rPr lang="en-US" sz="1600" b="1" dirty="0" smtClean="0">
                <a:latin typeface="+mn-lt"/>
              </a:rPr>
              <a:t>131</a:t>
            </a:r>
          </a:p>
        </p:txBody>
      </p:sp>
      <p:sp>
        <p:nvSpPr>
          <p:cNvPr id="237" name="TextBox 236"/>
          <p:cNvSpPr txBox="1"/>
          <p:nvPr/>
        </p:nvSpPr>
        <p:spPr>
          <a:xfrm>
            <a:off x="2690019" y="5331764"/>
            <a:ext cx="1045862" cy="1015663"/>
          </a:xfrm>
          <a:prstGeom prst="rect">
            <a:avLst/>
          </a:prstGeom>
          <a:noFill/>
        </p:spPr>
        <p:txBody>
          <a:bodyPr wrap="square" rtlCol="0">
            <a:spAutoFit/>
          </a:bodyPr>
          <a:lstStyle/>
          <a:p>
            <a:pPr algn="ctr"/>
            <a:r>
              <a:rPr lang="en-US" sz="2000" b="1" dirty="0" smtClean="0">
                <a:latin typeface="+mn-lt"/>
              </a:rPr>
              <a:t>South</a:t>
            </a:r>
          </a:p>
          <a:p>
            <a:pPr algn="ctr"/>
            <a:r>
              <a:rPr lang="en-US" sz="2000" b="1" dirty="0" smtClean="0">
                <a:latin typeface="+mn-lt"/>
              </a:rPr>
              <a:t>South</a:t>
            </a:r>
          </a:p>
          <a:p>
            <a:pPr algn="ctr"/>
            <a:r>
              <a:rPr lang="en-US" sz="2000" b="1" dirty="0" smtClean="0">
                <a:latin typeface="+mn-lt"/>
              </a:rPr>
              <a:t>91</a:t>
            </a:r>
            <a:endParaRPr lang="en-US" sz="20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a:t>
            </a:r>
            <a:r>
              <a:rPr lang="en-US" sz="3600" dirty="0">
                <a:latin typeface="Calibri" pitchFamily="34" charset="0"/>
                <a:cs typeface="Times New Roman" pitchFamily="18" charset="0"/>
              </a:rPr>
              <a:t>S</a:t>
            </a:r>
            <a:r>
              <a:rPr lang="en-US" sz="3600" dirty="0" smtClean="0">
                <a:latin typeface="Calibri" pitchFamily="34" charset="0"/>
                <a:cs typeface="Times New Roman" pitchFamily="18" charset="0"/>
              </a:rPr>
              <a:t>outh East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1408634617"/>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3070</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South East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307</cp:revision>
  <dcterms:created xsi:type="dcterms:W3CDTF">2008-02-29T16:41:57Z</dcterms:created>
  <dcterms:modified xsi:type="dcterms:W3CDTF">2014-08-25T21:21:23Z</dcterms:modified>
</cp:coreProperties>
</file>