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charts/chart4.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12.xml" ContentType="application/vnd.openxmlformats-officedocument.presentationml.notesSlide+xml"/>
  <Override PartName="/ppt/charts/chart11.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5.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6.xml" ContentType="application/vnd.openxmlformats-officedocument.drawingml.chart+xml"/>
  <Override PartName="/ppt/notesSlides/notesSlide22.xml" ContentType="application/vnd.openxmlformats-officedocument.presentationml.notesSlide+xml"/>
  <Override PartName="/ppt/charts/chart17.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33"/>
  </p:notesMasterIdLst>
  <p:handoutMasterIdLst>
    <p:handoutMasterId r:id="rId34"/>
  </p:handoutMasterIdLst>
  <p:sldIdLst>
    <p:sldId id="448" r:id="rId3"/>
    <p:sldId id="460" r:id="rId4"/>
    <p:sldId id="444" r:id="rId5"/>
    <p:sldId id="412" r:id="rId6"/>
    <p:sldId id="463" r:id="rId7"/>
    <p:sldId id="413" r:id="rId8"/>
    <p:sldId id="470" r:id="rId9"/>
    <p:sldId id="415" r:id="rId10"/>
    <p:sldId id="417" r:id="rId11"/>
    <p:sldId id="464" r:id="rId12"/>
    <p:sldId id="418" r:id="rId13"/>
    <p:sldId id="465" r:id="rId14"/>
    <p:sldId id="446" r:id="rId15"/>
    <p:sldId id="419" r:id="rId16"/>
    <p:sldId id="466" r:id="rId17"/>
    <p:sldId id="452" r:id="rId18"/>
    <p:sldId id="461" r:id="rId19"/>
    <p:sldId id="423" r:id="rId20"/>
    <p:sldId id="453" r:id="rId21"/>
    <p:sldId id="471" r:id="rId22"/>
    <p:sldId id="467" r:id="rId23"/>
    <p:sldId id="472" r:id="rId24"/>
    <p:sldId id="454" r:id="rId25"/>
    <p:sldId id="455" r:id="rId26"/>
    <p:sldId id="462" r:id="rId27"/>
    <p:sldId id="456" r:id="rId28"/>
    <p:sldId id="457" r:id="rId29"/>
    <p:sldId id="458" r:id="rId30"/>
    <p:sldId id="459" r:id="rId31"/>
    <p:sldId id="433"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44" autoAdjust="0"/>
    <p:restoredTop sz="82064" autoAdjust="0"/>
  </p:normalViewPr>
  <p:slideViewPr>
    <p:cSldViewPr>
      <p:cViewPr varScale="1">
        <p:scale>
          <a:sx n="72" d="100"/>
          <a:sy n="72" d="100"/>
        </p:scale>
        <p:origin x="1530" y="36"/>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804597701149427E-2"/>
          <c:y val="0.13371939515023334"/>
          <c:w val="0.96839080459770155"/>
          <c:h val="0.71235848317467765"/>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dLbl>
              <c:idx val="3"/>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Sheet1!$B$2:$B$7</c:f>
              <c:numCache>
                <c:formatCode>General</c:formatCode>
                <c:ptCount val="6"/>
                <c:pt idx="0">
                  <c:v>86</c:v>
                </c:pt>
                <c:pt idx="1">
                  <c:v>93</c:v>
                </c:pt>
                <c:pt idx="2">
                  <c:v>98</c:v>
                </c:pt>
                <c:pt idx="3">
                  <c:v>99</c:v>
                </c:pt>
                <c:pt idx="5">
                  <c:v>93</c:v>
                </c:pt>
              </c:numCache>
            </c:numRef>
          </c:val>
        </c:ser>
        <c:ser>
          <c:idx val="1"/>
          <c:order val="1"/>
          <c:tx>
            <c:strRef>
              <c:f>Sheet1!$C$1</c:f>
              <c:strCache>
                <c:ptCount val="1"/>
                <c:pt idx="0">
                  <c:v>Men</c:v>
                </c:pt>
              </c:strCache>
            </c:strRef>
          </c:tx>
          <c:spPr>
            <a:solidFill>
              <a:srgbClr val="FFE278"/>
            </a:solidFill>
          </c:spPr>
          <c:invertIfNegative val="0"/>
          <c:dLbls>
            <c:dLbl>
              <c:idx val="3"/>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Sheet1!$C$2:$C$7</c:f>
              <c:numCache>
                <c:formatCode>General</c:formatCode>
                <c:ptCount val="6"/>
                <c:pt idx="0">
                  <c:v>89</c:v>
                </c:pt>
                <c:pt idx="1">
                  <c:v>95</c:v>
                </c:pt>
                <c:pt idx="2">
                  <c:v>98</c:v>
                </c:pt>
                <c:pt idx="3">
                  <c:v>99</c:v>
                </c:pt>
                <c:pt idx="5">
                  <c:v>96</c:v>
                </c:pt>
              </c:numCache>
            </c:numRef>
          </c:val>
        </c:ser>
        <c:dLbls>
          <c:showLegendKey val="0"/>
          <c:showVal val="1"/>
          <c:showCatName val="0"/>
          <c:showSerName val="0"/>
          <c:showPercent val="0"/>
          <c:showBubbleSize val="0"/>
        </c:dLbls>
        <c:gapWidth val="150"/>
        <c:overlap val="-25"/>
        <c:axId val="222024000"/>
        <c:axId val="222024784"/>
      </c:barChart>
      <c:catAx>
        <c:axId val="222024000"/>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222024784"/>
        <c:crosses val="autoZero"/>
        <c:auto val="1"/>
        <c:lblAlgn val="ctr"/>
        <c:lblOffset val="100"/>
        <c:noMultiLvlLbl val="0"/>
      </c:catAx>
      <c:valAx>
        <c:axId val="222024784"/>
        <c:scaling>
          <c:orientation val="minMax"/>
          <c:max val="100"/>
          <c:min val="0"/>
        </c:scaling>
        <c:delete val="1"/>
        <c:axPos val="l"/>
        <c:numFmt formatCode="General" sourceLinked="1"/>
        <c:majorTickMark val="out"/>
        <c:minorTickMark val="none"/>
        <c:tickLblPos val="nextTo"/>
        <c:crossAx val="22202400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958896193021815"/>
          <c:y val="1.2707390868008933E-2"/>
          <c:w val="0.41139336367357748"/>
          <c:h val="0.94393119390234659"/>
        </c:manualLayout>
      </c:layout>
      <c:barChart>
        <c:barDir val="bar"/>
        <c:grouping val="clustered"/>
        <c:varyColors val="0"/>
        <c:ser>
          <c:idx val="0"/>
          <c:order val="0"/>
          <c:tx>
            <c:strRef>
              <c:f>Sheet1!$B$1</c:f>
              <c:strCache>
                <c:ptCount val="1"/>
                <c:pt idx="0">
                  <c:v>South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9</c:v>
                </c:pt>
                <c:pt idx="1">
                  <c:v>38</c:v>
                </c:pt>
                <c:pt idx="2">
                  <c:v>55</c:v>
                </c:pt>
                <c:pt idx="3">
                  <c:v>45</c:v>
                </c:pt>
                <c:pt idx="4">
                  <c:v>81</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0</c:formatCode>
                <c:ptCount val="5"/>
                <c:pt idx="0">
                  <c:v>12</c:v>
                </c:pt>
                <c:pt idx="1">
                  <c:v>36</c:v>
                </c:pt>
                <c:pt idx="2">
                  <c:v>58</c:v>
                </c:pt>
                <c:pt idx="3">
                  <c:v>49</c:v>
                </c:pt>
                <c:pt idx="4">
                  <c:v>69</c:v>
                </c:pt>
              </c:numCache>
            </c:numRef>
          </c:val>
        </c:ser>
        <c:dLbls>
          <c:showLegendKey val="0"/>
          <c:showVal val="1"/>
          <c:showCatName val="0"/>
          <c:showSerName val="0"/>
          <c:showPercent val="0"/>
          <c:showBubbleSize val="0"/>
        </c:dLbls>
        <c:gapWidth val="75"/>
        <c:overlap val="-5"/>
        <c:axId val="321793792"/>
        <c:axId val="321794184"/>
      </c:barChart>
      <c:catAx>
        <c:axId val="321793792"/>
        <c:scaling>
          <c:orientation val="minMax"/>
        </c:scaling>
        <c:delete val="0"/>
        <c:axPos val="l"/>
        <c:numFmt formatCode="General" sourceLinked="1"/>
        <c:majorTickMark val="none"/>
        <c:minorTickMark val="none"/>
        <c:tickLblPos val="nextTo"/>
        <c:crossAx val="321794184"/>
        <c:crosses val="autoZero"/>
        <c:auto val="1"/>
        <c:lblAlgn val="ctr"/>
        <c:lblOffset val="100"/>
        <c:noMultiLvlLbl val="0"/>
      </c:catAx>
      <c:valAx>
        <c:axId val="321794184"/>
        <c:scaling>
          <c:orientation val="minMax"/>
          <c:max val="100"/>
        </c:scaling>
        <c:delete val="1"/>
        <c:axPos val="b"/>
        <c:numFmt formatCode="General" sourceLinked="1"/>
        <c:majorTickMark val="out"/>
        <c:minorTickMark val="none"/>
        <c:tickLblPos val="none"/>
        <c:crossAx val="321793792"/>
        <c:crosses val="autoZero"/>
        <c:crossBetween val="between"/>
      </c:valAx>
    </c:plotArea>
    <c:legend>
      <c:legendPos val="r"/>
      <c:layout>
        <c:manualLayout>
          <c:xMode val="edge"/>
          <c:yMode val="edge"/>
          <c:x val="0.79788569433408063"/>
          <c:y val="0.42926350191635332"/>
          <c:w val="0.19293999373931481"/>
          <c:h val="0.24341607930545331"/>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347275397914766"/>
          <c:y val="1.2707390868008933E-2"/>
          <c:w val="0.40441294035493297"/>
          <c:h val="1"/>
        </c:manualLayout>
      </c:layout>
      <c:barChart>
        <c:barDir val="bar"/>
        <c:grouping val="clustered"/>
        <c:varyColors val="0"/>
        <c:ser>
          <c:idx val="0"/>
          <c:order val="0"/>
          <c:tx>
            <c:strRef>
              <c:f>Sheet1!$B$1</c:f>
              <c:strCache>
                <c:ptCount val="1"/>
                <c:pt idx="0">
                  <c:v>South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18</c:v>
                </c:pt>
                <c:pt idx="1">
                  <c:v>58</c:v>
                </c:pt>
                <c:pt idx="2">
                  <c:v>47</c:v>
                </c:pt>
                <c:pt idx="3">
                  <c:v>42</c:v>
                </c:pt>
                <c:pt idx="4">
                  <c:v>83</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General</c:formatCode>
                <c:ptCount val="5"/>
                <c:pt idx="0">
                  <c:v>13</c:v>
                </c:pt>
                <c:pt idx="1">
                  <c:v>47</c:v>
                </c:pt>
                <c:pt idx="2">
                  <c:v>55</c:v>
                </c:pt>
                <c:pt idx="3">
                  <c:v>54</c:v>
                </c:pt>
                <c:pt idx="4">
                  <c:v>68</c:v>
                </c:pt>
              </c:numCache>
            </c:numRef>
          </c:val>
        </c:ser>
        <c:dLbls>
          <c:showLegendKey val="0"/>
          <c:showVal val="1"/>
          <c:showCatName val="0"/>
          <c:showSerName val="0"/>
          <c:showPercent val="0"/>
          <c:showBubbleSize val="0"/>
        </c:dLbls>
        <c:gapWidth val="75"/>
        <c:overlap val="-5"/>
        <c:axId val="321795360"/>
        <c:axId val="321294032"/>
      </c:barChart>
      <c:catAx>
        <c:axId val="321795360"/>
        <c:scaling>
          <c:orientation val="minMax"/>
        </c:scaling>
        <c:delete val="0"/>
        <c:axPos val="l"/>
        <c:numFmt formatCode="General" sourceLinked="1"/>
        <c:majorTickMark val="none"/>
        <c:minorTickMark val="none"/>
        <c:tickLblPos val="nextTo"/>
        <c:crossAx val="321294032"/>
        <c:crosses val="autoZero"/>
        <c:auto val="1"/>
        <c:lblAlgn val="ctr"/>
        <c:lblOffset val="100"/>
        <c:noMultiLvlLbl val="0"/>
      </c:catAx>
      <c:valAx>
        <c:axId val="321294032"/>
        <c:scaling>
          <c:orientation val="minMax"/>
          <c:max val="100"/>
        </c:scaling>
        <c:delete val="1"/>
        <c:axPos val="b"/>
        <c:numFmt formatCode="General" sourceLinked="1"/>
        <c:majorTickMark val="out"/>
        <c:minorTickMark val="none"/>
        <c:tickLblPos val="none"/>
        <c:crossAx val="321795360"/>
        <c:crosses val="autoZero"/>
        <c:crossBetween val="between"/>
      </c:valAx>
    </c:plotArea>
    <c:legend>
      <c:legendPos val="r"/>
      <c:layout>
        <c:manualLayout>
          <c:xMode val="edge"/>
          <c:yMode val="edge"/>
          <c:x val="0.79788569433408063"/>
          <c:y val="0.42926350191635332"/>
          <c:w val="0.19293999373931481"/>
          <c:h val="0.22812458673336589"/>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5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Sheet1!$B$2:$B$6</c:f>
              <c:numCache>
                <c:formatCode>General</c:formatCode>
                <c:ptCount val="5"/>
                <c:pt idx="0">
                  <c:v>1</c:v>
                </c:pt>
                <c:pt idx="2">
                  <c:v>29</c:v>
                </c:pt>
                <c:pt idx="4">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Sheet1!$C$2:$C$6</c:f>
              <c:numCache>
                <c:formatCode>General</c:formatCode>
                <c:ptCount val="5"/>
                <c:pt idx="0">
                  <c:v>13</c:v>
                </c:pt>
                <c:pt idx="2">
                  <c:v>20</c:v>
                </c:pt>
                <c:pt idx="4">
                  <c:v>4.0999999999999996</c:v>
                </c:pt>
              </c:numCache>
            </c:numRef>
          </c:val>
        </c:ser>
        <c:dLbls>
          <c:showLegendKey val="0"/>
          <c:showVal val="1"/>
          <c:showCatName val="0"/>
          <c:showSerName val="0"/>
          <c:showPercent val="0"/>
          <c:showBubbleSize val="0"/>
        </c:dLbls>
        <c:gapWidth val="50"/>
        <c:axId val="321294816"/>
        <c:axId val="321295208"/>
      </c:barChart>
      <c:catAx>
        <c:axId val="321294816"/>
        <c:scaling>
          <c:orientation val="minMax"/>
        </c:scaling>
        <c:delete val="0"/>
        <c:axPos val="b"/>
        <c:numFmt formatCode="General" sourceLinked="1"/>
        <c:majorTickMark val="none"/>
        <c:minorTickMark val="none"/>
        <c:tickLblPos val="nextTo"/>
        <c:crossAx val="321295208"/>
        <c:crosses val="autoZero"/>
        <c:auto val="1"/>
        <c:lblAlgn val="ctr"/>
        <c:lblOffset val="100"/>
        <c:noMultiLvlLbl val="0"/>
      </c:catAx>
      <c:valAx>
        <c:axId val="321295208"/>
        <c:scaling>
          <c:orientation val="minMax"/>
          <c:max val="50"/>
        </c:scaling>
        <c:delete val="1"/>
        <c:axPos val="l"/>
        <c:numFmt formatCode="General" sourceLinked="1"/>
        <c:majorTickMark val="out"/>
        <c:minorTickMark val="none"/>
        <c:tickLblPos val="nextTo"/>
        <c:crossAx val="321294816"/>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25</c:v>
                </c:pt>
                <c:pt idx="1">
                  <c:v>10</c:v>
                </c:pt>
              </c:numCache>
            </c:numRef>
          </c:val>
        </c:ser>
        <c:ser>
          <c:idx val="1"/>
          <c:order val="1"/>
          <c:tx>
            <c:strRef>
              <c:f>Sheet1!$C$1</c:f>
              <c:strCache>
                <c:ptCount val="1"/>
                <c:pt idx="0">
                  <c:v>South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41</c:v>
                </c:pt>
                <c:pt idx="1">
                  <c:v>15</c:v>
                </c:pt>
              </c:numCache>
            </c:numRef>
          </c:val>
        </c:ser>
        <c:dLbls>
          <c:showLegendKey val="0"/>
          <c:showVal val="0"/>
          <c:showCatName val="0"/>
          <c:showSerName val="0"/>
          <c:showPercent val="0"/>
          <c:showBubbleSize val="0"/>
        </c:dLbls>
        <c:gapWidth val="70"/>
        <c:axId val="321295600"/>
        <c:axId val="321295992"/>
      </c:barChart>
      <c:catAx>
        <c:axId val="321295600"/>
        <c:scaling>
          <c:orientation val="minMax"/>
        </c:scaling>
        <c:delete val="0"/>
        <c:axPos val="b"/>
        <c:numFmt formatCode="General" sourceLinked="1"/>
        <c:majorTickMark val="none"/>
        <c:minorTickMark val="none"/>
        <c:tickLblPos val="nextTo"/>
        <c:crossAx val="321295992"/>
        <c:crosses val="autoZero"/>
        <c:auto val="1"/>
        <c:lblAlgn val="ctr"/>
        <c:lblOffset val="100"/>
        <c:noMultiLvlLbl val="0"/>
      </c:catAx>
      <c:valAx>
        <c:axId val="321295992"/>
        <c:scaling>
          <c:orientation val="minMax"/>
          <c:max val="100"/>
        </c:scaling>
        <c:delete val="1"/>
        <c:axPos val="l"/>
        <c:numFmt formatCode="General" sourceLinked="1"/>
        <c:majorTickMark val="out"/>
        <c:minorTickMark val="none"/>
        <c:tickLblPos val="nextTo"/>
        <c:crossAx val="321295600"/>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20</c:v>
                </c:pt>
                <c:pt idx="1">
                  <c:v>10</c:v>
                </c:pt>
              </c:numCache>
            </c:numRef>
          </c:val>
        </c:ser>
        <c:ser>
          <c:idx val="1"/>
          <c:order val="1"/>
          <c:tx>
            <c:strRef>
              <c:f>Sheet1!$C$1</c:f>
              <c:strCache>
                <c:ptCount val="1"/>
                <c:pt idx="0">
                  <c:v>South East Zone</c:v>
                </c:pt>
              </c:strCache>
            </c:strRef>
          </c:tx>
          <c:spPr>
            <a:solidFill>
              <a:srgbClr val="FFE278"/>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36</c:v>
                </c:pt>
                <c:pt idx="1">
                  <c:v>14</c:v>
                </c:pt>
              </c:numCache>
            </c:numRef>
          </c:val>
        </c:ser>
        <c:dLbls>
          <c:showLegendKey val="0"/>
          <c:showVal val="1"/>
          <c:showCatName val="0"/>
          <c:showSerName val="0"/>
          <c:showPercent val="0"/>
          <c:showBubbleSize val="0"/>
        </c:dLbls>
        <c:gapWidth val="70"/>
        <c:axId val="319119928"/>
        <c:axId val="322060520"/>
      </c:barChart>
      <c:catAx>
        <c:axId val="319119928"/>
        <c:scaling>
          <c:orientation val="minMax"/>
        </c:scaling>
        <c:delete val="0"/>
        <c:axPos val="b"/>
        <c:numFmt formatCode="General" sourceLinked="1"/>
        <c:majorTickMark val="none"/>
        <c:minorTickMark val="none"/>
        <c:tickLblPos val="nextTo"/>
        <c:crossAx val="322060520"/>
        <c:crosses val="autoZero"/>
        <c:auto val="1"/>
        <c:lblAlgn val="ctr"/>
        <c:lblOffset val="100"/>
        <c:noMultiLvlLbl val="0"/>
      </c:catAx>
      <c:valAx>
        <c:axId val="322060520"/>
        <c:scaling>
          <c:orientation val="minMax"/>
          <c:max val="100"/>
        </c:scaling>
        <c:delete val="1"/>
        <c:axPos val="l"/>
        <c:numFmt formatCode="General" sourceLinked="1"/>
        <c:majorTickMark val="out"/>
        <c:minorTickMark val="none"/>
        <c:tickLblPos val="nextTo"/>
        <c:crossAx val="319119928"/>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Sheet1!$B$2:$B$3</c:f>
              <c:numCache>
                <c:formatCode>General</c:formatCode>
                <c:ptCount val="2"/>
                <c:pt idx="0">
                  <c:v>7</c:v>
                </c:pt>
                <c:pt idx="1">
                  <c:v>7</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Sheet1!$C$2:$C$3</c:f>
              <c:numCache>
                <c:formatCode>General</c:formatCode>
                <c:ptCount val="2"/>
                <c:pt idx="0">
                  <c:v>10</c:v>
                </c:pt>
                <c:pt idx="1">
                  <c:v>10</c:v>
                </c:pt>
              </c:numCache>
            </c:numRef>
          </c:val>
        </c:ser>
        <c:dLbls>
          <c:showLegendKey val="0"/>
          <c:showVal val="1"/>
          <c:showCatName val="0"/>
          <c:showSerName val="0"/>
          <c:showPercent val="0"/>
          <c:showBubbleSize val="0"/>
        </c:dLbls>
        <c:gapWidth val="70"/>
        <c:axId val="322061304"/>
        <c:axId val="322061696"/>
      </c:barChart>
      <c:catAx>
        <c:axId val="322061304"/>
        <c:scaling>
          <c:orientation val="minMax"/>
        </c:scaling>
        <c:delete val="0"/>
        <c:axPos val="b"/>
        <c:numFmt formatCode="General" sourceLinked="1"/>
        <c:majorTickMark val="none"/>
        <c:minorTickMark val="none"/>
        <c:tickLblPos val="nextTo"/>
        <c:crossAx val="322061696"/>
        <c:crosses val="autoZero"/>
        <c:auto val="1"/>
        <c:lblAlgn val="ctr"/>
        <c:lblOffset val="100"/>
        <c:noMultiLvlLbl val="0"/>
      </c:catAx>
      <c:valAx>
        <c:axId val="322061696"/>
        <c:scaling>
          <c:orientation val="minMax"/>
          <c:max val="100"/>
        </c:scaling>
        <c:delete val="1"/>
        <c:axPos val="l"/>
        <c:numFmt formatCode="General" sourceLinked="1"/>
        <c:majorTickMark val="out"/>
        <c:minorTickMark val="none"/>
        <c:tickLblPos val="nextTo"/>
        <c:crossAx val="322061304"/>
        <c:crosses val="autoZero"/>
        <c:crossBetween val="between"/>
      </c:valAx>
      <c:spPr>
        <a:noFill/>
        <a:ln w="25397">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Sheet1!$B$1:$C$1</c:f>
              <c:strCache>
                <c:ptCount val="2"/>
                <c:pt idx="0">
                  <c:v>Nigeria</c:v>
                </c:pt>
                <c:pt idx="1">
                  <c:v>South East Zone</c:v>
                </c:pt>
              </c:strCache>
            </c:strRef>
          </c:cat>
          <c:val>
            <c:numRef>
              <c:f>Sheet1!$B$2:$C$2</c:f>
              <c:numCache>
                <c:formatCode>General</c:formatCode>
                <c:ptCount val="2"/>
                <c:pt idx="0">
                  <c:v>24</c:v>
                </c:pt>
                <c:pt idx="1">
                  <c:v>12</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Sheet1!$B$1:$C$1</c:f>
              <c:strCache>
                <c:ptCount val="2"/>
                <c:pt idx="0">
                  <c:v>Nigeria</c:v>
                </c:pt>
                <c:pt idx="1">
                  <c:v>South East Zone</c:v>
                </c:pt>
              </c:strCache>
            </c:strRef>
          </c:cat>
          <c:val>
            <c:numRef>
              <c:f>Sheet1!$B$3:$C$3</c:f>
              <c:numCache>
                <c:formatCode>General</c:formatCode>
                <c:ptCount val="2"/>
                <c:pt idx="0">
                  <c:v>34</c:v>
                </c:pt>
                <c:pt idx="1">
                  <c:v>30</c:v>
                </c:pt>
              </c:numCache>
            </c:numRef>
          </c:val>
        </c:ser>
        <c:dLbls>
          <c:showLegendKey val="0"/>
          <c:showVal val="1"/>
          <c:showCatName val="0"/>
          <c:showSerName val="0"/>
          <c:showPercent val="0"/>
          <c:showBubbleSize val="0"/>
        </c:dLbls>
        <c:gapWidth val="70"/>
        <c:axId val="322062872"/>
        <c:axId val="322063264"/>
      </c:barChart>
      <c:catAx>
        <c:axId val="322062872"/>
        <c:scaling>
          <c:orientation val="minMax"/>
        </c:scaling>
        <c:delete val="0"/>
        <c:axPos val="b"/>
        <c:numFmt formatCode="General" sourceLinked="1"/>
        <c:majorTickMark val="none"/>
        <c:minorTickMark val="none"/>
        <c:tickLblPos val="nextTo"/>
        <c:crossAx val="322063264"/>
        <c:crosses val="autoZero"/>
        <c:auto val="1"/>
        <c:lblAlgn val="ctr"/>
        <c:lblOffset val="100"/>
        <c:noMultiLvlLbl val="0"/>
      </c:catAx>
      <c:valAx>
        <c:axId val="322063264"/>
        <c:scaling>
          <c:orientation val="minMax"/>
          <c:max val="100"/>
        </c:scaling>
        <c:delete val="1"/>
        <c:axPos val="l"/>
        <c:numFmt formatCode="General" sourceLinked="1"/>
        <c:majorTickMark val="out"/>
        <c:minorTickMark val="none"/>
        <c:tickLblPos val="nextTo"/>
        <c:crossAx val="322062872"/>
        <c:crosses val="autoZero"/>
        <c:crossBetween val="between"/>
      </c:valAx>
      <c:spPr>
        <a:noFill/>
        <a:ln w="25379">
          <a:noFill/>
        </a:ln>
      </c:spPr>
    </c:plotArea>
    <c:legend>
      <c:legendPos val="t"/>
      <c:layout/>
      <c:overlay val="0"/>
    </c:legend>
    <c:plotVisOnly val="1"/>
    <c:dispBlanksAs val="gap"/>
    <c:showDLblsOverMax val="0"/>
  </c:chart>
  <c:txPr>
    <a:bodyPr/>
    <a:lstStyle/>
    <a:p>
      <a:pPr>
        <a:defRPr sz="1799"/>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5E-2"/>
          <c:y val="0.14220951547723229"/>
          <c:w val="0.96604938271604934"/>
          <c:h val="0.75223055451401988"/>
        </c:manualLayout>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South East Zone</c:v>
                </c:pt>
              </c:strCache>
            </c:strRef>
          </c:cat>
          <c:val>
            <c:numRef>
              <c:f>Sheet1!$B$2:$C$2</c:f>
              <c:numCache>
                <c:formatCode>General</c:formatCode>
                <c:ptCount val="2"/>
                <c:pt idx="0">
                  <c:v>46</c:v>
                </c:pt>
                <c:pt idx="1">
                  <c:v>66</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South East Zone</c:v>
                </c:pt>
              </c:strCache>
            </c:strRef>
          </c:cat>
          <c:val>
            <c:numRef>
              <c:f>Sheet1!$B$3:$C$3</c:f>
              <c:numCache>
                <c:formatCode>General</c:formatCode>
                <c:ptCount val="2"/>
                <c:pt idx="0">
                  <c:v>68</c:v>
                </c:pt>
                <c:pt idx="1">
                  <c:v>80</c:v>
                </c:pt>
              </c:numCache>
            </c:numRef>
          </c:val>
        </c:ser>
        <c:dLbls>
          <c:showLegendKey val="0"/>
          <c:showVal val="1"/>
          <c:showCatName val="0"/>
          <c:showSerName val="0"/>
          <c:showPercent val="0"/>
          <c:showBubbleSize val="0"/>
        </c:dLbls>
        <c:gapWidth val="70"/>
        <c:axId val="322064048"/>
        <c:axId val="321956920"/>
      </c:barChart>
      <c:catAx>
        <c:axId val="322064048"/>
        <c:scaling>
          <c:orientation val="minMax"/>
        </c:scaling>
        <c:delete val="0"/>
        <c:axPos val="b"/>
        <c:numFmt formatCode="General" sourceLinked="1"/>
        <c:majorTickMark val="none"/>
        <c:minorTickMark val="none"/>
        <c:tickLblPos val="nextTo"/>
        <c:crossAx val="321956920"/>
        <c:crosses val="autoZero"/>
        <c:auto val="1"/>
        <c:lblAlgn val="ctr"/>
        <c:lblOffset val="100"/>
        <c:noMultiLvlLbl val="0"/>
      </c:catAx>
      <c:valAx>
        <c:axId val="321956920"/>
        <c:scaling>
          <c:orientation val="minMax"/>
          <c:max val="100"/>
        </c:scaling>
        <c:delete val="1"/>
        <c:axPos val="l"/>
        <c:numFmt formatCode="General" sourceLinked="1"/>
        <c:majorTickMark val="out"/>
        <c:minorTickMark val="none"/>
        <c:tickLblPos val="nextTo"/>
        <c:crossAx val="322064048"/>
        <c:crosses val="autoZero"/>
        <c:crossBetween val="between"/>
      </c:valAx>
      <c:spPr>
        <a:noFill/>
        <a:ln w="25403">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5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Sheet1!$B$2:$B$5</c:f>
              <c:numCache>
                <c:formatCode>General</c:formatCode>
                <c:ptCount val="4"/>
                <c:pt idx="0">
                  <c:v>68</c:v>
                </c:pt>
                <c:pt idx="1">
                  <c:v>26</c:v>
                </c:pt>
                <c:pt idx="3">
                  <c:v>44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Sheet1!$C$2:$C$5</c:f>
              <c:numCache>
                <c:formatCode>General</c:formatCode>
                <c:ptCount val="4"/>
                <c:pt idx="0">
                  <c:v>72</c:v>
                </c:pt>
                <c:pt idx="1">
                  <c:v>22</c:v>
                </c:pt>
                <c:pt idx="3">
                  <c:v>58</c:v>
                </c:pt>
              </c:numCache>
            </c:numRef>
          </c:val>
        </c:ser>
        <c:dLbls>
          <c:showLegendKey val="0"/>
          <c:showVal val="1"/>
          <c:showCatName val="0"/>
          <c:showSerName val="0"/>
          <c:showPercent val="0"/>
          <c:showBubbleSize val="0"/>
        </c:dLbls>
        <c:gapWidth val="50"/>
        <c:axId val="321957704"/>
        <c:axId val="321958096"/>
      </c:barChart>
      <c:catAx>
        <c:axId val="321957704"/>
        <c:scaling>
          <c:orientation val="minMax"/>
        </c:scaling>
        <c:delete val="0"/>
        <c:axPos val="b"/>
        <c:numFmt formatCode="General" sourceLinked="1"/>
        <c:majorTickMark val="none"/>
        <c:minorTickMark val="none"/>
        <c:tickLblPos val="nextTo"/>
        <c:crossAx val="321958096"/>
        <c:crosses val="autoZero"/>
        <c:auto val="1"/>
        <c:lblAlgn val="ctr"/>
        <c:lblOffset val="100"/>
        <c:noMultiLvlLbl val="0"/>
      </c:catAx>
      <c:valAx>
        <c:axId val="321958096"/>
        <c:scaling>
          <c:orientation val="minMax"/>
          <c:max val="100"/>
        </c:scaling>
        <c:delete val="1"/>
        <c:axPos val="l"/>
        <c:numFmt formatCode="General" sourceLinked="1"/>
        <c:majorTickMark val="out"/>
        <c:minorTickMark val="none"/>
        <c:tickLblPos val="nextTo"/>
        <c:crossAx val="321957704"/>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68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58</c:v>
                </c:pt>
                <c:pt idx="1">
                  <c:v>78</c:v>
                </c:pt>
                <c:pt idx="2">
                  <c:v>54</c:v>
                </c:pt>
              </c:numCache>
            </c:numRef>
          </c:val>
        </c:ser>
        <c:ser>
          <c:idx val="1"/>
          <c:order val="1"/>
          <c:tx>
            <c:strRef>
              <c:f>Sheet1!$C$1</c:f>
              <c:strCache>
                <c:ptCount val="1"/>
                <c:pt idx="0">
                  <c:v>South East zone</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0</c:formatCode>
                <c:ptCount val="3"/>
                <c:pt idx="0">
                  <c:v>61</c:v>
                </c:pt>
                <c:pt idx="1">
                  <c:v>83</c:v>
                </c:pt>
                <c:pt idx="2">
                  <c:v>56</c:v>
                </c:pt>
              </c:numCache>
            </c:numRef>
          </c:val>
        </c:ser>
        <c:dLbls>
          <c:showLegendKey val="0"/>
          <c:showVal val="1"/>
          <c:showCatName val="0"/>
          <c:showSerName val="0"/>
          <c:showPercent val="0"/>
          <c:showBubbleSize val="0"/>
        </c:dLbls>
        <c:gapWidth val="75"/>
        <c:overlap val="-5"/>
        <c:axId val="222025568"/>
        <c:axId val="222025960"/>
      </c:barChart>
      <c:catAx>
        <c:axId val="22202556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222025960"/>
        <c:crosses val="autoZero"/>
        <c:auto val="1"/>
        <c:lblAlgn val="ctr"/>
        <c:lblOffset val="100"/>
        <c:noMultiLvlLbl val="0"/>
      </c:catAx>
      <c:valAx>
        <c:axId val="222025960"/>
        <c:scaling>
          <c:orientation val="minMax"/>
          <c:max val="100"/>
          <c:min val="0"/>
        </c:scaling>
        <c:delete val="1"/>
        <c:axPos val="l"/>
        <c:numFmt formatCode="0" sourceLinked="1"/>
        <c:majorTickMark val="out"/>
        <c:minorTickMark val="none"/>
        <c:tickLblPos val="none"/>
        <c:crossAx val="22202556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68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74</c:v>
                </c:pt>
                <c:pt idx="1">
                  <c:v>85</c:v>
                </c:pt>
                <c:pt idx="2">
                  <c:v>70</c:v>
                </c:pt>
              </c:numCache>
            </c:numRef>
          </c:val>
        </c:ser>
        <c:ser>
          <c:idx val="1"/>
          <c:order val="1"/>
          <c:tx>
            <c:strRef>
              <c:f>Sheet1!$C$1</c:f>
              <c:strCache>
                <c:ptCount val="1"/>
                <c:pt idx="0">
                  <c:v>South East Z 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General</c:formatCode>
                <c:ptCount val="3"/>
                <c:pt idx="0">
                  <c:v>79</c:v>
                </c:pt>
                <c:pt idx="1">
                  <c:v>90</c:v>
                </c:pt>
                <c:pt idx="2">
                  <c:v>76</c:v>
                </c:pt>
              </c:numCache>
            </c:numRef>
          </c:val>
        </c:ser>
        <c:dLbls>
          <c:showLegendKey val="0"/>
          <c:showVal val="1"/>
          <c:showCatName val="0"/>
          <c:showSerName val="0"/>
          <c:showPercent val="0"/>
          <c:showBubbleSize val="0"/>
        </c:dLbls>
        <c:gapWidth val="75"/>
        <c:overlap val="-5"/>
        <c:axId val="222027136"/>
        <c:axId val="222026744"/>
      </c:barChart>
      <c:catAx>
        <c:axId val="22202713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222026744"/>
        <c:crosses val="autoZero"/>
        <c:auto val="1"/>
        <c:lblAlgn val="ctr"/>
        <c:lblOffset val="100"/>
        <c:noMultiLvlLbl val="0"/>
      </c:catAx>
      <c:valAx>
        <c:axId val="222026744"/>
        <c:scaling>
          <c:orientation val="minMax"/>
          <c:max val="100"/>
          <c:min val="0"/>
        </c:scaling>
        <c:delete val="1"/>
        <c:axPos val="l"/>
        <c:numFmt formatCode="0" sourceLinked="1"/>
        <c:majorTickMark val="out"/>
        <c:minorTickMark val="none"/>
        <c:tickLblPos val="none"/>
        <c:crossAx val="22202713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Sheet1!$B$2:$B$6</c:f>
              <c:numCache>
                <c:formatCode>General</c:formatCode>
                <c:ptCount val="5"/>
                <c:pt idx="0">
                  <c:v>38</c:v>
                </c:pt>
                <c:pt idx="1">
                  <c:v>57</c:v>
                </c:pt>
                <c:pt idx="2">
                  <c:v>65</c:v>
                </c:pt>
                <c:pt idx="3">
                  <c:v>77</c:v>
                </c:pt>
                <c:pt idx="4">
                  <c:v>54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Sheet1!$C$2:$C$6</c:f>
              <c:numCache>
                <c:formatCode>General</c:formatCode>
                <c:ptCount val="5"/>
                <c:pt idx="0">
                  <c:v>52</c:v>
                </c:pt>
                <c:pt idx="1">
                  <c:v>69</c:v>
                </c:pt>
                <c:pt idx="2">
                  <c:v>75</c:v>
                </c:pt>
                <c:pt idx="3">
                  <c:v>84</c:v>
                </c:pt>
                <c:pt idx="4">
                  <c:v>70</c:v>
                </c:pt>
              </c:numCache>
            </c:numRef>
          </c:val>
        </c:ser>
        <c:dLbls>
          <c:showLegendKey val="0"/>
          <c:showVal val="1"/>
          <c:showCatName val="0"/>
          <c:showSerName val="0"/>
          <c:showPercent val="0"/>
          <c:showBubbleSize val="0"/>
        </c:dLbls>
        <c:gapWidth val="150"/>
        <c:overlap val="-25"/>
        <c:axId val="318322432"/>
        <c:axId val="318322824"/>
      </c:barChart>
      <c:catAx>
        <c:axId val="31832243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8322824"/>
        <c:crosses val="autoZero"/>
        <c:auto val="1"/>
        <c:lblAlgn val="ctr"/>
        <c:lblOffset val="100"/>
        <c:noMultiLvlLbl val="0"/>
      </c:catAx>
      <c:valAx>
        <c:axId val="318322824"/>
        <c:scaling>
          <c:orientation val="minMax"/>
          <c:max val="100"/>
        </c:scaling>
        <c:delete val="1"/>
        <c:axPos val="l"/>
        <c:numFmt formatCode="General" sourceLinked="1"/>
        <c:majorTickMark val="out"/>
        <c:minorTickMark val="none"/>
        <c:tickLblPos val="nextTo"/>
        <c:crossAx val="31832243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1.6975308641975325E-2"/>
          <c:y val="0.18494251941520529"/>
          <c:w val="0.96604938271604934"/>
          <c:h val="0.59373574198463341"/>
        </c:manualLayout>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Sheet1!$B$2:$B$4</c:f>
              <c:numCache>
                <c:formatCode>General</c:formatCode>
                <c:ptCount val="3"/>
                <c:pt idx="0">
                  <c:v>53</c:v>
                </c:pt>
                <c:pt idx="1">
                  <c:v>68</c:v>
                </c:pt>
                <c:pt idx="2">
                  <c:v>48</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Sheet1!$C$2:$C$4</c:f>
              <c:numCache>
                <c:formatCode>General</c:formatCode>
                <c:ptCount val="3"/>
                <c:pt idx="0">
                  <c:v>58</c:v>
                </c:pt>
                <c:pt idx="1">
                  <c:v>78</c:v>
                </c:pt>
                <c:pt idx="2">
                  <c:v>54</c:v>
                </c:pt>
              </c:numCache>
            </c:numRef>
          </c:val>
        </c:ser>
        <c:dLbls>
          <c:showLegendKey val="0"/>
          <c:showVal val="1"/>
          <c:showCatName val="0"/>
          <c:showSerName val="0"/>
          <c:showPercent val="0"/>
          <c:showBubbleSize val="0"/>
        </c:dLbls>
        <c:gapWidth val="150"/>
        <c:overlap val="-25"/>
        <c:axId val="318324000"/>
        <c:axId val="318324392"/>
      </c:barChart>
      <c:catAx>
        <c:axId val="31832400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8324392"/>
        <c:crosses val="autoZero"/>
        <c:auto val="1"/>
        <c:lblAlgn val="ctr"/>
        <c:lblOffset val="100"/>
        <c:noMultiLvlLbl val="0"/>
      </c:catAx>
      <c:valAx>
        <c:axId val="318324392"/>
        <c:scaling>
          <c:orientation val="minMax"/>
          <c:max val="100"/>
        </c:scaling>
        <c:delete val="1"/>
        <c:axPos val="l"/>
        <c:numFmt formatCode="General" sourceLinked="1"/>
        <c:majorTickMark val="out"/>
        <c:minorTickMark val="none"/>
        <c:tickLblPos val="nextTo"/>
        <c:crossAx val="318324000"/>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6635249796361713"/>
          <c:y val="2.8205128205128206E-2"/>
          <c:w val="0.49976423205719972"/>
          <c:h val="0.94358974358974368"/>
        </c:manualLayout>
      </c:layout>
      <c:barChart>
        <c:barDir val="bar"/>
        <c:grouping val="clustered"/>
        <c:varyColors val="0"/>
        <c:ser>
          <c:idx val="0"/>
          <c:order val="0"/>
          <c:tx>
            <c:strRef>
              <c:f>Sheet1!$B$1</c:f>
              <c:strCache>
                <c:ptCount val="1"/>
                <c:pt idx="0">
                  <c:v>South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13</c:v>
                </c:pt>
                <c:pt idx="1">
                  <c:v>87</c:v>
                </c:pt>
                <c:pt idx="2">
                  <c:v>73</c:v>
                </c:pt>
                <c:pt idx="3">
                  <c:v>42</c:v>
                </c:pt>
                <c:pt idx="4">
                  <c:v>66</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0</c:formatCode>
                <c:ptCount val="5"/>
                <c:pt idx="0">
                  <c:v>26</c:v>
                </c:pt>
                <c:pt idx="1">
                  <c:v>75</c:v>
                </c:pt>
                <c:pt idx="2">
                  <c:v>67</c:v>
                </c:pt>
                <c:pt idx="3">
                  <c:v>67</c:v>
                </c:pt>
                <c:pt idx="4">
                  <c:v>64</c:v>
                </c:pt>
              </c:numCache>
            </c:numRef>
          </c:val>
        </c:ser>
        <c:dLbls>
          <c:showLegendKey val="0"/>
          <c:showVal val="1"/>
          <c:showCatName val="0"/>
          <c:showSerName val="0"/>
          <c:showPercent val="0"/>
          <c:showBubbleSize val="0"/>
        </c:dLbls>
        <c:gapWidth val="75"/>
        <c:overlap val="-5"/>
        <c:axId val="319120712"/>
        <c:axId val="319121104"/>
      </c:barChart>
      <c:catAx>
        <c:axId val="319120712"/>
        <c:scaling>
          <c:orientation val="minMax"/>
        </c:scaling>
        <c:delete val="0"/>
        <c:axPos val="l"/>
        <c:numFmt formatCode="General" sourceLinked="0"/>
        <c:majorTickMark val="none"/>
        <c:minorTickMark val="none"/>
        <c:tickLblPos val="nextTo"/>
        <c:crossAx val="319121104"/>
        <c:crosses val="autoZero"/>
        <c:auto val="1"/>
        <c:lblAlgn val="ctr"/>
        <c:lblOffset val="100"/>
        <c:noMultiLvlLbl val="0"/>
      </c:catAx>
      <c:valAx>
        <c:axId val="319121104"/>
        <c:scaling>
          <c:orientation val="minMax"/>
          <c:max val="100"/>
          <c:min val="0"/>
        </c:scaling>
        <c:delete val="1"/>
        <c:axPos val="b"/>
        <c:numFmt formatCode="General" sourceLinked="1"/>
        <c:majorTickMark val="out"/>
        <c:minorTickMark val="none"/>
        <c:tickLblPos val="none"/>
        <c:crossAx val="319120712"/>
        <c:crosses val="autoZero"/>
        <c:crossBetween val="between"/>
      </c:valAx>
    </c:plotArea>
    <c:legend>
      <c:legendPos val="r"/>
      <c:layout>
        <c:manualLayout>
          <c:xMode val="edge"/>
          <c:yMode val="edge"/>
          <c:x val="0.78853052312426408"/>
          <c:y val="0.34678154653745202"/>
          <c:w val="0.21146947687573558"/>
          <c:h val="0.23977024025842936"/>
        </c:manualLayout>
      </c:layout>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South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37</c:v>
                </c:pt>
                <c:pt idx="1">
                  <c:v>88</c:v>
                </c:pt>
                <c:pt idx="2">
                  <c:v>71</c:v>
                </c:pt>
                <c:pt idx="3">
                  <c:v>74</c:v>
                </c:pt>
                <c:pt idx="4">
                  <c:v>66</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General</c:formatCode>
                <c:ptCount val="5"/>
                <c:pt idx="0">
                  <c:v>37</c:v>
                </c:pt>
                <c:pt idx="1">
                  <c:v>78</c:v>
                </c:pt>
                <c:pt idx="2">
                  <c:v>66</c:v>
                </c:pt>
                <c:pt idx="3">
                  <c:v>75</c:v>
                </c:pt>
                <c:pt idx="4">
                  <c:v>66</c:v>
                </c:pt>
              </c:numCache>
            </c:numRef>
          </c:val>
        </c:ser>
        <c:dLbls>
          <c:showLegendKey val="0"/>
          <c:showVal val="1"/>
          <c:showCatName val="0"/>
          <c:showSerName val="0"/>
          <c:showPercent val="0"/>
          <c:showBubbleSize val="0"/>
        </c:dLbls>
        <c:gapWidth val="75"/>
        <c:overlap val="-5"/>
        <c:axId val="319121888"/>
        <c:axId val="319122280"/>
      </c:barChart>
      <c:catAx>
        <c:axId val="319121888"/>
        <c:scaling>
          <c:orientation val="minMax"/>
        </c:scaling>
        <c:delete val="0"/>
        <c:axPos val="l"/>
        <c:numFmt formatCode="General" sourceLinked="0"/>
        <c:majorTickMark val="none"/>
        <c:minorTickMark val="none"/>
        <c:tickLblPos val="nextTo"/>
        <c:crossAx val="319122280"/>
        <c:crosses val="autoZero"/>
        <c:auto val="1"/>
        <c:lblAlgn val="ctr"/>
        <c:lblOffset val="100"/>
        <c:noMultiLvlLbl val="0"/>
      </c:catAx>
      <c:valAx>
        <c:axId val="319122280"/>
        <c:scaling>
          <c:orientation val="minMax"/>
          <c:max val="100"/>
          <c:min val="0"/>
        </c:scaling>
        <c:delete val="1"/>
        <c:axPos val="b"/>
        <c:numFmt formatCode="General" sourceLinked="1"/>
        <c:majorTickMark val="out"/>
        <c:minorTickMark val="none"/>
        <c:tickLblPos val="none"/>
        <c:crossAx val="319121888"/>
        <c:crosses val="autoZero"/>
        <c:crossBetween val="between"/>
      </c:valAx>
    </c:plotArea>
    <c:legend>
      <c:legendPos val="r"/>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2663888297746605"/>
          <c:y val="2.8205128205128206E-2"/>
          <c:w val="0.57336111702253434"/>
          <c:h val="0.94358974358974368"/>
        </c:manualLayout>
      </c:layout>
      <c:barChart>
        <c:barDir val="bar"/>
        <c:grouping val="clustered"/>
        <c:varyColors val="0"/>
        <c:ser>
          <c:idx val="0"/>
          <c:order val="0"/>
          <c:tx>
            <c:strRef>
              <c:f>Sheet1!$B$1</c:f>
              <c:strCache>
                <c:ptCount val="1"/>
                <c:pt idx="0">
                  <c:v>South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c:v>
                </c:pt>
                <c:pt idx="1">
                  <c:v>HIV transmission can be reduced by mother taking drugs during pregnancy</c:v>
                </c:pt>
                <c:pt idx="2">
                  <c:v>HIV can be transmitted by breastfeeding</c:v>
                </c:pt>
              </c:strCache>
            </c:strRef>
          </c:cat>
          <c:val>
            <c:numRef>
              <c:f>Sheet1!$B$2:$B$4</c:f>
              <c:numCache>
                <c:formatCode>General</c:formatCode>
                <c:ptCount val="3"/>
                <c:pt idx="0">
                  <c:v>54</c:v>
                </c:pt>
                <c:pt idx="1">
                  <c:v>57</c:v>
                </c:pt>
                <c:pt idx="2">
                  <c:v>82</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c:v>
                </c:pt>
                <c:pt idx="1">
                  <c:v>HIV transmission can be reduced by mother taking drugs during pregnancy</c:v>
                </c:pt>
                <c:pt idx="2">
                  <c:v>HIV can be transmitted by breastfeeding</c:v>
                </c:pt>
              </c:strCache>
            </c:strRef>
          </c:cat>
          <c:val>
            <c:numRef>
              <c:f>Sheet1!$C$2:$C$4</c:f>
              <c:numCache>
                <c:formatCode>0</c:formatCode>
                <c:ptCount val="3"/>
                <c:pt idx="0">
                  <c:v>49</c:v>
                </c:pt>
                <c:pt idx="1">
                  <c:v>52</c:v>
                </c:pt>
                <c:pt idx="2">
                  <c:v>65</c:v>
                </c:pt>
              </c:numCache>
            </c:numRef>
          </c:val>
        </c:ser>
        <c:dLbls>
          <c:showLegendKey val="0"/>
          <c:showVal val="1"/>
          <c:showCatName val="0"/>
          <c:showSerName val="0"/>
          <c:showPercent val="0"/>
          <c:showBubbleSize val="0"/>
        </c:dLbls>
        <c:gapWidth val="75"/>
        <c:overlap val="-5"/>
        <c:axId val="282256120"/>
        <c:axId val="282256512"/>
      </c:barChart>
      <c:catAx>
        <c:axId val="282256120"/>
        <c:scaling>
          <c:orientation val="minMax"/>
        </c:scaling>
        <c:delete val="0"/>
        <c:axPos val="l"/>
        <c:numFmt formatCode="General" sourceLinked="0"/>
        <c:majorTickMark val="none"/>
        <c:minorTickMark val="none"/>
        <c:tickLblPos val="nextTo"/>
        <c:crossAx val="282256512"/>
        <c:crosses val="autoZero"/>
        <c:auto val="1"/>
        <c:lblAlgn val="ctr"/>
        <c:lblOffset val="100"/>
        <c:noMultiLvlLbl val="0"/>
      </c:catAx>
      <c:valAx>
        <c:axId val="282256512"/>
        <c:scaling>
          <c:orientation val="minMax"/>
          <c:max val="100"/>
          <c:min val="0"/>
        </c:scaling>
        <c:delete val="1"/>
        <c:axPos val="b"/>
        <c:numFmt formatCode="General" sourceLinked="1"/>
        <c:majorTickMark val="out"/>
        <c:minorTickMark val="none"/>
        <c:tickLblPos val="nextTo"/>
        <c:crossAx val="282256120"/>
        <c:crosses val="autoZero"/>
        <c:crossBetween val="between"/>
      </c:valAx>
    </c:plotArea>
    <c:legend>
      <c:legendPos val="r"/>
      <c:layout>
        <c:manualLayout>
          <c:xMode val="edge"/>
          <c:yMode val="edge"/>
          <c:x val="0.81053640254427661"/>
          <c:y val="0.42883282858873412"/>
          <c:w val="0.18045458844671444"/>
          <c:h val="0.26284716333535252"/>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0824927595257487"/>
          <c:y val="2.8205128205128206E-2"/>
          <c:w val="0.59175072404742468"/>
          <c:h val="0.94358974358974368"/>
        </c:manualLayout>
      </c:layout>
      <c:barChart>
        <c:barDir val="bar"/>
        <c:grouping val="clustered"/>
        <c:varyColors val="0"/>
        <c:ser>
          <c:idx val="0"/>
          <c:order val="0"/>
          <c:tx>
            <c:strRef>
              <c:f>Sheet1!$B$1</c:f>
              <c:strCache>
                <c:ptCount val="1"/>
                <c:pt idx="0">
                  <c:v>South East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43</c:v>
                </c:pt>
                <c:pt idx="1">
                  <c:v>49</c:v>
                </c:pt>
                <c:pt idx="2">
                  <c:v>75</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General</c:formatCode>
                <c:ptCount val="3"/>
                <c:pt idx="0">
                  <c:v>45</c:v>
                </c:pt>
                <c:pt idx="1">
                  <c:v>53</c:v>
                </c:pt>
                <c:pt idx="2">
                  <c:v>62</c:v>
                </c:pt>
              </c:numCache>
            </c:numRef>
          </c:val>
        </c:ser>
        <c:dLbls>
          <c:showLegendKey val="0"/>
          <c:showVal val="1"/>
          <c:showCatName val="0"/>
          <c:showSerName val="0"/>
          <c:showPercent val="0"/>
          <c:showBubbleSize val="0"/>
        </c:dLbls>
        <c:gapWidth val="75"/>
        <c:overlap val="-5"/>
        <c:axId val="319123064"/>
        <c:axId val="318325176"/>
      </c:barChart>
      <c:catAx>
        <c:axId val="319123064"/>
        <c:scaling>
          <c:orientation val="minMax"/>
        </c:scaling>
        <c:delete val="0"/>
        <c:axPos val="l"/>
        <c:numFmt formatCode="General" sourceLinked="0"/>
        <c:majorTickMark val="none"/>
        <c:minorTickMark val="none"/>
        <c:tickLblPos val="nextTo"/>
        <c:crossAx val="318325176"/>
        <c:crosses val="autoZero"/>
        <c:auto val="1"/>
        <c:lblAlgn val="ctr"/>
        <c:lblOffset val="100"/>
        <c:noMultiLvlLbl val="0"/>
      </c:catAx>
      <c:valAx>
        <c:axId val="318325176"/>
        <c:scaling>
          <c:orientation val="minMax"/>
          <c:max val="100"/>
          <c:min val="0"/>
        </c:scaling>
        <c:delete val="1"/>
        <c:axPos val="b"/>
        <c:numFmt formatCode="General" sourceLinked="1"/>
        <c:majorTickMark val="out"/>
        <c:minorTickMark val="none"/>
        <c:tickLblPos val="nextTo"/>
        <c:crossAx val="319123064"/>
        <c:crosses val="autoZero"/>
        <c:crossBetween val="between"/>
      </c:valAx>
    </c:plotArea>
    <c:legend>
      <c:legendPos val="r"/>
      <c:layout>
        <c:manualLayout>
          <c:xMode val="edge"/>
          <c:yMode val="edge"/>
          <c:x val="0.78350937551724908"/>
          <c:y val="0.42883282858873412"/>
          <c:w val="0.20748161547374147"/>
          <c:h val="0.24746254795073694"/>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 of HIV/AIDS is nearly universal in Nigeria. Knowledge also increases with education.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936114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and 62% of men know that HIV can be transmitted by breastfeeding. Fewer women (52%) and</a:t>
            </a:r>
            <a:r>
              <a:rPr lang="en-US" baseline="0" dirty="0" smtClean="0"/>
              <a:t> men (53%) 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12</a:t>
            </a:fld>
            <a:endParaRPr lang="en-US"/>
          </a:p>
        </p:txBody>
      </p:sp>
    </p:spTree>
    <p:extLst>
      <p:ext uri="{BB962C8B-B14F-4D97-AF65-F5344CB8AC3E}">
        <p14:creationId xmlns:p14="http://schemas.microsoft.com/office/powerpoint/2010/main" val="3018860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are indicators that relate to stigma toward people living with HIV/AIDS. Nigerian women are not yet accepting of people living with HIV/AIDS.  More than two-thirds of Nigerian women and 81% of women in South East Zone are willing to care for a family member with HIV/AIDS in their home. Nearly half of women and men would buy fresh vegetables from a shopkeeper who has HIV. Just 12% of women in Nigeria and 9% of women in South East 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14</a:t>
            </a:fld>
            <a:endParaRPr lang="en-US"/>
          </a:p>
        </p:txBody>
      </p:sp>
    </p:spTree>
    <p:extLst>
      <p:ext uri="{BB962C8B-B14F-4D97-AF65-F5344CB8AC3E}">
        <p14:creationId xmlns:p14="http://schemas.microsoft.com/office/powerpoint/2010/main" val="2678673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Nigerian men are not yet accepting of people living with HIV/AIDS.  More than two-thirds of men in Nigeria and three-quarters of men in South East Zone are willing to care for a family member with HIV/AIDS in their home. Nearly half of women and men would buy fresh vegetables from a shopkeeper who has HIV. Just 13% men in Nigeria and 18% of men in </a:t>
            </a:r>
            <a:r>
              <a:rPr lang="en-US" baseline="0" smtClean="0"/>
              <a:t>South East </a:t>
            </a:r>
            <a:r>
              <a:rPr lang="en-US" baseline="0" dirty="0" smtClean="0"/>
              <a:t>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15</a:t>
            </a:fld>
            <a:endParaRPr lang="en-US"/>
          </a:p>
        </p:txBody>
      </p:sp>
    </p:spTree>
    <p:extLst>
      <p:ext uri="{BB962C8B-B14F-4D97-AF65-F5344CB8AC3E}">
        <p14:creationId xmlns:p14="http://schemas.microsoft.com/office/powerpoint/2010/main" val="29342226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Men are much more likely than women to report having multiple partners in the past 12 months.  13% men have had 2 or more partners compared to only 1% of women.</a:t>
            </a:r>
          </a:p>
          <a:p>
            <a:endParaRPr lang="en-US" dirty="0" smtClean="0"/>
          </a:p>
          <a:p>
            <a:r>
              <a:rPr lang="en-US" dirty="0" smtClean="0"/>
              <a:t>Among both men and women with multiple partners in the past year, only 29% of women and 20% of men</a:t>
            </a:r>
            <a:r>
              <a:rPr lang="en-US" baseline="0" dirty="0" smtClean="0"/>
              <a:t> </a:t>
            </a:r>
            <a:r>
              <a:rPr lang="en-US" dirty="0" smtClean="0"/>
              <a:t>say they used a condom at last intercourse. Condom use is higher among never-married women and men. Condom use is also higher among urban women and</a:t>
            </a:r>
            <a:r>
              <a:rPr lang="en-US" baseline="0" dirty="0" smtClean="0"/>
              <a:t> </a:t>
            </a:r>
            <a:r>
              <a:rPr lang="en-US" dirty="0" smtClean="0"/>
              <a:t>men and increases with education and wealth.</a:t>
            </a:r>
          </a:p>
          <a:p>
            <a:endParaRPr lang="en-US" dirty="0" smtClean="0"/>
          </a:p>
          <a:p>
            <a:r>
              <a:rPr lang="en-US" dirty="0" smtClean="0"/>
              <a:t>Men report having more lifetime sexual partners than women—6.6 on average vs. 2.3 for women.</a:t>
            </a:r>
          </a:p>
          <a:p>
            <a:endParaRPr lang="en-US" dirty="0"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CFBB6AD-6B51-4D0E-AE5E-76C6909A1566}" type="slidenum">
              <a:rPr lang="en-US" smtClean="0"/>
              <a:pPr eaLnBrk="1" hangingPunct="1"/>
              <a:t>16</a:t>
            </a:fld>
            <a:endParaRPr lang="en-US" smtClean="0"/>
          </a:p>
        </p:txBody>
      </p:sp>
    </p:spTree>
    <p:extLst>
      <p:ext uri="{BB962C8B-B14F-4D97-AF65-F5344CB8AC3E}">
        <p14:creationId xmlns:p14="http://schemas.microsoft.com/office/powerpoint/2010/main" val="2209768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 are more likely than women to know where</a:t>
            </a:r>
            <a:r>
              <a:rPr lang="en-US" baseline="0" dirty="0" smtClean="0"/>
              <a:t> to get an HIV test. Urban residents are more likely than rural resident to know where one can get an HIV test; 77% of urban women and 81% of urban men know of a testing facility compared with only 48% of rural women and 64% of rural men.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412199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One-quarter of women nationwide and 41% in South</a:t>
            </a:r>
            <a:r>
              <a:rPr lang="en-US" baseline="0" dirty="0" smtClean="0"/>
              <a:t> East</a:t>
            </a:r>
            <a:r>
              <a:rPr lang="en-US" dirty="0" smtClean="0"/>
              <a:t> Zone have been tested at some time and received the results.  In the 12 months before the survey, 15% of women and 14% of women in South</a:t>
            </a:r>
            <a:r>
              <a:rPr lang="en-US" baseline="0" dirty="0" smtClean="0"/>
              <a:t> East Zone </a:t>
            </a:r>
            <a:r>
              <a:rPr lang="en-US" dirty="0" smtClean="0"/>
              <a:t>have been tested and received the results.  </a:t>
            </a:r>
          </a:p>
          <a:p>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19</a:t>
            </a:fld>
            <a:endParaRPr lang="en-US" smtClean="0"/>
          </a:p>
        </p:txBody>
      </p:sp>
    </p:spTree>
    <p:extLst>
      <p:ext uri="{BB962C8B-B14F-4D97-AF65-F5344CB8AC3E}">
        <p14:creationId xmlns:p14="http://schemas.microsoft.com/office/powerpoint/2010/main" val="8154274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HIV testing in the last 12</a:t>
            </a:r>
            <a:r>
              <a:rPr lang="en-US" baseline="0" dirty="0" smtClean="0"/>
              <a:t> months and receiving result among women is highest in Imo 22% and lowest in </a:t>
            </a:r>
            <a:r>
              <a:rPr lang="en-US" baseline="0" dirty="0" err="1" smtClean="0"/>
              <a:t>Anambra</a:t>
            </a:r>
            <a:r>
              <a:rPr lang="en-US" baseline="0" dirty="0" smtClean="0"/>
              <a:t> 7%.</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40202465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20% of men in Nigeria and 36% of men in South</a:t>
            </a:r>
            <a:r>
              <a:rPr lang="en-US" baseline="0" dirty="0" smtClean="0"/>
              <a:t> East</a:t>
            </a:r>
            <a:r>
              <a:rPr lang="en-US" dirty="0" smtClean="0"/>
              <a:t> Zone have ever been tested for HIV and received their results. A smaller percentage have been test for HIV and</a:t>
            </a:r>
            <a:r>
              <a:rPr lang="en-US" baseline="0" dirty="0" smtClean="0"/>
              <a:t> received their results in the last 12 months.</a:t>
            </a:r>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21</a:t>
            </a:fld>
            <a:endParaRPr lang="en-US" smtClean="0"/>
          </a:p>
        </p:txBody>
      </p:sp>
    </p:spTree>
    <p:extLst>
      <p:ext uri="{BB962C8B-B14F-4D97-AF65-F5344CB8AC3E}">
        <p14:creationId xmlns:p14="http://schemas.microsoft.com/office/powerpoint/2010/main" val="30353310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HIV testing</a:t>
            </a:r>
            <a:r>
              <a:rPr lang="en-US" baseline="0" dirty="0" smtClean="0"/>
              <a:t> in the last year and receiving results among men is highest in Imo at 48% and lowest in </a:t>
            </a:r>
            <a:r>
              <a:rPr lang="en-US" baseline="0" dirty="0" err="1" smtClean="0"/>
              <a:t>Anambra</a:t>
            </a:r>
            <a:r>
              <a:rPr lang="en-US" baseline="0" dirty="0" smtClean="0"/>
              <a:t> at 7%.</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11672821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HIV testing has slightly increased since 2008 among both men and women.</a:t>
            </a:r>
            <a:r>
              <a:rPr lang="en-US" baseline="0" dirty="0" smtClean="0"/>
              <a:t> </a:t>
            </a:r>
            <a:r>
              <a:rPr lang="en-US" dirty="0" smtClean="0"/>
              <a:t>This is encouraging news. However, 33% women and 50% of men have never been tested.</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B49E71B-2859-49ED-819F-9B3115C0E60F}" type="slidenum">
              <a:rPr lang="en-US" smtClean="0"/>
              <a:pPr eaLnBrk="1" hangingPunct="1"/>
              <a:t>23</a:t>
            </a:fld>
            <a:endParaRPr lang="en-US" smtClean="0"/>
          </a:p>
        </p:txBody>
      </p:sp>
    </p:spTree>
    <p:extLst>
      <p:ext uri="{BB962C8B-B14F-4D97-AF65-F5344CB8AC3E}">
        <p14:creationId xmlns:p14="http://schemas.microsoft.com/office/powerpoint/2010/main" val="1655307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measures is much lower that HIV awareness. Over half of women in Nigeria and South East Zone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4</a:t>
            </a:fld>
            <a:endParaRPr lang="en-US"/>
          </a:p>
        </p:txBody>
      </p:sp>
    </p:spTree>
    <p:extLst>
      <p:ext uri="{BB962C8B-B14F-4D97-AF65-F5344CB8AC3E}">
        <p14:creationId xmlns:p14="http://schemas.microsoft.com/office/powerpoint/2010/main" val="20424961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Testing during pregnancy helps prevent mother to child transmission of the virus. Among women who gave birth in the past 2 years only 23% were </a:t>
            </a:r>
            <a:r>
              <a:rPr lang="en-US" dirty="0" err="1" smtClean="0"/>
              <a:t>counselled</a:t>
            </a:r>
            <a:r>
              <a:rPr lang="en-US" dirty="0" smtClean="0"/>
              <a:t>, tested and received their results. Failure to counsel and test pregnant women  represents a missed opportunity to prevent mother to child transmission.</a:t>
            </a:r>
          </a:p>
          <a:p>
            <a:endParaRPr lang="en-US" dirty="0" smtClean="0"/>
          </a:p>
          <a:p>
            <a:endParaRPr lang="en-US" dirty="0" smtClean="0"/>
          </a:p>
          <a:p>
            <a:endParaRPr lang="en-US" dirty="0" smtClean="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DC3166F-CF48-41D8-B6AB-174D6444AEAB}" type="slidenum">
              <a:rPr lang="en-US" smtClean="0"/>
              <a:pPr eaLnBrk="1" hangingPunct="1"/>
              <a:t>24</a:t>
            </a:fld>
            <a:endParaRPr lang="en-US" smtClean="0"/>
          </a:p>
        </p:txBody>
      </p:sp>
    </p:spTree>
    <p:extLst>
      <p:ext uri="{BB962C8B-B14F-4D97-AF65-F5344CB8AC3E}">
        <p14:creationId xmlns:p14="http://schemas.microsoft.com/office/powerpoint/2010/main" val="4189617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Comprehensive knowledge is an indicator that measures how much young people know about transmission and prevention of HIV.  Comprehensive knowledge includes knowing that condoms and monogamy prevent HIV transmission, that a healthy looking person can have HIV infection, and rejects the two most common local misconceptions about HIV transmission.</a:t>
            </a:r>
          </a:p>
          <a:p>
            <a:endParaRPr lang="en-US" dirty="0" smtClean="0"/>
          </a:p>
          <a:p>
            <a:r>
              <a:rPr lang="en-US" dirty="0" smtClean="0"/>
              <a:t>Women in Nigeria are less</a:t>
            </a:r>
            <a:r>
              <a:rPr lang="en-US" baseline="0" dirty="0" smtClean="0"/>
              <a:t> informed than men. The opposite is true in North Central Zone: more young women have comprehensive knowledge of HIV than young men.</a:t>
            </a:r>
            <a:endParaRPr lang="en-US" dirty="0"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393197A-C8EC-40B4-A217-067D782D0C0E}" type="slidenum">
              <a:rPr lang="en-US" smtClean="0"/>
              <a:pPr eaLnBrk="1" hangingPunct="1"/>
              <a:t>26</a:t>
            </a:fld>
            <a:endParaRPr lang="en-US" smtClean="0"/>
          </a:p>
        </p:txBody>
      </p:sp>
    </p:spTree>
    <p:extLst>
      <p:ext uri="{BB962C8B-B14F-4D97-AF65-F5344CB8AC3E}">
        <p14:creationId xmlns:p14="http://schemas.microsoft.com/office/powerpoint/2010/main" val="25857712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men are more likely to know where to get condoms than young women—68% of men vs. 46% of women. This same pattern is true in South</a:t>
            </a:r>
            <a:r>
              <a:rPr lang="en-US" baseline="0" dirty="0" smtClean="0"/>
              <a:t> East</a:t>
            </a:r>
            <a:r>
              <a:rPr lang="en-US" dirty="0" smtClean="0"/>
              <a:t> Zone.</a:t>
            </a: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B64EED1-4112-46AB-8B3D-F76D9D7046D8}" type="slidenum">
              <a:rPr lang="en-US" smtClean="0"/>
              <a:pPr eaLnBrk="1" hangingPunct="1"/>
              <a:t>27</a:t>
            </a:fld>
            <a:endParaRPr lang="en-US" smtClean="0"/>
          </a:p>
        </p:txBody>
      </p:sp>
    </p:spTree>
    <p:extLst>
      <p:ext uri="{BB962C8B-B14F-4D97-AF65-F5344CB8AC3E}">
        <p14:creationId xmlns:p14="http://schemas.microsoft.com/office/powerpoint/2010/main" val="2071431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people who start having intercourse very young are at greater risk of exposure to HIV infection.  </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B7F4C75-8512-471F-B776-0EF81C7BFE07}" type="slidenum">
              <a:rPr lang="en-US" smtClean="0"/>
              <a:pPr eaLnBrk="1" hangingPunct="1"/>
              <a:t>28</a:t>
            </a:fld>
            <a:endParaRPr lang="en-US" smtClean="0"/>
          </a:p>
        </p:txBody>
      </p:sp>
    </p:spTree>
    <p:extLst>
      <p:ext uri="{BB962C8B-B14F-4D97-AF65-F5344CB8AC3E}">
        <p14:creationId xmlns:p14="http://schemas.microsoft.com/office/powerpoint/2010/main" val="1185998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This is a complicated slide.  On the left, the slide shows that 68% of young women and 72% of young men have never had sexual intercourse; 26% of women and 22% of men had intercourse in the last 12 months.</a:t>
            </a:r>
          </a:p>
          <a:p>
            <a:endParaRPr lang="en-US" dirty="0" smtClean="0"/>
          </a:p>
          <a:p>
            <a:r>
              <a:rPr lang="en-US" dirty="0" smtClean="0"/>
              <a:t>The right side of the slide shows that among the young people who had been sexually active in the previous year, 44% of women and 58% of men used a condom the last time they had sex.  For both young women and young men, condom use increases with education and is more common among urban than rural dwellers.</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9BB2EBC-BE0F-4198-AC28-DE655EB74996}" type="slidenum">
              <a:rPr lang="en-US" smtClean="0"/>
              <a:pPr eaLnBrk="1" hangingPunct="1"/>
              <a:t>29</a:t>
            </a:fld>
            <a:endParaRPr lang="en-US" smtClean="0"/>
          </a:p>
        </p:txBody>
      </p:sp>
    </p:spTree>
    <p:extLst>
      <p:ext uri="{BB962C8B-B14F-4D97-AF65-F5344CB8AC3E}">
        <p14:creationId xmlns:p14="http://schemas.microsoft.com/office/powerpoint/2010/main" val="3117116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30</a:t>
            </a:fld>
            <a:endParaRPr lang="en-US"/>
          </a:p>
        </p:txBody>
      </p:sp>
    </p:spTree>
    <p:extLst>
      <p:ext uri="{BB962C8B-B14F-4D97-AF65-F5344CB8AC3E}">
        <p14:creationId xmlns:p14="http://schemas.microsoft.com/office/powerpoint/2010/main" val="2873465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70% of men in Nigeria and 76% of men in South East Zone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5</a:t>
            </a:fld>
            <a:endParaRPr lang="en-US"/>
          </a:p>
        </p:txBody>
      </p:sp>
    </p:spTree>
    <p:extLst>
      <p:ext uri="{BB962C8B-B14F-4D97-AF65-F5344CB8AC3E}">
        <p14:creationId xmlns:p14="http://schemas.microsoft.com/office/powerpoint/2010/main" val="3839533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increases with education. 77% of women and 84% of men with more than secondary education know these 2 prevention methods compared to only 38% of women and 52% of men with no education.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6</a:t>
            </a:fld>
            <a:endParaRPr lang="en-US"/>
          </a:p>
        </p:txBody>
      </p:sp>
    </p:spTree>
    <p:extLst>
      <p:ext uri="{BB962C8B-B14F-4D97-AF65-F5344CB8AC3E}">
        <p14:creationId xmlns:p14="http://schemas.microsoft.com/office/powerpoint/2010/main" val="1402817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Women’s knowledge of HIV prevention varies by state. HIV prevention</a:t>
            </a:r>
            <a:r>
              <a:rPr lang="en-US" baseline="0" dirty="0" smtClean="0"/>
              <a:t> knowledge ranges from a low of 40% in </a:t>
            </a:r>
            <a:r>
              <a:rPr lang="en-US" baseline="0" dirty="0" err="1" smtClean="0"/>
              <a:t>Abia</a:t>
            </a:r>
            <a:r>
              <a:rPr lang="en-US" baseline="0" dirty="0" smtClean="0"/>
              <a:t> of women in 74% in Enugu</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779102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women, HIV</a:t>
            </a:r>
            <a:r>
              <a:rPr lang="en-US" baseline="0" dirty="0" smtClean="0"/>
              <a:t> prevention knowledge has increased slightly since 2008.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810143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Many Nigerian women lack accurate knowledge about the ways through which HIV can and cannot be transmitted. Only 26% of women in Nigeria and 13% in South</a:t>
            </a:r>
            <a:r>
              <a:rPr lang="en-US" sz="1200" kern="1200" baseline="0" dirty="0" smtClean="0">
                <a:solidFill>
                  <a:schemeClr val="tx1"/>
                </a:solidFill>
                <a:effectLst/>
                <a:latin typeface="+mn-lt"/>
                <a:ea typeface="+mn-ea"/>
                <a:cs typeface="+mn-cs"/>
              </a:rPr>
              <a:t> East Zone </a:t>
            </a:r>
            <a:r>
              <a:rPr lang="en-US" sz="1200" kern="1200" dirty="0" smtClean="0">
                <a:solidFill>
                  <a:schemeClr val="tx1"/>
                </a:solidFill>
                <a:effectLst/>
                <a:latin typeface="+mn-lt"/>
                <a:ea typeface="+mn-ea"/>
                <a:cs typeface="+mn-cs"/>
              </a:rPr>
              <a:t>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9</a:t>
            </a:fld>
            <a:endParaRPr lang="en-US"/>
          </a:p>
        </p:txBody>
      </p:sp>
    </p:spTree>
    <p:extLst>
      <p:ext uri="{BB962C8B-B14F-4D97-AF65-F5344CB8AC3E}">
        <p14:creationId xmlns:p14="http://schemas.microsoft.com/office/powerpoint/2010/main" val="2227405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Only 37% of men in Nigeria </a:t>
            </a:r>
            <a:r>
              <a:rPr lang="en-US" sz="1200" kern="1200" smtClean="0">
                <a:solidFill>
                  <a:schemeClr val="tx1"/>
                </a:solidFill>
                <a:effectLst/>
                <a:latin typeface="+mn-lt"/>
                <a:ea typeface="+mn-ea"/>
                <a:cs typeface="+mn-cs"/>
              </a:rPr>
              <a:t>and 20% </a:t>
            </a:r>
            <a:r>
              <a:rPr lang="en-US" sz="1200" kern="1200" dirty="0" smtClean="0">
                <a:solidFill>
                  <a:schemeClr val="tx1"/>
                </a:solidFill>
                <a:effectLst/>
                <a:latin typeface="+mn-lt"/>
                <a:ea typeface="+mn-ea"/>
                <a:cs typeface="+mn-cs"/>
              </a:rPr>
              <a:t>of men </a:t>
            </a:r>
            <a:r>
              <a:rPr lang="en-US" sz="1200" kern="1200" smtClean="0">
                <a:solidFill>
                  <a:schemeClr val="tx1"/>
                </a:solidFill>
                <a:effectLst/>
                <a:latin typeface="+mn-lt"/>
                <a:ea typeface="+mn-ea"/>
                <a:cs typeface="+mn-cs"/>
              </a:rPr>
              <a:t>in North Central </a:t>
            </a:r>
            <a:r>
              <a:rPr lang="en-US" sz="1200" kern="1200" dirty="0" smtClean="0">
                <a:solidFill>
                  <a:schemeClr val="tx1"/>
                </a:solidFill>
                <a:effectLst/>
                <a:latin typeface="+mn-lt"/>
                <a:ea typeface="+mn-ea"/>
                <a:cs typeface="+mn-cs"/>
              </a:rPr>
              <a:t>Zone 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10</a:t>
            </a:fld>
            <a:endParaRPr lang="en-US"/>
          </a:p>
        </p:txBody>
      </p:sp>
    </p:spTree>
    <p:extLst>
      <p:ext uri="{BB962C8B-B14F-4D97-AF65-F5344CB8AC3E}">
        <p14:creationId xmlns:p14="http://schemas.microsoft.com/office/powerpoint/2010/main" val="4280894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in Nigeria and 82% in South</a:t>
            </a:r>
            <a:r>
              <a:rPr lang="en-US" baseline="0" dirty="0" smtClean="0"/>
              <a:t> East</a:t>
            </a:r>
            <a:r>
              <a:rPr lang="en-US" dirty="0" smtClean="0"/>
              <a:t> Zone know that HIV can be transmitted by breastfeeding. Fewer women </a:t>
            </a:r>
            <a:r>
              <a:rPr lang="en-US" baseline="0" dirty="0" smtClean="0"/>
              <a:t>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11</a:t>
            </a:fld>
            <a:endParaRPr lang="en-US"/>
          </a:p>
        </p:txBody>
      </p:sp>
    </p:spTree>
    <p:extLst>
      <p:ext uri="{BB962C8B-B14F-4D97-AF65-F5344CB8AC3E}">
        <p14:creationId xmlns:p14="http://schemas.microsoft.com/office/powerpoint/2010/main" val="410764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53000"/>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East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727277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4034707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2081024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211707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037290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26651123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A2DB69-6896-49EA-B0C2-AAF1F68C5BA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22703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A2DB69-6896-49EA-B0C2-AAF1F68C5BA1}"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090991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A2DB69-6896-49EA-B0C2-AAF1F68C5BA1}"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717277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A2DB69-6896-49EA-B0C2-AAF1F68C5BA1}"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573628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889796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653308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838115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8164262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5801538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A4227F-EB7D-4ED1-9100-0FEB164DA141}"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3835237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A4227F-EB7D-4ED1-9100-0FEB164DA14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3475055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A4227F-EB7D-4ED1-9100-0FEB164DA141}"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1343875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A4227F-EB7D-4ED1-9100-0FEB164DA141}"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506066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4227F-EB7D-4ED1-9100-0FEB164DA141}"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560987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4291416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1905398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A4227F-EB7D-4ED1-9100-0FEB164DA141}"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15479-7B35-4AE8-98D5-FD4087953056}" type="slidenum">
              <a:rPr lang="en-US" smtClean="0"/>
              <a:pPr/>
              <a:t>‹#›</a:t>
            </a:fld>
            <a:endParaRPr lang="en-US"/>
          </a:p>
        </p:txBody>
      </p:sp>
    </p:spTree>
    <p:extLst>
      <p:ext uri="{BB962C8B-B14F-4D97-AF65-F5344CB8AC3E}">
        <p14:creationId xmlns:p14="http://schemas.microsoft.com/office/powerpoint/2010/main" val="4111240839"/>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A2DB69-6896-49EA-B0C2-AAF1F68C5BA1}"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93018-4E11-4A39-A546-CC2EE1C5789A}" type="slidenum">
              <a:rPr lang="en-US" smtClean="0"/>
              <a:pPr/>
              <a:t>‹#›</a:t>
            </a:fld>
            <a:endParaRPr lang="en-US"/>
          </a:p>
        </p:txBody>
      </p:sp>
    </p:spTree>
    <p:extLst>
      <p:ext uri="{BB962C8B-B14F-4D97-AF65-F5344CB8AC3E}">
        <p14:creationId xmlns:p14="http://schemas.microsoft.com/office/powerpoint/2010/main" val="197057364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1836" y="0"/>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HIV Knowledge, Attitudes, and Behaviours</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6640402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81033207"/>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50506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553175573"/>
              </p:ext>
            </p:extLst>
          </p:nvPr>
        </p:nvGraphicFramePr>
        <p:xfrm>
          <a:off x="381000" y="1600200"/>
          <a:ext cx="8458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women age 15-49 who know that:</a:t>
            </a:r>
            <a:endParaRPr lang="en-US" i="1" dirty="0">
              <a:latin typeface="Calibri" pitchFamily="34" charset="0"/>
            </a:endParaRPr>
          </a:p>
        </p:txBody>
      </p:sp>
    </p:spTree>
    <p:extLst>
      <p:ext uri="{BB962C8B-B14F-4D97-AF65-F5344CB8AC3E}">
        <p14:creationId xmlns:p14="http://schemas.microsoft.com/office/powerpoint/2010/main" val="935749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434258378"/>
              </p:ext>
            </p:extLst>
          </p:nvPr>
        </p:nvGraphicFramePr>
        <p:xfrm>
          <a:off x="0" y="1600200"/>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men age 15-49 who know that:</a:t>
            </a:r>
            <a:endParaRPr lang="en-US" i="1" dirty="0">
              <a:latin typeface="Calibri" pitchFamily="34" charset="0"/>
            </a:endParaRPr>
          </a:p>
        </p:txBody>
      </p:sp>
    </p:spTree>
    <p:extLst>
      <p:ext uri="{BB962C8B-B14F-4D97-AF65-F5344CB8AC3E}">
        <p14:creationId xmlns:p14="http://schemas.microsoft.com/office/powerpoint/2010/main" val="41716649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b="1" dirty="0" smtClean="0">
                <a:solidFill>
                  <a:schemeClr val="bg2"/>
                </a:solidFill>
                <a:latin typeface="Calibri" pitchFamily="34" charset="0"/>
              </a:rPr>
              <a:t>HIV-related Attitudes &amp; </a:t>
            </a:r>
            <a:r>
              <a:rPr lang="en-US" sz="3200" b="1" dirty="0" err="1" smtClean="0">
                <a:solidFill>
                  <a:schemeClr val="bg2"/>
                </a:solidFill>
                <a:latin typeface="Calibri" pitchFamily="34" charset="0"/>
              </a:rPr>
              <a:t>Behaviour</a:t>
            </a:r>
            <a:endParaRPr lang="en-US" sz="3200" b="1" dirty="0" smtClean="0">
              <a:solidFill>
                <a:schemeClr val="bg2"/>
              </a:solidFill>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76244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Women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1161373341"/>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219200" y="6220221"/>
            <a:ext cx="7772400" cy="584775"/>
          </a:xfrm>
          <a:prstGeom prst="rect">
            <a:avLst/>
          </a:prstGeom>
          <a:noFill/>
        </p:spPr>
        <p:txBody>
          <a:bodyPr wrap="square" rtlCol="0">
            <a:spAutoFit/>
          </a:bodyPr>
          <a:lstStyle/>
          <a:p>
            <a:pPr algn="r"/>
            <a:r>
              <a:rPr lang="en-US" sz="1600" i="1" dirty="0" smtClean="0">
                <a:latin typeface="Calibri" pitchFamily="34" charset="0"/>
              </a:rPr>
              <a:t>Among women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1292263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3951199096"/>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447800" y="6197025"/>
            <a:ext cx="7543800" cy="584775"/>
          </a:xfrm>
          <a:prstGeom prst="rect">
            <a:avLst/>
          </a:prstGeom>
          <a:noFill/>
        </p:spPr>
        <p:txBody>
          <a:bodyPr wrap="square" rtlCol="0">
            <a:spAutoFit/>
          </a:bodyPr>
          <a:lstStyle/>
          <a:p>
            <a:pPr algn="r"/>
            <a:r>
              <a:rPr lang="en-US" sz="1600" i="1" dirty="0" smtClean="0">
                <a:latin typeface="Calibri" pitchFamily="34" charset="0"/>
              </a:rPr>
              <a:t>Among 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26520984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457200" y="0"/>
            <a:ext cx="8229600" cy="1143000"/>
          </a:xfrm>
        </p:spPr>
        <p:txBody>
          <a:bodyPr/>
          <a:lstStyle/>
          <a:p>
            <a:pPr eaLnBrk="1" hangingPunct="1"/>
            <a:r>
              <a:rPr lang="en-US" smtClean="0"/>
              <a:t>Multiple Sexual Partners</a:t>
            </a:r>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3496548157"/>
              </p:ext>
            </p:extLst>
          </p:nvPr>
        </p:nvGraphicFramePr>
        <p:xfrm>
          <a:off x="457200" y="1143000"/>
          <a:ext cx="82296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478088"/>
            <a:ext cx="2667000" cy="646112"/>
          </a:xfrm>
          <a:prstGeom prst="rect">
            <a:avLst/>
          </a:prstGeom>
          <a:noFill/>
        </p:spPr>
        <p:txBody>
          <a:bodyPr>
            <a:spAutoFit/>
          </a:bodyPr>
          <a:lstStyle/>
          <a:p>
            <a:pPr algn="ctr">
              <a:defRPr/>
            </a:pPr>
            <a:r>
              <a:rPr lang="en-US" dirty="0">
                <a:latin typeface="+mn-lt"/>
              </a:rPr>
              <a:t>Percent of women and men age 15-49 who had:</a:t>
            </a:r>
          </a:p>
        </p:txBody>
      </p:sp>
      <p:sp>
        <p:nvSpPr>
          <p:cNvPr id="8" name="TextBox 7"/>
          <p:cNvSpPr txBox="1"/>
          <p:nvPr/>
        </p:nvSpPr>
        <p:spPr>
          <a:xfrm>
            <a:off x="3198813" y="1924050"/>
            <a:ext cx="2667000" cy="1200150"/>
          </a:xfrm>
          <a:prstGeom prst="rect">
            <a:avLst/>
          </a:prstGeom>
          <a:noFill/>
        </p:spPr>
        <p:txBody>
          <a:bodyPr>
            <a:spAutoFit/>
          </a:bodyPr>
          <a:lstStyle/>
          <a:p>
            <a:pPr algn="ctr">
              <a:defRPr/>
            </a:pPr>
            <a:r>
              <a:rPr lang="en-US" dirty="0">
                <a:latin typeface="+mn-lt"/>
              </a:rPr>
              <a:t>Among women and men age 15-49 who had 2+ sexual partners in the past 12 months, percent who:</a:t>
            </a:r>
          </a:p>
        </p:txBody>
      </p:sp>
      <p:sp>
        <p:nvSpPr>
          <p:cNvPr id="9" name="TextBox 8"/>
          <p:cNvSpPr txBox="1"/>
          <p:nvPr/>
        </p:nvSpPr>
        <p:spPr>
          <a:xfrm>
            <a:off x="6248400" y="2200275"/>
            <a:ext cx="2667000" cy="923925"/>
          </a:xfrm>
          <a:prstGeom prst="rect">
            <a:avLst/>
          </a:prstGeom>
          <a:noFill/>
        </p:spPr>
        <p:txBody>
          <a:bodyPr>
            <a:spAutoFit/>
          </a:bodyPr>
          <a:lstStyle/>
          <a:p>
            <a:pPr algn="ctr">
              <a:defRPr/>
            </a:pPr>
            <a:r>
              <a:rPr lang="en-US" dirty="0">
                <a:latin typeface="+mn-lt"/>
              </a:rPr>
              <a:t>Among women and men age 15-49 who have ever had sexual intercourse</a:t>
            </a:r>
          </a:p>
        </p:txBody>
      </p:sp>
      <p:cxnSp>
        <p:nvCxnSpPr>
          <p:cNvPr id="10" name="Straight Connector 9"/>
          <p:cNvCxnSpPr/>
          <p:nvPr/>
        </p:nvCxnSpPr>
        <p:spPr>
          <a:xfrm>
            <a:off x="150813" y="3124200"/>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198813" y="3122613"/>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248400" y="3121025"/>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000375"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96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1109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b="1" dirty="0" smtClean="0">
                <a:solidFill>
                  <a:schemeClr val="bg2"/>
                </a:solidFill>
              </a:rPr>
              <a:t>HIV Testing</a:t>
            </a:r>
          </a:p>
          <a:p>
            <a:r>
              <a:rPr lang="en-US" sz="3200" dirty="0"/>
              <a:t>HIV and Youth</a:t>
            </a:r>
          </a:p>
        </p:txBody>
      </p:sp>
    </p:spTree>
    <p:extLst>
      <p:ext uri="{BB962C8B-B14F-4D97-AF65-F5344CB8AC3E}">
        <p14:creationId xmlns:p14="http://schemas.microsoft.com/office/powerpoint/2010/main" val="20598255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0" y="762000"/>
            <a:ext cx="8153400" cy="5715000"/>
          </a:xfrm>
        </p:spPr>
        <p:txBody>
          <a:bodyPr>
            <a:normAutofit/>
          </a:bodyPr>
          <a:lstStyle/>
          <a:p>
            <a:r>
              <a:rPr lang="en-US" sz="4800" b="1" dirty="0" smtClean="0">
                <a:solidFill>
                  <a:schemeClr val="bg2"/>
                </a:solidFill>
                <a:latin typeface="Calibri" pitchFamily="34" charset="0"/>
              </a:rPr>
              <a:t>60%</a:t>
            </a:r>
            <a:r>
              <a:rPr lang="en-US" sz="4800" b="1" dirty="0" smtClean="0">
                <a:solidFill>
                  <a:schemeClr val="accent1"/>
                </a:solidFill>
                <a:latin typeface="Calibri" pitchFamily="34" charset="0"/>
              </a:rPr>
              <a:t> </a:t>
            </a:r>
            <a:r>
              <a:rPr lang="en-US" sz="4800" dirty="0" smtClean="0">
                <a:latin typeface="Calibri" pitchFamily="34" charset="0"/>
              </a:rPr>
              <a:t>of women and </a:t>
            </a:r>
            <a:r>
              <a:rPr lang="en-US" sz="4800" b="1" dirty="0" smtClean="0">
                <a:solidFill>
                  <a:schemeClr val="bg2"/>
                </a:solidFill>
                <a:latin typeface="Calibri" pitchFamily="34" charset="0"/>
              </a:rPr>
              <a:t>71%</a:t>
            </a:r>
            <a:r>
              <a:rPr lang="en-US" sz="4800" dirty="0" smtClean="0">
                <a:latin typeface="Calibri" pitchFamily="34" charset="0"/>
              </a:rPr>
              <a:t> of men </a:t>
            </a:r>
            <a:r>
              <a:rPr lang="en-US" sz="4800" b="1" i="1" dirty="0" smtClean="0">
                <a:solidFill>
                  <a:schemeClr val="bg2"/>
                </a:solidFill>
                <a:latin typeface="Calibri" pitchFamily="34" charset="0"/>
              </a:rPr>
              <a:t>know where to get an HIV test</a:t>
            </a:r>
            <a:r>
              <a:rPr lang="en-US" sz="4800" i="1" dirty="0" smtClean="0">
                <a:latin typeface="Calibri" pitchFamily="34" charset="0"/>
              </a:rPr>
              <a:t>.</a:t>
            </a:r>
            <a:br>
              <a:rPr lang="en-US" sz="4800" i="1" dirty="0" smtClean="0">
                <a:latin typeface="Calibri" pitchFamily="34" charset="0"/>
              </a:rPr>
            </a:br>
            <a:r>
              <a:rPr lang="en-US" sz="4800" i="1" dirty="0">
                <a:latin typeface="Calibri" pitchFamily="34" charset="0"/>
              </a:rPr>
              <a:t/>
            </a:r>
            <a:br>
              <a:rPr lang="en-US" sz="4800" i="1" dirty="0">
                <a:latin typeface="Calibri" pitchFamily="34" charset="0"/>
              </a:rPr>
            </a:br>
            <a:r>
              <a:rPr lang="en-US" sz="4800" b="1" i="1" dirty="0" smtClean="0">
                <a:solidFill>
                  <a:schemeClr val="accent4"/>
                </a:solidFill>
                <a:latin typeface="Calibri" pitchFamily="34" charset="0"/>
              </a:rPr>
              <a:t>82</a:t>
            </a:r>
            <a:r>
              <a:rPr lang="en-US" b="1" dirty="0" smtClean="0">
                <a:solidFill>
                  <a:schemeClr val="accent4"/>
                </a:solidFill>
                <a:latin typeface="Calibri" pitchFamily="34" charset="0"/>
              </a:rPr>
              <a:t>%</a:t>
            </a:r>
            <a:r>
              <a:rPr lang="en-US" b="1" dirty="0" smtClean="0">
                <a:solidFill>
                  <a:schemeClr val="accent1"/>
                </a:solidFill>
                <a:latin typeface="Calibri" pitchFamily="34" charset="0"/>
              </a:rPr>
              <a:t> </a:t>
            </a:r>
            <a:r>
              <a:rPr lang="en-US" dirty="0">
                <a:latin typeface="Calibri" pitchFamily="34" charset="0"/>
              </a:rPr>
              <a:t>of women and </a:t>
            </a:r>
            <a:r>
              <a:rPr lang="en-US" b="1" dirty="0" smtClean="0">
                <a:solidFill>
                  <a:schemeClr val="accent4"/>
                </a:solidFill>
                <a:latin typeface="Calibri" pitchFamily="34" charset="0"/>
              </a:rPr>
              <a:t>84%</a:t>
            </a:r>
            <a:r>
              <a:rPr lang="en-US" dirty="0" smtClean="0">
                <a:latin typeface="Calibri" pitchFamily="34" charset="0"/>
              </a:rPr>
              <a:t> </a:t>
            </a:r>
            <a:r>
              <a:rPr lang="en-US" dirty="0">
                <a:latin typeface="Calibri" pitchFamily="34" charset="0"/>
              </a:rPr>
              <a:t>of </a:t>
            </a:r>
            <a:r>
              <a:rPr lang="en-US" dirty="0" smtClean="0">
                <a:latin typeface="Calibri" pitchFamily="34" charset="0"/>
              </a:rPr>
              <a:t>men in </a:t>
            </a:r>
            <a:r>
              <a:rPr lang="en-US" b="1" dirty="0" smtClean="0">
                <a:solidFill>
                  <a:schemeClr val="accent4"/>
                </a:solidFill>
                <a:latin typeface="Calibri" pitchFamily="34" charset="0"/>
              </a:rPr>
              <a:t>South East Zone </a:t>
            </a:r>
            <a:r>
              <a:rPr lang="en-US" b="1" i="1" dirty="0">
                <a:solidFill>
                  <a:schemeClr val="accent4"/>
                </a:solidFill>
                <a:latin typeface="Calibri" pitchFamily="34" charset="0"/>
              </a:rPr>
              <a:t>know where to get an HIV test</a:t>
            </a:r>
            <a:r>
              <a:rPr lang="en-US" i="1" dirty="0">
                <a:latin typeface="Calibri" pitchFamily="34" charset="0"/>
              </a:rPr>
              <a:t>.</a:t>
            </a:r>
            <a:r>
              <a:rPr lang="en-US" dirty="0" smtClean="0">
                <a:latin typeface="Calibri" pitchFamily="34" charset="0"/>
              </a:rPr>
              <a:t/>
            </a:r>
            <a:br>
              <a:rPr lang="en-US" dirty="0" smtClean="0">
                <a:latin typeface="Calibri" pitchFamily="34" charset="0"/>
              </a:rPr>
            </a:br>
            <a:r>
              <a:rPr lang="en-US" dirty="0" smtClean="0">
                <a:latin typeface="Calibri" pitchFamily="34" charset="0"/>
              </a:rPr>
              <a:t/>
            </a:r>
            <a:br>
              <a:rPr lang="en-US" dirty="0" smtClean="0">
                <a:latin typeface="Calibri" pitchFamily="34" charset="0"/>
              </a:rPr>
            </a:br>
            <a:endParaRPr lang="en-US" b="1" dirty="0">
              <a:latin typeface="Calibri" pitchFamily="34" charset="0"/>
            </a:endParaRPr>
          </a:p>
        </p:txBody>
      </p:sp>
    </p:spTree>
    <p:extLst>
      <p:ext uri="{BB962C8B-B14F-4D97-AF65-F5344CB8AC3E}">
        <p14:creationId xmlns:p14="http://schemas.microsoft.com/office/powerpoint/2010/main" val="15395908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Women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1748730200"/>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women </a:t>
            </a:r>
            <a:r>
              <a:rPr lang="en-US" i="1" dirty="0" smtClean="0">
                <a:latin typeface="+mn-lt"/>
              </a:rPr>
              <a:t>age </a:t>
            </a:r>
            <a:r>
              <a:rPr lang="en-US" i="1" dirty="0">
                <a:latin typeface="+mn-lt"/>
              </a:rPr>
              <a:t>15-49</a:t>
            </a:r>
          </a:p>
        </p:txBody>
      </p:sp>
    </p:spTree>
    <p:extLst>
      <p:ext uri="{BB962C8B-B14F-4D97-AF65-F5344CB8AC3E}">
        <p14:creationId xmlns:p14="http://schemas.microsoft.com/office/powerpoint/2010/main" val="1268294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b="1" dirty="0" smtClean="0">
                <a:solidFill>
                  <a:schemeClr val="bg2"/>
                </a:solidFill>
              </a:rPr>
              <a:t>HIV Knowledge </a:t>
            </a:r>
            <a:endParaRPr lang="en-US" sz="3200" b="1" dirty="0">
              <a:solidFill>
                <a:schemeClr val="bg2"/>
              </a:solidFill>
            </a:endParaRPr>
          </a:p>
          <a:p>
            <a:r>
              <a:rPr lang="en-US" sz="3200" dirty="0" smtClean="0">
                <a:latin typeface="Calibri" pitchFamily="34" charset="0"/>
              </a:rPr>
              <a:t>HIV-related Attitudes &amp; Behaviours</a:t>
            </a:r>
          </a:p>
          <a:p>
            <a:r>
              <a:rPr lang="en-US" sz="3200" dirty="0" smtClean="0"/>
              <a:t>HIV Testing</a:t>
            </a:r>
          </a:p>
          <a:p>
            <a:r>
              <a:rPr lang="en-US" sz="3200" dirty="0"/>
              <a:t>HIV and Youth</a:t>
            </a:r>
          </a:p>
        </p:txBody>
      </p:sp>
    </p:spTree>
    <p:extLst>
      <p:ext uri="{BB962C8B-B14F-4D97-AF65-F5344CB8AC3E}">
        <p14:creationId xmlns:p14="http://schemas.microsoft.com/office/powerpoint/2010/main" val="24387723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a:grpSpLocks noChangeAspect="1"/>
          </p:cNvGrpSpPr>
          <p:nvPr/>
        </p:nvGrpSpPr>
        <p:grpSpPr bwMode="auto">
          <a:xfrm>
            <a:off x="2133600" y="685800"/>
            <a:ext cx="4572000" cy="5703887"/>
            <a:chOff x="1632" y="727"/>
            <a:chExt cx="2880" cy="3593"/>
          </a:xfrm>
        </p:grpSpPr>
        <p:sp>
          <p:nvSpPr>
            <p:cNvPr id="22"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3000706" y="1905000"/>
            <a:ext cx="2012539" cy="830997"/>
          </a:xfrm>
          <a:prstGeom prst="rect">
            <a:avLst/>
          </a:prstGeom>
          <a:noFill/>
        </p:spPr>
        <p:txBody>
          <a:bodyPr wrap="square" rtlCol="0">
            <a:spAutoFit/>
          </a:bodyPr>
          <a:lstStyle/>
          <a:p>
            <a:pPr algn="ctr"/>
            <a:r>
              <a:rPr lang="en-US" sz="2400" b="1" dirty="0" smtClean="0">
                <a:latin typeface="+mn-lt"/>
              </a:rPr>
              <a:t>Enugu</a:t>
            </a:r>
          </a:p>
          <a:p>
            <a:pPr algn="ctr"/>
            <a:r>
              <a:rPr lang="en-US" sz="2400" b="1" dirty="0" smtClean="0">
                <a:latin typeface="+mn-lt"/>
              </a:rPr>
              <a:t>17%</a:t>
            </a:r>
            <a:endParaRPr lang="en-US" sz="2400" b="1" dirty="0">
              <a:latin typeface="+mn-lt"/>
            </a:endParaRPr>
          </a:p>
        </p:txBody>
      </p:sp>
      <p:sp>
        <p:nvSpPr>
          <p:cNvPr id="13" name="TextBox 12"/>
          <p:cNvSpPr txBox="1"/>
          <p:nvPr/>
        </p:nvSpPr>
        <p:spPr>
          <a:xfrm>
            <a:off x="4640676" y="2509193"/>
            <a:ext cx="2012539" cy="830997"/>
          </a:xfrm>
          <a:prstGeom prst="rect">
            <a:avLst/>
          </a:prstGeom>
          <a:noFill/>
        </p:spPr>
        <p:txBody>
          <a:bodyPr wrap="square" rtlCol="0">
            <a:spAutoFit/>
          </a:bodyPr>
          <a:lstStyle/>
          <a:p>
            <a:pPr algn="ctr"/>
            <a:r>
              <a:rPr lang="en-US" sz="2400" b="1" dirty="0" err="1" smtClean="0">
                <a:latin typeface="+mn-lt"/>
              </a:rPr>
              <a:t>Ebonyi</a:t>
            </a:r>
            <a:endParaRPr lang="en-US" sz="2400" b="1" dirty="0" smtClean="0">
              <a:latin typeface="+mn-lt"/>
            </a:endParaRPr>
          </a:p>
          <a:p>
            <a:pPr algn="ctr"/>
            <a:r>
              <a:rPr lang="en-US" sz="2400" b="1" dirty="0" smtClean="0">
                <a:latin typeface="+mn-lt"/>
              </a:rPr>
              <a:t>15%</a:t>
            </a:r>
            <a:endParaRPr lang="en-US" sz="2400" b="1" dirty="0">
              <a:latin typeface="+mn-lt"/>
            </a:endParaRPr>
          </a:p>
        </p:txBody>
      </p:sp>
      <p:sp>
        <p:nvSpPr>
          <p:cNvPr id="14" name="TextBox 13"/>
          <p:cNvSpPr txBox="1"/>
          <p:nvPr/>
        </p:nvSpPr>
        <p:spPr>
          <a:xfrm>
            <a:off x="3505200" y="3962400"/>
            <a:ext cx="2012539" cy="830997"/>
          </a:xfrm>
          <a:prstGeom prst="rect">
            <a:avLst/>
          </a:prstGeom>
          <a:noFill/>
        </p:spPr>
        <p:txBody>
          <a:bodyPr wrap="square" rtlCol="0">
            <a:spAutoFit/>
          </a:bodyPr>
          <a:lstStyle/>
          <a:p>
            <a:pPr algn="ctr"/>
            <a:r>
              <a:rPr lang="en-US" sz="2400" b="1" dirty="0" err="1" smtClean="0">
                <a:latin typeface="+mn-lt"/>
              </a:rPr>
              <a:t>Abia</a:t>
            </a:r>
            <a:endParaRPr lang="en-US" sz="2400" b="1" dirty="0" smtClean="0">
              <a:latin typeface="+mn-lt"/>
            </a:endParaRPr>
          </a:p>
          <a:p>
            <a:pPr algn="ctr"/>
            <a:r>
              <a:rPr lang="en-US" sz="2400" b="1" dirty="0" smtClean="0">
                <a:latin typeface="+mn-lt"/>
              </a:rPr>
              <a:t>19%</a:t>
            </a:r>
            <a:endParaRPr lang="en-US" sz="2400" b="1" dirty="0">
              <a:latin typeface="+mn-lt"/>
            </a:endParaRPr>
          </a:p>
        </p:txBody>
      </p:sp>
      <p:sp>
        <p:nvSpPr>
          <p:cNvPr id="15" name="TextBox 14"/>
          <p:cNvSpPr txBox="1"/>
          <p:nvPr/>
        </p:nvSpPr>
        <p:spPr>
          <a:xfrm>
            <a:off x="2057400" y="2845110"/>
            <a:ext cx="2012539" cy="830997"/>
          </a:xfrm>
          <a:prstGeom prst="rect">
            <a:avLst/>
          </a:prstGeom>
          <a:noFill/>
        </p:spPr>
        <p:txBody>
          <a:bodyPr wrap="square" rtlCol="0">
            <a:spAutoFit/>
          </a:bodyPr>
          <a:lstStyle/>
          <a:p>
            <a:pPr algn="ctr"/>
            <a:r>
              <a:rPr lang="en-US" sz="2400" b="1" dirty="0" err="1" smtClean="0">
                <a:solidFill>
                  <a:schemeClr val="bg1"/>
                </a:solidFill>
                <a:latin typeface="+mn-lt"/>
              </a:rPr>
              <a:t>Anambra</a:t>
            </a:r>
            <a:endParaRPr lang="en-US" sz="2400" b="1" dirty="0" smtClean="0">
              <a:solidFill>
                <a:schemeClr val="bg1"/>
              </a:solidFill>
              <a:latin typeface="+mn-lt"/>
            </a:endParaRPr>
          </a:p>
          <a:p>
            <a:pPr algn="ctr"/>
            <a:r>
              <a:rPr lang="en-US" sz="2400" b="1" dirty="0" smtClean="0">
                <a:solidFill>
                  <a:schemeClr val="bg1"/>
                </a:solidFill>
                <a:latin typeface="+mn-lt"/>
              </a:rPr>
              <a:t>7%</a:t>
            </a:r>
            <a:endParaRPr lang="en-US" sz="2400" b="1" dirty="0">
              <a:solidFill>
                <a:schemeClr val="bg1"/>
              </a:solidFill>
              <a:latin typeface="+mn-lt"/>
            </a:endParaRPr>
          </a:p>
        </p:txBody>
      </p:sp>
      <p:sp>
        <p:nvSpPr>
          <p:cNvPr id="16" name="TextBox 15"/>
          <p:cNvSpPr txBox="1"/>
          <p:nvPr/>
        </p:nvSpPr>
        <p:spPr>
          <a:xfrm>
            <a:off x="2146836" y="4200377"/>
            <a:ext cx="2012539" cy="830997"/>
          </a:xfrm>
          <a:prstGeom prst="rect">
            <a:avLst/>
          </a:prstGeom>
          <a:noFill/>
        </p:spPr>
        <p:txBody>
          <a:bodyPr wrap="square" rtlCol="0">
            <a:spAutoFit/>
          </a:bodyPr>
          <a:lstStyle/>
          <a:p>
            <a:pPr algn="ctr"/>
            <a:r>
              <a:rPr lang="en-US" sz="2400" b="1" dirty="0" smtClean="0">
                <a:latin typeface="+mn-lt"/>
              </a:rPr>
              <a:t>Imo</a:t>
            </a:r>
          </a:p>
          <a:p>
            <a:pPr algn="ctr"/>
            <a:r>
              <a:rPr lang="en-US" sz="2400" b="1" dirty="0" smtClean="0">
                <a:latin typeface="+mn-lt"/>
              </a:rPr>
              <a:t>22%</a:t>
            </a:r>
            <a:endParaRPr lang="en-US" sz="2400" b="1" dirty="0">
              <a:latin typeface="+mn-lt"/>
            </a:endParaRPr>
          </a:p>
        </p:txBody>
      </p:sp>
      <p:sp>
        <p:nvSpPr>
          <p:cNvPr id="18" name="Title 1"/>
          <p:cNvSpPr>
            <a:spLocks noGrp="1"/>
          </p:cNvSpPr>
          <p:nvPr>
            <p:ph type="title"/>
          </p:nvPr>
        </p:nvSpPr>
        <p:spPr>
          <a:xfrm>
            <a:off x="472966" y="-228600"/>
            <a:ext cx="8229600" cy="1143000"/>
          </a:xfrm>
        </p:spPr>
        <p:txBody>
          <a:bodyPr>
            <a:normAutofit/>
          </a:bodyPr>
          <a:lstStyle/>
          <a:p>
            <a:r>
              <a:rPr lang="en-US" sz="4000" dirty="0" smtClean="0">
                <a:latin typeface="Calibri" pitchFamily="34" charset="0"/>
              </a:rPr>
              <a:t>Women’s HIV Testing by State</a:t>
            </a:r>
            <a:endParaRPr lang="en-US" sz="4000" dirty="0">
              <a:latin typeface="Calibri" pitchFamily="34" charset="0"/>
            </a:endParaRPr>
          </a:p>
        </p:txBody>
      </p:sp>
      <p:sp>
        <p:nvSpPr>
          <p:cNvPr id="19" name="TextBox 18"/>
          <p:cNvSpPr txBox="1"/>
          <p:nvPr/>
        </p:nvSpPr>
        <p:spPr>
          <a:xfrm>
            <a:off x="40892" y="4521200"/>
            <a:ext cx="2908683"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p>
          <a:p>
            <a:pPr algn="ctr"/>
            <a:r>
              <a:rPr lang="en-US" sz="2800" b="1" dirty="0" smtClean="0">
                <a:latin typeface="+mj-lt"/>
              </a:rPr>
              <a:t>South East </a:t>
            </a:r>
          </a:p>
          <a:p>
            <a:pPr algn="ctr"/>
            <a:r>
              <a:rPr lang="en-US" sz="2800" b="1" dirty="0" smtClean="0">
                <a:latin typeface="+mj-lt"/>
              </a:rPr>
              <a:t>15%</a:t>
            </a:r>
          </a:p>
        </p:txBody>
      </p:sp>
      <p:sp>
        <p:nvSpPr>
          <p:cNvPr id="20" name="TextBox 19"/>
          <p:cNvSpPr txBox="1"/>
          <p:nvPr/>
        </p:nvSpPr>
        <p:spPr>
          <a:xfrm>
            <a:off x="0" y="6235412"/>
            <a:ext cx="6721064" cy="584775"/>
          </a:xfrm>
          <a:prstGeom prst="rect">
            <a:avLst/>
          </a:prstGeom>
          <a:noFill/>
        </p:spPr>
        <p:txBody>
          <a:bodyPr wrap="square" rtlCol="0">
            <a:spAutoFit/>
          </a:bodyPr>
          <a:lstStyle/>
          <a:p>
            <a:pPr fontAlgn="base">
              <a:spcBef>
                <a:spcPct val="0"/>
              </a:spcBef>
              <a:spcAft>
                <a:spcPct val="0"/>
              </a:spcAft>
            </a:pPr>
            <a:r>
              <a:rPr lang="en-US" sz="1600" i="1" dirty="0" smtClean="0">
                <a:solidFill>
                  <a:srgbClr val="000000"/>
                </a:solidFill>
                <a:latin typeface="Calibri" pitchFamily="34" charset="0"/>
              </a:rPr>
              <a:t>Percent of women age 15-49 who have been tested </a:t>
            </a:r>
            <a:br>
              <a:rPr lang="en-US" sz="1600" i="1" dirty="0" smtClean="0">
                <a:solidFill>
                  <a:srgbClr val="000000"/>
                </a:solidFill>
                <a:latin typeface="Calibri" pitchFamily="34" charset="0"/>
              </a:rPr>
            </a:br>
            <a:r>
              <a:rPr lang="en-US" sz="1600" i="1" dirty="0" smtClean="0">
                <a:solidFill>
                  <a:srgbClr val="000000"/>
                </a:solidFill>
                <a:latin typeface="Calibri" pitchFamily="34" charset="0"/>
              </a:rPr>
              <a:t>for HIV in the last 12 months and received their results</a:t>
            </a:r>
            <a:endParaRPr lang="en-US" sz="1600" i="1" dirty="0">
              <a:solidFill>
                <a:srgbClr val="000000"/>
              </a:solidFill>
              <a:latin typeface="Calibri"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3557893766"/>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a:t>
            </a:r>
            <a:r>
              <a:rPr lang="en-US" i="1" dirty="0" smtClean="0">
                <a:latin typeface="+mn-lt"/>
              </a:rPr>
              <a:t>men </a:t>
            </a:r>
            <a:r>
              <a:rPr lang="en-US" i="1" dirty="0">
                <a:latin typeface="+mn-lt"/>
              </a:rPr>
              <a:t>age 15-49</a:t>
            </a:r>
          </a:p>
        </p:txBody>
      </p:sp>
    </p:spTree>
    <p:extLst>
      <p:ext uri="{BB962C8B-B14F-4D97-AF65-F5344CB8AC3E}">
        <p14:creationId xmlns:p14="http://schemas.microsoft.com/office/powerpoint/2010/main" val="6200042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a:grpSpLocks noChangeAspect="1"/>
          </p:cNvGrpSpPr>
          <p:nvPr/>
        </p:nvGrpSpPr>
        <p:grpSpPr bwMode="auto">
          <a:xfrm>
            <a:off x="2133600" y="685800"/>
            <a:ext cx="4572000" cy="5703887"/>
            <a:chOff x="1632" y="727"/>
            <a:chExt cx="2880" cy="3593"/>
          </a:xfrm>
        </p:grpSpPr>
        <p:sp>
          <p:nvSpPr>
            <p:cNvPr id="21"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3102180" y="1995546"/>
            <a:ext cx="2012539" cy="830997"/>
          </a:xfrm>
          <a:prstGeom prst="rect">
            <a:avLst/>
          </a:prstGeom>
          <a:noFill/>
        </p:spPr>
        <p:txBody>
          <a:bodyPr wrap="square" rtlCol="0">
            <a:spAutoFit/>
          </a:bodyPr>
          <a:lstStyle/>
          <a:p>
            <a:pPr algn="ctr"/>
            <a:r>
              <a:rPr lang="en-US" sz="2400" b="1" dirty="0" smtClean="0">
                <a:solidFill>
                  <a:schemeClr val="bg1"/>
                </a:solidFill>
                <a:latin typeface="+mn-lt"/>
              </a:rPr>
              <a:t>Enugu</a:t>
            </a:r>
          </a:p>
          <a:p>
            <a:pPr algn="ctr"/>
            <a:r>
              <a:rPr lang="en-US" sz="2400" b="1" dirty="0" smtClean="0">
                <a:solidFill>
                  <a:schemeClr val="bg1"/>
                </a:solidFill>
                <a:latin typeface="+mn-lt"/>
              </a:rPr>
              <a:t>13%</a:t>
            </a:r>
            <a:endParaRPr lang="en-US" sz="2400" b="1" dirty="0">
              <a:solidFill>
                <a:schemeClr val="bg1"/>
              </a:solidFill>
              <a:latin typeface="+mn-lt"/>
            </a:endParaRPr>
          </a:p>
        </p:txBody>
      </p:sp>
      <p:sp>
        <p:nvSpPr>
          <p:cNvPr id="13" name="TextBox 12"/>
          <p:cNvSpPr txBox="1"/>
          <p:nvPr/>
        </p:nvSpPr>
        <p:spPr>
          <a:xfrm>
            <a:off x="4708525" y="2388676"/>
            <a:ext cx="2012539" cy="1200329"/>
          </a:xfrm>
          <a:prstGeom prst="rect">
            <a:avLst/>
          </a:prstGeom>
          <a:noFill/>
        </p:spPr>
        <p:txBody>
          <a:bodyPr wrap="square" rtlCol="0">
            <a:spAutoFit/>
          </a:bodyPr>
          <a:lstStyle/>
          <a:p>
            <a:pPr algn="ctr"/>
            <a:r>
              <a:rPr lang="en-US" sz="2400" b="1" dirty="0" err="1" smtClean="0">
                <a:solidFill>
                  <a:schemeClr val="bg1"/>
                </a:solidFill>
                <a:latin typeface="+mn-lt"/>
              </a:rPr>
              <a:t>Ebonyi</a:t>
            </a:r>
            <a:endParaRPr lang="en-US" sz="2400" b="1" dirty="0" smtClean="0">
              <a:solidFill>
                <a:schemeClr val="bg1"/>
              </a:solidFill>
              <a:latin typeface="+mn-lt"/>
            </a:endParaRPr>
          </a:p>
          <a:p>
            <a:pPr algn="ctr"/>
            <a:r>
              <a:rPr lang="en-US" sz="2400" b="1" dirty="0" smtClean="0">
                <a:solidFill>
                  <a:schemeClr val="bg1"/>
                </a:solidFill>
                <a:latin typeface="+mn-lt"/>
              </a:rPr>
              <a:t>18%</a:t>
            </a:r>
          </a:p>
          <a:p>
            <a:pPr algn="ctr"/>
            <a:endParaRPr lang="en-US" sz="2400" b="1" dirty="0">
              <a:solidFill>
                <a:schemeClr val="bg1"/>
              </a:solidFill>
              <a:latin typeface="+mn-lt"/>
            </a:endParaRPr>
          </a:p>
        </p:txBody>
      </p:sp>
      <p:sp>
        <p:nvSpPr>
          <p:cNvPr id="14" name="TextBox 13"/>
          <p:cNvSpPr txBox="1"/>
          <p:nvPr/>
        </p:nvSpPr>
        <p:spPr>
          <a:xfrm>
            <a:off x="3505200" y="3962400"/>
            <a:ext cx="2012539" cy="830997"/>
          </a:xfrm>
          <a:prstGeom prst="rect">
            <a:avLst/>
          </a:prstGeom>
          <a:noFill/>
        </p:spPr>
        <p:txBody>
          <a:bodyPr wrap="square" rtlCol="0">
            <a:spAutoFit/>
          </a:bodyPr>
          <a:lstStyle/>
          <a:p>
            <a:pPr algn="ctr"/>
            <a:r>
              <a:rPr lang="en-US" sz="2400" b="1" dirty="0" err="1" smtClean="0">
                <a:solidFill>
                  <a:schemeClr val="bg1"/>
                </a:solidFill>
                <a:latin typeface="+mn-lt"/>
              </a:rPr>
              <a:t>Abia</a:t>
            </a:r>
            <a:endParaRPr lang="en-US" sz="2400" b="1" dirty="0" smtClean="0">
              <a:solidFill>
                <a:schemeClr val="bg1"/>
              </a:solidFill>
              <a:latin typeface="+mn-lt"/>
            </a:endParaRPr>
          </a:p>
          <a:p>
            <a:pPr algn="ctr"/>
            <a:r>
              <a:rPr lang="en-US" sz="2400" b="1" dirty="0" smtClean="0">
                <a:solidFill>
                  <a:schemeClr val="bg1"/>
                </a:solidFill>
                <a:latin typeface="+mn-lt"/>
              </a:rPr>
              <a:t>14%</a:t>
            </a:r>
            <a:endParaRPr lang="en-US" sz="2400" b="1" dirty="0">
              <a:solidFill>
                <a:schemeClr val="bg1"/>
              </a:solidFill>
              <a:latin typeface="+mn-lt"/>
            </a:endParaRPr>
          </a:p>
        </p:txBody>
      </p:sp>
      <p:sp>
        <p:nvSpPr>
          <p:cNvPr id="15" name="TextBox 14"/>
          <p:cNvSpPr txBox="1"/>
          <p:nvPr/>
        </p:nvSpPr>
        <p:spPr>
          <a:xfrm>
            <a:off x="2057400" y="2895600"/>
            <a:ext cx="2012539" cy="830997"/>
          </a:xfrm>
          <a:prstGeom prst="rect">
            <a:avLst/>
          </a:prstGeom>
          <a:noFill/>
        </p:spPr>
        <p:txBody>
          <a:bodyPr wrap="square" rtlCol="0">
            <a:spAutoFit/>
          </a:bodyPr>
          <a:lstStyle/>
          <a:p>
            <a:pPr algn="ctr"/>
            <a:r>
              <a:rPr lang="en-US" sz="2400" b="1" dirty="0" err="1" smtClean="0">
                <a:solidFill>
                  <a:schemeClr val="bg1"/>
                </a:solidFill>
                <a:latin typeface="+mn-lt"/>
              </a:rPr>
              <a:t>Anambra</a:t>
            </a:r>
            <a:endParaRPr lang="en-US" sz="2400" b="1" dirty="0" smtClean="0">
              <a:solidFill>
                <a:schemeClr val="bg1"/>
              </a:solidFill>
              <a:latin typeface="+mn-lt"/>
            </a:endParaRPr>
          </a:p>
          <a:p>
            <a:pPr algn="ctr"/>
            <a:r>
              <a:rPr lang="en-US" sz="2400" b="1" dirty="0">
                <a:solidFill>
                  <a:schemeClr val="bg1"/>
                </a:solidFill>
                <a:latin typeface="+mn-lt"/>
              </a:rPr>
              <a:t>9</a:t>
            </a:r>
            <a:r>
              <a:rPr lang="en-US" sz="2400" b="1" dirty="0" smtClean="0">
                <a:solidFill>
                  <a:schemeClr val="bg1"/>
                </a:solidFill>
                <a:latin typeface="+mn-lt"/>
              </a:rPr>
              <a:t>%</a:t>
            </a:r>
            <a:endParaRPr lang="en-US" sz="2400" b="1" dirty="0">
              <a:solidFill>
                <a:schemeClr val="bg1"/>
              </a:solidFill>
              <a:latin typeface="+mn-lt"/>
            </a:endParaRPr>
          </a:p>
        </p:txBody>
      </p:sp>
      <p:sp>
        <p:nvSpPr>
          <p:cNvPr id="16" name="TextBox 15"/>
          <p:cNvSpPr txBox="1"/>
          <p:nvPr/>
        </p:nvSpPr>
        <p:spPr>
          <a:xfrm>
            <a:off x="2133600" y="4191000"/>
            <a:ext cx="2012539" cy="830997"/>
          </a:xfrm>
          <a:prstGeom prst="rect">
            <a:avLst/>
          </a:prstGeom>
          <a:noFill/>
        </p:spPr>
        <p:txBody>
          <a:bodyPr wrap="square" rtlCol="0">
            <a:spAutoFit/>
          </a:bodyPr>
          <a:lstStyle/>
          <a:p>
            <a:pPr algn="ctr"/>
            <a:r>
              <a:rPr lang="en-US" sz="2400" b="1" dirty="0" smtClean="0">
                <a:solidFill>
                  <a:schemeClr val="bg1"/>
                </a:solidFill>
                <a:latin typeface="+mn-lt"/>
              </a:rPr>
              <a:t>Imo</a:t>
            </a:r>
          </a:p>
          <a:p>
            <a:pPr algn="ctr"/>
            <a:r>
              <a:rPr lang="en-US" sz="2400" b="1" dirty="0">
                <a:solidFill>
                  <a:schemeClr val="bg1"/>
                </a:solidFill>
                <a:latin typeface="+mn-lt"/>
              </a:rPr>
              <a:t>1</a:t>
            </a:r>
            <a:r>
              <a:rPr lang="en-US" sz="2400" b="1" dirty="0" smtClean="0">
                <a:solidFill>
                  <a:schemeClr val="bg1"/>
                </a:solidFill>
                <a:latin typeface="+mn-lt"/>
              </a:rPr>
              <a:t>8%</a:t>
            </a:r>
            <a:endParaRPr lang="en-US" sz="2400" b="1" dirty="0">
              <a:solidFill>
                <a:schemeClr val="bg1"/>
              </a:solidFill>
              <a:latin typeface="+mn-lt"/>
            </a:endParaRPr>
          </a:p>
        </p:txBody>
      </p:sp>
      <p:sp>
        <p:nvSpPr>
          <p:cNvPr id="17" name="Title 1"/>
          <p:cNvSpPr>
            <a:spLocks noGrp="1"/>
          </p:cNvSpPr>
          <p:nvPr>
            <p:ph type="title"/>
          </p:nvPr>
        </p:nvSpPr>
        <p:spPr>
          <a:xfrm>
            <a:off x="457200" y="-152400"/>
            <a:ext cx="8229600" cy="1143000"/>
          </a:xfrm>
        </p:spPr>
        <p:txBody>
          <a:bodyPr/>
          <a:lstStyle/>
          <a:p>
            <a:r>
              <a:rPr lang="en-US" sz="3600" dirty="0" smtClean="0">
                <a:latin typeface="Calibri" pitchFamily="34" charset="0"/>
              </a:rPr>
              <a:t>Men’s HIV Testing by State</a:t>
            </a:r>
            <a:endParaRPr lang="en-US" sz="3600" dirty="0">
              <a:latin typeface="Calibri" pitchFamily="34" charset="0"/>
            </a:endParaRPr>
          </a:p>
        </p:txBody>
      </p:sp>
      <p:sp>
        <p:nvSpPr>
          <p:cNvPr id="18" name="TextBox 17"/>
          <p:cNvSpPr txBox="1"/>
          <p:nvPr/>
        </p:nvSpPr>
        <p:spPr>
          <a:xfrm>
            <a:off x="40892" y="4521200"/>
            <a:ext cx="2908683"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16%</a:t>
            </a:r>
          </a:p>
          <a:p>
            <a:pPr algn="ctr"/>
            <a:r>
              <a:rPr lang="en-US" sz="2800" b="1" dirty="0" smtClean="0">
                <a:latin typeface="+mj-lt"/>
              </a:rPr>
              <a:t>South East </a:t>
            </a:r>
          </a:p>
          <a:p>
            <a:pPr algn="ctr"/>
            <a:r>
              <a:rPr lang="en-US" sz="2800" b="1" dirty="0" smtClean="0">
                <a:latin typeface="+mj-lt"/>
              </a:rPr>
              <a:t>14%</a:t>
            </a:r>
          </a:p>
        </p:txBody>
      </p:sp>
      <p:sp>
        <p:nvSpPr>
          <p:cNvPr id="20" name="TextBox 19"/>
          <p:cNvSpPr txBox="1"/>
          <p:nvPr/>
        </p:nvSpPr>
        <p:spPr>
          <a:xfrm>
            <a:off x="0" y="6235412"/>
            <a:ext cx="6721064" cy="584775"/>
          </a:xfrm>
          <a:prstGeom prst="rect">
            <a:avLst/>
          </a:prstGeom>
          <a:noFill/>
        </p:spPr>
        <p:txBody>
          <a:bodyPr wrap="square" rtlCol="0">
            <a:spAutoFit/>
          </a:bodyPr>
          <a:lstStyle/>
          <a:p>
            <a:r>
              <a:rPr lang="en-US" sz="1600" i="1" dirty="0">
                <a:solidFill>
                  <a:srgbClr val="000000"/>
                </a:solidFill>
                <a:latin typeface="Calibri" pitchFamily="34" charset="0"/>
              </a:rPr>
              <a:t>Percent of </a:t>
            </a:r>
            <a:r>
              <a:rPr lang="en-US" sz="1600" i="1" dirty="0" smtClean="0">
                <a:solidFill>
                  <a:srgbClr val="000000"/>
                </a:solidFill>
                <a:latin typeface="Calibri" pitchFamily="34" charset="0"/>
              </a:rPr>
              <a:t>men </a:t>
            </a:r>
            <a:r>
              <a:rPr lang="en-US" sz="1600" i="1" dirty="0">
                <a:solidFill>
                  <a:srgbClr val="000000"/>
                </a:solidFill>
                <a:latin typeface="Calibri" pitchFamily="34" charset="0"/>
              </a:rPr>
              <a:t>age 15-49 who have been tested </a:t>
            </a:r>
            <a:br>
              <a:rPr lang="en-US" sz="1600" i="1" dirty="0">
                <a:solidFill>
                  <a:srgbClr val="000000"/>
                </a:solidFill>
                <a:latin typeface="Calibri" pitchFamily="34" charset="0"/>
              </a:rPr>
            </a:br>
            <a:r>
              <a:rPr lang="en-US" sz="1600" i="1" dirty="0">
                <a:solidFill>
                  <a:srgbClr val="000000"/>
                </a:solidFill>
                <a:latin typeface="Calibri" pitchFamily="34" charset="0"/>
              </a:rPr>
              <a:t>for HIV in the last 12 months and received their results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000">
                <a:latin typeface="Calibri" pitchFamily="34" charset="0"/>
              </a:rPr>
              <a:t>Trends in HIV Testing</a:t>
            </a:r>
          </a:p>
        </p:txBody>
      </p:sp>
      <p:sp>
        <p:nvSpPr>
          <p:cNvPr id="6" name="TextBox 5"/>
          <p:cNvSpPr txBox="1"/>
          <p:nvPr/>
        </p:nvSpPr>
        <p:spPr>
          <a:xfrm>
            <a:off x="0" y="1319213"/>
            <a:ext cx="9144000" cy="646112"/>
          </a:xfrm>
          <a:prstGeom prst="rect">
            <a:avLst/>
          </a:prstGeom>
          <a:noFill/>
        </p:spPr>
        <p:txBody>
          <a:bodyPr>
            <a:spAutoFit/>
          </a:bodyPr>
          <a:lstStyle/>
          <a:p>
            <a:pPr>
              <a:defRPr/>
            </a:pPr>
            <a:r>
              <a:rPr lang="en-US" i="1" dirty="0">
                <a:latin typeface="+mn-lt"/>
              </a:rPr>
              <a:t>Percent of women and men age 15-49 who have ever been tested for HIV in the last 12 months and received the results</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794305231"/>
              </p:ext>
            </p:extLst>
          </p:nvPr>
        </p:nvGraphicFramePr>
        <p:xfrm>
          <a:off x="457200" y="1905000"/>
          <a:ext cx="8229600" cy="48847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84524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1981200"/>
            <a:ext cx="8229600" cy="3962400"/>
          </a:xfrm>
        </p:spPr>
        <p:txBody>
          <a:bodyPr>
            <a:normAutofit fontScale="92500" lnSpcReduction="20000"/>
          </a:bodyPr>
          <a:lstStyle/>
          <a:p>
            <a:pPr marL="0" indent="0" algn="ctr" eaLnBrk="1" hangingPunct="1">
              <a:buFont typeface="Arial" charset="0"/>
              <a:buNone/>
            </a:pPr>
            <a:r>
              <a:rPr lang="en-US" dirty="0" smtClean="0"/>
              <a:t>Among women who gave birth in the two years before the survey, </a:t>
            </a:r>
            <a:r>
              <a:rPr lang="en-US" b="1" dirty="0" smtClean="0">
                <a:solidFill>
                  <a:schemeClr val="bg2"/>
                </a:solidFill>
              </a:rPr>
              <a:t>23%</a:t>
            </a:r>
            <a:r>
              <a:rPr lang="en-US" dirty="0" smtClean="0"/>
              <a:t> were </a:t>
            </a:r>
            <a:r>
              <a:rPr lang="en-US" b="1" dirty="0" smtClean="0">
                <a:solidFill>
                  <a:schemeClr val="bg2"/>
                </a:solidFill>
              </a:rPr>
              <a:t>counselled and</a:t>
            </a:r>
            <a:r>
              <a:rPr lang="en-US" dirty="0" smtClean="0">
                <a:solidFill>
                  <a:schemeClr val="bg2"/>
                </a:solidFill>
              </a:rPr>
              <a:t> </a:t>
            </a:r>
            <a:r>
              <a:rPr lang="en-US" b="1" dirty="0" smtClean="0">
                <a:solidFill>
                  <a:schemeClr val="bg2"/>
                </a:solidFill>
              </a:rPr>
              <a:t>tested for HIV</a:t>
            </a:r>
            <a:r>
              <a:rPr lang="en-US" b="1" dirty="0" smtClean="0">
                <a:solidFill>
                  <a:schemeClr val="tx2"/>
                </a:solidFill>
              </a:rPr>
              <a:t> </a:t>
            </a:r>
            <a:r>
              <a:rPr lang="en-US" dirty="0" smtClean="0"/>
              <a:t>during antenatal care and </a:t>
            </a:r>
            <a:r>
              <a:rPr lang="en-US" b="1" dirty="0" smtClean="0">
                <a:solidFill>
                  <a:schemeClr val="bg2"/>
                </a:solidFill>
              </a:rPr>
              <a:t>received the results</a:t>
            </a:r>
            <a:r>
              <a:rPr lang="en-US" dirty="0" smtClean="0"/>
              <a:t>.</a:t>
            </a:r>
          </a:p>
          <a:p>
            <a:pPr marL="0" indent="0" algn="ctr" eaLnBrk="1" hangingPunct="1">
              <a:buFont typeface="Arial" charset="0"/>
              <a:buNone/>
            </a:pPr>
            <a:endParaRPr lang="en-US" dirty="0"/>
          </a:p>
          <a:p>
            <a:pPr marL="0" indent="0" algn="ctr">
              <a:buNone/>
            </a:pPr>
            <a:r>
              <a:rPr lang="en-US" dirty="0"/>
              <a:t>Among women who gave birth in the two years before the </a:t>
            </a:r>
            <a:r>
              <a:rPr lang="en-US" dirty="0" smtClean="0"/>
              <a:t>survey in </a:t>
            </a:r>
            <a:r>
              <a:rPr lang="en-US" b="1" dirty="0" smtClean="0">
                <a:solidFill>
                  <a:schemeClr val="accent4"/>
                </a:solidFill>
              </a:rPr>
              <a:t>South East Zone</a:t>
            </a:r>
            <a:r>
              <a:rPr lang="en-US" dirty="0" smtClean="0"/>
              <a:t>, </a:t>
            </a:r>
            <a:r>
              <a:rPr lang="en-US" b="1" dirty="0" smtClean="0">
                <a:solidFill>
                  <a:schemeClr val="accent4"/>
                </a:solidFill>
              </a:rPr>
              <a:t>46%</a:t>
            </a:r>
            <a:r>
              <a:rPr lang="en-US" dirty="0" smtClean="0">
                <a:solidFill>
                  <a:schemeClr val="accent4"/>
                </a:solidFill>
              </a:rPr>
              <a:t> </a:t>
            </a:r>
            <a:r>
              <a:rPr lang="en-US" dirty="0"/>
              <a:t>were </a:t>
            </a:r>
            <a:r>
              <a:rPr lang="en-US" b="1" dirty="0">
                <a:solidFill>
                  <a:schemeClr val="accent4"/>
                </a:solidFill>
              </a:rPr>
              <a:t>counselled and</a:t>
            </a:r>
            <a:r>
              <a:rPr lang="en-US" dirty="0">
                <a:solidFill>
                  <a:schemeClr val="accent4"/>
                </a:solidFill>
              </a:rPr>
              <a:t> </a:t>
            </a:r>
            <a:r>
              <a:rPr lang="en-US" b="1" dirty="0">
                <a:solidFill>
                  <a:schemeClr val="accent4"/>
                </a:solidFill>
              </a:rPr>
              <a:t>tested for HIV </a:t>
            </a:r>
            <a:r>
              <a:rPr lang="en-US" dirty="0"/>
              <a:t>during antenatal care and </a:t>
            </a:r>
            <a:r>
              <a:rPr lang="en-US" b="1" dirty="0">
                <a:solidFill>
                  <a:schemeClr val="accent4"/>
                </a:solidFill>
              </a:rPr>
              <a:t>received the results</a:t>
            </a:r>
            <a:r>
              <a:rPr lang="en-US" dirty="0"/>
              <a:t>.</a:t>
            </a:r>
          </a:p>
          <a:p>
            <a:pPr marL="0" indent="0" algn="ctr" eaLnBrk="1" hangingPunct="1">
              <a:buFont typeface="Arial" charset="0"/>
              <a:buNone/>
            </a:pPr>
            <a:endParaRPr lang="en-US" dirty="0" smtClean="0"/>
          </a:p>
        </p:txBody>
      </p:sp>
      <p:sp>
        <p:nvSpPr>
          <p:cNvPr id="21507" name="Title 1"/>
          <p:cNvSpPr>
            <a:spLocks noGrp="1"/>
          </p:cNvSpPr>
          <p:nvPr>
            <p:ph type="title"/>
          </p:nvPr>
        </p:nvSpPr>
        <p:spPr>
          <a:xfrm>
            <a:off x="457200" y="0"/>
            <a:ext cx="8229600" cy="1143000"/>
          </a:xfrm>
        </p:spPr>
        <p:txBody>
          <a:bodyPr/>
          <a:lstStyle/>
          <a:p>
            <a:pPr eaLnBrk="1" hangingPunct="1"/>
            <a:r>
              <a:rPr lang="en-US" smtClean="0"/>
              <a:t>HIV Testing During Pregnancy</a:t>
            </a:r>
          </a:p>
        </p:txBody>
      </p:sp>
    </p:spTree>
    <p:extLst>
      <p:ext uri="{BB962C8B-B14F-4D97-AF65-F5344CB8AC3E}">
        <p14:creationId xmlns:p14="http://schemas.microsoft.com/office/powerpoint/2010/main" val="3537473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dirty="0" smtClean="0"/>
              <a:t>HIV Testing</a:t>
            </a:r>
          </a:p>
          <a:p>
            <a:r>
              <a:rPr lang="en-US" sz="3200" b="1" dirty="0">
                <a:solidFill>
                  <a:schemeClr val="bg2"/>
                </a:solidFill>
              </a:rPr>
              <a:t>HIV and Youth</a:t>
            </a:r>
          </a:p>
        </p:txBody>
      </p:sp>
    </p:spTree>
    <p:extLst>
      <p:ext uri="{BB962C8B-B14F-4D97-AF65-F5344CB8AC3E}">
        <p14:creationId xmlns:p14="http://schemas.microsoft.com/office/powerpoint/2010/main" val="24508687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3175"/>
            <a:ext cx="9144000" cy="1143000"/>
          </a:xfrm>
        </p:spPr>
        <p:txBody>
          <a:bodyPr>
            <a:normAutofit fontScale="90000"/>
          </a:bodyPr>
          <a:lstStyle/>
          <a:p>
            <a:pPr eaLnBrk="1" hangingPunct="1"/>
            <a:r>
              <a:rPr lang="en-US" dirty="0" smtClean="0"/>
              <a:t>Comprehensive Knowledge of HIV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3264321056"/>
              </p:ext>
            </p:extLst>
          </p:nvPr>
        </p:nvGraphicFramePr>
        <p:xfrm>
          <a:off x="457200" y="1752600"/>
          <a:ext cx="8229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p>
        </p:txBody>
      </p:sp>
      <p:sp>
        <p:nvSpPr>
          <p:cNvPr id="6" name="TextBox 5"/>
          <p:cNvSpPr txBox="1"/>
          <p:nvPr/>
        </p:nvSpPr>
        <p:spPr>
          <a:xfrm>
            <a:off x="0" y="1273175"/>
            <a:ext cx="9144000" cy="369888"/>
          </a:xfrm>
          <a:prstGeom prst="rect">
            <a:avLst/>
          </a:prstGeom>
          <a:noFill/>
        </p:spPr>
        <p:txBody>
          <a:bodyPr>
            <a:spAutoFit/>
          </a:bodyPr>
          <a:lstStyle/>
          <a:p>
            <a:pPr>
              <a:defRPr/>
            </a:pPr>
            <a:r>
              <a:rPr lang="en-US" i="1" dirty="0">
                <a:latin typeface="+mn-lt"/>
              </a:rPr>
              <a:t>Percent of women </a:t>
            </a:r>
            <a:r>
              <a:rPr lang="en-US" i="1" dirty="0" smtClean="0">
                <a:latin typeface="+mn-lt"/>
              </a:rPr>
              <a:t>and men age </a:t>
            </a:r>
            <a:r>
              <a:rPr lang="en-US" i="1" dirty="0">
                <a:latin typeface="+mn-lt"/>
              </a:rPr>
              <a:t>15-24 with comprehensive knowledge* of HIV</a:t>
            </a:r>
          </a:p>
        </p:txBody>
      </p:sp>
    </p:spTree>
    <p:extLst>
      <p:ext uri="{BB962C8B-B14F-4D97-AF65-F5344CB8AC3E}">
        <p14:creationId xmlns:p14="http://schemas.microsoft.com/office/powerpoint/2010/main" val="16385292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3175"/>
            <a:ext cx="9144000" cy="1143000"/>
          </a:xfrm>
        </p:spPr>
        <p:txBody>
          <a:bodyPr>
            <a:normAutofit fontScale="90000"/>
          </a:bodyPr>
          <a:lstStyle/>
          <a:p>
            <a:pPr eaLnBrk="1" hangingPunct="1"/>
            <a:r>
              <a:rPr lang="en-US" smtClean="0"/>
              <a:t>Knowledge of a Condom Source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1134546743"/>
              </p:ext>
            </p:extLst>
          </p:nvPr>
        </p:nvGraphicFramePr>
        <p:xfrm>
          <a:off x="457200" y="2057400"/>
          <a:ext cx="82296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457325"/>
            <a:ext cx="9144000" cy="369888"/>
          </a:xfrm>
          <a:prstGeom prst="rect">
            <a:avLst/>
          </a:prstGeom>
          <a:noFill/>
        </p:spPr>
        <p:txBody>
          <a:bodyPr>
            <a:spAutoFit/>
          </a:bodyPr>
          <a:lstStyle/>
          <a:p>
            <a:pPr>
              <a:defRPr/>
            </a:pPr>
            <a:r>
              <a:rPr lang="en-US" i="1" dirty="0">
                <a:latin typeface="+mn-lt"/>
              </a:rPr>
              <a:t>Percent of women and men age 15-24 who know a condom source</a:t>
            </a:r>
          </a:p>
        </p:txBody>
      </p:sp>
    </p:spTree>
    <p:extLst>
      <p:ext uri="{BB962C8B-B14F-4D97-AF65-F5344CB8AC3E}">
        <p14:creationId xmlns:p14="http://schemas.microsoft.com/office/powerpoint/2010/main" val="35212364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2"/>
          <p:cNvSpPr>
            <a:spLocks noGrp="1"/>
          </p:cNvSpPr>
          <p:nvPr>
            <p:ph idx="1"/>
          </p:nvPr>
        </p:nvSpPr>
        <p:spPr>
          <a:xfrm>
            <a:off x="685800" y="1295400"/>
            <a:ext cx="7543800" cy="4830763"/>
          </a:xfrm>
        </p:spPr>
        <p:txBody>
          <a:bodyPr rtlCol="0">
            <a:normAutofit fontScale="85000" lnSpcReduction="10000"/>
          </a:bodyPr>
          <a:lstStyle/>
          <a:p>
            <a:pPr eaLnBrk="1" fontAlgn="auto" hangingPunct="1">
              <a:spcAft>
                <a:spcPts val="0"/>
              </a:spcAft>
              <a:buFont typeface="Arial" pitchFamily="34" charset="0"/>
              <a:buChar char="•"/>
              <a:defRPr/>
            </a:pPr>
            <a:r>
              <a:rPr lang="en-US" b="1" dirty="0" smtClean="0">
                <a:solidFill>
                  <a:schemeClr val="bg2"/>
                </a:solidFill>
              </a:rPr>
              <a:t>17%</a:t>
            </a:r>
            <a:r>
              <a:rPr lang="en-US" dirty="0" smtClean="0"/>
              <a:t> of young women and </a:t>
            </a:r>
            <a:r>
              <a:rPr lang="en-US" b="1" dirty="0" smtClean="0">
                <a:solidFill>
                  <a:schemeClr val="bg2"/>
                </a:solidFill>
              </a:rPr>
              <a:t>3%</a:t>
            </a:r>
            <a:r>
              <a:rPr lang="en-US" dirty="0" smtClean="0"/>
              <a:t> of young men age 15-24 had sexual intercourse </a:t>
            </a:r>
            <a:r>
              <a:rPr lang="en-US" b="1" dirty="0" smtClean="0">
                <a:solidFill>
                  <a:schemeClr val="bg2"/>
                </a:solidFill>
              </a:rPr>
              <a:t>before age 15</a:t>
            </a:r>
            <a:r>
              <a:rPr lang="en-US" dirty="0" smtClean="0"/>
              <a:t>.</a:t>
            </a:r>
          </a:p>
          <a:p>
            <a:pPr lvl="1">
              <a:defRPr/>
            </a:pPr>
            <a:r>
              <a:rPr lang="en-US" b="1" dirty="0" smtClean="0">
                <a:solidFill>
                  <a:schemeClr val="accent4"/>
                </a:solidFill>
              </a:rPr>
              <a:t>7%</a:t>
            </a:r>
            <a:r>
              <a:rPr lang="en-US" dirty="0" smtClean="0">
                <a:solidFill>
                  <a:schemeClr val="accent4"/>
                </a:solidFill>
              </a:rPr>
              <a:t> </a:t>
            </a:r>
            <a:r>
              <a:rPr lang="en-US" dirty="0"/>
              <a:t>of young women and </a:t>
            </a:r>
            <a:r>
              <a:rPr lang="en-US" b="1" dirty="0" smtClean="0">
                <a:solidFill>
                  <a:schemeClr val="accent4"/>
                </a:solidFill>
              </a:rPr>
              <a:t>5%</a:t>
            </a:r>
            <a:r>
              <a:rPr lang="en-US" dirty="0" smtClean="0">
                <a:solidFill>
                  <a:schemeClr val="accent4"/>
                </a:solidFill>
              </a:rPr>
              <a:t> </a:t>
            </a:r>
            <a:r>
              <a:rPr lang="en-US" dirty="0"/>
              <a:t>of young men age 15-24 </a:t>
            </a:r>
            <a:r>
              <a:rPr lang="en-US" dirty="0" smtClean="0"/>
              <a:t>in </a:t>
            </a:r>
            <a:r>
              <a:rPr lang="en-US" b="1" dirty="0" smtClean="0">
                <a:solidFill>
                  <a:schemeClr val="accent4"/>
                </a:solidFill>
              </a:rPr>
              <a:t>South East Zone </a:t>
            </a:r>
            <a:r>
              <a:rPr lang="en-US" dirty="0" smtClean="0"/>
              <a:t>had </a:t>
            </a:r>
            <a:r>
              <a:rPr lang="en-US" dirty="0"/>
              <a:t>sexual intercourse </a:t>
            </a:r>
            <a:r>
              <a:rPr lang="en-US" b="1" dirty="0">
                <a:solidFill>
                  <a:schemeClr val="accent4"/>
                </a:solidFill>
              </a:rPr>
              <a:t>before age 15</a:t>
            </a:r>
            <a:r>
              <a:rPr lang="en-US" dirty="0"/>
              <a:t>.</a:t>
            </a:r>
          </a:p>
          <a:p>
            <a:pPr marL="0" indent="0" eaLnBrk="1" fontAlgn="auto" hangingPunct="1">
              <a:spcAft>
                <a:spcPts val="0"/>
              </a:spcAft>
              <a:buFont typeface="Arial" pitchFamily="34" charset="0"/>
              <a:buNone/>
              <a:defRPr/>
            </a:pPr>
            <a:endParaRPr lang="en-US" b="1" dirty="0" smtClean="0"/>
          </a:p>
          <a:p>
            <a:pPr eaLnBrk="1" fontAlgn="auto" hangingPunct="1">
              <a:spcAft>
                <a:spcPts val="0"/>
              </a:spcAft>
              <a:buFont typeface="Arial" pitchFamily="34" charset="0"/>
              <a:buChar char="•"/>
              <a:defRPr/>
            </a:pPr>
            <a:r>
              <a:rPr lang="en-US" b="1" dirty="0" smtClean="0">
                <a:solidFill>
                  <a:schemeClr val="bg2"/>
                </a:solidFill>
              </a:rPr>
              <a:t>52%</a:t>
            </a:r>
            <a:r>
              <a:rPr lang="en-US" dirty="0" smtClean="0"/>
              <a:t> </a:t>
            </a:r>
            <a:r>
              <a:rPr lang="en-US" dirty="0"/>
              <a:t>of young women and </a:t>
            </a:r>
            <a:r>
              <a:rPr lang="en-US" b="1" dirty="0" smtClean="0">
                <a:solidFill>
                  <a:schemeClr val="bg2"/>
                </a:solidFill>
              </a:rPr>
              <a:t>19%</a:t>
            </a:r>
            <a:r>
              <a:rPr lang="en-US" dirty="0" smtClean="0"/>
              <a:t> </a:t>
            </a:r>
            <a:r>
              <a:rPr lang="en-US" dirty="0"/>
              <a:t>of young men age </a:t>
            </a:r>
            <a:r>
              <a:rPr lang="en-US" dirty="0" smtClean="0"/>
              <a:t>18-24 </a:t>
            </a:r>
            <a:r>
              <a:rPr lang="en-US" dirty="0"/>
              <a:t>had sexual intercourse </a:t>
            </a:r>
            <a:r>
              <a:rPr lang="en-US" b="1" dirty="0">
                <a:solidFill>
                  <a:schemeClr val="bg2"/>
                </a:solidFill>
              </a:rPr>
              <a:t>before age </a:t>
            </a:r>
            <a:r>
              <a:rPr lang="en-US" b="1" dirty="0" smtClean="0">
                <a:solidFill>
                  <a:schemeClr val="bg2"/>
                </a:solidFill>
              </a:rPr>
              <a:t>18</a:t>
            </a:r>
            <a:r>
              <a:rPr lang="en-US" dirty="0" smtClean="0"/>
              <a:t>.</a:t>
            </a:r>
          </a:p>
          <a:p>
            <a:pPr lvl="1">
              <a:defRPr/>
            </a:pPr>
            <a:r>
              <a:rPr lang="en-US" b="1" dirty="0" smtClean="0">
                <a:solidFill>
                  <a:schemeClr val="accent4"/>
                </a:solidFill>
              </a:rPr>
              <a:t>27%</a:t>
            </a:r>
            <a:r>
              <a:rPr lang="en-US" dirty="0" smtClean="0"/>
              <a:t> </a:t>
            </a:r>
            <a:r>
              <a:rPr lang="en-US" dirty="0"/>
              <a:t>of young women </a:t>
            </a:r>
            <a:r>
              <a:rPr lang="en-US" dirty="0" smtClean="0"/>
              <a:t>and </a:t>
            </a:r>
            <a:r>
              <a:rPr lang="en-US" b="1" dirty="0" smtClean="0">
                <a:solidFill>
                  <a:schemeClr val="accent4"/>
                </a:solidFill>
              </a:rPr>
              <a:t>30% </a:t>
            </a:r>
            <a:r>
              <a:rPr lang="en-US" dirty="0"/>
              <a:t>of young men age 18-24 in </a:t>
            </a:r>
            <a:r>
              <a:rPr lang="en-US" b="1" dirty="0" smtClean="0">
                <a:solidFill>
                  <a:schemeClr val="accent4"/>
                </a:solidFill>
              </a:rPr>
              <a:t>South East </a:t>
            </a:r>
            <a:r>
              <a:rPr lang="en-US" b="1" dirty="0">
                <a:solidFill>
                  <a:schemeClr val="accent4"/>
                </a:solidFill>
              </a:rPr>
              <a:t>Zone </a:t>
            </a:r>
            <a:r>
              <a:rPr lang="en-US" dirty="0" smtClean="0"/>
              <a:t>had </a:t>
            </a:r>
            <a:r>
              <a:rPr lang="en-US" dirty="0"/>
              <a:t>sexual intercourse </a:t>
            </a:r>
            <a:r>
              <a:rPr lang="en-US" b="1" dirty="0">
                <a:solidFill>
                  <a:schemeClr val="accent4"/>
                </a:solidFill>
              </a:rPr>
              <a:t>before age 18</a:t>
            </a:r>
            <a:r>
              <a:rPr lang="en-US" dirty="0" smtClean="0">
                <a:solidFill>
                  <a:schemeClr val="accent4"/>
                </a:solidFill>
              </a:rPr>
              <a:t>.</a:t>
            </a:r>
            <a:endParaRPr lang="en-US" dirty="0">
              <a:solidFill>
                <a:schemeClr val="accent4"/>
              </a:solidFill>
            </a:endParaRPr>
          </a:p>
        </p:txBody>
      </p:sp>
      <p:sp>
        <p:nvSpPr>
          <p:cNvPr id="21507" name="Title 1"/>
          <p:cNvSpPr>
            <a:spLocks noGrp="1"/>
          </p:cNvSpPr>
          <p:nvPr>
            <p:ph type="title"/>
          </p:nvPr>
        </p:nvSpPr>
        <p:spPr>
          <a:xfrm>
            <a:off x="457200" y="0"/>
            <a:ext cx="8229600" cy="1143000"/>
          </a:xfrm>
        </p:spPr>
        <p:txBody>
          <a:bodyPr/>
          <a:lstStyle/>
          <a:p>
            <a:pPr eaLnBrk="1" hangingPunct="1"/>
            <a:r>
              <a:rPr lang="en-US" smtClean="0"/>
              <a:t>Age at First Sexual Intercourse</a:t>
            </a:r>
          </a:p>
        </p:txBody>
      </p:sp>
    </p:spTree>
    <p:extLst>
      <p:ext uri="{BB962C8B-B14F-4D97-AF65-F5344CB8AC3E}">
        <p14:creationId xmlns:p14="http://schemas.microsoft.com/office/powerpoint/2010/main" val="42272349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914400"/>
          </a:xfrm>
        </p:spPr>
        <p:txBody>
          <a:bodyPr rtlCol="0">
            <a:normAutofit fontScale="90000"/>
          </a:bodyPr>
          <a:lstStyle/>
          <a:p>
            <a:pPr eaLnBrk="1" fontAlgn="auto" hangingPunct="1">
              <a:spcAft>
                <a:spcPts val="0"/>
              </a:spcAft>
              <a:defRPr/>
            </a:pPr>
            <a:r>
              <a:rPr lang="en-US" dirty="0" smtClean="0"/>
              <a:t>Premarital Sexual Intercourse </a:t>
            </a:r>
            <a:br>
              <a:rPr lang="en-US" dirty="0" smtClean="0"/>
            </a:br>
            <a:r>
              <a:rPr lang="en-US" dirty="0" smtClean="0"/>
              <a:t>and Condom Use</a:t>
            </a:r>
            <a:endParaRPr lang="en-US" dirty="0"/>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4081013282"/>
              </p:ext>
            </p:extLst>
          </p:nvPr>
        </p:nvGraphicFramePr>
        <p:xfrm>
          <a:off x="0" y="1143000"/>
          <a:ext cx="91440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133600"/>
            <a:ext cx="5259387" cy="646112"/>
          </a:xfrm>
          <a:prstGeom prst="rect">
            <a:avLst/>
          </a:prstGeom>
          <a:noFill/>
        </p:spPr>
        <p:txBody>
          <a:bodyPr>
            <a:spAutoFit/>
          </a:bodyPr>
          <a:lstStyle/>
          <a:p>
            <a:pPr algn="ctr">
              <a:defRPr/>
            </a:pPr>
            <a:r>
              <a:rPr lang="en-US" dirty="0">
                <a:latin typeface="+mn-lt"/>
              </a:rPr>
              <a:t>Percent of never-married women and men age 15-24 who:</a:t>
            </a:r>
          </a:p>
        </p:txBody>
      </p:sp>
      <p:sp>
        <p:nvSpPr>
          <p:cNvPr id="9" name="TextBox 8"/>
          <p:cNvSpPr txBox="1"/>
          <p:nvPr/>
        </p:nvSpPr>
        <p:spPr>
          <a:xfrm>
            <a:off x="6019800" y="1646238"/>
            <a:ext cx="2971800" cy="1477962"/>
          </a:xfrm>
          <a:prstGeom prst="rect">
            <a:avLst/>
          </a:prstGeom>
          <a:noFill/>
        </p:spPr>
        <p:txBody>
          <a:bodyPr>
            <a:spAutoFit/>
          </a:bodyPr>
          <a:lstStyle/>
          <a:p>
            <a:pPr algn="ctr">
              <a:defRPr/>
            </a:pPr>
            <a:r>
              <a:rPr lang="en-US" dirty="0">
                <a:latin typeface="+mn-lt"/>
              </a:rPr>
              <a:t>Among never-married women and men age 15-24 who had sexual intercourse in the past 12 months, percent who:</a:t>
            </a:r>
          </a:p>
        </p:txBody>
      </p:sp>
      <p:cxnSp>
        <p:nvCxnSpPr>
          <p:cNvPr id="10" name="Straight Connector 9"/>
          <p:cNvCxnSpPr/>
          <p:nvPr/>
        </p:nvCxnSpPr>
        <p:spPr>
          <a:xfrm>
            <a:off x="381000" y="2779712"/>
            <a:ext cx="5029200" cy="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19800" y="3121025"/>
            <a:ext cx="2895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715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7963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10510"/>
            <a:ext cx="8229600" cy="1143000"/>
          </a:xfrm>
        </p:spPr>
        <p:txBody>
          <a:bodyPr>
            <a:normAutofit/>
          </a:bodyPr>
          <a:lstStyle/>
          <a:p>
            <a:r>
              <a:rPr lang="en-US" sz="3600" dirty="0" smtClean="0"/>
              <a:t>Awareness of HIV/AIDS</a:t>
            </a:r>
            <a:endParaRPr lang="en-US" sz="3600" dirty="0"/>
          </a:p>
        </p:txBody>
      </p:sp>
      <p:graphicFrame>
        <p:nvGraphicFramePr>
          <p:cNvPr id="2" name="Chart 1"/>
          <p:cNvGraphicFramePr/>
          <p:nvPr>
            <p:extLst>
              <p:ext uri="{D42A27DB-BD31-4B8C-83A1-F6EECF244321}">
                <p14:modId xmlns:p14="http://schemas.microsoft.com/office/powerpoint/2010/main" val="2655883476"/>
              </p:ext>
            </p:extLst>
          </p:nvPr>
        </p:nvGraphicFramePr>
        <p:xfrm>
          <a:off x="152400" y="1600200"/>
          <a:ext cx="88392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49621" y="914400"/>
            <a:ext cx="8534400" cy="369332"/>
          </a:xfrm>
          <a:prstGeom prst="rect">
            <a:avLst/>
          </a:prstGeom>
          <a:noFill/>
        </p:spPr>
        <p:txBody>
          <a:bodyPr wrap="square" rtlCol="0">
            <a:spAutoFit/>
          </a:bodyPr>
          <a:lstStyle/>
          <a:p>
            <a:r>
              <a:rPr lang="en-US" i="1" dirty="0" smtClean="0">
                <a:latin typeface="+mn-lt"/>
              </a:rPr>
              <a:t>Percent of  women and men age 15-49 who have heard of AIDS</a:t>
            </a:r>
            <a:endParaRPr lang="en-US" i="1" dirty="0">
              <a:latin typeface="+mn-lt"/>
            </a:endParaRPr>
          </a:p>
        </p:txBody>
      </p:sp>
    </p:spTree>
    <p:extLst>
      <p:ext uri="{BB962C8B-B14F-4D97-AF65-F5344CB8AC3E}">
        <p14:creationId xmlns:p14="http://schemas.microsoft.com/office/powerpoint/2010/main" val="7965865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r>
              <a:rPr lang="en-US" sz="3600" dirty="0" smtClean="0">
                <a:latin typeface="Calibri" pitchFamily="34" charset="0"/>
              </a:rPr>
              <a:t>Key Findings</a:t>
            </a:r>
            <a:endParaRPr lang="en-US" sz="3600" dirty="0">
              <a:latin typeface="Calibri" pitchFamily="34" charset="0"/>
            </a:endParaRPr>
          </a:p>
        </p:txBody>
      </p:sp>
      <p:sp>
        <p:nvSpPr>
          <p:cNvPr id="3" name="Content Placeholder 2"/>
          <p:cNvSpPr>
            <a:spLocks noGrp="1"/>
          </p:cNvSpPr>
          <p:nvPr>
            <p:ph idx="1"/>
          </p:nvPr>
        </p:nvSpPr>
        <p:spPr>
          <a:xfrm>
            <a:off x="457200" y="1417637"/>
            <a:ext cx="8229600" cy="4830763"/>
          </a:xfrm>
        </p:spPr>
        <p:txBody>
          <a:bodyPr>
            <a:normAutofit fontScale="92500" lnSpcReduction="10000"/>
          </a:bodyPr>
          <a:lstStyle/>
          <a:p>
            <a:r>
              <a:rPr lang="en-US" sz="2800" b="1" dirty="0" smtClean="0">
                <a:solidFill>
                  <a:schemeClr val="bg2"/>
                </a:solidFill>
                <a:latin typeface="Calibri" pitchFamily="34" charset="0"/>
              </a:rPr>
              <a:t>54%</a:t>
            </a:r>
            <a:r>
              <a:rPr lang="en-US" sz="2800" dirty="0" smtClean="0">
                <a:solidFill>
                  <a:schemeClr val="accent1"/>
                </a:solidFill>
                <a:latin typeface="Calibri" pitchFamily="34" charset="0"/>
              </a:rPr>
              <a:t> </a:t>
            </a:r>
            <a:r>
              <a:rPr lang="en-US" sz="2800" dirty="0" smtClean="0">
                <a:latin typeface="Calibri" pitchFamily="34" charset="0"/>
              </a:rPr>
              <a:t>of women and </a:t>
            </a:r>
            <a:r>
              <a:rPr lang="en-US" sz="2800" b="1" dirty="0" smtClean="0">
                <a:solidFill>
                  <a:schemeClr val="bg2"/>
                </a:solidFill>
                <a:latin typeface="Calibri" pitchFamily="34" charset="0"/>
              </a:rPr>
              <a:t>70%</a:t>
            </a:r>
            <a:r>
              <a:rPr lang="en-US" sz="2800" dirty="0" smtClean="0">
                <a:latin typeface="Calibri" pitchFamily="34" charset="0"/>
              </a:rPr>
              <a:t> of men know that the risk of getting HIV can be reduced by </a:t>
            </a:r>
            <a:r>
              <a:rPr lang="en-US" sz="2800" b="1" dirty="0" smtClean="0">
                <a:solidFill>
                  <a:schemeClr val="bg2"/>
                </a:solidFill>
                <a:latin typeface="Calibri" pitchFamily="34" charset="0"/>
              </a:rPr>
              <a:t>using condoms and limiting sex to one uninfected partner</a:t>
            </a:r>
            <a:r>
              <a:rPr lang="en-US" sz="2800" dirty="0" smtClean="0">
                <a:latin typeface="Calibri" pitchFamily="34" charset="0"/>
              </a:rPr>
              <a:t>.</a:t>
            </a:r>
          </a:p>
          <a:p>
            <a:pPr lvl="1"/>
            <a:r>
              <a:rPr lang="en-US" sz="2400" b="1" dirty="0" smtClean="0">
                <a:solidFill>
                  <a:schemeClr val="accent4"/>
                </a:solidFill>
                <a:latin typeface="Calibri" pitchFamily="34" charset="0"/>
              </a:rPr>
              <a:t>56%</a:t>
            </a:r>
            <a:r>
              <a:rPr lang="en-US" sz="2400" dirty="0" smtClean="0">
                <a:solidFill>
                  <a:schemeClr val="accent4"/>
                </a:solidFill>
                <a:latin typeface="Calibri" pitchFamily="34" charset="0"/>
              </a:rPr>
              <a:t> </a:t>
            </a:r>
            <a:r>
              <a:rPr lang="en-US" sz="2400" dirty="0">
                <a:latin typeface="Calibri" pitchFamily="34" charset="0"/>
              </a:rPr>
              <a:t>of women and </a:t>
            </a:r>
            <a:r>
              <a:rPr lang="en-US" sz="2400" b="1" dirty="0" smtClean="0">
                <a:solidFill>
                  <a:schemeClr val="accent4"/>
                </a:solidFill>
                <a:latin typeface="Calibri" pitchFamily="34" charset="0"/>
              </a:rPr>
              <a:t>76%</a:t>
            </a:r>
            <a:r>
              <a:rPr lang="en-US" sz="2400" dirty="0" smtClean="0">
                <a:latin typeface="Calibri" pitchFamily="34" charset="0"/>
              </a:rPr>
              <a:t> </a:t>
            </a:r>
            <a:r>
              <a:rPr lang="en-US" sz="2400" dirty="0">
                <a:latin typeface="Calibri" pitchFamily="34" charset="0"/>
              </a:rPr>
              <a:t>of men </a:t>
            </a:r>
            <a:r>
              <a:rPr lang="en-US" sz="2400" dirty="0" smtClean="0">
                <a:latin typeface="Calibri" pitchFamily="34" charset="0"/>
              </a:rPr>
              <a:t>in </a:t>
            </a:r>
            <a:r>
              <a:rPr lang="en-US" sz="2400" b="1" dirty="0" smtClean="0">
                <a:solidFill>
                  <a:schemeClr val="accent4"/>
                </a:solidFill>
                <a:latin typeface="Calibri" pitchFamily="34" charset="0"/>
              </a:rPr>
              <a:t>South East Zone </a:t>
            </a:r>
            <a:r>
              <a:rPr lang="en-US" sz="2400" dirty="0" smtClean="0">
                <a:latin typeface="Calibri" pitchFamily="34" charset="0"/>
              </a:rPr>
              <a:t>know </a:t>
            </a:r>
            <a:r>
              <a:rPr lang="en-US" sz="2400" dirty="0">
                <a:latin typeface="Calibri" pitchFamily="34" charset="0"/>
              </a:rPr>
              <a:t>that the risk of getting HIV can be reduced by </a:t>
            </a:r>
            <a:r>
              <a:rPr lang="en-US" sz="2400" b="1" dirty="0">
                <a:solidFill>
                  <a:schemeClr val="accent4"/>
                </a:solidFill>
                <a:latin typeface="Calibri" pitchFamily="34" charset="0"/>
              </a:rPr>
              <a:t>using condoms and limiting sex to one uninfected partner</a:t>
            </a:r>
            <a:r>
              <a:rPr lang="en-US" sz="2400" dirty="0">
                <a:latin typeface="Calibri" pitchFamily="34" charset="0"/>
              </a:rPr>
              <a:t>.</a:t>
            </a:r>
          </a:p>
          <a:p>
            <a:r>
              <a:rPr lang="en-US" sz="2800" b="1" dirty="0" smtClean="0">
                <a:solidFill>
                  <a:schemeClr val="bg2"/>
                </a:solidFill>
                <a:latin typeface="Calibri" pitchFamily="34" charset="0"/>
              </a:rPr>
              <a:t>10%</a:t>
            </a:r>
            <a:r>
              <a:rPr lang="en-US" sz="2800" b="1" dirty="0" smtClean="0">
                <a:solidFill>
                  <a:schemeClr val="accent1"/>
                </a:solidFill>
                <a:latin typeface="Calibri" pitchFamily="34" charset="0"/>
              </a:rPr>
              <a:t> </a:t>
            </a:r>
            <a:r>
              <a:rPr lang="en-US" sz="2800" dirty="0" smtClean="0">
                <a:latin typeface="Calibri" pitchFamily="34" charset="0"/>
              </a:rPr>
              <a:t>of women and men</a:t>
            </a:r>
            <a:r>
              <a:rPr lang="en-US" sz="2800" dirty="0" smtClean="0">
                <a:solidFill>
                  <a:schemeClr val="accent1"/>
                </a:solidFill>
                <a:latin typeface="Calibri" pitchFamily="34" charset="0"/>
              </a:rPr>
              <a:t> </a:t>
            </a:r>
            <a:r>
              <a:rPr lang="en-US" sz="2800" b="1" dirty="0" smtClean="0">
                <a:solidFill>
                  <a:schemeClr val="bg2"/>
                </a:solidFill>
                <a:latin typeface="Calibri" pitchFamily="34" charset="0"/>
              </a:rPr>
              <a:t>were tested for HIV in the last 12 months and received the results of the test</a:t>
            </a:r>
            <a:r>
              <a:rPr lang="en-US" sz="2800" i="1" dirty="0" smtClean="0">
                <a:latin typeface="Calibri" pitchFamily="34" charset="0"/>
              </a:rPr>
              <a:t>.</a:t>
            </a:r>
          </a:p>
          <a:p>
            <a:pPr lvl="1"/>
            <a:r>
              <a:rPr lang="en-US" sz="2400" b="1" dirty="0" smtClean="0">
                <a:solidFill>
                  <a:schemeClr val="accent4"/>
                </a:solidFill>
                <a:latin typeface="Calibri" pitchFamily="34" charset="0"/>
              </a:rPr>
              <a:t>15% </a:t>
            </a:r>
            <a:r>
              <a:rPr lang="en-US" sz="2400" dirty="0">
                <a:latin typeface="Calibri" pitchFamily="34" charset="0"/>
              </a:rPr>
              <a:t>of women and </a:t>
            </a:r>
            <a:r>
              <a:rPr lang="en-US" sz="2400" b="1" dirty="0" smtClean="0">
                <a:solidFill>
                  <a:schemeClr val="accent4"/>
                </a:solidFill>
                <a:latin typeface="Calibri" pitchFamily="34" charset="0"/>
              </a:rPr>
              <a:t>14%</a:t>
            </a:r>
            <a:r>
              <a:rPr lang="en-US" sz="2400" dirty="0" smtClean="0">
                <a:latin typeface="Calibri" pitchFamily="34" charset="0"/>
              </a:rPr>
              <a:t> of men in</a:t>
            </a:r>
            <a:r>
              <a:rPr lang="en-US" sz="2400" b="1" dirty="0">
                <a:solidFill>
                  <a:schemeClr val="accent4"/>
                </a:solidFill>
                <a:latin typeface="Calibri" pitchFamily="34" charset="0"/>
              </a:rPr>
              <a:t> </a:t>
            </a:r>
            <a:r>
              <a:rPr lang="en-US" sz="2400" b="1" smtClean="0">
                <a:solidFill>
                  <a:schemeClr val="accent4"/>
                </a:solidFill>
                <a:latin typeface="Calibri" pitchFamily="34" charset="0"/>
              </a:rPr>
              <a:t>South East </a:t>
            </a:r>
            <a:r>
              <a:rPr lang="en-US" sz="2400" b="1" dirty="0">
                <a:solidFill>
                  <a:schemeClr val="accent4"/>
                </a:solidFill>
                <a:latin typeface="Calibri" pitchFamily="34" charset="0"/>
              </a:rPr>
              <a:t>Zone</a:t>
            </a:r>
            <a:r>
              <a:rPr lang="en-US" sz="2400" dirty="0" smtClean="0">
                <a:latin typeface="Calibri" pitchFamily="34" charset="0"/>
              </a:rPr>
              <a:t> </a:t>
            </a:r>
            <a:r>
              <a:rPr lang="en-US" sz="2400" dirty="0" smtClean="0">
                <a:solidFill>
                  <a:schemeClr val="accent1"/>
                </a:solidFill>
                <a:latin typeface="Calibri" pitchFamily="34" charset="0"/>
              </a:rPr>
              <a:t> </a:t>
            </a:r>
            <a:r>
              <a:rPr lang="en-US" sz="2400" b="1" dirty="0">
                <a:solidFill>
                  <a:schemeClr val="accent4"/>
                </a:solidFill>
                <a:latin typeface="Calibri" pitchFamily="34" charset="0"/>
              </a:rPr>
              <a:t>were tested for HIV in the last 12 months and received the results of the test</a:t>
            </a:r>
            <a:r>
              <a:rPr lang="en-US" sz="2400" i="1" dirty="0">
                <a:latin typeface="Calibri" pitchFamily="34" charset="0"/>
              </a:rPr>
              <a:t>.</a:t>
            </a:r>
          </a:p>
          <a:p>
            <a:r>
              <a:rPr lang="en-US" sz="2800" b="1" dirty="0" smtClean="0">
                <a:solidFill>
                  <a:schemeClr val="bg2"/>
                </a:solidFill>
              </a:rPr>
              <a:t>17</a:t>
            </a:r>
            <a:r>
              <a:rPr lang="en-US" sz="2800" b="1" dirty="0">
                <a:solidFill>
                  <a:schemeClr val="bg2"/>
                </a:solidFill>
              </a:rPr>
              <a:t>%</a:t>
            </a:r>
            <a:r>
              <a:rPr lang="en-US" sz="2800" dirty="0"/>
              <a:t> of young women and </a:t>
            </a:r>
            <a:r>
              <a:rPr lang="en-US" sz="2800" b="1" dirty="0">
                <a:solidFill>
                  <a:schemeClr val="bg2"/>
                </a:solidFill>
              </a:rPr>
              <a:t>3%</a:t>
            </a:r>
            <a:r>
              <a:rPr lang="en-US" sz="2800" dirty="0"/>
              <a:t> of young men age 15-24 had sexual intercourse </a:t>
            </a:r>
            <a:r>
              <a:rPr lang="en-US" sz="2800" b="1" dirty="0">
                <a:solidFill>
                  <a:schemeClr val="bg2"/>
                </a:solidFill>
              </a:rPr>
              <a:t>before age 15</a:t>
            </a:r>
            <a:r>
              <a:rPr lang="en-US" sz="2800" dirty="0" smtClean="0"/>
              <a:t>.</a:t>
            </a:r>
            <a:endParaRPr lang="en-US" sz="2800" dirty="0"/>
          </a:p>
        </p:txBody>
      </p:sp>
    </p:spTree>
    <p:extLst>
      <p:ext uri="{BB962C8B-B14F-4D97-AF65-F5344CB8AC3E}">
        <p14:creationId xmlns:p14="http://schemas.microsoft.com/office/powerpoint/2010/main" val="3369394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Women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751801"/>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women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003859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26230384"/>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d 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620960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600" dirty="0" smtClean="0">
                <a:latin typeface="Calibri" pitchFamily="34" charset="0"/>
              </a:rPr>
              <a:t>Knowledge of HIV Prevention by Education</a:t>
            </a:r>
            <a:endParaRPr lang="en-US" sz="3600" dirty="0">
              <a:latin typeface="Calibri"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71555933"/>
              </p:ext>
            </p:extLst>
          </p:nvPr>
        </p:nvGraphicFramePr>
        <p:xfrm>
          <a:off x="533400" y="1905000"/>
          <a:ext cx="8229600" cy="489138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14400"/>
            <a:ext cx="9144000" cy="646331"/>
          </a:xfrm>
          <a:prstGeom prst="rect">
            <a:avLst/>
          </a:prstGeom>
          <a:noFill/>
        </p:spPr>
        <p:txBody>
          <a:bodyPr wrap="square" rtlCol="0">
            <a:spAutoFit/>
          </a:bodyPr>
          <a:lstStyle/>
          <a:p>
            <a:r>
              <a:rPr lang="en-US" i="1" dirty="0" smtClean="0">
                <a:latin typeface="Calibri" pitchFamily="34" charset="0"/>
              </a:rPr>
              <a:t>Percent of women and men age 15-49 who know that HIV can be prevented by using condoms AND limiting sex to one HIV-negative partner</a:t>
            </a:r>
            <a:endParaRPr lang="en-US" i="1" dirty="0">
              <a:latin typeface="Calibri" pitchFamily="34" charset="0"/>
            </a:endParaRPr>
          </a:p>
        </p:txBody>
      </p:sp>
    </p:spTree>
    <p:extLst>
      <p:ext uri="{BB962C8B-B14F-4D97-AF65-F5344CB8AC3E}">
        <p14:creationId xmlns:p14="http://schemas.microsoft.com/office/powerpoint/2010/main" val="11943528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a:grpSpLocks noChangeAspect="1"/>
          </p:cNvGrpSpPr>
          <p:nvPr/>
        </p:nvGrpSpPr>
        <p:grpSpPr bwMode="auto">
          <a:xfrm>
            <a:off x="2133600" y="685800"/>
            <a:ext cx="4572000" cy="5703887"/>
            <a:chOff x="1632" y="727"/>
            <a:chExt cx="2880" cy="3593"/>
          </a:xfrm>
        </p:grpSpPr>
        <p:sp>
          <p:nvSpPr>
            <p:cNvPr id="29"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3197967" y="1371600"/>
            <a:ext cx="2012539" cy="707886"/>
          </a:xfrm>
          <a:prstGeom prst="rect">
            <a:avLst/>
          </a:prstGeom>
          <a:noFill/>
        </p:spPr>
        <p:txBody>
          <a:bodyPr wrap="square" rtlCol="0">
            <a:spAutoFit/>
          </a:bodyPr>
          <a:lstStyle/>
          <a:p>
            <a:pPr algn="ctr"/>
            <a:r>
              <a:rPr lang="en-US" sz="2000" b="1" dirty="0" smtClean="0">
                <a:latin typeface="+mn-lt"/>
              </a:rPr>
              <a:t>Enugu</a:t>
            </a:r>
          </a:p>
          <a:p>
            <a:pPr algn="ctr"/>
            <a:r>
              <a:rPr lang="en-US" sz="2000" b="1" dirty="0" smtClean="0">
                <a:latin typeface="+mn-lt"/>
              </a:rPr>
              <a:t>74%</a:t>
            </a:r>
            <a:endParaRPr lang="en-US" sz="2000" b="1" dirty="0">
              <a:latin typeface="+mn-lt"/>
            </a:endParaRPr>
          </a:p>
        </p:txBody>
      </p:sp>
      <p:sp>
        <p:nvSpPr>
          <p:cNvPr id="13" name="TextBox 12"/>
          <p:cNvSpPr txBox="1"/>
          <p:nvPr/>
        </p:nvSpPr>
        <p:spPr>
          <a:xfrm>
            <a:off x="4837937" y="2209800"/>
            <a:ext cx="2012539" cy="707886"/>
          </a:xfrm>
          <a:prstGeom prst="rect">
            <a:avLst/>
          </a:prstGeom>
          <a:noFill/>
        </p:spPr>
        <p:txBody>
          <a:bodyPr wrap="square" rtlCol="0">
            <a:spAutoFit/>
          </a:bodyPr>
          <a:lstStyle/>
          <a:p>
            <a:pPr algn="ctr"/>
            <a:r>
              <a:rPr lang="en-US" sz="2000" b="1" dirty="0" err="1" smtClean="0">
                <a:latin typeface="+mn-lt"/>
              </a:rPr>
              <a:t>Ebonyi</a:t>
            </a:r>
            <a:endParaRPr lang="en-US" sz="2000" b="1" dirty="0" smtClean="0">
              <a:latin typeface="+mn-lt"/>
            </a:endParaRPr>
          </a:p>
          <a:p>
            <a:pPr algn="ctr"/>
            <a:r>
              <a:rPr lang="en-US" sz="2000" b="1" dirty="0" smtClean="0">
                <a:latin typeface="+mn-lt"/>
              </a:rPr>
              <a:t>58%</a:t>
            </a:r>
            <a:endParaRPr lang="en-US" sz="2000" b="1" dirty="0">
              <a:latin typeface="+mn-lt"/>
            </a:endParaRPr>
          </a:p>
        </p:txBody>
      </p:sp>
      <p:sp>
        <p:nvSpPr>
          <p:cNvPr id="14" name="TextBox 13"/>
          <p:cNvSpPr txBox="1"/>
          <p:nvPr/>
        </p:nvSpPr>
        <p:spPr>
          <a:xfrm>
            <a:off x="3505200" y="3962400"/>
            <a:ext cx="2012539" cy="707886"/>
          </a:xfrm>
          <a:prstGeom prst="rect">
            <a:avLst/>
          </a:prstGeom>
          <a:noFill/>
        </p:spPr>
        <p:txBody>
          <a:bodyPr wrap="square" rtlCol="0">
            <a:spAutoFit/>
          </a:bodyPr>
          <a:lstStyle/>
          <a:p>
            <a:pPr algn="ctr"/>
            <a:r>
              <a:rPr lang="en-US" sz="2000" b="1" dirty="0" err="1" smtClean="0">
                <a:solidFill>
                  <a:schemeClr val="bg1"/>
                </a:solidFill>
                <a:latin typeface="+mn-lt"/>
              </a:rPr>
              <a:t>Abia</a:t>
            </a:r>
            <a:endParaRPr lang="en-US" sz="2000" b="1" dirty="0" smtClean="0">
              <a:solidFill>
                <a:schemeClr val="bg1"/>
              </a:solidFill>
              <a:latin typeface="+mn-lt"/>
            </a:endParaRPr>
          </a:p>
          <a:p>
            <a:pPr algn="ctr"/>
            <a:r>
              <a:rPr lang="en-US" sz="2000" b="1" dirty="0" smtClean="0">
                <a:solidFill>
                  <a:schemeClr val="bg1"/>
                </a:solidFill>
                <a:latin typeface="+mn-lt"/>
              </a:rPr>
              <a:t>40%</a:t>
            </a:r>
            <a:endParaRPr lang="en-US" sz="2000" b="1" dirty="0">
              <a:solidFill>
                <a:schemeClr val="bg1"/>
              </a:solidFill>
              <a:latin typeface="+mn-lt"/>
            </a:endParaRPr>
          </a:p>
        </p:txBody>
      </p:sp>
      <p:sp>
        <p:nvSpPr>
          <p:cNvPr id="15" name="TextBox 14"/>
          <p:cNvSpPr txBox="1"/>
          <p:nvPr/>
        </p:nvSpPr>
        <p:spPr>
          <a:xfrm>
            <a:off x="1981200" y="2743200"/>
            <a:ext cx="2012539" cy="707886"/>
          </a:xfrm>
          <a:prstGeom prst="rect">
            <a:avLst/>
          </a:prstGeom>
          <a:noFill/>
        </p:spPr>
        <p:txBody>
          <a:bodyPr wrap="square" rtlCol="0">
            <a:spAutoFit/>
          </a:bodyPr>
          <a:lstStyle/>
          <a:p>
            <a:pPr algn="ctr"/>
            <a:r>
              <a:rPr lang="en-US" sz="2000" b="1" dirty="0" err="1" smtClean="0">
                <a:solidFill>
                  <a:schemeClr val="bg1"/>
                </a:solidFill>
                <a:latin typeface="+mn-lt"/>
              </a:rPr>
              <a:t>Anambra</a:t>
            </a:r>
            <a:endParaRPr lang="en-US" sz="2000" b="1" dirty="0" smtClean="0">
              <a:solidFill>
                <a:schemeClr val="bg1"/>
              </a:solidFill>
              <a:latin typeface="+mn-lt"/>
            </a:endParaRPr>
          </a:p>
          <a:p>
            <a:pPr algn="ctr"/>
            <a:r>
              <a:rPr lang="en-US" sz="2000" b="1" dirty="0" smtClean="0">
                <a:solidFill>
                  <a:schemeClr val="bg1"/>
                </a:solidFill>
                <a:latin typeface="+mn-lt"/>
              </a:rPr>
              <a:t>43%</a:t>
            </a:r>
            <a:endParaRPr lang="en-US" sz="2000" b="1" dirty="0">
              <a:solidFill>
                <a:schemeClr val="bg1"/>
              </a:solidFill>
              <a:latin typeface="+mn-lt"/>
            </a:endParaRPr>
          </a:p>
        </p:txBody>
      </p:sp>
      <p:sp>
        <p:nvSpPr>
          <p:cNvPr id="16" name="TextBox 15"/>
          <p:cNvSpPr txBox="1"/>
          <p:nvPr/>
        </p:nvSpPr>
        <p:spPr>
          <a:xfrm>
            <a:off x="2344097" y="3886200"/>
            <a:ext cx="2012539" cy="707886"/>
          </a:xfrm>
          <a:prstGeom prst="rect">
            <a:avLst/>
          </a:prstGeom>
          <a:noFill/>
        </p:spPr>
        <p:txBody>
          <a:bodyPr wrap="square" rtlCol="0">
            <a:spAutoFit/>
          </a:bodyPr>
          <a:lstStyle/>
          <a:p>
            <a:pPr algn="ctr"/>
            <a:r>
              <a:rPr lang="en-US" sz="2000" b="1" dirty="0" smtClean="0">
                <a:latin typeface="+mn-lt"/>
              </a:rPr>
              <a:t>Imo</a:t>
            </a:r>
          </a:p>
          <a:p>
            <a:pPr algn="ctr"/>
            <a:r>
              <a:rPr lang="en-US" sz="2000" b="1" dirty="0" smtClean="0">
                <a:latin typeface="+mn-lt"/>
              </a:rPr>
              <a:t>61%</a:t>
            </a:r>
            <a:endParaRPr lang="en-US" sz="2000" b="1" dirty="0">
              <a:latin typeface="+mn-lt"/>
            </a:endParaRPr>
          </a:p>
        </p:txBody>
      </p:sp>
      <p:sp>
        <p:nvSpPr>
          <p:cNvPr id="17" name="Title 1"/>
          <p:cNvSpPr>
            <a:spLocks noGrp="1"/>
          </p:cNvSpPr>
          <p:nvPr>
            <p:ph type="title"/>
          </p:nvPr>
        </p:nvSpPr>
        <p:spPr>
          <a:xfrm>
            <a:off x="457200" y="-76200"/>
            <a:ext cx="8229600" cy="868362"/>
          </a:xfrm>
        </p:spPr>
        <p:txBody>
          <a:bodyPr>
            <a:normAutofit fontScale="90000"/>
          </a:bodyPr>
          <a:lstStyle/>
          <a:p>
            <a:r>
              <a:rPr lang="en-US" sz="3600" dirty="0" smtClean="0">
                <a:latin typeface="Calibri" pitchFamily="34" charset="0"/>
              </a:rPr>
              <a:t>Women’s HIV Prevention Knowledge by State</a:t>
            </a:r>
            <a:endParaRPr lang="en-US" sz="3600" dirty="0">
              <a:latin typeface="Calibri" pitchFamily="34" charset="0"/>
            </a:endParaRPr>
          </a:p>
        </p:txBody>
      </p:sp>
      <p:sp>
        <p:nvSpPr>
          <p:cNvPr id="18" name="TextBox 17"/>
          <p:cNvSpPr txBox="1"/>
          <p:nvPr/>
        </p:nvSpPr>
        <p:spPr>
          <a:xfrm>
            <a:off x="-228600" y="4521200"/>
            <a:ext cx="2908683" cy="1815882"/>
          </a:xfrm>
          <a:prstGeom prst="rect">
            <a:avLst/>
          </a:prstGeom>
          <a:noFill/>
        </p:spPr>
        <p:txBody>
          <a:bodyPr wrap="square" rtlCol="0">
            <a:spAutoFit/>
          </a:bodyPr>
          <a:lstStyle/>
          <a:p>
            <a:pPr algn="ctr"/>
            <a:r>
              <a:rPr lang="en-US" sz="2800" b="1" dirty="0" smtClean="0">
                <a:latin typeface="+mj-lt"/>
              </a:rPr>
              <a:t>Nigeria </a:t>
            </a:r>
          </a:p>
          <a:p>
            <a:pPr algn="ctr"/>
            <a:r>
              <a:rPr lang="en-US" sz="2800" b="1" dirty="0" smtClean="0">
                <a:latin typeface="+mj-lt"/>
              </a:rPr>
              <a:t>54%</a:t>
            </a:r>
          </a:p>
          <a:p>
            <a:pPr algn="ctr"/>
            <a:r>
              <a:rPr lang="en-US" sz="2800" b="1" dirty="0" smtClean="0">
                <a:latin typeface="+mj-lt"/>
              </a:rPr>
              <a:t>South East </a:t>
            </a:r>
          </a:p>
          <a:p>
            <a:pPr algn="ctr"/>
            <a:r>
              <a:rPr lang="en-US" sz="2800" b="1" dirty="0" smtClean="0">
                <a:latin typeface="+mj-lt"/>
              </a:rPr>
              <a:t>56%</a:t>
            </a:r>
          </a:p>
        </p:txBody>
      </p:sp>
      <p:sp>
        <p:nvSpPr>
          <p:cNvPr id="19" name="TextBox 18"/>
          <p:cNvSpPr txBox="1"/>
          <p:nvPr/>
        </p:nvSpPr>
        <p:spPr>
          <a:xfrm>
            <a:off x="0" y="6235412"/>
            <a:ext cx="6721064" cy="584775"/>
          </a:xfrm>
          <a:prstGeom prst="rect">
            <a:avLst/>
          </a:prstGeom>
          <a:noFill/>
        </p:spPr>
        <p:txBody>
          <a:bodyPr wrap="square" rtlCol="0">
            <a:spAutoFit/>
          </a:bodyPr>
          <a:lstStyle/>
          <a:p>
            <a:pPr fontAlgn="base">
              <a:spcBef>
                <a:spcPct val="0"/>
              </a:spcBef>
              <a:spcAft>
                <a:spcPct val="0"/>
              </a:spcAft>
            </a:pPr>
            <a:r>
              <a:rPr lang="en-US" sz="1600" i="1" dirty="0" smtClean="0">
                <a:solidFill>
                  <a:srgbClr val="000000"/>
                </a:solidFill>
                <a:latin typeface="Calibri" pitchFamily="34" charset="0"/>
              </a:rPr>
              <a:t>Percent of women age 15-49 who know that HIV can </a:t>
            </a:r>
            <a:br>
              <a:rPr lang="en-US" sz="1600" i="1" dirty="0" smtClean="0">
                <a:solidFill>
                  <a:srgbClr val="000000"/>
                </a:solidFill>
                <a:latin typeface="Calibri" pitchFamily="34" charset="0"/>
              </a:rPr>
            </a:br>
            <a:r>
              <a:rPr lang="en-US" sz="1600" i="1" dirty="0" smtClean="0">
                <a:solidFill>
                  <a:srgbClr val="000000"/>
                </a:solidFill>
                <a:latin typeface="Calibri" pitchFamily="34" charset="0"/>
              </a:rPr>
              <a:t>be prevented by using condoms AND limiting sex to one HIV-negative partner</a:t>
            </a:r>
            <a:endParaRPr lang="en-US" sz="1600" i="1" dirty="0">
              <a:solidFill>
                <a:srgbClr val="000000"/>
              </a:solidFill>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775"/>
            <a:ext cx="8229600" cy="1143000"/>
          </a:xfrm>
        </p:spPr>
        <p:txBody>
          <a:bodyPr/>
          <a:lstStyle/>
          <a:p>
            <a:r>
              <a:rPr lang="en-US" dirty="0" smtClean="0">
                <a:latin typeface="Calibri" pitchFamily="34" charset="0"/>
              </a:rPr>
              <a:t>Trends in Women’s HIV Knowledge</a:t>
            </a:r>
            <a:endParaRPr lang="en-US"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4244385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066800"/>
            <a:ext cx="8686800" cy="369332"/>
          </a:xfrm>
          <a:prstGeom prst="rect">
            <a:avLst/>
          </a:prstGeom>
          <a:noFill/>
        </p:spPr>
        <p:txBody>
          <a:bodyPr wrap="square" rtlCol="0">
            <a:spAutoFit/>
          </a:bodyPr>
          <a:lstStyle/>
          <a:p>
            <a:r>
              <a:rPr lang="en-US" i="1" dirty="0" smtClean="0">
                <a:latin typeface="Calibri" pitchFamily="34" charset="0"/>
              </a:rPr>
              <a:t>Percent of women age 15-49 who know that HIV can be prevented by: </a:t>
            </a:r>
            <a:endParaRPr lang="en-US" i="1" dirty="0">
              <a:latin typeface="Calibri" pitchFamily="34" charset="0"/>
            </a:endParaRPr>
          </a:p>
        </p:txBody>
      </p:sp>
    </p:spTree>
    <p:extLst>
      <p:ext uri="{BB962C8B-B14F-4D97-AF65-F5344CB8AC3E}">
        <p14:creationId xmlns:p14="http://schemas.microsoft.com/office/powerpoint/2010/main" val="38383302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709408619"/>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women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6458059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5063</TotalTime>
  <Words>2252</Words>
  <Application>Microsoft Office PowerPoint</Application>
  <PresentationFormat>On-screen Show (4:3)</PresentationFormat>
  <Paragraphs>184</Paragraphs>
  <Slides>30</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30</vt:i4>
      </vt:variant>
    </vt:vector>
  </HeadingPairs>
  <TitlesOfParts>
    <vt:vector size="34" baseType="lpstr">
      <vt:lpstr>Arial</vt:lpstr>
      <vt:lpstr>Calibri</vt:lpstr>
      <vt:lpstr>Custom Design</vt:lpstr>
      <vt:lpstr>1_Custom Design</vt:lpstr>
      <vt:lpstr>PowerPoint Presentation</vt:lpstr>
      <vt:lpstr>PowerPoint Presentation</vt:lpstr>
      <vt:lpstr>Awareness of HIV/AIDS</vt:lpstr>
      <vt:lpstr>Knowledge of HIV Prevention Methods: Women</vt:lpstr>
      <vt:lpstr>Knowledge of HIV Prevention Methods: Men</vt:lpstr>
      <vt:lpstr>Knowledge of HIV Prevention by Education</vt:lpstr>
      <vt:lpstr>Women’s HIV Prevention Knowledge by State</vt:lpstr>
      <vt:lpstr>Trends in Women’s HIV Knowledge</vt:lpstr>
      <vt:lpstr>Beliefs About HIV/AIDS: Women</vt:lpstr>
      <vt:lpstr>Beliefs About HIV/AIDS: Men</vt:lpstr>
      <vt:lpstr>Knowledge of Mother to Child Transmission (MTCT) of HIV/AIDS: Women</vt:lpstr>
      <vt:lpstr>Knowledge of Mother to Child Transmission (MTCT) of HIV/AIDS: Men</vt:lpstr>
      <vt:lpstr>PowerPoint Presentation</vt:lpstr>
      <vt:lpstr>Accepting Attitudes Towards Those Living With HIV: Women</vt:lpstr>
      <vt:lpstr>Accepting Attitudes Towards Those Living With HIV: Men</vt:lpstr>
      <vt:lpstr>Multiple Sexual Partners</vt:lpstr>
      <vt:lpstr>PowerPoint Presentation</vt:lpstr>
      <vt:lpstr>60% of women and 71% of men know where to get an HIV test.  82% of women and 84% of men in South East Zone know where to get an HIV test.  </vt:lpstr>
      <vt:lpstr>HIV Testing: Women</vt:lpstr>
      <vt:lpstr>Women’s HIV Testing by State</vt:lpstr>
      <vt:lpstr>HIV Testing: Men</vt:lpstr>
      <vt:lpstr>Men’s HIV Testing by State</vt:lpstr>
      <vt:lpstr>PowerPoint Presentation</vt:lpstr>
      <vt:lpstr>HIV Testing During Pregnancy</vt:lpstr>
      <vt:lpstr>PowerPoint Presentation</vt:lpstr>
      <vt:lpstr>Comprehensive Knowledge of HIV among Youth by Residence</vt:lpstr>
      <vt:lpstr>Knowledge of a Condom Source among Youth by Residence</vt:lpstr>
      <vt:lpstr>Age at First Sexual Intercourse</vt:lpstr>
      <vt:lpstr>Premarital Sexual Intercourse  and Condom Use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371</cp:revision>
  <dcterms:created xsi:type="dcterms:W3CDTF">2008-02-29T16:41:57Z</dcterms:created>
  <dcterms:modified xsi:type="dcterms:W3CDTF">2014-08-25T21:25:14Z</dcterms:modified>
</cp:coreProperties>
</file>