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62"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7646" autoAdjust="0"/>
  </p:normalViewPr>
  <p:slideViewPr>
    <p:cSldViewPr>
      <p:cViewPr varScale="1">
        <p:scale>
          <a:sx n="77" d="100"/>
          <a:sy n="77" d="100"/>
        </p:scale>
        <p:origin x="1344" y="9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49E-3"/>
          <c:y val="0.18181818181818582"/>
          <c:w val="0.931787175989086"/>
          <c:h val="0.6404958677686089"/>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153254824"/>
        <c:axId val="152964376"/>
      </c:barChart>
      <c:catAx>
        <c:axId val="153254824"/>
        <c:scaling>
          <c:orientation val="minMax"/>
        </c:scaling>
        <c:delete val="0"/>
        <c:axPos val="b"/>
        <c:numFmt formatCode="General" sourceLinked="1"/>
        <c:majorTickMark val="none"/>
        <c:minorTickMark val="none"/>
        <c:tickLblPos val="nextTo"/>
        <c:txPr>
          <a:bodyPr rot="0" vert="horz"/>
          <a:lstStyle/>
          <a:p>
            <a:pPr>
              <a:defRPr lang="en-US"/>
            </a:pPr>
            <a:endParaRPr lang="en-US"/>
          </a:p>
        </c:txPr>
        <c:crossAx val="152964376"/>
        <c:crosses val="autoZero"/>
        <c:auto val="1"/>
        <c:lblAlgn val="ctr"/>
        <c:lblOffset val="100"/>
        <c:tickLblSkip val="1"/>
        <c:tickMarkSkip val="1"/>
        <c:noMultiLvlLbl val="0"/>
      </c:catAx>
      <c:valAx>
        <c:axId val="152964376"/>
        <c:scaling>
          <c:orientation val="minMax"/>
          <c:max val="100"/>
          <c:min val="0"/>
        </c:scaling>
        <c:delete val="1"/>
        <c:axPos val="l"/>
        <c:numFmt formatCode="0" sourceLinked="1"/>
        <c:majorTickMark val="out"/>
        <c:minorTickMark val="none"/>
        <c:tickLblPos val="none"/>
        <c:crossAx val="153254824"/>
        <c:crosses val="autoZero"/>
        <c:crossBetween val="between"/>
        <c:majorUnit val="10"/>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layout/>
              <c:tx>
                <c:rich>
                  <a:bodyPr/>
                  <a:lstStyle/>
                  <a:p>
                    <a:pPr>
                      <a:defRPr lang="en-US">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15:layout/>
                </c:ext>
              </c:extLst>
            </c:dLbl>
            <c:dLbl>
              <c:idx val="1"/>
              <c:spPr/>
              <c:txPr>
                <a:bodyPr/>
                <a:lstStyle/>
                <a:p>
                  <a:pPr>
                    <a:defRPr lang="en-US">
                      <a:solidFill>
                        <a:schemeClr val="tx1"/>
                      </a:solidFill>
                    </a:defRPr>
                  </a:pPr>
                  <a:endParaRPr lang="en-US"/>
                </a:p>
              </c:txPr>
              <c:showLegendKey val="0"/>
              <c:showVal val="0"/>
              <c:showCatName val="1"/>
              <c:showSerName val="0"/>
              <c:showPercent val="1"/>
              <c:showBubbleSize val="0"/>
            </c:dLbl>
            <c:dLbl>
              <c:idx val="2"/>
              <c:layout/>
              <c:tx>
                <c:rich>
                  <a:bodyPr/>
                  <a:lstStyle/>
                  <a:p>
                    <a:pPr>
                      <a:defRPr lang="en-US">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67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25</c:v>
                </c:pt>
                <c:pt idx="1">
                  <c:v>6</c:v>
                </c:pt>
                <c:pt idx="2">
                  <c:v>2</c:v>
                </c:pt>
                <c:pt idx="3">
                  <c:v>73</c:v>
                </c:pt>
              </c:numCache>
            </c:numRef>
          </c:val>
        </c:ser>
        <c:dLbls>
          <c:showLegendKey val="0"/>
          <c:showVal val="1"/>
          <c:showCatName val="0"/>
          <c:showSerName val="0"/>
          <c:showPercent val="0"/>
          <c:showBubbleSize val="0"/>
        </c:dLbls>
        <c:gapWidth val="150"/>
        <c:overlap val="-25"/>
        <c:axId val="320220888"/>
        <c:axId val="320221280"/>
      </c:barChart>
      <c:catAx>
        <c:axId val="320220888"/>
        <c:scaling>
          <c:orientation val="minMax"/>
        </c:scaling>
        <c:delete val="0"/>
        <c:axPos val="b"/>
        <c:numFmt formatCode="General" sourceLinked="0"/>
        <c:majorTickMark val="none"/>
        <c:minorTickMark val="none"/>
        <c:tickLblPos val="nextTo"/>
        <c:txPr>
          <a:bodyPr/>
          <a:lstStyle/>
          <a:p>
            <a:pPr>
              <a:defRPr lang="en-US"/>
            </a:pPr>
            <a:endParaRPr lang="en-US"/>
          </a:p>
        </c:txPr>
        <c:crossAx val="320221280"/>
        <c:crosses val="autoZero"/>
        <c:auto val="1"/>
        <c:lblAlgn val="ctr"/>
        <c:lblOffset val="100"/>
        <c:noMultiLvlLbl val="0"/>
      </c:catAx>
      <c:valAx>
        <c:axId val="320221280"/>
        <c:scaling>
          <c:orientation val="minMax"/>
          <c:max val="100"/>
        </c:scaling>
        <c:delete val="1"/>
        <c:axPos val="l"/>
        <c:numFmt formatCode="General" sourceLinked="1"/>
        <c:majorTickMark val="out"/>
        <c:minorTickMark val="none"/>
        <c:tickLblPos val="none"/>
        <c:crossAx val="320220888"/>
        <c:crosses val="autoZero"/>
        <c:crossBetween val="between"/>
      </c:valAx>
    </c:plotArea>
    <c:legend>
      <c:legendPos val="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67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34</c:v>
                </c:pt>
                <c:pt idx="1">
                  <c:v>8</c:v>
                </c:pt>
                <c:pt idx="2">
                  <c:v>4</c:v>
                </c:pt>
                <c:pt idx="3">
                  <c:v>63</c:v>
                </c:pt>
              </c:numCache>
            </c:numRef>
          </c:val>
        </c:ser>
        <c:dLbls>
          <c:showLegendKey val="0"/>
          <c:showVal val="1"/>
          <c:showCatName val="0"/>
          <c:showSerName val="0"/>
          <c:showPercent val="0"/>
          <c:showBubbleSize val="0"/>
        </c:dLbls>
        <c:gapWidth val="150"/>
        <c:overlap val="-25"/>
        <c:axId val="320221672"/>
        <c:axId val="320222064"/>
      </c:barChart>
      <c:catAx>
        <c:axId val="320221672"/>
        <c:scaling>
          <c:orientation val="minMax"/>
        </c:scaling>
        <c:delete val="0"/>
        <c:axPos val="b"/>
        <c:numFmt formatCode="General" sourceLinked="0"/>
        <c:majorTickMark val="none"/>
        <c:minorTickMark val="none"/>
        <c:tickLblPos val="nextTo"/>
        <c:txPr>
          <a:bodyPr/>
          <a:lstStyle/>
          <a:p>
            <a:pPr>
              <a:defRPr lang="en-US"/>
            </a:pPr>
            <a:endParaRPr lang="en-US"/>
          </a:p>
        </c:txPr>
        <c:crossAx val="320222064"/>
        <c:crosses val="autoZero"/>
        <c:auto val="1"/>
        <c:lblAlgn val="ctr"/>
        <c:lblOffset val="100"/>
        <c:noMultiLvlLbl val="0"/>
      </c:catAx>
      <c:valAx>
        <c:axId val="320222064"/>
        <c:scaling>
          <c:orientation val="minMax"/>
          <c:max val="100"/>
        </c:scaling>
        <c:delete val="1"/>
        <c:axPos val="l"/>
        <c:numFmt formatCode="General" sourceLinked="1"/>
        <c:majorTickMark val="out"/>
        <c:minorTickMark val="none"/>
        <c:tickLblPos val="none"/>
        <c:crossAx val="32022167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153479888"/>
        <c:axId val="153033536"/>
      </c:barChart>
      <c:catAx>
        <c:axId val="153479888"/>
        <c:scaling>
          <c:orientation val="minMax"/>
        </c:scaling>
        <c:delete val="0"/>
        <c:axPos val="b"/>
        <c:numFmt formatCode="General" sourceLinked="1"/>
        <c:majorTickMark val="none"/>
        <c:minorTickMark val="none"/>
        <c:tickLblPos val="nextTo"/>
        <c:txPr>
          <a:bodyPr/>
          <a:lstStyle/>
          <a:p>
            <a:pPr>
              <a:defRPr lang="en-US"/>
            </a:pPr>
            <a:endParaRPr lang="en-US"/>
          </a:p>
        </c:txPr>
        <c:crossAx val="153033536"/>
        <c:crosses val="autoZero"/>
        <c:auto val="1"/>
        <c:lblAlgn val="ctr"/>
        <c:lblOffset val="100"/>
        <c:noMultiLvlLbl val="0"/>
      </c:catAx>
      <c:valAx>
        <c:axId val="153033536"/>
        <c:scaling>
          <c:orientation val="minMax"/>
          <c:max val="75"/>
        </c:scaling>
        <c:delete val="1"/>
        <c:axPos val="l"/>
        <c:numFmt formatCode="General" sourceLinked="1"/>
        <c:majorTickMark val="none"/>
        <c:minorTickMark val="none"/>
        <c:tickLblPos val="none"/>
        <c:crossAx val="153479888"/>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154595304"/>
        <c:axId val="153588272"/>
      </c:barChart>
      <c:catAx>
        <c:axId val="154595304"/>
        <c:scaling>
          <c:orientation val="minMax"/>
        </c:scaling>
        <c:delete val="0"/>
        <c:axPos val="b"/>
        <c:numFmt formatCode="General" sourceLinked="1"/>
        <c:majorTickMark val="none"/>
        <c:minorTickMark val="none"/>
        <c:tickLblPos val="nextTo"/>
        <c:txPr>
          <a:bodyPr rot="0" vert="horz"/>
          <a:lstStyle/>
          <a:p>
            <a:pPr>
              <a:defRPr lang="en-US"/>
            </a:pPr>
            <a:endParaRPr lang="en-US"/>
          </a:p>
        </c:txPr>
        <c:crossAx val="153588272"/>
        <c:crosses val="autoZero"/>
        <c:auto val="1"/>
        <c:lblAlgn val="ctr"/>
        <c:lblOffset val="100"/>
        <c:tickLblSkip val="1"/>
        <c:tickMarkSkip val="1"/>
        <c:noMultiLvlLbl val="0"/>
      </c:catAx>
      <c:valAx>
        <c:axId val="153588272"/>
        <c:scaling>
          <c:orientation val="minMax"/>
          <c:max val="75"/>
          <c:min val="0"/>
        </c:scaling>
        <c:delete val="1"/>
        <c:axPos val="l"/>
        <c:numFmt formatCode="0" sourceLinked="1"/>
        <c:majorTickMark val="out"/>
        <c:minorTickMark val="none"/>
        <c:tickLblPos val="none"/>
        <c:crossAx val="154595304"/>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16E-2"/>
          <c:w val="0.93473265230120062"/>
          <c:h val="0.82129872654808911"/>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147074048"/>
        <c:axId val="154208168"/>
      </c:barChart>
      <c:catAx>
        <c:axId val="147074048"/>
        <c:scaling>
          <c:orientation val="minMax"/>
        </c:scaling>
        <c:delete val="0"/>
        <c:axPos val="b"/>
        <c:numFmt formatCode="General" sourceLinked="1"/>
        <c:majorTickMark val="none"/>
        <c:minorTickMark val="none"/>
        <c:tickLblPos val="nextTo"/>
        <c:txPr>
          <a:bodyPr rot="0" vert="horz"/>
          <a:lstStyle/>
          <a:p>
            <a:pPr>
              <a:defRPr lang="en-US"/>
            </a:pPr>
            <a:endParaRPr lang="en-US"/>
          </a:p>
        </c:txPr>
        <c:crossAx val="154208168"/>
        <c:crosses val="autoZero"/>
        <c:auto val="1"/>
        <c:lblAlgn val="ctr"/>
        <c:lblOffset val="100"/>
        <c:tickLblSkip val="1"/>
        <c:tickMarkSkip val="1"/>
        <c:noMultiLvlLbl val="0"/>
      </c:catAx>
      <c:valAx>
        <c:axId val="154208168"/>
        <c:scaling>
          <c:orientation val="minMax"/>
          <c:max val="75"/>
          <c:min val="0"/>
        </c:scaling>
        <c:delete val="1"/>
        <c:axPos val="l"/>
        <c:numFmt formatCode="0" sourceLinked="1"/>
        <c:majorTickMark val="out"/>
        <c:minorTickMark val="none"/>
        <c:tickLblPos val="none"/>
        <c:crossAx val="1470740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153573288"/>
        <c:axId val="153144720"/>
      </c:barChart>
      <c:catAx>
        <c:axId val="153573288"/>
        <c:scaling>
          <c:orientation val="minMax"/>
        </c:scaling>
        <c:delete val="0"/>
        <c:axPos val="b"/>
        <c:numFmt formatCode="General" sourceLinked="1"/>
        <c:majorTickMark val="none"/>
        <c:minorTickMark val="none"/>
        <c:tickLblPos val="nextTo"/>
        <c:txPr>
          <a:bodyPr rot="0" vert="horz"/>
          <a:lstStyle/>
          <a:p>
            <a:pPr>
              <a:defRPr lang="en-US"/>
            </a:pPr>
            <a:endParaRPr lang="en-US"/>
          </a:p>
        </c:txPr>
        <c:crossAx val="153144720"/>
        <c:crosses val="autoZero"/>
        <c:auto val="1"/>
        <c:lblAlgn val="ctr"/>
        <c:lblOffset val="100"/>
        <c:tickLblSkip val="1"/>
        <c:tickMarkSkip val="1"/>
        <c:noMultiLvlLbl val="0"/>
      </c:catAx>
      <c:valAx>
        <c:axId val="153144720"/>
        <c:scaling>
          <c:orientation val="minMax"/>
          <c:max val="75"/>
          <c:min val="0"/>
        </c:scaling>
        <c:delete val="1"/>
        <c:axPos val="l"/>
        <c:numFmt formatCode="0" sourceLinked="1"/>
        <c:majorTickMark val="out"/>
        <c:minorTickMark val="none"/>
        <c:tickLblPos val="nextTo"/>
        <c:crossAx val="153573288"/>
        <c:crosses val="autoZero"/>
        <c:crossBetween val="between"/>
        <c:majorUnit val="10"/>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2"/>
            <c:invertIfNegative val="0"/>
            <c:bubble3D val="0"/>
            <c:spPr>
              <a:solidFill>
                <a:schemeClr val="tx2"/>
              </a:solidFill>
            </c:spPr>
          </c:dPt>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showLegendKey val="0"/>
          <c:showVal val="1"/>
          <c:showCatName val="0"/>
          <c:showSerName val="0"/>
          <c:showPercent val="0"/>
          <c:showBubbleSize val="0"/>
        </c:dLbls>
        <c:gapWidth val="100"/>
        <c:axId val="153145504"/>
        <c:axId val="153145896"/>
      </c:barChart>
      <c:catAx>
        <c:axId val="153145504"/>
        <c:scaling>
          <c:orientation val="minMax"/>
        </c:scaling>
        <c:delete val="0"/>
        <c:axPos val="l"/>
        <c:numFmt formatCode="General" sourceLinked="0"/>
        <c:majorTickMark val="none"/>
        <c:minorTickMark val="none"/>
        <c:tickLblPos val="nextTo"/>
        <c:txPr>
          <a:bodyPr/>
          <a:lstStyle/>
          <a:p>
            <a:pPr>
              <a:defRPr lang="en-US"/>
            </a:pPr>
            <a:endParaRPr lang="en-US"/>
          </a:p>
        </c:txPr>
        <c:crossAx val="153145896"/>
        <c:crosses val="autoZero"/>
        <c:auto val="1"/>
        <c:lblAlgn val="ctr"/>
        <c:lblOffset val="100"/>
        <c:noMultiLvlLbl val="0"/>
      </c:catAx>
      <c:valAx>
        <c:axId val="153145896"/>
        <c:scaling>
          <c:orientation val="minMax"/>
          <c:max val="40"/>
        </c:scaling>
        <c:delete val="1"/>
        <c:axPos val="b"/>
        <c:numFmt formatCode="0" sourceLinked="1"/>
        <c:majorTickMark val="out"/>
        <c:minorTickMark val="none"/>
        <c:tickLblPos val="nextTo"/>
        <c:crossAx val="1531455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dLbl>
              <c:idx val="2"/>
              <c:layout>
                <c:manualLayout>
                  <c:x val="0"/>
                  <c:y val="0"/>
                </c:manualLayout>
              </c:layout>
              <c:tx>
                <c:rich>
                  <a:bodyPr/>
                  <a:lstStyle/>
                  <a:p>
                    <a:r>
                      <a:rPr lang="en-US" dirty="0"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4</c:v>
                </c:pt>
                <c:pt idx="1">
                  <c:v>4</c:v>
                </c:pt>
                <c:pt idx="2">
                  <c:v>0.1</c:v>
                </c:pt>
                <c:pt idx="3">
                  <c:v>2</c:v>
                </c:pt>
                <c:pt idx="4">
                  <c:v>0.2</c:v>
                </c:pt>
                <c:pt idx="5">
                  <c:v>1</c:v>
                </c:pt>
                <c:pt idx="6">
                  <c:v>1</c:v>
                </c:pt>
              </c:numCache>
            </c:numRef>
          </c:val>
        </c:ser>
        <c:dLbls>
          <c:showLegendKey val="0"/>
          <c:showVal val="1"/>
          <c:showCatName val="0"/>
          <c:showSerName val="0"/>
          <c:showPercent val="0"/>
          <c:showBubbleSize val="0"/>
        </c:dLbls>
        <c:gapWidth val="150"/>
        <c:overlap val="-25"/>
        <c:axId val="318294088"/>
        <c:axId val="318294480"/>
      </c:barChart>
      <c:catAx>
        <c:axId val="318294088"/>
        <c:scaling>
          <c:orientation val="minMax"/>
        </c:scaling>
        <c:delete val="0"/>
        <c:axPos val="b"/>
        <c:numFmt formatCode="General" sourceLinked="1"/>
        <c:majorTickMark val="none"/>
        <c:minorTickMark val="none"/>
        <c:tickLblPos val="nextTo"/>
        <c:txPr>
          <a:bodyPr/>
          <a:lstStyle/>
          <a:p>
            <a:pPr>
              <a:defRPr lang="en-US"/>
            </a:pPr>
            <a:endParaRPr lang="en-US"/>
          </a:p>
        </c:txPr>
        <c:crossAx val="318294480"/>
        <c:crosses val="autoZero"/>
        <c:auto val="1"/>
        <c:lblAlgn val="ctr"/>
        <c:lblOffset val="100"/>
        <c:noMultiLvlLbl val="0"/>
      </c:catAx>
      <c:valAx>
        <c:axId val="318294480"/>
        <c:scaling>
          <c:orientation val="minMax"/>
          <c:max val="75"/>
        </c:scaling>
        <c:delete val="1"/>
        <c:axPos val="l"/>
        <c:numFmt formatCode="General" sourceLinked="1"/>
        <c:majorTickMark val="none"/>
        <c:minorTickMark val="none"/>
        <c:tickLblPos val="none"/>
        <c:crossAx val="3182940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18295264"/>
        <c:axId val="318295656"/>
      </c:barChart>
      <c:catAx>
        <c:axId val="318295264"/>
        <c:scaling>
          <c:orientation val="minMax"/>
        </c:scaling>
        <c:delete val="0"/>
        <c:axPos val="b"/>
        <c:numFmt formatCode="General" sourceLinked="1"/>
        <c:majorTickMark val="none"/>
        <c:minorTickMark val="none"/>
        <c:tickLblPos val="nextTo"/>
        <c:txPr>
          <a:bodyPr/>
          <a:lstStyle/>
          <a:p>
            <a:pPr>
              <a:defRPr lang="en-US"/>
            </a:pPr>
            <a:endParaRPr lang="en-US"/>
          </a:p>
        </c:txPr>
        <c:crossAx val="318295656"/>
        <c:crosses val="autoZero"/>
        <c:auto val="1"/>
        <c:lblAlgn val="ctr"/>
        <c:lblOffset val="100"/>
        <c:noMultiLvlLbl val="0"/>
      </c:catAx>
      <c:valAx>
        <c:axId val="318295656"/>
        <c:scaling>
          <c:orientation val="minMax"/>
          <c:max val="100"/>
        </c:scaling>
        <c:delete val="1"/>
        <c:axPos val="l"/>
        <c:numFmt formatCode="General" sourceLinked="1"/>
        <c:majorTickMark val="out"/>
        <c:minorTickMark val="none"/>
        <c:tickLblPos val="nextTo"/>
        <c:crossAx val="318295264"/>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Sheet1!$B$2:$J$2</c:f>
              <c:numCache>
                <c:formatCode>0</c:formatCode>
                <c:ptCount val="9"/>
                <c:pt idx="0">
                  <c:v>16</c:v>
                </c:pt>
                <c:pt idx="1">
                  <c:v>12</c:v>
                </c:pt>
                <c:pt idx="2">
                  <c:v>17</c:v>
                </c:pt>
                <c:pt idx="3">
                  <c:v>6</c:v>
                </c:pt>
                <c:pt idx="4">
                  <c:v>11</c:v>
                </c:pt>
                <c:pt idx="5">
                  <c:v>15</c:v>
                </c:pt>
                <c:pt idx="6">
                  <c:v>18</c:v>
                </c:pt>
                <c:pt idx="7">
                  <c:v>8</c:v>
                </c:pt>
                <c:pt idx="8">
                  <c:v>13</c:v>
                </c:pt>
              </c:numCache>
            </c:numRef>
          </c:val>
        </c:ser>
        <c:dLbls>
          <c:showLegendKey val="0"/>
          <c:showVal val="1"/>
          <c:showCatName val="0"/>
          <c:showSerName val="0"/>
          <c:showPercent val="0"/>
          <c:showBubbleSize val="0"/>
        </c:dLbls>
        <c:gapWidth val="70"/>
        <c:overlap val="-25"/>
        <c:axId val="153146680"/>
        <c:axId val="318296048"/>
      </c:barChart>
      <c:catAx>
        <c:axId val="153146680"/>
        <c:scaling>
          <c:orientation val="minMax"/>
        </c:scaling>
        <c:delete val="0"/>
        <c:axPos val="b"/>
        <c:numFmt formatCode="General" sourceLinked="0"/>
        <c:majorTickMark val="none"/>
        <c:minorTickMark val="none"/>
        <c:tickLblPos val="nextTo"/>
        <c:txPr>
          <a:bodyPr/>
          <a:lstStyle/>
          <a:p>
            <a:pPr>
              <a:defRPr lang="en-US"/>
            </a:pPr>
            <a:endParaRPr lang="en-US"/>
          </a:p>
        </c:txPr>
        <c:crossAx val="318296048"/>
        <c:crosses val="autoZero"/>
        <c:auto val="1"/>
        <c:lblAlgn val="ctr"/>
        <c:lblOffset val="100"/>
        <c:noMultiLvlLbl val="0"/>
      </c:catAx>
      <c:valAx>
        <c:axId val="318296048"/>
        <c:scaling>
          <c:orientation val="minMax"/>
          <c:max val="75"/>
        </c:scaling>
        <c:delete val="1"/>
        <c:axPos val="l"/>
        <c:numFmt formatCode="0" sourceLinked="1"/>
        <c:majorTickMark val="out"/>
        <c:minorTickMark val="none"/>
        <c:tickLblPos val="nextTo"/>
        <c:crossAx val="1531466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0132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4021921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North West Zone</a:t>
            </a:r>
            <a:r>
              <a:rPr lang="en-US" baseline="0" noProof="0" dirty="0" smtClean="0"/>
              <a:t> is </a:t>
            </a:r>
            <a:r>
              <a:rPr lang="en-US" baseline="0" noProof="0" dirty="0" smtClean="0">
                <a:solidFill>
                  <a:srgbClr val="FF0000"/>
                </a:solidFill>
              </a:rPr>
              <a:t>4</a:t>
            </a:r>
            <a:r>
              <a:rPr lang="en-US" baseline="0" noProof="0" dirty="0" smtClean="0"/>
              <a:t>%, with 4% using modern methods and 4% using any traditional method.</a:t>
            </a:r>
            <a:endParaRPr lang="en-US" noProof="0" dirty="0" smtClean="0"/>
          </a:p>
        </p:txBody>
      </p:sp>
    </p:spTree>
    <p:extLst>
      <p:ext uri="{BB962C8B-B14F-4D97-AF65-F5344CB8AC3E}">
        <p14:creationId xmlns:p14="http://schemas.microsoft.com/office/powerpoint/2010/main" val="2110976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185284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4187115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1056932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3791060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460277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857935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7359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905694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in Nigeria and n North Central were not exposed to family planning messages through any of the three media sources. Radio is the most common source of family planning message for women in Nigeria and North Central Zone. </a:t>
            </a:r>
            <a:endParaRPr lang="en-US" dirty="0" smtClean="0"/>
          </a:p>
        </p:txBody>
      </p:sp>
    </p:spTree>
    <p:extLst>
      <p:ext uri="{BB962C8B-B14F-4D97-AF65-F5344CB8AC3E}">
        <p14:creationId xmlns:p14="http://schemas.microsoft.com/office/powerpoint/2010/main" val="4028269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North Central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4092817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733817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4167553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1070831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4272817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1497533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4213773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pPr/>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pPr/>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
        <p:nvSpPr>
          <p:cNvPr id="4" name="TextBox 3"/>
          <p:cNvSpPr txBox="1"/>
          <p:nvPr/>
        </p:nvSpPr>
        <p:spPr>
          <a:xfrm>
            <a:off x="7173310" y="5257800"/>
            <a:ext cx="1981200" cy="1477328"/>
          </a:xfrm>
          <a:prstGeom prst="rect">
            <a:avLst/>
          </a:prstGeom>
          <a:noFill/>
        </p:spPr>
        <p:txBody>
          <a:bodyPr wrap="square" rtlCol="0">
            <a:spAutoFit/>
          </a:bodyPr>
          <a:lstStyle/>
          <a:p>
            <a:pPr algn="ctr"/>
            <a:r>
              <a:rPr lang="en-US" b="1" dirty="0" smtClean="0"/>
              <a:t>Follow the conversation  on Twitter #NDHS @</a:t>
            </a:r>
            <a:r>
              <a:rPr lang="en-US" b="1" dirty="0" err="1" smtClean="0"/>
              <a:t>natpopcom</a:t>
            </a:r>
            <a:endParaRPr lang="en-US" b="1" dirty="0"/>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5" name="Group 5"/>
          <p:cNvGrpSpPr>
            <a:grpSpLocks noChangeAspect="1"/>
          </p:cNvGrpSpPr>
          <p:nvPr/>
        </p:nvGrpSpPr>
        <p:grpSpPr bwMode="auto">
          <a:xfrm>
            <a:off x="500034" y="1124744"/>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60000"/>
                <a:lumOff val="4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600200" y="1353971"/>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5" name="TextBox 14"/>
          <p:cNvSpPr txBox="1"/>
          <p:nvPr/>
        </p:nvSpPr>
        <p:spPr>
          <a:xfrm>
            <a:off x="2606469" y="2875771"/>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6" name="TextBox 15"/>
          <p:cNvSpPr txBox="1"/>
          <p:nvPr/>
        </p:nvSpPr>
        <p:spPr>
          <a:xfrm>
            <a:off x="201818" y="3532537"/>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7" name="TextBox 16"/>
          <p:cNvSpPr txBox="1"/>
          <p:nvPr/>
        </p:nvSpPr>
        <p:spPr>
          <a:xfrm>
            <a:off x="4159661" y="2129646"/>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8" name="TextBox 17"/>
          <p:cNvSpPr txBox="1"/>
          <p:nvPr/>
        </p:nvSpPr>
        <p:spPr>
          <a:xfrm>
            <a:off x="6400800" y="2345091"/>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9" name="TextBox 18"/>
          <p:cNvSpPr txBox="1"/>
          <p:nvPr/>
        </p:nvSpPr>
        <p:spPr>
          <a:xfrm>
            <a:off x="5199350" y="3053869"/>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20" name="TextBox 19"/>
          <p:cNvSpPr txBox="1"/>
          <p:nvPr/>
        </p:nvSpPr>
        <p:spPr>
          <a:xfrm>
            <a:off x="4388261" y="4709631"/>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19 %</a:t>
            </a:r>
            <a:endParaRPr lang="en-US" sz="2400" b="1" dirty="0">
              <a:solidFill>
                <a:schemeClr val="bg1"/>
              </a:solidFill>
              <a:latin typeface="+mn-lt"/>
            </a:endParaRPr>
          </a:p>
        </p:txBody>
      </p:sp>
      <p:sp>
        <p:nvSpPr>
          <p:cNvPr id="21" name="TextBox 20"/>
          <p:cNvSpPr txBox="1"/>
          <p:nvPr/>
        </p:nvSpPr>
        <p:spPr>
          <a:xfrm>
            <a:off x="-108520"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West</a:t>
            </a:r>
            <a:br>
              <a:rPr lang="en-US" sz="2800" b="1" dirty="0" smtClean="0">
                <a:latin typeface="+mj-lt"/>
              </a:rPr>
            </a:br>
            <a:r>
              <a:rPr lang="en-US" sz="2800" b="1" dirty="0" smtClean="0">
                <a:latin typeface="+mj-lt"/>
              </a:rPr>
              <a:t>4%</a:t>
            </a:r>
            <a:endParaRPr lang="en-US" sz="2800" b="1" dirty="0">
              <a:latin typeface="+mj-lt"/>
            </a:endParaRPr>
          </a:p>
        </p:txBody>
      </p:sp>
      <p:sp>
        <p:nvSpPr>
          <p:cNvPr id="22" name="Title 1"/>
          <p:cNvSpPr>
            <a:spLocks noGrp="1"/>
          </p:cNvSpPr>
          <p:nvPr>
            <p:ph type="title"/>
          </p:nvPr>
        </p:nvSpPr>
        <p:spPr>
          <a:xfrm>
            <a:off x="457200" y="0"/>
            <a:ext cx="8186766" cy="1417638"/>
          </a:xfrm>
        </p:spPr>
        <p:txBody>
          <a:bodyPr>
            <a:noAutofit/>
          </a:bodyPr>
          <a:lstStyle/>
          <a:p>
            <a:r>
              <a:rPr lang="en-US" sz="4200" dirty="0" smtClean="0">
                <a:solidFill>
                  <a:schemeClr val="tx1"/>
                </a:solidFill>
              </a:rPr>
              <a:t>Use of Modern Methods by State</a:t>
            </a:r>
            <a:r>
              <a:rPr lang="en-US" sz="4200" i="1" dirty="0" smtClean="0"/>
              <a:t/>
            </a:r>
            <a:br>
              <a:rPr lang="en-US" sz="4200" i="1" dirty="0" smtClean="0"/>
            </a:br>
            <a:endParaRPr lang="en-US" sz="4200" dirty="0">
              <a:solidFill>
                <a:schemeClr val="tx1"/>
              </a:solidFill>
            </a:endParaRPr>
          </a:p>
        </p:txBody>
      </p:sp>
      <p:sp>
        <p:nvSpPr>
          <p:cNvPr id="2" name="Rectangle 1"/>
          <p:cNvSpPr/>
          <p:nvPr/>
        </p:nvSpPr>
        <p:spPr>
          <a:xfrm>
            <a:off x="82624" y="699574"/>
            <a:ext cx="9061376" cy="369332"/>
          </a:xfrm>
          <a:prstGeom prst="rect">
            <a:avLst/>
          </a:prstGeom>
        </p:spPr>
        <p:txBody>
          <a:bodyPr wrap="square">
            <a:spAutoFit/>
          </a:bodyPr>
          <a:lstStyle/>
          <a:p>
            <a:r>
              <a:rPr lang="en-US" i="1" dirty="0"/>
              <a:t>Percent of currently married women </a:t>
            </a:r>
            <a:r>
              <a:rPr lang="en-US" i="1" dirty="0" smtClean="0"/>
              <a:t>age </a:t>
            </a:r>
            <a:r>
              <a:rPr lang="en-US" i="1" dirty="0"/>
              <a:t>15-49 using a modern method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North West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371082124"/>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93683450"/>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1619291756"/>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1357057027"/>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3785652"/>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bg2"/>
                </a:solidFill>
                <a:latin typeface="Calibri" pitchFamily="34" charset="0"/>
              </a:rPr>
              <a:t>Nigeria</a:t>
            </a:r>
            <a:r>
              <a:rPr lang="en-US" sz="3000" dirty="0" smtClean="0">
                <a:latin typeface="Calibri" pitchFamily="34" charset="0"/>
              </a:rPr>
              <a:t> and </a:t>
            </a:r>
            <a:r>
              <a:rPr lang="en-US" sz="3000" b="1" dirty="0" smtClean="0">
                <a:solidFill>
                  <a:schemeClr val="accent4"/>
                </a:solidFill>
                <a:latin typeface="Calibri" pitchFamily="34" charset="0"/>
              </a:rPr>
              <a:t>North West Zone </a:t>
            </a:r>
            <a:r>
              <a:rPr lang="en-US" sz="3000" dirty="0" smtClean="0">
                <a:latin typeface="Calibri" pitchFamily="34" charset="0"/>
              </a:rPr>
              <a:t>were most likely to have been exposed to the message </a:t>
            </a:r>
            <a:r>
              <a:rPr lang="en-US" sz="3000" dirty="0">
                <a:latin typeface="Calibri" pitchFamily="34" charset="0"/>
              </a:rPr>
              <a:t>“</a:t>
            </a:r>
            <a:r>
              <a:rPr lang="en-GB" sz="3000" b="1" dirty="0" err="1">
                <a:solidFill>
                  <a:schemeClr val="bg2"/>
                </a:solidFill>
                <a:latin typeface="Calibri" pitchFamily="34" charset="0"/>
              </a:rPr>
              <a:t>Unspaced</a:t>
            </a:r>
            <a:r>
              <a:rPr lang="en-GB" sz="3000" b="1" dirty="0">
                <a:solidFill>
                  <a:schemeClr val="bg2"/>
                </a:solidFill>
                <a:latin typeface="Calibri" pitchFamily="34" charset="0"/>
              </a:rPr>
              <a:t> children makes the going tough. For the love of your family, go for child spacing </a:t>
            </a:r>
            <a:r>
              <a:rPr lang="en-GB" sz="3000" b="1" dirty="0" smtClean="0">
                <a:solidFill>
                  <a:schemeClr val="bg2"/>
                </a:solidFill>
                <a:latin typeface="Calibri" pitchFamily="34" charset="0"/>
              </a:rPr>
              <a:t>today</a:t>
            </a:r>
            <a:r>
              <a:rPr lang="en-GB" sz="3000" dirty="0" smtClean="0">
                <a:latin typeface="Calibri" pitchFamily="34" charset="0"/>
              </a:rPr>
              <a:t>.” </a:t>
            </a:r>
            <a:endParaRPr lang="en-GB" sz="3000" dirty="0">
              <a:latin typeface="Calibri" pitchFamily="34" charset="0"/>
            </a:endParaRP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Nigeria and </a:t>
            </a:r>
            <a:r>
              <a:rPr lang="en-GB" sz="3000" b="1" dirty="0" smtClean="0">
                <a:solidFill>
                  <a:schemeClr val="accent4"/>
                </a:solidFill>
                <a:latin typeface="Calibri" pitchFamily="34" charset="0"/>
              </a:rPr>
              <a:t>North West Zone </a:t>
            </a:r>
            <a:r>
              <a:rPr lang="en-GB" sz="3000" dirty="0" smtClean="0">
                <a:latin typeface="Calibri" pitchFamily="34" charset="0"/>
              </a:rPr>
              <a:t>were </a:t>
            </a:r>
            <a:r>
              <a:rPr lang="en-GB" sz="3000" dirty="0">
                <a:latin typeface="Calibri" pitchFamily="34" charset="0"/>
              </a:rPr>
              <a:t>most likely to have been exposed to the message, “</a:t>
            </a:r>
            <a:r>
              <a:rPr lang="en-GB" sz="3000" b="1" dirty="0">
                <a:solidFill>
                  <a:schemeClr val="bg2"/>
                </a:solidFill>
                <a:latin typeface="Calibri" pitchFamily="34" charset="0"/>
              </a:rPr>
              <a:t>Well- spaced children are every parent’s joy</a:t>
            </a:r>
            <a:r>
              <a:rPr lang="en-GB" sz="3000" dirty="0" smtClean="0">
                <a:latin typeface="Calibri" pitchFamily="34" charset="0"/>
              </a:rPr>
              <a:t>.”</a:t>
            </a:r>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 </a:t>
            </a:r>
            <a:r>
              <a:rPr lang="en-US" b="1" dirty="0" smtClean="0">
                <a:solidFill>
                  <a:schemeClr val="accent4"/>
                </a:solidFill>
              </a:rPr>
              <a:t>2%</a:t>
            </a:r>
            <a:r>
              <a:rPr lang="en-US" dirty="0" smtClean="0"/>
              <a:t> of women in  </a:t>
            </a:r>
            <a:r>
              <a:rPr lang="en-US" b="1" dirty="0" smtClean="0">
                <a:solidFill>
                  <a:schemeClr val="accent4"/>
                </a:solidFill>
              </a:rPr>
              <a:t>North West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3%</a:t>
            </a:r>
            <a:r>
              <a:rPr lang="en-US" dirty="0" smtClean="0"/>
              <a:t> of women in </a:t>
            </a:r>
            <a:r>
              <a:rPr lang="en-US" b="1" dirty="0" smtClean="0">
                <a:solidFill>
                  <a:schemeClr val="accent4"/>
                </a:solidFill>
              </a:rPr>
              <a:t>North West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96%</a:t>
            </a:r>
            <a:r>
              <a:rPr lang="en-US" dirty="0" smtClean="0"/>
              <a:t> of non-users in </a:t>
            </a:r>
            <a:r>
              <a:rPr lang="en-US" b="1" dirty="0" smtClean="0">
                <a:solidFill>
                  <a:schemeClr val="accent4"/>
                </a:solidFill>
              </a:rPr>
              <a:t>North West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North West Zone is 4%; 1%</a:t>
            </a:r>
            <a:r>
              <a:rPr lang="en-US" sz="2400" b="1" dirty="0"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dirty="0" smtClean="0">
                <a:solidFill>
                  <a:schemeClr val="accent4"/>
                </a:solidFill>
              </a:rPr>
              <a:t>12% </a:t>
            </a:r>
            <a:r>
              <a:rPr lang="en-US" sz="2400" dirty="0"/>
              <a:t>of married women </a:t>
            </a:r>
            <a:r>
              <a:rPr lang="en-US" sz="2400" dirty="0" smtClean="0"/>
              <a:t>in </a:t>
            </a:r>
            <a:r>
              <a:rPr lang="en-US" sz="2400" b="1" dirty="0" smtClean="0">
                <a:solidFill>
                  <a:schemeClr val="accent4"/>
                </a:solidFill>
              </a:rPr>
              <a:t>North West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3697</TotalTime>
  <Words>1610</Words>
  <Application>Microsoft Office PowerPoint</Application>
  <PresentationFormat>On-screen Show (4:3)</PresentationFormat>
  <Paragraphs>174</Paragraphs>
  <Slides>27</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 </vt:lpstr>
      <vt:lpstr>Current Use of Family Planning  in North West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332</cp:revision>
  <dcterms:created xsi:type="dcterms:W3CDTF">2008-02-29T16:41:57Z</dcterms:created>
  <dcterms:modified xsi:type="dcterms:W3CDTF">2014-08-25T21:07:36Z</dcterms:modified>
</cp:coreProperties>
</file>