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1"/>
  </p:notesMasterIdLst>
  <p:handoutMasterIdLst>
    <p:handoutMasterId r:id="rId22"/>
  </p:handoutMasterIdLst>
  <p:sldIdLst>
    <p:sldId id="363" r:id="rId3"/>
    <p:sldId id="364" r:id="rId4"/>
    <p:sldId id="350" r:id="rId5"/>
    <p:sldId id="351" r:id="rId6"/>
    <p:sldId id="352" r:id="rId7"/>
    <p:sldId id="353" r:id="rId8"/>
    <p:sldId id="354" r:id="rId9"/>
    <p:sldId id="362" r:id="rId10"/>
    <p:sldId id="370" r:id="rId11"/>
    <p:sldId id="355" r:id="rId12"/>
    <p:sldId id="356" r:id="rId13"/>
    <p:sldId id="357" r:id="rId14"/>
    <p:sldId id="358" r:id="rId15"/>
    <p:sldId id="369" r:id="rId16"/>
    <p:sldId id="365" r:id="rId17"/>
    <p:sldId id="366" r:id="rId18"/>
    <p:sldId id="367" r:id="rId19"/>
    <p:sldId id="36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8273" autoAdjust="0"/>
  </p:normalViewPr>
  <p:slideViewPr>
    <p:cSldViewPr>
      <p:cViewPr varScale="1">
        <p:scale>
          <a:sx n="78" d="100"/>
          <a:sy n="78" d="100"/>
        </p:scale>
        <p:origin x="1302" y="78"/>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302"/>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31</c:v>
                </c:pt>
                <c:pt idx="2">
                  <c:v>69</c:v>
                </c:pt>
                <c:pt idx="3">
                  <c:v>64</c:v>
                </c:pt>
                <c:pt idx="4">
                  <c:v>128</c:v>
                </c:pt>
              </c:numCache>
            </c:numRef>
          </c:val>
        </c:ser>
        <c:dLbls>
          <c:showLegendKey val="0"/>
          <c:showVal val="0"/>
          <c:showCatName val="0"/>
          <c:showSerName val="0"/>
          <c:showPercent val="0"/>
          <c:showBubbleSize val="0"/>
        </c:dLbls>
        <c:gapWidth val="75"/>
        <c:axId val="3716520"/>
        <c:axId val="154036096"/>
      </c:barChart>
      <c:catAx>
        <c:axId val="3716520"/>
        <c:scaling>
          <c:orientation val="minMax"/>
        </c:scaling>
        <c:delete val="0"/>
        <c:axPos val="b"/>
        <c:numFmt formatCode="General" sourceLinked="1"/>
        <c:majorTickMark val="none"/>
        <c:minorTickMark val="none"/>
        <c:tickLblPos val="nextTo"/>
        <c:txPr>
          <a:bodyPr rot="0" vert="horz"/>
          <a:lstStyle/>
          <a:p>
            <a:pPr>
              <a:defRPr lang="en-US">
                <a:latin typeface="Calibri" pitchFamily="34" charset="0"/>
              </a:defRPr>
            </a:pPr>
            <a:endParaRPr lang="en-US"/>
          </a:p>
        </c:txPr>
        <c:crossAx val="154036096"/>
        <c:crosses val="autoZero"/>
        <c:auto val="1"/>
        <c:lblAlgn val="ctr"/>
        <c:lblOffset val="100"/>
        <c:tickLblSkip val="1"/>
        <c:tickMarkSkip val="1"/>
        <c:noMultiLvlLbl val="0"/>
      </c:catAx>
      <c:valAx>
        <c:axId val="154036096"/>
        <c:scaling>
          <c:orientation val="minMax"/>
          <c:max val="200"/>
        </c:scaling>
        <c:delete val="1"/>
        <c:axPos val="l"/>
        <c:numFmt formatCode="General" sourceLinked="1"/>
        <c:majorTickMark val="out"/>
        <c:minorTickMark val="none"/>
        <c:tickLblPos val="nextTo"/>
        <c:crossAx val="37165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48</c:v>
                </c:pt>
                <c:pt idx="1">
                  <c:v>100</c:v>
                </c:pt>
                <c:pt idx="2">
                  <c:v>201</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40</c:v>
                </c:pt>
                <c:pt idx="1">
                  <c:v>75</c:v>
                </c:pt>
                <c:pt idx="2">
                  <c:v>157</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37</c:v>
                </c:pt>
                <c:pt idx="1">
                  <c:v>69</c:v>
                </c:pt>
                <c:pt idx="2">
                  <c:v>128</c:v>
                </c:pt>
              </c:numCache>
            </c:numRef>
          </c:val>
        </c:ser>
        <c:dLbls>
          <c:showLegendKey val="0"/>
          <c:showVal val="1"/>
          <c:showCatName val="0"/>
          <c:showSerName val="0"/>
          <c:showPercent val="0"/>
          <c:showBubbleSize val="0"/>
        </c:dLbls>
        <c:gapWidth val="150"/>
        <c:axId val="154080384"/>
        <c:axId val="154152384"/>
      </c:barChart>
      <c:catAx>
        <c:axId val="154080384"/>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154152384"/>
        <c:crosses val="autoZero"/>
        <c:auto val="1"/>
        <c:lblAlgn val="ctr"/>
        <c:lblOffset val="100"/>
        <c:noMultiLvlLbl val="0"/>
      </c:catAx>
      <c:valAx>
        <c:axId val="154152384"/>
        <c:scaling>
          <c:orientation val="minMax"/>
          <c:max val="250"/>
        </c:scaling>
        <c:delete val="1"/>
        <c:axPos val="l"/>
        <c:numFmt formatCode="General" sourceLinked="1"/>
        <c:majorTickMark val="out"/>
        <c:minorTickMark val="none"/>
        <c:tickLblPos val="nextTo"/>
        <c:crossAx val="154080384"/>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accent1">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89</c:v>
                </c:pt>
                <c:pt idx="1">
                  <c:v>180</c:v>
                </c:pt>
              </c:numCache>
            </c:numRef>
          </c:val>
        </c:ser>
        <c:ser>
          <c:idx val="1"/>
          <c:order val="1"/>
          <c:tx>
            <c:strRef>
              <c:f>Sheet1!$C$1</c:f>
              <c:strCache>
                <c:ptCount val="1"/>
                <c:pt idx="0">
                  <c:v>Primary</c:v>
                </c:pt>
              </c:strCache>
            </c:strRef>
          </c:tx>
          <c:spPr>
            <a:solidFill>
              <a:schemeClr val="accent2">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74</c:v>
                </c:pt>
                <c:pt idx="1">
                  <c:v>128</c:v>
                </c:pt>
              </c:numCache>
            </c:numRef>
          </c:val>
        </c:ser>
        <c:ser>
          <c:idx val="2"/>
          <c:order val="2"/>
          <c:tx>
            <c:strRef>
              <c:f>Sheet1!$D$1</c:f>
              <c:strCache>
                <c:ptCount val="1"/>
                <c:pt idx="0">
                  <c:v>Secondary</c:v>
                </c:pt>
              </c:strCache>
            </c:strRef>
          </c:tx>
          <c:spPr>
            <a:solidFill>
              <a:schemeClr val="tx2">
                <a:lumMod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58</c:v>
                </c:pt>
                <c:pt idx="1">
                  <c:v>91</c:v>
                </c:pt>
              </c:numCache>
            </c:numRef>
          </c:val>
        </c:ser>
        <c:ser>
          <c:idx val="3"/>
          <c:order val="3"/>
          <c:tx>
            <c:strRef>
              <c:f>Sheet1!$E$1</c:f>
              <c:strCache>
                <c:ptCount val="1"/>
                <c:pt idx="0">
                  <c:v>More than secondary</c:v>
                </c:pt>
              </c:strCache>
            </c:strRef>
          </c:tx>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50</c:v>
                </c:pt>
                <c:pt idx="1">
                  <c:v>62</c:v>
                </c:pt>
              </c:numCache>
            </c:numRef>
          </c:val>
        </c:ser>
        <c:dLbls>
          <c:showLegendKey val="0"/>
          <c:showVal val="1"/>
          <c:showCatName val="0"/>
          <c:showSerName val="0"/>
          <c:showPercent val="0"/>
          <c:showBubbleSize val="0"/>
        </c:dLbls>
        <c:gapWidth val="150"/>
        <c:overlap val="-25"/>
        <c:axId val="153993928"/>
        <c:axId val="155124704"/>
      </c:barChart>
      <c:catAx>
        <c:axId val="153993928"/>
        <c:scaling>
          <c:orientation val="minMax"/>
        </c:scaling>
        <c:delete val="0"/>
        <c:axPos val="b"/>
        <c:numFmt formatCode="General" sourceLinked="0"/>
        <c:majorTickMark val="none"/>
        <c:minorTickMark val="none"/>
        <c:tickLblPos val="nextTo"/>
        <c:txPr>
          <a:bodyPr/>
          <a:lstStyle/>
          <a:p>
            <a:pPr>
              <a:defRPr lang="en-US"/>
            </a:pPr>
            <a:endParaRPr lang="en-US"/>
          </a:p>
        </c:txPr>
        <c:crossAx val="155124704"/>
        <c:crosses val="autoZero"/>
        <c:auto val="1"/>
        <c:lblAlgn val="ctr"/>
        <c:lblOffset val="100"/>
        <c:noMultiLvlLbl val="0"/>
      </c:catAx>
      <c:valAx>
        <c:axId val="155124704"/>
        <c:scaling>
          <c:orientation val="minMax"/>
        </c:scaling>
        <c:delete val="1"/>
        <c:axPos val="l"/>
        <c:numFmt formatCode="General" sourceLinked="1"/>
        <c:majorTickMark val="out"/>
        <c:minorTickMark val="none"/>
        <c:tickLblPos val="nextTo"/>
        <c:crossAx val="153993928"/>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15E-2"/>
          <c:y val="0.21811249179790043"/>
          <c:w val="0.96604938271604934"/>
          <c:h val="0.67797695209973785"/>
        </c:manualLayout>
      </c:layout>
      <c:barChart>
        <c:barDir val="col"/>
        <c:grouping val="clustered"/>
        <c:varyColors val="0"/>
        <c:ser>
          <c:idx val="0"/>
          <c:order val="0"/>
          <c:tx>
            <c:strRef>
              <c:f>Sheet1!$B$1</c:f>
              <c:strCache>
                <c:ptCount val="1"/>
                <c:pt idx="0">
                  <c:v>Lowest</c:v>
                </c:pt>
              </c:strCache>
            </c:strRef>
          </c:tx>
          <c:spPr>
            <a:solidFill>
              <a:schemeClr val="accent1">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92</c:v>
                </c:pt>
                <c:pt idx="1">
                  <c:v>190</c:v>
                </c:pt>
              </c:numCache>
            </c:numRef>
          </c:val>
        </c:ser>
        <c:ser>
          <c:idx val="1"/>
          <c:order val="1"/>
          <c:tx>
            <c:strRef>
              <c:f>Sheet1!$C$1</c:f>
              <c:strCache>
                <c:ptCount val="1"/>
                <c:pt idx="0">
                  <c:v>Second</c:v>
                </c:pt>
              </c:strCache>
            </c:strRef>
          </c:tx>
          <c:spPr>
            <a:solidFill>
              <a:schemeClr val="accent2">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94</c:v>
                </c:pt>
                <c:pt idx="1">
                  <c:v>187</c:v>
                </c:pt>
              </c:numCache>
            </c:numRef>
          </c:val>
        </c:ser>
        <c:ser>
          <c:idx val="2"/>
          <c:order val="2"/>
          <c:tx>
            <c:strRef>
              <c:f>Sheet1!$D$1</c:f>
              <c:strCache>
                <c:ptCount val="1"/>
                <c:pt idx="0">
                  <c:v>Middle</c:v>
                </c:pt>
              </c:strCache>
            </c:strRef>
          </c:tx>
          <c:spPr>
            <a:solidFill>
              <a:schemeClr val="tx2">
                <a:lumMod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71</c:v>
                </c:pt>
                <c:pt idx="1">
                  <c:v>127</c:v>
                </c:pt>
              </c:numCache>
            </c:numRef>
          </c:val>
        </c:ser>
        <c:ser>
          <c:idx val="3"/>
          <c:order val="3"/>
          <c:tx>
            <c:strRef>
              <c:f>Sheet1!$E$1</c:f>
              <c:strCache>
                <c:ptCount val="1"/>
                <c:pt idx="0">
                  <c:v>Fourth</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65</c:v>
                </c:pt>
                <c:pt idx="1">
                  <c:v>100</c:v>
                </c:pt>
              </c:numCache>
            </c:numRef>
          </c:val>
        </c:ser>
        <c:ser>
          <c:idx val="4"/>
          <c:order val="4"/>
          <c:tx>
            <c:strRef>
              <c:f>Sheet1!$F$1</c:f>
              <c:strCache>
                <c:ptCount val="1"/>
                <c:pt idx="0">
                  <c:v>Highest</c:v>
                </c:pt>
              </c:strCache>
            </c:strRef>
          </c:tx>
          <c:spPr>
            <a:solidFill>
              <a:srgbClr val="7030A0"/>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Sheet1!$F$2:$F$3</c:f>
              <c:numCache>
                <c:formatCode>General</c:formatCode>
                <c:ptCount val="2"/>
                <c:pt idx="0">
                  <c:v>48</c:v>
                </c:pt>
                <c:pt idx="1">
                  <c:v>73</c:v>
                </c:pt>
              </c:numCache>
            </c:numRef>
          </c:val>
        </c:ser>
        <c:dLbls>
          <c:showLegendKey val="0"/>
          <c:showVal val="1"/>
          <c:showCatName val="0"/>
          <c:showSerName val="0"/>
          <c:showPercent val="0"/>
          <c:showBubbleSize val="0"/>
        </c:dLbls>
        <c:gapWidth val="150"/>
        <c:overlap val="-25"/>
        <c:axId val="155187288"/>
        <c:axId val="155183112"/>
      </c:barChart>
      <c:catAx>
        <c:axId val="155187288"/>
        <c:scaling>
          <c:orientation val="minMax"/>
        </c:scaling>
        <c:delete val="0"/>
        <c:axPos val="b"/>
        <c:numFmt formatCode="General" sourceLinked="0"/>
        <c:majorTickMark val="none"/>
        <c:minorTickMark val="none"/>
        <c:tickLblPos val="nextTo"/>
        <c:txPr>
          <a:bodyPr/>
          <a:lstStyle/>
          <a:p>
            <a:pPr>
              <a:defRPr lang="en-US"/>
            </a:pPr>
            <a:endParaRPr lang="en-US"/>
          </a:p>
        </c:txPr>
        <c:crossAx val="155183112"/>
        <c:crosses val="autoZero"/>
        <c:auto val="1"/>
        <c:lblAlgn val="ctr"/>
        <c:lblOffset val="100"/>
        <c:noMultiLvlLbl val="0"/>
      </c:catAx>
      <c:valAx>
        <c:axId val="155183112"/>
        <c:scaling>
          <c:orientation val="minMax"/>
        </c:scaling>
        <c:delete val="1"/>
        <c:axPos val="l"/>
        <c:numFmt formatCode="General" sourceLinked="1"/>
        <c:majorTickMark val="out"/>
        <c:minorTickMark val="none"/>
        <c:tickLblPos val="nextTo"/>
        <c:crossAx val="155187288"/>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44</c:v>
                </c:pt>
                <c:pt idx="1">
                  <c:v>46</c:v>
                </c:pt>
                <c:pt idx="2">
                  <c:v>89</c:v>
                </c:pt>
                <c:pt idx="3">
                  <c:v>105</c:v>
                </c:pt>
                <c:pt idx="4">
                  <c:v>185</c:v>
                </c:pt>
              </c:numCache>
            </c:numRef>
          </c:val>
        </c:ser>
        <c:dLbls>
          <c:showLegendKey val="0"/>
          <c:showVal val="0"/>
          <c:showCatName val="0"/>
          <c:showSerName val="0"/>
          <c:showPercent val="0"/>
          <c:showBubbleSize val="0"/>
        </c:dLbls>
        <c:gapWidth val="75"/>
        <c:axId val="223163344"/>
        <c:axId val="223163736"/>
      </c:barChart>
      <c:catAx>
        <c:axId val="223163344"/>
        <c:scaling>
          <c:orientation val="minMax"/>
        </c:scaling>
        <c:delete val="0"/>
        <c:axPos val="b"/>
        <c:numFmt formatCode="General" sourceLinked="1"/>
        <c:majorTickMark val="none"/>
        <c:minorTickMark val="none"/>
        <c:tickLblPos val="nextTo"/>
        <c:txPr>
          <a:bodyPr rot="0" vert="horz"/>
          <a:lstStyle/>
          <a:p>
            <a:pPr>
              <a:defRPr lang="en-US">
                <a:latin typeface="Calibri" pitchFamily="34" charset="0"/>
              </a:defRPr>
            </a:pPr>
            <a:endParaRPr lang="en-US"/>
          </a:p>
        </c:txPr>
        <c:crossAx val="223163736"/>
        <c:crosses val="autoZero"/>
        <c:auto val="1"/>
        <c:lblAlgn val="ctr"/>
        <c:lblOffset val="100"/>
        <c:tickLblSkip val="1"/>
        <c:tickMarkSkip val="1"/>
        <c:noMultiLvlLbl val="0"/>
      </c:catAx>
      <c:valAx>
        <c:axId val="223163736"/>
        <c:scaling>
          <c:orientation val="minMax"/>
          <c:max val="200"/>
        </c:scaling>
        <c:delete val="1"/>
        <c:axPos val="l"/>
        <c:numFmt formatCode="General" sourceLinked="1"/>
        <c:majorTickMark val="out"/>
        <c:minorTickMark val="none"/>
        <c:tickLblPos val="nextTo"/>
        <c:crossAx val="2231633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1">
                <a:lumMod val="60000"/>
                <a:lumOff val="40000"/>
              </a:schemeClr>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122</c:v>
                </c:pt>
                <c:pt idx="1">
                  <c:v>213</c:v>
                </c:pt>
              </c:numCache>
            </c:numRef>
          </c:val>
        </c:ser>
        <c:ser>
          <c:idx val="1"/>
          <c:order val="1"/>
          <c:tx>
            <c:strRef>
              <c:f>Sheet1!$A$3</c:f>
              <c:strCache>
                <c:ptCount val="1"/>
                <c:pt idx="0">
                  <c:v>2 years</c:v>
                </c:pt>
              </c:strCache>
            </c:strRef>
          </c:tx>
          <c:spPr>
            <a:solidFill>
              <a:schemeClr val="accent2">
                <a:lumMod val="60000"/>
                <a:lumOff val="40000"/>
              </a:schemeClr>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67</c:v>
                </c:pt>
                <c:pt idx="1">
                  <c:v>140</c:v>
                </c:pt>
              </c:numCache>
            </c:numRef>
          </c:val>
        </c:ser>
        <c:ser>
          <c:idx val="2"/>
          <c:order val="2"/>
          <c:tx>
            <c:strRef>
              <c:f>Sheet1!$A$4</c:f>
              <c:strCache>
                <c:ptCount val="1"/>
                <c:pt idx="0">
                  <c:v>3 years</c:v>
                </c:pt>
              </c:strCache>
            </c:strRef>
          </c:tx>
          <c:spPr>
            <a:solidFill>
              <a:schemeClr val="tx2">
                <a:lumMod val="75000"/>
              </a:schemeClr>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46</c:v>
                </c:pt>
                <c:pt idx="1">
                  <c:v>103</c:v>
                </c:pt>
              </c:numCache>
            </c:numRef>
          </c:val>
        </c:ser>
        <c:ser>
          <c:idx val="3"/>
          <c:order val="3"/>
          <c:tx>
            <c:strRef>
              <c:f>Sheet1!$A$5</c:f>
              <c:strCache>
                <c:ptCount val="1"/>
                <c:pt idx="0">
                  <c:v>4+ years</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45</c:v>
                </c:pt>
                <c:pt idx="1">
                  <c:v>79</c:v>
                </c:pt>
              </c:numCache>
            </c:numRef>
          </c:val>
        </c:ser>
        <c:dLbls>
          <c:showLegendKey val="0"/>
          <c:showVal val="1"/>
          <c:showCatName val="0"/>
          <c:showSerName val="0"/>
          <c:showPercent val="0"/>
          <c:showBubbleSize val="0"/>
        </c:dLbls>
        <c:gapWidth val="150"/>
        <c:overlap val="-25"/>
        <c:axId val="223164520"/>
        <c:axId val="223164912"/>
      </c:barChart>
      <c:catAx>
        <c:axId val="223164520"/>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223164912"/>
        <c:crosses val="autoZero"/>
        <c:auto val="1"/>
        <c:lblAlgn val="ctr"/>
        <c:lblOffset val="100"/>
        <c:noMultiLvlLbl val="0"/>
      </c:catAx>
      <c:valAx>
        <c:axId val="223164912"/>
        <c:scaling>
          <c:orientation val="minMax"/>
        </c:scaling>
        <c:delete val="1"/>
        <c:axPos val="l"/>
        <c:numFmt formatCode="General" sourceLinked="1"/>
        <c:majorTickMark val="out"/>
        <c:minorTickMark val="none"/>
        <c:tickLblPos val="nextTo"/>
        <c:crossAx val="223164520"/>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1">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95</c:v>
                </c:pt>
                <c:pt idx="1">
                  <c:v>179</c:v>
                </c:pt>
              </c:numCache>
            </c:numRef>
          </c:val>
        </c:ser>
        <c:ser>
          <c:idx val="1"/>
          <c:order val="1"/>
          <c:tx>
            <c:strRef>
              <c:f>Sheet1!$A$3</c:f>
              <c:strCache>
                <c:ptCount val="1"/>
                <c:pt idx="0">
                  <c:v>20-29</c:v>
                </c:pt>
              </c:strCache>
            </c:strRef>
          </c:tx>
          <c:spPr>
            <a:solidFill>
              <a:schemeClr val="accent2">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71</c:v>
                </c:pt>
                <c:pt idx="1">
                  <c:v>134</c:v>
                </c:pt>
              </c:numCache>
            </c:numRef>
          </c:val>
        </c:ser>
        <c:ser>
          <c:idx val="2"/>
          <c:order val="2"/>
          <c:tx>
            <c:strRef>
              <c:f>Sheet1!$A$4</c:f>
              <c:strCache>
                <c:ptCount val="1"/>
                <c:pt idx="0">
                  <c:v>30-39</c:v>
                </c:pt>
              </c:strCache>
            </c:strRef>
          </c:tx>
          <c:spPr>
            <a:solidFill>
              <a:schemeClr val="tx2">
                <a:lumMod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73</c:v>
                </c:pt>
                <c:pt idx="1">
                  <c:v>136</c:v>
                </c:pt>
              </c:numCache>
            </c:numRef>
          </c:val>
        </c:ser>
        <c:ser>
          <c:idx val="3"/>
          <c:order val="3"/>
          <c:tx>
            <c:strRef>
              <c:f>Sheet1!$A$5</c:f>
              <c:strCache>
                <c:ptCount val="1"/>
                <c:pt idx="0">
                  <c:v>40-49</c:v>
                </c:pt>
              </c:strCache>
            </c:strRef>
          </c:tx>
          <c:spPr>
            <a:solidFill>
              <a:schemeClr val="accent4"/>
            </a:solidFill>
            <a:ln>
              <a:solidFill>
                <a:schemeClr val="accent4"/>
              </a:solidFill>
            </a:ln>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100</c:v>
                </c:pt>
                <c:pt idx="1">
                  <c:v>174</c:v>
                </c:pt>
              </c:numCache>
            </c:numRef>
          </c:val>
        </c:ser>
        <c:dLbls>
          <c:showLegendKey val="0"/>
          <c:showVal val="1"/>
          <c:showCatName val="0"/>
          <c:showSerName val="0"/>
          <c:showPercent val="0"/>
          <c:showBubbleSize val="0"/>
        </c:dLbls>
        <c:gapWidth val="150"/>
        <c:overlap val="-25"/>
        <c:axId val="287226456"/>
        <c:axId val="287226848"/>
      </c:barChart>
      <c:catAx>
        <c:axId val="287226456"/>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287226848"/>
        <c:crosses val="autoZero"/>
        <c:auto val="1"/>
        <c:lblAlgn val="ctr"/>
        <c:lblOffset val="100"/>
        <c:noMultiLvlLbl val="0"/>
      </c:catAx>
      <c:valAx>
        <c:axId val="287226848"/>
        <c:scaling>
          <c:orientation val="minMax"/>
          <c:max val="250"/>
        </c:scaling>
        <c:delete val="1"/>
        <c:axPos val="l"/>
        <c:numFmt formatCode="General" sourceLinked="1"/>
        <c:majorTickMark val="none"/>
        <c:minorTickMark val="none"/>
        <c:tickLblPos val="nextTo"/>
        <c:crossAx val="287226456"/>
        <c:crosses val="autoZero"/>
        <c:crossBetween val="between"/>
      </c:valAx>
    </c:plotArea>
    <c:legend>
      <c:legendPos val="t"/>
      <c:overlay val="0"/>
      <c:txPr>
        <a:bodyPr/>
        <a:lstStyle/>
        <a:p>
          <a:pPr>
            <a:defRPr lang="en-US">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tx>
                <c:rich>
                  <a:bodyPr/>
                  <a:lstStyle/>
                  <a:p>
                    <a:r>
                      <a:rPr lang="en-US" b="1" dirty="0" smtClean="0">
                        <a:latin typeface="Calibri" pitchFamily="34" charset="0"/>
                      </a:rPr>
                      <a:t>130</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Sheet1!$B$2:$B$5</c:f>
              <c:numCache>
                <c:formatCode>General</c:formatCode>
                <c:ptCount val="4"/>
                <c:pt idx="0">
                  <c:v>83</c:v>
                </c:pt>
                <c:pt idx="1">
                  <c:v>65</c:v>
                </c:pt>
                <c:pt idx="2">
                  <c:v>72</c:v>
                </c:pt>
                <c:pt idx="3">
                  <c:v>103</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tx>
                <c:rich>
                  <a:bodyPr/>
                  <a:lstStyle/>
                  <a:p>
                    <a:r>
                      <a:rPr lang="en-US" b="1" dirty="0" smtClean="0">
                        <a:latin typeface="Calibri" pitchFamily="34" charset="0"/>
                      </a:rPr>
                      <a:t>196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Sheet1!$C$2:$C$5</c:f>
              <c:numCache>
                <c:formatCode>General</c:formatCode>
                <c:ptCount val="4"/>
                <c:pt idx="0">
                  <c:v>139</c:v>
                </c:pt>
                <c:pt idx="1">
                  <c:v>125</c:v>
                </c:pt>
                <c:pt idx="2">
                  <c:v>142</c:v>
                </c:pt>
                <c:pt idx="3">
                  <c:v>196</c:v>
                </c:pt>
              </c:numCache>
            </c:numRef>
          </c:val>
        </c:ser>
        <c:dLbls>
          <c:showLegendKey val="0"/>
          <c:showVal val="1"/>
          <c:showCatName val="0"/>
          <c:showSerName val="0"/>
          <c:showPercent val="0"/>
          <c:showBubbleSize val="0"/>
        </c:dLbls>
        <c:gapWidth val="150"/>
        <c:overlap val="-25"/>
        <c:axId val="287228024"/>
        <c:axId val="287228416"/>
      </c:barChart>
      <c:catAx>
        <c:axId val="287228024"/>
        <c:scaling>
          <c:orientation val="minMax"/>
        </c:scaling>
        <c:delete val="0"/>
        <c:axPos val="b"/>
        <c:numFmt formatCode="General" sourceLinked="1"/>
        <c:majorTickMark val="none"/>
        <c:minorTickMark val="none"/>
        <c:tickLblPos val="nextTo"/>
        <c:txPr>
          <a:bodyPr rot="0" vert="horz"/>
          <a:lstStyle/>
          <a:p>
            <a:pPr>
              <a:defRPr lang="en-US">
                <a:latin typeface="Calibri" pitchFamily="34" charset="0"/>
              </a:defRPr>
            </a:pPr>
            <a:endParaRPr lang="en-US"/>
          </a:p>
        </c:txPr>
        <c:crossAx val="287228416"/>
        <c:crosses val="autoZero"/>
        <c:auto val="1"/>
        <c:lblAlgn val="ctr"/>
        <c:lblOffset val="100"/>
        <c:tickLblSkip val="1"/>
        <c:tickMarkSkip val="1"/>
        <c:noMultiLvlLbl val="0"/>
      </c:catAx>
      <c:valAx>
        <c:axId val="287228416"/>
        <c:scaling>
          <c:orientation val="minMax"/>
          <c:max val="250"/>
        </c:scaling>
        <c:delete val="1"/>
        <c:axPos val="l"/>
        <c:numFmt formatCode="General" sourceLinked="1"/>
        <c:majorTickMark val="out"/>
        <c:minorTickMark val="none"/>
        <c:tickLblPos val="nextTo"/>
        <c:crossAx val="287228024"/>
        <c:crosses val="autoZero"/>
        <c:crossBetween val="between"/>
      </c:valAx>
    </c:plotArea>
    <c:legend>
      <c:legendPos val="t"/>
      <c:overlay val="0"/>
      <c:txPr>
        <a:bodyPr/>
        <a:lstStyle/>
        <a:p>
          <a:pPr>
            <a:defRPr lang="en-US">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extLst>
      <p:ext uri="{BB962C8B-B14F-4D97-AF65-F5344CB8AC3E}">
        <p14:creationId xmlns:p14="http://schemas.microsoft.com/office/powerpoint/2010/main" val="1590340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12</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40 than among children born to mothers in the 20-39 age group.</a:t>
            </a:r>
            <a:endParaRPr lang="fr-CI" dirty="0" smtClean="0"/>
          </a:p>
        </p:txBody>
      </p:sp>
    </p:spTree>
    <p:extLst>
      <p:ext uri="{BB962C8B-B14F-4D97-AF65-F5344CB8AC3E}">
        <p14:creationId xmlns:p14="http://schemas.microsoft.com/office/powerpoint/2010/main" val="3855505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extLst>
      <p:ext uri="{BB962C8B-B14F-4D97-AF65-F5344CB8AC3E}">
        <p14:creationId xmlns:p14="http://schemas.microsoft.com/office/powerpoint/2010/main" val="3254774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397ED7-C448-4D0D-8BA4-56C1D45708A9}" type="slidenum">
              <a:rPr lang="en-US" smtClean="0"/>
              <a:pPr/>
              <a:t>15</a:t>
            </a:fld>
            <a:endParaRPr lang="en-US"/>
          </a:p>
        </p:txBody>
      </p:sp>
    </p:spTree>
    <p:extLst>
      <p:ext uri="{BB962C8B-B14F-4D97-AF65-F5344CB8AC3E}">
        <p14:creationId xmlns:p14="http://schemas.microsoft.com/office/powerpoint/2010/main" val="186227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maternal mortality ratio for</a:t>
            </a:r>
            <a:r>
              <a:rPr lang="en-US" baseline="0" dirty="0" smtClean="0"/>
              <a:t> Nigeria is 576 deaths per 100,000 live births. The 95% confidence interval for the 2013 MMR ranges from 500 to 652 deaths per 100,000 live births. The 2013 MMR is NOT significantly different from the 2008 MMR of 545 deaths per 100,000 live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708864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18</a:t>
            </a:fld>
            <a:endParaRPr lang="en-US"/>
          </a:p>
        </p:txBody>
      </p:sp>
    </p:spTree>
    <p:extLst>
      <p:ext uri="{BB962C8B-B14F-4D97-AF65-F5344CB8AC3E}">
        <p14:creationId xmlns:p14="http://schemas.microsoft.com/office/powerpoint/2010/main" val="1649757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69 and 128 deaths per 1,000 live births, respectively. At these mortality levels, 1 in every 15 Nigerian  children dies before reaching age 1. One in every 8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37 deaths per 1,000 live births. </a:t>
            </a:r>
            <a:endParaRPr lang="en-US" noProof="0" dirty="0" smtClean="0"/>
          </a:p>
        </p:txBody>
      </p:sp>
    </p:spTree>
    <p:extLst>
      <p:ext uri="{BB962C8B-B14F-4D97-AF65-F5344CB8AC3E}">
        <p14:creationId xmlns:p14="http://schemas.microsoft.com/office/powerpoint/2010/main" val="3143717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a:t>
            </a:r>
            <a:r>
              <a:rPr lang="en-US" sz="1200" kern="1200" baseline="0" dirty="0" smtClean="0">
                <a:solidFill>
                  <a:schemeClr val="tx1"/>
                </a:solidFill>
                <a:effectLst/>
                <a:latin typeface="+mn-lt"/>
                <a:ea typeface="+mn-ea"/>
                <a:cs typeface="+mn-cs"/>
              </a:rPr>
              <a:t> mortality, infant mortality and under-five mortality have all decreased since 2003.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66605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(180 deaths per 1,000 live births) is almost three times that of children born to mothers with more than secondary education (62 deaths per 1,000 live births) and twice that of children born to mothers with secondary education (91 deaths per 1,000 live births).</a:t>
            </a:r>
            <a:endParaRPr lang="en-US" noProof="0" dirty="0" smtClean="0"/>
          </a:p>
        </p:txBody>
      </p:sp>
    </p:spTree>
    <p:extLst>
      <p:ext uri="{BB962C8B-B14F-4D97-AF65-F5344CB8AC3E}">
        <p14:creationId xmlns:p14="http://schemas.microsoft.com/office/powerpoint/2010/main" val="3481926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decreases with increasing household wealth, from 190 deaths per 1,000 live births in the poorest households to 73 deaths per 1,000 live births in the wealthiest households.</a:t>
            </a:r>
          </a:p>
          <a:p>
            <a:pPr eaLnBrk="1" hangingPunct="1"/>
            <a:endParaRPr lang="en-US" dirty="0" smtClean="0"/>
          </a:p>
        </p:txBody>
      </p:sp>
    </p:spTree>
    <p:extLst>
      <p:ext uri="{BB962C8B-B14F-4D97-AF65-F5344CB8AC3E}">
        <p14:creationId xmlns:p14="http://schemas.microsoft.com/office/powerpoint/2010/main" val="2750900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185 deaths per 1,000 live births in North West to 90 deaths per 1,000 live births in South West Zone.</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9</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ten year period before the survey for North West </a:t>
            </a:r>
            <a:r>
              <a:rPr lang="en-US" baseline="0" noProof="0" dirty="0" smtClean="0">
                <a:solidFill>
                  <a:srgbClr val="FFFF00"/>
                </a:solidFill>
              </a:rPr>
              <a:t>Zone are 6 and 100 deaths per 1,000 live births, respectively. </a:t>
            </a:r>
            <a:endParaRPr lang="en-US" noProof="0" dirty="0" smtClean="0">
              <a:solidFill>
                <a:srgbClr val="FFFF00"/>
              </a:solidFill>
            </a:endParaRPr>
          </a:p>
        </p:txBody>
      </p:sp>
    </p:spTree>
    <p:extLst>
      <p:ext uri="{BB962C8B-B14F-4D97-AF65-F5344CB8AC3E}">
        <p14:creationId xmlns:p14="http://schemas.microsoft.com/office/powerpoint/2010/main" val="413480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extLst>
      <p:ext uri="{BB962C8B-B14F-4D97-AF65-F5344CB8AC3E}">
        <p14:creationId xmlns:p14="http://schemas.microsoft.com/office/powerpoint/2010/main" val="3376123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more</a:t>
            </a:r>
            <a:r>
              <a:rPr lang="en-US" sz="1200" kern="1200" baseline="0" dirty="0" smtClean="0">
                <a:solidFill>
                  <a:schemeClr val="tx1"/>
                </a:solidFill>
                <a:effectLst/>
                <a:latin typeface="+mn-lt"/>
                <a:ea typeface="+mn-ea"/>
                <a:cs typeface="+mn-cs"/>
              </a:rPr>
              <a:t> than two </a:t>
            </a:r>
            <a:r>
              <a:rPr lang="en-US" sz="1200" kern="1200" dirty="0" smtClean="0">
                <a:solidFill>
                  <a:schemeClr val="tx1"/>
                </a:solidFill>
                <a:effectLst/>
                <a:latin typeface="+mn-lt"/>
                <a:ea typeface="+mn-ea"/>
                <a:cs typeface="+mn-cs"/>
              </a:rPr>
              <a:t>times higher among children born less than two years after a preceding sibling than among children born four or more years after a previous child (213 deaths and 79 deaths per 1,000 live births, respectively).</a:t>
            </a:r>
            <a:endParaRPr lang="en-US" dirty="0" smtClean="0"/>
          </a:p>
        </p:txBody>
      </p:sp>
    </p:spTree>
    <p:extLst>
      <p:ext uri="{BB962C8B-B14F-4D97-AF65-F5344CB8AC3E}">
        <p14:creationId xmlns:p14="http://schemas.microsoft.com/office/powerpoint/2010/main" val="10646996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4971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784"/>
            <a:ext cx="9144000" cy="3538728"/>
          </a:xfrm>
          <a:prstGeom prst="rect">
            <a:avLst/>
          </a:prstGeom>
        </p:spPr>
      </p:pic>
    </p:spTree>
    <p:extLst>
      <p:ext uri="{BB962C8B-B14F-4D97-AF65-F5344CB8AC3E}">
        <p14:creationId xmlns:p14="http://schemas.microsoft.com/office/powerpoint/2010/main" val="119807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5525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799219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219622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27153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042535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05423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532303-D472-454A-A08A-8549151817B8}"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419483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532303-D472-454A-A08A-8549151817B8}"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86293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2530387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532303-D472-454A-A08A-8549151817B8}"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449723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903140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661540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073504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129395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70571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7784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7CB45-E865-4B02-9030-73F5599C7B27}"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8860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7CB45-E865-4B02-9030-73F5599C7B27}"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465128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7CB45-E865-4B02-9030-73F5599C7B27}"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445427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39606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68887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7CB45-E865-4B02-9030-73F5599C7B27}"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B404F-2FFA-4353-97CC-9DEA3C38E7C8}" type="slidenum">
              <a:rPr lang="en-US" smtClean="0"/>
              <a:pPr/>
              <a:t>‹#›</a:t>
            </a:fld>
            <a:endParaRPr lang="en-US"/>
          </a:p>
        </p:txBody>
      </p:sp>
    </p:spTree>
    <p:extLst>
      <p:ext uri="{BB962C8B-B14F-4D97-AF65-F5344CB8AC3E}">
        <p14:creationId xmlns:p14="http://schemas.microsoft.com/office/powerpoint/2010/main" val="162692282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32303-D472-454A-A08A-8549151817B8}"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E25C3-CEC0-468A-9C4A-D71838C39D47}" type="slidenum">
              <a:rPr lang="en-US" smtClean="0"/>
              <a:pPr/>
              <a:t>‹#›</a:t>
            </a:fld>
            <a:endParaRPr lang="en-US"/>
          </a:p>
        </p:txBody>
      </p:sp>
    </p:spTree>
    <p:extLst>
      <p:ext uri="{BB962C8B-B14F-4D97-AF65-F5344CB8AC3E}">
        <p14:creationId xmlns:p14="http://schemas.microsoft.com/office/powerpoint/2010/main" val="284879550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3041"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Mortality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888573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064119697"/>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1243371823"/>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847376944"/>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dirty="0" smtClean="0">
                <a:solidFill>
                  <a:schemeClr val="tx1"/>
                </a:solidFill>
                <a:latin typeface="Calibri" pitchFamily="34" charset="0"/>
              </a:rPr>
              <a:t>Childhood Mortality</a:t>
            </a:r>
          </a:p>
          <a:p>
            <a:pPr algn="l" eaLnBrk="0" hangingPunct="0">
              <a:spcBef>
                <a:spcPts val="0"/>
              </a:spcBef>
              <a:spcAft>
                <a:spcPts val="0"/>
              </a:spcAft>
              <a:buFontTx/>
              <a:buChar char="•"/>
            </a:pPr>
            <a:r>
              <a:rPr lang="en-US" sz="2400" dirty="0" smtClean="0">
                <a:solidFill>
                  <a:schemeClr val="tx1"/>
                </a:solidFill>
                <a:latin typeface="Calibri" pitchFamily="34" charset="0"/>
              </a:rPr>
              <a:t>Levels and Trends</a:t>
            </a:r>
          </a:p>
          <a:p>
            <a:pPr algn="l" eaLnBrk="0" hangingPunct="0">
              <a:spcBef>
                <a:spcPts val="0"/>
              </a:spcBef>
              <a:spcAft>
                <a:spcPts val="0"/>
              </a:spcAft>
              <a:buFontTx/>
              <a:buChar char="•"/>
            </a:pPr>
            <a:r>
              <a:rPr lang="en-US" sz="2400" dirty="0" smtClean="0">
                <a:solidFill>
                  <a:schemeClr val="tx1"/>
                </a:solidFill>
                <a:latin typeface="Calibri" pitchFamily="34" charset="0"/>
              </a:rPr>
              <a:t>Socioeconomic Differentials </a:t>
            </a:r>
          </a:p>
          <a:p>
            <a:pPr algn="l" eaLnBrk="0" hangingPunct="0">
              <a:spcBef>
                <a:spcPts val="0"/>
              </a:spcBef>
              <a:spcAft>
                <a:spcPts val="0"/>
              </a:spcAft>
              <a:buFontTx/>
              <a:buChar char="•"/>
            </a:pPr>
            <a:r>
              <a:rPr lang="en-US" sz="2400" dirty="0" smtClean="0">
                <a:solidFill>
                  <a:schemeClr val="tx1"/>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b="1" dirty="0" smtClean="0">
                <a:solidFill>
                  <a:schemeClr val="bg2"/>
                </a:solidFill>
                <a:latin typeface="Calibri" pitchFamily="34" charset="0"/>
              </a:rPr>
              <a:t>Adult and Maternal Mortality</a:t>
            </a:r>
            <a:endParaRPr lang="en-US" sz="2400" b="1" dirty="0">
              <a:solidFill>
                <a:schemeClr val="bg2"/>
              </a:solidFill>
              <a:latin typeface="Calibri" pitchFamily="34" charset="0"/>
            </a:endParaRPr>
          </a:p>
        </p:txBody>
      </p:sp>
    </p:spTree>
    <p:extLst>
      <p:ext uri="{BB962C8B-B14F-4D97-AF65-F5344CB8AC3E}">
        <p14:creationId xmlns:p14="http://schemas.microsoft.com/office/powerpoint/2010/main" val="103763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Adult Mortality</a:t>
            </a:r>
          </a:p>
        </p:txBody>
      </p:sp>
      <p:sp>
        <p:nvSpPr>
          <p:cNvPr id="20483" name="Rectangle 3"/>
          <p:cNvSpPr>
            <a:spLocks noGrp="1" noChangeArrowheads="1"/>
          </p:cNvSpPr>
          <p:nvPr>
            <p:ph idx="1"/>
          </p:nvPr>
        </p:nvSpPr>
        <p:spPr>
          <a:xfrm>
            <a:off x="457200" y="2057400"/>
            <a:ext cx="8229600" cy="2514600"/>
          </a:xfrm>
        </p:spPr>
        <p:txBody>
          <a:bodyPr>
            <a:normAutofit/>
          </a:bodyPr>
          <a:lstStyle/>
          <a:p>
            <a:pPr marL="0" indent="0" eaLnBrk="1" hangingPunct="1">
              <a:buNone/>
            </a:pPr>
            <a:r>
              <a:rPr lang="en-US" dirty="0" smtClean="0"/>
              <a:t>In the seven-year period before the survey:</a:t>
            </a:r>
          </a:p>
          <a:p>
            <a:pPr lvl="1"/>
            <a:r>
              <a:rPr lang="en-US" b="1" dirty="0" smtClean="0"/>
              <a:t>	</a:t>
            </a:r>
            <a:r>
              <a:rPr lang="en-US" b="1" dirty="0" smtClean="0">
                <a:solidFill>
                  <a:schemeClr val="bg2"/>
                </a:solidFill>
              </a:rPr>
              <a:t>3.5</a:t>
            </a:r>
            <a:r>
              <a:rPr lang="en-US" b="1" dirty="0" smtClean="0"/>
              <a:t> </a:t>
            </a:r>
            <a:r>
              <a:rPr lang="en-US" dirty="0" smtClean="0"/>
              <a:t>women died for every 1,000 women per year in the population</a:t>
            </a:r>
          </a:p>
          <a:p>
            <a:pPr lvl="1"/>
            <a:r>
              <a:rPr lang="en-US" b="1" dirty="0" smtClean="0"/>
              <a:t>	</a:t>
            </a:r>
            <a:r>
              <a:rPr lang="en-US" b="1" dirty="0" smtClean="0">
                <a:solidFill>
                  <a:schemeClr val="bg2"/>
                </a:solidFill>
              </a:rPr>
              <a:t>3.3</a:t>
            </a:r>
            <a:r>
              <a:rPr lang="en-US" dirty="0" smtClean="0"/>
              <a:t> men died for every 1,000 men per year in the population</a:t>
            </a:r>
          </a:p>
        </p:txBody>
      </p:sp>
    </p:spTree>
    <p:extLst>
      <p:ext uri="{BB962C8B-B14F-4D97-AF65-F5344CB8AC3E}">
        <p14:creationId xmlns:p14="http://schemas.microsoft.com/office/powerpoint/2010/main" val="26104453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1507" name="Rectangle 3"/>
          <p:cNvSpPr>
            <a:spLocks noGrp="1" noChangeArrowheads="1"/>
          </p:cNvSpPr>
          <p:nvPr>
            <p:ph idx="1"/>
          </p:nvPr>
        </p:nvSpPr>
        <p:spPr>
          <a:xfrm>
            <a:off x="838200" y="1828801"/>
            <a:ext cx="7162800" cy="2819400"/>
          </a:xfrm>
        </p:spPr>
        <p:txBody>
          <a:bodyPr>
            <a:normAutofit/>
          </a:bodyPr>
          <a:lstStyle/>
          <a:p>
            <a:pPr algn="ctr" eaLnBrk="1" hangingPunct="1">
              <a:buNone/>
            </a:pPr>
            <a:r>
              <a:rPr lang="en-US" b="1" dirty="0" smtClean="0">
                <a:solidFill>
                  <a:schemeClr val="bg2"/>
                </a:solidFill>
              </a:rPr>
              <a:t>Maternal mortality </a:t>
            </a:r>
            <a:r>
              <a:rPr lang="en-US" dirty="0" smtClean="0"/>
              <a:t>includes all deaths that occur to women during </a:t>
            </a:r>
            <a:r>
              <a:rPr lang="en-US" b="1" dirty="0" smtClean="0">
                <a:solidFill>
                  <a:schemeClr val="bg2"/>
                </a:solidFill>
              </a:rPr>
              <a:t>pregnancy</a:t>
            </a:r>
            <a:r>
              <a:rPr lang="en-US" dirty="0" smtClean="0">
                <a:solidFill>
                  <a:schemeClr val="bg2"/>
                </a:solidFill>
              </a:rPr>
              <a:t>, </a:t>
            </a:r>
            <a:r>
              <a:rPr lang="en-US" b="1" dirty="0" smtClean="0">
                <a:solidFill>
                  <a:schemeClr val="bg2"/>
                </a:solidFill>
              </a:rPr>
              <a:t>during birth</a:t>
            </a:r>
            <a:r>
              <a:rPr lang="en-US" dirty="0" smtClean="0">
                <a:solidFill>
                  <a:schemeClr val="bg2"/>
                </a:solidFill>
              </a:rPr>
              <a:t>, </a:t>
            </a:r>
            <a:r>
              <a:rPr lang="en-US" dirty="0" smtClean="0"/>
              <a:t>and</a:t>
            </a:r>
            <a:r>
              <a:rPr lang="en-US" dirty="0" smtClean="0">
                <a:solidFill>
                  <a:schemeClr val="bg2"/>
                </a:solidFill>
              </a:rPr>
              <a:t> </a:t>
            </a:r>
            <a:r>
              <a:rPr lang="en-US" b="1" dirty="0" smtClean="0">
                <a:solidFill>
                  <a:schemeClr val="bg2"/>
                </a:solidFill>
              </a:rPr>
              <a:t>up to 2 months after birth</a:t>
            </a:r>
            <a:r>
              <a:rPr lang="en-US" dirty="0" smtClean="0">
                <a:solidFill>
                  <a:schemeClr val="bg2"/>
                </a:solidFill>
              </a:rPr>
              <a:t> </a:t>
            </a:r>
            <a:r>
              <a:rPr lang="en-US" dirty="0" smtClean="0"/>
              <a:t>or the end of the pregnancy.</a:t>
            </a:r>
          </a:p>
        </p:txBody>
      </p:sp>
    </p:spTree>
    <p:extLst>
      <p:ext uri="{BB962C8B-B14F-4D97-AF65-F5344CB8AC3E}">
        <p14:creationId xmlns:p14="http://schemas.microsoft.com/office/powerpoint/2010/main" val="140043260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2531" name="Rectangle 3"/>
          <p:cNvSpPr>
            <a:spLocks noGrp="1" noChangeArrowheads="1"/>
          </p:cNvSpPr>
          <p:nvPr>
            <p:ph idx="1"/>
          </p:nvPr>
        </p:nvSpPr>
        <p:spPr>
          <a:xfrm>
            <a:off x="457200" y="2133600"/>
            <a:ext cx="7620000" cy="2286000"/>
          </a:xfrm>
        </p:spPr>
        <p:txBody>
          <a:bodyPr>
            <a:noAutofit/>
          </a:bodyPr>
          <a:lstStyle/>
          <a:p>
            <a:pPr marL="0" algn="ctr" eaLnBrk="1" hangingPunct="1">
              <a:buNone/>
            </a:pPr>
            <a:r>
              <a:rPr lang="en-US" sz="3600" dirty="0" smtClean="0"/>
              <a:t>Maternal mortality ratio (MMR) for the 7-year period before the survey =</a:t>
            </a:r>
          </a:p>
          <a:p>
            <a:pPr marL="0" algn="ctr" eaLnBrk="1" hangingPunct="1">
              <a:buNone/>
            </a:pPr>
            <a:r>
              <a:rPr lang="en-US" sz="3600" b="1" dirty="0" smtClean="0">
                <a:solidFill>
                  <a:schemeClr val="bg2"/>
                </a:solidFill>
              </a:rPr>
              <a:t>576 deaths per 100,000 live births</a:t>
            </a:r>
          </a:p>
          <a:p>
            <a:pPr marL="0" algn="ctr" eaLnBrk="1" hangingPunct="1">
              <a:buNone/>
            </a:pPr>
            <a:r>
              <a:rPr lang="en-US" sz="2800" dirty="0" smtClean="0"/>
              <a:t>[95% Confidence Interval ranges from 500 to 652 deaths per </a:t>
            </a:r>
            <a:r>
              <a:rPr lang="en-US" sz="2800" smtClean="0"/>
              <a:t>100,000 live births</a:t>
            </a:r>
            <a:r>
              <a:rPr lang="en-US" sz="2800" dirty="0" smtClean="0"/>
              <a:t>]</a:t>
            </a:r>
          </a:p>
        </p:txBody>
      </p:sp>
    </p:spTree>
    <p:extLst>
      <p:ext uri="{BB962C8B-B14F-4D97-AF65-F5344CB8AC3E}">
        <p14:creationId xmlns:p14="http://schemas.microsoft.com/office/powerpoint/2010/main" val="142878520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0"/>
            <a:ext cx="8229600" cy="1143000"/>
          </a:xfrm>
          <a:noFill/>
        </p:spPr>
        <p:txBody>
          <a:bodyPr>
            <a:normAutofit/>
          </a:bodyPr>
          <a:lstStyle/>
          <a:p>
            <a:pPr eaLnBrk="1" hangingPunct="1">
              <a:defRPr/>
            </a:pPr>
            <a:r>
              <a:rPr lang="en-US" sz="4000" dirty="0" smtClean="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fontScale="92500" lnSpcReduction="10000"/>
          </a:bodyPr>
          <a:lstStyle/>
          <a:p>
            <a:pPr eaLnBrk="1" hangingPunct="1">
              <a:lnSpc>
                <a:spcPct val="90000"/>
              </a:lnSpc>
              <a:spcBef>
                <a:spcPct val="25000"/>
              </a:spcBef>
            </a:pPr>
            <a:r>
              <a:rPr lang="en-US" sz="2800" dirty="0" smtClean="0"/>
              <a:t>Childhood mortality has decreased over the past 11 years. Current </a:t>
            </a:r>
            <a:r>
              <a:rPr lang="en-US" sz="2800" b="1" dirty="0" smtClean="0">
                <a:solidFill>
                  <a:schemeClr val="bg2"/>
                </a:solidFill>
              </a:rPr>
              <a:t>infant mortality rate </a:t>
            </a:r>
            <a:r>
              <a:rPr lang="en-US" sz="2800" dirty="0" smtClean="0"/>
              <a:t>is </a:t>
            </a:r>
            <a:r>
              <a:rPr lang="en-US" sz="2800" b="1" dirty="0" smtClean="0">
                <a:solidFill>
                  <a:schemeClr val="bg2"/>
                </a:solidFill>
              </a:rPr>
              <a:t>69</a:t>
            </a:r>
            <a:r>
              <a:rPr lang="en-US" sz="2800" b="1" dirty="0" smtClean="0"/>
              <a:t> </a:t>
            </a:r>
            <a:r>
              <a:rPr lang="en-US" sz="2800" dirty="0" smtClean="0"/>
              <a:t>deaths per 1,000 live births and </a:t>
            </a:r>
            <a:r>
              <a:rPr lang="en-US" sz="2800" b="1" dirty="0" smtClean="0">
                <a:solidFill>
                  <a:schemeClr val="bg2"/>
                </a:solidFill>
              </a:rPr>
              <a:t>under-five mortality </a:t>
            </a:r>
            <a:r>
              <a:rPr lang="en-US" sz="2800" dirty="0" smtClean="0"/>
              <a:t>rate is </a:t>
            </a:r>
            <a:r>
              <a:rPr lang="en-US" sz="2800" b="1" dirty="0" smtClean="0">
                <a:solidFill>
                  <a:schemeClr val="bg2"/>
                </a:solidFill>
              </a:rPr>
              <a:t>128</a:t>
            </a:r>
            <a:r>
              <a:rPr lang="en-US" sz="2800" b="1" dirty="0" smtClean="0"/>
              <a:t> </a:t>
            </a:r>
            <a:r>
              <a:rPr lang="en-US" sz="2800" dirty="0" smtClean="0"/>
              <a:t>deaths per 1,000 live births. </a:t>
            </a:r>
          </a:p>
          <a:p>
            <a:pPr lvl="1">
              <a:lnSpc>
                <a:spcPct val="90000"/>
              </a:lnSpc>
              <a:spcBef>
                <a:spcPct val="25000"/>
              </a:spcBef>
            </a:pPr>
            <a:r>
              <a:rPr lang="en-US" sz="2400" b="1" dirty="0" smtClean="0">
                <a:solidFill>
                  <a:schemeClr val="accent4"/>
                </a:solidFill>
              </a:rPr>
              <a:t>In North West Zone</a:t>
            </a:r>
            <a:r>
              <a:rPr lang="en-US" sz="2400" dirty="0" smtClean="0"/>
              <a:t>, current </a:t>
            </a:r>
            <a:r>
              <a:rPr lang="en-US" sz="2400" b="1" dirty="0">
                <a:solidFill>
                  <a:schemeClr val="accent4"/>
                </a:solidFill>
              </a:rPr>
              <a:t>infant mortality rate </a:t>
            </a:r>
            <a:r>
              <a:rPr lang="en-US" sz="2400" dirty="0"/>
              <a:t>is </a:t>
            </a:r>
            <a:r>
              <a:rPr lang="en-US" sz="2400" b="1" dirty="0" smtClean="0">
                <a:solidFill>
                  <a:schemeClr val="accent4"/>
                </a:solidFill>
              </a:rPr>
              <a:t>89   </a:t>
            </a:r>
            <a:r>
              <a:rPr lang="en-US" sz="2400" dirty="0"/>
              <a:t>deaths per 1,000 live births and </a:t>
            </a:r>
            <a:r>
              <a:rPr lang="en-US" sz="2400" b="1" dirty="0">
                <a:solidFill>
                  <a:schemeClr val="accent4"/>
                </a:solidFill>
              </a:rPr>
              <a:t>under-five mortality </a:t>
            </a:r>
            <a:r>
              <a:rPr lang="en-US" sz="2400" dirty="0"/>
              <a:t>rate is </a:t>
            </a:r>
            <a:r>
              <a:rPr lang="en-US" sz="2400" b="1" dirty="0" smtClean="0">
                <a:solidFill>
                  <a:schemeClr val="accent4"/>
                </a:solidFill>
              </a:rPr>
              <a:t>185</a:t>
            </a:r>
            <a:r>
              <a:rPr lang="en-US" sz="2400" b="1" dirty="0" smtClean="0"/>
              <a:t> </a:t>
            </a:r>
            <a:r>
              <a:rPr lang="en-US" sz="2400" dirty="0"/>
              <a:t>deaths per 1,000 live births. </a:t>
            </a:r>
          </a:p>
          <a:p>
            <a:pPr eaLnBrk="1" hangingPunct="1">
              <a:lnSpc>
                <a:spcPct val="90000"/>
              </a:lnSpc>
              <a:spcBef>
                <a:spcPct val="25000"/>
              </a:spcBef>
            </a:pPr>
            <a:r>
              <a:rPr lang="en-US" sz="2800" dirty="0" smtClean="0"/>
              <a:t>Childhood mortality is generally </a:t>
            </a:r>
            <a:r>
              <a:rPr lang="en-US" sz="2800" b="1" dirty="0" smtClean="0">
                <a:solidFill>
                  <a:schemeClr val="bg2"/>
                </a:solidFill>
              </a:rPr>
              <a:t>higher</a:t>
            </a:r>
            <a:r>
              <a:rPr lang="en-US" sz="2800" dirty="0" smtClean="0"/>
              <a:t> among children of </a:t>
            </a:r>
            <a:r>
              <a:rPr lang="en-US" sz="2800" b="1" dirty="0" smtClean="0">
                <a:solidFill>
                  <a:schemeClr val="bg2"/>
                </a:solidFill>
              </a:rPr>
              <a:t>less educated </a:t>
            </a:r>
            <a:r>
              <a:rPr lang="en-US" sz="2800" dirty="0" smtClean="0"/>
              <a:t>mothers and those from </a:t>
            </a:r>
            <a:r>
              <a:rPr lang="en-US" sz="2800" b="1" dirty="0" smtClean="0">
                <a:solidFill>
                  <a:schemeClr val="bg2"/>
                </a:solidFill>
              </a:rPr>
              <a:t>poorer households</a:t>
            </a:r>
            <a:r>
              <a:rPr lang="en-US" sz="2800" dirty="0" smtClean="0"/>
              <a:t>.</a:t>
            </a:r>
          </a:p>
          <a:p>
            <a:pPr eaLnBrk="1" hangingPunct="1">
              <a:lnSpc>
                <a:spcPct val="90000"/>
              </a:lnSpc>
              <a:spcBef>
                <a:spcPct val="25000"/>
              </a:spcBef>
            </a:pPr>
            <a:r>
              <a:rPr lang="en-US" sz="2800" dirty="0" smtClean="0"/>
              <a:t>Child mortality is </a:t>
            </a:r>
            <a:r>
              <a:rPr lang="en-US" sz="2800" b="1" dirty="0" smtClean="0">
                <a:solidFill>
                  <a:schemeClr val="bg2"/>
                </a:solidFill>
              </a:rPr>
              <a:t>highest</a:t>
            </a:r>
            <a:r>
              <a:rPr lang="en-US" sz="2800" dirty="0" smtClean="0">
                <a:solidFill>
                  <a:schemeClr val="bg2"/>
                </a:solidFill>
              </a:rPr>
              <a:t> </a:t>
            </a:r>
            <a:r>
              <a:rPr lang="en-US" sz="2800" dirty="0" smtClean="0"/>
              <a:t>among children </a:t>
            </a:r>
            <a:r>
              <a:rPr lang="en-US" sz="2800" b="1" dirty="0" smtClean="0">
                <a:solidFill>
                  <a:schemeClr val="bg2"/>
                </a:solidFill>
              </a:rPr>
              <a:t>born less than 2 years after a previous birth</a:t>
            </a:r>
            <a:r>
              <a:rPr lang="en-US" sz="2800" dirty="0" smtClean="0"/>
              <a:t>.</a:t>
            </a:r>
          </a:p>
          <a:p>
            <a:pPr>
              <a:lnSpc>
                <a:spcPct val="90000"/>
              </a:lnSpc>
              <a:spcBef>
                <a:spcPct val="25000"/>
              </a:spcBef>
            </a:pPr>
            <a:r>
              <a:rPr lang="en-US" sz="2800" dirty="0"/>
              <a:t>Maternal mortality ratio is </a:t>
            </a:r>
            <a:r>
              <a:rPr lang="en-US" sz="2800" b="1" dirty="0" smtClean="0">
                <a:solidFill>
                  <a:schemeClr val="bg2"/>
                </a:solidFill>
              </a:rPr>
              <a:t>576</a:t>
            </a:r>
            <a:r>
              <a:rPr lang="en-US" sz="2800" b="1" dirty="0" smtClean="0"/>
              <a:t> </a:t>
            </a:r>
            <a:r>
              <a:rPr lang="en-US" sz="2800" dirty="0"/>
              <a:t>deaths per 100,000 live births.  </a:t>
            </a:r>
            <a:endParaRPr lang="en-US" sz="2800" dirty="0" smtClean="0"/>
          </a:p>
          <a:p>
            <a:pPr eaLnBrk="1" hangingPunct="1">
              <a:lnSpc>
                <a:spcPct val="90000"/>
              </a:lnSpc>
              <a:spcBef>
                <a:spcPct val="25000"/>
              </a:spcBef>
            </a:pPr>
            <a:endParaRPr lang="en-US" sz="2800" dirty="0" smtClean="0"/>
          </a:p>
        </p:txBody>
      </p:sp>
    </p:spTree>
    <p:extLst>
      <p:ext uri="{BB962C8B-B14F-4D97-AF65-F5344CB8AC3E}">
        <p14:creationId xmlns:p14="http://schemas.microsoft.com/office/powerpoint/2010/main" val="15906303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b="1" dirty="0" smtClean="0">
                <a:solidFill>
                  <a:schemeClr val="bg2"/>
                </a:solidFill>
                <a:latin typeface="Calibri" pitchFamily="34" charset="0"/>
              </a:rPr>
              <a:t>Childhood Mortality</a:t>
            </a:r>
          </a:p>
          <a:p>
            <a:pPr algn="l" eaLnBrk="0" hangingPunct="0">
              <a:spcBef>
                <a:spcPts val="0"/>
              </a:spcBef>
              <a:spcAft>
                <a:spcPts val="0"/>
              </a:spcAft>
              <a:buFontTx/>
              <a:buChar char="•"/>
            </a:pPr>
            <a:r>
              <a:rPr lang="en-US" sz="2400" b="1" dirty="0" smtClean="0">
                <a:solidFill>
                  <a:schemeClr val="bg2"/>
                </a:solidFill>
                <a:latin typeface="Calibri" pitchFamily="34" charset="0"/>
              </a:rPr>
              <a:t>Levels and Trends</a:t>
            </a:r>
          </a:p>
          <a:p>
            <a:pPr algn="l" eaLnBrk="0" hangingPunct="0">
              <a:spcBef>
                <a:spcPts val="0"/>
              </a:spcBef>
              <a:spcAft>
                <a:spcPts val="0"/>
              </a:spcAft>
              <a:buFontTx/>
              <a:buChar char="•"/>
            </a:pPr>
            <a:r>
              <a:rPr lang="en-US" sz="2400" b="1" dirty="0" smtClean="0">
                <a:solidFill>
                  <a:schemeClr val="bg2"/>
                </a:solidFill>
                <a:latin typeface="Calibri" pitchFamily="34" charset="0"/>
              </a:rPr>
              <a:t>Socioeconomic Differentials </a:t>
            </a:r>
          </a:p>
          <a:p>
            <a:pPr algn="l" eaLnBrk="0" hangingPunct="0">
              <a:spcBef>
                <a:spcPts val="0"/>
              </a:spcBef>
              <a:spcAft>
                <a:spcPts val="0"/>
              </a:spcAft>
              <a:buFontTx/>
              <a:buChar char="•"/>
            </a:pPr>
            <a:r>
              <a:rPr lang="en-US" sz="2400" b="1" dirty="0" smtClean="0">
                <a:solidFill>
                  <a:schemeClr val="bg2"/>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dirty="0" smtClean="0">
                <a:solidFill>
                  <a:schemeClr val="tx1"/>
                </a:solidFill>
                <a:latin typeface="Calibri" pitchFamily="34" charset="0"/>
              </a:rPr>
              <a:t>Adult and Maternal Mortality</a:t>
            </a:r>
            <a:endParaRPr lang="en-US" sz="2400" dirty="0">
              <a:solidFill>
                <a:schemeClr val="tx1"/>
              </a:solidFill>
              <a:latin typeface="Calibri" pitchFamily="34" charset="0"/>
            </a:endParaRPr>
          </a:p>
        </p:txBody>
      </p:sp>
    </p:spTree>
    <p:extLst>
      <p:ext uri="{BB962C8B-B14F-4D97-AF65-F5344CB8AC3E}">
        <p14:creationId xmlns:p14="http://schemas.microsoft.com/office/powerpoint/2010/main" val="2585829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a:t>
            </a: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4782273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778730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sp>
        <p:nvSpPr>
          <p:cNvPr id="4100" name="Text Box 3"/>
          <p:cNvSpPr txBox="1">
            <a:spLocks noChangeArrowheads="1"/>
          </p:cNvSpPr>
          <p:nvPr/>
        </p:nvSpPr>
        <p:spPr bwMode="auto">
          <a:xfrm>
            <a:off x="0" y="838200"/>
            <a:ext cx="91440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9072203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5255"/>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0" y="1039789"/>
            <a:ext cx="8915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3777843159"/>
              </p:ext>
            </p:extLst>
          </p:nvPr>
        </p:nvGraphicFramePr>
        <p:xfrm>
          <a:off x="457200" y="16002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Under-five Mortality by Zone</a:t>
            </a:r>
            <a:endParaRPr lang="en-US" sz="4200" dirty="0">
              <a:latin typeface="Calibri" pitchFamily="34" charset="0"/>
            </a:endParaRPr>
          </a:p>
        </p:txBody>
      </p:sp>
      <p:sp>
        <p:nvSpPr>
          <p:cNvPr id="140" name="Text Box 5"/>
          <p:cNvSpPr txBox="1">
            <a:spLocks noChangeArrowheads="1"/>
          </p:cNvSpPr>
          <p:nvPr/>
        </p:nvSpPr>
        <p:spPr bwMode="auto">
          <a:xfrm>
            <a:off x="2133600" y="6153534"/>
            <a:ext cx="7010400" cy="646331"/>
          </a:xfrm>
          <a:prstGeom prst="rect">
            <a:avLst/>
          </a:prstGeom>
          <a:noFill/>
          <a:ln w="9525">
            <a:noFill/>
            <a:miter lim="800000"/>
            <a:headEnd/>
            <a:tailEnd/>
          </a:ln>
        </p:spPr>
        <p:txBody>
          <a:bodyPr wrap="square">
            <a:spAutoFit/>
          </a:bodyPr>
          <a:lstStyle/>
          <a:p>
            <a:pPr algn="r"/>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grpSp>
        <p:nvGrpSpPr>
          <p:cNvPr id="149" name="Group 4"/>
          <p:cNvGrpSpPr>
            <a:grpSpLocks noChangeAspect="1"/>
          </p:cNvGrpSpPr>
          <p:nvPr/>
        </p:nvGrpSpPr>
        <p:grpSpPr bwMode="auto">
          <a:xfrm>
            <a:off x="1335088" y="1155700"/>
            <a:ext cx="7002462" cy="5614988"/>
            <a:chOff x="841" y="728"/>
            <a:chExt cx="4411" cy="3537"/>
          </a:xfrm>
        </p:grpSpPr>
        <p:sp>
          <p:nvSpPr>
            <p:cNvPr id="150"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2" name="TextBox 231"/>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160</a:t>
            </a:r>
            <a:endParaRPr lang="en-US" sz="2400" b="1" dirty="0">
              <a:solidFill>
                <a:schemeClr val="bg1"/>
              </a:solidFill>
              <a:latin typeface="+mn-lt"/>
            </a:endParaRPr>
          </a:p>
        </p:txBody>
      </p:sp>
      <p:sp>
        <p:nvSpPr>
          <p:cNvPr id="233" name="TextBox 232"/>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100</a:t>
            </a:r>
            <a:endParaRPr lang="en-US" sz="2400" b="1" dirty="0">
              <a:latin typeface="+mn-lt"/>
            </a:endParaRPr>
          </a:p>
        </p:txBody>
      </p:sp>
      <p:sp>
        <p:nvSpPr>
          <p:cNvPr id="234" name="TextBox 233"/>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185</a:t>
            </a:r>
            <a:endParaRPr lang="en-US" sz="2400" b="1" dirty="0">
              <a:solidFill>
                <a:schemeClr val="bg1"/>
              </a:solidFill>
              <a:latin typeface="+mn-lt"/>
            </a:endParaRPr>
          </a:p>
        </p:txBody>
      </p:sp>
      <p:sp>
        <p:nvSpPr>
          <p:cNvPr id="235" name="TextBox 234"/>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90</a:t>
            </a:r>
            <a:endParaRPr lang="en-US" sz="2400" b="1" dirty="0">
              <a:latin typeface="+mn-lt"/>
            </a:endParaRPr>
          </a:p>
        </p:txBody>
      </p:sp>
      <p:sp>
        <p:nvSpPr>
          <p:cNvPr id="236" name="TextBox 235"/>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131</a:t>
            </a:r>
          </a:p>
        </p:txBody>
      </p:sp>
      <p:sp>
        <p:nvSpPr>
          <p:cNvPr id="237" name="TextBox 236"/>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91</a:t>
            </a:r>
            <a:endParaRPr lang="en-US" sz="2400" b="1" dirty="0">
              <a:latin typeface="+mn-lt"/>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fontScale="90000"/>
          </a:bodyPr>
          <a:lstStyle/>
          <a:p>
            <a:pPr eaLnBrk="1" hangingPunct="1">
              <a:defRPr/>
            </a:pPr>
            <a:r>
              <a:rPr lang="en-US" sz="3600" dirty="0" smtClean="0">
                <a:latin typeface="Calibri" pitchFamily="34" charset="0"/>
                <a:cs typeface="Times New Roman" pitchFamily="18" charset="0"/>
              </a:rPr>
              <a:t>Childhood Mortality Levels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in North West Zone</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1408634617"/>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646331"/>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10-year period before </a:t>
            </a:r>
            <a:r>
              <a:rPr lang="en-US" i="1" dirty="0">
                <a:latin typeface="Calibri" pitchFamily="34" charset="0"/>
              </a:rPr>
              <a:t>the survey</a:t>
            </a:r>
          </a:p>
        </p:txBody>
      </p:sp>
    </p:spTree>
    <p:extLst>
      <p:ext uri="{BB962C8B-B14F-4D97-AF65-F5344CB8AC3E}">
        <p14:creationId xmlns:p14="http://schemas.microsoft.com/office/powerpoint/2010/main" val="318166097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3075</TotalTime>
  <Words>946</Words>
  <Application>Microsoft Office PowerPoint</Application>
  <PresentationFormat>On-screen Show (4:3)</PresentationFormat>
  <Paragraphs>108</Paragraphs>
  <Slides>18</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Gill Sans Std</vt:lpstr>
      <vt:lpstr>Times New Roman</vt:lpstr>
      <vt:lpstr>Wingdings</vt:lpstr>
      <vt:lpstr>Custom Design</vt:lpstr>
      <vt:lpstr>1_Custom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Zone</vt:lpstr>
      <vt:lpstr>Childhood Mortality Levels  in North West Zone</vt:lpstr>
      <vt:lpstr>PowerPoint Presentation</vt:lpstr>
      <vt:lpstr>Childhood Mortality by Previous  Birth Interval</vt:lpstr>
      <vt:lpstr>Mortality by Mother’s Age at Birth</vt:lpstr>
      <vt:lpstr>Childhood Mortality by Birth Order</vt:lpstr>
      <vt:lpstr>PowerPoint Presentation</vt:lpstr>
      <vt:lpstr>Adult Mortality</vt:lpstr>
      <vt:lpstr>Maternal Mortality</vt:lpstr>
      <vt:lpstr>Maternal Mortality</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307</cp:revision>
  <dcterms:created xsi:type="dcterms:W3CDTF">2008-02-29T16:41:57Z</dcterms:created>
  <dcterms:modified xsi:type="dcterms:W3CDTF">2014-08-25T21:08:47Z</dcterms:modified>
</cp:coreProperties>
</file>