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notesSlides/notesSlide11.xml" ContentType="application/vnd.openxmlformats-officedocument.presentationml.notesSlide+xml"/>
  <Override PartName="/ppt/charts/chart4.xml" ContentType="application/vnd.openxmlformats-officedocument.drawingml.chart+xml"/>
  <Override PartName="/ppt/notesSlides/notesSlide12.xml" ContentType="application/vnd.openxmlformats-officedocument.presentationml.notesSlide+xml"/>
  <Override PartName="/ppt/charts/chart5.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6.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7.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8.xml" ContentType="application/vnd.openxmlformats-officedocument.drawingml.chart+xml"/>
  <Override PartName="/ppt/notesSlides/notesSlide20.xml" ContentType="application/vnd.openxmlformats-officedocument.presentationml.notesSlide+xml"/>
  <Override PartName="/ppt/charts/chart9.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7"/>
  </p:notesMasterIdLst>
  <p:handoutMasterIdLst>
    <p:handoutMasterId r:id="rId28"/>
  </p:handoutMasterIdLst>
  <p:sldIdLst>
    <p:sldId id="440" r:id="rId3"/>
    <p:sldId id="434" r:id="rId4"/>
    <p:sldId id="423" r:id="rId5"/>
    <p:sldId id="456" r:id="rId6"/>
    <p:sldId id="439" r:id="rId7"/>
    <p:sldId id="441" r:id="rId8"/>
    <p:sldId id="457" r:id="rId9"/>
    <p:sldId id="442" r:id="rId10"/>
    <p:sldId id="425" r:id="rId11"/>
    <p:sldId id="429" r:id="rId12"/>
    <p:sldId id="426" r:id="rId13"/>
    <p:sldId id="430" r:id="rId14"/>
    <p:sldId id="438" r:id="rId15"/>
    <p:sldId id="458" r:id="rId16"/>
    <p:sldId id="431" r:id="rId17"/>
    <p:sldId id="443" r:id="rId18"/>
    <p:sldId id="445" r:id="rId19"/>
    <p:sldId id="446" r:id="rId20"/>
    <p:sldId id="459" r:id="rId21"/>
    <p:sldId id="447" r:id="rId22"/>
    <p:sldId id="451" r:id="rId23"/>
    <p:sldId id="448" r:id="rId24"/>
    <p:sldId id="449" r:id="rId25"/>
    <p:sldId id="42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9041" autoAdjust="0"/>
  </p:normalViewPr>
  <p:slideViewPr>
    <p:cSldViewPr>
      <p:cViewPr varScale="1">
        <p:scale>
          <a:sx n="69" d="100"/>
          <a:sy n="69" d="100"/>
        </p:scale>
        <p:origin x="1554"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12E-2"/>
          <c:y val="0.14191471664633482"/>
          <c:w val="0.94701877109111376"/>
          <c:h val="0.65891166338582741"/>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Ever</c:v>
                </c:pt>
                <c:pt idx="1">
                  <c:v>Often</c:v>
                </c:pt>
                <c:pt idx="2">
                  <c:v>Sometimes</c:v>
                </c:pt>
                <c:pt idx="3">
                  <c:v>Often or Sometimes</c:v>
                </c:pt>
              </c:strCache>
            </c:strRef>
          </c:cat>
          <c:val>
            <c:numRef>
              <c:f>Sheet1!$B$2:$B$5</c:f>
              <c:numCache>
                <c:formatCode>General</c:formatCode>
                <c:ptCount val="4"/>
                <c:pt idx="0">
                  <c:v>28</c:v>
                </c:pt>
                <c:pt idx="1">
                  <c:v>2</c:v>
                </c:pt>
                <c:pt idx="2">
                  <c:v>10</c:v>
                </c:pt>
                <c:pt idx="3">
                  <c:v>11</c:v>
                </c:pt>
              </c:numCache>
            </c:numRef>
          </c:val>
        </c:ser>
        <c:ser>
          <c:idx val="1"/>
          <c:order val="1"/>
          <c:tx>
            <c:strRef>
              <c:f>Sheet1!$C$1</c:f>
              <c:strCache>
                <c:ptCount val="1"/>
                <c:pt idx="0">
                  <c:v>North West Zone</c:v>
                </c:pt>
              </c:strCache>
            </c:strRef>
          </c:tx>
          <c:spPr>
            <a:solidFill>
              <a:schemeClr val="accent6"/>
            </a:solidFill>
          </c:spPr>
          <c:invertIfNegative val="0"/>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Ever</c:v>
                </c:pt>
                <c:pt idx="1">
                  <c:v>Often</c:v>
                </c:pt>
                <c:pt idx="2">
                  <c:v>Sometimes</c:v>
                </c:pt>
                <c:pt idx="3">
                  <c:v>Often or Sometimes</c:v>
                </c:pt>
              </c:strCache>
            </c:strRef>
          </c:cat>
          <c:val>
            <c:numRef>
              <c:f>Sheet1!$C$2:$C$5</c:f>
              <c:numCache>
                <c:formatCode>General</c:formatCode>
                <c:ptCount val="4"/>
                <c:pt idx="0">
                  <c:v>7</c:v>
                </c:pt>
                <c:pt idx="1">
                  <c:v>1</c:v>
                </c:pt>
                <c:pt idx="2">
                  <c:v>3</c:v>
                </c:pt>
                <c:pt idx="3">
                  <c:v>3</c:v>
                </c:pt>
              </c:numCache>
            </c:numRef>
          </c:val>
        </c:ser>
        <c:dLbls>
          <c:showLegendKey val="0"/>
          <c:showVal val="1"/>
          <c:showCatName val="0"/>
          <c:showSerName val="0"/>
          <c:showPercent val="0"/>
          <c:showBubbleSize val="0"/>
        </c:dLbls>
        <c:gapWidth val="150"/>
        <c:axId val="156524040"/>
        <c:axId val="172165720"/>
      </c:barChart>
      <c:catAx>
        <c:axId val="156524040"/>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72165720"/>
        <c:crosses val="autoZero"/>
        <c:auto val="1"/>
        <c:lblAlgn val="ctr"/>
        <c:lblOffset val="100"/>
        <c:noMultiLvlLbl val="0"/>
      </c:catAx>
      <c:valAx>
        <c:axId val="172165720"/>
        <c:scaling>
          <c:orientation val="minMax"/>
          <c:max val="70"/>
        </c:scaling>
        <c:delete val="1"/>
        <c:axPos val="l"/>
        <c:numFmt formatCode="General" sourceLinked="1"/>
        <c:majorTickMark val="none"/>
        <c:minorTickMark val="none"/>
        <c:tickLblPos val="nextTo"/>
        <c:crossAx val="156524040"/>
        <c:crosses val="autoZero"/>
        <c:crossBetween val="between"/>
      </c:valAx>
    </c:plotArea>
    <c:legend>
      <c:legendPos val="t"/>
      <c:layou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68E-2"/>
          <c:y val="0.13762865071842925"/>
          <c:w val="0.96604938271604934"/>
          <c:h val="0.67976343539234063"/>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Sheet1!$B$2:$B$4</c:f>
              <c:numCache>
                <c:formatCode>0</c:formatCode>
                <c:ptCount val="3"/>
                <c:pt idx="0">
                  <c:v>23</c:v>
                </c:pt>
                <c:pt idx="1">
                  <c:v>64</c:v>
                </c:pt>
                <c:pt idx="2">
                  <c:v>13</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Sheet1!$C$2:$C$4</c:f>
              <c:numCache>
                <c:formatCode>0</c:formatCode>
                <c:ptCount val="3"/>
                <c:pt idx="0">
                  <c:v>27</c:v>
                </c:pt>
                <c:pt idx="1">
                  <c:v>62</c:v>
                </c:pt>
                <c:pt idx="2">
                  <c:v>11</c:v>
                </c:pt>
              </c:numCache>
            </c:numRef>
          </c:val>
        </c:ser>
        <c:dLbls>
          <c:showLegendKey val="0"/>
          <c:showVal val="1"/>
          <c:showCatName val="0"/>
          <c:showSerName val="0"/>
          <c:showPercent val="0"/>
          <c:showBubbleSize val="0"/>
        </c:dLbls>
        <c:gapWidth val="75"/>
        <c:overlap val="-5"/>
        <c:axId val="321829248"/>
        <c:axId val="321829640"/>
      </c:barChart>
      <c:catAx>
        <c:axId val="321829248"/>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321829640"/>
        <c:crosses val="autoZero"/>
        <c:auto val="1"/>
        <c:lblAlgn val="ctr"/>
        <c:lblOffset val="100"/>
        <c:noMultiLvlLbl val="0"/>
      </c:catAx>
      <c:valAx>
        <c:axId val="321829640"/>
        <c:scaling>
          <c:orientation val="minMax"/>
          <c:max val="100"/>
          <c:min val="0"/>
        </c:scaling>
        <c:delete val="1"/>
        <c:axPos val="l"/>
        <c:numFmt formatCode="0" sourceLinked="1"/>
        <c:majorTickMark val="out"/>
        <c:minorTickMark val="none"/>
        <c:tickLblPos val="none"/>
        <c:crossAx val="321829248"/>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05E-2"/>
          <c:y val="0.14191471664633482"/>
          <c:w val="0.94701877109111376"/>
          <c:h val="0.65891166338582741"/>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Sheet1!$B$2:$B$3</c:f>
              <c:numCache>
                <c:formatCode>General</c:formatCode>
                <c:ptCount val="2"/>
                <c:pt idx="0">
                  <c:v>7</c:v>
                </c:pt>
                <c:pt idx="1">
                  <c:v>3</c:v>
                </c:pt>
              </c:numCache>
            </c:numRef>
          </c:val>
        </c:ser>
        <c:ser>
          <c:idx val="1"/>
          <c:order val="1"/>
          <c:tx>
            <c:strRef>
              <c:f>Sheet1!$C$1</c:f>
              <c:strCache>
                <c:ptCount val="1"/>
                <c:pt idx="0">
                  <c:v>North West Zone</c:v>
                </c:pt>
              </c:strCache>
            </c:strRef>
          </c:tx>
          <c:spPr>
            <a:solidFill>
              <a:schemeClr val="accent6"/>
            </a:solidFill>
          </c:spPr>
          <c:invertIfNegative val="0"/>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Sheet1!$C$2:$C$3</c:f>
              <c:numCache>
                <c:formatCode>General</c:formatCode>
                <c:ptCount val="2"/>
                <c:pt idx="0">
                  <c:v>2</c:v>
                </c:pt>
                <c:pt idx="1">
                  <c:v>1</c:v>
                </c:pt>
              </c:numCache>
            </c:numRef>
          </c:val>
        </c:ser>
        <c:dLbls>
          <c:showLegendKey val="0"/>
          <c:showVal val="1"/>
          <c:showCatName val="0"/>
          <c:showSerName val="0"/>
          <c:showPercent val="0"/>
          <c:showBubbleSize val="0"/>
        </c:dLbls>
        <c:gapWidth val="150"/>
        <c:axId val="156914928"/>
        <c:axId val="156085800"/>
      </c:barChart>
      <c:catAx>
        <c:axId val="156914928"/>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56085800"/>
        <c:crosses val="autoZero"/>
        <c:auto val="1"/>
        <c:lblAlgn val="ctr"/>
        <c:lblOffset val="100"/>
        <c:noMultiLvlLbl val="0"/>
      </c:catAx>
      <c:valAx>
        <c:axId val="156085800"/>
        <c:scaling>
          <c:orientation val="minMax"/>
          <c:max val="70"/>
        </c:scaling>
        <c:delete val="1"/>
        <c:axPos val="l"/>
        <c:numFmt formatCode="General" sourceLinked="1"/>
        <c:majorTickMark val="none"/>
        <c:minorTickMark val="none"/>
        <c:tickLblPos val="nextTo"/>
        <c:crossAx val="156914928"/>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9017737702142095"/>
          <c:y val="3.2575497027485988E-2"/>
          <c:w val="0.50982262297857994"/>
          <c:h val="0.94027825544960963"/>
        </c:manualLayout>
      </c:layout>
      <c:barChart>
        <c:barDir val="bar"/>
        <c:grouping val="clustered"/>
        <c:varyColors val="0"/>
        <c:ser>
          <c:idx val="0"/>
          <c:order val="0"/>
          <c:tx>
            <c:strRef>
              <c:f>Sheet1!$B$1</c:f>
              <c:strCache>
                <c:ptCount val="1"/>
                <c:pt idx="0">
                  <c:v>Series 3</c:v>
                </c:pt>
              </c:strCache>
            </c:strRef>
          </c:tx>
          <c:spPr>
            <a:solidFill>
              <a:schemeClr val="accent3"/>
            </a:solidFill>
          </c:spPr>
          <c:invertIfNegative val="0"/>
          <c:dPt>
            <c:idx val="0"/>
            <c:invertIfNegative val="0"/>
            <c:bubble3D val="0"/>
            <c:spPr>
              <a:solidFill>
                <a:schemeClr val="accent5"/>
              </a:solidFill>
            </c:spPr>
          </c:dPt>
          <c:dPt>
            <c:idx val="1"/>
            <c:invertIfNegative val="0"/>
            <c:bubble3D val="0"/>
            <c:spPr>
              <a:solidFill>
                <a:schemeClr val="accent2"/>
              </a:solidFill>
            </c:spPr>
          </c:dPt>
          <c:dPt>
            <c:idx val="2"/>
            <c:invertIfNegative val="0"/>
            <c:bubble3D val="0"/>
            <c:spPr>
              <a:solidFill>
                <a:schemeClr val="bg2"/>
              </a:solidFill>
            </c:spPr>
          </c:dPt>
          <c:dPt>
            <c:idx val="3"/>
            <c:invertIfNegative val="0"/>
            <c:bubble3D val="0"/>
            <c:spPr>
              <a:solidFill>
                <a:schemeClr val="bg2"/>
              </a:solidFill>
            </c:spPr>
          </c:dPt>
          <c:dPt>
            <c:idx val="4"/>
            <c:invertIfNegative val="0"/>
            <c:bubble3D val="0"/>
            <c:spPr>
              <a:solidFill>
                <a:schemeClr val="bg2"/>
              </a:solidFill>
            </c:spPr>
          </c:dPt>
          <c:dPt>
            <c:idx val="5"/>
            <c:invertIfNegative val="0"/>
            <c:bubble3D val="0"/>
            <c:spPr>
              <a:solidFill>
                <a:schemeClr val="bg2"/>
              </a:solidFill>
            </c:spPr>
          </c:dPt>
          <c:dPt>
            <c:idx val="6"/>
            <c:invertIfNegative val="0"/>
            <c:bubble3D val="0"/>
            <c:spPr>
              <a:solidFill>
                <a:schemeClr val="bg2"/>
              </a:solidFill>
            </c:spPr>
          </c:dPt>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Displays none of the specific behaviors</c:v>
                </c:pt>
                <c:pt idx="1">
                  <c:v>Displays 3 or more of the specific behaviors</c:v>
                </c:pt>
                <c:pt idx="2">
                  <c:v>Insists on knowing where she is at all times</c:v>
                </c:pt>
                <c:pt idx="3">
                  <c:v>Tries to limit her contact with her family</c:v>
                </c:pt>
                <c:pt idx="4">
                  <c:v>Does not permit her to meet her female friends</c:v>
                </c:pt>
                <c:pt idx="5">
                  <c:v>Frequently accuses her of being unfaithful</c:v>
                </c:pt>
                <c:pt idx="6">
                  <c:v>Is jealous or angry if she talks to other men</c:v>
                </c:pt>
              </c:strCache>
            </c:strRef>
          </c:cat>
          <c:val>
            <c:numRef>
              <c:f>Sheet1!$B$2:$B$8</c:f>
              <c:numCache>
                <c:formatCode>0</c:formatCode>
                <c:ptCount val="7"/>
                <c:pt idx="0">
                  <c:v>36</c:v>
                </c:pt>
                <c:pt idx="1">
                  <c:v>13</c:v>
                </c:pt>
                <c:pt idx="2">
                  <c:v>37</c:v>
                </c:pt>
                <c:pt idx="3">
                  <c:v>7</c:v>
                </c:pt>
                <c:pt idx="4">
                  <c:v>10</c:v>
                </c:pt>
                <c:pt idx="5">
                  <c:v>10</c:v>
                </c:pt>
                <c:pt idx="6">
                  <c:v>57</c:v>
                </c:pt>
              </c:numCache>
            </c:numRef>
          </c:val>
        </c:ser>
        <c:dLbls>
          <c:showLegendKey val="0"/>
          <c:showVal val="1"/>
          <c:showCatName val="0"/>
          <c:showSerName val="0"/>
          <c:showPercent val="0"/>
          <c:showBubbleSize val="0"/>
        </c:dLbls>
        <c:gapWidth val="100"/>
        <c:overlap val="-25"/>
        <c:axId val="157053496"/>
        <c:axId val="158147968"/>
      </c:barChart>
      <c:catAx>
        <c:axId val="157053496"/>
        <c:scaling>
          <c:orientation val="minMax"/>
        </c:scaling>
        <c:delete val="0"/>
        <c:axPos val="l"/>
        <c:numFmt formatCode="General" sourceLinked="1"/>
        <c:majorTickMark val="none"/>
        <c:minorTickMark val="none"/>
        <c:tickLblPos val="nextTo"/>
        <c:spPr>
          <a:ln>
            <a:solidFill>
              <a:srgbClr val="000000"/>
            </a:solidFill>
          </a:ln>
        </c:spPr>
        <c:txPr>
          <a:bodyPr/>
          <a:lstStyle/>
          <a:p>
            <a:pPr>
              <a:defRPr lang="en-US">
                <a:latin typeface="Calibri" pitchFamily="34" charset="0"/>
              </a:defRPr>
            </a:pPr>
            <a:endParaRPr lang="en-US"/>
          </a:p>
        </c:txPr>
        <c:crossAx val="158147968"/>
        <c:crosses val="autoZero"/>
        <c:auto val="1"/>
        <c:lblAlgn val="ctr"/>
        <c:lblOffset val="100"/>
        <c:noMultiLvlLbl val="0"/>
      </c:catAx>
      <c:valAx>
        <c:axId val="158147968"/>
        <c:scaling>
          <c:orientation val="minMax"/>
          <c:max val="90"/>
        </c:scaling>
        <c:delete val="1"/>
        <c:axPos val="b"/>
        <c:numFmt formatCode="0" sourceLinked="1"/>
        <c:majorTickMark val="out"/>
        <c:minorTickMark val="none"/>
        <c:tickLblPos val="none"/>
        <c:crossAx val="15705349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14</c:v>
                </c:pt>
                <c:pt idx="1">
                  <c:v>5</c:v>
                </c:pt>
                <c:pt idx="2">
                  <c:v>19</c:v>
                </c:pt>
                <c:pt idx="3">
                  <c:v>16</c:v>
                </c:pt>
                <c:pt idx="4">
                  <c:v>25</c:v>
                </c:pt>
              </c:numCache>
            </c:numRef>
          </c:val>
        </c:ser>
        <c:ser>
          <c:idx val="1"/>
          <c:order val="1"/>
          <c:tx>
            <c:strRef>
              <c:f>Sheet1!$C$1</c:f>
              <c:strCache>
                <c:ptCount val="1"/>
                <c:pt idx="0">
                  <c:v>North West Zone</c:v>
                </c:pt>
              </c:strCache>
            </c:strRef>
          </c:tx>
          <c:spPr>
            <a:solidFill>
              <a:schemeClr val="accent6"/>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5</c:v>
                </c:pt>
                <c:pt idx="1">
                  <c:v>1</c:v>
                </c:pt>
                <c:pt idx="2">
                  <c:v>10</c:v>
                </c:pt>
                <c:pt idx="3">
                  <c:v>6</c:v>
                </c:pt>
                <c:pt idx="4">
                  <c:v>12</c:v>
                </c:pt>
              </c:numCache>
            </c:numRef>
          </c:val>
        </c:ser>
        <c:dLbls>
          <c:showLegendKey val="0"/>
          <c:showVal val="1"/>
          <c:showCatName val="0"/>
          <c:showSerName val="0"/>
          <c:showPercent val="0"/>
          <c:showBubbleSize val="0"/>
        </c:dLbls>
        <c:gapWidth val="100"/>
        <c:overlap val="-10"/>
        <c:axId val="157210216"/>
        <c:axId val="172162448"/>
      </c:barChart>
      <c:catAx>
        <c:axId val="157210216"/>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72162448"/>
        <c:crosses val="autoZero"/>
        <c:auto val="1"/>
        <c:lblAlgn val="ctr"/>
        <c:lblOffset val="100"/>
        <c:noMultiLvlLbl val="0"/>
      </c:catAx>
      <c:valAx>
        <c:axId val="172162448"/>
        <c:scaling>
          <c:orientation val="minMax"/>
          <c:max val="100"/>
        </c:scaling>
        <c:delete val="1"/>
        <c:axPos val="l"/>
        <c:numFmt formatCode="0" sourceLinked="1"/>
        <c:majorTickMark val="out"/>
        <c:minorTickMark val="none"/>
        <c:tickLblPos val="nextTo"/>
        <c:crossAx val="157210216"/>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Married women</c:v>
                </c:pt>
              </c:strCache>
            </c:strRef>
          </c:tx>
          <c:invertIfNegative val="0"/>
          <c:dPt>
            <c:idx val="3"/>
            <c:invertIfNegative val="0"/>
            <c:bubble3D val="0"/>
            <c:spPr>
              <a:solidFill>
                <a:schemeClr val="accent1"/>
              </a:solidFill>
            </c:spPr>
          </c:dPt>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13</c:v>
                </c:pt>
                <c:pt idx="1">
                  <c:v>4</c:v>
                </c:pt>
                <c:pt idx="2">
                  <c:v>18</c:v>
                </c:pt>
                <c:pt idx="3">
                  <c:v>15</c:v>
                </c:pt>
                <c:pt idx="4">
                  <c:v>24</c:v>
                </c:pt>
              </c:numCache>
            </c:numRef>
          </c:val>
        </c:ser>
        <c:ser>
          <c:idx val="1"/>
          <c:order val="1"/>
          <c:tx>
            <c:strRef>
              <c:f>Sheet1!$C$1</c:f>
              <c:strCache>
                <c:ptCount val="1"/>
                <c:pt idx="0">
                  <c:v>Divorced/separated/widowed women</c:v>
                </c:pt>
              </c:strCache>
            </c:strRef>
          </c:tx>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31</c:v>
                </c:pt>
                <c:pt idx="1">
                  <c:v>10</c:v>
                </c:pt>
                <c:pt idx="2">
                  <c:v>34</c:v>
                </c:pt>
                <c:pt idx="3">
                  <c:v>32</c:v>
                </c:pt>
                <c:pt idx="4">
                  <c:v>41</c:v>
                </c:pt>
              </c:numCache>
            </c:numRef>
          </c:val>
        </c:ser>
        <c:dLbls>
          <c:showLegendKey val="0"/>
          <c:showVal val="1"/>
          <c:showCatName val="0"/>
          <c:showSerName val="0"/>
          <c:showPercent val="0"/>
          <c:showBubbleSize val="0"/>
        </c:dLbls>
        <c:gapWidth val="150"/>
        <c:overlap val="-25"/>
        <c:axId val="157959144"/>
        <c:axId val="157540320"/>
      </c:barChart>
      <c:catAx>
        <c:axId val="157959144"/>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57540320"/>
        <c:crosses val="autoZero"/>
        <c:auto val="1"/>
        <c:lblAlgn val="ctr"/>
        <c:lblOffset val="100"/>
        <c:noMultiLvlLbl val="0"/>
      </c:catAx>
      <c:valAx>
        <c:axId val="157540320"/>
        <c:scaling>
          <c:orientation val="minMax"/>
          <c:max val="100"/>
        </c:scaling>
        <c:delete val="1"/>
        <c:axPos val="l"/>
        <c:numFmt formatCode="0" sourceLinked="1"/>
        <c:majorTickMark val="none"/>
        <c:minorTickMark val="none"/>
        <c:tickLblPos val="nextTo"/>
        <c:crossAx val="157959144"/>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0</c:formatCode>
                <c:ptCount val="3"/>
                <c:pt idx="0">
                  <c:v>31</c:v>
                </c:pt>
                <c:pt idx="1">
                  <c:v>12</c:v>
                </c:pt>
                <c:pt idx="2">
                  <c:v>45</c:v>
                </c:pt>
              </c:numCache>
            </c:numRef>
          </c:val>
        </c:ser>
        <c:ser>
          <c:idx val="1"/>
          <c:order val="1"/>
          <c:tx>
            <c:strRef>
              <c:f>Sheet1!$C$1</c:f>
              <c:strCache>
                <c:ptCount val="1"/>
                <c:pt idx="0">
                  <c:v>North West Zone</c:v>
                </c:pt>
              </c:strCache>
            </c:strRef>
          </c:tx>
          <c:spPr>
            <a:solidFill>
              <a:schemeClr val="accent6"/>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Sheet1!$C$2:$C$4</c:f>
              <c:numCache>
                <c:formatCode>General</c:formatCode>
                <c:ptCount val="3"/>
                <c:pt idx="0">
                  <c:v>29</c:v>
                </c:pt>
                <c:pt idx="1">
                  <c:v>8</c:v>
                </c:pt>
                <c:pt idx="2">
                  <c:v>36</c:v>
                </c:pt>
              </c:numCache>
            </c:numRef>
          </c:val>
        </c:ser>
        <c:dLbls>
          <c:showLegendKey val="0"/>
          <c:showVal val="1"/>
          <c:showCatName val="0"/>
          <c:showSerName val="0"/>
          <c:showPercent val="0"/>
          <c:showBubbleSize val="0"/>
        </c:dLbls>
        <c:gapWidth val="100"/>
        <c:overlap val="-10"/>
        <c:axId val="316991272"/>
        <c:axId val="316991664"/>
      </c:barChart>
      <c:catAx>
        <c:axId val="316991272"/>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316991664"/>
        <c:crosses val="autoZero"/>
        <c:auto val="1"/>
        <c:lblAlgn val="ctr"/>
        <c:lblOffset val="100"/>
        <c:noMultiLvlLbl val="0"/>
      </c:catAx>
      <c:valAx>
        <c:axId val="316991664"/>
        <c:scaling>
          <c:orientation val="minMax"/>
          <c:max val="75"/>
        </c:scaling>
        <c:delete val="1"/>
        <c:axPos val="l"/>
        <c:numFmt formatCode="0" sourceLinked="1"/>
        <c:majorTickMark val="out"/>
        <c:minorTickMark val="none"/>
        <c:tickLblPos val="none"/>
        <c:crossAx val="316991272"/>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3.0736852337902198E-2"/>
          <c:y val="3.0866359269839376E-2"/>
          <c:w val="0.95384332166812769"/>
          <c:h val="0.76807919110253464"/>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0"/>
            <c:invertIfNegative val="0"/>
            <c:bubble3D val="0"/>
            <c:spPr>
              <a:solidFill>
                <a:schemeClr val="tx2">
                  <a:lumMod val="75000"/>
                </a:schemeClr>
              </a:solidFill>
            </c:spPr>
          </c:dPt>
          <c:dLbls>
            <c:spPr>
              <a:noFill/>
              <a:ln>
                <a:noFill/>
              </a:ln>
              <a:effectLst/>
            </c:spPr>
            <c:txPr>
              <a:bodyPr/>
              <a:lstStyle/>
              <a:p>
                <a:pPr>
                  <a:defRPr lang="en-US"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Sheet1!$B$2:$B$6</c:f>
              <c:numCache>
                <c:formatCode>General</c:formatCode>
                <c:ptCount val="5"/>
                <c:pt idx="0" formatCode="0">
                  <c:v>25</c:v>
                </c:pt>
                <c:pt idx="1">
                  <c:v>63</c:v>
                </c:pt>
                <c:pt idx="2" formatCode="0">
                  <c:v>6</c:v>
                </c:pt>
                <c:pt idx="3" formatCode="0">
                  <c:v>5</c:v>
                </c:pt>
                <c:pt idx="4">
                  <c:v>26</c:v>
                </c:pt>
              </c:numCache>
            </c:numRef>
          </c:val>
        </c:ser>
        <c:ser>
          <c:idx val="1"/>
          <c:order val="1"/>
          <c:tx>
            <c:strRef>
              <c:f>Sheet1!$C$1</c:f>
              <c:strCache>
                <c:ptCount val="1"/>
                <c:pt idx="0">
                  <c:v>North West Zone</c:v>
                </c:pt>
              </c:strCache>
            </c:strRef>
          </c:tx>
          <c:spPr>
            <a:solidFill>
              <a:schemeClr val="accent6"/>
            </a:solidFill>
          </c:spPr>
          <c:invertIfNegative val="0"/>
          <c:dPt>
            <c:idx val="0"/>
            <c:invertIfNegative val="0"/>
            <c:bubble3D val="0"/>
            <c:spPr>
              <a:solidFill>
                <a:schemeClr val="accent1"/>
              </a:solidFill>
            </c:spPr>
          </c:dPt>
          <c:dLbls>
            <c:spPr>
              <a:noFill/>
              <a:ln>
                <a:noFill/>
              </a:ln>
              <a:effectLst/>
            </c:spPr>
            <c:txPr>
              <a:bodyPr/>
              <a:lstStyle/>
              <a:p>
                <a:pPr>
                  <a:defRPr lang="en-US"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Sheet1!$C$2:$C$6</c:f>
              <c:numCache>
                <c:formatCode>General</c:formatCode>
                <c:ptCount val="5"/>
                <c:pt idx="0">
                  <c:v>21</c:v>
                </c:pt>
                <c:pt idx="1">
                  <c:v>39</c:v>
                </c:pt>
                <c:pt idx="2">
                  <c:v>11</c:v>
                </c:pt>
                <c:pt idx="3">
                  <c:v>7</c:v>
                </c:pt>
                <c:pt idx="4">
                  <c:v>43</c:v>
                </c:pt>
              </c:numCache>
            </c:numRef>
          </c:val>
        </c:ser>
        <c:dLbls>
          <c:showLegendKey val="0"/>
          <c:showVal val="1"/>
          <c:showCatName val="0"/>
          <c:showSerName val="0"/>
          <c:showPercent val="0"/>
          <c:showBubbleSize val="0"/>
        </c:dLbls>
        <c:gapWidth val="75"/>
        <c:overlap val="-5"/>
        <c:axId val="316992448"/>
        <c:axId val="316992840"/>
      </c:barChart>
      <c:catAx>
        <c:axId val="316992448"/>
        <c:scaling>
          <c:orientation val="minMax"/>
        </c:scaling>
        <c:delete val="0"/>
        <c:axPos val="b"/>
        <c:numFmt formatCode="General" sourceLinked="0"/>
        <c:majorTickMark val="none"/>
        <c:minorTickMark val="none"/>
        <c:tickLblPos val="nextTo"/>
        <c:txPr>
          <a:bodyPr/>
          <a:lstStyle/>
          <a:p>
            <a:pPr>
              <a:defRPr lang="en-US"/>
            </a:pPr>
            <a:endParaRPr lang="en-US"/>
          </a:p>
        </c:txPr>
        <c:crossAx val="316992840"/>
        <c:crosses val="autoZero"/>
        <c:auto val="1"/>
        <c:lblAlgn val="ctr"/>
        <c:lblOffset val="100"/>
        <c:noMultiLvlLbl val="0"/>
      </c:catAx>
      <c:valAx>
        <c:axId val="316992840"/>
        <c:scaling>
          <c:orientation val="minMax"/>
          <c:max val="90"/>
        </c:scaling>
        <c:delete val="1"/>
        <c:axPos val="l"/>
        <c:numFmt formatCode="0" sourceLinked="1"/>
        <c:majorTickMark val="out"/>
        <c:minorTickMark val="none"/>
        <c:tickLblPos val="none"/>
        <c:crossAx val="316992448"/>
        <c:crosses val="autoZero"/>
        <c:crossBetween val="between"/>
      </c:valAx>
    </c:plotArea>
    <c:legend>
      <c:legendPos val="t"/>
      <c:layou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lang="en-US"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&lt;5</c:v>
                </c:pt>
                <c:pt idx="1">
                  <c:v>5-9</c:v>
                </c:pt>
                <c:pt idx="2">
                  <c:v>10-14</c:v>
                </c:pt>
                <c:pt idx="3">
                  <c:v>15+</c:v>
                </c:pt>
                <c:pt idx="4">
                  <c:v>Don't know</c:v>
                </c:pt>
              </c:strCache>
            </c:strRef>
          </c:cat>
          <c:val>
            <c:numRef>
              <c:f>Sheet1!$B$2:$B$6</c:f>
              <c:numCache>
                <c:formatCode>0</c:formatCode>
                <c:ptCount val="5"/>
                <c:pt idx="0">
                  <c:v>82.4</c:v>
                </c:pt>
                <c:pt idx="1">
                  <c:v>4</c:v>
                </c:pt>
                <c:pt idx="2">
                  <c:v>5</c:v>
                </c:pt>
                <c:pt idx="3">
                  <c:v>7</c:v>
                </c:pt>
                <c:pt idx="4">
                  <c:v>2</c:v>
                </c:pt>
              </c:numCache>
            </c:numRef>
          </c:val>
        </c:ser>
        <c:dLbls>
          <c:showLegendKey val="0"/>
          <c:showVal val="1"/>
          <c:showCatName val="0"/>
          <c:showSerName val="0"/>
          <c:showPercent val="0"/>
          <c:showBubbleSize val="0"/>
        </c:dLbls>
        <c:gapWidth val="75"/>
        <c:overlap val="-5"/>
        <c:axId val="321827288"/>
        <c:axId val="321827680"/>
      </c:barChart>
      <c:catAx>
        <c:axId val="321827288"/>
        <c:scaling>
          <c:orientation val="minMax"/>
        </c:scaling>
        <c:delete val="0"/>
        <c:axPos val="b"/>
        <c:numFmt formatCode="General" sourceLinked="0"/>
        <c:majorTickMark val="none"/>
        <c:minorTickMark val="none"/>
        <c:tickLblPos val="nextTo"/>
        <c:txPr>
          <a:bodyPr/>
          <a:lstStyle/>
          <a:p>
            <a:pPr>
              <a:defRPr lang="en-US"/>
            </a:pPr>
            <a:endParaRPr lang="en-US"/>
          </a:p>
        </c:txPr>
        <c:crossAx val="321827680"/>
        <c:crosses val="autoZero"/>
        <c:auto val="1"/>
        <c:lblAlgn val="ctr"/>
        <c:lblOffset val="100"/>
        <c:noMultiLvlLbl val="0"/>
      </c:catAx>
      <c:valAx>
        <c:axId val="321827680"/>
        <c:scaling>
          <c:orientation val="minMax"/>
        </c:scaling>
        <c:delete val="1"/>
        <c:axPos val="l"/>
        <c:numFmt formatCode="0" sourceLinked="1"/>
        <c:majorTickMark val="out"/>
        <c:minorTickMark val="none"/>
        <c:tickLblPos val="none"/>
        <c:crossAx val="3218272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dLbl>
              <c:idx val="2"/>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sz="2000" b="1" i="0" u="none" strike="noStrike" baseline="0" smtClean="0">
                        <a:effectLst/>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&lt;1</c:v>
                </c:pt>
                <c:pt idx="1">
                  <c:v>1-4</c:v>
                </c:pt>
                <c:pt idx="2">
                  <c:v>5-9</c:v>
                </c:pt>
                <c:pt idx="3">
                  <c:v>10-14</c:v>
                </c:pt>
                <c:pt idx="4">
                  <c:v>Not circumcised</c:v>
                </c:pt>
              </c:strCache>
            </c:strRef>
          </c:cat>
          <c:val>
            <c:numRef>
              <c:f>Sheet1!$B$2:$B$6</c:f>
              <c:numCache>
                <c:formatCode>0</c:formatCode>
                <c:ptCount val="5"/>
                <c:pt idx="0">
                  <c:v>16</c:v>
                </c:pt>
                <c:pt idx="1">
                  <c:v>7</c:v>
                </c:pt>
                <c:pt idx="2">
                  <c:v>0.2</c:v>
                </c:pt>
                <c:pt idx="3">
                  <c:v>0</c:v>
                </c:pt>
                <c:pt idx="4">
                  <c:v>83</c:v>
                </c:pt>
              </c:numCache>
            </c:numRef>
          </c:val>
        </c:ser>
        <c:dLbls>
          <c:showLegendKey val="0"/>
          <c:showVal val="1"/>
          <c:showCatName val="0"/>
          <c:showSerName val="0"/>
          <c:showPercent val="0"/>
          <c:showBubbleSize val="0"/>
        </c:dLbls>
        <c:gapWidth val="75"/>
        <c:overlap val="-5"/>
        <c:axId val="321828464"/>
        <c:axId val="321828856"/>
      </c:barChart>
      <c:catAx>
        <c:axId val="321828464"/>
        <c:scaling>
          <c:orientation val="minMax"/>
        </c:scaling>
        <c:delete val="0"/>
        <c:axPos val="b"/>
        <c:numFmt formatCode="General" sourceLinked="0"/>
        <c:majorTickMark val="none"/>
        <c:minorTickMark val="none"/>
        <c:tickLblPos val="nextTo"/>
        <c:txPr>
          <a:bodyPr/>
          <a:lstStyle/>
          <a:p>
            <a:pPr>
              <a:defRPr lang="en-US"/>
            </a:pPr>
            <a:endParaRPr lang="en-US"/>
          </a:p>
        </c:txPr>
        <c:crossAx val="321828856"/>
        <c:crosses val="autoZero"/>
        <c:auto val="1"/>
        <c:lblAlgn val="ctr"/>
        <c:lblOffset val="100"/>
        <c:noMultiLvlLbl val="0"/>
      </c:catAx>
      <c:valAx>
        <c:axId val="321828856"/>
        <c:scaling>
          <c:orientation val="minMax"/>
        </c:scaling>
        <c:delete val="1"/>
        <c:axPos val="l"/>
        <c:numFmt formatCode="0" sourceLinked="1"/>
        <c:majorTickMark val="out"/>
        <c:minorTickMark val="none"/>
        <c:tickLblPos val="none"/>
        <c:crossAx val="32182846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a:t>
            </a:fld>
            <a:endParaRPr lang="en-US"/>
          </a:p>
        </p:txBody>
      </p:sp>
    </p:spTree>
    <p:extLst>
      <p:ext uri="{BB962C8B-B14F-4D97-AF65-F5344CB8AC3E}">
        <p14:creationId xmlns:p14="http://schemas.microsoft.com/office/powerpoint/2010/main" val="508483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ever-married women report that their husband/partner is jealous or angry if they talk to other men. More than one-third of ever-married women report that their husband/partner insists on knowing where she is at all times. Only 13% of ever-married women say that their husband/partner displays three or more of the specific behaviors. More than one-third of ever-married women report that their husband/partner displays none of the specific behaviors.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1852772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physical, sexual, or emotional abuse committed by a husband or intimate partner. One in four ever-married women report that they have ever experienced physical, sexual, or emotional violence by their husband/ partner. The most common form of spousal violence is emotional violence.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31% of women report that they have ever experienced physical, sexual, or emotional violence by their husband/ partner. The most common form in North Central Zone is also Emotional violence.</a:t>
            </a: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153515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Formerly married women are more likely to</a:t>
            </a:r>
            <a:r>
              <a:rPr lang="en-US" baseline="0" dirty="0" smtClean="0"/>
              <a:t> have experienced all types of spousal violence than currently married women.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99006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most common in South </a:t>
            </a:r>
            <a:r>
              <a:rPr lang="en-US" sz="1200" b="0" i="0" u="none" strike="noStrike" kern="1200" baseline="0" dirty="0" err="1" smtClean="0">
                <a:solidFill>
                  <a:schemeClr val="tx1"/>
                </a:solidFill>
                <a:latin typeface="+mn-lt"/>
                <a:ea typeface="+mn-ea"/>
                <a:cs typeface="+mn-cs"/>
              </a:rPr>
              <a:t>South</a:t>
            </a:r>
            <a:r>
              <a:rPr lang="en-US" sz="1200" b="0" i="0" u="none" strike="noStrike" kern="1200" baseline="0" dirty="0" smtClean="0">
                <a:solidFill>
                  <a:schemeClr val="tx1"/>
                </a:solidFill>
                <a:latin typeface="+mn-lt"/>
                <a:ea typeface="+mn-ea"/>
                <a:cs typeface="+mn-cs"/>
              </a:rPr>
              <a:t> Zone, where 28% of ever-married women report having experienced physical or sexual violence by their husband/partner.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0155989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Most Nigerian women who experience physical or sexual violence do not seek help from anyone. Less than one-third of women who have ever experienced physical or sexual violence have sought help to stop violence. Nearly half of Nigerian women (45%) who experienced violence never sought help or never told anyone about the violence. </a:t>
            </a:r>
          </a:p>
          <a:p>
            <a:r>
              <a:rPr lang="en-US" sz="1200" b="0" i="0" u="none" strike="noStrike" kern="1200" baseline="0" dirty="0" smtClean="0">
                <a:solidFill>
                  <a:schemeClr val="tx1"/>
                </a:solidFill>
                <a:latin typeface="+mn-lt"/>
                <a:ea typeface="+mn-ea"/>
                <a:cs typeface="+mn-cs"/>
              </a:rPr>
              <a:t>More than 70% of women who sought help did so from their own family. Nearly 30% of women sought help from their husband/partner’s family. Notably, few women sought help from the police (2%).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one-third of women who ever experienced violence sought help. 6% never sought help but told someone. Nearly half of women who experienced violence never sought help, never told anyone.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685982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16</a:t>
            </a:fld>
            <a:endParaRPr lang="en-US"/>
          </a:p>
        </p:txBody>
      </p:sp>
    </p:spTree>
    <p:extLst>
      <p:ext uri="{BB962C8B-B14F-4D97-AF65-F5344CB8AC3E}">
        <p14:creationId xmlns:p14="http://schemas.microsoft.com/office/powerpoint/2010/main" val="14091914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one-quarter of Nigerian women age 15-49 are circumcised. The most common form of circumcision is being cut, flesh removed (63%). FGC is most common in South East and South West Zones, where nearly half of women are circumcised.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West Zone, 21% of women are circumcised. The most common form is being cut, no flesh removed (59%).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3411568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3271201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majority of circum</a:t>
            </a:r>
            <a:r>
              <a:rPr lang="en-US" baseline="0" dirty="0" smtClean="0"/>
              <a:t>cised women were circumcised before the age of 5.</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722534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6624306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mothers on whether their daughters had been circumcised. Seventeen percent of girls age 0-14 are cut. Less than 20% of girls are circumcised before their first birthday. FGC among girls is most common in North West Zone (27%) and among girls whose mothers are also circumcised (47%).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2423366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4052073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smtClean="0">
                <a:solidFill>
                  <a:schemeClr val="tx1"/>
                </a:solidFill>
                <a:latin typeface="+mn-lt"/>
                <a:ea typeface="+mn-ea"/>
                <a:cs typeface="+mn-cs"/>
              </a:rPr>
              <a:t>Six in ten women and men believe that the practice should be stopped. A quarter of women and men think it should be continued.</a:t>
            </a:r>
            <a:endParaRPr lang="en-US" dirty="0"/>
          </a:p>
        </p:txBody>
      </p:sp>
      <p:sp>
        <p:nvSpPr>
          <p:cNvPr id="4" name="Slide Number Placeholder 3"/>
          <p:cNvSpPr>
            <a:spLocks noGrp="1"/>
          </p:cNvSpPr>
          <p:nvPr>
            <p:ph type="sldNum" sz="quarter" idx="10"/>
          </p:nvPr>
        </p:nvSpPr>
        <p:spPr/>
        <p:txBody>
          <a:bodyPr/>
          <a:lstStyle/>
          <a:p>
            <a:pPr>
              <a:defRPr/>
            </a:pPr>
            <a:fld id="{D810B62C-2406-4BDF-970F-B679F92A4B17}" type="slidenum">
              <a:rPr lang="en-US" smtClean="0"/>
              <a:pPr>
                <a:defRPr/>
              </a:pPr>
              <a:t>23</a:t>
            </a:fld>
            <a:endParaRPr lang="en-US"/>
          </a:p>
        </p:txBody>
      </p:sp>
    </p:spTree>
    <p:extLst>
      <p:ext uri="{BB962C8B-B14F-4D97-AF65-F5344CB8AC3E}">
        <p14:creationId xmlns:p14="http://schemas.microsoft.com/office/powerpoint/2010/main" val="3715419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Nigeria, domestic violence cuts across all socioeconomic and cultural backgrounds. Nearly three in ten Nigerian women have ever experienced physical violence since age 15, while 11% experienced any physical violence in the past 12 months. In this context, physical violence means any type of physical violence, whether it is experienced at home or in another location, such as the workplace or school. 7% of women have experienced violence since age 15 in North West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464467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 most common perpetrator of physical violence among ever-married women is the current husband (51%).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Among never-married women, the most common perpetrator of physical violence was a mother or stepmother (41%).</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Seven percent of Nigerian women age 15-49 have ever experienced sexual violence of which 3% have experienced sexual violence in the past 12 months. Experience of sexual violence varies by zone, from 16% in North East Zone to 2% in North West Zone.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10% of women in North Central Zone have ever experienced sexual violence of which 4% have experienced sexual violence in the past 12 months.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3846594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In the majority of cases, sexual violence is perpetrated by individuals with close personal relations to the woman, either their current husband or partner, former husband or partner, or current or former boyfriend. Women who have never been married report that the main perpetrators of sexual violence are strangers.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Violence during pregnancy</a:t>
            </a:r>
            <a:r>
              <a:rPr lang="en-US" baseline="0" dirty="0" smtClean="0"/>
              <a:t> may threaten not only a woman’s well-being but also her unborn child. Among women who had ever been pregnant, 5% experienced physical violence during pregnancy. 6% of women who have ever been pregnant in North Central Zone have experienced physical violence during pregnancy.</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29723539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292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84784"/>
            <a:ext cx="9144000" cy="3538728"/>
          </a:xfrm>
          <a:prstGeom prst="rect">
            <a:avLst/>
          </a:prstGeom>
        </p:spPr>
      </p:pic>
    </p:spTree>
    <p:extLst>
      <p:ext uri="{BB962C8B-B14F-4D97-AF65-F5344CB8AC3E}">
        <p14:creationId xmlns:p14="http://schemas.microsoft.com/office/powerpoint/2010/main" val="3934392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006128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670012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395399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4178674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853479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648FB9-FB7C-41F9-968B-65E9F42722F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146734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648FB9-FB7C-41F9-968B-65E9F42722F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813075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648FB9-FB7C-41F9-968B-65E9F42722F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439508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648FB9-FB7C-41F9-968B-65E9F42722F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153929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2530953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7286102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5217779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40698525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8324135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90300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405BD0-17C4-4AC0-B956-125502E416AC}"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977666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405BD0-17C4-4AC0-B956-125502E416AC}"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1538022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405BD0-17C4-4AC0-B956-125502E416AC}"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3883936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405BD0-17C4-4AC0-B956-125502E416AC}"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827325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806122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54528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405BD0-17C4-4AC0-B956-125502E416AC}"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B6605-63D1-413D-9899-C36D73A00928}" type="slidenum">
              <a:rPr lang="en-US" smtClean="0"/>
              <a:pPr/>
              <a:t>‹#›</a:t>
            </a:fld>
            <a:endParaRPr lang="en-US"/>
          </a:p>
        </p:txBody>
      </p:sp>
    </p:spTree>
    <p:extLst>
      <p:ext uri="{BB962C8B-B14F-4D97-AF65-F5344CB8AC3E}">
        <p14:creationId xmlns:p14="http://schemas.microsoft.com/office/powerpoint/2010/main" val="3895794591"/>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648FB9-FB7C-41F9-968B-65E9F42722F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C16E7A-4221-47C1-A8E8-705692894EFC}" type="slidenum">
              <a:rPr lang="en-US" smtClean="0"/>
              <a:pPr/>
              <a:t>‹#›</a:t>
            </a:fld>
            <a:endParaRPr lang="en-US"/>
          </a:p>
        </p:txBody>
      </p:sp>
    </p:spTree>
    <p:extLst>
      <p:ext uri="{BB962C8B-B14F-4D97-AF65-F5344CB8AC3E}">
        <p14:creationId xmlns:p14="http://schemas.microsoft.com/office/powerpoint/2010/main" val="61868291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8883" y="52552"/>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Domestic Violence and</a:t>
            </a:r>
            <a:br>
              <a:rPr lang="en-US" sz="4400" b="1" dirty="0" smtClean="0">
                <a:solidFill>
                  <a:schemeClr val="bg1"/>
                </a:solidFill>
                <a:latin typeface="Calibri" pitchFamily="34" charset="0"/>
              </a:rPr>
            </a:br>
            <a:r>
              <a:rPr lang="en-US" sz="4400" b="1" dirty="0" smtClean="0">
                <a:solidFill>
                  <a:schemeClr val="bg1"/>
                </a:solidFill>
                <a:latin typeface="Calibri" pitchFamily="34" charset="0"/>
              </a:rPr>
              <a:t>Female Genital Cutting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098674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dirty="0" smtClean="0">
                <a:latin typeface="Calibri" pitchFamily="34" charset="0"/>
              </a:rPr>
              <a:t>Degree of Marital Control by Husbands</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9381821"/>
              </p:ext>
            </p:extLst>
          </p:nvPr>
        </p:nvGraphicFramePr>
        <p:xfrm>
          <a:off x="152400" y="1789331"/>
          <a:ext cx="8977744" cy="46783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43000"/>
            <a:ext cx="7696200" cy="369332"/>
          </a:xfrm>
          <a:prstGeom prst="rect">
            <a:avLst/>
          </a:prstGeom>
          <a:noFill/>
        </p:spPr>
        <p:txBody>
          <a:bodyPr wrap="square" rtlCol="0">
            <a:spAutoFit/>
          </a:bodyPr>
          <a:lstStyle/>
          <a:p>
            <a:r>
              <a:rPr lang="en-US" dirty="0"/>
              <a:t>Percent of ever-married women 15-49 who report their husband:</a:t>
            </a:r>
          </a:p>
        </p:txBody>
      </p:sp>
    </p:spTree>
    <p:extLst>
      <p:ext uri="{BB962C8B-B14F-4D97-AF65-F5344CB8AC3E}">
        <p14:creationId xmlns:p14="http://schemas.microsoft.com/office/powerpoint/2010/main" val="3442965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01100300"/>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their husband</a:t>
            </a:r>
            <a:endParaRPr lang="en-US" i="1" dirty="0">
              <a:latin typeface="Calibri" pitchFamily="34" charset="0"/>
            </a:endParaRPr>
          </a:p>
        </p:txBody>
      </p:sp>
    </p:spTree>
    <p:extLst>
      <p:ext uri="{BB962C8B-B14F-4D97-AF65-F5344CB8AC3E}">
        <p14:creationId xmlns:p14="http://schemas.microsoft.com/office/powerpoint/2010/main" val="37502246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 by Marital Status</a:t>
            </a:r>
            <a:endParaRPr lang="en-US" dirty="0">
              <a:latin typeface="Calibri" pitchFamily="34" charset="0"/>
            </a:endParaRPr>
          </a:p>
        </p:txBody>
      </p:sp>
      <p:sp>
        <p:nvSpPr>
          <p:cNvPr id="6" name="TextBox 5"/>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a:t>
            </a:r>
            <a:r>
              <a:rPr lang="en-US" i="1" smtClean="0">
                <a:latin typeface="Calibri" pitchFamily="34" charset="0"/>
              </a:rPr>
              <a:t>their husband</a:t>
            </a:r>
            <a:endParaRPr lang="en-US" i="1" dirty="0">
              <a:latin typeface="Calibri" pitchFamily="34" charset="0"/>
            </a:endParaRPr>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1909616881"/>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019595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Spousal Violence by Zone</a:t>
            </a:r>
            <a:endParaRPr lang="en-US" sz="4200" dirty="0">
              <a:latin typeface="Calibri" pitchFamily="34" charset="0"/>
            </a:endParaRPr>
          </a:p>
        </p:txBody>
      </p:sp>
      <p:sp>
        <p:nvSpPr>
          <p:cNvPr id="140" name="TextBox 139"/>
          <p:cNvSpPr txBox="1"/>
          <p:nvPr/>
        </p:nvSpPr>
        <p:spPr>
          <a:xfrm>
            <a:off x="5300662" y="5928278"/>
            <a:ext cx="3835455" cy="830997"/>
          </a:xfrm>
          <a:prstGeom prst="rect">
            <a:avLst/>
          </a:prstGeom>
          <a:noFill/>
        </p:spPr>
        <p:txBody>
          <a:bodyPr wrap="square" rtlCol="0">
            <a:spAutoFit/>
          </a:bodyPr>
          <a:lstStyle/>
          <a:p>
            <a:pPr algn="r"/>
            <a:r>
              <a:rPr lang="en-US" sz="1600" i="1" dirty="0" smtClean="0">
                <a:latin typeface="Calibri" pitchFamily="34" charset="0"/>
              </a:rPr>
              <a:t>Percent of ever-married women age 15-49 who ever experienced physical or sexual violence committed by their husband</a:t>
            </a:r>
            <a:endParaRPr lang="en-US" sz="1600" i="1" dirty="0">
              <a:latin typeface="Calibri" pitchFamily="34" charset="0"/>
            </a:endParaRPr>
          </a:p>
        </p:txBody>
      </p:sp>
      <p:sp>
        <p:nvSpPr>
          <p:cNvPr id="141" name="TextBox 140"/>
          <p:cNvSpPr txBox="1"/>
          <p:nvPr/>
        </p:nvSpPr>
        <p:spPr>
          <a:xfrm>
            <a:off x="7543800" y="4421490"/>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endParaRPr lang="en-US" sz="2800" b="1" dirty="0">
              <a:latin typeface="+mj-lt"/>
            </a:endParaRPr>
          </a:p>
        </p:txBody>
      </p:sp>
      <p:grpSp>
        <p:nvGrpSpPr>
          <p:cNvPr id="144" name="Group 4"/>
          <p:cNvGrpSpPr>
            <a:grpSpLocks noChangeAspect="1"/>
          </p:cNvGrpSpPr>
          <p:nvPr/>
        </p:nvGrpSpPr>
        <p:grpSpPr bwMode="auto">
          <a:xfrm>
            <a:off x="1335088" y="1155700"/>
            <a:ext cx="7002462" cy="5614988"/>
            <a:chOff x="841" y="728"/>
            <a:chExt cx="4411" cy="3537"/>
          </a:xfrm>
        </p:grpSpPr>
        <p:sp>
          <p:nvSpPr>
            <p:cNvPr id="145"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East</a:t>
            </a:r>
          </a:p>
          <a:p>
            <a:pPr algn="ctr"/>
            <a:r>
              <a:rPr lang="en-US" sz="2400" b="1" dirty="0" smtClean="0">
                <a:solidFill>
                  <a:sysClr val="windowText" lastClr="000000"/>
                </a:solidFill>
                <a:latin typeface="+mn-lt"/>
              </a:rPr>
              <a:t>21%</a:t>
            </a:r>
            <a:endParaRPr lang="en-US" sz="2400" b="1" dirty="0">
              <a:solidFill>
                <a:sysClr val="windowText" lastClr="000000"/>
              </a:solidFill>
              <a:latin typeface="+mn-lt"/>
            </a:endParaRPr>
          </a:p>
        </p:txBody>
      </p:sp>
      <p:sp>
        <p:nvSpPr>
          <p:cNvPr id="228" name="TextBox 227"/>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21%</a:t>
            </a:r>
            <a:endParaRPr lang="en-US" sz="2400" b="1" dirty="0">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West</a:t>
            </a:r>
          </a:p>
          <a:p>
            <a:pPr algn="ctr"/>
            <a:r>
              <a:rPr lang="en-US" sz="2400" b="1" dirty="0" smtClean="0">
                <a:solidFill>
                  <a:sysClr val="windowText" lastClr="000000"/>
                </a:solidFill>
                <a:latin typeface="+mn-lt"/>
              </a:rPr>
              <a:t>6%</a:t>
            </a:r>
            <a:endParaRPr lang="en-US" sz="2400" b="1" dirty="0">
              <a:solidFill>
                <a:sysClr val="windowText" lastClr="000000"/>
              </a:solidFill>
              <a:latin typeface="+mn-lt"/>
            </a:endParaRPr>
          </a:p>
        </p:txBody>
      </p:sp>
      <p:sp>
        <p:nvSpPr>
          <p:cNvPr id="230" name="TextBox 229"/>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20%</a:t>
            </a:r>
            <a:endParaRPr lang="en-US" sz="2400" b="1" dirty="0">
              <a:latin typeface="+mn-lt"/>
            </a:endParaRPr>
          </a:p>
        </p:txBody>
      </p:sp>
      <p:sp>
        <p:nvSpPr>
          <p:cNvPr id="231" name="TextBox 230"/>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20%</a:t>
            </a:r>
          </a:p>
        </p:txBody>
      </p:sp>
      <p:sp>
        <p:nvSpPr>
          <p:cNvPr id="232" name="TextBox 231"/>
          <p:cNvSpPr txBox="1"/>
          <p:nvPr/>
        </p:nvSpPr>
        <p:spPr>
          <a:xfrm>
            <a:off x="2764138" y="5257800"/>
            <a:ext cx="1045862" cy="1200329"/>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p>
          <a:p>
            <a:pPr algn="ctr"/>
            <a:r>
              <a:rPr lang="en-US" sz="2400" b="1" dirty="0" smtClean="0">
                <a:solidFill>
                  <a:schemeClr val="bg1"/>
                </a:solidFill>
                <a:latin typeface="+mn-lt"/>
              </a:rPr>
              <a:t>28%</a:t>
            </a:r>
            <a:endParaRPr lang="en-US" sz="2400" b="1" dirty="0">
              <a:solidFill>
                <a:schemeClr val="bg1"/>
              </a:solidFill>
              <a:latin typeface="+mn-lt"/>
            </a:endParaRPr>
          </a:p>
        </p:txBody>
      </p:sp>
    </p:spTree>
    <p:extLst>
      <p:ext uri="{BB962C8B-B14F-4D97-AF65-F5344CB8AC3E}">
        <p14:creationId xmlns:p14="http://schemas.microsoft.com/office/powerpoint/2010/main" val="221441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09600" y="1524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TextBox 4"/>
          <p:cNvSpPr txBox="1"/>
          <p:nvPr/>
        </p:nvSpPr>
        <p:spPr>
          <a:xfrm>
            <a:off x="2881650" y="2244177"/>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48%</a:t>
            </a:r>
            <a:br>
              <a:rPr lang="en-US" sz="2400" b="1" dirty="0" smtClean="0">
                <a:latin typeface="+mn-lt"/>
              </a:rPr>
            </a:br>
            <a:endParaRPr lang="en-US" sz="2400" b="1" dirty="0">
              <a:latin typeface="+mn-lt"/>
            </a:endParaRPr>
          </a:p>
        </p:txBody>
      </p:sp>
      <p:grpSp>
        <p:nvGrpSpPr>
          <p:cNvPr id="8" name="Group 5"/>
          <p:cNvGrpSpPr>
            <a:grpSpLocks noChangeAspect="1"/>
          </p:cNvGrpSpPr>
          <p:nvPr/>
        </p:nvGrpSpPr>
        <p:grpSpPr bwMode="auto">
          <a:xfrm>
            <a:off x="837768" y="836712"/>
            <a:ext cx="8229600" cy="5654675"/>
            <a:chOff x="288" y="758"/>
            <a:chExt cx="5184" cy="3562"/>
          </a:xfrm>
        </p:grpSpPr>
        <p:sp>
          <p:nvSpPr>
            <p:cNvPr id="9"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 name="TextBox 16"/>
          <p:cNvSpPr txBox="1"/>
          <p:nvPr/>
        </p:nvSpPr>
        <p:spPr>
          <a:xfrm>
            <a:off x="1937934" y="1280253"/>
            <a:ext cx="2012539" cy="1200329"/>
          </a:xfrm>
          <a:prstGeom prst="rect">
            <a:avLst/>
          </a:prstGeom>
          <a:noFill/>
        </p:spPr>
        <p:txBody>
          <a:bodyPr wrap="square" rtlCol="0">
            <a:spAutoFit/>
          </a:bodyPr>
          <a:lstStyle/>
          <a:p>
            <a:pPr algn="ctr"/>
            <a:r>
              <a:rPr lang="en-US" sz="2400" b="1" dirty="0" err="1" smtClean="0">
                <a:latin typeface="+mn-lt"/>
              </a:rPr>
              <a:t>Sokoto</a:t>
            </a:r>
            <a:endParaRPr lang="en-US" sz="2400" b="1" dirty="0" smtClean="0">
              <a:latin typeface="+mn-lt"/>
            </a:endParaRPr>
          </a:p>
          <a:p>
            <a:pPr algn="ctr"/>
            <a:r>
              <a:rPr lang="en-US" sz="2400" b="1" dirty="0" smtClean="0">
                <a:latin typeface="+mn-lt"/>
              </a:rPr>
              <a:t>3%</a:t>
            </a:r>
          </a:p>
          <a:p>
            <a:pPr algn="ctr"/>
            <a:endParaRPr lang="en-US" sz="2400" b="1" dirty="0">
              <a:latin typeface="+mn-lt"/>
            </a:endParaRPr>
          </a:p>
        </p:txBody>
      </p:sp>
      <p:sp>
        <p:nvSpPr>
          <p:cNvPr id="18" name="TextBox 17"/>
          <p:cNvSpPr txBox="1"/>
          <p:nvPr/>
        </p:nvSpPr>
        <p:spPr>
          <a:xfrm>
            <a:off x="2944203" y="2802053"/>
            <a:ext cx="2012539" cy="830997"/>
          </a:xfrm>
          <a:prstGeom prst="rect">
            <a:avLst/>
          </a:prstGeom>
          <a:noFill/>
        </p:spPr>
        <p:txBody>
          <a:bodyPr wrap="square" rtlCol="0">
            <a:spAutoFit/>
          </a:bodyPr>
          <a:lstStyle/>
          <a:p>
            <a:pPr algn="ctr"/>
            <a:r>
              <a:rPr lang="en-US" sz="2400" b="1" dirty="0" err="1" smtClean="0">
                <a:latin typeface="+mn-lt"/>
              </a:rPr>
              <a:t>Zamfara</a:t>
            </a:r>
            <a:endParaRPr lang="en-US" sz="2400" b="1" dirty="0" smtClean="0">
              <a:latin typeface="+mn-lt"/>
            </a:endParaRPr>
          </a:p>
          <a:p>
            <a:pPr algn="ctr"/>
            <a:r>
              <a:rPr lang="en-US" sz="2400" b="1" dirty="0" smtClean="0">
                <a:latin typeface="+mn-lt"/>
              </a:rPr>
              <a:t>3%</a:t>
            </a:r>
            <a:endParaRPr lang="en-US" sz="2400" b="1" dirty="0">
              <a:latin typeface="+mn-lt"/>
            </a:endParaRPr>
          </a:p>
        </p:txBody>
      </p:sp>
      <p:sp>
        <p:nvSpPr>
          <p:cNvPr id="19" name="TextBox 18"/>
          <p:cNvSpPr txBox="1"/>
          <p:nvPr/>
        </p:nvSpPr>
        <p:spPr>
          <a:xfrm>
            <a:off x="539552" y="3318083"/>
            <a:ext cx="2012539" cy="830997"/>
          </a:xfrm>
          <a:prstGeom prst="rect">
            <a:avLst/>
          </a:prstGeom>
          <a:noFill/>
        </p:spPr>
        <p:txBody>
          <a:bodyPr wrap="square" rtlCol="0">
            <a:spAutoFit/>
          </a:bodyPr>
          <a:lstStyle/>
          <a:p>
            <a:pPr algn="ctr"/>
            <a:r>
              <a:rPr lang="en-US" sz="2400" b="1" dirty="0" err="1" smtClean="0">
                <a:latin typeface="+mn-lt"/>
              </a:rPr>
              <a:t>Kebbi</a:t>
            </a:r>
            <a:endParaRPr lang="en-US" sz="2400" b="1" dirty="0" smtClean="0">
              <a:latin typeface="+mn-lt"/>
            </a:endParaRPr>
          </a:p>
          <a:p>
            <a:pPr algn="ctr"/>
            <a:r>
              <a:rPr lang="en-US" sz="2400" b="1" dirty="0" smtClean="0">
                <a:latin typeface="+mn-lt"/>
              </a:rPr>
              <a:t>7%</a:t>
            </a:r>
            <a:endParaRPr lang="en-US" sz="2400" b="1" dirty="0">
              <a:latin typeface="+mn-lt"/>
            </a:endParaRPr>
          </a:p>
        </p:txBody>
      </p:sp>
      <p:sp>
        <p:nvSpPr>
          <p:cNvPr id="20" name="TextBox 19"/>
          <p:cNvSpPr txBox="1"/>
          <p:nvPr/>
        </p:nvSpPr>
        <p:spPr>
          <a:xfrm>
            <a:off x="4497395" y="2055928"/>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3%</a:t>
            </a:r>
            <a:endParaRPr lang="en-US" sz="2400" b="1" dirty="0">
              <a:latin typeface="+mn-lt"/>
            </a:endParaRPr>
          </a:p>
        </p:txBody>
      </p:sp>
      <p:sp>
        <p:nvSpPr>
          <p:cNvPr id="21" name="TextBox 20"/>
          <p:cNvSpPr txBox="1"/>
          <p:nvPr/>
        </p:nvSpPr>
        <p:spPr>
          <a:xfrm>
            <a:off x="6738534" y="2271373"/>
            <a:ext cx="2012539" cy="830997"/>
          </a:xfrm>
          <a:prstGeom prst="rect">
            <a:avLst/>
          </a:prstGeom>
          <a:noFill/>
        </p:spPr>
        <p:txBody>
          <a:bodyPr wrap="square" rtlCol="0">
            <a:spAutoFit/>
          </a:bodyPr>
          <a:lstStyle/>
          <a:p>
            <a:pPr algn="ctr"/>
            <a:r>
              <a:rPr lang="en-US" sz="2400" b="1" dirty="0" err="1" smtClean="0">
                <a:latin typeface="+mn-lt"/>
              </a:rPr>
              <a:t>Jigawa</a:t>
            </a:r>
            <a:endParaRPr lang="en-US" sz="2400" b="1" dirty="0" smtClean="0">
              <a:latin typeface="+mn-lt"/>
            </a:endParaRPr>
          </a:p>
          <a:p>
            <a:pPr algn="ctr"/>
            <a:r>
              <a:rPr lang="en-US" sz="2400" b="1" dirty="0" smtClean="0">
                <a:latin typeface="+mn-lt"/>
              </a:rPr>
              <a:t>5%</a:t>
            </a:r>
            <a:endParaRPr lang="en-US" sz="2400" b="1" dirty="0">
              <a:latin typeface="+mn-lt"/>
            </a:endParaRPr>
          </a:p>
        </p:txBody>
      </p:sp>
      <p:sp>
        <p:nvSpPr>
          <p:cNvPr id="22" name="TextBox 21"/>
          <p:cNvSpPr txBox="1"/>
          <p:nvPr/>
        </p:nvSpPr>
        <p:spPr>
          <a:xfrm>
            <a:off x="5537084" y="2980151"/>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1%</a:t>
            </a:r>
            <a:endParaRPr lang="en-US" sz="2400" b="1" dirty="0">
              <a:latin typeface="+mn-lt"/>
            </a:endParaRPr>
          </a:p>
        </p:txBody>
      </p:sp>
      <p:sp>
        <p:nvSpPr>
          <p:cNvPr id="23" name="TextBox 22"/>
          <p:cNvSpPr txBox="1"/>
          <p:nvPr/>
        </p:nvSpPr>
        <p:spPr>
          <a:xfrm>
            <a:off x="4725995" y="4635913"/>
            <a:ext cx="2012539" cy="830997"/>
          </a:xfrm>
          <a:prstGeom prst="rect">
            <a:avLst/>
          </a:prstGeom>
          <a:noFill/>
        </p:spPr>
        <p:txBody>
          <a:bodyPr wrap="square" rtlCol="0">
            <a:spAutoFit/>
          </a:bodyPr>
          <a:lstStyle/>
          <a:p>
            <a:pPr algn="ctr"/>
            <a:r>
              <a:rPr lang="en-US" sz="2400" b="1" dirty="0" smtClean="0">
                <a:solidFill>
                  <a:schemeClr val="bg1"/>
                </a:solidFill>
                <a:latin typeface="+mn-lt"/>
              </a:rPr>
              <a:t>Kaduna</a:t>
            </a:r>
          </a:p>
          <a:p>
            <a:pPr algn="ctr"/>
            <a:r>
              <a:rPr lang="en-US" sz="2400" b="1" dirty="0" smtClean="0">
                <a:solidFill>
                  <a:schemeClr val="bg1"/>
                </a:solidFill>
                <a:latin typeface="+mn-lt"/>
              </a:rPr>
              <a:t>19%</a:t>
            </a:r>
            <a:endParaRPr lang="en-US" sz="2400" b="1" dirty="0">
              <a:solidFill>
                <a:schemeClr val="bg1"/>
              </a:solidFill>
              <a:latin typeface="+mn-lt"/>
            </a:endParaRPr>
          </a:p>
        </p:txBody>
      </p:sp>
      <p:sp>
        <p:nvSpPr>
          <p:cNvPr id="24" name="TextBox 23"/>
          <p:cNvSpPr txBox="1"/>
          <p:nvPr/>
        </p:nvSpPr>
        <p:spPr>
          <a:xfrm>
            <a:off x="-507642" y="4246663"/>
            <a:ext cx="2919402"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p>
          <a:p>
            <a:pPr algn="ctr"/>
            <a:r>
              <a:rPr lang="en-US" sz="2800" b="1" dirty="0" smtClean="0">
                <a:latin typeface="+mj-lt"/>
              </a:rPr>
              <a:t>North West</a:t>
            </a:r>
            <a:br>
              <a:rPr lang="en-US" sz="2800" b="1" dirty="0" smtClean="0">
                <a:latin typeface="+mj-lt"/>
              </a:rPr>
            </a:br>
            <a:r>
              <a:rPr lang="en-US" sz="2800" b="1" dirty="0" smtClean="0">
                <a:latin typeface="+mj-lt"/>
              </a:rPr>
              <a:t>6%</a:t>
            </a:r>
            <a:endParaRPr lang="en-US" sz="2800" b="1" dirty="0">
              <a:latin typeface="+mj-lt"/>
            </a:endParaRPr>
          </a:p>
        </p:txBody>
      </p:sp>
      <p:sp>
        <p:nvSpPr>
          <p:cNvPr id="26" name="Title 1"/>
          <p:cNvSpPr>
            <a:spLocks noGrp="1"/>
          </p:cNvSpPr>
          <p:nvPr>
            <p:ph type="title"/>
          </p:nvPr>
        </p:nvSpPr>
        <p:spPr>
          <a:xfrm>
            <a:off x="457200" y="-171400"/>
            <a:ext cx="8229600" cy="1143000"/>
          </a:xfrm>
        </p:spPr>
        <p:txBody>
          <a:bodyPr>
            <a:normAutofit/>
          </a:bodyPr>
          <a:lstStyle/>
          <a:p>
            <a:r>
              <a:rPr lang="en-US" dirty="0" smtClean="0">
                <a:solidFill>
                  <a:schemeClr val="tx1"/>
                </a:solidFill>
              </a:rPr>
              <a:t>Spousal Violence by State</a:t>
            </a:r>
            <a:endParaRPr lang="en-US" dirty="0">
              <a:solidFill>
                <a:schemeClr val="tx1"/>
              </a:solidFill>
            </a:endParaRPr>
          </a:p>
        </p:txBody>
      </p:sp>
      <p:sp>
        <p:nvSpPr>
          <p:cNvPr id="27" name="TextBox 26"/>
          <p:cNvSpPr txBox="1"/>
          <p:nvPr/>
        </p:nvSpPr>
        <p:spPr>
          <a:xfrm>
            <a:off x="27377" y="6026041"/>
            <a:ext cx="3683213" cy="830997"/>
          </a:xfrm>
          <a:prstGeom prst="rect">
            <a:avLst/>
          </a:prstGeom>
          <a:noFill/>
        </p:spPr>
        <p:txBody>
          <a:bodyPr wrap="square" rtlCol="0">
            <a:spAutoFit/>
          </a:bodyPr>
          <a:lstStyle/>
          <a:p>
            <a:r>
              <a:rPr lang="en-US" sz="1600" i="1" dirty="0" smtClean="0">
                <a:latin typeface="Calibri" pitchFamily="34" charset="0"/>
              </a:rPr>
              <a:t>Percent of ever-married women age 15-49 who ever experienced physical or sexual violence committed by their husband</a:t>
            </a:r>
            <a:endParaRPr lang="en-US" sz="1600" i="1" dirty="0">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Help Seeking Behavior</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66131899"/>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8686800" cy="369332"/>
          </a:xfrm>
          <a:prstGeom prst="rect">
            <a:avLst/>
          </a:prstGeom>
          <a:noFill/>
        </p:spPr>
        <p:txBody>
          <a:bodyPr wrap="square" rtlCol="0">
            <a:spAutoFit/>
          </a:bodyPr>
          <a:lstStyle/>
          <a:p>
            <a:r>
              <a:rPr lang="en-US" i="1" dirty="0" smtClean="0">
                <a:latin typeface="Calibri" pitchFamily="34" charset="0"/>
              </a:rPr>
              <a:t>Percent of women age 15-49 who have ever experienced physical </a:t>
            </a:r>
            <a:r>
              <a:rPr lang="en-US" i="1" dirty="0">
                <a:latin typeface="Calibri" pitchFamily="34" charset="0"/>
              </a:rPr>
              <a:t> </a:t>
            </a:r>
            <a:r>
              <a:rPr lang="en-US" i="1" dirty="0" smtClean="0">
                <a:latin typeface="Calibri" pitchFamily="34" charset="0"/>
              </a:rPr>
              <a:t>or sexual violence</a:t>
            </a:r>
            <a:endParaRPr lang="en-US" i="1" dirty="0">
              <a:latin typeface="Calibri" pitchFamily="34" charset="0"/>
            </a:endParaRPr>
          </a:p>
        </p:txBody>
      </p:sp>
    </p:spTree>
    <p:extLst>
      <p:ext uri="{BB962C8B-B14F-4D97-AF65-F5344CB8AC3E}">
        <p14:creationId xmlns:p14="http://schemas.microsoft.com/office/powerpoint/2010/main" val="2869650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Domestic Violence</a:t>
            </a:r>
          </a:p>
          <a:p>
            <a:r>
              <a:rPr lang="en-US" b="1" dirty="0" smtClean="0">
                <a:solidFill>
                  <a:schemeClr val="bg2"/>
                </a:solidFill>
                <a:latin typeface="Calibri" pitchFamily="34" charset="0"/>
              </a:rPr>
              <a:t>Female Genital Cutting</a:t>
            </a:r>
          </a:p>
        </p:txBody>
      </p:sp>
    </p:spTree>
    <p:extLst>
      <p:ext uri="{BB962C8B-B14F-4D97-AF65-F5344CB8AC3E}">
        <p14:creationId xmlns:p14="http://schemas.microsoft.com/office/powerpoint/2010/main" val="819397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1200"/>
            <a:ext cx="8229600" cy="2286000"/>
          </a:xfrm>
        </p:spPr>
        <p:txBody>
          <a:bodyPr/>
          <a:lstStyle/>
          <a:p>
            <a:r>
              <a:rPr lang="en-US" b="1" dirty="0" smtClean="0">
                <a:solidFill>
                  <a:schemeClr val="bg2"/>
                </a:solidFill>
              </a:rPr>
              <a:t>61%</a:t>
            </a:r>
            <a:r>
              <a:rPr lang="en-US" dirty="0" smtClean="0">
                <a:solidFill>
                  <a:schemeClr val="bg2"/>
                </a:solidFill>
              </a:rPr>
              <a:t> </a:t>
            </a:r>
            <a:r>
              <a:rPr lang="en-US" dirty="0" smtClean="0"/>
              <a:t>of women and </a:t>
            </a:r>
            <a:r>
              <a:rPr lang="en-US" b="1" dirty="0" smtClean="0">
                <a:solidFill>
                  <a:schemeClr val="bg2"/>
                </a:solidFill>
              </a:rPr>
              <a:t>62%</a:t>
            </a:r>
            <a:r>
              <a:rPr lang="en-US" dirty="0" smtClean="0"/>
              <a:t> of men have heard of </a:t>
            </a:r>
            <a:r>
              <a:rPr lang="en-US" b="1" dirty="0" smtClean="0">
                <a:solidFill>
                  <a:schemeClr val="bg2"/>
                </a:solidFill>
              </a:rPr>
              <a:t>female circumcision</a:t>
            </a:r>
            <a:endParaRPr lang="en-US" b="1" dirty="0">
              <a:solidFill>
                <a:schemeClr val="bg2"/>
              </a:solidFill>
            </a:endParaRPr>
          </a:p>
        </p:txBody>
      </p:sp>
    </p:spTree>
    <p:extLst>
      <p:ext uri="{BB962C8B-B14F-4D97-AF65-F5344CB8AC3E}">
        <p14:creationId xmlns:p14="http://schemas.microsoft.com/office/powerpoint/2010/main" val="13298887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Female Circumcision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92761916"/>
              </p:ext>
            </p:extLst>
          </p:nvPr>
        </p:nvGraphicFramePr>
        <p:xfrm>
          <a:off x="0" y="1676400"/>
          <a:ext cx="89916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8600" y="1143000"/>
            <a:ext cx="3429000" cy="369332"/>
          </a:xfrm>
          <a:prstGeom prst="rect">
            <a:avLst/>
          </a:prstGeom>
          <a:noFill/>
        </p:spPr>
        <p:txBody>
          <a:bodyPr wrap="square" rtlCol="0">
            <a:spAutoFit/>
          </a:bodyPr>
          <a:lstStyle/>
          <a:p>
            <a:r>
              <a:rPr lang="en-US" i="1" dirty="0" smtClean="0">
                <a:latin typeface="+mn-lt"/>
              </a:rPr>
              <a:t>Percent of women  age 15-49</a:t>
            </a:r>
            <a:endParaRPr lang="en-US" i="1" dirty="0">
              <a:latin typeface="+mn-lt"/>
            </a:endParaRPr>
          </a:p>
        </p:txBody>
      </p:sp>
    </p:spTree>
    <p:extLst>
      <p:ext uri="{BB962C8B-B14F-4D97-AF65-F5344CB8AC3E}">
        <p14:creationId xmlns:p14="http://schemas.microsoft.com/office/powerpoint/2010/main" val="37560668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7829576" cy="796908"/>
          </a:xfrm>
        </p:spPr>
        <p:txBody>
          <a:bodyPr>
            <a:normAutofit/>
          </a:bodyPr>
          <a:lstStyle/>
          <a:p>
            <a:r>
              <a:rPr lang="en-US" dirty="0" smtClean="0">
                <a:solidFill>
                  <a:schemeClr val="tx1"/>
                </a:solidFill>
              </a:rPr>
              <a:t>Female Circumcision by State</a:t>
            </a:r>
            <a:endParaRPr lang="en-US" dirty="0">
              <a:solidFill>
                <a:schemeClr val="tx1"/>
              </a:solidFill>
            </a:endParaRPr>
          </a:p>
        </p:txBody>
      </p:sp>
      <p:sp>
        <p:nvSpPr>
          <p:cNvPr id="5" name="TextBox 4"/>
          <p:cNvSpPr txBox="1"/>
          <p:nvPr/>
        </p:nvSpPr>
        <p:spPr>
          <a:xfrm>
            <a:off x="31531" y="4510780"/>
            <a:ext cx="2000232"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25%</a:t>
            </a:r>
          </a:p>
          <a:p>
            <a:pPr algn="ctr"/>
            <a:r>
              <a:rPr lang="en-US" sz="2800" b="1" dirty="0" smtClean="0">
                <a:latin typeface="+mj-lt"/>
              </a:rPr>
              <a:t>North West</a:t>
            </a:r>
            <a:br>
              <a:rPr lang="en-US" sz="2800" b="1" dirty="0" smtClean="0">
                <a:latin typeface="+mj-lt"/>
              </a:rPr>
            </a:br>
            <a:r>
              <a:rPr lang="en-US" sz="2800" b="1" dirty="0" smtClean="0">
                <a:latin typeface="+mj-lt"/>
              </a:rPr>
              <a:t>21%</a:t>
            </a:r>
            <a:endParaRPr lang="en-US" sz="2800" b="1" dirty="0">
              <a:latin typeface="+mj-lt"/>
            </a:endParaRPr>
          </a:p>
        </p:txBody>
      </p:sp>
      <p:sp>
        <p:nvSpPr>
          <p:cNvPr id="6" name="Title 1"/>
          <p:cNvSpPr txBox="1">
            <a:spLocks/>
          </p:cNvSpPr>
          <p:nvPr/>
        </p:nvSpPr>
        <p:spPr>
          <a:xfrm>
            <a:off x="609600" y="1524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7" name="TextBox 6"/>
          <p:cNvSpPr txBox="1"/>
          <p:nvPr/>
        </p:nvSpPr>
        <p:spPr>
          <a:xfrm>
            <a:off x="2850778" y="2460201"/>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48%</a:t>
            </a:r>
            <a:br>
              <a:rPr lang="en-US" sz="2400" b="1" dirty="0" smtClean="0">
                <a:latin typeface="+mn-lt"/>
              </a:rPr>
            </a:br>
            <a:endParaRPr lang="en-US" sz="2400" b="1" dirty="0">
              <a:latin typeface="+mn-lt"/>
            </a:endParaRPr>
          </a:p>
        </p:txBody>
      </p:sp>
      <p:grpSp>
        <p:nvGrpSpPr>
          <p:cNvPr id="10" name="Group 5"/>
          <p:cNvGrpSpPr>
            <a:grpSpLocks noChangeAspect="1"/>
          </p:cNvGrpSpPr>
          <p:nvPr/>
        </p:nvGrpSpPr>
        <p:grpSpPr bwMode="auto">
          <a:xfrm>
            <a:off x="806896" y="1052736"/>
            <a:ext cx="8229600" cy="5654675"/>
            <a:chOff x="288" y="758"/>
            <a:chExt cx="5184" cy="3562"/>
          </a:xfrm>
        </p:grpSpPr>
        <p:sp>
          <p:nvSpPr>
            <p:cNvPr id="11"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40000"/>
                <a:lumOff val="60000"/>
              </a:schemeClr>
            </a:solidFill>
            <a:ln w="11113" cap="flat">
              <a:solidFill>
                <a:schemeClr val="tx2">
                  <a:lumMod val="20000"/>
                  <a:lumOff val="8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301" y="1212"/>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9" name="TextBox 18"/>
          <p:cNvSpPr txBox="1"/>
          <p:nvPr/>
        </p:nvSpPr>
        <p:spPr>
          <a:xfrm>
            <a:off x="1907062" y="1496277"/>
            <a:ext cx="2012539" cy="1200329"/>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3%</a:t>
            </a:r>
          </a:p>
          <a:p>
            <a:pPr algn="ctr"/>
            <a:endParaRPr lang="en-US" sz="2400" b="1" dirty="0">
              <a:solidFill>
                <a:schemeClr val="bg1"/>
              </a:solidFill>
              <a:latin typeface="+mn-lt"/>
            </a:endParaRPr>
          </a:p>
        </p:txBody>
      </p:sp>
      <p:sp>
        <p:nvSpPr>
          <p:cNvPr id="20" name="TextBox 19"/>
          <p:cNvSpPr txBox="1"/>
          <p:nvPr/>
        </p:nvSpPr>
        <p:spPr>
          <a:xfrm>
            <a:off x="2913331" y="3018077"/>
            <a:ext cx="2012539" cy="830997"/>
          </a:xfrm>
          <a:prstGeom prst="rect">
            <a:avLst/>
          </a:prstGeom>
          <a:noFill/>
        </p:spPr>
        <p:txBody>
          <a:bodyPr wrap="square" rtlCol="0">
            <a:spAutoFit/>
          </a:bodyPr>
          <a:lstStyle/>
          <a:p>
            <a:pPr algn="ctr"/>
            <a:r>
              <a:rPr lang="en-US" sz="2400" b="1" dirty="0" err="1" smtClean="0">
                <a:latin typeface="+mn-lt"/>
              </a:rPr>
              <a:t>Zamfara</a:t>
            </a:r>
            <a:endParaRPr lang="en-US" sz="2400" b="1" dirty="0" smtClean="0">
              <a:latin typeface="+mn-lt"/>
            </a:endParaRPr>
          </a:p>
          <a:p>
            <a:pPr algn="ctr"/>
            <a:r>
              <a:rPr lang="en-US" sz="2400" b="1" dirty="0" smtClean="0">
                <a:latin typeface="+mn-lt"/>
              </a:rPr>
              <a:t>2%</a:t>
            </a:r>
            <a:endParaRPr lang="en-US" sz="2400" b="1" dirty="0">
              <a:latin typeface="+mn-lt"/>
            </a:endParaRPr>
          </a:p>
        </p:txBody>
      </p:sp>
      <p:sp>
        <p:nvSpPr>
          <p:cNvPr id="21" name="TextBox 20"/>
          <p:cNvSpPr txBox="1"/>
          <p:nvPr/>
        </p:nvSpPr>
        <p:spPr>
          <a:xfrm>
            <a:off x="508680" y="3674843"/>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3%</a:t>
            </a:r>
            <a:endParaRPr lang="en-US" sz="2400" b="1" dirty="0">
              <a:solidFill>
                <a:schemeClr val="bg1"/>
              </a:solidFill>
              <a:latin typeface="+mn-lt"/>
            </a:endParaRPr>
          </a:p>
        </p:txBody>
      </p:sp>
      <p:sp>
        <p:nvSpPr>
          <p:cNvPr id="22" name="TextBox 21"/>
          <p:cNvSpPr txBox="1"/>
          <p:nvPr/>
        </p:nvSpPr>
        <p:spPr>
          <a:xfrm>
            <a:off x="4466523" y="2271952"/>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&lt;1%</a:t>
            </a:r>
            <a:endParaRPr lang="en-US" sz="2400" b="1" dirty="0">
              <a:latin typeface="+mn-lt"/>
            </a:endParaRPr>
          </a:p>
        </p:txBody>
      </p:sp>
      <p:sp>
        <p:nvSpPr>
          <p:cNvPr id="23" name="TextBox 22"/>
          <p:cNvSpPr txBox="1"/>
          <p:nvPr/>
        </p:nvSpPr>
        <p:spPr>
          <a:xfrm>
            <a:off x="6707662" y="2487397"/>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39%</a:t>
            </a:r>
            <a:endParaRPr lang="en-US" sz="2400" b="1" dirty="0">
              <a:solidFill>
                <a:schemeClr val="bg1"/>
              </a:solidFill>
              <a:latin typeface="+mn-lt"/>
            </a:endParaRPr>
          </a:p>
        </p:txBody>
      </p:sp>
      <p:sp>
        <p:nvSpPr>
          <p:cNvPr id="24" name="TextBox 23"/>
          <p:cNvSpPr txBox="1"/>
          <p:nvPr/>
        </p:nvSpPr>
        <p:spPr>
          <a:xfrm>
            <a:off x="5506212" y="3196175"/>
            <a:ext cx="2012539" cy="830997"/>
          </a:xfrm>
          <a:prstGeom prst="rect">
            <a:avLst/>
          </a:prstGeom>
          <a:noFill/>
        </p:spPr>
        <p:txBody>
          <a:bodyPr wrap="square" rtlCol="0">
            <a:spAutoFit/>
          </a:bodyPr>
          <a:lstStyle/>
          <a:p>
            <a:pPr algn="ctr"/>
            <a:r>
              <a:rPr lang="en-US" sz="2400" b="1" dirty="0" smtClean="0">
                <a:solidFill>
                  <a:schemeClr val="bg1"/>
                </a:solidFill>
                <a:latin typeface="+mn-lt"/>
              </a:rPr>
              <a:t>Kano</a:t>
            </a:r>
          </a:p>
          <a:p>
            <a:pPr algn="ctr"/>
            <a:r>
              <a:rPr lang="en-US" sz="2400" b="1" dirty="0" smtClean="0">
                <a:solidFill>
                  <a:schemeClr val="bg1"/>
                </a:solidFill>
                <a:latin typeface="+mn-lt"/>
              </a:rPr>
              <a:t>41%</a:t>
            </a:r>
            <a:endParaRPr lang="en-US" sz="2400" b="1" dirty="0">
              <a:solidFill>
                <a:schemeClr val="bg1"/>
              </a:solidFill>
              <a:latin typeface="+mn-lt"/>
            </a:endParaRPr>
          </a:p>
        </p:txBody>
      </p:sp>
      <p:sp>
        <p:nvSpPr>
          <p:cNvPr id="25" name="TextBox 24"/>
          <p:cNvSpPr txBox="1"/>
          <p:nvPr/>
        </p:nvSpPr>
        <p:spPr>
          <a:xfrm>
            <a:off x="4695123" y="4851937"/>
            <a:ext cx="2012539" cy="830997"/>
          </a:xfrm>
          <a:prstGeom prst="rect">
            <a:avLst/>
          </a:prstGeom>
          <a:noFill/>
        </p:spPr>
        <p:txBody>
          <a:bodyPr wrap="square" rtlCol="0">
            <a:spAutoFit/>
          </a:bodyPr>
          <a:lstStyle/>
          <a:p>
            <a:pPr algn="ctr"/>
            <a:r>
              <a:rPr lang="en-US" sz="2400" b="1" dirty="0" smtClean="0">
                <a:solidFill>
                  <a:schemeClr val="bg1"/>
                </a:solidFill>
                <a:latin typeface="+mn-lt"/>
              </a:rPr>
              <a:t>Kaduna</a:t>
            </a:r>
          </a:p>
          <a:p>
            <a:pPr algn="ctr"/>
            <a:r>
              <a:rPr lang="en-US" sz="2400" b="1" dirty="0" smtClean="0">
                <a:solidFill>
                  <a:schemeClr val="bg1"/>
                </a:solidFill>
                <a:latin typeface="+mn-lt"/>
              </a:rPr>
              <a:t>25%</a:t>
            </a:r>
            <a:endParaRPr lang="en-US" sz="2400" b="1" dirty="0">
              <a:solidFill>
                <a:schemeClr val="bg1"/>
              </a:solidFill>
              <a:latin typeface="+mn-lt"/>
            </a:endParaRPr>
          </a:p>
        </p:txBody>
      </p:sp>
      <p:sp>
        <p:nvSpPr>
          <p:cNvPr id="29" name="TextBox 28"/>
          <p:cNvSpPr txBox="1"/>
          <p:nvPr/>
        </p:nvSpPr>
        <p:spPr>
          <a:xfrm>
            <a:off x="-28977" y="6273225"/>
            <a:ext cx="3835455" cy="584775"/>
          </a:xfrm>
          <a:prstGeom prst="rect">
            <a:avLst/>
          </a:prstGeom>
          <a:noFill/>
        </p:spPr>
        <p:txBody>
          <a:bodyPr wrap="square" rtlCol="0">
            <a:spAutoFit/>
          </a:bodyPr>
          <a:lstStyle/>
          <a:p>
            <a:r>
              <a:rPr lang="en-US" sz="1600" i="1" dirty="0" smtClean="0">
                <a:latin typeface="Calibri" pitchFamily="34" charset="0"/>
              </a:rPr>
              <a:t>Percent of women age 15-49 who have been circumcised</a:t>
            </a:r>
            <a:endParaRPr lang="en-US" sz="1600" i="1" dirty="0">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Domestic Violence</a:t>
            </a:r>
          </a:p>
          <a:p>
            <a:r>
              <a:rPr lang="en-US" dirty="0" smtClean="0">
                <a:latin typeface="Calibri" pitchFamily="34" charset="0"/>
              </a:rPr>
              <a:t>Female Genital Cutting</a:t>
            </a: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Female Circumcision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457876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05400" y="1828800"/>
            <a:ext cx="3048000" cy="923330"/>
          </a:xfrm>
          <a:prstGeom prst="rect">
            <a:avLst/>
          </a:prstGeom>
          <a:noFill/>
        </p:spPr>
        <p:txBody>
          <a:bodyPr wrap="square" rtlCol="0">
            <a:spAutoFit/>
          </a:bodyPr>
          <a:lstStyle/>
          <a:p>
            <a:r>
              <a:rPr lang="en-US" i="1" dirty="0" smtClean="0">
                <a:latin typeface="+mn-lt"/>
              </a:rPr>
              <a:t>Percent distribution of women who have been circumcised by age at circumcision</a:t>
            </a:r>
            <a:endParaRPr lang="en-US" i="1" dirty="0">
              <a:latin typeface="+mn-lt"/>
            </a:endParaRPr>
          </a:p>
        </p:txBody>
      </p:sp>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Tree>
    <p:extLst>
      <p:ext uri="{BB962C8B-B14F-4D97-AF65-F5344CB8AC3E}">
        <p14:creationId xmlns:p14="http://schemas.microsoft.com/office/powerpoint/2010/main" val="1826640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Circumcision of Girls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681199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
        <p:nvSpPr>
          <p:cNvPr id="7" name="TextBox 6"/>
          <p:cNvSpPr txBox="1"/>
          <p:nvPr/>
        </p:nvSpPr>
        <p:spPr>
          <a:xfrm>
            <a:off x="152400" y="1304330"/>
            <a:ext cx="4267200" cy="646331"/>
          </a:xfrm>
          <a:prstGeom prst="rect">
            <a:avLst/>
          </a:prstGeom>
          <a:noFill/>
        </p:spPr>
        <p:txBody>
          <a:bodyPr wrap="square" rtlCol="0">
            <a:spAutoFit/>
          </a:bodyPr>
          <a:lstStyle/>
          <a:p>
            <a:r>
              <a:rPr lang="en-US" i="1" dirty="0" smtClean="0">
                <a:latin typeface="+mn-lt"/>
              </a:rPr>
              <a:t>Percent distribution of girls age 0-14 by age of circumcision</a:t>
            </a:r>
            <a:endParaRPr lang="en-US" i="1" dirty="0">
              <a:latin typeface="+mn-lt"/>
            </a:endParaRPr>
          </a:p>
        </p:txBody>
      </p:sp>
    </p:spTree>
    <p:extLst>
      <p:ext uri="{BB962C8B-B14F-4D97-AF65-F5344CB8AC3E}">
        <p14:creationId xmlns:p14="http://schemas.microsoft.com/office/powerpoint/2010/main" val="3616492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 Performing Circumcision</a:t>
            </a:r>
            <a:endParaRPr lang="en-US" dirty="0"/>
          </a:p>
        </p:txBody>
      </p:sp>
      <p:sp>
        <p:nvSpPr>
          <p:cNvPr id="5" name="Content Placeholder 4"/>
          <p:cNvSpPr>
            <a:spLocks noGrp="1"/>
          </p:cNvSpPr>
          <p:nvPr>
            <p:ph idx="1"/>
          </p:nvPr>
        </p:nvSpPr>
        <p:spPr>
          <a:xfrm>
            <a:off x="457200" y="2286000"/>
            <a:ext cx="8229600" cy="3581400"/>
          </a:xfrm>
        </p:spPr>
        <p:txBody>
          <a:bodyPr/>
          <a:lstStyle/>
          <a:p>
            <a:pPr algn="ctr">
              <a:buNone/>
            </a:pPr>
            <a:r>
              <a:rPr lang="en-US" dirty="0"/>
              <a:t>FGC </a:t>
            </a:r>
            <a:r>
              <a:rPr lang="en-US" dirty="0" smtClean="0"/>
              <a:t>among women age 15-49 is </a:t>
            </a:r>
            <a:r>
              <a:rPr lang="en-US" dirty="0"/>
              <a:t>most commonly performed by a </a:t>
            </a:r>
            <a:r>
              <a:rPr lang="en-US" b="1" dirty="0">
                <a:solidFill>
                  <a:schemeClr val="bg2"/>
                </a:solidFill>
              </a:rPr>
              <a:t>traditional circumciser </a:t>
            </a:r>
            <a:r>
              <a:rPr lang="en-US" dirty="0"/>
              <a:t>(72%) followed by a </a:t>
            </a:r>
            <a:r>
              <a:rPr lang="en-US" b="1" dirty="0">
                <a:solidFill>
                  <a:schemeClr val="bg2"/>
                </a:solidFill>
              </a:rPr>
              <a:t>nurse/midwife</a:t>
            </a:r>
            <a:r>
              <a:rPr lang="en-US" dirty="0"/>
              <a:t> (10%). </a:t>
            </a:r>
            <a:endParaRPr lang="en-US" dirty="0" smtClean="0"/>
          </a:p>
          <a:p>
            <a:pPr algn="ctr">
              <a:buNone/>
            </a:pPr>
            <a:endParaRPr lang="en-US" sz="3200" dirty="0"/>
          </a:p>
          <a:p>
            <a:pPr algn="ctr">
              <a:buNone/>
            </a:pPr>
            <a:r>
              <a:rPr lang="en-US" dirty="0"/>
              <a:t>FGC among girls </a:t>
            </a:r>
            <a:r>
              <a:rPr lang="en-US" dirty="0" smtClean="0"/>
              <a:t>age 0-14 is </a:t>
            </a:r>
            <a:r>
              <a:rPr lang="en-US" dirty="0"/>
              <a:t>most commonly performed by a </a:t>
            </a:r>
            <a:r>
              <a:rPr lang="en-US" b="1" dirty="0">
                <a:solidFill>
                  <a:schemeClr val="bg2"/>
                </a:solidFill>
              </a:rPr>
              <a:t>traditional circumciser </a:t>
            </a:r>
            <a:r>
              <a:rPr lang="en-US" dirty="0"/>
              <a:t>(84%). </a:t>
            </a:r>
            <a:endParaRPr lang="en-US" sz="3200" dirty="0" smtClean="0"/>
          </a:p>
        </p:txBody>
      </p:sp>
    </p:spTree>
    <p:extLst>
      <p:ext uri="{BB962C8B-B14F-4D97-AF65-F5344CB8AC3E}">
        <p14:creationId xmlns:p14="http://schemas.microsoft.com/office/powerpoint/2010/main" val="16124168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786"/>
            <a:ext cx="8229600" cy="1143000"/>
          </a:xfrm>
        </p:spPr>
        <p:txBody>
          <a:bodyPr>
            <a:normAutofit fontScale="90000"/>
          </a:bodyPr>
          <a:lstStyle/>
          <a:p>
            <a:r>
              <a:rPr lang="en-US" dirty="0" smtClean="0"/>
              <a:t>Opinions on the Continued </a:t>
            </a:r>
            <a:br>
              <a:rPr lang="en-US" dirty="0" smtClean="0"/>
            </a:br>
            <a:r>
              <a:rPr lang="en-US" dirty="0" smtClean="0"/>
              <a:t>Practice of Circumcision</a:t>
            </a:r>
            <a:endParaRPr lang="en-US" dirty="0"/>
          </a:p>
        </p:txBody>
      </p:sp>
      <p:sp>
        <p:nvSpPr>
          <p:cNvPr id="5" name="TextBox 4"/>
          <p:cNvSpPr txBox="1"/>
          <p:nvPr/>
        </p:nvSpPr>
        <p:spPr>
          <a:xfrm>
            <a:off x="0" y="1371600"/>
            <a:ext cx="7391400" cy="646331"/>
          </a:xfrm>
          <a:prstGeom prst="rect">
            <a:avLst/>
          </a:prstGeom>
          <a:noFill/>
        </p:spPr>
        <p:txBody>
          <a:bodyPr wrap="square" rtlCol="0">
            <a:spAutoFit/>
          </a:bodyPr>
          <a:lstStyle/>
          <a:p>
            <a:r>
              <a:rPr lang="en-US" i="1" dirty="0" smtClean="0">
                <a:latin typeface="+mn-lt"/>
              </a:rPr>
              <a:t>Percent distribution of women and men age 15-49 who have heard of FGC by their opinion on whether the practice of FGC should be continued</a:t>
            </a:r>
            <a:endParaRPr lang="en-US" i="1" dirty="0">
              <a:latin typeface="+mn-lt"/>
            </a:endParaRP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3607157576"/>
              </p:ext>
            </p:extLst>
          </p:nvPr>
        </p:nvGraphicFramePr>
        <p:xfrm>
          <a:off x="457200" y="2017931"/>
          <a:ext cx="8229600" cy="49831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45798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410200"/>
          </a:xfrm>
          <a:noFill/>
        </p:spPr>
        <p:txBody>
          <a:bodyPr>
            <a:normAutofit fontScale="85000" lnSpcReduction="20000"/>
          </a:bodyPr>
          <a:lstStyle/>
          <a:p>
            <a:pPr eaLnBrk="1" hangingPunct="1">
              <a:lnSpc>
                <a:spcPct val="90000"/>
              </a:lnSpc>
            </a:pPr>
            <a:r>
              <a:rPr lang="en-US" b="1" dirty="0" smtClean="0">
                <a:solidFill>
                  <a:schemeClr val="bg2"/>
                </a:solidFill>
                <a:latin typeface="Calibri" pitchFamily="34" charset="0"/>
              </a:rPr>
              <a:t>28%</a:t>
            </a:r>
            <a:r>
              <a:rPr lang="en-US"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women</a:t>
            </a:r>
            <a:r>
              <a:rPr lang="en-US" b="1" dirty="0" smtClean="0">
                <a:solidFill>
                  <a:srgbClr val="000000"/>
                </a:solidFill>
                <a:latin typeface="Calibri" pitchFamily="34" charset="0"/>
              </a:rPr>
              <a:t> </a:t>
            </a:r>
            <a:r>
              <a:rPr lang="en-US" dirty="0">
                <a:solidFill>
                  <a:srgbClr val="000000"/>
                </a:solidFill>
                <a:latin typeface="Calibri" pitchFamily="34" charset="0"/>
              </a:rPr>
              <a:t>have ever experienced physical violence since age 15. </a:t>
            </a:r>
            <a:endParaRPr lang="en-US" dirty="0" smtClean="0">
              <a:solidFill>
                <a:srgbClr val="000000"/>
              </a:solidFill>
              <a:latin typeface="Calibri" pitchFamily="34" charset="0"/>
            </a:endParaRPr>
          </a:p>
          <a:p>
            <a:pPr lvl="1">
              <a:lnSpc>
                <a:spcPct val="90000"/>
              </a:lnSpc>
            </a:pPr>
            <a:r>
              <a:rPr lang="en-US" b="1" dirty="0" smtClean="0">
                <a:solidFill>
                  <a:schemeClr val="accent4"/>
                </a:solidFill>
                <a:latin typeface="Calibri" pitchFamily="34" charset="0"/>
              </a:rPr>
              <a:t>7%</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smtClean="0">
                <a:solidFill>
                  <a:srgbClr val="000000"/>
                </a:solidFill>
                <a:latin typeface="Calibri" pitchFamily="34" charset="0"/>
              </a:rPr>
              <a:t>in </a:t>
            </a:r>
            <a:r>
              <a:rPr lang="en-US" b="1" dirty="0" smtClean="0">
                <a:solidFill>
                  <a:schemeClr val="accent4"/>
                </a:solidFill>
                <a:latin typeface="Calibri" pitchFamily="34" charset="0"/>
              </a:rPr>
              <a:t>North West Zone</a:t>
            </a:r>
            <a:r>
              <a:rPr lang="en-US" dirty="0" smtClean="0">
                <a:solidFill>
                  <a:srgbClr val="000000"/>
                </a:solidFill>
                <a:latin typeface="Calibri" pitchFamily="34" charset="0"/>
              </a:rPr>
              <a:t> have </a:t>
            </a:r>
            <a:r>
              <a:rPr lang="en-US" dirty="0">
                <a:solidFill>
                  <a:srgbClr val="000000"/>
                </a:solidFill>
                <a:latin typeface="Calibri" pitchFamily="34" charset="0"/>
              </a:rPr>
              <a:t>ever experienced physical violence since age 15. </a:t>
            </a:r>
          </a:p>
          <a:p>
            <a:pPr>
              <a:lnSpc>
                <a:spcPct val="90000"/>
              </a:lnSpc>
            </a:pPr>
            <a:r>
              <a:rPr lang="en-US" b="1" dirty="0" smtClean="0">
                <a:solidFill>
                  <a:schemeClr val="bg2"/>
                </a:solidFill>
                <a:latin typeface="Calibri" pitchFamily="34" charset="0"/>
              </a:rPr>
              <a:t>7%</a:t>
            </a:r>
            <a:r>
              <a:rPr lang="en-US" dirty="0" smtClean="0">
                <a:solidFill>
                  <a:schemeClr val="accent1"/>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have ever experienced </a:t>
            </a:r>
            <a:r>
              <a:rPr lang="en-US" dirty="0" smtClean="0">
                <a:solidFill>
                  <a:srgbClr val="000000"/>
                </a:solidFill>
                <a:latin typeface="Calibri" pitchFamily="34" charset="0"/>
              </a:rPr>
              <a:t>sexual violence. </a:t>
            </a:r>
          </a:p>
          <a:p>
            <a:pPr lvl="1">
              <a:lnSpc>
                <a:spcPct val="90000"/>
              </a:lnSpc>
            </a:pPr>
            <a:r>
              <a:rPr lang="en-US" b="1" dirty="0" smtClean="0">
                <a:solidFill>
                  <a:schemeClr val="accent4"/>
                </a:solidFill>
                <a:latin typeface="Calibri" pitchFamily="34" charset="0"/>
              </a:rPr>
              <a:t>2%</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in </a:t>
            </a:r>
            <a:r>
              <a:rPr lang="en-US" b="1" dirty="0">
                <a:solidFill>
                  <a:schemeClr val="accent4"/>
                </a:solidFill>
                <a:latin typeface="Calibri" pitchFamily="34" charset="0"/>
              </a:rPr>
              <a:t>North </a:t>
            </a:r>
            <a:r>
              <a:rPr lang="en-US" b="1" dirty="0" smtClean="0">
                <a:solidFill>
                  <a:schemeClr val="accent4"/>
                </a:solidFill>
                <a:latin typeface="Calibri" pitchFamily="34" charset="0"/>
              </a:rPr>
              <a:t>West </a:t>
            </a:r>
            <a:r>
              <a:rPr lang="en-US" b="1" dirty="0">
                <a:solidFill>
                  <a:schemeClr val="accent4"/>
                </a:solidFill>
                <a:latin typeface="Calibri" pitchFamily="34" charset="0"/>
              </a:rPr>
              <a:t>Zone</a:t>
            </a:r>
            <a:r>
              <a:rPr lang="en-US" dirty="0">
                <a:solidFill>
                  <a:srgbClr val="000000"/>
                </a:solidFill>
                <a:latin typeface="Calibri" pitchFamily="34" charset="0"/>
              </a:rPr>
              <a:t> </a:t>
            </a:r>
            <a:r>
              <a:rPr lang="en-US" dirty="0" smtClean="0">
                <a:solidFill>
                  <a:srgbClr val="000000"/>
                </a:solidFill>
                <a:latin typeface="Calibri" pitchFamily="34" charset="0"/>
              </a:rPr>
              <a:t>have </a:t>
            </a:r>
            <a:r>
              <a:rPr lang="en-US" dirty="0">
                <a:solidFill>
                  <a:srgbClr val="000000"/>
                </a:solidFill>
                <a:latin typeface="Calibri" pitchFamily="34" charset="0"/>
              </a:rPr>
              <a:t>ever experienced sexual violence. </a:t>
            </a:r>
          </a:p>
          <a:p>
            <a:pPr eaLnBrk="1" hangingPunct="1">
              <a:lnSpc>
                <a:spcPct val="90000"/>
              </a:lnSpc>
            </a:pPr>
            <a:r>
              <a:rPr lang="en-US" b="1" dirty="0" smtClean="0">
                <a:solidFill>
                  <a:schemeClr val="bg2"/>
                </a:solidFill>
                <a:latin typeface="Calibri" pitchFamily="34" charset="0"/>
              </a:rPr>
              <a:t>16%</a:t>
            </a:r>
            <a:r>
              <a:rPr lang="en-US" b="1"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ever-married women </a:t>
            </a:r>
            <a:r>
              <a:rPr lang="en-US" dirty="0">
                <a:solidFill>
                  <a:srgbClr val="000000"/>
                </a:solidFill>
                <a:latin typeface="Calibri" pitchFamily="34" charset="0"/>
              </a:rPr>
              <a:t>have suffered from </a:t>
            </a:r>
            <a:r>
              <a:rPr lang="en-US" b="1" dirty="0">
                <a:solidFill>
                  <a:schemeClr val="bg2"/>
                </a:solidFill>
                <a:latin typeface="Calibri" pitchFamily="34" charset="0"/>
              </a:rPr>
              <a:t>spousal </a:t>
            </a:r>
            <a:r>
              <a:rPr lang="en-US" b="1" dirty="0" smtClean="0">
                <a:solidFill>
                  <a:schemeClr val="bg2"/>
                </a:solidFill>
                <a:latin typeface="Calibri" pitchFamily="34" charset="0"/>
              </a:rPr>
              <a:t>physical </a:t>
            </a:r>
            <a:r>
              <a:rPr lang="en-US" b="1" dirty="0">
                <a:solidFill>
                  <a:schemeClr val="bg2"/>
                </a:solidFill>
                <a:latin typeface="Calibri" pitchFamily="34" charset="0"/>
              </a:rPr>
              <a:t>or </a:t>
            </a:r>
            <a:r>
              <a:rPr lang="en-US" b="1" dirty="0" smtClean="0">
                <a:solidFill>
                  <a:schemeClr val="bg2"/>
                </a:solidFill>
                <a:latin typeface="Calibri" pitchFamily="34" charset="0"/>
              </a:rPr>
              <a:t>sexual </a:t>
            </a:r>
            <a:r>
              <a:rPr lang="en-US" b="1" dirty="0">
                <a:solidFill>
                  <a:schemeClr val="bg2"/>
                </a:solidFill>
                <a:latin typeface="Calibri" pitchFamily="34" charset="0"/>
              </a:rPr>
              <a:t>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r>
              <a:rPr lang="en-US" dirty="0" smtClean="0">
                <a:solidFill>
                  <a:srgbClr val="000000"/>
                </a:solidFill>
                <a:latin typeface="Calibri" pitchFamily="34" charset="0"/>
              </a:rPr>
              <a:t>.</a:t>
            </a:r>
          </a:p>
          <a:p>
            <a:pPr lvl="1">
              <a:lnSpc>
                <a:spcPct val="90000"/>
              </a:lnSpc>
            </a:pPr>
            <a:r>
              <a:rPr lang="en-US" b="1" dirty="0" smtClean="0">
                <a:solidFill>
                  <a:schemeClr val="accent4"/>
                </a:solidFill>
                <a:latin typeface="Calibri" pitchFamily="34" charset="0"/>
              </a:rPr>
              <a:t>6% </a:t>
            </a:r>
            <a:r>
              <a:rPr lang="en-US" dirty="0">
                <a:solidFill>
                  <a:srgbClr val="000000"/>
                </a:solidFill>
                <a:latin typeface="Calibri" pitchFamily="34" charset="0"/>
              </a:rPr>
              <a:t>of ever-married women in </a:t>
            </a:r>
            <a:r>
              <a:rPr lang="en-US" b="1">
                <a:solidFill>
                  <a:schemeClr val="accent4"/>
                </a:solidFill>
                <a:latin typeface="Calibri" pitchFamily="34" charset="0"/>
              </a:rPr>
              <a:t>North </a:t>
            </a:r>
            <a:r>
              <a:rPr lang="en-US" b="1" smtClean="0">
                <a:solidFill>
                  <a:schemeClr val="accent4"/>
                </a:solidFill>
                <a:latin typeface="Calibri" pitchFamily="34" charset="0"/>
              </a:rPr>
              <a:t>West Zone</a:t>
            </a:r>
            <a:r>
              <a:rPr lang="en-US" smtClean="0">
                <a:solidFill>
                  <a:srgbClr val="000000"/>
                </a:solidFill>
                <a:latin typeface="Calibri" pitchFamily="34" charset="0"/>
              </a:rPr>
              <a:t> </a:t>
            </a:r>
            <a:r>
              <a:rPr lang="en-US" dirty="0" smtClean="0">
                <a:solidFill>
                  <a:srgbClr val="000000"/>
                </a:solidFill>
                <a:latin typeface="Calibri" pitchFamily="34" charset="0"/>
              </a:rPr>
              <a:t>have </a:t>
            </a:r>
            <a:r>
              <a:rPr lang="en-US" dirty="0">
                <a:solidFill>
                  <a:srgbClr val="000000"/>
                </a:solidFill>
                <a:latin typeface="Calibri" pitchFamily="34" charset="0"/>
              </a:rPr>
              <a:t>suffered from </a:t>
            </a:r>
            <a:r>
              <a:rPr lang="en-US" b="1" dirty="0">
                <a:solidFill>
                  <a:schemeClr val="bg2"/>
                </a:solidFill>
                <a:latin typeface="Calibri" pitchFamily="34" charset="0"/>
              </a:rPr>
              <a:t>spousal physical or sexual 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p>
          <a:p>
            <a:pPr eaLnBrk="1" hangingPunct="1">
              <a:lnSpc>
                <a:spcPct val="90000"/>
              </a:lnSpc>
            </a:pPr>
            <a:r>
              <a:rPr lang="en-US" b="1" dirty="0" smtClean="0">
                <a:solidFill>
                  <a:schemeClr val="bg2"/>
                </a:solidFill>
              </a:rPr>
              <a:t>45%</a:t>
            </a:r>
            <a:r>
              <a:rPr lang="en-US" b="1" dirty="0" smtClean="0">
                <a:solidFill>
                  <a:schemeClr val="accent1"/>
                </a:solidFill>
              </a:rPr>
              <a:t> </a:t>
            </a:r>
            <a:r>
              <a:rPr lang="en-US" dirty="0" smtClean="0">
                <a:solidFill>
                  <a:srgbClr val="000000"/>
                </a:solidFill>
              </a:rPr>
              <a:t>of ever-married women </a:t>
            </a:r>
            <a:r>
              <a:rPr lang="en-US" b="1" dirty="0" smtClean="0">
                <a:solidFill>
                  <a:schemeClr val="bg2"/>
                </a:solidFill>
              </a:rPr>
              <a:t>never sought help or told anyone</a:t>
            </a:r>
            <a:r>
              <a:rPr lang="en-US" b="1" dirty="0" smtClean="0">
                <a:solidFill>
                  <a:schemeClr val="accent1"/>
                </a:solidFill>
              </a:rPr>
              <a:t> </a:t>
            </a:r>
            <a:r>
              <a:rPr lang="en-US" dirty="0" smtClean="0">
                <a:solidFill>
                  <a:srgbClr val="000000"/>
                </a:solidFill>
              </a:rPr>
              <a:t>after experiencing violence.</a:t>
            </a:r>
          </a:p>
          <a:p>
            <a:pPr eaLnBrk="1" hangingPunct="1">
              <a:lnSpc>
                <a:spcPct val="90000"/>
              </a:lnSpc>
            </a:pPr>
            <a:r>
              <a:rPr lang="en-US" b="1" dirty="0" smtClean="0">
                <a:solidFill>
                  <a:schemeClr val="bg2"/>
                </a:solidFill>
                <a:latin typeface="Calibri" pitchFamily="34" charset="0"/>
              </a:rPr>
              <a:t>25% </a:t>
            </a:r>
            <a:r>
              <a:rPr lang="en-US" dirty="0" smtClean="0">
                <a:solidFill>
                  <a:srgbClr val="000000"/>
                </a:solidFill>
                <a:latin typeface="Calibri" pitchFamily="34" charset="0"/>
              </a:rPr>
              <a:t>of </a:t>
            </a:r>
            <a:r>
              <a:rPr lang="en-US" b="1" dirty="0" smtClean="0">
                <a:solidFill>
                  <a:schemeClr val="bg2"/>
                </a:solidFill>
                <a:latin typeface="Calibri" pitchFamily="34" charset="0"/>
              </a:rPr>
              <a:t>women</a:t>
            </a:r>
            <a:r>
              <a:rPr lang="en-US" dirty="0" smtClean="0">
                <a:solidFill>
                  <a:srgbClr val="000000"/>
                </a:solidFill>
                <a:latin typeface="Calibri" pitchFamily="34" charset="0"/>
              </a:rPr>
              <a:t> age 15-49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 </a:t>
            </a:r>
            <a:r>
              <a:rPr lang="en-US" b="1" dirty="0" smtClean="0">
                <a:solidFill>
                  <a:schemeClr val="bg2"/>
                </a:solidFill>
                <a:latin typeface="Calibri" pitchFamily="34" charset="0"/>
              </a:rPr>
              <a:t>17% </a:t>
            </a:r>
            <a:r>
              <a:rPr lang="en-US" dirty="0" smtClean="0">
                <a:solidFill>
                  <a:srgbClr val="000000"/>
                </a:solidFill>
                <a:latin typeface="Calibri" pitchFamily="34" charset="0"/>
              </a:rPr>
              <a:t>of </a:t>
            </a:r>
            <a:r>
              <a:rPr lang="en-US" b="1" dirty="0" smtClean="0">
                <a:solidFill>
                  <a:schemeClr val="bg2"/>
                </a:solidFill>
                <a:latin typeface="Calibri" pitchFamily="34" charset="0"/>
              </a:rPr>
              <a:t>girls</a:t>
            </a:r>
            <a:r>
              <a:rPr lang="en-US" dirty="0" smtClean="0">
                <a:solidFill>
                  <a:schemeClr val="bg2"/>
                </a:solidFill>
                <a:latin typeface="Calibri" pitchFamily="34" charset="0"/>
              </a:rPr>
              <a:t> </a:t>
            </a:r>
            <a:r>
              <a:rPr lang="en-US" dirty="0" smtClean="0">
                <a:solidFill>
                  <a:srgbClr val="000000"/>
                </a:solidFill>
                <a:latin typeface="Calibri" pitchFamily="34" charset="0"/>
              </a:rPr>
              <a:t>age 0-14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a:t>
            </a:r>
            <a:endParaRPr lang="en-US" dirty="0" smtClean="0">
              <a:latin typeface="Calibri" pitchFamily="34" charset="0"/>
            </a:endParaRP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535341847"/>
              </p:ext>
            </p:extLst>
          </p:nvPr>
        </p:nvGraphicFramePr>
        <p:xfrm>
          <a:off x="304800" y="1752600"/>
          <a:ext cx="85344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p:cNvGrpSpPr/>
          <p:nvPr/>
        </p:nvGrpSpPr>
        <p:grpSpPr>
          <a:xfrm>
            <a:off x="3048000" y="2817812"/>
            <a:ext cx="5486400" cy="458788"/>
            <a:chOff x="4191000" y="2133600"/>
            <a:chExt cx="3810000" cy="458788"/>
          </a:xfrm>
        </p:grpSpPr>
        <p:sp>
          <p:nvSpPr>
            <p:cNvPr id="6" name="TextBox 5"/>
            <p:cNvSpPr txBox="1"/>
            <p:nvPr/>
          </p:nvSpPr>
          <p:spPr>
            <a:xfrm>
              <a:off x="5105400" y="2133600"/>
              <a:ext cx="1981200" cy="369332"/>
            </a:xfrm>
            <a:prstGeom prst="rect">
              <a:avLst/>
            </a:prstGeom>
            <a:noFill/>
          </p:spPr>
          <p:txBody>
            <a:bodyPr wrap="square" rtlCol="0">
              <a:spAutoFit/>
            </a:bodyPr>
            <a:lstStyle/>
            <a:p>
              <a:pPr algn="ctr"/>
              <a:r>
                <a:rPr lang="en-US" dirty="0" smtClean="0">
                  <a:latin typeface="Calibri" pitchFamily="34" charset="0"/>
                </a:rPr>
                <a:t>In past 12 months</a:t>
              </a:r>
              <a:endParaRPr lang="en-US" dirty="0">
                <a:latin typeface="Calibri" pitchFamily="34" charset="0"/>
              </a:endParaRPr>
            </a:p>
          </p:txBody>
        </p:sp>
        <p:cxnSp>
          <p:nvCxnSpPr>
            <p:cNvPr id="7" name="Straight Connector 6"/>
            <p:cNvCxnSpPr/>
            <p:nvPr/>
          </p:nvCxnSpPr>
          <p:spPr>
            <a:xfrm>
              <a:off x="4191000" y="2590800"/>
              <a:ext cx="3810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experienced physical violence since age 15</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Physical Violence</a:t>
            </a:r>
            <a:endParaRPr lang="en-US" dirty="0">
              <a:latin typeface="Calibri" pitchFamily="34" charset="0"/>
            </a:endParaRPr>
          </a:p>
        </p:txBody>
      </p:sp>
    </p:spTree>
    <p:extLst>
      <p:ext uri="{BB962C8B-B14F-4D97-AF65-F5344CB8AC3E}">
        <p14:creationId xmlns:p14="http://schemas.microsoft.com/office/powerpoint/2010/main" val="190182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TextBox 4"/>
          <p:cNvSpPr txBox="1"/>
          <p:nvPr/>
        </p:nvSpPr>
        <p:spPr>
          <a:xfrm>
            <a:off x="2850778" y="2350142"/>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48%</a:t>
            </a:r>
            <a:br>
              <a:rPr lang="en-US" sz="2400" b="1" dirty="0" smtClean="0">
                <a:latin typeface="+mn-lt"/>
              </a:rPr>
            </a:br>
            <a:endParaRPr lang="en-US" sz="2400" b="1" dirty="0">
              <a:latin typeface="+mn-lt"/>
            </a:endParaRPr>
          </a:p>
        </p:txBody>
      </p:sp>
      <p:grpSp>
        <p:nvGrpSpPr>
          <p:cNvPr id="10" name="Group 5"/>
          <p:cNvGrpSpPr>
            <a:grpSpLocks noChangeAspect="1"/>
          </p:cNvGrpSpPr>
          <p:nvPr/>
        </p:nvGrpSpPr>
        <p:grpSpPr bwMode="auto">
          <a:xfrm>
            <a:off x="806896" y="942677"/>
            <a:ext cx="8229600" cy="5654675"/>
            <a:chOff x="288" y="758"/>
            <a:chExt cx="5184" cy="3562"/>
          </a:xfrm>
        </p:grpSpPr>
        <p:sp>
          <p:nvSpPr>
            <p:cNvPr id="11"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9" name="TextBox 18"/>
          <p:cNvSpPr txBox="1"/>
          <p:nvPr/>
        </p:nvSpPr>
        <p:spPr>
          <a:xfrm>
            <a:off x="1907062" y="1386218"/>
            <a:ext cx="2012539" cy="1200329"/>
          </a:xfrm>
          <a:prstGeom prst="rect">
            <a:avLst/>
          </a:prstGeom>
          <a:noFill/>
        </p:spPr>
        <p:txBody>
          <a:bodyPr wrap="square" rtlCol="0">
            <a:spAutoFit/>
          </a:bodyPr>
          <a:lstStyle/>
          <a:p>
            <a:pPr algn="ctr"/>
            <a:r>
              <a:rPr lang="en-US" sz="2400" b="1" dirty="0" err="1" smtClean="0">
                <a:latin typeface="+mn-lt"/>
              </a:rPr>
              <a:t>Sokoto</a:t>
            </a:r>
            <a:endParaRPr lang="en-US" sz="2400" b="1" dirty="0" smtClean="0">
              <a:latin typeface="+mn-lt"/>
            </a:endParaRPr>
          </a:p>
          <a:p>
            <a:pPr algn="ctr"/>
            <a:r>
              <a:rPr lang="en-US" sz="2400" b="1" dirty="0" smtClean="0">
                <a:latin typeface="+mn-lt"/>
              </a:rPr>
              <a:t>5%</a:t>
            </a:r>
          </a:p>
          <a:p>
            <a:pPr algn="ctr"/>
            <a:endParaRPr lang="en-US" sz="2400" b="1" dirty="0">
              <a:latin typeface="+mn-lt"/>
            </a:endParaRPr>
          </a:p>
        </p:txBody>
      </p:sp>
      <p:sp>
        <p:nvSpPr>
          <p:cNvPr id="20" name="TextBox 19"/>
          <p:cNvSpPr txBox="1"/>
          <p:nvPr/>
        </p:nvSpPr>
        <p:spPr>
          <a:xfrm>
            <a:off x="2913331" y="2908018"/>
            <a:ext cx="2012539" cy="830997"/>
          </a:xfrm>
          <a:prstGeom prst="rect">
            <a:avLst/>
          </a:prstGeom>
          <a:noFill/>
        </p:spPr>
        <p:txBody>
          <a:bodyPr wrap="square" rtlCol="0">
            <a:spAutoFit/>
          </a:bodyPr>
          <a:lstStyle/>
          <a:p>
            <a:pPr algn="ctr"/>
            <a:r>
              <a:rPr lang="en-US" sz="2400" b="1" dirty="0" err="1" smtClean="0">
                <a:latin typeface="+mn-lt"/>
              </a:rPr>
              <a:t>Zamfara</a:t>
            </a:r>
            <a:endParaRPr lang="en-US" sz="2400" b="1" dirty="0" smtClean="0">
              <a:latin typeface="+mn-lt"/>
            </a:endParaRPr>
          </a:p>
          <a:p>
            <a:pPr algn="ctr"/>
            <a:r>
              <a:rPr lang="en-US" sz="2400" b="1" dirty="0" smtClean="0">
                <a:latin typeface="+mn-lt"/>
              </a:rPr>
              <a:t>4%</a:t>
            </a:r>
            <a:endParaRPr lang="en-US" sz="2400" b="1" dirty="0">
              <a:latin typeface="+mn-lt"/>
            </a:endParaRPr>
          </a:p>
        </p:txBody>
      </p:sp>
      <p:sp>
        <p:nvSpPr>
          <p:cNvPr id="21" name="TextBox 20"/>
          <p:cNvSpPr txBox="1"/>
          <p:nvPr/>
        </p:nvSpPr>
        <p:spPr>
          <a:xfrm>
            <a:off x="508680" y="3429000"/>
            <a:ext cx="2012539" cy="830997"/>
          </a:xfrm>
          <a:prstGeom prst="rect">
            <a:avLst/>
          </a:prstGeom>
          <a:noFill/>
        </p:spPr>
        <p:txBody>
          <a:bodyPr wrap="square" rtlCol="0">
            <a:spAutoFit/>
          </a:bodyPr>
          <a:lstStyle/>
          <a:p>
            <a:pPr algn="ctr"/>
            <a:r>
              <a:rPr lang="en-US" sz="2400" b="1" dirty="0" err="1" smtClean="0">
                <a:latin typeface="+mn-lt"/>
              </a:rPr>
              <a:t>Kebbi</a:t>
            </a:r>
            <a:endParaRPr lang="en-US" sz="2400" b="1" dirty="0" smtClean="0">
              <a:latin typeface="+mn-lt"/>
            </a:endParaRPr>
          </a:p>
          <a:p>
            <a:pPr algn="ctr"/>
            <a:r>
              <a:rPr lang="en-US" sz="2400" b="1" dirty="0" smtClean="0">
                <a:latin typeface="+mn-lt"/>
              </a:rPr>
              <a:t>8%</a:t>
            </a:r>
            <a:endParaRPr lang="en-US" sz="2400" b="1" dirty="0">
              <a:latin typeface="+mn-lt"/>
            </a:endParaRPr>
          </a:p>
        </p:txBody>
      </p:sp>
      <p:sp>
        <p:nvSpPr>
          <p:cNvPr id="22" name="TextBox 21"/>
          <p:cNvSpPr txBox="1"/>
          <p:nvPr/>
        </p:nvSpPr>
        <p:spPr>
          <a:xfrm>
            <a:off x="4466523" y="2161893"/>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5%</a:t>
            </a:r>
            <a:endParaRPr lang="en-US" sz="2400" b="1" dirty="0">
              <a:latin typeface="+mn-lt"/>
            </a:endParaRPr>
          </a:p>
        </p:txBody>
      </p:sp>
      <p:sp>
        <p:nvSpPr>
          <p:cNvPr id="23" name="TextBox 22"/>
          <p:cNvSpPr txBox="1"/>
          <p:nvPr/>
        </p:nvSpPr>
        <p:spPr>
          <a:xfrm>
            <a:off x="6707662" y="2377338"/>
            <a:ext cx="2012539" cy="830997"/>
          </a:xfrm>
          <a:prstGeom prst="rect">
            <a:avLst/>
          </a:prstGeom>
          <a:noFill/>
        </p:spPr>
        <p:txBody>
          <a:bodyPr wrap="square" rtlCol="0">
            <a:spAutoFit/>
          </a:bodyPr>
          <a:lstStyle/>
          <a:p>
            <a:pPr algn="ctr"/>
            <a:r>
              <a:rPr lang="en-US" sz="2400" b="1" dirty="0" err="1" smtClean="0">
                <a:latin typeface="+mn-lt"/>
              </a:rPr>
              <a:t>Jigawa</a:t>
            </a:r>
            <a:endParaRPr lang="en-US" sz="2400" b="1" dirty="0" smtClean="0">
              <a:latin typeface="+mn-lt"/>
            </a:endParaRPr>
          </a:p>
          <a:p>
            <a:pPr algn="ctr"/>
            <a:r>
              <a:rPr lang="en-US" sz="2400" b="1" dirty="0" smtClean="0">
                <a:latin typeface="+mn-lt"/>
              </a:rPr>
              <a:t>8%</a:t>
            </a:r>
            <a:endParaRPr lang="en-US" sz="2400" b="1" dirty="0">
              <a:latin typeface="+mn-lt"/>
            </a:endParaRPr>
          </a:p>
        </p:txBody>
      </p:sp>
      <p:sp>
        <p:nvSpPr>
          <p:cNvPr id="24" name="TextBox 23"/>
          <p:cNvSpPr txBox="1"/>
          <p:nvPr/>
        </p:nvSpPr>
        <p:spPr>
          <a:xfrm>
            <a:off x="5506212" y="3086116"/>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1%</a:t>
            </a:r>
            <a:endParaRPr lang="en-US" sz="2400" b="1" dirty="0">
              <a:latin typeface="+mn-lt"/>
            </a:endParaRPr>
          </a:p>
        </p:txBody>
      </p:sp>
      <p:sp>
        <p:nvSpPr>
          <p:cNvPr id="25" name="TextBox 24"/>
          <p:cNvSpPr txBox="1"/>
          <p:nvPr/>
        </p:nvSpPr>
        <p:spPr>
          <a:xfrm>
            <a:off x="4695123" y="4741878"/>
            <a:ext cx="2012539" cy="830997"/>
          </a:xfrm>
          <a:prstGeom prst="rect">
            <a:avLst/>
          </a:prstGeom>
          <a:noFill/>
        </p:spPr>
        <p:txBody>
          <a:bodyPr wrap="square" rtlCol="0">
            <a:spAutoFit/>
          </a:bodyPr>
          <a:lstStyle/>
          <a:p>
            <a:pPr algn="ctr"/>
            <a:r>
              <a:rPr lang="en-US" sz="2400" b="1" dirty="0" smtClean="0">
                <a:solidFill>
                  <a:schemeClr val="bg1"/>
                </a:solidFill>
                <a:latin typeface="+mn-lt"/>
              </a:rPr>
              <a:t>Kaduna</a:t>
            </a:r>
          </a:p>
          <a:p>
            <a:pPr algn="ctr"/>
            <a:r>
              <a:rPr lang="en-US" sz="2400" b="1" dirty="0" smtClean="0">
                <a:solidFill>
                  <a:schemeClr val="bg1"/>
                </a:solidFill>
                <a:latin typeface="+mn-lt"/>
              </a:rPr>
              <a:t>19%</a:t>
            </a:r>
            <a:endParaRPr lang="en-US" sz="2400" b="1" dirty="0">
              <a:solidFill>
                <a:schemeClr val="bg1"/>
              </a:solidFill>
              <a:latin typeface="+mn-lt"/>
            </a:endParaRPr>
          </a:p>
        </p:txBody>
      </p:sp>
      <p:sp>
        <p:nvSpPr>
          <p:cNvPr id="26" name="TextBox 25"/>
          <p:cNvSpPr txBox="1"/>
          <p:nvPr/>
        </p:nvSpPr>
        <p:spPr>
          <a:xfrm>
            <a:off x="-252536" y="4437112"/>
            <a:ext cx="228598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28%</a:t>
            </a:r>
          </a:p>
          <a:p>
            <a:pPr algn="ctr"/>
            <a:r>
              <a:rPr lang="en-US" sz="2800" b="1" dirty="0" smtClean="0">
                <a:latin typeface="+mj-lt"/>
              </a:rPr>
              <a:t>North West</a:t>
            </a:r>
            <a:br>
              <a:rPr lang="en-US" sz="2800" b="1" dirty="0" smtClean="0">
                <a:latin typeface="+mj-lt"/>
              </a:rPr>
            </a:br>
            <a:r>
              <a:rPr lang="en-US" sz="2800" b="1" dirty="0" smtClean="0">
                <a:latin typeface="+mj-lt"/>
              </a:rPr>
              <a:t>7%</a:t>
            </a:r>
            <a:endParaRPr lang="en-US" sz="2800" b="1" dirty="0">
              <a:latin typeface="+mj-lt"/>
            </a:endParaRPr>
          </a:p>
        </p:txBody>
      </p:sp>
      <p:sp>
        <p:nvSpPr>
          <p:cNvPr id="27" name="Title 1"/>
          <p:cNvSpPr>
            <a:spLocks noGrp="1"/>
          </p:cNvSpPr>
          <p:nvPr>
            <p:ph type="title"/>
          </p:nvPr>
        </p:nvSpPr>
        <p:spPr>
          <a:xfrm>
            <a:off x="457200" y="-27384"/>
            <a:ext cx="8229600" cy="1143000"/>
          </a:xfrm>
        </p:spPr>
        <p:txBody>
          <a:bodyPr>
            <a:normAutofit fontScale="90000"/>
          </a:bodyPr>
          <a:lstStyle/>
          <a:p>
            <a:r>
              <a:rPr lang="en-US" dirty="0" smtClean="0">
                <a:solidFill>
                  <a:schemeClr val="tx1"/>
                </a:solidFill>
              </a:rPr>
              <a:t>Experience of Physical Violence </a:t>
            </a:r>
            <a:br>
              <a:rPr lang="en-US" dirty="0" smtClean="0">
                <a:solidFill>
                  <a:schemeClr val="tx1"/>
                </a:solidFill>
              </a:rPr>
            </a:br>
            <a:r>
              <a:rPr lang="en-US" dirty="0" smtClean="0">
                <a:solidFill>
                  <a:schemeClr val="tx1"/>
                </a:solidFill>
              </a:rPr>
              <a:t>by State</a:t>
            </a:r>
            <a:endParaRPr lang="en-US" dirty="0">
              <a:solidFill>
                <a:schemeClr val="tx1"/>
              </a:solidFill>
            </a:endParaRPr>
          </a:p>
        </p:txBody>
      </p:sp>
      <p:sp>
        <p:nvSpPr>
          <p:cNvPr id="28" name="TextBox 27"/>
          <p:cNvSpPr txBox="1"/>
          <p:nvPr/>
        </p:nvSpPr>
        <p:spPr>
          <a:xfrm>
            <a:off x="0" y="6172200"/>
            <a:ext cx="8382000" cy="646331"/>
          </a:xfrm>
          <a:prstGeom prst="rect">
            <a:avLst/>
          </a:prstGeom>
          <a:noFill/>
        </p:spPr>
        <p:txBody>
          <a:bodyPr wrap="square" rtlCol="0">
            <a:spAutoFit/>
          </a:bodyPr>
          <a:lstStyle/>
          <a:p>
            <a:r>
              <a:rPr lang="en-US" i="1" dirty="0" smtClean="0">
                <a:latin typeface="Calibri" pitchFamily="34" charset="0"/>
              </a:rPr>
              <a:t>Percent of women age 15-49 who have </a:t>
            </a:r>
            <a:br>
              <a:rPr lang="en-US" i="1" dirty="0" smtClean="0">
                <a:latin typeface="Calibri" pitchFamily="34" charset="0"/>
              </a:rPr>
            </a:br>
            <a:r>
              <a:rPr lang="en-US" i="1" dirty="0" smtClean="0">
                <a:latin typeface="Calibri" pitchFamily="34" charset="0"/>
              </a:rPr>
              <a:t>experienced physical violence since age 15</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Physical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51% </a:t>
            </a:r>
            <a:r>
              <a:rPr lang="en-US" dirty="0"/>
              <a:t>of physical 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41% </a:t>
            </a:r>
            <a:r>
              <a:rPr lang="en-US" dirty="0"/>
              <a:t>of physical violence was committed by a </a:t>
            </a:r>
            <a:r>
              <a:rPr lang="en-US" b="1" dirty="0" smtClean="0">
                <a:solidFill>
                  <a:schemeClr val="bg2"/>
                </a:solidFill>
              </a:rPr>
              <a:t>mother/stepmother.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586748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35892375"/>
              </p:ext>
            </p:extLst>
          </p:nvPr>
        </p:nvGraphicFramePr>
        <p:xfrm>
          <a:off x="304800" y="1588532"/>
          <a:ext cx="8534400" cy="504086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ever experienced sexual violence</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Sexual Violence</a:t>
            </a:r>
            <a:endParaRPr lang="en-US" dirty="0">
              <a:latin typeface="Calibri" pitchFamily="34" charset="0"/>
            </a:endParaRPr>
          </a:p>
        </p:txBody>
      </p:sp>
    </p:spTree>
    <p:extLst>
      <p:ext uri="{BB962C8B-B14F-4D97-AF65-F5344CB8AC3E}">
        <p14:creationId xmlns:p14="http://schemas.microsoft.com/office/powerpoint/2010/main" val="34187871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84"/>
            <a:ext cx="8229600" cy="1143000"/>
          </a:xfrm>
        </p:spPr>
        <p:txBody>
          <a:bodyPr>
            <a:normAutofit fontScale="90000"/>
          </a:bodyPr>
          <a:lstStyle/>
          <a:p>
            <a:r>
              <a:rPr lang="en-US" dirty="0" smtClean="0"/>
              <a:t>Experience of Sexual Violence </a:t>
            </a:r>
            <a:br>
              <a:rPr lang="en-US" dirty="0" smtClean="0"/>
            </a:br>
            <a:r>
              <a:rPr lang="en-US" dirty="0" smtClean="0"/>
              <a:t>by State</a:t>
            </a:r>
            <a:endParaRPr lang="en-GB" dirty="0"/>
          </a:p>
        </p:txBody>
      </p:sp>
      <p:sp>
        <p:nvSpPr>
          <p:cNvPr id="4" name="Title 1"/>
          <p:cNvSpPr txBox="1">
            <a:spLocks/>
          </p:cNvSpPr>
          <p:nvPr/>
        </p:nvSpPr>
        <p:spPr>
          <a:xfrm>
            <a:off x="609600" y="1524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TextBox 4"/>
          <p:cNvSpPr txBox="1"/>
          <p:nvPr/>
        </p:nvSpPr>
        <p:spPr>
          <a:xfrm>
            <a:off x="2850778" y="2388193"/>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48%</a:t>
            </a:r>
            <a:br>
              <a:rPr lang="en-US" sz="2400" b="1" dirty="0" smtClean="0">
                <a:latin typeface="+mn-lt"/>
              </a:rPr>
            </a:br>
            <a:endParaRPr lang="en-US" sz="2400" b="1" dirty="0">
              <a:latin typeface="+mn-lt"/>
            </a:endParaRPr>
          </a:p>
        </p:txBody>
      </p:sp>
      <p:grpSp>
        <p:nvGrpSpPr>
          <p:cNvPr id="8" name="Group 5"/>
          <p:cNvGrpSpPr>
            <a:grpSpLocks noChangeAspect="1"/>
          </p:cNvGrpSpPr>
          <p:nvPr/>
        </p:nvGrpSpPr>
        <p:grpSpPr bwMode="auto">
          <a:xfrm>
            <a:off x="806896" y="980728"/>
            <a:ext cx="8229600" cy="5654675"/>
            <a:chOff x="288" y="758"/>
            <a:chExt cx="5184" cy="3562"/>
          </a:xfrm>
        </p:grpSpPr>
        <p:sp>
          <p:nvSpPr>
            <p:cNvPr id="9"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 name="TextBox 16"/>
          <p:cNvSpPr txBox="1"/>
          <p:nvPr/>
        </p:nvSpPr>
        <p:spPr>
          <a:xfrm>
            <a:off x="1907062" y="1424269"/>
            <a:ext cx="2012539" cy="1200329"/>
          </a:xfrm>
          <a:prstGeom prst="rect">
            <a:avLst/>
          </a:prstGeom>
          <a:noFill/>
        </p:spPr>
        <p:txBody>
          <a:bodyPr wrap="square" rtlCol="0">
            <a:spAutoFit/>
          </a:bodyPr>
          <a:lstStyle/>
          <a:p>
            <a:pPr algn="ctr"/>
            <a:r>
              <a:rPr lang="en-US" sz="2400" b="1" dirty="0" err="1" smtClean="0">
                <a:latin typeface="+mn-lt"/>
              </a:rPr>
              <a:t>Sokoto</a:t>
            </a:r>
            <a:endParaRPr lang="en-US" sz="2400" b="1" dirty="0" smtClean="0">
              <a:latin typeface="+mn-lt"/>
            </a:endParaRPr>
          </a:p>
          <a:p>
            <a:pPr algn="ctr"/>
            <a:r>
              <a:rPr lang="en-US" sz="2400" b="1" dirty="0" smtClean="0">
                <a:latin typeface="+mn-lt"/>
              </a:rPr>
              <a:t>4%</a:t>
            </a:r>
          </a:p>
          <a:p>
            <a:pPr algn="ctr"/>
            <a:endParaRPr lang="en-US" sz="2400" b="1" dirty="0">
              <a:latin typeface="+mn-lt"/>
            </a:endParaRPr>
          </a:p>
        </p:txBody>
      </p:sp>
      <p:sp>
        <p:nvSpPr>
          <p:cNvPr id="18" name="TextBox 17"/>
          <p:cNvSpPr txBox="1"/>
          <p:nvPr/>
        </p:nvSpPr>
        <p:spPr>
          <a:xfrm>
            <a:off x="2913331" y="2946069"/>
            <a:ext cx="2012539" cy="830997"/>
          </a:xfrm>
          <a:prstGeom prst="rect">
            <a:avLst/>
          </a:prstGeom>
          <a:noFill/>
        </p:spPr>
        <p:txBody>
          <a:bodyPr wrap="square" rtlCol="0">
            <a:spAutoFit/>
          </a:bodyPr>
          <a:lstStyle/>
          <a:p>
            <a:pPr algn="ctr"/>
            <a:r>
              <a:rPr lang="en-US" sz="2400" b="1" dirty="0" err="1" smtClean="0">
                <a:latin typeface="+mn-lt"/>
              </a:rPr>
              <a:t>Zamfara</a:t>
            </a:r>
            <a:endParaRPr lang="en-US" sz="2400" b="1" dirty="0" smtClean="0">
              <a:latin typeface="+mn-lt"/>
            </a:endParaRPr>
          </a:p>
          <a:p>
            <a:pPr algn="ctr"/>
            <a:r>
              <a:rPr lang="en-US" sz="2400" b="1" dirty="0" smtClean="0">
                <a:latin typeface="+mn-lt"/>
              </a:rPr>
              <a:t>1%</a:t>
            </a:r>
            <a:endParaRPr lang="en-US" sz="2400" b="1" dirty="0">
              <a:latin typeface="+mn-lt"/>
            </a:endParaRPr>
          </a:p>
        </p:txBody>
      </p:sp>
      <p:sp>
        <p:nvSpPr>
          <p:cNvPr id="19" name="TextBox 18"/>
          <p:cNvSpPr txBox="1"/>
          <p:nvPr/>
        </p:nvSpPr>
        <p:spPr>
          <a:xfrm>
            <a:off x="508680" y="3429000"/>
            <a:ext cx="2012539" cy="830997"/>
          </a:xfrm>
          <a:prstGeom prst="rect">
            <a:avLst/>
          </a:prstGeom>
          <a:noFill/>
        </p:spPr>
        <p:txBody>
          <a:bodyPr wrap="square" rtlCol="0">
            <a:spAutoFit/>
          </a:bodyPr>
          <a:lstStyle/>
          <a:p>
            <a:pPr algn="ctr"/>
            <a:r>
              <a:rPr lang="en-US" sz="2400" b="1" dirty="0" err="1" smtClean="0">
                <a:latin typeface="+mn-lt"/>
              </a:rPr>
              <a:t>Kebbi</a:t>
            </a:r>
            <a:endParaRPr lang="en-US" sz="2400" b="1" dirty="0" smtClean="0">
              <a:latin typeface="+mn-lt"/>
            </a:endParaRPr>
          </a:p>
          <a:p>
            <a:pPr algn="ctr"/>
            <a:r>
              <a:rPr lang="en-US" sz="2400" b="1" dirty="0" smtClean="0">
                <a:latin typeface="+mn-lt"/>
              </a:rPr>
              <a:t>3%</a:t>
            </a:r>
            <a:endParaRPr lang="en-US" sz="2400" b="1" dirty="0">
              <a:latin typeface="+mn-lt"/>
            </a:endParaRPr>
          </a:p>
        </p:txBody>
      </p:sp>
      <p:sp>
        <p:nvSpPr>
          <p:cNvPr id="20" name="TextBox 19"/>
          <p:cNvSpPr txBox="1"/>
          <p:nvPr/>
        </p:nvSpPr>
        <p:spPr>
          <a:xfrm>
            <a:off x="4466523" y="2199944"/>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1%</a:t>
            </a:r>
            <a:endParaRPr lang="en-US" sz="2400" b="1" dirty="0">
              <a:latin typeface="+mn-lt"/>
            </a:endParaRPr>
          </a:p>
        </p:txBody>
      </p:sp>
      <p:sp>
        <p:nvSpPr>
          <p:cNvPr id="21" name="TextBox 20"/>
          <p:cNvSpPr txBox="1"/>
          <p:nvPr/>
        </p:nvSpPr>
        <p:spPr>
          <a:xfrm>
            <a:off x="6707662" y="2415389"/>
            <a:ext cx="2012539" cy="830997"/>
          </a:xfrm>
          <a:prstGeom prst="rect">
            <a:avLst/>
          </a:prstGeom>
          <a:noFill/>
        </p:spPr>
        <p:txBody>
          <a:bodyPr wrap="square" rtlCol="0">
            <a:spAutoFit/>
          </a:bodyPr>
          <a:lstStyle/>
          <a:p>
            <a:pPr algn="ctr"/>
            <a:r>
              <a:rPr lang="en-US" sz="2400" b="1" dirty="0" err="1" smtClean="0">
                <a:latin typeface="+mn-lt"/>
              </a:rPr>
              <a:t>Jigawa</a:t>
            </a:r>
            <a:endParaRPr lang="en-US" sz="2400" b="1" dirty="0" smtClean="0">
              <a:latin typeface="+mn-lt"/>
            </a:endParaRPr>
          </a:p>
          <a:p>
            <a:pPr algn="ctr"/>
            <a:r>
              <a:rPr lang="en-US" sz="2400" b="1" dirty="0" smtClean="0">
                <a:latin typeface="+mn-lt"/>
              </a:rPr>
              <a:t>4%</a:t>
            </a:r>
            <a:endParaRPr lang="en-US" sz="2400" b="1" dirty="0">
              <a:latin typeface="+mn-lt"/>
            </a:endParaRPr>
          </a:p>
        </p:txBody>
      </p:sp>
      <p:sp>
        <p:nvSpPr>
          <p:cNvPr id="22" name="TextBox 21"/>
          <p:cNvSpPr txBox="1"/>
          <p:nvPr/>
        </p:nvSpPr>
        <p:spPr>
          <a:xfrm>
            <a:off x="5506212" y="3124167"/>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1%</a:t>
            </a:r>
            <a:endParaRPr lang="en-US" sz="2400" b="1" dirty="0">
              <a:latin typeface="+mn-lt"/>
            </a:endParaRPr>
          </a:p>
        </p:txBody>
      </p:sp>
      <p:sp>
        <p:nvSpPr>
          <p:cNvPr id="23" name="TextBox 22"/>
          <p:cNvSpPr txBox="1"/>
          <p:nvPr/>
        </p:nvSpPr>
        <p:spPr>
          <a:xfrm>
            <a:off x="4695123" y="4779929"/>
            <a:ext cx="2012539" cy="830997"/>
          </a:xfrm>
          <a:prstGeom prst="rect">
            <a:avLst/>
          </a:prstGeom>
          <a:noFill/>
        </p:spPr>
        <p:txBody>
          <a:bodyPr wrap="square" rtlCol="0">
            <a:spAutoFit/>
          </a:bodyPr>
          <a:lstStyle/>
          <a:p>
            <a:pPr algn="ctr"/>
            <a:r>
              <a:rPr lang="en-US" sz="2400" b="1" dirty="0" smtClean="0">
                <a:latin typeface="+mn-lt"/>
              </a:rPr>
              <a:t>Kaduna</a:t>
            </a:r>
          </a:p>
          <a:p>
            <a:pPr algn="ctr"/>
            <a:r>
              <a:rPr lang="en-US" sz="2400" b="1" dirty="0" smtClean="0">
                <a:latin typeface="+mn-lt"/>
              </a:rPr>
              <a:t>5%</a:t>
            </a:r>
            <a:endParaRPr lang="en-US" sz="2400" b="1" dirty="0">
              <a:latin typeface="+mn-lt"/>
            </a:endParaRPr>
          </a:p>
        </p:txBody>
      </p:sp>
      <p:sp>
        <p:nvSpPr>
          <p:cNvPr id="24" name="TextBox 23"/>
          <p:cNvSpPr txBox="1"/>
          <p:nvPr/>
        </p:nvSpPr>
        <p:spPr>
          <a:xfrm>
            <a:off x="-36786" y="4390679"/>
            <a:ext cx="228598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28%</a:t>
            </a:r>
          </a:p>
          <a:p>
            <a:pPr algn="ctr"/>
            <a:r>
              <a:rPr lang="en-US" sz="2800" b="1" dirty="0" smtClean="0">
                <a:latin typeface="+mj-lt"/>
              </a:rPr>
              <a:t>North West</a:t>
            </a:r>
            <a:br>
              <a:rPr lang="en-US" sz="2800" b="1" dirty="0" smtClean="0">
                <a:latin typeface="+mj-lt"/>
              </a:rPr>
            </a:br>
            <a:r>
              <a:rPr lang="en-US" sz="2800" b="1" dirty="0" smtClean="0">
                <a:latin typeface="+mj-lt"/>
              </a:rPr>
              <a:t>8%</a:t>
            </a:r>
            <a:endParaRPr lang="en-US" sz="2800" b="1" dirty="0">
              <a:latin typeface="+mj-lt"/>
            </a:endParaRPr>
          </a:p>
        </p:txBody>
      </p:sp>
      <p:sp>
        <p:nvSpPr>
          <p:cNvPr id="25" name="Title 1"/>
          <p:cNvSpPr txBox="1">
            <a:spLocks/>
          </p:cNvSpPr>
          <p:nvPr/>
        </p:nvSpPr>
        <p:spPr>
          <a:xfrm>
            <a:off x="609600" y="427038"/>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26" name="TextBox 25"/>
          <p:cNvSpPr txBox="1"/>
          <p:nvPr/>
        </p:nvSpPr>
        <p:spPr>
          <a:xfrm>
            <a:off x="0" y="6447562"/>
            <a:ext cx="8382000" cy="369332"/>
          </a:xfrm>
          <a:prstGeom prst="rect">
            <a:avLst/>
          </a:prstGeom>
          <a:noFill/>
        </p:spPr>
        <p:txBody>
          <a:bodyPr wrap="square" rtlCol="0">
            <a:spAutoFit/>
          </a:bodyPr>
          <a:lstStyle/>
          <a:p>
            <a:r>
              <a:rPr lang="en-US" i="1" dirty="0" smtClean="0">
                <a:latin typeface="Calibri" pitchFamily="34" charset="0"/>
              </a:rPr>
              <a:t>Percent of women age 15-49 who have experienced sexual violence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Sexual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58% </a:t>
            </a:r>
            <a:r>
              <a:rPr lang="en-US" dirty="0"/>
              <a:t>of </a:t>
            </a:r>
            <a:r>
              <a:rPr lang="en-US" dirty="0" smtClean="0"/>
              <a:t>sexual </a:t>
            </a:r>
            <a:r>
              <a:rPr lang="en-US" dirty="0"/>
              <a:t>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29% </a:t>
            </a:r>
            <a:r>
              <a:rPr lang="en-US" dirty="0"/>
              <a:t>of </a:t>
            </a:r>
            <a:r>
              <a:rPr lang="en-US" dirty="0" smtClean="0"/>
              <a:t>sexual </a:t>
            </a:r>
            <a:r>
              <a:rPr lang="en-US" dirty="0"/>
              <a:t>violence was committed by a </a:t>
            </a:r>
            <a:r>
              <a:rPr lang="en-US" b="1" dirty="0" smtClean="0">
                <a:solidFill>
                  <a:schemeClr val="bg2"/>
                </a:solidFill>
              </a:rPr>
              <a:t>stranger.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618631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Violence During Pregnancy</a:t>
            </a:r>
            <a:endParaRPr lang="en-US" dirty="0">
              <a:latin typeface="Calibri" pitchFamily="34" charset="0"/>
            </a:endParaRPr>
          </a:p>
        </p:txBody>
      </p:sp>
      <p:sp>
        <p:nvSpPr>
          <p:cNvPr id="3" name="Content Placeholder 2"/>
          <p:cNvSpPr>
            <a:spLocks noGrp="1"/>
          </p:cNvSpPr>
          <p:nvPr>
            <p:ph idx="1"/>
          </p:nvPr>
        </p:nvSpPr>
        <p:spPr>
          <a:xfrm>
            <a:off x="152400" y="1600200"/>
            <a:ext cx="8839200" cy="5105400"/>
          </a:xfrm>
        </p:spPr>
        <p:txBody>
          <a:bodyPr>
            <a:normAutofit/>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latin typeface="Calibri" pitchFamily="34" charset="0"/>
              </a:rPr>
              <a:t>5%</a:t>
            </a:r>
            <a:r>
              <a:rPr lang="en-US" b="1" dirty="0" smtClean="0">
                <a:solidFill>
                  <a:schemeClr val="accent1"/>
                </a:solidFill>
                <a:latin typeface="Calibri" pitchFamily="34" charset="0"/>
              </a:rPr>
              <a:t> </a:t>
            </a:r>
            <a:r>
              <a:rPr lang="en-US" dirty="0" smtClean="0">
                <a:latin typeface="Calibri" pitchFamily="34" charset="0"/>
              </a:rPr>
              <a:t>of women age 15-49 report that they experienced </a:t>
            </a:r>
            <a:r>
              <a:rPr lang="en-US" b="1" dirty="0" smtClean="0">
                <a:solidFill>
                  <a:schemeClr val="bg2"/>
                </a:solidFill>
                <a:latin typeface="Calibri" pitchFamily="34" charset="0"/>
              </a:rPr>
              <a:t>violence during pregnancy</a:t>
            </a:r>
            <a:r>
              <a:rPr lang="en-US" dirty="0" smtClean="0">
                <a:latin typeface="Calibri" pitchFamily="34" charset="0"/>
              </a:rPr>
              <a:t>.</a:t>
            </a:r>
          </a:p>
          <a:p>
            <a:pPr marL="0" indent="0" algn="ctr">
              <a:buNone/>
            </a:pPr>
            <a:endParaRPr lang="en-US" b="1" dirty="0" smtClean="0">
              <a:solidFill>
                <a:schemeClr val="bg2"/>
              </a:solidFill>
              <a:latin typeface="Calibri" pitchFamily="34" charset="0"/>
            </a:endParaRPr>
          </a:p>
          <a:p>
            <a:pPr marL="0" indent="0" algn="ctr">
              <a:buNone/>
            </a:pPr>
            <a:r>
              <a:rPr lang="en-US" b="1" dirty="0" smtClean="0">
                <a:solidFill>
                  <a:schemeClr val="accent4"/>
                </a:solidFill>
                <a:latin typeface="Calibri" pitchFamily="34" charset="0"/>
              </a:rPr>
              <a:t>2% </a:t>
            </a:r>
            <a:r>
              <a:rPr lang="en-US" dirty="0">
                <a:latin typeface="Calibri" pitchFamily="34" charset="0"/>
              </a:rPr>
              <a:t>of women age 15-49 </a:t>
            </a:r>
            <a:r>
              <a:rPr lang="en-US" b="1" dirty="0" smtClean="0">
                <a:solidFill>
                  <a:schemeClr val="accent4"/>
                </a:solidFill>
                <a:latin typeface="Calibri" pitchFamily="34" charset="0"/>
              </a:rPr>
              <a:t>in North West Zone </a:t>
            </a:r>
            <a:r>
              <a:rPr lang="en-US" dirty="0" smtClean="0">
                <a:latin typeface="Calibri" pitchFamily="34" charset="0"/>
              </a:rPr>
              <a:t>report </a:t>
            </a:r>
            <a:r>
              <a:rPr lang="en-US" dirty="0">
                <a:latin typeface="Calibri" pitchFamily="34" charset="0"/>
              </a:rPr>
              <a:t>that they experienced </a:t>
            </a:r>
            <a:r>
              <a:rPr lang="en-US" b="1" dirty="0">
                <a:solidFill>
                  <a:schemeClr val="accent4"/>
                </a:solidFill>
                <a:latin typeface="Calibri" pitchFamily="34" charset="0"/>
              </a:rPr>
              <a:t>violence during pregnancy</a:t>
            </a:r>
            <a:r>
              <a:rPr lang="en-US" dirty="0">
                <a:latin typeface="Calibri" pitchFamily="34" charset="0"/>
              </a:rPr>
              <a:t>.</a:t>
            </a:r>
          </a:p>
          <a:p>
            <a:pPr marL="0" indent="0" algn="ctr">
              <a:buNone/>
            </a:pPr>
            <a:endParaRPr lang="en-US" dirty="0" smtClean="0">
              <a:latin typeface="Calibri" pitchFamily="34" charset="0"/>
            </a:endParaRPr>
          </a:p>
        </p:txBody>
      </p:sp>
    </p:spTree>
    <p:extLst>
      <p:ext uri="{BB962C8B-B14F-4D97-AF65-F5344CB8AC3E}">
        <p14:creationId xmlns:p14="http://schemas.microsoft.com/office/powerpoint/2010/main" val="2407578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6589</TotalTime>
  <Words>1567</Words>
  <Application>Microsoft Office PowerPoint</Application>
  <PresentationFormat>On-screen Show (4:3)</PresentationFormat>
  <Paragraphs>208</Paragraphs>
  <Slides>24</Slides>
  <Notes>22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24</vt:i4>
      </vt:variant>
    </vt:vector>
  </HeadingPairs>
  <TitlesOfParts>
    <vt:vector size="28" baseType="lpstr">
      <vt:lpstr>Arial</vt:lpstr>
      <vt:lpstr>Calibri</vt:lpstr>
      <vt:lpstr>Custom Design</vt:lpstr>
      <vt:lpstr>1_Custom Design</vt:lpstr>
      <vt:lpstr>PowerPoint Presentation</vt:lpstr>
      <vt:lpstr>PowerPoint Presentation</vt:lpstr>
      <vt:lpstr>Experience of Physical Violence</vt:lpstr>
      <vt:lpstr>Experience of Physical Violence  by State</vt:lpstr>
      <vt:lpstr>Perpetrators of Physical Violence</vt:lpstr>
      <vt:lpstr>Experience of Sexual Violence</vt:lpstr>
      <vt:lpstr>Experience of Sexual Violence  by State</vt:lpstr>
      <vt:lpstr>Perpetrators of Sexual Violence</vt:lpstr>
      <vt:lpstr>Violence During Pregnancy</vt:lpstr>
      <vt:lpstr>Degree of Marital Control by Husbands</vt:lpstr>
      <vt:lpstr>Spousal Violence</vt:lpstr>
      <vt:lpstr>Spousal Violence by Marital Status</vt:lpstr>
      <vt:lpstr>Spousal Violence by Zone</vt:lpstr>
      <vt:lpstr>Spousal Violence by State</vt:lpstr>
      <vt:lpstr>Help Seeking Behavior</vt:lpstr>
      <vt:lpstr>PowerPoint Presentation</vt:lpstr>
      <vt:lpstr>61% of women and 62% of men have heard of female circumcision</vt:lpstr>
      <vt:lpstr>Female Circumcision</vt:lpstr>
      <vt:lpstr>Female Circumcision by State</vt:lpstr>
      <vt:lpstr>Female Circumcision by Age</vt:lpstr>
      <vt:lpstr>Circumcision of Girls by Age</vt:lpstr>
      <vt:lpstr>Person Performing Circumcision</vt:lpstr>
      <vt:lpstr>Opinions on the Continued  Practice of Circumcision</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361</cp:revision>
  <dcterms:created xsi:type="dcterms:W3CDTF">2008-02-29T16:41:57Z</dcterms:created>
  <dcterms:modified xsi:type="dcterms:W3CDTF">2014-08-25T21:15:27Z</dcterms:modified>
</cp:coreProperties>
</file>