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1"/>
  </p:notesMasterIdLst>
  <p:handoutMasterIdLst>
    <p:handoutMasterId r:id="rId32"/>
  </p:handoutMasterIdLst>
  <p:sldIdLst>
    <p:sldId id="331" r:id="rId3"/>
    <p:sldId id="258" r:id="rId4"/>
    <p:sldId id="332" r:id="rId5"/>
    <p:sldId id="309" r:id="rId6"/>
    <p:sldId id="310" r:id="rId7"/>
    <p:sldId id="311" r:id="rId8"/>
    <p:sldId id="329" r:id="rId9"/>
    <p:sldId id="307" r:id="rId10"/>
    <p:sldId id="338" r:id="rId11"/>
    <p:sldId id="327" r:id="rId12"/>
    <p:sldId id="313" r:id="rId13"/>
    <p:sldId id="335" r:id="rId14"/>
    <p:sldId id="314" r:id="rId15"/>
    <p:sldId id="315" r:id="rId16"/>
    <p:sldId id="321" r:id="rId17"/>
    <p:sldId id="316" r:id="rId18"/>
    <p:sldId id="317" r:id="rId19"/>
    <p:sldId id="318" r:id="rId20"/>
    <p:sldId id="336" r:id="rId21"/>
    <p:sldId id="333" r:id="rId22"/>
    <p:sldId id="328" r:id="rId23"/>
    <p:sldId id="322" r:id="rId24"/>
    <p:sldId id="330" r:id="rId25"/>
    <p:sldId id="337" r:id="rId26"/>
    <p:sldId id="323" r:id="rId27"/>
    <p:sldId id="324" r:id="rId28"/>
    <p:sldId id="325" r:id="rId29"/>
    <p:sldId id="32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5" autoAdjust="0"/>
    <p:restoredTop sz="81663" autoAdjust="0"/>
  </p:normalViewPr>
  <p:slideViewPr>
    <p:cSldViewPr>
      <p:cViewPr varScale="1">
        <p:scale>
          <a:sx n="72" d="100"/>
          <a:sy n="72" d="100"/>
        </p:scale>
        <p:origin x="1458" y="54"/>
      </p:cViewPr>
      <p:guideLst>
        <p:guide orient="horz" pos="2160"/>
        <p:guide pos="2880"/>
      </p:guideLst>
    </p:cSldViewPr>
  </p:slideViewPr>
  <p:outlineViewPr>
    <p:cViewPr>
      <p:scale>
        <a:sx n="33" d="100"/>
        <a:sy n="33" d="100"/>
      </p:scale>
      <p:origin x="36" y="2692"/>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24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3544408"/>
        <c:axId val="171696736"/>
      </c:barChart>
      <c:catAx>
        <c:axId val="3544408"/>
        <c:scaling>
          <c:orientation val="minMax"/>
        </c:scaling>
        <c:delete val="0"/>
        <c:axPos val="b"/>
        <c:numFmt formatCode="General" sourceLinked="0"/>
        <c:majorTickMark val="none"/>
        <c:minorTickMark val="none"/>
        <c:tickLblPos val="nextTo"/>
        <c:txPr>
          <a:bodyPr/>
          <a:lstStyle/>
          <a:p>
            <a:pPr>
              <a:defRPr lang="en-US"/>
            </a:pPr>
            <a:endParaRPr lang="en-US"/>
          </a:p>
        </c:txPr>
        <c:crossAx val="171696736"/>
        <c:crosses val="autoZero"/>
        <c:auto val="1"/>
        <c:lblAlgn val="ctr"/>
        <c:lblOffset val="100"/>
        <c:noMultiLvlLbl val="0"/>
      </c:catAx>
      <c:valAx>
        <c:axId val="171696736"/>
        <c:scaling>
          <c:orientation val="minMax"/>
          <c:max val="10"/>
        </c:scaling>
        <c:delete val="1"/>
        <c:axPos val="l"/>
        <c:numFmt formatCode="0.0" sourceLinked="1"/>
        <c:majorTickMark val="none"/>
        <c:minorTickMark val="none"/>
        <c:tickLblPos val="none"/>
        <c:crossAx val="354440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0"/>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3"/>
              <c:tx>
                <c:rich>
                  <a:bodyPr/>
                  <a:lstStyle/>
                  <a:p>
                    <a:r>
                      <a:rPr lang="en-US" dirty="0" smtClean="0"/>
                      <a:t>17.3</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Sheet1!$B$2:$B$10</c:f>
              <c:numCache>
                <c:formatCode>General</c:formatCode>
                <c:ptCount val="9"/>
                <c:pt idx="0">
                  <c:v>18.100000000000001</c:v>
                </c:pt>
                <c:pt idx="1">
                  <c:v>15.3</c:v>
                </c:pt>
                <c:pt idx="2">
                  <c:v>15.1</c:v>
                </c:pt>
                <c:pt idx="3">
                  <c:v>17.3</c:v>
                </c:pt>
                <c:pt idx="4">
                  <c:v>15.4</c:v>
                </c:pt>
                <c:pt idx="5">
                  <c:v>14.9</c:v>
                </c:pt>
                <c:pt idx="6" formatCode="0.0">
                  <c:v>15.5</c:v>
                </c:pt>
                <c:pt idx="7">
                  <c:v>14.7</c:v>
                </c:pt>
                <c:pt idx="8">
                  <c:v>14.4</c:v>
                </c:pt>
              </c:numCache>
            </c:numRef>
          </c:val>
        </c:ser>
        <c:dLbls>
          <c:showLegendKey val="0"/>
          <c:showVal val="1"/>
          <c:showCatName val="0"/>
          <c:showSerName val="0"/>
          <c:showPercent val="0"/>
          <c:showBubbleSize val="0"/>
        </c:dLbls>
        <c:gapWidth val="150"/>
        <c:overlap val="-25"/>
        <c:axId val="153928760"/>
        <c:axId val="153929152"/>
      </c:barChart>
      <c:catAx>
        <c:axId val="153928760"/>
        <c:scaling>
          <c:orientation val="minMax"/>
        </c:scaling>
        <c:delete val="0"/>
        <c:axPos val="b"/>
        <c:numFmt formatCode="General" sourceLinked="0"/>
        <c:majorTickMark val="none"/>
        <c:minorTickMark val="none"/>
        <c:tickLblPos val="nextTo"/>
        <c:txPr>
          <a:bodyPr/>
          <a:lstStyle/>
          <a:p>
            <a:pPr>
              <a:defRPr lang="en-US"/>
            </a:pPr>
            <a:endParaRPr lang="en-US"/>
          </a:p>
        </c:txPr>
        <c:crossAx val="153929152"/>
        <c:crosses val="autoZero"/>
        <c:auto val="1"/>
        <c:lblAlgn val="ctr"/>
        <c:lblOffset val="100"/>
        <c:noMultiLvlLbl val="0"/>
      </c:catAx>
      <c:valAx>
        <c:axId val="153929152"/>
        <c:scaling>
          <c:orientation val="minMax"/>
          <c:max val="30"/>
        </c:scaling>
        <c:delete val="1"/>
        <c:axPos val="l"/>
        <c:numFmt formatCode="General" sourceLinked="1"/>
        <c:majorTickMark val="none"/>
        <c:minorTickMark val="none"/>
        <c:tickLblPos val="none"/>
        <c:crossAx val="1539287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316101944"/>
        <c:axId val="316102336"/>
      </c:barChart>
      <c:catAx>
        <c:axId val="316101944"/>
        <c:scaling>
          <c:orientation val="minMax"/>
        </c:scaling>
        <c:delete val="0"/>
        <c:axPos val="b"/>
        <c:numFmt formatCode="General" sourceLinked="0"/>
        <c:majorTickMark val="none"/>
        <c:minorTickMark val="none"/>
        <c:tickLblPos val="nextTo"/>
        <c:txPr>
          <a:bodyPr/>
          <a:lstStyle/>
          <a:p>
            <a:pPr>
              <a:defRPr lang="en-US"/>
            </a:pPr>
            <a:endParaRPr lang="en-US"/>
          </a:p>
        </c:txPr>
        <c:crossAx val="316102336"/>
        <c:crosses val="autoZero"/>
        <c:auto val="1"/>
        <c:lblAlgn val="ctr"/>
        <c:lblOffset val="100"/>
        <c:noMultiLvlLbl val="0"/>
      </c:catAx>
      <c:valAx>
        <c:axId val="316102336"/>
        <c:scaling>
          <c:orientation val="minMax"/>
          <c:max val="100"/>
        </c:scaling>
        <c:delete val="1"/>
        <c:axPos val="l"/>
        <c:numFmt formatCode="General" sourceLinked="1"/>
        <c:majorTickMark val="out"/>
        <c:minorTickMark val="none"/>
        <c:tickLblPos val="nextTo"/>
        <c:crossAx val="316101944"/>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3.0650863517321537E-2"/>
          <c:y val="8.0101970474083017E-2"/>
          <c:w val="0.96934913648267873"/>
          <c:h val="0.71533223396135148"/>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dLbl>
              <c:idx val="5"/>
              <c:tx>
                <c:rich>
                  <a:bodyPr/>
                  <a:lstStyle/>
                  <a:p>
                    <a:r>
                      <a:rPr lang="en-US" smtClean="0"/>
                      <a:t>15.0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Sheet1!$B$2:$J$2</c:f>
              <c:numCache>
                <c:formatCode>General</c:formatCode>
                <c:ptCount val="9"/>
                <c:pt idx="0">
                  <c:v>17.600000000000001</c:v>
                </c:pt>
                <c:pt idx="1">
                  <c:v>15.4</c:v>
                </c:pt>
                <c:pt idx="2">
                  <c:v>15.2</c:v>
                </c:pt>
                <c:pt idx="3">
                  <c:v>16.8</c:v>
                </c:pt>
                <c:pt idx="4">
                  <c:v>15.5</c:v>
                </c:pt>
                <c:pt idx="5">
                  <c:v>15</c:v>
                </c:pt>
                <c:pt idx="6" formatCode="0.0">
                  <c:v>15.7</c:v>
                </c:pt>
                <c:pt idx="7">
                  <c:v>14.8</c:v>
                </c:pt>
                <c:pt idx="8">
                  <c:v>14.4</c:v>
                </c:pt>
              </c:numCache>
            </c:numRef>
          </c:val>
        </c:ser>
        <c:ser>
          <c:idx val="1"/>
          <c:order val="1"/>
          <c:tx>
            <c:strRef>
              <c:f>Sheet1!$A$3</c:f>
              <c:strCache>
                <c:ptCount val="1"/>
                <c:pt idx="0">
                  <c:v>Men</c:v>
                </c:pt>
              </c:strCache>
            </c:strRef>
          </c:tx>
          <c:spPr>
            <a:solidFill>
              <a:srgbClr val="FFE278"/>
            </a:solidFill>
          </c:spPr>
          <c:invertIfNegative val="0"/>
          <c:dLbls>
            <c:dLbl>
              <c:idx val="2"/>
              <c:tx>
                <c:rich>
                  <a:bodyPr/>
                  <a:lstStyle/>
                  <a:p>
                    <a:r>
                      <a:rPr lang="en-US" smtClean="0"/>
                      <a:t>23.0</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a</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7"/>
              <c:tx>
                <c:rich>
                  <a:bodyPr/>
                  <a:lstStyle/>
                  <a:p>
                    <a:r>
                      <a:rPr lang="en-US" smtClean="0"/>
                      <a:t>a</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Sheet1!$B$3:$J$3</c:f>
              <c:numCache>
                <c:formatCode>General</c:formatCode>
                <c:ptCount val="9"/>
                <c:pt idx="0">
                  <c:v>21.1</c:v>
                </c:pt>
                <c:pt idx="1">
                  <c:v>24.9</c:v>
                </c:pt>
                <c:pt idx="2">
                  <c:v>23</c:v>
                </c:pt>
                <c:pt idx="3">
                  <c:v>21.3</c:v>
                </c:pt>
                <c:pt idx="4">
                  <c:v>0</c:v>
                </c:pt>
                <c:pt idx="5">
                  <c:v>23.8</c:v>
                </c:pt>
                <c:pt idx="6">
                  <c:v>24.9</c:v>
                </c:pt>
                <c:pt idx="7" formatCode="0.0">
                  <c:v>0</c:v>
                </c:pt>
                <c:pt idx="8" formatCode="0.0">
                  <c:v>23.7</c:v>
                </c:pt>
              </c:numCache>
            </c:numRef>
          </c:val>
        </c:ser>
        <c:dLbls>
          <c:showLegendKey val="0"/>
          <c:showVal val="1"/>
          <c:showCatName val="0"/>
          <c:showSerName val="0"/>
          <c:showPercent val="0"/>
          <c:showBubbleSize val="0"/>
        </c:dLbls>
        <c:gapWidth val="150"/>
        <c:overlap val="-25"/>
        <c:axId val="316103120"/>
        <c:axId val="316103512"/>
      </c:barChart>
      <c:catAx>
        <c:axId val="316103120"/>
        <c:scaling>
          <c:orientation val="minMax"/>
        </c:scaling>
        <c:delete val="0"/>
        <c:axPos val="b"/>
        <c:numFmt formatCode="General" sourceLinked="0"/>
        <c:majorTickMark val="none"/>
        <c:minorTickMark val="none"/>
        <c:tickLblPos val="nextTo"/>
        <c:txPr>
          <a:bodyPr/>
          <a:lstStyle/>
          <a:p>
            <a:pPr>
              <a:defRPr lang="en-US"/>
            </a:pPr>
            <a:endParaRPr lang="en-US"/>
          </a:p>
        </c:txPr>
        <c:crossAx val="316103512"/>
        <c:crosses val="autoZero"/>
        <c:auto val="1"/>
        <c:lblAlgn val="ctr"/>
        <c:lblOffset val="100"/>
        <c:noMultiLvlLbl val="0"/>
      </c:catAx>
      <c:valAx>
        <c:axId val="316103512"/>
        <c:scaling>
          <c:orientation val="minMax"/>
          <c:max val="30"/>
        </c:scaling>
        <c:delete val="1"/>
        <c:axPos val="l"/>
        <c:numFmt formatCode="General" sourceLinked="1"/>
        <c:majorTickMark val="out"/>
        <c:minorTickMark val="none"/>
        <c:tickLblPos val="nextTo"/>
        <c:crossAx val="316103120"/>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603"/>
                  <c:y val="0.16031298313738188"/>
                </c:manualLayout>
              </c:layout>
              <c:spPr/>
              <c:txPr>
                <a:bodyPr/>
                <a:lstStyle/>
                <a:p>
                  <a:pPr>
                    <a:defRPr lang="en-US">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2.608493791217276E-2"/>
                  <c:y val="-0.1930365296803653"/>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15:layout/>
                </c:ext>
              </c:extLst>
            </c:dLbl>
            <c:dLbl>
              <c:idx val="5"/>
              <c:layout>
                <c:manualLayout>
                  <c:x val="0.22671259842519692"/>
                  <c:y val="2.8538812785388139E-3"/>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15:layout/>
              </c:ext>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897"/>
                  <c:y val="0.1447589737902481"/>
                </c:manualLayout>
              </c:layout>
              <c:tx>
                <c:rich>
                  <a:bodyPr/>
                  <a:lstStyle/>
                  <a:p>
                    <a:pPr>
                      <a:defRPr lang="en-US">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66"/>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82"/>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316104688"/>
        <c:axId val="316105080"/>
      </c:barChart>
      <c:catAx>
        <c:axId val="316104688"/>
        <c:scaling>
          <c:orientation val="minMax"/>
        </c:scaling>
        <c:delete val="0"/>
        <c:axPos val="b"/>
        <c:numFmt formatCode="General" sourceLinked="0"/>
        <c:majorTickMark val="none"/>
        <c:minorTickMark val="none"/>
        <c:tickLblPos val="nextTo"/>
        <c:txPr>
          <a:bodyPr/>
          <a:lstStyle/>
          <a:p>
            <a:pPr>
              <a:defRPr lang="en-US"/>
            </a:pPr>
            <a:endParaRPr lang="en-US"/>
          </a:p>
        </c:txPr>
        <c:crossAx val="316105080"/>
        <c:crosses val="autoZero"/>
        <c:auto val="1"/>
        <c:lblAlgn val="ctr"/>
        <c:lblOffset val="100"/>
        <c:noMultiLvlLbl val="0"/>
      </c:catAx>
      <c:valAx>
        <c:axId val="316105080"/>
        <c:scaling>
          <c:orientation val="minMax"/>
          <c:max val="12"/>
        </c:scaling>
        <c:delete val="1"/>
        <c:axPos val="l"/>
        <c:numFmt formatCode="General" sourceLinked="1"/>
        <c:majorTickMark val="out"/>
        <c:minorTickMark val="none"/>
        <c:tickLblPos val="nextTo"/>
        <c:crossAx val="3161046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Sheet1!$B$2:$J$2</c:f>
              <c:numCache>
                <c:formatCode>General</c:formatCode>
                <c:ptCount val="9"/>
                <c:pt idx="0">
                  <c:v>6.5</c:v>
                </c:pt>
                <c:pt idx="1">
                  <c:v>8.4</c:v>
                </c:pt>
                <c:pt idx="2">
                  <c:v>8.7000000000000011</c:v>
                </c:pt>
                <c:pt idx="3">
                  <c:v>6.8</c:v>
                </c:pt>
                <c:pt idx="4">
                  <c:v>8.7000000000000011</c:v>
                </c:pt>
                <c:pt idx="5" formatCode="0.0">
                  <c:v>9.1</c:v>
                </c:pt>
                <c:pt idx="6">
                  <c:v>8.8000000000000007</c:v>
                </c:pt>
                <c:pt idx="7">
                  <c:v>8.7000000000000011</c:v>
                </c:pt>
                <c:pt idx="8">
                  <c:v>8.8000000000000007</c:v>
                </c:pt>
              </c:numCache>
            </c:numRef>
          </c:val>
        </c:ser>
        <c:dLbls>
          <c:showLegendKey val="0"/>
          <c:showVal val="1"/>
          <c:showCatName val="0"/>
          <c:showSerName val="0"/>
          <c:showPercent val="0"/>
          <c:showBubbleSize val="0"/>
        </c:dLbls>
        <c:gapWidth val="70"/>
        <c:overlap val="-25"/>
        <c:axId val="316065040"/>
        <c:axId val="316065432"/>
      </c:barChart>
      <c:catAx>
        <c:axId val="316065040"/>
        <c:scaling>
          <c:orientation val="minMax"/>
        </c:scaling>
        <c:delete val="0"/>
        <c:axPos val="b"/>
        <c:numFmt formatCode="General" sourceLinked="0"/>
        <c:majorTickMark val="none"/>
        <c:minorTickMark val="none"/>
        <c:tickLblPos val="nextTo"/>
        <c:txPr>
          <a:bodyPr/>
          <a:lstStyle/>
          <a:p>
            <a:pPr>
              <a:defRPr lang="en-US"/>
            </a:pPr>
            <a:endParaRPr lang="en-US"/>
          </a:p>
        </c:txPr>
        <c:crossAx val="316065432"/>
        <c:crosses val="autoZero"/>
        <c:auto val="1"/>
        <c:lblAlgn val="ctr"/>
        <c:lblOffset val="100"/>
        <c:noMultiLvlLbl val="0"/>
      </c:catAx>
      <c:valAx>
        <c:axId val="316065432"/>
        <c:scaling>
          <c:orientation val="minMax"/>
          <c:max val="12"/>
        </c:scaling>
        <c:delete val="1"/>
        <c:axPos val="l"/>
        <c:numFmt formatCode="General" sourceLinked="1"/>
        <c:majorTickMark val="out"/>
        <c:minorTickMark val="none"/>
        <c:tickLblPos val="nextTo"/>
        <c:crossAx val="3160650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lang="en-US">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6"/>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9"/>
          <c:y val="3.0866359269839376E-2"/>
          <c:w val="0.66237824438611881"/>
          <c:h val="0.93826728146032101"/>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0.90000000000000058</c:v>
                </c:pt>
                <c:pt idx="1">
                  <c:v>0.60000000000000064</c:v>
                </c:pt>
                <c:pt idx="2">
                  <c:v>0.7000000000000004</c:v>
                </c:pt>
              </c:numCache>
            </c:numRef>
          </c:val>
        </c:ser>
        <c:dLbls>
          <c:showLegendKey val="0"/>
          <c:showVal val="1"/>
          <c:showCatName val="0"/>
          <c:showSerName val="0"/>
          <c:showPercent val="0"/>
          <c:showBubbleSize val="0"/>
        </c:dLbls>
        <c:gapWidth val="95"/>
        <c:overlap val="100"/>
        <c:axId val="316066608"/>
        <c:axId val="316067000"/>
      </c:barChart>
      <c:catAx>
        <c:axId val="316066608"/>
        <c:scaling>
          <c:orientation val="minMax"/>
        </c:scaling>
        <c:delete val="0"/>
        <c:axPos val="l"/>
        <c:numFmt formatCode="General" sourceLinked="0"/>
        <c:majorTickMark val="none"/>
        <c:minorTickMark val="none"/>
        <c:tickLblPos val="nextTo"/>
        <c:txPr>
          <a:bodyPr/>
          <a:lstStyle/>
          <a:p>
            <a:pPr>
              <a:defRPr lang="en-US"/>
            </a:pPr>
            <a:endParaRPr lang="en-US"/>
          </a:p>
        </c:txPr>
        <c:crossAx val="316067000"/>
        <c:crosses val="autoZero"/>
        <c:auto val="1"/>
        <c:lblAlgn val="ctr"/>
        <c:lblOffset val="100"/>
        <c:noMultiLvlLbl val="0"/>
      </c:catAx>
      <c:valAx>
        <c:axId val="316067000"/>
        <c:scaling>
          <c:orientation val="minMax"/>
        </c:scaling>
        <c:delete val="1"/>
        <c:axPos val="b"/>
        <c:numFmt formatCode="General" sourceLinked="1"/>
        <c:majorTickMark val="out"/>
        <c:minorTickMark val="none"/>
        <c:tickLblPos val="nextTo"/>
        <c:crossAx val="316066608"/>
        <c:crosses val="autoZero"/>
        <c:crossBetween val="between"/>
      </c:valAx>
    </c:plotArea>
    <c:legend>
      <c:legendPos val="r"/>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152294944"/>
        <c:axId val="152300712"/>
      </c:barChart>
      <c:catAx>
        <c:axId val="152294944"/>
        <c:scaling>
          <c:orientation val="minMax"/>
        </c:scaling>
        <c:delete val="0"/>
        <c:axPos val="b"/>
        <c:numFmt formatCode="General" sourceLinked="1"/>
        <c:majorTickMark val="none"/>
        <c:minorTickMark val="none"/>
        <c:tickLblPos val="nextTo"/>
        <c:txPr>
          <a:bodyPr/>
          <a:lstStyle/>
          <a:p>
            <a:pPr>
              <a:defRPr lang="en-US"/>
            </a:pPr>
            <a:endParaRPr lang="en-US"/>
          </a:p>
        </c:txPr>
        <c:crossAx val="152300712"/>
        <c:crosses val="autoZero"/>
        <c:auto val="1"/>
        <c:lblAlgn val="ctr"/>
        <c:lblOffset val="100"/>
        <c:noMultiLvlLbl val="0"/>
      </c:catAx>
      <c:valAx>
        <c:axId val="152300712"/>
        <c:scaling>
          <c:orientation val="minMax"/>
          <c:max val="10"/>
        </c:scaling>
        <c:delete val="1"/>
        <c:axPos val="l"/>
        <c:numFmt formatCode="0.0" sourceLinked="1"/>
        <c:majorTickMark val="none"/>
        <c:minorTickMark val="none"/>
        <c:tickLblPos val="none"/>
        <c:crossAx val="1522949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152442224"/>
        <c:axId val="153598976"/>
      </c:barChart>
      <c:catAx>
        <c:axId val="152442224"/>
        <c:scaling>
          <c:orientation val="minMax"/>
        </c:scaling>
        <c:delete val="0"/>
        <c:axPos val="b"/>
        <c:numFmt formatCode="General" sourceLinked="0"/>
        <c:majorTickMark val="none"/>
        <c:minorTickMark val="none"/>
        <c:tickLblPos val="nextTo"/>
        <c:txPr>
          <a:bodyPr rot="0" vert="horz"/>
          <a:lstStyle/>
          <a:p>
            <a:pPr>
              <a:defRPr lang="en-US"/>
            </a:pPr>
            <a:endParaRPr lang="en-US"/>
          </a:p>
        </c:txPr>
        <c:crossAx val="153598976"/>
        <c:crosses val="autoZero"/>
        <c:auto val="1"/>
        <c:lblAlgn val="ctr"/>
        <c:lblOffset val="100"/>
        <c:noMultiLvlLbl val="0"/>
      </c:catAx>
      <c:valAx>
        <c:axId val="153598976"/>
        <c:scaling>
          <c:orientation val="minMax"/>
          <c:max val="10"/>
        </c:scaling>
        <c:delete val="1"/>
        <c:axPos val="l"/>
        <c:numFmt formatCode="General" sourceLinked="1"/>
        <c:majorTickMark val="out"/>
        <c:minorTickMark val="none"/>
        <c:tickLblPos val="nextTo"/>
        <c:crossAx val="1524422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6"/>
            <c:invertIfNegative val="0"/>
            <c:bubble3D val="0"/>
            <c:spPr>
              <a:solidFill>
                <a:schemeClr val="tx2"/>
              </a:solidFill>
            </c:spPr>
          </c:dPt>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showLegendKey val="0"/>
          <c:showVal val="1"/>
          <c:showCatName val="0"/>
          <c:showSerName val="0"/>
          <c:showPercent val="0"/>
          <c:showBubbleSize val="0"/>
        </c:dLbls>
        <c:gapWidth val="100"/>
        <c:axId val="153166896"/>
        <c:axId val="153151552"/>
      </c:barChart>
      <c:catAx>
        <c:axId val="153166896"/>
        <c:scaling>
          <c:orientation val="minMax"/>
        </c:scaling>
        <c:delete val="0"/>
        <c:axPos val="l"/>
        <c:numFmt formatCode="General" sourceLinked="0"/>
        <c:majorTickMark val="none"/>
        <c:minorTickMark val="none"/>
        <c:tickLblPos val="nextTo"/>
        <c:txPr>
          <a:bodyPr/>
          <a:lstStyle/>
          <a:p>
            <a:pPr>
              <a:defRPr lang="en-US"/>
            </a:pPr>
            <a:endParaRPr lang="en-US"/>
          </a:p>
        </c:txPr>
        <c:crossAx val="153151552"/>
        <c:crosses val="autoZero"/>
        <c:auto val="1"/>
        <c:lblAlgn val="ctr"/>
        <c:lblOffset val="100"/>
        <c:noMultiLvlLbl val="0"/>
      </c:catAx>
      <c:valAx>
        <c:axId val="153151552"/>
        <c:scaling>
          <c:orientation val="minMax"/>
          <c:max val="10"/>
        </c:scaling>
        <c:delete val="1"/>
        <c:axPos val="b"/>
        <c:numFmt formatCode="0.0" sourceLinked="1"/>
        <c:majorTickMark val="none"/>
        <c:minorTickMark val="none"/>
        <c:tickLblPos val="nextTo"/>
        <c:crossAx val="1531668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Pt>
            <c:idx val="3"/>
            <c:invertIfNegative val="0"/>
            <c:bubble3D val="0"/>
            <c:spPr>
              <a:solidFill>
                <a:srgbClr val="002060"/>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150606136"/>
        <c:axId val="150606528"/>
      </c:barChart>
      <c:catAx>
        <c:axId val="150606136"/>
        <c:scaling>
          <c:orientation val="minMax"/>
        </c:scaling>
        <c:delete val="0"/>
        <c:axPos val="b"/>
        <c:numFmt formatCode="General" sourceLinked="0"/>
        <c:majorTickMark val="none"/>
        <c:minorTickMark val="none"/>
        <c:tickLblPos val="nextTo"/>
        <c:txPr>
          <a:bodyPr/>
          <a:lstStyle/>
          <a:p>
            <a:pPr>
              <a:defRPr lang="en-US"/>
            </a:pPr>
            <a:endParaRPr lang="en-US"/>
          </a:p>
        </c:txPr>
        <c:crossAx val="150606528"/>
        <c:crosses val="autoZero"/>
        <c:auto val="1"/>
        <c:lblAlgn val="ctr"/>
        <c:lblOffset val="100"/>
        <c:noMultiLvlLbl val="0"/>
      </c:catAx>
      <c:valAx>
        <c:axId val="150606528"/>
        <c:scaling>
          <c:orientation val="minMax"/>
          <c:max val="10"/>
        </c:scaling>
        <c:delete val="1"/>
        <c:axPos val="l"/>
        <c:numFmt formatCode="General" sourceLinked="1"/>
        <c:majorTickMark val="none"/>
        <c:minorTickMark val="none"/>
        <c:tickLblPos val="none"/>
        <c:crossAx val="1506061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lang="en-US"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Sheet1!$B$2:$B$10</c:f>
              <c:numCache>
                <c:formatCode>General</c:formatCode>
                <c:ptCount val="9"/>
                <c:pt idx="0">
                  <c:v>31.7</c:v>
                </c:pt>
                <c:pt idx="1">
                  <c:v>31.6</c:v>
                </c:pt>
                <c:pt idx="2">
                  <c:v>29.9</c:v>
                </c:pt>
                <c:pt idx="3">
                  <c:v>34.4</c:v>
                </c:pt>
                <c:pt idx="4">
                  <c:v>32.300000000000011</c:v>
                </c:pt>
                <c:pt idx="5">
                  <c:v>32.1</c:v>
                </c:pt>
                <c:pt idx="6" formatCode="0.0">
                  <c:v>32.6</c:v>
                </c:pt>
                <c:pt idx="7">
                  <c:v>30.7</c:v>
                </c:pt>
                <c:pt idx="8">
                  <c:v>29.6</c:v>
                </c:pt>
              </c:numCache>
            </c:numRef>
          </c:val>
        </c:ser>
        <c:dLbls>
          <c:showLegendKey val="0"/>
          <c:showVal val="1"/>
          <c:showCatName val="0"/>
          <c:showSerName val="0"/>
          <c:showPercent val="0"/>
          <c:showBubbleSize val="0"/>
        </c:dLbls>
        <c:gapWidth val="150"/>
        <c:axId val="150608488"/>
        <c:axId val="150608880"/>
      </c:barChart>
      <c:catAx>
        <c:axId val="150608488"/>
        <c:scaling>
          <c:orientation val="minMax"/>
        </c:scaling>
        <c:delete val="0"/>
        <c:axPos val="b"/>
        <c:numFmt formatCode="General" sourceLinked="0"/>
        <c:majorTickMark val="none"/>
        <c:minorTickMark val="none"/>
        <c:tickLblPos val="nextTo"/>
        <c:spPr>
          <a:ln>
            <a:solidFill>
              <a:schemeClr val="bg1"/>
            </a:solidFill>
          </a:ln>
        </c:spPr>
        <c:txPr>
          <a:bodyPr/>
          <a:lstStyle/>
          <a:p>
            <a:pPr>
              <a:defRPr lang="en-US"/>
            </a:pPr>
            <a:endParaRPr lang="en-US"/>
          </a:p>
        </c:txPr>
        <c:crossAx val="150608880"/>
        <c:crosses val="autoZero"/>
        <c:auto val="1"/>
        <c:lblAlgn val="ctr"/>
        <c:lblOffset val="100"/>
        <c:noMultiLvlLbl val="0"/>
      </c:catAx>
      <c:valAx>
        <c:axId val="150608880"/>
        <c:scaling>
          <c:orientation val="minMax"/>
          <c:max val="50"/>
          <c:min val="0"/>
        </c:scaling>
        <c:delete val="1"/>
        <c:axPos val="l"/>
        <c:numFmt formatCode="General" sourceLinked="1"/>
        <c:majorTickMark val="none"/>
        <c:minorTickMark val="none"/>
        <c:tickLblPos val="nextTo"/>
        <c:crossAx val="1506084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78"/>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lang="en-US">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lang="en-US">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lang="en-US">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lang="en-US">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Sheet1!$B$2:$B$10</c:f>
              <c:numCache>
                <c:formatCode>0.0</c:formatCode>
                <c:ptCount val="9"/>
                <c:pt idx="0">
                  <c:v>20.2</c:v>
                </c:pt>
                <c:pt idx="1">
                  <c:v>17.899999999999999</c:v>
                </c:pt>
                <c:pt idx="2">
                  <c:v>17.7</c:v>
                </c:pt>
                <c:pt idx="3">
                  <c:v>19.399999999999999</c:v>
                </c:pt>
                <c:pt idx="4">
                  <c:v>18.2</c:v>
                </c:pt>
                <c:pt idx="5">
                  <c:v>17.3</c:v>
                </c:pt>
                <c:pt idx="6">
                  <c:v>17.899999999999999</c:v>
                </c:pt>
                <c:pt idx="7">
                  <c:v>17.399999999999999</c:v>
                </c:pt>
                <c:pt idx="8">
                  <c:v>17.600000000000001</c:v>
                </c:pt>
              </c:numCache>
            </c:numRef>
          </c:val>
        </c:ser>
        <c:dLbls>
          <c:showLegendKey val="0"/>
          <c:showVal val="1"/>
          <c:showCatName val="0"/>
          <c:showSerName val="0"/>
          <c:showPercent val="0"/>
          <c:showBubbleSize val="0"/>
        </c:dLbls>
        <c:gapWidth val="150"/>
        <c:overlap val="-25"/>
        <c:axId val="153926016"/>
        <c:axId val="153926408"/>
      </c:barChart>
      <c:catAx>
        <c:axId val="153926016"/>
        <c:scaling>
          <c:orientation val="minMax"/>
        </c:scaling>
        <c:delete val="0"/>
        <c:axPos val="b"/>
        <c:numFmt formatCode="General" sourceLinked="0"/>
        <c:majorTickMark val="none"/>
        <c:minorTickMark val="none"/>
        <c:tickLblPos val="nextTo"/>
        <c:txPr>
          <a:bodyPr/>
          <a:lstStyle/>
          <a:p>
            <a:pPr>
              <a:defRPr lang="en-US"/>
            </a:pPr>
            <a:endParaRPr lang="en-US"/>
          </a:p>
        </c:txPr>
        <c:crossAx val="153926408"/>
        <c:crosses val="autoZero"/>
        <c:auto val="1"/>
        <c:lblAlgn val="ctr"/>
        <c:lblOffset val="100"/>
        <c:noMultiLvlLbl val="0"/>
      </c:catAx>
      <c:valAx>
        <c:axId val="153926408"/>
        <c:scaling>
          <c:orientation val="minMax"/>
          <c:min val="0"/>
        </c:scaling>
        <c:delete val="1"/>
        <c:axPos val="l"/>
        <c:numFmt formatCode="0.0" sourceLinked="1"/>
        <c:majorTickMark val="out"/>
        <c:minorTickMark val="none"/>
        <c:tickLblPos val="nextTo"/>
        <c:crossAx val="15392601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Nigeria</c:v>
                </c:pt>
                <c:pt idx="1">
                  <c:v>North West</c:v>
                </c:pt>
                <c:pt idx="2">
                  <c:v>Jigawa</c:v>
                </c:pt>
                <c:pt idx="3">
                  <c:v>Kaduna</c:v>
                </c:pt>
                <c:pt idx="4">
                  <c:v>Kano</c:v>
                </c:pt>
                <c:pt idx="5">
                  <c:v>Katsina</c:v>
                </c:pt>
                <c:pt idx="6">
                  <c:v>Kebbi</c:v>
                </c:pt>
                <c:pt idx="7">
                  <c:v>Sokoto</c:v>
                </c:pt>
                <c:pt idx="8">
                  <c:v>Zamfara</c:v>
                </c:pt>
              </c:strCache>
            </c:strRef>
          </c:cat>
          <c:val>
            <c:numRef>
              <c:f>Sheet1!$B$2:$B$10</c:f>
              <c:numCache>
                <c:formatCode>General</c:formatCode>
                <c:ptCount val="9"/>
                <c:pt idx="0">
                  <c:v>23</c:v>
                </c:pt>
                <c:pt idx="1">
                  <c:v>36</c:v>
                </c:pt>
                <c:pt idx="2">
                  <c:v>52</c:v>
                </c:pt>
                <c:pt idx="3">
                  <c:v>33</c:v>
                </c:pt>
                <c:pt idx="4">
                  <c:v>23</c:v>
                </c:pt>
                <c:pt idx="5">
                  <c:v>53</c:v>
                </c:pt>
                <c:pt idx="6">
                  <c:v>34</c:v>
                </c:pt>
                <c:pt idx="7">
                  <c:v>36</c:v>
                </c:pt>
                <c:pt idx="8">
                  <c:v>43</c:v>
                </c:pt>
              </c:numCache>
            </c:numRef>
          </c:val>
        </c:ser>
        <c:dLbls>
          <c:showLegendKey val="0"/>
          <c:showVal val="0"/>
          <c:showCatName val="0"/>
          <c:showSerName val="0"/>
          <c:showPercent val="0"/>
          <c:showBubbleSize val="0"/>
        </c:dLbls>
        <c:gapWidth val="150"/>
        <c:axId val="153927192"/>
        <c:axId val="153927584"/>
      </c:barChart>
      <c:catAx>
        <c:axId val="153927192"/>
        <c:scaling>
          <c:orientation val="minMax"/>
        </c:scaling>
        <c:delete val="0"/>
        <c:axPos val="b"/>
        <c:numFmt formatCode="General" sourceLinked="0"/>
        <c:majorTickMark val="none"/>
        <c:minorTickMark val="none"/>
        <c:tickLblPos val="nextTo"/>
        <c:txPr>
          <a:bodyPr/>
          <a:lstStyle/>
          <a:p>
            <a:pPr>
              <a:defRPr lang="en-US"/>
            </a:pPr>
            <a:endParaRPr lang="en-US"/>
          </a:p>
        </c:txPr>
        <c:crossAx val="153927584"/>
        <c:crosses val="autoZero"/>
        <c:auto val="1"/>
        <c:lblAlgn val="ctr"/>
        <c:lblOffset val="100"/>
        <c:noMultiLvlLbl val="0"/>
      </c:catAx>
      <c:valAx>
        <c:axId val="153927584"/>
        <c:scaling>
          <c:orientation val="minMax"/>
          <c:max val="75"/>
        </c:scaling>
        <c:delete val="1"/>
        <c:axPos val="l"/>
        <c:numFmt formatCode="General" sourceLinked="1"/>
        <c:majorTickMark val="out"/>
        <c:minorTickMark val="none"/>
        <c:tickLblPos val="nextTo"/>
        <c:crossAx val="15392719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6935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Kaduna at 34.4 months compared to </a:t>
            </a:r>
            <a:r>
              <a:rPr lang="en-US" baseline="0" dirty="0" err="1" smtClean="0"/>
              <a:t>Zamfara</a:t>
            </a:r>
            <a:r>
              <a:rPr lang="en-US" baseline="0" dirty="0" smtClean="0"/>
              <a:t> where women wait 29.6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17.9 years.</a:t>
            </a:r>
            <a:r>
              <a:rPr lang="en-US" baseline="0" dirty="0" smtClean="0"/>
              <a:t> A higher median age at first birth happens in Kaduna (19.4years) than in </a:t>
            </a:r>
            <a:r>
              <a:rPr lang="en-US" baseline="0" dirty="0" err="1" smtClean="0"/>
              <a:t>Katsina</a:t>
            </a:r>
            <a:r>
              <a:rPr lang="en-US" baseline="0" dirty="0" smtClean="0"/>
              <a:t> (17.3 years). Regionally, median age at first birth is highest in South East (23.7 years) compared to the lowest median age at first birth in North West (17.9 years).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36%</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a:t>
            </a:r>
            <a:r>
              <a:rPr lang="en-US" dirty="0" err="1" smtClean="0"/>
              <a:t>Katsina</a:t>
            </a:r>
            <a:r>
              <a:rPr lang="en-US" dirty="0" smtClean="0"/>
              <a:t> (53%) than in Kano (23%).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olidFill>
                  <a:srgbClr val="FF0000"/>
                </a:solidFill>
              </a:rPr>
              <a:t>The median age at first marriage is 18.1 years for women age 25-49. Women from South East Zone marry about 7 years later than women from North West Zo</a:t>
            </a:r>
            <a:r>
              <a:rPr lang="en-US" baseline="0" dirty="0" smtClean="0"/>
              <a:t>ne. Women in </a:t>
            </a:r>
            <a:r>
              <a:rPr lang="en-US" baseline="0" dirty="0" err="1" smtClean="0"/>
              <a:t>Zamfara</a:t>
            </a:r>
            <a:r>
              <a:rPr lang="en-US" baseline="0" dirty="0" smtClean="0"/>
              <a:t> marry almost 2 years earlier than women in Kaduna.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98429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The mean ideal number of children reported by women remains</a:t>
            </a:r>
            <a:r>
              <a:rPr lang="en-US" baseline="0" dirty="0" smtClean="0"/>
              <a:t> unchanged since the 2003 NDHS. Women in </a:t>
            </a:r>
            <a:r>
              <a:rPr lang="en-US" baseline="0" dirty="0" err="1" smtClean="0"/>
              <a:t>Katsina</a:t>
            </a:r>
            <a:r>
              <a:rPr lang="en-US" baseline="0" dirty="0" smtClean="0"/>
              <a:t> state want 2.3 more children than women in Kaduna.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700256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931341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56792"/>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pPr/>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pPr/>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North West Zone is 31.6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61859265"/>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628283447"/>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fontScale="925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26%</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9% </a:t>
            </a:r>
            <a:r>
              <a:rPr lang="en-US" dirty="0"/>
              <a:t>are </a:t>
            </a:r>
            <a:r>
              <a:rPr lang="en-US" i="1" dirty="0"/>
              <a:t>pregnant</a:t>
            </a:r>
            <a:r>
              <a:rPr lang="en-US" dirty="0"/>
              <a:t> with their first </a:t>
            </a:r>
            <a:r>
              <a:rPr lang="en-US" dirty="0" smtClean="0"/>
              <a:t>child in </a:t>
            </a:r>
            <a:r>
              <a:rPr lang="en-US" b="1" dirty="0" smtClean="0">
                <a:solidFill>
                  <a:schemeClr val="accent4"/>
                </a:solidFill>
              </a:rPr>
              <a:t>North West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20930900"/>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997763804"/>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989195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428596" y="1214422"/>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84921426"/>
              </p:ext>
            </p:extLst>
          </p:nvPr>
        </p:nvGraphicFramePr>
        <p:xfrm>
          <a:off x="28432" y="1664732"/>
          <a:ext cx="9115567" cy="469322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6143644"/>
            <a:ext cx="7683795" cy="646331"/>
          </a:xfrm>
          <a:prstGeom prst="rect">
            <a:avLst/>
          </a:prstGeom>
          <a:noFill/>
        </p:spPr>
        <p:txBody>
          <a:bodyPr wrap="square" rtlCol="0">
            <a:spAutoFit/>
          </a:bodyPr>
          <a:lstStyle/>
          <a:p>
            <a:r>
              <a:rPr lang="en-US" i="1" dirty="0" smtClean="0">
                <a:latin typeface="+mj-lt"/>
              </a:rPr>
              <a:t>A= Omitted because less than  50% of the respondents had  intercourse for the first time before reaching the beginning of the age group </a:t>
            </a:r>
            <a:endParaRPr lang="en-US" i="1" dirty="0">
              <a:latin typeface="+mj-lt"/>
            </a:endParaRPr>
          </a:p>
        </p:txBody>
      </p:sp>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39331749"/>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686732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North West Zone </a:t>
            </a:r>
            <a:r>
              <a:rPr lang="en-US" dirty="0" smtClean="0"/>
              <a:t>have </a:t>
            </a:r>
            <a:r>
              <a:rPr lang="en-US" dirty="0"/>
              <a:t>on average </a:t>
            </a:r>
            <a:r>
              <a:rPr lang="en-US" b="1" dirty="0" smtClean="0">
                <a:solidFill>
                  <a:schemeClr val="accent4"/>
                </a:solidFill>
              </a:rPr>
              <a:t>6.7</a:t>
            </a:r>
            <a:r>
              <a:rPr lang="en-US" dirty="0" smtClean="0">
                <a:solidFill>
                  <a:schemeClr val="accent4"/>
                </a:solidFill>
              </a:rPr>
              <a:t> </a:t>
            </a:r>
            <a:r>
              <a:rPr lang="en-US" dirty="0"/>
              <a:t>children</a:t>
            </a:r>
            <a:endParaRPr lang="en-US" dirty="0" smtClean="0"/>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b="1" dirty="0" smtClean="0">
                <a:solidFill>
                  <a:schemeClr val="accent4"/>
                </a:solidFill>
              </a:rPr>
              <a:t>in North West Zone </a:t>
            </a:r>
            <a:r>
              <a:rPr lang="en-US" dirty="0" smtClean="0"/>
              <a:t>marry </a:t>
            </a:r>
            <a:r>
              <a:rPr lang="en-US" dirty="0"/>
              <a:t>at a median age of </a:t>
            </a:r>
            <a:r>
              <a:rPr lang="en-US" b="1" dirty="0" smtClean="0">
                <a:solidFill>
                  <a:schemeClr val="accent4"/>
                </a:solidFill>
              </a:rPr>
              <a:t>15.3</a:t>
            </a:r>
            <a:r>
              <a:rPr lang="en-US" dirty="0" smtClean="0">
                <a:solidFill>
                  <a:schemeClr val="accent4"/>
                </a:solidFill>
              </a:rPr>
              <a:t> </a:t>
            </a:r>
            <a:r>
              <a:rPr lang="en-US" dirty="0"/>
              <a:t>and have their first birth at a median age of </a:t>
            </a:r>
            <a:r>
              <a:rPr lang="en-US" b="1" dirty="0" smtClean="0">
                <a:solidFill>
                  <a:schemeClr val="accent4"/>
                </a:solidFill>
              </a:rPr>
              <a:t>17.9</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dirty="0" smtClean="0">
                <a:solidFill>
                  <a:schemeClr val="accent4"/>
                </a:solidFill>
              </a:rPr>
              <a:t>36% </a:t>
            </a:r>
            <a:r>
              <a:rPr lang="en-US" dirty="0"/>
              <a:t>of women age 15-19 </a:t>
            </a:r>
            <a:r>
              <a:rPr lang="en-US" dirty="0" smtClean="0"/>
              <a:t>in </a:t>
            </a:r>
            <a:r>
              <a:rPr lang="en-US" b="1" dirty="0" smtClean="0">
                <a:solidFill>
                  <a:schemeClr val="accent4"/>
                </a:solidFill>
              </a:rPr>
              <a:t>North West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p>
            <a:pPr lvl="0" algn="ctr" fontAlgn="auto">
              <a:spcAft>
                <a:spcPts val="0"/>
              </a:spcAft>
            </a:pPr>
            <a:r>
              <a:rPr lang="en-US" sz="4400" dirty="0" smtClean="0"/>
              <a:t>Fertility by State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5" name="Group 5"/>
          <p:cNvGrpSpPr>
            <a:grpSpLocks noChangeAspect="1"/>
          </p:cNvGrpSpPr>
          <p:nvPr/>
        </p:nvGrpSpPr>
        <p:grpSpPr bwMode="auto">
          <a:xfrm>
            <a:off x="571472" y="1203325"/>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600200" y="1586525"/>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7.0</a:t>
            </a:r>
            <a:endParaRPr lang="en-US" sz="2400" b="1" dirty="0">
              <a:solidFill>
                <a:schemeClr val="bg1"/>
              </a:solidFill>
              <a:latin typeface="+mn-lt"/>
            </a:endParaRPr>
          </a:p>
        </p:txBody>
      </p:sp>
      <p:sp>
        <p:nvSpPr>
          <p:cNvPr id="15" name="TextBox 14"/>
          <p:cNvSpPr txBox="1"/>
          <p:nvPr/>
        </p:nvSpPr>
        <p:spPr>
          <a:xfrm>
            <a:off x="2606469" y="3108325"/>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8.4</a:t>
            </a:r>
            <a:endParaRPr lang="en-US" sz="2400" b="1" dirty="0">
              <a:solidFill>
                <a:schemeClr val="bg1"/>
              </a:solidFill>
              <a:latin typeface="+mn-lt"/>
            </a:endParaRPr>
          </a:p>
        </p:txBody>
      </p:sp>
      <p:sp>
        <p:nvSpPr>
          <p:cNvPr id="16" name="TextBox 15"/>
          <p:cNvSpPr txBox="1"/>
          <p:nvPr/>
        </p:nvSpPr>
        <p:spPr>
          <a:xfrm>
            <a:off x="357158" y="3573016"/>
            <a:ext cx="1655381"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6.7</a:t>
            </a:r>
            <a:endParaRPr lang="en-US" sz="2400" b="1" dirty="0">
              <a:solidFill>
                <a:schemeClr val="bg1"/>
              </a:solidFill>
              <a:latin typeface="+mn-lt"/>
            </a:endParaRPr>
          </a:p>
        </p:txBody>
      </p:sp>
      <p:sp>
        <p:nvSpPr>
          <p:cNvPr id="17" name="TextBox 16"/>
          <p:cNvSpPr txBox="1"/>
          <p:nvPr/>
        </p:nvSpPr>
        <p:spPr>
          <a:xfrm>
            <a:off x="4159661" y="2362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7.4</a:t>
            </a:r>
            <a:endParaRPr lang="en-US" sz="2400" b="1" dirty="0">
              <a:solidFill>
                <a:schemeClr val="bg1"/>
              </a:solidFill>
              <a:latin typeface="+mn-lt"/>
            </a:endParaRPr>
          </a:p>
        </p:txBody>
      </p:sp>
      <p:sp>
        <p:nvSpPr>
          <p:cNvPr id="18" name="TextBox 17"/>
          <p:cNvSpPr txBox="1"/>
          <p:nvPr/>
        </p:nvSpPr>
        <p:spPr>
          <a:xfrm>
            <a:off x="6400800" y="2577645"/>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7.6</a:t>
            </a:r>
            <a:endParaRPr lang="en-US" sz="2400" b="1" dirty="0">
              <a:solidFill>
                <a:schemeClr val="bg1"/>
              </a:solidFill>
              <a:latin typeface="+mn-lt"/>
            </a:endParaRPr>
          </a:p>
        </p:txBody>
      </p:sp>
      <p:sp>
        <p:nvSpPr>
          <p:cNvPr id="19" name="TextBox 18"/>
          <p:cNvSpPr txBox="1"/>
          <p:nvPr/>
        </p:nvSpPr>
        <p:spPr>
          <a:xfrm>
            <a:off x="5199350" y="3286423"/>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6.8</a:t>
            </a:r>
            <a:endParaRPr lang="en-US" sz="2400" b="1" dirty="0">
              <a:solidFill>
                <a:schemeClr val="bg1"/>
              </a:solidFill>
              <a:latin typeface="+mn-lt"/>
            </a:endParaRPr>
          </a:p>
        </p:txBody>
      </p:sp>
      <p:sp>
        <p:nvSpPr>
          <p:cNvPr id="20" name="TextBox 19"/>
          <p:cNvSpPr txBox="1"/>
          <p:nvPr/>
        </p:nvSpPr>
        <p:spPr>
          <a:xfrm>
            <a:off x="4388261" y="4942185"/>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4.1</a:t>
            </a:r>
            <a:endParaRPr lang="en-US" sz="2400" b="1" dirty="0">
              <a:latin typeface="+mn-lt"/>
            </a:endParaRPr>
          </a:p>
        </p:txBody>
      </p:sp>
      <p:sp>
        <p:nvSpPr>
          <p:cNvPr id="21" name="TextBox 20"/>
          <p:cNvSpPr txBox="1"/>
          <p:nvPr/>
        </p:nvSpPr>
        <p:spPr>
          <a:xfrm>
            <a:off x="-108520"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5.5</a:t>
            </a:r>
          </a:p>
          <a:p>
            <a:pPr algn="ctr"/>
            <a:r>
              <a:rPr lang="en-US" sz="2800" b="1" dirty="0" smtClean="0">
                <a:latin typeface="+mj-lt"/>
              </a:rPr>
              <a:t>North West</a:t>
            </a:r>
            <a:br>
              <a:rPr lang="en-US" sz="2800" b="1" dirty="0" smtClean="0">
                <a:latin typeface="+mj-lt"/>
              </a:rPr>
            </a:br>
            <a:r>
              <a:rPr lang="en-US" sz="2800" b="1" dirty="0" smtClean="0">
                <a:latin typeface="+mj-lt"/>
              </a:rPr>
              <a:t>6.7</a:t>
            </a:r>
            <a:endParaRPr lang="en-US" sz="2800" b="1" dirty="0">
              <a:latin typeface="+mj-lt"/>
            </a:endParaRPr>
          </a:p>
        </p:txBody>
      </p:sp>
      <p:sp>
        <p:nvSpPr>
          <p:cNvPr id="22" name="TextBox 21"/>
          <p:cNvSpPr txBox="1"/>
          <p:nvPr/>
        </p:nvSpPr>
        <p:spPr>
          <a:xfrm>
            <a:off x="161571" y="849868"/>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4494</TotalTime>
  <Words>1296</Words>
  <Application>Microsoft Office PowerPoint</Application>
  <PresentationFormat>On-screen Show (4:3)</PresentationFormat>
  <Paragraphs>159</Paragraphs>
  <Slides>28</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1_Custom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PowerPoint Presentation</vt:lpstr>
      <vt:lpstr>PowerPoint Presentation</vt:lpstr>
      <vt:lpstr>Birth Intervals</vt:lpstr>
      <vt:lpstr>Birth Intervals by States</vt:lpstr>
      <vt:lpstr>Length of Birth Intervals</vt:lpstr>
      <vt:lpstr>Median Age at First Birth  for Women Age 25-49</vt:lpstr>
      <vt:lpstr>Teenage Childbearing</vt:lpstr>
      <vt:lpstr>Teenage Childbearing by State</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325</cp:revision>
  <dcterms:created xsi:type="dcterms:W3CDTF">2008-02-29T16:41:57Z</dcterms:created>
  <dcterms:modified xsi:type="dcterms:W3CDTF">2014-08-25T21:06:47Z</dcterms:modified>
</cp:coreProperties>
</file>