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6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69612024"/>
        <c:axId val="148831336"/>
      </c:barChart>
      <c:catAx>
        <c:axId val="169612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8831336"/>
        <c:crosses val="autoZero"/>
        <c:auto val="1"/>
        <c:lblAlgn val="ctr"/>
        <c:lblOffset val="100"/>
        <c:noMultiLvlLbl val="0"/>
      </c:catAx>
      <c:valAx>
        <c:axId val="148831336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169612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6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35</c:v>
                </c:pt>
                <c:pt idx="1">
                  <c:v>35</c:v>
                </c:pt>
                <c:pt idx="2">
                  <c:v>28</c:v>
                </c:pt>
                <c:pt idx="3">
                  <c:v>21</c:v>
                </c:pt>
                <c:pt idx="4">
                  <c:v>52</c:v>
                </c:pt>
                <c:pt idx="5">
                  <c:v>45</c:v>
                </c:pt>
                <c:pt idx="6">
                  <c:v>35</c:v>
                </c:pt>
                <c:pt idx="7">
                  <c:v>27</c:v>
                </c:pt>
                <c:pt idx="8">
                  <c:v>14</c:v>
                </c:pt>
                <c:pt idx="9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48282144"/>
        <c:axId val="149145544"/>
      </c:barChart>
      <c:catAx>
        <c:axId val="148282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9145544"/>
        <c:crosses val="autoZero"/>
        <c:auto val="1"/>
        <c:lblAlgn val="ctr"/>
        <c:lblOffset val="100"/>
        <c:noMultiLvlLbl val="0"/>
      </c:catAx>
      <c:valAx>
        <c:axId val="149145544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148282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49240104"/>
        <c:axId val="149174392"/>
      </c:barChart>
      <c:catAx>
        <c:axId val="149240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49174392"/>
        <c:crosses val="autoZero"/>
        <c:auto val="1"/>
        <c:lblAlgn val="ctr"/>
        <c:lblOffset val="100"/>
        <c:noMultiLvlLbl val="0"/>
      </c:catAx>
      <c:valAx>
        <c:axId val="1491743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14924010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5004536"/>
        <c:axId val="314160344"/>
      </c:barChart>
      <c:catAx>
        <c:axId val="3150045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4160344"/>
        <c:crosses val="autoZero"/>
        <c:auto val="1"/>
        <c:lblAlgn val="ctr"/>
        <c:lblOffset val="100"/>
        <c:noMultiLvlLbl val="0"/>
      </c:catAx>
      <c:valAx>
        <c:axId val="3141603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315004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4161128"/>
        <c:axId val="314161520"/>
      </c:barChart>
      <c:catAx>
        <c:axId val="314161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4161520"/>
        <c:crosses val="autoZero"/>
        <c:auto val="1"/>
        <c:lblAlgn val="ctr"/>
        <c:lblOffset val="100"/>
        <c:noMultiLvlLbl val="0"/>
      </c:catAx>
      <c:valAx>
        <c:axId val="31416152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314161128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14162304"/>
        <c:axId val="314162696"/>
      </c:barChart>
      <c:catAx>
        <c:axId val="31416230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314162696"/>
        <c:crosses val="autoZero"/>
        <c:auto val="1"/>
        <c:lblAlgn val="ctr"/>
        <c:lblOffset val="100"/>
        <c:noMultiLvlLbl val="0"/>
      </c:catAx>
      <c:valAx>
        <c:axId val="314162696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one"/>
        <c:crossAx val="31416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67"/>
          <c:y val="3.0866359269839373E-2"/>
          <c:w val="0.82686582579955281"/>
          <c:h val="0.938267281460321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4163480"/>
        <c:axId val="314163872"/>
      </c:barChart>
      <c:catAx>
        <c:axId val="314163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4163872"/>
        <c:crosses val="autoZero"/>
        <c:auto val="1"/>
        <c:lblAlgn val="ctr"/>
        <c:lblOffset val="100"/>
        <c:noMultiLvlLbl val="0"/>
      </c:catAx>
      <c:valAx>
        <c:axId val="314163872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one"/>
        <c:crossAx val="314163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63"/>
          <c:y val="2.0547945205479458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6307328"/>
        <c:axId val="316307720"/>
      </c:barChart>
      <c:catAx>
        <c:axId val="31630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6307720"/>
        <c:crosses val="autoZero"/>
        <c:auto val="1"/>
        <c:lblAlgn val="ctr"/>
        <c:lblOffset val="100"/>
        <c:noMultiLvlLbl val="0"/>
      </c:catAx>
      <c:valAx>
        <c:axId val="316307720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one"/>
        <c:crossAx val="316307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6"/>
                  <c:y val="-0.191262871087620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79909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This rate was highest among children 6-23 months old. 29% of children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taken to a health facility or provider. Children whose mothers have higher education and from the wealthiest households are more likely than other children to visit a health professional or facility for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193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07326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06972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96758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16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1282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3047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East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5% </a:t>
            </a:r>
            <a:r>
              <a:rPr lang="en-US" dirty="0" smtClean="0">
                <a:latin typeface="Calibri" pitchFamily="34" charset="0"/>
              </a:rPr>
              <a:t>in the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East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33%</a:t>
            </a:r>
            <a:r>
              <a:rPr lang="en-US" dirty="0" smtClean="0">
                <a:latin typeface="Calibri" pitchFamily="34" charset="0"/>
              </a:rPr>
              <a:t> 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East Zone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21%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North East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27%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27%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25</a:t>
            </a:r>
            <a:r>
              <a:rPr lang="en-US" b="1" dirty="0" smtClean="0">
                <a:solidFill>
                  <a:schemeClr val="bg2"/>
                </a:solidFill>
              </a:rPr>
              <a:t>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21%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East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 err="1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24% </a:t>
            </a:r>
            <a:r>
              <a:rPr lang="en-US" dirty="0">
                <a:latin typeface="Calibri" pitchFamily="34" charset="0"/>
              </a:rPr>
              <a:t>of children with </a:t>
            </a:r>
            <a:r>
              <a:rPr lang="en-US" dirty="0" err="1">
                <a:latin typeface="Calibri" pitchFamily="34" charset="0"/>
              </a:rPr>
              <a:t>diarrhoea</a:t>
            </a:r>
            <a:r>
              <a:rPr lang="en-US" dirty="0">
                <a:latin typeface="Calibri" pitchFamily="34" charset="0"/>
              </a:rPr>
              <a:t>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14%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North East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33%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East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symptoms of ARI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21%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East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North East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434532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Immunization Coverage by State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133600" y="914400"/>
            <a:ext cx="5105400" cy="54737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tx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25911" y="3962400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</a:p>
          <a:p>
            <a:pPr algn="ctr"/>
            <a:r>
              <a:rPr lang="en-US" sz="2800" b="1" dirty="0" smtClean="0">
                <a:latin typeface="+mj-lt"/>
              </a:rPr>
              <a:t>North East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14%</a:t>
            </a:r>
            <a:endParaRPr lang="en-US" sz="28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1245" y="1524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Borno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5200" y="1600200"/>
            <a:ext cx="1631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Yobe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81200" y="3200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Bauchi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0400" y="2971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  22%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0" y="37338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latin typeface="+mn-lt"/>
              </a:rPr>
              <a:t>40%</a:t>
            </a:r>
            <a:endParaRPr lang="en-US" sz="2400" b="1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90800" y="4876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Taraba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1000" y="642982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3949</TotalTime>
  <Words>1226</Words>
  <Application>Microsoft Office PowerPoint</Application>
  <PresentationFormat>On-screen Show (4:3)</PresentationFormat>
  <Paragraphs>147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North East Zone</vt:lpstr>
      <vt:lpstr>Trends in Immunization Coverage</vt:lpstr>
      <vt:lpstr>Immunization Coverage by Zone</vt:lpstr>
      <vt:lpstr>Immunization Coverage by State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316</cp:revision>
  <dcterms:created xsi:type="dcterms:W3CDTF">2008-02-29T16:41:57Z</dcterms:created>
  <dcterms:modified xsi:type="dcterms:W3CDTF">2014-08-25T20:55:29Z</dcterms:modified>
</cp:coreProperties>
</file>