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3" r:id="rId19"/>
    <p:sldId id="415" r:id="rId20"/>
    <p:sldId id="419" r:id="rId21"/>
    <p:sldId id="396" r:id="rId22"/>
    <p:sldId id="424"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2416" autoAdjust="0"/>
  </p:normalViewPr>
  <p:slideViewPr>
    <p:cSldViewPr>
      <p:cViewPr varScale="1">
        <p:scale>
          <a:sx n="72" d="100"/>
          <a:sy n="72" d="100"/>
        </p:scale>
        <p:origin x="1458" y="54"/>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61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20.100000000000001</c:v>
                </c:pt>
                <c:pt idx="1">
                  <c:v>0.5</c:v>
                </c:pt>
                <c:pt idx="2">
                  <c:v>5.0999999999999996</c:v>
                </c:pt>
              </c:numCache>
            </c:numRef>
          </c:val>
        </c:ser>
        <c:dLbls>
          <c:showLegendKey val="0"/>
          <c:showVal val="1"/>
          <c:showCatName val="0"/>
          <c:showSerName val="0"/>
          <c:showPercent val="0"/>
          <c:showBubbleSize val="0"/>
        </c:dLbls>
        <c:gapWidth val="75"/>
        <c:overlap val="-25"/>
        <c:axId val="148353992"/>
        <c:axId val="148354384"/>
      </c:barChart>
      <c:catAx>
        <c:axId val="148353992"/>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148354384"/>
        <c:crosses val="autoZero"/>
        <c:auto val="1"/>
        <c:lblAlgn val="ctr"/>
        <c:lblOffset val="100"/>
        <c:noMultiLvlLbl val="0"/>
      </c:catAx>
      <c:valAx>
        <c:axId val="148354384"/>
        <c:scaling>
          <c:orientation val="minMax"/>
          <c:max val="25"/>
        </c:scaling>
        <c:delete val="1"/>
        <c:axPos val="l"/>
        <c:numFmt formatCode="0.0" sourceLinked="1"/>
        <c:majorTickMark val="out"/>
        <c:minorTickMark val="none"/>
        <c:tickLblPos val="none"/>
        <c:crossAx val="14835399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5"/>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showLegendKey val="0"/>
          <c:showVal val="1"/>
          <c:showCatName val="0"/>
          <c:showSerName val="0"/>
          <c:showPercent val="0"/>
          <c:showBubbleSize val="0"/>
        </c:dLbls>
        <c:gapWidth val="100"/>
        <c:axId val="319245536"/>
        <c:axId val="319245928"/>
      </c:barChart>
      <c:catAx>
        <c:axId val="319245536"/>
        <c:scaling>
          <c:orientation val="minMax"/>
        </c:scaling>
        <c:delete val="0"/>
        <c:axPos val="l"/>
        <c:numFmt formatCode="General" sourceLinked="0"/>
        <c:majorTickMark val="none"/>
        <c:minorTickMark val="none"/>
        <c:tickLblPos val="nextTo"/>
        <c:crossAx val="319245928"/>
        <c:crosses val="autoZero"/>
        <c:auto val="1"/>
        <c:lblAlgn val="ctr"/>
        <c:lblOffset val="100"/>
        <c:noMultiLvlLbl val="0"/>
      </c:catAx>
      <c:valAx>
        <c:axId val="319245928"/>
        <c:scaling>
          <c:orientation val="minMax"/>
          <c:max val="100"/>
        </c:scaling>
        <c:delete val="1"/>
        <c:axPos val="b"/>
        <c:numFmt formatCode="0" sourceLinked="1"/>
        <c:majorTickMark val="out"/>
        <c:minorTickMark val="none"/>
        <c:tickLblPos val="none"/>
        <c:crossAx val="3192455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Pt>
            <c:idx val="4"/>
            <c:bubble3D val="0"/>
            <c:spPr>
              <a:solidFill>
                <a:schemeClr val="accent4">
                  <a:lumMod val="40000"/>
                  <a:lumOff val="60000"/>
                </a:schemeClr>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911"/>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4"/>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148355168"/>
        <c:axId val="148355560"/>
      </c:barChart>
      <c:catAx>
        <c:axId val="148355168"/>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148355560"/>
        <c:crosses val="autoZero"/>
        <c:auto val="1"/>
        <c:lblAlgn val="ctr"/>
        <c:lblOffset val="100"/>
        <c:noMultiLvlLbl val="0"/>
      </c:catAx>
      <c:valAx>
        <c:axId val="148355560"/>
        <c:scaling>
          <c:orientation val="minMax"/>
          <c:max val="75"/>
        </c:scaling>
        <c:delete val="1"/>
        <c:axPos val="l"/>
        <c:numFmt formatCode="General" sourceLinked="1"/>
        <c:majorTickMark val="out"/>
        <c:minorTickMark val="none"/>
        <c:tickLblPos val="none"/>
        <c:crossAx val="148355168"/>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13</c:v>
                </c:pt>
                <c:pt idx="1">
                  <c:v>2</c:v>
                </c:pt>
                <c:pt idx="2">
                  <c:v>11</c:v>
                </c:pt>
              </c:numCache>
            </c:numRef>
          </c:val>
        </c:ser>
        <c:dLbls>
          <c:showLegendKey val="0"/>
          <c:showVal val="1"/>
          <c:showCatName val="0"/>
          <c:showSerName val="0"/>
          <c:showPercent val="0"/>
          <c:showBubbleSize val="0"/>
        </c:dLbls>
        <c:gapWidth val="150"/>
        <c:axId val="148831968"/>
        <c:axId val="148832360"/>
      </c:barChart>
      <c:catAx>
        <c:axId val="14883196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8832360"/>
        <c:crosses val="autoZero"/>
        <c:auto val="1"/>
        <c:lblAlgn val="ctr"/>
        <c:lblOffset val="100"/>
        <c:noMultiLvlLbl val="0"/>
      </c:catAx>
      <c:valAx>
        <c:axId val="148832360"/>
        <c:scaling>
          <c:orientation val="minMax"/>
          <c:max val="50"/>
        </c:scaling>
        <c:delete val="1"/>
        <c:axPos val="l"/>
        <c:numFmt formatCode="General" sourceLinked="1"/>
        <c:majorTickMark val="none"/>
        <c:minorTickMark val="none"/>
        <c:tickLblPos val="none"/>
        <c:crossAx val="14883196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078"/>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56</c:v>
                </c:pt>
                <c:pt idx="1">
                  <c:v>30</c:v>
                </c:pt>
                <c:pt idx="2">
                  <c:v>31</c:v>
                </c:pt>
                <c:pt idx="3">
                  <c:v>5</c:v>
                </c:pt>
              </c:numCache>
            </c:numRef>
          </c:val>
        </c:ser>
        <c:dLbls>
          <c:showLegendKey val="0"/>
          <c:showVal val="1"/>
          <c:showCatName val="0"/>
          <c:showSerName val="0"/>
          <c:showPercent val="0"/>
          <c:showBubbleSize val="0"/>
        </c:dLbls>
        <c:gapWidth val="75"/>
        <c:overlap val="-25"/>
        <c:axId val="148833144"/>
        <c:axId val="148833536"/>
      </c:barChart>
      <c:catAx>
        <c:axId val="148833144"/>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148833536"/>
        <c:crosses val="autoZero"/>
        <c:auto val="1"/>
        <c:lblAlgn val="ctr"/>
        <c:lblOffset val="100"/>
        <c:noMultiLvlLbl val="0"/>
      </c:catAx>
      <c:valAx>
        <c:axId val="148833536"/>
        <c:scaling>
          <c:orientation val="minMax"/>
          <c:max val="80"/>
        </c:scaling>
        <c:delete val="1"/>
        <c:axPos val="l"/>
        <c:numFmt formatCode="0" sourceLinked="1"/>
        <c:majorTickMark val="out"/>
        <c:minorTickMark val="none"/>
        <c:tickLblPos val="none"/>
        <c:crossAx val="148833144"/>
        <c:crosses val="autoZero"/>
        <c:crossBetween val="between"/>
      </c:valAx>
      <c:spPr>
        <a:noFill/>
        <a:ln w="25398">
          <a:noFill/>
        </a:ln>
      </c:spPr>
    </c:plotArea>
    <c:legend>
      <c:legendPos val="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North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38</c:v>
                </c:pt>
                <c:pt idx="1">
                  <c:v>23</c:v>
                </c:pt>
                <c:pt idx="2">
                  <c:v>8</c:v>
                </c:pt>
                <c:pt idx="3">
                  <c:v>26</c:v>
                </c:pt>
              </c:numCache>
            </c:numRef>
          </c:val>
        </c:ser>
        <c:dLbls>
          <c:showLegendKey val="0"/>
          <c:showVal val="1"/>
          <c:showCatName val="0"/>
          <c:showSerName val="0"/>
          <c:showPercent val="0"/>
          <c:showBubbleSize val="0"/>
        </c:dLbls>
        <c:gapWidth val="150"/>
        <c:overlap val="-25"/>
        <c:axId val="148834320"/>
        <c:axId val="148834712"/>
      </c:barChart>
      <c:catAx>
        <c:axId val="14883432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8834712"/>
        <c:crosses val="autoZero"/>
        <c:auto val="1"/>
        <c:lblAlgn val="ctr"/>
        <c:lblOffset val="100"/>
        <c:noMultiLvlLbl val="0"/>
      </c:catAx>
      <c:valAx>
        <c:axId val="148834712"/>
        <c:scaling>
          <c:orientation val="minMax"/>
          <c:max val="100"/>
        </c:scaling>
        <c:delete val="1"/>
        <c:axPos val="l"/>
        <c:numFmt formatCode="General" sourceLinked="1"/>
        <c:majorTickMark val="out"/>
        <c:minorTickMark val="none"/>
        <c:tickLblPos val="none"/>
        <c:crossAx val="14883432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25"/>
          <c:y val="0.12584565221554539"/>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148835496"/>
        <c:axId val="148574992"/>
      </c:barChart>
      <c:catAx>
        <c:axId val="148835496"/>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148574992"/>
        <c:crosses val="autoZero"/>
        <c:auto val="1"/>
        <c:lblAlgn val="ctr"/>
        <c:lblOffset val="100"/>
        <c:noMultiLvlLbl val="0"/>
      </c:catAx>
      <c:valAx>
        <c:axId val="148574992"/>
        <c:scaling>
          <c:orientation val="minMax"/>
        </c:scaling>
        <c:delete val="1"/>
        <c:axPos val="b"/>
        <c:numFmt formatCode="0" sourceLinked="1"/>
        <c:majorTickMark val="none"/>
        <c:minorTickMark val="none"/>
        <c:tickLblPos val="none"/>
        <c:crossAx val="14883549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25"/>
          <c:y val="0.12584565221554539"/>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20</c:v>
                </c:pt>
                <c:pt idx="1">
                  <c:v>11</c:v>
                </c:pt>
                <c:pt idx="2">
                  <c:v>18</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11</c:v>
                </c:pt>
                <c:pt idx="1">
                  <c:v>9</c:v>
                </c:pt>
                <c:pt idx="2">
                  <c:v>24</c:v>
                </c:pt>
              </c:numCache>
            </c:numRef>
          </c:val>
        </c:ser>
        <c:dLbls>
          <c:showLegendKey val="0"/>
          <c:showVal val="1"/>
          <c:showCatName val="0"/>
          <c:showSerName val="0"/>
          <c:showPercent val="0"/>
          <c:showBubbleSize val="0"/>
        </c:dLbls>
        <c:gapWidth val="95"/>
        <c:overlap val="100"/>
        <c:axId val="148575776"/>
        <c:axId val="148576168"/>
      </c:barChart>
      <c:catAx>
        <c:axId val="148575776"/>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148576168"/>
        <c:crosses val="autoZero"/>
        <c:auto val="1"/>
        <c:lblAlgn val="ctr"/>
        <c:lblOffset val="100"/>
        <c:noMultiLvlLbl val="0"/>
      </c:catAx>
      <c:valAx>
        <c:axId val="148576168"/>
        <c:scaling>
          <c:orientation val="minMax"/>
        </c:scaling>
        <c:delete val="1"/>
        <c:axPos val="b"/>
        <c:numFmt formatCode="0" sourceLinked="1"/>
        <c:majorTickMark val="none"/>
        <c:minorTickMark val="none"/>
        <c:tickLblPos val="none"/>
        <c:crossAx val="14857577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148578128"/>
        <c:axId val="148578520"/>
      </c:barChart>
      <c:catAx>
        <c:axId val="148578128"/>
        <c:scaling>
          <c:orientation val="minMax"/>
        </c:scaling>
        <c:delete val="0"/>
        <c:axPos val="b"/>
        <c:numFmt formatCode="General" sourceLinked="0"/>
        <c:majorTickMark val="none"/>
        <c:minorTickMark val="none"/>
        <c:tickLblPos val="nextTo"/>
        <c:crossAx val="148578520"/>
        <c:crosses val="autoZero"/>
        <c:auto val="1"/>
        <c:lblAlgn val="ctr"/>
        <c:lblOffset val="100"/>
        <c:noMultiLvlLbl val="0"/>
      </c:catAx>
      <c:valAx>
        <c:axId val="148578520"/>
        <c:scaling>
          <c:orientation val="minMax"/>
          <c:max val="75"/>
        </c:scaling>
        <c:delete val="1"/>
        <c:axPos val="l"/>
        <c:numFmt formatCode="General" sourceLinked="1"/>
        <c:majorTickMark val="out"/>
        <c:minorTickMark val="none"/>
        <c:tickLblPos val="none"/>
        <c:crossAx val="14857812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171423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42% of children are stunted.</a:t>
            </a:r>
          </a:p>
          <a:p>
            <a:pPr>
              <a:spcBef>
                <a:spcPct val="0"/>
              </a:spcBef>
            </a:pPr>
            <a:r>
              <a:rPr lang="en-US" dirty="0" smtClean="0"/>
              <a:t>Children who are wasted are too thin for their height.    20% of children are wasted.</a:t>
            </a:r>
          </a:p>
          <a:p>
            <a:pPr>
              <a:spcBef>
                <a:spcPct val="0"/>
              </a:spcBef>
            </a:pPr>
            <a:r>
              <a:rPr lang="en-US" dirty="0" smtClean="0"/>
              <a:t>Children who are underweight are too short for their height. 31%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3392921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4126745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475920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3271569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63983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18 months and are exclusively breastfed for 0.5 months. There is a similar pattern in North Central Zone.</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2009681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355549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690093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69697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3208310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664828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3186616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2011809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pPr/>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pPr/>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801747679"/>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854299815"/>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a:bodyPr>
          <a:lstStyle/>
          <a:p>
            <a:r>
              <a:rPr lang="en-US" sz="3600" dirty="0" smtClean="0"/>
              <a:t>Nutritional Status of Children in North East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801470406"/>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6858000"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42</a:t>
            </a:r>
            <a:endParaRPr lang="en-US" sz="2000" b="1" dirty="0">
              <a:latin typeface="Calibri" pitchFamily="34" charset="0"/>
            </a:endParaRPr>
          </a:p>
        </p:txBody>
      </p:sp>
      <p:sp>
        <p:nvSpPr>
          <p:cNvPr id="29702" name="TextBox 9"/>
          <p:cNvSpPr txBox="1">
            <a:spLocks noChangeArrowheads="1"/>
          </p:cNvSpPr>
          <p:nvPr/>
        </p:nvSpPr>
        <p:spPr bwMode="auto">
          <a:xfrm>
            <a:off x="6057900"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31</a:t>
            </a:r>
            <a:endParaRPr lang="en-US" sz="2000" b="1" dirty="0">
              <a:latin typeface="Calibri" pitchFamily="34" charset="0"/>
            </a:endParaRPr>
          </a:p>
        </p:txBody>
      </p:sp>
      <p:sp>
        <p:nvSpPr>
          <p:cNvPr id="29703" name="TextBox 10"/>
          <p:cNvSpPr txBox="1">
            <a:spLocks noChangeArrowheads="1"/>
          </p:cNvSpPr>
          <p:nvPr/>
        </p:nvSpPr>
        <p:spPr bwMode="auto">
          <a:xfrm>
            <a:off x="5257800" y="3669515"/>
            <a:ext cx="533400" cy="400110"/>
          </a:xfrm>
          <a:prstGeom prst="rect">
            <a:avLst/>
          </a:prstGeom>
          <a:noFill/>
          <a:ln w="9525">
            <a:noFill/>
            <a:miter lim="800000"/>
            <a:headEnd/>
            <a:tailEnd/>
          </a:ln>
        </p:spPr>
        <p:txBody>
          <a:bodyPr wrap="square">
            <a:spAutoFit/>
          </a:bodyPr>
          <a:lstStyle/>
          <a:p>
            <a:r>
              <a:rPr lang="en-US" sz="2000" b="1" dirty="0" smtClean="0">
                <a:latin typeface="Calibri" pitchFamily="34" charset="0"/>
              </a:rPr>
              <a:t>20</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01000" cy="685800"/>
          </a:xfrm>
        </p:spPr>
        <p:txBody>
          <a:bodyPr>
            <a:normAutofit fontScale="90000"/>
          </a:bodyPr>
          <a:lstStyle/>
          <a:p>
            <a:r>
              <a:rPr lang="en-US" dirty="0" smtClean="0"/>
              <a:t>Stunting by State</a:t>
            </a:r>
            <a:endParaRPr lang="en-US" dirty="0"/>
          </a:p>
        </p:txBody>
      </p:sp>
      <p:grpSp>
        <p:nvGrpSpPr>
          <p:cNvPr id="3" name="Group 4"/>
          <p:cNvGrpSpPr>
            <a:grpSpLocks noChangeAspect="1"/>
          </p:cNvGrpSpPr>
          <p:nvPr/>
        </p:nvGrpSpPr>
        <p:grpSpPr bwMode="auto">
          <a:xfrm>
            <a:off x="2133600" y="914400"/>
            <a:ext cx="5105400" cy="54737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125911" y="3962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North East</a:t>
            </a:r>
            <a:br>
              <a:rPr lang="en-US" sz="2800" b="1" dirty="0" smtClean="0">
                <a:latin typeface="+mj-lt"/>
              </a:rPr>
            </a:br>
            <a:r>
              <a:rPr lang="en-US" sz="2800" b="1" dirty="0" smtClean="0">
                <a:latin typeface="+mj-lt"/>
              </a:rPr>
              <a:t>42%</a:t>
            </a: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27%</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49%</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51%</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48%</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34%</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43%</a:t>
            </a:r>
            <a:endParaRPr lang="en-US" sz="2400" b="1" dirty="0">
              <a:solidFill>
                <a:schemeClr val="bg1"/>
              </a:solidFill>
              <a:latin typeface="+mn-lt"/>
            </a:endParaRPr>
          </a:p>
        </p:txBody>
      </p:sp>
      <p:sp>
        <p:nvSpPr>
          <p:cNvPr id="19" name="Rectangle 18"/>
          <p:cNvSpPr/>
          <p:nvPr/>
        </p:nvSpPr>
        <p:spPr>
          <a:xfrm>
            <a:off x="4648200" y="533400"/>
            <a:ext cx="4224233" cy="369332"/>
          </a:xfrm>
          <a:prstGeom prst="rect">
            <a:avLst/>
          </a:prstGeom>
        </p:spPr>
        <p:txBody>
          <a:bodyPr wrap="square">
            <a:spAutoFit/>
          </a:bodyPr>
          <a:lstStyle/>
          <a:p>
            <a:pPr algn="r"/>
            <a:r>
              <a:rPr lang="en-US" i="1" dirty="0" smtClean="0"/>
              <a:t>Percent of children under age 5 stunted</a:t>
            </a:r>
            <a:endParaRPr lang="en-US"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fontScale="90000"/>
          </a:bodyPr>
          <a:lstStyle/>
          <a:p>
            <a:r>
              <a:rPr lang="en-US" dirty="0" smtClean="0"/>
              <a:t>Women’s Overweight and Obesity by State</a:t>
            </a:r>
            <a:endParaRPr lang="en-US" dirty="0"/>
          </a:p>
        </p:txBody>
      </p:sp>
      <p:grpSp>
        <p:nvGrpSpPr>
          <p:cNvPr id="3" name="Group 4"/>
          <p:cNvGrpSpPr>
            <a:grpSpLocks noChangeAspect="1"/>
          </p:cNvGrpSpPr>
          <p:nvPr/>
        </p:nvGrpSpPr>
        <p:grpSpPr bwMode="auto">
          <a:xfrm>
            <a:off x="2133600" y="914400"/>
            <a:ext cx="5105400" cy="54737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125911" y="3962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North East</a:t>
            </a:r>
            <a:br>
              <a:rPr lang="en-US" sz="2800" b="1" dirty="0" smtClean="0">
                <a:latin typeface="+mj-lt"/>
              </a:rPr>
            </a:br>
            <a:r>
              <a:rPr lang="en-US" sz="2800" b="1" dirty="0" smtClean="0">
                <a:latin typeface="+mj-lt"/>
              </a:rPr>
              <a:t>19%</a:t>
            </a: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16%</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21%</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latin typeface="+mn-lt"/>
              </a:rPr>
              <a:t>Bauchi</a:t>
            </a:r>
            <a:endParaRPr lang="en-US" sz="2400" b="1" dirty="0" smtClean="0">
              <a:latin typeface="+mn-lt"/>
            </a:endParaRPr>
          </a:p>
          <a:p>
            <a:pPr algn="ctr"/>
            <a:r>
              <a:rPr lang="en-US" sz="2400" b="1" dirty="0" smtClean="0">
                <a:latin typeface="+mn-lt"/>
              </a:rPr>
              <a:t>13%</a:t>
            </a:r>
            <a:endParaRPr lang="en-US" sz="2400" b="1" dirty="0">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latin typeface="+mn-lt"/>
              </a:rPr>
              <a:t>Gombe</a:t>
            </a:r>
            <a:endParaRPr lang="en-US" sz="2400" b="1" dirty="0" smtClean="0">
              <a:latin typeface="+mn-lt"/>
            </a:endParaRPr>
          </a:p>
          <a:p>
            <a:pPr algn="ctr"/>
            <a:r>
              <a:rPr lang="en-US" sz="2400" b="1" dirty="0" smtClean="0">
                <a:latin typeface="+mn-lt"/>
              </a:rPr>
              <a:t>   16%</a:t>
            </a:r>
            <a:endParaRPr lang="en-US" sz="2400" b="1" dirty="0">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23%</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24%</a:t>
            </a:r>
            <a:endParaRPr lang="en-US" sz="2400" b="1" dirty="0">
              <a:solidFill>
                <a:schemeClr val="bg1"/>
              </a:solidFill>
              <a:latin typeface="+mn-lt"/>
            </a:endParaRPr>
          </a:p>
        </p:txBody>
      </p:sp>
      <p:sp>
        <p:nvSpPr>
          <p:cNvPr id="23" name="Rectangle 22"/>
          <p:cNvSpPr/>
          <p:nvPr/>
        </p:nvSpPr>
        <p:spPr>
          <a:xfrm>
            <a:off x="3733800" y="685800"/>
            <a:ext cx="4953000" cy="369332"/>
          </a:xfrm>
          <a:prstGeom prst="rect">
            <a:avLst/>
          </a:prstGeom>
        </p:spPr>
        <p:txBody>
          <a:bodyPr wrap="square">
            <a:spAutoFit/>
          </a:bodyPr>
          <a:lstStyle/>
          <a:p>
            <a:pPr algn="r"/>
            <a:r>
              <a:rPr lang="en-US" i="1" dirty="0" smtClean="0"/>
              <a:t>Percent of women age 15-49 with BMI ≥ 25.0</a:t>
            </a:r>
            <a:endParaRPr lang="en-US" i="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a:latin typeface="Calibri" pitchFamily="34" charset="0"/>
              </a:rPr>
              <a:t>Children </a:t>
            </a:r>
            <a:r>
              <a:rPr lang="en-US" sz="2400" dirty="0" smtClean="0">
                <a:latin typeface="Calibri" pitchFamily="34" charset="0"/>
              </a:rPr>
              <a:t>in </a:t>
            </a:r>
            <a:r>
              <a:rPr lang="en-US" sz="2400" b="1" dirty="0" smtClean="0">
                <a:solidFill>
                  <a:schemeClr val="accent4"/>
                </a:solidFill>
                <a:latin typeface="Calibri" pitchFamily="34" charset="0"/>
              </a:rPr>
              <a:t>North East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20.1 </a:t>
            </a:r>
            <a:r>
              <a:rPr lang="en-US" sz="2400" b="1" dirty="0">
                <a:solidFill>
                  <a:schemeClr val="accent4"/>
                </a:solidFill>
                <a:latin typeface="Calibri" pitchFamily="34" charset="0"/>
              </a:rPr>
              <a:t>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a:solidFill>
                  <a:schemeClr val="accent4"/>
                </a:solidFill>
                <a:latin typeface="Calibri" pitchFamily="34" charset="0"/>
              </a:rPr>
              <a:t>0.5 </a:t>
            </a:r>
            <a:r>
              <a:rPr lang="en-US" sz="2400" b="1" dirty="0" smtClean="0">
                <a:solidFill>
                  <a:schemeClr val="accent4"/>
                </a:solidFill>
                <a:latin typeface="Calibri" pitchFamily="34" charset="0"/>
              </a:rPr>
              <a:t>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26%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a:solidFill>
                  <a:schemeClr val="accent4"/>
                </a:solidFill>
                <a:latin typeface="Calibri" pitchFamily="34" charset="0"/>
              </a:rPr>
              <a:t>North </a:t>
            </a:r>
            <a:r>
              <a:rPr lang="en-US" sz="2400" b="1" dirty="0" smtClean="0">
                <a:solidFill>
                  <a:schemeClr val="accent4"/>
                </a:solidFill>
                <a:latin typeface="Calibri" pitchFamily="34" charset="0"/>
              </a:rPr>
              <a:t>East </a:t>
            </a:r>
            <a:r>
              <a:rPr lang="en-US" sz="2400" b="1" dirty="0">
                <a:solidFill>
                  <a:schemeClr val="accent4"/>
                </a:solidFill>
                <a:latin typeface="Calibri" pitchFamily="34" charset="0"/>
              </a:rPr>
              <a:t>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42%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a:solidFill>
                  <a:schemeClr val="accent4"/>
                </a:solidFill>
                <a:latin typeface="Calibri" pitchFamily="34" charset="0"/>
              </a:rPr>
              <a:t>North </a:t>
            </a:r>
            <a:r>
              <a:rPr lang="en-US" sz="2400" b="1" dirty="0" smtClean="0">
                <a:solidFill>
                  <a:schemeClr val="accent4"/>
                </a:solidFill>
                <a:latin typeface="Calibri" pitchFamily="34" charset="0"/>
              </a:rPr>
              <a:t> East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a:latin typeface="Calibri" pitchFamily="34" charset="0"/>
              </a:rPr>
              <a:t>are </a:t>
            </a:r>
            <a:r>
              <a:rPr lang="en-US" sz="2400" b="1" dirty="0">
                <a:solidFill>
                  <a:schemeClr val="accent4"/>
                </a:solidFill>
                <a:latin typeface="Calibri" pitchFamily="34" charset="0"/>
              </a:rPr>
              <a:t>stunted</a:t>
            </a:r>
            <a:r>
              <a:rPr lang="en-US" sz="2400" b="1" dirty="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and </a:t>
            </a:r>
            <a:r>
              <a:rPr lang="en-US" sz="2800" b="1" dirty="0" smtClean="0">
                <a:solidFill>
                  <a:schemeClr val="accent4"/>
                </a:solidFill>
              </a:rPr>
              <a:t>19%  </a:t>
            </a:r>
            <a:r>
              <a:rPr lang="en-US" sz="2800" dirty="0" smtClean="0"/>
              <a:t>in </a:t>
            </a:r>
            <a:r>
              <a:rPr lang="en-US" sz="2800" b="1" dirty="0" smtClean="0">
                <a:solidFill>
                  <a:schemeClr val="accent4"/>
                </a:solidFill>
                <a:latin typeface="Calibri" pitchFamily="34" charset="0"/>
              </a:rPr>
              <a:t>North East </a:t>
            </a:r>
            <a:r>
              <a:rPr lang="en-US" sz="2800" b="1" dirty="0">
                <a:solidFill>
                  <a:schemeClr val="accent4"/>
                </a:solidFill>
                <a:latin typeface="Calibri" pitchFamily="34" charset="0"/>
              </a:rPr>
              <a:t>Zone</a:t>
            </a:r>
            <a:r>
              <a:rPr lang="en-US" sz="2800" dirty="0">
                <a:latin typeface="Calibri" pitchFamily="34" charset="0"/>
              </a:rPr>
              <a:t> </a:t>
            </a:r>
            <a:r>
              <a:rPr lang="en-US" sz="2800" dirty="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9398514"/>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338666441"/>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6236527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5205</TotalTime>
  <Words>1472</Words>
  <Application>Microsoft Office PowerPoint</Application>
  <PresentationFormat>On-screen Show (4:3)</PresentationFormat>
  <Paragraphs>159</Paragraphs>
  <Slides>22</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North East Zone</vt:lpstr>
      <vt:lpstr>Stunting by Zone</vt:lpstr>
      <vt:lpstr>Stunting by State</vt:lpstr>
      <vt:lpstr>Trends in Nutritional Status</vt:lpstr>
      <vt:lpstr>Stunting Regional Comparison</vt:lpstr>
      <vt:lpstr>Women’s Nutritional Status</vt:lpstr>
      <vt:lpstr>Women’s Overweight and Obesity by State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333</cp:revision>
  <dcterms:created xsi:type="dcterms:W3CDTF">2008-02-29T16:41:57Z</dcterms:created>
  <dcterms:modified xsi:type="dcterms:W3CDTF">2014-08-25T20:58:03Z</dcterms:modified>
</cp:coreProperties>
</file>