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charts/chart1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37" r:id="rId2"/>
  </p:sldMasterIdLst>
  <p:notesMasterIdLst>
    <p:notesMasterId r:id="rId30"/>
  </p:notesMasterIdLst>
  <p:handoutMasterIdLst>
    <p:handoutMasterId r:id="rId31"/>
  </p:handoutMasterIdLst>
  <p:sldIdLst>
    <p:sldId id="356" r:id="rId3"/>
    <p:sldId id="258" r:id="rId4"/>
    <p:sldId id="327" r:id="rId5"/>
    <p:sldId id="328" r:id="rId6"/>
    <p:sldId id="329" r:id="rId7"/>
    <p:sldId id="330" r:id="rId8"/>
    <p:sldId id="331" r:id="rId9"/>
    <p:sldId id="333" r:id="rId10"/>
    <p:sldId id="357" r:id="rId11"/>
    <p:sldId id="355" r:id="rId12"/>
    <p:sldId id="362" r:id="rId13"/>
    <p:sldId id="361" r:id="rId14"/>
    <p:sldId id="334" r:id="rId15"/>
    <p:sldId id="349" r:id="rId16"/>
    <p:sldId id="336" r:id="rId17"/>
    <p:sldId id="337" r:id="rId18"/>
    <p:sldId id="350" r:id="rId19"/>
    <p:sldId id="340" r:id="rId20"/>
    <p:sldId id="341" r:id="rId21"/>
    <p:sldId id="359" r:id="rId22"/>
    <p:sldId id="351" r:id="rId23"/>
    <p:sldId id="344" r:id="rId24"/>
    <p:sldId id="345" r:id="rId25"/>
    <p:sldId id="360" r:id="rId26"/>
    <p:sldId id="353" r:id="rId27"/>
    <p:sldId id="348" r:id="rId28"/>
    <p:sldId id="346"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817" autoAdjust="0"/>
  </p:normalViewPr>
  <p:slideViewPr>
    <p:cSldViewPr>
      <p:cViewPr varScale="1">
        <p:scale>
          <a:sx n="71" d="100"/>
          <a:sy n="71" d="100"/>
        </p:scale>
        <p:origin x="149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28E-3"/>
          <c:y val="0.18181818181818576"/>
          <c:w val="0.931787175989086"/>
          <c:h val="0.64049586776860856"/>
        </c:manualLayout>
      </c:layout>
      <c:barChart>
        <c:barDir val="col"/>
        <c:grouping val="clustered"/>
        <c:varyColors val="0"/>
        <c:ser>
          <c:idx val="0"/>
          <c:order val="0"/>
          <c:tx>
            <c:strRef>
              <c:f>Sheet1!$B$1</c:f>
              <c:strCache>
                <c:ptCount val="1"/>
                <c:pt idx="0">
                  <c:v>Knowledge</c:v>
                </c:pt>
              </c:strCache>
            </c:strRef>
          </c:tx>
          <c:spPr>
            <a:solidFill>
              <a:schemeClr val="accent6"/>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Sheet1!$B$2:$B$4</c:f>
              <c:numCache>
                <c:formatCode>0</c:formatCode>
                <c:ptCount val="2"/>
                <c:pt idx="0">
                  <c:v>85</c:v>
                </c:pt>
                <c:pt idx="1">
                  <c:v>83</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Sheet1!$C$2:$C$4</c:f>
              <c:numCache>
                <c:formatCode>0</c:formatCode>
                <c:ptCount val="2"/>
                <c:pt idx="0">
                  <c:v>15</c:v>
                </c:pt>
                <c:pt idx="1">
                  <c:v>10</c:v>
                </c:pt>
              </c:numCache>
            </c:numRef>
          </c:val>
        </c:ser>
        <c:dLbls>
          <c:showLegendKey val="0"/>
          <c:showVal val="0"/>
          <c:showCatName val="0"/>
          <c:showSerName val="0"/>
          <c:showPercent val="0"/>
          <c:showBubbleSize val="0"/>
        </c:dLbls>
        <c:gapWidth val="75"/>
        <c:overlap val="-5"/>
        <c:axId val="221696640"/>
        <c:axId val="221697032"/>
      </c:barChart>
      <c:catAx>
        <c:axId val="221696640"/>
        <c:scaling>
          <c:orientation val="minMax"/>
        </c:scaling>
        <c:delete val="0"/>
        <c:axPos val="b"/>
        <c:numFmt formatCode="General" sourceLinked="1"/>
        <c:majorTickMark val="none"/>
        <c:minorTickMark val="none"/>
        <c:tickLblPos val="nextTo"/>
        <c:txPr>
          <a:bodyPr rot="0" vert="horz"/>
          <a:lstStyle/>
          <a:p>
            <a:pPr>
              <a:defRPr/>
            </a:pPr>
            <a:endParaRPr lang="en-US"/>
          </a:p>
        </c:txPr>
        <c:crossAx val="221697032"/>
        <c:crosses val="autoZero"/>
        <c:auto val="1"/>
        <c:lblAlgn val="ctr"/>
        <c:lblOffset val="100"/>
        <c:tickLblSkip val="1"/>
        <c:tickMarkSkip val="1"/>
        <c:noMultiLvlLbl val="0"/>
      </c:catAx>
      <c:valAx>
        <c:axId val="221697032"/>
        <c:scaling>
          <c:orientation val="minMax"/>
          <c:max val="100"/>
          <c:min val="0"/>
        </c:scaling>
        <c:delete val="1"/>
        <c:axPos val="l"/>
        <c:numFmt formatCode="0" sourceLinked="1"/>
        <c:majorTickMark val="out"/>
        <c:minorTickMark val="none"/>
        <c:tickLblPos val="none"/>
        <c:crossAx val="221696640"/>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6">
                  <a:lumMod val="60000"/>
                  <a:lumOff val="40000"/>
                </a:schemeClr>
              </a:solidFill>
            </c:spPr>
          </c:dPt>
          <c:dLbls>
            <c:dLbl>
              <c:idx val="0"/>
              <c:tx>
                <c:rich>
                  <a:bodyPr/>
                  <a:lstStyle/>
                  <a:p>
                    <a:pPr>
                      <a:defRPr>
                        <a:solidFill>
                          <a:schemeClr val="bg1"/>
                        </a:solidFill>
                      </a:defRPr>
                    </a:pPr>
                    <a:r>
                      <a:rPr lang="en-US" dirty="0"/>
                      <a:t>Intend to use</a:t>
                    </a:r>
                    <a:r>
                      <a:rPr lang="en-US"/>
                      <a:t>
</a:t>
                    </a:r>
                    <a:r>
                      <a:rPr lang="en-US" smtClean="0"/>
                      <a:t>23%</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spPr/>
              <c:txPr>
                <a:bodyPr/>
                <a:lstStyle/>
                <a:p>
                  <a:pPr>
                    <a:defRPr>
                      <a:solidFill>
                        <a:schemeClr val="tx1"/>
                      </a:solidFill>
                    </a:defRPr>
                  </a:pPr>
                  <a:endParaRPr lang="en-US"/>
                </a:p>
              </c:txPr>
              <c:showLegendKey val="0"/>
              <c:showVal val="0"/>
              <c:showCatName val="1"/>
              <c:showSerName val="0"/>
              <c:showPercent val="1"/>
              <c:showBubbleSize val="0"/>
            </c:dLbl>
            <c:dLbl>
              <c:idx val="2"/>
              <c:tx>
                <c:rich>
                  <a:bodyPr/>
                  <a:lstStyle/>
                  <a:p>
                    <a:pPr>
                      <a:defRPr>
                        <a:solidFill>
                          <a:schemeClr val="tx1"/>
                        </a:solidFill>
                      </a:defRPr>
                    </a:pPr>
                    <a:r>
                      <a:rPr lang="en-US" dirty="0" smtClean="0">
                        <a:solidFill>
                          <a:schemeClr val="tx1"/>
                        </a:solidFill>
                      </a:rPr>
                      <a:t>Does </a:t>
                    </a:r>
                    <a:r>
                      <a:rPr lang="en-US" dirty="0">
                        <a:solidFill>
                          <a:schemeClr val="tx1"/>
                        </a:solidFill>
                      </a:rPr>
                      <a:t>not intend to use
</a:t>
                    </a:r>
                    <a:r>
                      <a:rPr lang="en-US" dirty="0" smtClean="0">
                        <a:solidFill>
                          <a:schemeClr val="tx1"/>
                        </a:solidFill>
                      </a:rPr>
                      <a:t>63%</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Intend to use</c:v>
                </c:pt>
                <c:pt idx="1">
                  <c:v>Unsure</c:v>
                </c:pt>
                <c:pt idx="2">
                  <c:v>Does not intend to use</c:v>
                </c:pt>
              </c:strCache>
            </c:strRef>
          </c:cat>
          <c:val>
            <c:numRef>
              <c:f>Sheet1!$B$2:$B$4</c:f>
              <c:numCache>
                <c:formatCode>General</c:formatCode>
                <c:ptCount val="3"/>
                <c:pt idx="0">
                  <c:v>23</c:v>
                </c:pt>
                <c:pt idx="1">
                  <c:v>10</c:v>
                </c:pt>
                <c:pt idx="2">
                  <c:v>63</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1E-2"/>
          <c:w val="0.95416666666666661"/>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33</c:v>
                </c:pt>
                <c:pt idx="1">
                  <c:v>19</c:v>
                </c:pt>
                <c:pt idx="2">
                  <c:v>7</c:v>
                </c:pt>
                <c:pt idx="3">
                  <c:v>62</c:v>
                </c:pt>
              </c:numCache>
            </c:numRef>
          </c:val>
        </c:ser>
        <c:ser>
          <c:idx val="1"/>
          <c:order val="1"/>
          <c:tx>
            <c:strRef>
              <c:f>Sheet1!$C$1</c:f>
              <c:strCache>
                <c:ptCount val="1"/>
                <c:pt idx="0">
                  <c:v>North East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15</c:v>
                </c:pt>
                <c:pt idx="1">
                  <c:v>7</c:v>
                </c:pt>
                <c:pt idx="2">
                  <c:v>2</c:v>
                </c:pt>
                <c:pt idx="3">
                  <c:v>81</c:v>
                </c:pt>
              </c:numCache>
            </c:numRef>
          </c:val>
        </c:ser>
        <c:dLbls>
          <c:showLegendKey val="0"/>
          <c:showVal val="1"/>
          <c:showCatName val="0"/>
          <c:showSerName val="0"/>
          <c:showPercent val="0"/>
          <c:showBubbleSize val="0"/>
        </c:dLbls>
        <c:gapWidth val="150"/>
        <c:overlap val="-25"/>
        <c:axId val="322301224"/>
        <c:axId val="322301616"/>
      </c:barChart>
      <c:catAx>
        <c:axId val="322301224"/>
        <c:scaling>
          <c:orientation val="minMax"/>
        </c:scaling>
        <c:delete val="0"/>
        <c:axPos val="b"/>
        <c:numFmt formatCode="General" sourceLinked="0"/>
        <c:majorTickMark val="none"/>
        <c:minorTickMark val="none"/>
        <c:tickLblPos val="nextTo"/>
        <c:crossAx val="322301616"/>
        <c:crosses val="autoZero"/>
        <c:auto val="1"/>
        <c:lblAlgn val="ctr"/>
        <c:lblOffset val="100"/>
        <c:noMultiLvlLbl val="0"/>
      </c:catAx>
      <c:valAx>
        <c:axId val="322301616"/>
        <c:scaling>
          <c:orientation val="minMax"/>
          <c:max val="100"/>
        </c:scaling>
        <c:delete val="1"/>
        <c:axPos val="l"/>
        <c:numFmt formatCode="General" sourceLinked="1"/>
        <c:majorTickMark val="out"/>
        <c:minorTickMark val="none"/>
        <c:tickLblPos val="none"/>
        <c:crossAx val="32230122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1E-2"/>
          <c:w val="0.95416666666666661"/>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48</c:v>
                </c:pt>
                <c:pt idx="1">
                  <c:v>26</c:v>
                </c:pt>
                <c:pt idx="2">
                  <c:v>14</c:v>
                </c:pt>
                <c:pt idx="3">
                  <c:v>47</c:v>
                </c:pt>
              </c:numCache>
            </c:numRef>
          </c:val>
        </c:ser>
        <c:ser>
          <c:idx val="1"/>
          <c:order val="1"/>
          <c:tx>
            <c:strRef>
              <c:f>Sheet1!$C$1</c:f>
              <c:strCache>
                <c:ptCount val="1"/>
                <c:pt idx="0">
                  <c:v>North East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33</c:v>
                </c:pt>
                <c:pt idx="1">
                  <c:v>13</c:v>
                </c:pt>
                <c:pt idx="2">
                  <c:v>7</c:v>
                </c:pt>
                <c:pt idx="3">
                  <c:v>60</c:v>
                </c:pt>
              </c:numCache>
            </c:numRef>
          </c:val>
        </c:ser>
        <c:dLbls>
          <c:showLegendKey val="0"/>
          <c:showVal val="1"/>
          <c:showCatName val="0"/>
          <c:showSerName val="0"/>
          <c:showPercent val="0"/>
          <c:showBubbleSize val="0"/>
        </c:dLbls>
        <c:gapWidth val="150"/>
        <c:overlap val="-25"/>
        <c:axId val="323433864"/>
        <c:axId val="323434256"/>
      </c:barChart>
      <c:catAx>
        <c:axId val="323433864"/>
        <c:scaling>
          <c:orientation val="minMax"/>
        </c:scaling>
        <c:delete val="0"/>
        <c:axPos val="b"/>
        <c:numFmt formatCode="General" sourceLinked="0"/>
        <c:majorTickMark val="none"/>
        <c:minorTickMark val="none"/>
        <c:tickLblPos val="nextTo"/>
        <c:crossAx val="323434256"/>
        <c:crosses val="autoZero"/>
        <c:auto val="1"/>
        <c:lblAlgn val="ctr"/>
        <c:lblOffset val="100"/>
        <c:noMultiLvlLbl val="0"/>
      </c:catAx>
      <c:valAx>
        <c:axId val="323434256"/>
        <c:scaling>
          <c:orientation val="minMax"/>
          <c:max val="100"/>
        </c:scaling>
        <c:delete val="1"/>
        <c:axPos val="l"/>
        <c:numFmt formatCode="General" sourceLinked="1"/>
        <c:majorTickMark val="out"/>
        <c:minorTickMark val="none"/>
        <c:tickLblPos val="none"/>
        <c:crossAx val="32343386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15</c:v>
                </c:pt>
                <c:pt idx="1">
                  <c:v>10</c:v>
                </c:pt>
                <c:pt idx="2">
                  <c:v>2</c:v>
                </c:pt>
                <c:pt idx="3">
                  <c:v>3</c:v>
                </c:pt>
                <c:pt idx="4">
                  <c:v>1</c:v>
                </c:pt>
                <c:pt idx="5">
                  <c:v>2</c:v>
                </c:pt>
                <c:pt idx="6">
                  <c:v>5</c:v>
                </c:pt>
              </c:numCache>
            </c:numRef>
          </c:val>
        </c:ser>
        <c:ser>
          <c:idx val="1"/>
          <c:order val="1"/>
          <c:tx>
            <c:strRef>
              <c:f>Sheet1!$C$1</c:f>
              <c:strCache>
                <c:ptCount val="1"/>
                <c:pt idx="0">
                  <c:v>Sexually active unmarried women</c:v>
                </c:pt>
              </c:strCache>
            </c:strRef>
          </c:tx>
          <c:spPr>
            <a:solidFill>
              <a:schemeClr val="accent4">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Sheet1!$C$2:$C$8</c:f>
              <c:numCache>
                <c:formatCode>General</c:formatCode>
                <c:ptCount val="7"/>
                <c:pt idx="0">
                  <c:v>68</c:v>
                </c:pt>
                <c:pt idx="1">
                  <c:v>55</c:v>
                </c:pt>
                <c:pt idx="2">
                  <c:v>40</c:v>
                </c:pt>
                <c:pt idx="3">
                  <c:v>3</c:v>
                </c:pt>
                <c:pt idx="4">
                  <c:v>1</c:v>
                </c:pt>
                <c:pt idx="5">
                  <c:v>8</c:v>
                </c:pt>
                <c:pt idx="6">
                  <c:v>13</c:v>
                </c:pt>
              </c:numCache>
            </c:numRef>
          </c:val>
        </c:ser>
        <c:dLbls>
          <c:showLegendKey val="0"/>
          <c:showVal val="1"/>
          <c:showCatName val="0"/>
          <c:showSerName val="0"/>
          <c:showPercent val="0"/>
          <c:showBubbleSize val="0"/>
        </c:dLbls>
        <c:gapWidth val="150"/>
        <c:overlap val="-25"/>
        <c:axId val="150443024"/>
        <c:axId val="150443416"/>
      </c:barChart>
      <c:catAx>
        <c:axId val="150443024"/>
        <c:scaling>
          <c:orientation val="minMax"/>
        </c:scaling>
        <c:delete val="0"/>
        <c:axPos val="b"/>
        <c:numFmt formatCode="General" sourceLinked="1"/>
        <c:majorTickMark val="none"/>
        <c:minorTickMark val="none"/>
        <c:tickLblPos val="nextTo"/>
        <c:crossAx val="150443416"/>
        <c:crosses val="autoZero"/>
        <c:auto val="1"/>
        <c:lblAlgn val="ctr"/>
        <c:lblOffset val="100"/>
        <c:noMultiLvlLbl val="0"/>
      </c:catAx>
      <c:valAx>
        <c:axId val="150443416"/>
        <c:scaling>
          <c:orientation val="minMax"/>
          <c:max val="75"/>
        </c:scaling>
        <c:delete val="1"/>
        <c:axPos val="l"/>
        <c:numFmt formatCode="General" sourceLinked="1"/>
        <c:majorTickMark val="none"/>
        <c:minorTickMark val="none"/>
        <c:tickLblPos val="none"/>
        <c:crossAx val="15044302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tx2"/>
            </a:solidFill>
          </c:spPr>
          <c:invertIfNegative val="0"/>
          <c:dPt>
            <c:idx val="1"/>
            <c:invertIfNegative val="0"/>
            <c:bubble3D val="0"/>
            <c:spPr>
              <a:solidFill>
                <a:srgbClr val="5673B8"/>
              </a:solidFill>
            </c:spPr>
          </c:dPt>
          <c:dPt>
            <c:idx val="2"/>
            <c:invertIfNegative val="0"/>
            <c:bubble3D val="0"/>
            <c:spPr>
              <a:solidFill>
                <a:srgbClr val="C85725"/>
              </a:solidFill>
            </c:spPr>
          </c:dPt>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c:formatCode>
                <c:ptCount val="3"/>
                <c:pt idx="0">
                  <c:v>10</c:v>
                </c:pt>
                <c:pt idx="1">
                  <c:v>17</c:v>
                </c:pt>
                <c:pt idx="2">
                  <c:v>6</c:v>
                </c:pt>
              </c:numCache>
            </c:numRef>
          </c:val>
        </c:ser>
        <c:dLbls>
          <c:showLegendKey val="0"/>
          <c:showVal val="0"/>
          <c:showCatName val="0"/>
          <c:showSerName val="0"/>
          <c:showPercent val="0"/>
          <c:showBubbleSize val="0"/>
        </c:dLbls>
        <c:gapWidth val="75"/>
        <c:axId val="150444200"/>
        <c:axId val="150444592"/>
      </c:barChart>
      <c:catAx>
        <c:axId val="150444200"/>
        <c:scaling>
          <c:orientation val="minMax"/>
        </c:scaling>
        <c:delete val="0"/>
        <c:axPos val="b"/>
        <c:numFmt formatCode="General" sourceLinked="1"/>
        <c:majorTickMark val="none"/>
        <c:minorTickMark val="none"/>
        <c:tickLblPos val="nextTo"/>
        <c:txPr>
          <a:bodyPr rot="0" vert="horz"/>
          <a:lstStyle/>
          <a:p>
            <a:pPr>
              <a:defRPr/>
            </a:pPr>
            <a:endParaRPr lang="en-US"/>
          </a:p>
        </c:txPr>
        <c:crossAx val="150444592"/>
        <c:crosses val="autoZero"/>
        <c:auto val="1"/>
        <c:lblAlgn val="ctr"/>
        <c:lblOffset val="100"/>
        <c:tickLblSkip val="1"/>
        <c:tickMarkSkip val="1"/>
        <c:noMultiLvlLbl val="0"/>
      </c:catAx>
      <c:valAx>
        <c:axId val="150444592"/>
        <c:scaling>
          <c:orientation val="minMax"/>
          <c:max val="75"/>
          <c:min val="0"/>
        </c:scaling>
        <c:delete val="1"/>
        <c:axPos val="l"/>
        <c:numFmt formatCode="0" sourceLinked="1"/>
        <c:majorTickMark val="out"/>
        <c:minorTickMark val="none"/>
        <c:tickLblPos val="none"/>
        <c:crossAx val="150444200"/>
        <c:crosses val="autoZero"/>
        <c:crossBetween val="between"/>
      </c:valAx>
      <c:spPr>
        <a:noFill/>
        <a:ln w="25387">
          <a:noFill/>
        </a:ln>
      </c:spPr>
    </c:plotArea>
    <c:plotVisOnly val="1"/>
    <c:dispBlanksAs val="gap"/>
    <c:showDLblsOverMax val="0"/>
  </c:chart>
  <c:txPr>
    <a:bodyPr/>
    <a:lstStyle/>
    <a:p>
      <a:pPr>
        <a:defRPr sz="1799">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09E-2"/>
          <c:w val="0.93473265230120062"/>
          <c:h val="0.82129872654808866"/>
        </c:manualLayout>
      </c:layout>
      <c:barChart>
        <c:barDir val="col"/>
        <c:grouping val="clustered"/>
        <c:varyColors val="0"/>
        <c:ser>
          <c:idx val="0"/>
          <c:order val="0"/>
          <c:spPr>
            <a:solidFill>
              <a:schemeClr val="accent4"/>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Sheet1!$A$1:$A$4</c:f>
              <c:strCache>
                <c:ptCount val="4"/>
                <c:pt idx="0">
                  <c:v>No education</c:v>
                </c:pt>
                <c:pt idx="1">
                  <c:v>Primary</c:v>
                </c:pt>
                <c:pt idx="2">
                  <c:v>Secondary</c:v>
                </c:pt>
                <c:pt idx="3">
                  <c:v>More than secondary</c:v>
                </c:pt>
              </c:strCache>
            </c:strRef>
          </c:cat>
          <c:val>
            <c:numRef>
              <c:f>Sheet1!$B$1:$B$4</c:f>
              <c:numCache>
                <c:formatCode>0</c:formatCode>
                <c:ptCount val="4"/>
                <c:pt idx="0">
                  <c:v>2</c:v>
                </c:pt>
                <c:pt idx="1">
                  <c:v>14</c:v>
                </c:pt>
                <c:pt idx="2">
                  <c:v>19</c:v>
                </c:pt>
                <c:pt idx="3">
                  <c:v>22</c:v>
                </c:pt>
              </c:numCache>
            </c:numRef>
          </c:val>
        </c:ser>
        <c:dLbls>
          <c:showLegendKey val="0"/>
          <c:showVal val="0"/>
          <c:showCatName val="0"/>
          <c:showSerName val="0"/>
          <c:showPercent val="0"/>
          <c:showBubbleSize val="0"/>
        </c:dLbls>
        <c:gapWidth val="75"/>
        <c:axId val="150445376"/>
        <c:axId val="150445768"/>
      </c:barChart>
      <c:catAx>
        <c:axId val="150445376"/>
        <c:scaling>
          <c:orientation val="minMax"/>
        </c:scaling>
        <c:delete val="0"/>
        <c:axPos val="b"/>
        <c:numFmt formatCode="General" sourceLinked="1"/>
        <c:majorTickMark val="none"/>
        <c:minorTickMark val="none"/>
        <c:tickLblPos val="nextTo"/>
        <c:txPr>
          <a:bodyPr rot="0" vert="horz"/>
          <a:lstStyle/>
          <a:p>
            <a:pPr>
              <a:defRPr/>
            </a:pPr>
            <a:endParaRPr lang="en-US"/>
          </a:p>
        </c:txPr>
        <c:crossAx val="150445768"/>
        <c:crosses val="autoZero"/>
        <c:auto val="1"/>
        <c:lblAlgn val="ctr"/>
        <c:lblOffset val="100"/>
        <c:tickLblSkip val="1"/>
        <c:tickMarkSkip val="1"/>
        <c:noMultiLvlLbl val="0"/>
      </c:catAx>
      <c:valAx>
        <c:axId val="150445768"/>
        <c:scaling>
          <c:orientation val="minMax"/>
          <c:max val="75"/>
          <c:min val="0"/>
        </c:scaling>
        <c:delete val="1"/>
        <c:axPos val="l"/>
        <c:numFmt formatCode="0" sourceLinked="1"/>
        <c:majorTickMark val="out"/>
        <c:minorTickMark val="none"/>
        <c:tickLblPos val="none"/>
        <c:crossAx val="15044537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2003 NDHS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Sheet1!$B$3:$D$3</c:f>
              <c:numCache>
                <c:formatCode>0</c:formatCode>
                <c:ptCount val="3"/>
                <c:pt idx="0">
                  <c:v>13</c:v>
                </c:pt>
                <c:pt idx="1">
                  <c:v>8</c:v>
                </c:pt>
                <c:pt idx="2" formatCode="General">
                  <c:v>4</c:v>
                </c:pt>
              </c:numCache>
            </c:numRef>
          </c:val>
        </c:ser>
        <c:ser>
          <c:idx val="2"/>
          <c:order val="1"/>
          <c:tx>
            <c:strRef>
              <c:f>Sheet1!$A$4</c:f>
              <c:strCache>
                <c:ptCount val="1"/>
                <c:pt idx="0">
                  <c:v>2008 NDHS</c:v>
                </c:pt>
              </c:strCache>
            </c:strRef>
          </c:tx>
          <c:spPr>
            <a:solidFill>
              <a:schemeClr val="accent1"/>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Sheet1!$B$4:$D$4</c:f>
              <c:numCache>
                <c:formatCode>0</c:formatCode>
                <c:ptCount val="3"/>
                <c:pt idx="0">
                  <c:v>15</c:v>
                </c:pt>
                <c:pt idx="1">
                  <c:v>10</c:v>
                </c:pt>
                <c:pt idx="2" formatCode="General">
                  <c:v>5</c:v>
                </c:pt>
              </c:numCache>
            </c:numRef>
          </c:val>
        </c:ser>
        <c:ser>
          <c:idx val="1"/>
          <c:order val="2"/>
          <c:tx>
            <c:strRef>
              <c:f>Sheet1!$A$5</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Sheet1!$B$5:$D$5</c:f>
              <c:numCache>
                <c:formatCode>General</c:formatCode>
                <c:ptCount val="3"/>
                <c:pt idx="0">
                  <c:v>15</c:v>
                </c:pt>
                <c:pt idx="1">
                  <c:v>10</c:v>
                </c:pt>
                <c:pt idx="2">
                  <c:v>5</c:v>
                </c:pt>
              </c:numCache>
            </c:numRef>
          </c:val>
        </c:ser>
        <c:dLbls>
          <c:showLegendKey val="0"/>
          <c:showVal val="1"/>
          <c:showCatName val="0"/>
          <c:showSerName val="0"/>
          <c:showPercent val="0"/>
          <c:showBubbleSize val="0"/>
        </c:dLbls>
        <c:gapWidth val="150"/>
        <c:overlap val="-25"/>
        <c:axId val="150446552"/>
        <c:axId val="150190088"/>
      </c:barChart>
      <c:catAx>
        <c:axId val="150446552"/>
        <c:scaling>
          <c:orientation val="minMax"/>
        </c:scaling>
        <c:delete val="0"/>
        <c:axPos val="b"/>
        <c:numFmt formatCode="General" sourceLinked="1"/>
        <c:majorTickMark val="none"/>
        <c:minorTickMark val="none"/>
        <c:tickLblPos val="nextTo"/>
        <c:txPr>
          <a:bodyPr rot="0" vert="horz"/>
          <a:lstStyle/>
          <a:p>
            <a:pPr>
              <a:defRPr/>
            </a:pPr>
            <a:endParaRPr lang="en-US"/>
          </a:p>
        </c:txPr>
        <c:crossAx val="150190088"/>
        <c:crosses val="autoZero"/>
        <c:auto val="1"/>
        <c:lblAlgn val="ctr"/>
        <c:lblOffset val="100"/>
        <c:tickLblSkip val="1"/>
        <c:tickMarkSkip val="1"/>
        <c:noMultiLvlLbl val="0"/>
      </c:catAx>
      <c:valAx>
        <c:axId val="150190088"/>
        <c:scaling>
          <c:orientation val="minMax"/>
          <c:max val="75"/>
          <c:min val="0"/>
        </c:scaling>
        <c:delete val="1"/>
        <c:axPos val="l"/>
        <c:numFmt formatCode="0" sourceLinked="1"/>
        <c:majorTickMark val="out"/>
        <c:minorTickMark val="none"/>
        <c:tickLblPos val="none"/>
        <c:crossAx val="150446552"/>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2"/>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Mali 2006</c:v>
                </c:pt>
                <c:pt idx="1">
                  <c:v>Benin 2011-12</c:v>
                </c:pt>
                <c:pt idx="2">
                  <c:v>Nigeria 2013</c:v>
                </c:pt>
                <c:pt idx="3">
                  <c:v>Senegal 2010-11</c:v>
                </c:pt>
                <c:pt idx="4">
                  <c:v>Niger 2012</c:v>
                </c:pt>
                <c:pt idx="5">
                  <c:v>Cote d'Ivoire 2011-12</c:v>
                </c:pt>
                <c:pt idx="6">
                  <c:v>Burkina Faso 2010</c:v>
                </c:pt>
                <c:pt idx="7">
                  <c:v>Sierra Leone 2013*</c:v>
                </c:pt>
                <c:pt idx="8">
                  <c:v>Ghana 2008</c:v>
                </c:pt>
                <c:pt idx="9">
                  <c:v>Liberia 2013*</c:v>
                </c:pt>
              </c:strCache>
            </c:strRef>
          </c:cat>
          <c:val>
            <c:numRef>
              <c:f>Sheet1!$B$2:$B$11</c:f>
              <c:numCache>
                <c:formatCode>0</c:formatCode>
                <c:ptCount val="10"/>
                <c:pt idx="0">
                  <c:v>7</c:v>
                </c:pt>
                <c:pt idx="1">
                  <c:v>8</c:v>
                </c:pt>
                <c:pt idx="2">
                  <c:v>10</c:v>
                </c:pt>
                <c:pt idx="3">
                  <c:v>12</c:v>
                </c:pt>
                <c:pt idx="4">
                  <c:v>12</c:v>
                </c:pt>
                <c:pt idx="5">
                  <c:v>13</c:v>
                </c:pt>
                <c:pt idx="6">
                  <c:v>15</c:v>
                </c:pt>
                <c:pt idx="7">
                  <c:v>16</c:v>
                </c:pt>
                <c:pt idx="8">
                  <c:v>17</c:v>
                </c:pt>
                <c:pt idx="9">
                  <c:v>19</c:v>
                </c:pt>
              </c:numCache>
            </c:numRef>
          </c:val>
        </c:ser>
        <c:dLbls>
          <c:showLegendKey val="0"/>
          <c:showVal val="1"/>
          <c:showCatName val="0"/>
          <c:showSerName val="0"/>
          <c:showPercent val="0"/>
          <c:showBubbleSize val="0"/>
        </c:dLbls>
        <c:gapWidth val="100"/>
        <c:axId val="150190872"/>
        <c:axId val="150191264"/>
      </c:barChart>
      <c:catAx>
        <c:axId val="150190872"/>
        <c:scaling>
          <c:orientation val="minMax"/>
        </c:scaling>
        <c:delete val="0"/>
        <c:axPos val="l"/>
        <c:numFmt formatCode="General" sourceLinked="0"/>
        <c:majorTickMark val="none"/>
        <c:minorTickMark val="none"/>
        <c:tickLblPos val="nextTo"/>
        <c:crossAx val="150191264"/>
        <c:crosses val="autoZero"/>
        <c:auto val="1"/>
        <c:lblAlgn val="ctr"/>
        <c:lblOffset val="100"/>
        <c:noMultiLvlLbl val="0"/>
      </c:catAx>
      <c:valAx>
        <c:axId val="150191264"/>
        <c:scaling>
          <c:orientation val="minMax"/>
          <c:max val="40"/>
        </c:scaling>
        <c:delete val="1"/>
        <c:axPos val="b"/>
        <c:numFmt formatCode="0" sourceLinked="1"/>
        <c:majorTickMark val="out"/>
        <c:minorTickMark val="none"/>
        <c:tickLblPos val="none"/>
        <c:crossAx val="1501908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dLbl>
              <c:idx val="2"/>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6"/>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3</c:v>
                </c:pt>
                <c:pt idx="1">
                  <c:v>3</c:v>
                </c:pt>
                <c:pt idx="2">
                  <c:v>0.2</c:v>
                </c:pt>
                <c:pt idx="3">
                  <c:v>1</c:v>
                </c:pt>
                <c:pt idx="4">
                  <c:v>0.1</c:v>
                </c:pt>
                <c:pt idx="5">
                  <c:v>1</c:v>
                </c:pt>
                <c:pt idx="6">
                  <c:v>0.4</c:v>
                </c:pt>
              </c:numCache>
            </c:numRef>
          </c:val>
        </c:ser>
        <c:dLbls>
          <c:showLegendKey val="0"/>
          <c:showVal val="1"/>
          <c:showCatName val="0"/>
          <c:showSerName val="0"/>
          <c:showPercent val="0"/>
          <c:showBubbleSize val="0"/>
        </c:dLbls>
        <c:gapWidth val="150"/>
        <c:overlap val="-25"/>
        <c:axId val="322298088"/>
        <c:axId val="322298480"/>
      </c:barChart>
      <c:catAx>
        <c:axId val="322298088"/>
        <c:scaling>
          <c:orientation val="minMax"/>
        </c:scaling>
        <c:delete val="0"/>
        <c:axPos val="b"/>
        <c:numFmt formatCode="General" sourceLinked="1"/>
        <c:majorTickMark val="none"/>
        <c:minorTickMark val="none"/>
        <c:tickLblPos val="nextTo"/>
        <c:crossAx val="322298480"/>
        <c:crosses val="autoZero"/>
        <c:auto val="1"/>
        <c:lblAlgn val="ctr"/>
        <c:lblOffset val="100"/>
        <c:noMultiLvlLbl val="0"/>
      </c:catAx>
      <c:valAx>
        <c:axId val="322298480"/>
        <c:scaling>
          <c:orientation val="minMax"/>
          <c:max val="15"/>
          <c:min val="0"/>
        </c:scaling>
        <c:delete val="1"/>
        <c:axPos val="l"/>
        <c:numFmt formatCode="General" sourceLinked="1"/>
        <c:majorTickMark val="none"/>
        <c:minorTickMark val="none"/>
        <c:tickLblPos val="none"/>
        <c:crossAx val="3222980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Sheet1!$B$2:$B$8</c:f>
              <c:numCache>
                <c:formatCode>General</c:formatCode>
                <c:ptCount val="7"/>
                <c:pt idx="0">
                  <c:v>29</c:v>
                </c:pt>
                <c:pt idx="1">
                  <c:v>56</c:v>
                </c:pt>
                <c:pt idx="2">
                  <c:v>23</c:v>
                </c:pt>
                <c:pt idx="3">
                  <c:v>65</c:v>
                </c:pt>
                <c:pt idx="4">
                  <c:v>58</c:v>
                </c:pt>
                <c:pt idx="5">
                  <c:v>65</c:v>
                </c:pt>
                <c:pt idx="6">
                  <c:v>5</c:v>
                </c:pt>
              </c:numCache>
            </c:numRef>
          </c:val>
        </c:ser>
        <c:ser>
          <c:idx val="1"/>
          <c:order val="1"/>
          <c:tx>
            <c:strRef>
              <c:f>Sheet1!$C$1</c:f>
              <c:strCache>
                <c:ptCount val="1"/>
                <c:pt idx="0">
                  <c:v>Private medical sector</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Sheet1!$C$2:$C$8</c:f>
              <c:numCache>
                <c:formatCode>General</c:formatCode>
                <c:ptCount val="7"/>
                <c:pt idx="0">
                  <c:v>60</c:v>
                </c:pt>
                <c:pt idx="1">
                  <c:v>40</c:v>
                </c:pt>
                <c:pt idx="2">
                  <c:v>72</c:v>
                </c:pt>
                <c:pt idx="3">
                  <c:v>34</c:v>
                </c:pt>
                <c:pt idx="4">
                  <c:v>40</c:v>
                </c:pt>
                <c:pt idx="5">
                  <c:v>34</c:v>
                </c:pt>
                <c:pt idx="6">
                  <c:v>74</c:v>
                </c:pt>
              </c:numCache>
            </c:numRef>
          </c:val>
        </c:ser>
        <c:ser>
          <c:idx val="2"/>
          <c:order val="2"/>
          <c:tx>
            <c:strRef>
              <c:f>Sheet1!$D$1</c:f>
              <c:strCache>
                <c:ptCount val="1"/>
                <c:pt idx="0">
                  <c:v>Other sources</c:v>
                </c:pt>
              </c:strCache>
            </c:strRef>
          </c:tx>
          <c:spPr>
            <a:solidFill>
              <a:schemeClr val="accent6">
                <a:lumMod val="60000"/>
                <a:lumOff val="40000"/>
              </a:schemeClr>
            </a:solidFill>
          </c:spPr>
          <c:invertIfNegative val="0"/>
          <c:dLbls>
            <c:dLbl>
              <c:idx val="0"/>
              <c:tx>
                <c:rich>
                  <a:bodyPr/>
                  <a:lstStyle/>
                  <a:p>
                    <a:r>
                      <a:rPr lang="en-US" dirty="0" smtClean="0"/>
                      <a:t>9</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Sheet1!$D$2:$D$8</c:f>
              <c:numCache>
                <c:formatCode>General</c:formatCode>
                <c:ptCount val="7"/>
                <c:pt idx="0">
                  <c:v>9</c:v>
                </c:pt>
                <c:pt idx="1">
                  <c:v>0</c:v>
                </c:pt>
                <c:pt idx="2">
                  <c:v>2</c:v>
                </c:pt>
                <c:pt idx="3">
                  <c:v>0</c:v>
                </c:pt>
                <c:pt idx="4">
                  <c:v>0</c:v>
                </c:pt>
                <c:pt idx="5">
                  <c:v>0</c:v>
                </c:pt>
                <c:pt idx="6">
                  <c:v>20</c:v>
                </c:pt>
              </c:numCache>
            </c:numRef>
          </c:val>
        </c:ser>
        <c:dLbls>
          <c:showLegendKey val="0"/>
          <c:showVal val="1"/>
          <c:showCatName val="0"/>
          <c:showSerName val="0"/>
          <c:showPercent val="0"/>
          <c:showBubbleSize val="0"/>
        </c:dLbls>
        <c:gapWidth val="150"/>
        <c:overlap val="-25"/>
        <c:axId val="322298872"/>
        <c:axId val="322299264"/>
      </c:barChart>
      <c:catAx>
        <c:axId val="322298872"/>
        <c:scaling>
          <c:orientation val="minMax"/>
        </c:scaling>
        <c:delete val="0"/>
        <c:axPos val="b"/>
        <c:numFmt formatCode="General" sourceLinked="1"/>
        <c:majorTickMark val="none"/>
        <c:minorTickMark val="none"/>
        <c:tickLblPos val="nextTo"/>
        <c:crossAx val="322299264"/>
        <c:crosses val="autoZero"/>
        <c:auto val="1"/>
        <c:lblAlgn val="ctr"/>
        <c:lblOffset val="100"/>
        <c:noMultiLvlLbl val="0"/>
      </c:catAx>
      <c:valAx>
        <c:axId val="322299264"/>
        <c:scaling>
          <c:orientation val="minMax"/>
          <c:max val="100"/>
        </c:scaling>
        <c:delete val="1"/>
        <c:axPos val="l"/>
        <c:numFmt formatCode="General" sourceLinked="1"/>
        <c:majorTickMark val="out"/>
        <c:minorTickMark val="none"/>
        <c:tickLblPos val="none"/>
        <c:crossAx val="322298872"/>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North East</c:v>
                </c:pt>
                <c:pt idx="2">
                  <c:v>Adamawa</c:v>
                </c:pt>
                <c:pt idx="3">
                  <c:v>Bauchi</c:v>
                </c:pt>
                <c:pt idx="4">
                  <c:v>Borno</c:v>
                </c:pt>
                <c:pt idx="5">
                  <c:v>Gombe</c:v>
                </c:pt>
                <c:pt idx="6">
                  <c:v>Taraba</c:v>
                </c:pt>
                <c:pt idx="7">
                  <c:v>Yobe</c:v>
                </c:pt>
              </c:strCache>
            </c:strRef>
          </c:cat>
          <c:val>
            <c:numRef>
              <c:f>Sheet1!$B$2:$I$2</c:f>
              <c:numCache>
                <c:formatCode>0</c:formatCode>
                <c:ptCount val="8"/>
                <c:pt idx="0">
                  <c:v>16</c:v>
                </c:pt>
                <c:pt idx="1">
                  <c:v>18</c:v>
                </c:pt>
                <c:pt idx="2">
                  <c:v>22</c:v>
                </c:pt>
                <c:pt idx="3">
                  <c:v>16</c:v>
                </c:pt>
                <c:pt idx="4">
                  <c:v>17</c:v>
                </c:pt>
                <c:pt idx="5">
                  <c:v>19</c:v>
                </c:pt>
                <c:pt idx="6">
                  <c:v>20</c:v>
                </c:pt>
                <c:pt idx="7">
                  <c:v>14</c:v>
                </c:pt>
              </c:numCache>
            </c:numRef>
          </c:val>
        </c:ser>
        <c:dLbls>
          <c:showLegendKey val="0"/>
          <c:showVal val="1"/>
          <c:showCatName val="0"/>
          <c:showSerName val="0"/>
          <c:showPercent val="0"/>
          <c:showBubbleSize val="0"/>
        </c:dLbls>
        <c:gapWidth val="70"/>
        <c:overlap val="-25"/>
        <c:axId val="322299656"/>
        <c:axId val="322300048"/>
      </c:barChart>
      <c:catAx>
        <c:axId val="322299656"/>
        <c:scaling>
          <c:orientation val="minMax"/>
        </c:scaling>
        <c:delete val="0"/>
        <c:axPos val="b"/>
        <c:numFmt formatCode="General" sourceLinked="0"/>
        <c:majorTickMark val="none"/>
        <c:minorTickMark val="none"/>
        <c:tickLblPos val="nextTo"/>
        <c:crossAx val="322300048"/>
        <c:crosses val="autoZero"/>
        <c:auto val="1"/>
        <c:lblAlgn val="ctr"/>
        <c:lblOffset val="100"/>
        <c:noMultiLvlLbl val="0"/>
      </c:catAx>
      <c:valAx>
        <c:axId val="322300048"/>
        <c:scaling>
          <c:orientation val="minMax"/>
          <c:max val="75"/>
        </c:scaling>
        <c:delete val="1"/>
        <c:axPos val="l"/>
        <c:numFmt formatCode="0" sourceLinked="1"/>
        <c:majorTickMark val="out"/>
        <c:minorTickMark val="none"/>
        <c:tickLblPos val="none"/>
        <c:crossAx val="32229965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767423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053080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12</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in North East  Zone</a:t>
            </a:r>
            <a:r>
              <a:rPr lang="en-US" baseline="0" noProof="0" dirty="0" smtClean="0"/>
              <a:t> is 3%, with 3% using modern methods</a:t>
            </a:r>
            <a:endParaRPr lang="en-US" noProof="0" dirty="0" smtClean="0"/>
          </a:p>
        </p:txBody>
      </p:sp>
    </p:spTree>
    <p:extLst>
      <p:ext uri="{BB962C8B-B14F-4D97-AF65-F5344CB8AC3E}">
        <p14:creationId xmlns:p14="http://schemas.microsoft.com/office/powerpoint/2010/main" val="916517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Nigerian women. Only 20% of women correctly identified the fertile period as halfway between a</a:t>
            </a:r>
            <a:r>
              <a:rPr lang="en-US" baseline="0" dirty="0" smtClean="0"/>
              <a:t> woman’s menstrual periods. 46% of women believe that the fertile period is right after a woman’s period has ended, and 12%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13</a:t>
            </a:fld>
            <a:endParaRPr lang="en-US"/>
          </a:p>
        </p:txBody>
      </p:sp>
    </p:spTree>
    <p:extLst>
      <p:ext uri="{BB962C8B-B14F-4D97-AF65-F5344CB8AC3E}">
        <p14:creationId xmlns:p14="http://schemas.microsoft.com/office/powerpoint/2010/main" val="1721385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65064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15</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29% of current users, while the private medical sector provides methods to 60% of current</a:t>
            </a:r>
            <a:r>
              <a:rPr lang="en-US" baseline="0" dirty="0" smtClean="0"/>
              <a:t> users. IUDs, </a:t>
            </a:r>
            <a:r>
              <a:rPr lang="en-US" baseline="0" dirty="0" err="1" smtClean="0"/>
              <a:t>injectables</a:t>
            </a:r>
            <a:r>
              <a:rPr lang="en-US" baseline="0" dirty="0" smtClean="0"/>
              <a:t> and implants are primarily accessed at public facilities, while condoms and the pill are primarily from accessed the private sector.</a:t>
            </a:r>
            <a:endParaRPr lang="en-US" dirty="0" smtClean="0"/>
          </a:p>
        </p:txBody>
      </p:sp>
    </p:spTree>
    <p:extLst>
      <p:ext uri="{BB962C8B-B14F-4D97-AF65-F5344CB8AC3E}">
        <p14:creationId xmlns:p14="http://schemas.microsoft.com/office/powerpoint/2010/main" val="1010956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16</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54% were informed about what to do if they experienced side effects, and 64% were informed of other methods available. Users were most likely to receive information about side effects or problems from the public sector (76%). </a:t>
            </a:r>
            <a:endParaRPr lang="en-US" dirty="0" smtClean="0"/>
          </a:p>
        </p:txBody>
      </p:sp>
    </p:spTree>
    <p:extLst>
      <p:ext uri="{BB962C8B-B14F-4D97-AF65-F5344CB8AC3E}">
        <p14:creationId xmlns:p14="http://schemas.microsoft.com/office/powerpoint/2010/main" val="2974130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17</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5432904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16%  in Nigeria. Unmet need is highest in North Central Zone (24%) and lowest in North West (12%).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in Adamawa state have the highest unmet need at 22% compared to 2% in </a:t>
            </a:r>
            <a:r>
              <a:rPr lang="en-US" dirty="0" err="1" smtClean="0"/>
              <a:t>Yobe</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the majority of women know of a modern method, while 58% know of a traditional method. </a:t>
            </a:r>
            <a:endParaRPr lang="en-US" noProof="0" dirty="0" smtClean="0"/>
          </a:p>
        </p:txBody>
      </p:sp>
    </p:spTree>
    <p:extLst>
      <p:ext uri="{BB962C8B-B14F-4D97-AF65-F5344CB8AC3E}">
        <p14:creationId xmlns:p14="http://schemas.microsoft.com/office/powerpoint/2010/main" val="3641546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224733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22</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23% of currently married women who reported not using any family planning methods said that they intend to use a family planning method in the future; 63% have no intention to use contraception, and 10% are unsure.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89454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23</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2886141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a:t>
            </a:r>
            <a:r>
              <a:rPr lang="en-US" baseline="0" dirty="0" smtClean="0"/>
              <a:t>half of men in Nigeria and North Central Zone were not exposed to family planning messages through any of the three media sources. Radio is the most common source of family planning message for men. Newspapers and magazines are the least common media for family planning messages among men. </a:t>
            </a:r>
            <a:endParaRPr lang="en-US" dirty="0" smtClean="0"/>
          </a:p>
        </p:txBody>
      </p:sp>
    </p:spTree>
    <p:extLst>
      <p:ext uri="{BB962C8B-B14F-4D97-AF65-F5344CB8AC3E}">
        <p14:creationId xmlns:p14="http://schemas.microsoft.com/office/powerpoint/2010/main" val="2081823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25</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Women have most often heard, seen, or read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 </a:t>
            </a:r>
            <a:r>
              <a:rPr lang="en-US" sz="1200" kern="1200" dirty="0" smtClean="0">
                <a:solidFill>
                  <a:schemeClr val="tx1"/>
                </a:solidFill>
                <a:effectLst/>
                <a:latin typeface="+mn-lt"/>
                <a:ea typeface="+mn-ea"/>
                <a:cs typeface="+mn-cs"/>
              </a:rPr>
              <a:t>(18%), followed by messages about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dirty="0" smtClean="0">
                <a:solidFill>
                  <a:schemeClr val="tx1"/>
                </a:solidFill>
                <a:effectLst/>
                <a:latin typeface="+mn-lt"/>
                <a:ea typeface="+mn-ea"/>
                <a:cs typeface="+mn-cs"/>
              </a:rPr>
              <a:t>(13%), and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(12%). The results for men differed from those for women. 22% of men heard, saw, or read messages about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21% were exposed to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and 19% about </a:t>
            </a:r>
            <a:r>
              <a:rPr lang="en-US" sz="1200"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p>
          <a:p>
            <a:r>
              <a:rPr lang="en-US" sz="1200" kern="1200" baseline="0" dirty="0" smtClean="0">
                <a:solidFill>
                  <a:schemeClr val="tx1"/>
                </a:solidFill>
                <a:effectLst/>
                <a:latin typeface="+mn-lt"/>
                <a:ea typeface="+mn-ea"/>
                <a:cs typeface="+mn-cs"/>
              </a:rPr>
              <a:t>Men in North Central zone were more </a:t>
            </a:r>
            <a:r>
              <a:rPr lang="en-US" sz="1200" kern="1200" baseline="0" dirty="0" err="1" smtClean="0">
                <a:solidFill>
                  <a:schemeClr val="tx1"/>
                </a:solidFill>
                <a:effectLst/>
                <a:latin typeface="+mn-lt"/>
                <a:ea typeface="+mn-ea"/>
                <a:cs typeface="+mn-cs"/>
              </a:rPr>
              <a:t>likelty</a:t>
            </a:r>
            <a:r>
              <a:rPr lang="en-US" sz="1200" kern="1200" baseline="0" dirty="0" smtClean="0">
                <a:solidFill>
                  <a:schemeClr val="tx1"/>
                </a:solidFill>
                <a:effectLst/>
                <a:latin typeface="+mn-lt"/>
                <a:ea typeface="+mn-ea"/>
                <a:cs typeface="+mn-cs"/>
              </a:rPr>
              <a:t> to have been exposed to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6040853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7% of women visited a health facility where they discussed family planning. Overall, 91%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Just 15% of married women currently use any method of contraception and 10% currently use a modern method of contraception.</a:t>
            </a:r>
            <a:endParaRPr lang="en-US" noProof="0" dirty="0" smtClean="0"/>
          </a:p>
        </p:txBody>
      </p:sp>
    </p:spTree>
    <p:extLst>
      <p:ext uri="{BB962C8B-B14F-4D97-AF65-F5344CB8AC3E}">
        <p14:creationId xmlns:p14="http://schemas.microsoft.com/office/powerpoint/2010/main" val="4234981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Nigeria is 15% with 10% of married women using modern methods of contraception and 5% using any traditional method of contraception. Among married women, </a:t>
            </a:r>
            <a:r>
              <a:rPr lang="en-US" baseline="0" noProof="0" dirty="0" err="1" smtClean="0"/>
              <a:t>injectables</a:t>
            </a:r>
            <a:r>
              <a:rPr lang="en-US" baseline="0" noProof="0" dirty="0" smtClean="0"/>
              <a:t>, condoms and the pill are the most popular.</a:t>
            </a:r>
          </a:p>
          <a:p>
            <a:pPr>
              <a:spcBef>
                <a:spcPct val="0"/>
              </a:spcBef>
            </a:pPr>
            <a:endParaRPr lang="en-US" baseline="0" noProof="0" dirty="0" smtClean="0"/>
          </a:p>
          <a:p>
            <a:pPr>
              <a:spcBef>
                <a:spcPct val="0"/>
              </a:spcBef>
            </a:pPr>
            <a:r>
              <a:rPr lang="en-US" baseline="0" noProof="0" dirty="0" smtClean="0"/>
              <a:t>Nearly 7 in 10 sexually active unmarried women are using a method of contraception, 55% are using a modern method. Condoms are the most popular method among sexually active unmarried women.</a:t>
            </a:r>
            <a:endParaRPr lang="en-US" noProof="0" dirty="0" smtClean="0"/>
          </a:p>
        </p:txBody>
      </p:sp>
    </p:spTree>
    <p:extLst>
      <p:ext uri="{BB962C8B-B14F-4D97-AF65-F5344CB8AC3E}">
        <p14:creationId xmlns:p14="http://schemas.microsoft.com/office/powerpoint/2010/main" val="1032487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17% </a:t>
            </a:r>
            <a:r>
              <a:rPr lang="en-US" baseline="0" dirty="0" smtClean="0"/>
              <a:t>of married women in urban areas use modern methods, compared with 6% of women in rural areas. </a:t>
            </a:r>
            <a:endParaRPr lang="en-US" dirty="0" smtClean="0"/>
          </a:p>
        </p:txBody>
      </p:sp>
    </p:spTree>
    <p:extLst>
      <p:ext uri="{BB962C8B-B14F-4D97-AF65-F5344CB8AC3E}">
        <p14:creationId xmlns:p14="http://schemas.microsoft.com/office/powerpoint/2010/main" val="954130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22% of married women with more than secondary education use modern methods,</a:t>
            </a:r>
            <a:r>
              <a:rPr lang="en-US" baseline="0" noProof="0" dirty="0" smtClean="0"/>
              <a:t> compared with 2% of married women with no education. Modern method use is also highest among women from the wealthiest households.</a:t>
            </a:r>
            <a:endParaRPr lang="en-US" noProof="0" dirty="0" smtClean="0"/>
          </a:p>
        </p:txBody>
      </p:sp>
    </p:spTree>
    <p:extLst>
      <p:ext uri="{BB962C8B-B14F-4D97-AF65-F5344CB8AC3E}">
        <p14:creationId xmlns:p14="http://schemas.microsoft.com/office/powerpoint/2010/main" val="77719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8</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remained unchanged since 2003. </a:t>
            </a:r>
          </a:p>
        </p:txBody>
      </p:sp>
    </p:spTree>
    <p:extLst>
      <p:ext uri="{BB962C8B-B14F-4D97-AF65-F5344CB8AC3E}">
        <p14:creationId xmlns:p14="http://schemas.microsoft.com/office/powerpoint/2010/main" val="3769249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method use by currently married women in Nigeria is among the lowest of countries in West Africa.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3% in North East to a high of 25% in South West Zone. </a:t>
            </a:r>
            <a:r>
              <a:rPr lang="en-US" sz="1200" kern="1200" dirty="0" smtClean="0">
                <a:solidFill>
                  <a:schemeClr val="tx1"/>
                </a:solidFill>
                <a:effectLst/>
                <a:latin typeface="+mn-lt"/>
                <a:ea typeface="+mn-ea"/>
                <a:cs typeface="+mn-cs"/>
              </a:rPr>
              <a:t>Among modern methods, the</a:t>
            </a:r>
            <a:r>
              <a:rPr lang="en-US" sz="1200" kern="1200" baseline="0" dirty="0" smtClean="0">
                <a:solidFill>
                  <a:schemeClr val="tx1"/>
                </a:solidFill>
                <a:effectLst/>
                <a:latin typeface="+mn-lt"/>
                <a:ea typeface="+mn-ea"/>
                <a:cs typeface="+mn-cs"/>
              </a:rPr>
              <a:t> male condom</a:t>
            </a:r>
            <a:r>
              <a:rPr lang="en-US" sz="1200" kern="1200" dirty="0" smtClean="0">
                <a:solidFill>
                  <a:schemeClr val="tx1"/>
                </a:solidFill>
                <a:effectLst/>
                <a:latin typeface="+mn-lt"/>
                <a:ea typeface="+mn-ea"/>
                <a:cs typeface="+mn-cs"/>
              </a:rPr>
              <a:t> is the method of choice in South East and South West Zones. </a:t>
            </a:r>
            <a:r>
              <a:rPr lang="en-US" sz="1200" kern="1200" dirty="0" err="1" smtClean="0">
                <a:solidFill>
                  <a:schemeClr val="tx1"/>
                </a:solidFill>
                <a:effectLst/>
                <a:latin typeface="+mn-lt"/>
                <a:ea typeface="+mn-ea"/>
                <a:cs typeface="+mn-cs"/>
              </a:rPr>
              <a:t>Injectables</a:t>
            </a:r>
            <a:r>
              <a:rPr lang="en-US" sz="1200" kern="1200" baseline="0" dirty="0" smtClean="0">
                <a:solidFill>
                  <a:schemeClr val="tx1"/>
                </a:solidFill>
                <a:effectLst/>
                <a:latin typeface="+mn-lt"/>
                <a:ea typeface="+mn-ea"/>
                <a:cs typeface="+mn-cs"/>
              </a:rPr>
              <a:t> are t</a:t>
            </a:r>
            <a:r>
              <a:rPr lang="en-US" sz="1200" kern="1200" dirty="0" smtClean="0">
                <a:solidFill>
                  <a:schemeClr val="tx1"/>
                </a:solidFill>
                <a:effectLst/>
                <a:latin typeface="+mn-lt"/>
                <a:ea typeface="+mn-ea"/>
                <a:cs typeface="+mn-cs"/>
              </a:rPr>
              <a:t>he most commonly reported method in the other</a:t>
            </a:r>
            <a:r>
              <a:rPr lang="en-US" sz="1200" kern="1200" baseline="0" dirty="0" smtClean="0">
                <a:solidFill>
                  <a:schemeClr val="tx1"/>
                </a:solidFill>
                <a:effectLst/>
                <a:latin typeface="+mn-lt"/>
                <a:ea typeface="+mn-ea"/>
                <a:cs typeface="+mn-cs"/>
              </a:rPr>
              <a:t> zones.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897323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394308"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p>
          <a:p>
            <a:pPr algn="ct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099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11861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285903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185968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22089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097742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3105621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E273BF-A912-4AB8-B8E6-777F7C41E852}"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82484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02815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E273BF-A912-4AB8-B8E6-777F7C41E852}"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729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E273BF-A912-4AB8-B8E6-777F7C41E852}"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605834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1923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69088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08837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68061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36022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29123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B828EC-4ACA-4213-B2FE-7687DE4966D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585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828EC-4ACA-4213-B2FE-7687DE4966D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50954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828EC-4ACA-4213-B2FE-7687DE4966D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6845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4052829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69153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828EC-4ACA-4213-B2FE-7687DE4966D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6F1369-4AC0-458D-8585-88EA1CF3D4C3}" type="slidenum">
              <a:rPr lang="en-US" smtClean="0"/>
              <a:pPr/>
              <a:t>‹#›</a:t>
            </a:fld>
            <a:endParaRPr lang="en-US"/>
          </a:p>
        </p:txBody>
      </p:sp>
    </p:spTree>
    <p:extLst>
      <p:ext uri="{BB962C8B-B14F-4D97-AF65-F5344CB8AC3E}">
        <p14:creationId xmlns:p14="http://schemas.microsoft.com/office/powerpoint/2010/main" val="892171850"/>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273BF-A912-4AB8-B8E6-777F7C41E852}"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6BF03-1D4B-4BB4-8920-3D0B0ED7B234}" type="slidenum">
              <a:rPr lang="en-US" smtClean="0"/>
              <a:pPr/>
              <a:t>‹#›</a:t>
            </a:fld>
            <a:endParaRPr lang="en-US"/>
          </a:p>
        </p:txBody>
      </p:sp>
    </p:spTree>
    <p:extLst>
      <p:ext uri="{BB962C8B-B14F-4D97-AF65-F5344CB8AC3E}">
        <p14:creationId xmlns:p14="http://schemas.microsoft.com/office/powerpoint/2010/main" val="1857764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2" r:id="rId12"/>
    <p:sldLayoutId id="2147483753" r:id="rId13"/>
    <p:sldLayoutId id="214748375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35"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836999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Zone</a:t>
            </a:r>
            <a:endParaRPr lang="en-US" sz="4200" dirty="0">
              <a:latin typeface="Calibri" pitchFamily="34" charset="0"/>
            </a:endParaRPr>
          </a:p>
        </p:txBody>
      </p:sp>
      <p:sp>
        <p:nvSpPr>
          <p:cNvPr id="141" name="TextBox 140"/>
          <p:cNvSpPr txBox="1"/>
          <p:nvPr/>
        </p:nvSpPr>
        <p:spPr>
          <a:xfrm>
            <a:off x="4649787" y="6219825"/>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3%</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12%</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25%</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11%</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16%</a:t>
            </a:r>
            <a:endParaRPr lang="en-US" sz="2400" b="1" dirty="0">
              <a:latin typeface="+mn-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001000" cy="800100"/>
          </a:xfrm>
        </p:spPr>
        <p:txBody>
          <a:bodyPr/>
          <a:lstStyle/>
          <a:p>
            <a:r>
              <a:rPr lang="en-US" dirty="0" smtClean="0"/>
              <a:t>Use of Modern Methods by State</a:t>
            </a:r>
            <a:endParaRPr lang="en-US" dirty="0"/>
          </a:p>
        </p:txBody>
      </p:sp>
      <p:grpSp>
        <p:nvGrpSpPr>
          <p:cNvPr id="12" name="Group 4"/>
          <p:cNvGrpSpPr>
            <a:grpSpLocks noChangeAspect="1"/>
          </p:cNvGrpSpPr>
          <p:nvPr/>
        </p:nvGrpSpPr>
        <p:grpSpPr bwMode="auto">
          <a:xfrm>
            <a:off x="2133600" y="774700"/>
            <a:ext cx="5029200" cy="6083300"/>
            <a:chOff x="1152" y="480"/>
            <a:chExt cx="3168" cy="3832"/>
          </a:xfrm>
        </p:grpSpPr>
        <p:sp>
          <p:nvSpPr>
            <p:cNvPr id="13"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1" name="Rectangle 20"/>
          <p:cNvSpPr/>
          <p:nvPr/>
        </p:nvSpPr>
        <p:spPr>
          <a:xfrm>
            <a:off x="-46885" y="693628"/>
            <a:ext cx="3247285" cy="923330"/>
          </a:xfrm>
          <a:prstGeom prst="rect">
            <a:avLst/>
          </a:prstGeom>
        </p:spPr>
        <p:txBody>
          <a:bodyPr wrap="square">
            <a:spAutoFit/>
          </a:bodyPr>
          <a:lstStyle/>
          <a:p>
            <a:r>
              <a:rPr lang="en-US" i="1" dirty="0" smtClean="0"/>
              <a:t>Percent of currently married women age 15-49 using a modern method</a:t>
            </a:r>
            <a:endParaRPr lang="en-US" i="1" dirty="0"/>
          </a:p>
        </p:txBody>
      </p:sp>
      <p:sp>
        <p:nvSpPr>
          <p:cNvPr id="22" name="TextBox 21"/>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North East</a:t>
            </a:r>
            <a:br>
              <a:rPr lang="en-US" sz="2800" b="1" dirty="0" smtClean="0">
                <a:latin typeface="+mj-lt"/>
              </a:rPr>
            </a:br>
            <a:r>
              <a:rPr lang="en-US" sz="2800" b="1" dirty="0" smtClean="0">
                <a:latin typeface="+mj-lt"/>
              </a:rPr>
              <a:t>3%</a:t>
            </a:r>
            <a:endParaRPr lang="en-US" sz="2800" b="1" dirty="0">
              <a:latin typeface="+mj-lt"/>
            </a:endParaRPr>
          </a:p>
        </p:txBody>
      </p:sp>
      <p:sp>
        <p:nvSpPr>
          <p:cNvPr id="23" name="TextBox 22"/>
          <p:cNvSpPr txBox="1"/>
          <p:nvPr/>
        </p:nvSpPr>
        <p:spPr>
          <a:xfrm>
            <a:off x="4961245" y="19939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2%</a:t>
            </a:r>
            <a:endParaRPr lang="en-US" sz="2400" b="1" dirty="0">
              <a:solidFill>
                <a:schemeClr val="bg1"/>
              </a:solidFill>
              <a:latin typeface="+mn-lt"/>
            </a:endParaRPr>
          </a:p>
        </p:txBody>
      </p:sp>
      <p:sp>
        <p:nvSpPr>
          <p:cNvPr id="24" name="TextBox 23"/>
          <p:cNvSpPr txBox="1"/>
          <p:nvPr/>
        </p:nvSpPr>
        <p:spPr>
          <a:xfrm>
            <a:off x="3505200" y="15367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25" name="TextBox 24"/>
          <p:cNvSpPr txBox="1"/>
          <p:nvPr/>
        </p:nvSpPr>
        <p:spPr>
          <a:xfrm>
            <a:off x="3200400" y="31369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6" name="TextBox 25"/>
          <p:cNvSpPr txBox="1"/>
          <p:nvPr/>
        </p:nvSpPr>
        <p:spPr>
          <a:xfrm>
            <a:off x="3886200" y="3898901"/>
            <a:ext cx="28194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8" name="TextBox 27"/>
          <p:cNvSpPr txBox="1"/>
          <p:nvPr/>
        </p:nvSpPr>
        <p:spPr>
          <a:xfrm>
            <a:off x="2590800" y="53467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7%</a:t>
            </a:r>
            <a:endParaRPr lang="en-US" sz="2400" b="1" dirty="0">
              <a:solidFill>
                <a:schemeClr val="bg1"/>
              </a:solidFill>
              <a:latin typeface="+mn-lt"/>
            </a:endParaRPr>
          </a:p>
        </p:txBody>
      </p:sp>
      <p:sp>
        <p:nvSpPr>
          <p:cNvPr id="29" name="TextBox 28"/>
          <p:cNvSpPr txBox="1"/>
          <p:nvPr/>
        </p:nvSpPr>
        <p:spPr>
          <a:xfrm>
            <a:off x="1981200" y="30607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2%</a:t>
            </a:r>
            <a:endParaRPr lang="en-US" sz="2400" b="1" dirty="0">
              <a:solidFill>
                <a:schemeClr val="bg1"/>
              </a:solidFill>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normAutofit fontScale="90000"/>
          </a:bodyPr>
          <a:lstStyle/>
          <a:p>
            <a:r>
              <a:rPr lang="en-US" sz="3600" dirty="0" smtClean="0"/>
              <a:t>Current Use of Family Planning </a:t>
            </a:r>
            <a:br>
              <a:rPr lang="en-US" sz="3600" dirty="0" smtClean="0"/>
            </a:br>
            <a:r>
              <a:rPr lang="en-US" sz="3600" dirty="0" smtClean="0"/>
              <a:t>in North East Zone</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17170770"/>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133612438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marL="0" indent="0" algn="ctr">
              <a:buNone/>
            </a:pPr>
            <a:r>
              <a:rPr lang="en-US" b="1" dirty="0" smtClean="0">
                <a:solidFill>
                  <a:schemeClr val="bg2"/>
                </a:solidFill>
              </a:rPr>
              <a:t>20% </a:t>
            </a:r>
            <a:r>
              <a:rPr lang="en-US" dirty="0" smtClean="0"/>
              <a:t>of women</a:t>
            </a:r>
            <a:r>
              <a:rPr lang="en-US" b="1" dirty="0" smtClean="0"/>
              <a:t> </a:t>
            </a:r>
            <a:r>
              <a:rPr lang="en-US" b="1" dirty="0" smtClean="0">
                <a:solidFill>
                  <a:schemeClr val="bg2"/>
                </a:solidFill>
              </a:rPr>
              <a:t>correctly identified the fertile period</a:t>
            </a:r>
            <a:r>
              <a:rPr lang="en-US" dirty="0" smtClean="0"/>
              <a:t> as halfway between two menstrual periods</a:t>
            </a:r>
            <a:endParaRPr lang="en-US" dirty="0" smtClean="0">
              <a:solidFill>
                <a:schemeClr val="bg2"/>
              </a:solidFill>
            </a:endParaRPr>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b="1" dirty="0" smtClean="0">
                <a:solidFill>
                  <a:schemeClr val="bg2"/>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p:extLst>
              <p:ext uri="{D42A27DB-BD31-4B8C-83A1-F6EECF244321}">
                <p14:modId xmlns:p14="http://schemas.microsoft.com/office/powerpoint/2010/main" val="958375479"/>
              </p:ext>
            </p:extLst>
          </p:nvPr>
        </p:nvGraphicFramePr>
        <p:xfrm>
          <a:off x="76200" y="1371600"/>
          <a:ext cx="90678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1746" name="Rectangle 2"/>
          <p:cNvSpPr>
            <a:spLocks noGrp="1" noChangeArrowheads="1"/>
          </p:cNvSpPr>
          <p:nvPr>
            <p:ph type="title" idx="4294967295"/>
          </p:nvPr>
        </p:nvSpPr>
        <p:spPr>
          <a:xfrm>
            <a:off x="0" y="0"/>
            <a:ext cx="8229600" cy="914400"/>
          </a:xfrm>
        </p:spPr>
        <p:txBody>
          <a:bodyPr/>
          <a:lstStyle/>
          <a:p>
            <a:r>
              <a:rPr lang="en-US" sz="3600" dirty="0" smtClean="0"/>
              <a:t>Source of Contraception</a:t>
            </a:r>
          </a:p>
        </p:txBody>
      </p:sp>
      <p:sp>
        <p:nvSpPr>
          <p:cNvPr id="31747" name="Text Box 3"/>
          <p:cNvSpPr txBox="1">
            <a:spLocks noChangeArrowheads="1"/>
          </p:cNvSpPr>
          <p:nvPr/>
        </p:nvSpPr>
        <p:spPr bwMode="auto">
          <a:xfrm>
            <a:off x="76200" y="847060"/>
            <a:ext cx="82296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 users of modern contraceptive </a:t>
            </a:r>
            <a:r>
              <a:rPr lang="en-US" i="1" dirty="0" smtClean="0">
                <a:latin typeface="Calibri" pitchFamily="34" charset="0"/>
              </a:rPr>
              <a:t>methods age 15-49</a:t>
            </a:r>
            <a:endParaRPr lang="en-US" i="1" dirty="0">
              <a:latin typeface="Calibri" pitchFamily="34" charset="0"/>
            </a:endParaRPr>
          </a:p>
        </p:txBody>
      </p:sp>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bg2"/>
                </a:solidFill>
              </a:rPr>
              <a:t>60%</a:t>
            </a:r>
            <a:r>
              <a:rPr lang="en-US" sz="2800" b="1" dirty="0" smtClean="0">
                <a:solidFill>
                  <a:schemeClr val="accent1"/>
                </a:solidFill>
              </a:rPr>
              <a:t> </a:t>
            </a:r>
            <a:r>
              <a:rPr lang="en-US" sz="2800" dirty="0" smtClean="0"/>
              <a:t>of modern contraceptive users were </a:t>
            </a:r>
            <a:r>
              <a:rPr lang="en-US" sz="2800" b="1" dirty="0" smtClean="0">
                <a:solidFill>
                  <a:schemeClr val="bg2"/>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bg2"/>
                </a:solidFill>
              </a:rPr>
              <a:t>54%</a:t>
            </a:r>
            <a:r>
              <a:rPr lang="en-US" sz="2800" b="1" dirty="0" smtClean="0">
                <a:solidFill>
                  <a:schemeClr val="accent6"/>
                </a:solidFill>
              </a:rPr>
              <a:t> </a:t>
            </a:r>
            <a:r>
              <a:rPr lang="en-US" sz="2800" dirty="0" smtClean="0"/>
              <a:t>were informed about what to do if they </a:t>
            </a:r>
            <a:r>
              <a:rPr lang="en-US" sz="2800" b="1" dirty="0" smtClean="0">
                <a:solidFill>
                  <a:schemeClr val="bg2"/>
                </a:solidFill>
              </a:rPr>
              <a:t>experienced side effects</a:t>
            </a:r>
            <a:r>
              <a:rPr lang="en-US" sz="2800" dirty="0" smtClean="0"/>
              <a:t>. </a:t>
            </a:r>
          </a:p>
          <a:p>
            <a:r>
              <a:rPr lang="en-US" sz="2800" b="1" dirty="0" smtClean="0">
                <a:solidFill>
                  <a:schemeClr val="bg2"/>
                </a:solidFill>
              </a:rPr>
              <a:t>64%</a:t>
            </a:r>
            <a:r>
              <a:rPr lang="en-US" sz="2800" b="1" dirty="0" smtClean="0">
                <a:solidFill>
                  <a:schemeClr val="accent1"/>
                </a:solidFill>
              </a:rPr>
              <a:t> </a:t>
            </a:r>
            <a:r>
              <a:rPr lang="en-US" sz="2800" dirty="0" smtClean="0"/>
              <a:t>were informed of </a:t>
            </a:r>
            <a:r>
              <a:rPr lang="en-US" sz="2800" b="1" dirty="0" smtClean="0">
                <a:solidFill>
                  <a:schemeClr val="bg2"/>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b="1" dirty="0" smtClean="0">
                <a:solidFill>
                  <a:schemeClr val="bg2"/>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latin typeface="+mj-lt"/>
                <a:ea typeface="+mj-ea"/>
                <a:cs typeface="+mj-cs"/>
              </a:rPr>
              <a:t>Women are considered as having an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unmet need for family planning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space their next birth </a:t>
            </a:r>
          </a:p>
          <a:p>
            <a:pPr algn="ctr" eaLnBrk="0" hangingPunct="0">
              <a:lnSpc>
                <a:spcPct val="15000"/>
              </a:lnSpc>
            </a:pPr>
            <a:endParaRPr lang="en-US" sz="3600" dirty="0">
              <a:latin typeface="+mj-lt"/>
            </a:endParaRPr>
          </a:p>
          <a:p>
            <a:pPr algn="ctr" eaLnBrk="0" hangingPunct="0">
              <a:lnSpc>
                <a:spcPct val="85000"/>
              </a:lnSpc>
            </a:pPr>
            <a:r>
              <a:rPr lang="en-US" sz="3600" dirty="0" smtClean="0">
                <a:latin typeface="+mj-lt"/>
              </a:rPr>
              <a:t>OR</a:t>
            </a:r>
            <a:endParaRPr lang="en-US" sz="3600" dirty="0">
              <a:latin typeface="+mj-lt"/>
            </a:endParaRPr>
          </a:p>
          <a:p>
            <a:pPr algn="ctr" eaLnBrk="0" hangingPunct="0">
              <a:lnSpc>
                <a:spcPct val="25000"/>
              </a:lnSpc>
            </a:pPr>
            <a:endParaRPr lang="en-US" sz="3600" dirty="0">
              <a:solidFill>
                <a:schemeClr val="bg2"/>
              </a:solidFill>
              <a:latin typeface="+mj-lt"/>
            </a:endParaRPr>
          </a:p>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limit childbearing altogether</a:t>
            </a:r>
          </a:p>
          <a:p>
            <a:pPr algn="ctr" eaLnBrk="0" hangingPunct="0">
              <a:lnSpc>
                <a:spcPct val="35000"/>
              </a:lnSpc>
            </a:pPr>
            <a:endParaRPr lang="en-US" sz="3600" dirty="0">
              <a:latin typeface="+mj-lt"/>
            </a:endParaRPr>
          </a:p>
          <a:p>
            <a:pPr algn="ctr" eaLnBrk="0" hangingPunct="0">
              <a:lnSpc>
                <a:spcPct val="85000"/>
              </a:lnSpc>
            </a:pPr>
            <a:r>
              <a:rPr lang="en-US" sz="3600" dirty="0">
                <a:latin typeface="+mj-lt"/>
              </a:rPr>
              <a:t>BUT</a:t>
            </a:r>
          </a:p>
          <a:p>
            <a:pPr algn="ctr" eaLnBrk="0" hangingPunct="0">
              <a:lnSpc>
                <a:spcPct val="35000"/>
              </a:lnSpc>
            </a:pPr>
            <a:endParaRPr lang="en-US" sz="3600" dirty="0">
              <a:latin typeface="+mj-lt"/>
            </a:endParaRPr>
          </a:p>
          <a:p>
            <a:pPr algn="ctr" eaLnBrk="0" hangingPunct="0">
              <a:lnSpc>
                <a:spcPct val="85000"/>
              </a:lnSpc>
            </a:pPr>
            <a:r>
              <a:rPr lang="en-US" sz="3600" dirty="0" smtClean="0">
                <a:solidFill>
                  <a:schemeClr val="bg2"/>
                </a:solidFill>
                <a:latin typeface="+mj-lt"/>
              </a:rPr>
              <a:t>are </a:t>
            </a:r>
            <a:r>
              <a:rPr lang="en-US" sz="3600" dirty="0">
                <a:solidFill>
                  <a:schemeClr val="bg2"/>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0"/>
            <a:ext cx="8229600" cy="914400"/>
          </a:xfrm>
        </p:spPr>
        <p:txBody>
          <a:bodyPr/>
          <a:lstStyle/>
          <a:p>
            <a:r>
              <a:rPr lang="en-US" sz="3600" smtClean="0"/>
              <a:t>Unmet Need</a:t>
            </a:r>
            <a:endParaRPr lang="en-US" sz="3600" dirty="0" smtClean="0"/>
          </a:p>
        </p:txBody>
      </p:sp>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bg2"/>
                </a:solidFill>
              </a:rPr>
              <a:t>16%</a:t>
            </a:r>
            <a:r>
              <a:rPr lang="en-US" sz="3400" b="1" dirty="0" smtClean="0"/>
              <a:t> </a:t>
            </a:r>
            <a:r>
              <a:rPr lang="en-US" sz="3400" dirty="0" smtClean="0"/>
              <a:t>of </a:t>
            </a:r>
            <a:r>
              <a:rPr lang="en-US" sz="3400" dirty="0"/>
              <a:t>currently married women have an </a:t>
            </a:r>
            <a:r>
              <a:rPr lang="en-US" sz="3400" b="1" dirty="0">
                <a:solidFill>
                  <a:schemeClr val="bg2"/>
                </a:solidFill>
              </a:rPr>
              <a:t>unmet need for family planning:</a:t>
            </a:r>
          </a:p>
          <a:p>
            <a:pPr marL="0" indent="0" algn="ctr">
              <a:spcBef>
                <a:spcPct val="0"/>
              </a:spcBef>
              <a:buFontTx/>
              <a:buNone/>
            </a:pPr>
            <a:endParaRPr lang="en-US" sz="3400" b="1" dirty="0"/>
          </a:p>
          <a:p>
            <a:pPr marL="0" lvl="1" indent="0" algn="ctr">
              <a:spcBef>
                <a:spcPct val="0"/>
              </a:spcBef>
              <a:buFontTx/>
              <a:buChar char="•"/>
            </a:pPr>
            <a:r>
              <a:rPr lang="en-US" sz="3600" b="1" dirty="0" smtClean="0"/>
              <a:t> </a:t>
            </a:r>
            <a:r>
              <a:rPr lang="en-US" sz="3600" b="1" dirty="0" smtClean="0">
                <a:solidFill>
                  <a:schemeClr val="bg2"/>
                </a:solidFill>
              </a:rPr>
              <a:t>12% </a:t>
            </a:r>
            <a:r>
              <a:rPr lang="en-US" sz="3600" b="1" dirty="0">
                <a:solidFill>
                  <a:schemeClr val="bg2"/>
                </a:solidFill>
              </a:rPr>
              <a:t>for spacing</a:t>
            </a:r>
          </a:p>
          <a:p>
            <a:pPr marL="0" lvl="1" indent="0" algn="ctr">
              <a:spcBef>
                <a:spcPct val="0"/>
              </a:spcBef>
              <a:buFontTx/>
              <a:buNone/>
            </a:pPr>
            <a:endParaRPr lang="en-US" sz="1800" b="1" dirty="0"/>
          </a:p>
          <a:p>
            <a:pPr marL="0" lvl="1" indent="0" algn="ctr">
              <a:spcBef>
                <a:spcPct val="0"/>
              </a:spcBef>
              <a:buFontTx/>
              <a:buChar char="•"/>
            </a:pPr>
            <a:r>
              <a:rPr lang="en-US" sz="3600" b="1" dirty="0"/>
              <a:t> </a:t>
            </a:r>
            <a:r>
              <a:rPr lang="en-US" sz="3600" b="1" dirty="0" smtClean="0">
                <a:solidFill>
                  <a:schemeClr val="bg2"/>
                </a:solidFill>
              </a:rPr>
              <a:t>4% </a:t>
            </a:r>
            <a:r>
              <a:rPr lang="en-US" sz="3600" b="1" dirty="0">
                <a:solidFill>
                  <a:schemeClr val="bg2"/>
                </a:solidFill>
              </a:rPr>
              <a:t>for limiting</a:t>
            </a:r>
          </a:p>
          <a:p>
            <a:pPr marL="0" lvl="1" indent="0" algn="ctr">
              <a:spcBef>
                <a:spcPct val="0"/>
              </a:spcBef>
              <a:buFontTx/>
              <a:buNone/>
            </a:pPr>
            <a:endParaRPr lang="en-US" sz="2400" b="1" dirty="0"/>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b="1" dirty="0" smtClean="0">
                <a:solidFill>
                  <a:schemeClr val="bg2"/>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4000" dirty="0" smtClean="0"/>
              <a:t>Unmet Need for Family Planning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41970157"/>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646331"/>
          </a:xfrm>
          <a:prstGeom prst="rect">
            <a:avLst/>
          </a:prstGeom>
          <a:noFill/>
        </p:spPr>
        <p:txBody>
          <a:bodyPr wrap="square" rtlCol="0">
            <a:spAutoFit/>
          </a:bodyPr>
          <a:lstStyle/>
          <a:p>
            <a:r>
              <a:rPr lang="en-US" i="1" dirty="0" smtClean="0">
                <a:latin typeface="+mj-lt"/>
              </a:rPr>
              <a:t>Percent of currently married women age 15-49 with unmet need for family planning</a:t>
            </a:r>
            <a:endParaRPr lang="en-US" i="1" dirty="0">
              <a:latin typeface="+mj-lt"/>
            </a:endParaRPr>
          </a:p>
        </p:txBody>
      </p:sp>
    </p:spTree>
    <p:extLst>
      <p:ext uri="{BB962C8B-B14F-4D97-AF65-F5344CB8AC3E}">
        <p14:creationId xmlns:p14="http://schemas.microsoft.com/office/powerpoint/2010/main" val="3518834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b="1" dirty="0" smtClean="0">
                <a:solidFill>
                  <a:schemeClr val="bg2"/>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t>Future Use of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711828716"/>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currently married </a:t>
            </a:r>
            <a:r>
              <a:rPr lang="en-US" i="1" dirty="0" smtClean="0">
                <a:latin typeface="Calibri" pitchFamily="34" charset="0"/>
              </a:rPr>
              <a:t>women </a:t>
            </a:r>
            <a:r>
              <a:rPr lang="en-US" i="1" dirty="0">
                <a:latin typeface="Calibri" pitchFamily="34" charset="0"/>
              </a:rPr>
              <a:t>age 15-49 who are </a:t>
            </a:r>
            <a:r>
              <a:rPr lang="en-US" b="1" i="1" dirty="0">
                <a:latin typeface="Calibri" pitchFamily="34" charset="0"/>
              </a:rPr>
              <a:t>not </a:t>
            </a:r>
            <a:r>
              <a:rPr lang="en-US" i="1" dirty="0">
                <a:latin typeface="Calibri" pitchFamily="34" charset="0"/>
              </a:rPr>
              <a:t>currently </a:t>
            </a:r>
          </a:p>
          <a:p>
            <a:pPr eaLnBrk="0" hangingPunct="0">
              <a:lnSpc>
                <a:spcPct val="80000"/>
              </a:lnSpc>
            </a:pPr>
            <a:r>
              <a:rPr lang="en-US" i="1" dirty="0">
                <a:latin typeface="Calibri" pitchFamily="34" charset="0"/>
              </a:rPr>
              <a:t>using contraception</a:t>
            </a:r>
          </a:p>
        </p:txBody>
      </p:sp>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normAutofit fontScale="90000"/>
          </a:bodyPr>
          <a:lstStyle/>
          <a:p>
            <a:r>
              <a:rPr lang="en-US" sz="3600" dirty="0" smtClean="0"/>
              <a:t>Source of Family Planning Messages: Women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women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3132944597"/>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dirty="0" smtClean="0"/>
              <a:t>Source of Family Planning Messages: 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542712071"/>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708545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304800" y="1763366"/>
            <a:ext cx="8458200" cy="5170646"/>
          </a:xfrm>
          <a:prstGeom prst="rect">
            <a:avLst/>
          </a:prstGeom>
          <a:noFill/>
          <a:ln w="9525" algn="ctr">
            <a:noFill/>
            <a:miter lim="800000"/>
            <a:headEnd/>
            <a:tailEnd/>
          </a:ln>
        </p:spPr>
        <p:txBody>
          <a:bodyPr wrap="square">
            <a:spAutoFit/>
          </a:bodyPr>
          <a:lstStyle/>
          <a:p>
            <a:pPr algn="ctr" eaLnBrk="0" hangingPunct="0"/>
            <a:r>
              <a:rPr lang="en-US" sz="3000" dirty="0" smtClean="0">
                <a:latin typeface="Calibri" pitchFamily="34" charset="0"/>
              </a:rPr>
              <a:t>Women in </a:t>
            </a:r>
            <a:r>
              <a:rPr lang="en-US" sz="3000" b="1" dirty="0" smtClean="0">
                <a:solidFill>
                  <a:schemeClr val="bg2"/>
                </a:solidFill>
                <a:latin typeface="Calibri" pitchFamily="34" charset="0"/>
              </a:rPr>
              <a:t>Nigeria</a:t>
            </a:r>
            <a:r>
              <a:rPr lang="en-US" sz="3000" dirty="0" smtClean="0">
                <a:latin typeface="Calibri" pitchFamily="34" charset="0"/>
              </a:rPr>
              <a:t> and </a:t>
            </a:r>
            <a:r>
              <a:rPr lang="en-US" sz="3000" b="1" dirty="0" smtClean="0">
                <a:solidFill>
                  <a:schemeClr val="accent4"/>
                </a:solidFill>
                <a:latin typeface="Calibri" pitchFamily="34" charset="0"/>
              </a:rPr>
              <a:t>North East Zone </a:t>
            </a:r>
            <a:r>
              <a:rPr lang="en-US" sz="3000" dirty="0" smtClean="0">
                <a:latin typeface="Calibri" pitchFamily="34" charset="0"/>
              </a:rPr>
              <a:t>were most likely to have been exposed to the message </a:t>
            </a:r>
            <a:r>
              <a:rPr lang="en-US" sz="3000" dirty="0">
                <a:latin typeface="Calibri" pitchFamily="34" charset="0"/>
              </a:rPr>
              <a:t>“</a:t>
            </a:r>
            <a:r>
              <a:rPr lang="en-GB" sz="3000" b="1" dirty="0" err="1">
                <a:solidFill>
                  <a:schemeClr val="bg2"/>
                </a:solidFill>
                <a:latin typeface="Calibri" pitchFamily="34" charset="0"/>
              </a:rPr>
              <a:t>Unspaced</a:t>
            </a:r>
            <a:r>
              <a:rPr lang="en-GB" sz="3000" b="1" dirty="0">
                <a:solidFill>
                  <a:schemeClr val="bg2"/>
                </a:solidFill>
                <a:latin typeface="Calibri" pitchFamily="34" charset="0"/>
              </a:rPr>
              <a:t> children makes the going tough. For the love of your family, go for child spacing </a:t>
            </a:r>
            <a:r>
              <a:rPr lang="en-GB" sz="3000" b="1" dirty="0" smtClean="0">
                <a:solidFill>
                  <a:schemeClr val="bg2"/>
                </a:solidFill>
                <a:latin typeface="Calibri" pitchFamily="34" charset="0"/>
              </a:rPr>
              <a:t>today</a:t>
            </a:r>
            <a:r>
              <a:rPr lang="en-GB" sz="3000" dirty="0" smtClean="0">
                <a:latin typeface="Calibri" pitchFamily="34" charset="0"/>
              </a:rPr>
              <a:t>.” </a:t>
            </a:r>
            <a:endParaRPr lang="en-GB" sz="3000" dirty="0">
              <a:latin typeface="Calibri" pitchFamily="34" charset="0"/>
            </a:endParaRPr>
          </a:p>
          <a:p>
            <a:pPr algn="ctr" eaLnBrk="0" hangingPunct="0"/>
            <a:endParaRPr lang="en-GB" sz="3000" dirty="0">
              <a:latin typeface="Calibri" pitchFamily="34" charset="0"/>
            </a:endParaRPr>
          </a:p>
          <a:p>
            <a:pPr algn="ctr" eaLnBrk="0" hangingPunct="0"/>
            <a:r>
              <a:rPr lang="en-GB" sz="3000" dirty="0">
                <a:latin typeface="Calibri" pitchFamily="34" charset="0"/>
              </a:rPr>
              <a:t>Men </a:t>
            </a:r>
            <a:r>
              <a:rPr lang="en-GB" sz="3000" dirty="0" smtClean="0">
                <a:latin typeface="Calibri" pitchFamily="34" charset="0"/>
              </a:rPr>
              <a:t>in Nigeria were </a:t>
            </a:r>
            <a:r>
              <a:rPr lang="en-GB" sz="3000" dirty="0">
                <a:latin typeface="Calibri" pitchFamily="34" charset="0"/>
              </a:rPr>
              <a:t>most likely to have been exposed to the message, “</a:t>
            </a:r>
            <a:r>
              <a:rPr lang="en-GB" sz="3000" b="1" dirty="0">
                <a:solidFill>
                  <a:schemeClr val="bg2"/>
                </a:solidFill>
                <a:latin typeface="Calibri" pitchFamily="34" charset="0"/>
              </a:rPr>
              <a:t>Well- spaced children are every parent’s joy</a:t>
            </a:r>
            <a:r>
              <a:rPr lang="en-GB" sz="3000" dirty="0">
                <a:latin typeface="Calibri" pitchFamily="34" charset="0"/>
              </a:rPr>
              <a:t>.”</a:t>
            </a:r>
            <a:r>
              <a:rPr lang="en-US" sz="3000" dirty="0">
                <a:latin typeface="Calibri" pitchFamily="34" charset="0"/>
              </a:rPr>
              <a:t> </a:t>
            </a:r>
            <a:r>
              <a:rPr lang="en-US" sz="3000" dirty="0" smtClean="0">
                <a:latin typeface="Calibri" pitchFamily="34" charset="0"/>
              </a:rPr>
              <a:t>Men in </a:t>
            </a:r>
            <a:r>
              <a:rPr lang="en-US" sz="3000" b="1" dirty="0" smtClean="0">
                <a:solidFill>
                  <a:schemeClr val="accent4"/>
                </a:solidFill>
                <a:latin typeface="Calibri" pitchFamily="34" charset="0"/>
              </a:rPr>
              <a:t>North East Zone</a:t>
            </a:r>
            <a:r>
              <a:rPr lang="en-US" sz="3000" dirty="0" smtClean="0">
                <a:latin typeface="Calibri" pitchFamily="34" charset="0"/>
              </a:rPr>
              <a:t> were most likely to have been exposed to the message, </a:t>
            </a:r>
            <a:r>
              <a:rPr lang="en-US" sz="3000" b="1" dirty="0" smtClean="0">
                <a:solidFill>
                  <a:schemeClr val="accent4"/>
                </a:solidFill>
                <a:latin typeface="Calibri" pitchFamily="34" charset="0"/>
              </a:rPr>
              <a:t>“</a:t>
            </a:r>
            <a:r>
              <a:rPr lang="en-GB" sz="3000" b="1" dirty="0" err="1">
                <a:solidFill>
                  <a:schemeClr val="accent4"/>
                </a:solidFill>
                <a:latin typeface="Calibri" pitchFamily="34" charset="0"/>
              </a:rPr>
              <a:t>Unspaced</a:t>
            </a:r>
            <a:r>
              <a:rPr lang="en-GB" sz="3000" b="1" dirty="0">
                <a:solidFill>
                  <a:schemeClr val="accent4"/>
                </a:solidFill>
                <a:latin typeface="Calibri" pitchFamily="34" charset="0"/>
              </a:rPr>
              <a:t> children makes the going tough. For the love of your family, go for child spacing today</a:t>
            </a:r>
            <a:r>
              <a:rPr lang="en-US" sz="3000" b="1" dirty="0" smtClean="0">
                <a:solidFill>
                  <a:schemeClr val="accent4"/>
                </a:solidFill>
                <a:latin typeface="Calibri" pitchFamily="34" charset="0"/>
              </a:rPr>
              <a:t>.”</a:t>
            </a:r>
            <a:endParaRPr lang="en-US" sz="3000" b="1" dirty="0">
              <a:solidFill>
                <a:schemeClr val="accent4"/>
              </a:solidFill>
              <a:latin typeface="Calibri" pitchFamily="34" charset="0"/>
            </a:endParaRPr>
          </a:p>
        </p:txBody>
      </p:sp>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85000" lnSpcReduction="20000"/>
          </a:bodyPr>
          <a:lstStyle/>
          <a:p>
            <a:pPr marL="0" indent="0" algn="ctr">
              <a:buNone/>
            </a:pPr>
            <a:r>
              <a:rPr lang="en-US" b="1" dirty="0" smtClean="0">
                <a:solidFill>
                  <a:schemeClr val="bg2"/>
                </a:solidFill>
              </a:rPr>
              <a:t>6%</a:t>
            </a:r>
            <a:r>
              <a:rPr lang="en-US" dirty="0" smtClean="0">
                <a:solidFill>
                  <a:schemeClr val="accent1"/>
                </a:solidFill>
              </a:rPr>
              <a:t> </a:t>
            </a:r>
            <a:r>
              <a:rPr lang="en-US" dirty="0" smtClean="0"/>
              <a:t>of women in Nigeria and </a:t>
            </a:r>
            <a:r>
              <a:rPr lang="en-US" b="1" dirty="0" smtClean="0">
                <a:solidFill>
                  <a:schemeClr val="accent4"/>
                </a:solidFill>
              </a:rPr>
              <a:t>4%</a:t>
            </a:r>
            <a:r>
              <a:rPr lang="en-US" dirty="0" smtClean="0"/>
              <a:t> of women in  </a:t>
            </a:r>
            <a:r>
              <a:rPr lang="en-US" b="1" dirty="0" smtClean="0">
                <a:solidFill>
                  <a:schemeClr val="accent4"/>
                </a:solidFill>
              </a:rPr>
              <a:t>North East Zone </a:t>
            </a:r>
            <a:r>
              <a:rPr lang="en-US" dirty="0" smtClean="0"/>
              <a:t>were </a:t>
            </a:r>
            <a:r>
              <a:rPr lang="en-US" b="1" dirty="0" smtClean="0">
                <a:solidFill>
                  <a:schemeClr val="bg2"/>
                </a:solidFill>
              </a:rPr>
              <a:t>visited by a field worker </a:t>
            </a:r>
            <a:r>
              <a:rPr lang="en-US" dirty="0" smtClean="0"/>
              <a:t>who discussed family planning</a:t>
            </a:r>
          </a:p>
          <a:p>
            <a:pPr marL="0" indent="0" algn="ctr">
              <a:buNone/>
            </a:pPr>
            <a:endParaRPr lang="en-US" b="1" dirty="0" smtClean="0">
              <a:solidFill>
                <a:schemeClr val="tx2"/>
              </a:solidFill>
            </a:endParaRPr>
          </a:p>
          <a:p>
            <a:pPr marL="0" indent="0" algn="ctr">
              <a:buNone/>
            </a:pPr>
            <a:r>
              <a:rPr lang="en-US" b="1" dirty="0" smtClean="0">
                <a:solidFill>
                  <a:schemeClr val="bg2"/>
                </a:solidFill>
              </a:rPr>
              <a:t>7%</a:t>
            </a:r>
            <a:r>
              <a:rPr lang="en-US" dirty="0" smtClean="0">
                <a:solidFill>
                  <a:schemeClr val="tx2"/>
                </a:solidFill>
              </a:rPr>
              <a:t> </a:t>
            </a:r>
            <a:r>
              <a:rPr lang="en-US" dirty="0" smtClean="0"/>
              <a:t>of women in Nigeria and </a:t>
            </a:r>
            <a:r>
              <a:rPr lang="en-US" b="1" dirty="0" smtClean="0">
                <a:solidFill>
                  <a:schemeClr val="accent4"/>
                </a:solidFill>
              </a:rPr>
              <a:t>4%</a:t>
            </a:r>
            <a:r>
              <a:rPr lang="en-US" dirty="0" smtClean="0"/>
              <a:t> of women in </a:t>
            </a:r>
            <a:r>
              <a:rPr lang="en-US" b="1" dirty="0" smtClean="0">
                <a:solidFill>
                  <a:schemeClr val="accent4"/>
                </a:solidFill>
              </a:rPr>
              <a:t>North East Zone </a:t>
            </a:r>
            <a:r>
              <a:rPr lang="en-US" dirty="0" smtClean="0"/>
              <a:t>who visited a health facility in the past 12 months </a:t>
            </a:r>
            <a:r>
              <a:rPr lang="en-US" b="1" dirty="0" smtClean="0">
                <a:solidFill>
                  <a:schemeClr val="bg2"/>
                </a:solidFill>
              </a:rPr>
              <a:t>discussed family planning with a health care provider</a:t>
            </a:r>
            <a:endParaRPr lang="en-US" dirty="0" smtClean="0">
              <a:solidFill>
                <a:schemeClr val="bg2"/>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bg2"/>
                </a:solidFill>
              </a:rPr>
              <a:t>91%</a:t>
            </a:r>
            <a:r>
              <a:rPr lang="en-US" dirty="0" smtClean="0">
                <a:solidFill>
                  <a:schemeClr val="tx2"/>
                </a:solidFill>
              </a:rPr>
              <a:t> </a:t>
            </a:r>
            <a:r>
              <a:rPr lang="en-US" dirty="0" smtClean="0"/>
              <a:t>of non-users in Nigeria and </a:t>
            </a:r>
            <a:r>
              <a:rPr lang="en-US" b="1" dirty="0" smtClean="0">
                <a:solidFill>
                  <a:schemeClr val="accent4"/>
                </a:solidFill>
              </a:rPr>
              <a:t>93%</a:t>
            </a:r>
            <a:r>
              <a:rPr lang="en-US" dirty="0" smtClean="0"/>
              <a:t> of non-users in  </a:t>
            </a:r>
            <a:r>
              <a:rPr lang="en-US" b="1" dirty="0" smtClean="0">
                <a:solidFill>
                  <a:schemeClr val="accent4"/>
                </a:solidFill>
              </a:rPr>
              <a:t>North East Zone</a:t>
            </a:r>
            <a:r>
              <a:rPr lang="en-US" dirty="0" smtClean="0"/>
              <a:t> </a:t>
            </a:r>
            <a:r>
              <a:rPr lang="en-US" b="1" dirty="0" smtClean="0">
                <a:solidFill>
                  <a:schemeClr val="bg2"/>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normAutofit lnSpcReduction="10000"/>
          </a:bodyPr>
          <a:lstStyle/>
          <a:p>
            <a:pPr>
              <a:lnSpc>
                <a:spcPct val="90000"/>
              </a:lnSpc>
            </a:pPr>
            <a:r>
              <a:rPr lang="en-US" sz="2800" b="1" dirty="0" smtClean="0">
                <a:solidFill>
                  <a:schemeClr val="bg2"/>
                </a:solidFill>
              </a:rPr>
              <a:t>83% </a:t>
            </a:r>
            <a:r>
              <a:rPr lang="en-US" sz="2800" dirty="0" smtClean="0"/>
              <a:t>of married women and </a:t>
            </a:r>
            <a:r>
              <a:rPr lang="en-US" sz="2800" b="1" dirty="0" smtClean="0">
                <a:solidFill>
                  <a:schemeClr val="bg2"/>
                </a:solidFill>
              </a:rPr>
              <a:t>96%</a:t>
            </a:r>
            <a:r>
              <a:rPr lang="en-US" sz="2800" dirty="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bg2"/>
                </a:solidFill>
              </a:rPr>
              <a:t>modern contraceptive prevalence </a:t>
            </a:r>
            <a:r>
              <a:rPr lang="en-US" sz="2800" dirty="0" smtClean="0"/>
              <a:t>rate among married women is </a:t>
            </a:r>
            <a:r>
              <a:rPr lang="en-US" sz="2800" b="1" dirty="0" smtClean="0">
                <a:solidFill>
                  <a:schemeClr val="bg2"/>
                </a:solidFill>
              </a:rPr>
              <a:t>10%;</a:t>
            </a:r>
            <a:r>
              <a:rPr lang="en-US" sz="2800" b="1" dirty="0" smtClean="0">
                <a:solidFill>
                  <a:schemeClr val="accent1"/>
                </a:solidFill>
              </a:rPr>
              <a:t> </a:t>
            </a:r>
            <a:r>
              <a:rPr lang="en-US" sz="2800" b="1" dirty="0" smtClean="0">
                <a:solidFill>
                  <a:schemeClr val="bg2"/>
                </a:solidFill>
              </a:rPr>
              <a:t>5%</a:t>
            </a:r>
            <a:r>
              <a:rPr lang="en-US" sz="2800" b="1" dirty="0" smtClean="0">
                <a:solidFill>
                  <a:schemeClr val="accent1"/>
                </a:solidFill>
              </a:rPr>
              <a:t> </a:t>
            </a:r>
            <a:r>
              <a:rPr lang="en-US" sz="2800" dirty="0" smtClean="0"/>
              <a:t>use a </a:t>
            </a:r>
            <a:r>
              <a:rPr lang="en-US" sz="2800" b="1" dirty="0" smtClean="0">
                <a:solidFill>
                  <a:schemeClr val="bg2"/>
                </a:solidFill>
              </a:rPr>
              <a:t>traditional method</a:t>
            </a:r>
            <a:r>
              <a:rPr lang="en-US" sz="2800" dirty="0" smtClean="0">
                <a:solidFill>
                  <a:schemeClr val="accent6"/>
                </a:solidFill>
              </a:rPr>
              <a:t>.</a:t>
            </a:r>
          </a:p>
          <a:p>
            <a:pPr lvl="1">
              <a:lnSpc>
                <a:spcPct val="90000"/>
              </a:lnSpc>
            </a:pPr>
            <a:r>
              <a:rPr lang="en-US" sz="2400" dirty="0"/>
              <a:t>The </a:t>
            </a:r>
            <a:r>
              <a:rPr lang="en-US" sz="2400" b="1" dirty="0">
                <a:solidFill>
                  <a:schemeClr val="accent4"/>
                </a:solidFill>
              </a:rPr>
              <a:t>modern contraceptive prevalence </a:t>
            </a:r>
            <a:r>
              <a:rPr lang="en-US" sz="2400" dirty="0"/>
              <a:t>rate among married women </a:t>
            </a:r>
            <a:r>
              <a:rPr lang="en-US" sz="2400" dirty="0" smtClean="0"/>
              <a:t>in </a:t>
            </a:r>
            <a:r>
              <a:rPr lang="en-US" sz="2400" b="1" dirty="0" smtClean="0">
                <a:solidFill>
                  <a:schemeClr val="accent4"/>
                </a:solidFill>
              </a:rPr>
              <a:t>North East Zone is 3%; &lt;1%</a:t>
            </a:r>
            <a:r>
              <a:rPr lang="en-US" sz="2400" b="1" dirty="0" smtClean="0">
                <a:solidFill>
                  <a:schemeClr val="accent1"/>
                </a:solidFill>
              </a:rPr>
              <a:t> </a:t>
            </a:r>
            <a:r>
              <a:rPr lang="en-US" sz="2400" dirty="0"/>
              <a:t>use a </a:t>
            </a:r>
            <a:r>
              <a:rPr lang="en-US" sz="2400" b="1" dirty="0">
                <a:solidFill>
                  <a:schemeClr val="accent4"/>
                </a:solidFill>
              </a:rPr>
              <a:t>traditional method</a:t>
            </a:r>
            <a:r>
              <a:rPr lang="en-US" sz="2400" dirty="0" smtClean="0">
                <a:solidFill>
                  <a:schemeClr val="accent4"/>
                </a:solidFill>
              </a:rPr>
              <a:t>.</a:t>
            </a:r>
          </a:p>
          <a:p>
            <a:pPr>
              <a:lnSpc>
                <a:spcPct val="90000"/>
              </a:lnSpc>
            </a:pPr>
            <a:r>
              <a:rPr lang="en-US" sz="2800" dirty="0" smtClean="0"/>
              <a:t>The majority of </a:t>
            </a:r>
            <a:r>
              <a:rPr lang="en-US" sz="2800" b="1" dirty="0" smtClean="0">
                <a:solidFill>
                  <a:schemeClr val="bg2"/>
                </a:solidFill>
              </a:rPr>
              <a:t>IUDs, </a:t>
            </a:r>
            <a:r>
              <a:rPr lang="en-US" sz="2800" b="1" dirty="0" err="1" smtClean="0">
                <a:solidFill>
                  <a:schemeClr val="bg2"/>
                </a:solidFill>
              </a:rPr>
              <a:t>injectables</a:t>
            </a:r>
            <a:r>
              <a:rPr lang="en-US" sz="2800" b="1" dirty="0" smtClean="0">
                <a:solidFill>
                  <a:schemeClr val="bg2"/>
                </a:solidFill>
              </a:rPr>
              <a:t>, and implants </a:t>
            </a:r>
            <a:r>
              <a:rPr lang="en-US" sz="2800" dirty="0" smtClean="0"/>
              <a:t>are obtained from the</a:t>
            </a:r>
            <a:r>
              <a:rPr lang="en-US" sz="2800" dirty="0" smtClean="0">
                <a:solidFill>
                  <a:schemeClr val="bg2"/>
                </a:solidFill>
              </a:rPr>
              <a:t> </a:t>
            </a:r>
            <a:r>
              <a:rPr lang="en-US" sz="2800" b="1" dirty="0" smtClean="0">
                <a:solidFill>
                  <a:schemeClr val="bg2"/>
                </a:solidFill>
              </a:rPr>
              <a:t>public sector; condoms and the pill </a:t>
            </a:r>
            <a:r>
              <a:rPr lang="en-US" sz="2800" dirty="0" smtClean="0"/>
              <a:t>are obtained primarily from the </a:t>
            </a:r>
            <a:r>
              <a:rPr lang="en-US" sz="2800" b="1" dirty="0" smtClean="0">
                <a:solidFill>
                  <a:schemeClr val="bg2"/>
                </a:solidFill>
              </a:rPr>
              <a:t>private sector</a:t>
            </a:r>
            <a:r>
              <a:rPr lang="en-US" sz="2800" dirty="0" smtClean="0"/>
              <a:t>. </a:t>
            </a:r>
          </a:p>
          <a:p>
            <a:pPr>
              <a:lnSpc>
                <a:spcPct val="90000"/>
              </a:lnSpc>
            </a:pPr>
            <a:r>
              <a:rPr lang="en-US" sz="2800" b="1" dirty="0" smtClean="0">
                <a:solidFill>
                  <a:schemeClr val="bg2"/>
                </a:solidFill>
              </a:rPr>
              <a:t>16%</a:t>
            </a:r>
            <a:r>
              <a:rPr lang="en-US" sz="2800" b="1" dirty="0" smtClean="0">
                <a:solidFill>
                  <a:schemeClr val="accent6"/>
                </a:solidFill>
              </a:rPr>
              <a:t> </a:t>
            </a:r>
            <a:r>
              <a:rPr lang="en-US" sz="2800" dirty="0" smtClean="0"/>
              <a:t>of married women have an </a:t>
            </a:r>
            <a:r>
              <a:rPr lang="en-US" sz="2800" b="1" dirty="0" smtClean="0">
                <a:solidFill>
                  <a:schemeClr val="bg2"/>
                </a:solidFill>
              </a:rPr>
              <a:t>unmet need for family planning</a:t>
            </a:r>
            <a:r>
              <a:rPr lang="en-US" sz="2800" dirty="0" smtClean="0"/>
              <a:t>.</a:t>
            </a:r>
            <a:r>
              <a:rPr lang="en-US" sz="2800" b="1" i="1" dirty="0" smtClean="0"/>
              <a:t> </a:t>
            </a:r>
          </a:p>
          <a:p>
            <a:pPr lvl="1">
              <a:lnSpc>
                <a:spcPct val="90000"/>
              </a:lnSpc>
            </a:pPr>
            <a:r>
              <a:rPr lang="en-US" sz="2400" b="1" smtClean="0">
                <a:solidFill>
                  <a:schemeClr val="accent4"/>
                </a:solidFill>
              </a:rPr>
              <a:t>18% </a:t>
            </a:r>
            <a:r>
              <a:rPr lang="en-US" sz="2400" dirty="0"/>
              <a:t>of married women </a:t>
            </a:r>
            <a:r>
              <a:rPr lang="en-US" sz="2400" dirty="0" smtClean="0"/>
              <a:t>in </a:t>
            </a:r>
            <a:r>
              <a:rPr lang="en-US" sz="2400" b="1" dirty="0" smtClean="0">
                <a:solidFill>
                  <a:schemeClr val="accent4"/>
                </a:solidFill>
              </a:rPr>
              <a:t>North East Zone </a:t>
            </a:r>
            <a:r>
              <a:rPr lang="en-US" sz="2400" dirty="0" smtClean="0"/>
              <a:t>have </a:t>
            </a:r>
            <a:r>
              <a:rPr lang="en-US" sz="2400" dirty="0"/>
              <a:t>an unmet need for family planning.</a:t>
            </a:r>
            <a:r>
              <a:rPr lang="en-US" sz="2400" i="1" dirty="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bg2"/>
                </a:solidFill>
                <a:latin typeface="Calibri" pitchFamily="34" charset="0"/>
              </a:rPr>
              <a:t>83% </a:t>
            </a:r>
            <a:r>
              <a:rPr lang="en-US" sz="3200" dirty="0">
                <a:latin typeface="Calibri" pitchFamily="34" charset="0"/>
              </a:rPr>
              <a:t>of </a:t>
            </a:r>
            <a:r>
              <a:rPr lang="en-US" sz="3200" dirty="0" smtClean="0">
                <a:latin typeface="Calibri" pitchFamily="34" charset="0"/>
              </a:rPr>
              <a:t>married </a:t>
            </a:r>
            <a:r>
              <a:rPr lang="en-US" sz="3200" dirty="0">
                <a:latin typeface="Calibri" pitchFamily="34" charset="0"/>
              </a:rPr>
              <a:t>women </a:t>
            </a:r>
            <a:r>
              <a:rPr lang="en-US" sz="3200" dirty="0" smtClean="0">
                <a:latin typeface="Calibri" pitchFamily="34" charset="0"/>
              </a:rPr>
              <a:t>and </a:t>
            </a:r>
            <a:r>
              <a:rPr lang="en-US" sz="3200" b="1" dirty="0" smtClean="0">
                <a:solidFill>
                  <a:schemeClr val="bg2"/>
                </a:solidFill>
                <a:latin typeface="Calibri" pitchFamily="34" charset="0"/>
              </a:rPr>
              <a:t>96%</a:t>
            </a:r>
            <a:r>
              <a:rPr lang="en-US" sz="3200" b="1" dirty="0" smtClean="0">
                <a:latin typeface="Calibri" pitchFamily="34" charset="0"/>
              </a:rPr>
              <a:t> </a:t>
            </a:r>
            <a:r>
              <a:rPr lang="en-US" sz="3200" dirty="0" smtClean="0">
                <a:latin typeface="Calibri" pitchFamily="34" charset="0"/>
              </a:rPr>
              <a:t>of married men know </a:t>
            </a:r>
            <a:r>
              <a:rPr lang="en-US" sz="3200" dirty="0">
                <a:latin typeface="Calibri" pitchFamily="34" charset="0"/>
              </a:rPr>
              <a:t>at least one </a:t>
            </a:r>
            <a:r>
              <a:rPr lang="en-US" sz="3200" b="1" dirty="0">
                <a:solidFill>
                  <a:schemeClr val="bg2"/>
                </a:solidFill>
                <a:latin typeface="Calibri" pitchFamily="34" charset="0"/>
              </a:rPr>
              <a:t>modern method </a:t>
            </a:r>
            <a:r>
              <a:rPr lang="en-US" sz="3200" dirty="0">
                <a:latin typeface="Calibri" pitchFamily="34" charset="0"/>
              </a:rPr>
              <a:t>of contraception.</a:t>
            </a:r>
          </a:p>
          <a:p>
            <a:pPr algn="ctr">
              <a:spcBef>
                <a:spcPct val="50000"/>
              </a:spcBef>
            </a:pPr>
            <a:r>
              <a:rPr lang="en-US" sz="3200" b="1" dirty="0" smtClean="0">
                <a:solidFill>
                  <a:schemeClr val="bg2"/>
                </a:solidFill>
                <a:latin typeface="Calibri" pitchFamily="34" charset="0"/>
              </a:rPr>
              <a:t>58%</a:t>
            </a:r>
            <a:r>
              <a:rPr lang="en-US" sz="3200" dirty="0" smtClean="0">
                <a:latin typeface="Calibri" pitchFamily="34" charset="0"/>
              </a:rPr>
              <a:t> of married </a:t>
            </a:r>
            <a:r>
              <a:rPr lang="en-US" sz="3200" dirty="0">
                <a:latin typeface="Calibri" pitchFamily="34" charset="0"/>
              </a:rPr>
              <a:t>women</a:t>
            </a:r>
            <a:r>
              <a:rPr lang="en-US" sz="3200" dirty="0" smtClean="0">
                <a:latin typeface="Calibri" pitchFamily="34" charset="0"/>
              </a:rPr>
              <a:t> and </a:t>
            </a:r>
            <a:r>
              <a:rPr lang="en-US" sz="3200" b="1" dirty="0" smtClean="0">
                <a:solidFill>
                  <a:schemeClr val="bg2"/>
                </a:solidFill>
                <a:latin typeface="Calibri" pitchFamily="34" charset="0"/>
              </a:rPr>
              <a:t>77%</a:t>
            </a:r>
            <a:r>
              <a:rPr lang="en-US" sz="3200" b="1" dirty="0" smtClean="0">
                <a:latin typeface="Calibri" pitchFamily="34" charset="0"/>
              </a:rPr>
              <a:t> </a:t>
            </a:r>
            <a:r>
              <a:rPr lang="en-US" sz="3200" dirty="0" smtClean="0">
                <a:latin typeface="Calibri" pitchFamily="34" charset="0"/>
              </a:rPr>
              <a:t>of married </a:t>
            </a:r>
            <a:r>
              <a:rPr lang="en-US" sz="3200" dirty="0">
                <a:latin typeface="Calibri" pitchFamily="34" charset="0"/>
              </a:rPr>
              <a:t>men</a:t>
            </a:r>
            <a:r>
              <a:rPr lang="en-US" sz="3200" dirty="0" smtClean="0">
                <a:latin typeface="Calibri" pitchFamily="34" charset="0"/>
              </a:rPr>
              <a:t> can </a:t>
            </a:r>
            <a:r>
              <a:rPr lang="en-US" sz="3200" dirty="0">
                <a:latin typeface="Calibri" pitchFamily="34" charset="0"/>
              </a:rPr>
              <a:t>name a </a:t>
            </a:r>
            <a:r>
              <a:rPr lang="en-US" sz="3200" b="1" dirty="0">
                <a:solidFill>
                  <a:schemeClr val="bg2"/>
                </a:solidFill>
                <a:latin typeface="Calibri" pitchFamily="34" charset="0"/>
              </a:rPr>
              <a:t>traditional method</a:t>
            </a:r>
            <a:r>
              <a:rPr lang="en-US" sz="3200" dirty="0">
                <a:latin typeface="Calibri" pitchFamily="34" charset="0"/>
              </a:rPr>
              <a:t> 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1619491045"/>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15-49</a:t>
            </a:r>
            <a:endParaRPr lang="en-US" i="1" dirty="0">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t>Current Use of Family Planning</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55096032"/>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953436648"/>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normAutofit fontScale="90000"/>
          </a:bodyPr>
          <a:lstStyle/>
          <a:p>
            <a:r>
              <a:rPr lang="en-US" sz="3600" dirty="0" smtClean="0"/>
              <a:t>Use of Modern Contraception </a:t>
            </a:r>
            <a:br>
              <a:rPr lang="en-US" sz="3600" dirty="0" smtClean="0"/>
            </a:br>
            <a:r>
              <a:rPr lang="en-US" sz="3600" dirty="0" smtClean="0"/>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367671709"/>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871554452"/>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age 15-49</a:t>
            </a:r>
            <a:endParaRPr lang="en-US" i="1" dirty="0">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fontScale="90000"/>
          </a:bodyPr>
          <a:lstStyle/>
          <a:p>
            <a:r>
              <a:rPr lang="en-US" dirty="0" smtClean="0"/>
              <a:t>Use of Modern Methods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053108"/>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413938" y="4648200"/>
            <a:ext cx="2743200" cy="1200329"/>
          </a:xfrm>
          <a:prstGeom prst="rect">
            <a:avLst/>
          </a:prstGeom>
          <a:noFill/>
        </p:spPr>
        <p:txBody>
          <a:bodyPr wrap="square" rtlCol="0">
            <a:spAutoFit/>
          </a:bodyPr>
          <a:lstStyle/>
          <a:p>
            <a:pPr algn="r"/>
            <a:r>
              <a:rPr lang="en-US" i="1" dirty="0" smtClean="0">
                <a:solidFill>
                  <a:srgbClr val="000000"/>
                </a:solidFill>
                <a:latin typeface="+mn-lt"/>
              </a:rPr>
              <a:t>Percent of currently married women age 15-49 using a modern method of contraception</a:t>
            </a:r>
            <a:endParaRPr lang="en-US" i="1" dirty="0">
              <a:solidFill>
                <a:srgbClr val="000000"/>
              </a:solidFill>
              <a:latin typeface="+mn-lt"/>
            </a:endParaRPr>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569399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3649</TotalTime>
  <Words>1782</Words>
  <Application>Microsoft Office PowerPoint</Application>
  <PresentationFormat>On-screen Show (4:3)</PresentationFormat>
  <Paragraphs>173</Paragraphs>
  <Slides>27</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27</vt:i4>
      </vt:variant>
    </vt:vector>
  </HeadingPairs>
  <TitlesOfParts>
    <vt:vector size="31" baseType="lpstr">
      <vt:lpstr>Arial</vt:lpstr>
      <vt:lpstr>Calibri</vt:lpstr>
      <vt:lpstr>Custom Design</vt:lpstr>
      <vt:lpstr>1_Custom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Trends in Use of Family Planning</vt:lpstr>
      <vt:lpstr>Use of Modern Methods Regional Comparison</vt:lpstr>
      <vt:lpstr>Use of Modern Methods by Zone</vt:lpstr>
      <vt:lpstr>Use of Modern Methods by State</vt:lpstr>
      <vt:lpstr>Current Use of Family Planning  in North East Zone</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Unmet Need for Family Planning by State</vt:lpstr>
      <vt:lpstr>PowerPoint Presentation</vt:lpstr>
      <vt:lpstr>Future Use of Contraception</vt:lpstr>
      <vt:lpstr>Source of Family Planning Messages: Women</vt:lpstr>
      <vt:lpstr>Source of Family Planning Messages: Men</vt:lpstr>
      <vt:lpstr>Family Planning Messages</vt:lpstr>
      <vt:lpstr>Contact of Non-Users with  Family Planning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328</cp:revision>
  <dcterms:created xsi:type="dcterms:W3CDTF">2008-02-29T16:41:57Z</dcterms:created>
  <dcterms:modified xsi:type="dcterms:W3CDTF">2014-08-25T19:27:06Z</dcterms:modified>
</cp:coreProperties>
</file>