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7.xml" ContentType="application/vnd.openxmlformats-officedocument.drawingml.chart+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8.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charts/chart12.xml" ContentType="application/vnd.openxmlformats-officedocument.drawingml.chart+xml"/>
  <Override PartName="/ppt/notesSlides/notesSlide18.xml" ContentType="application/vnd.openxmlformats-officedocument.presentationml.notesSlide+xml"/>
  <Override PartName="/ppt/charts/chart13.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ppt/charts/chart15.xml" ContentType="application/vnd.openxmlformats-officedocument.drawingml.chart+xml"/>
  <Override PartName="/ppt/notesSlides/notesSlide22.xml" ContentType="application/vnd.openxmlformats-officedocument.presentationml.notesSlide+xml"/>
  <Override PartName="/ppt/charts/chart16.xml" ContentType="application/vnd.openxmlformats-officedocument.drawingml.chart+xml"/>
  <Override PartName="/ppt/notesSlides/notesSlide23.xml" ContentType="application/vnd.openxmlformats-officedocument.presentationml.notesSlide+xml"/>
  <Override PartName="/ppt/charts/chart17.xml" ContentType="application/vnd.openxmlformats-officedocument.drawingml.chart+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ppt/charts/chart19.xml" ContentType="application/vnd.openxmlformats-officedocument.drawingml.chart+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1"/>
  </p:notesMasterIdLst>
  <p:handoutMasterIdLst>
    <p:handoutMasterId r:id="rId32"/>
  </p:handoutMasterIdLst>
  <p:sldIdLst>
    <p:sldId id="331" r:id="rId3"/>
    <p:sldId id="258" r:id="rId4"/>
    <p:sldId id="332" r:id="rId5"/>
    <p:sldId id="309" r:id="rId6"/>
    <p:sldId id="310" r:id="rId7"/>
    <p:sldId id="311" r:id="rId8"/>
    <p:sldId id="329" r:id="rId9"/>
    <p:sldId id="307" r:id="rId10"/>
    <p:sldId id="334" r:id="rId11"/>
    <p:sldId id="327" r:id="rId12"/>
    <p:sldId id="313" r:id="rId13"/>
    <p:sldId id="335" r:id="rId14"/>
    <p:sldId id="314" r:id="rId15"/>
    <p:sldId id="315" r:id="rId16"/>
    <p:sldId id="321" r:id="rId17"/>
    <p:sldId id="316" r:id="rId18"/>
    <p:sldId id="317" r:id="rId19"/>
    <p:sldId id="318" r:id="rId20"/>
    <p:sldId id="336" r:id="rId21"/>
    <p:sldId id="333" r:id="rId22"/>
    <p:sldId id="328" r:id="rId23"/>
    <p:sldId id="322" r:id="rId24"/>
    <p:sldId id="330" r:id="rId25"/>
    <p:sldId id="337" r:id="rId26"/>
    <p:sldId id="323" r:id="rId27"/>
    <p:sldId id="324" r:id="rId28"/>
    <p:sldId id="325" r:id="rId29"/>
    <p:sldId id="320"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73B8"/>
    <a:srgbClr val="FFE27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5080" autoAdjust="0"/>
  </p:normalViewPr>
  <p:slideViewPr>
    <p:cSldViewPr>
      <p:cViewPr varScale="1">
        <p:scale>
          <a:sx n="75" d="100"/>
          <a:sy n="75" d="100"/>
        </p:scale>
        <p:origin x="1374"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518518518518521E-2"/>
          <c:y val="2.8060326608944881E-2"/>
          <c:w val="0.96604938271604934"/>
          <c:h val="0.85716829766394464"/>
        </c:manualLayout>
      </c:layout>
      <c:barChart>
        <c:barDir val="col"/>
        <c:grouping val="clustered"/>
        <c:varyColors val="0"/>
        <c:ser>
          <c:idx val="0"/>
          <c:order val="0"/>
          <c:tx>
            <c:strRef>
              <c:f>Sheet1!$B$1</c:f>
              <c:strCache>
                <c:ptCount val="1"/>
                <c:pt idx="0">
                  <c:v>Series 1</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 education</c:v>
                </c:pt>
                <c:pt idx="1">
                  <c:v>Primary</c:v>
                </c:pt>
                <c:pt idx="2">
                  <c:v>Secondary</c:v>
                </c:pt>
                <c:pt idx="3">
                  <c:v>More than secondary</c:v>
                </c:pt>
              </c:strCache>
            </c:strRef>
          </c:cat>
          <c:val>
            <c:numRef>
              <c:f>Sheet1!$B$2:$B$5</c:f>
              <c:numCache>
                <c:formatCode>0.0</c:formatCode>
                <c:ptCount val="4"/>
                <c:pt idx="0">
                  <c:v>6.9</c:v>
                </c:pt>
                <c:pt idx="1">
                  <c:v>6.1</c:v>
                </c:pt>
                <c:pt idx="2">
                  <c:v>4.5999999999999996</c:v>
                </c:pt>
                <c:pt idx="3">
                  <c:v>3.1</c:v>
                </c:pt>
              </c:numCache>
            </c:numRef>
          </c:val>
        </c:ser>
        <c:dLbls>
          <c:showLegendKey val="0"/>
          <c:showVal val="1"/>
          <c:showCatName val="0"/>
          <c:showSerName val="0"/>
          <c:showPercent val="0"/>
          <c:showBubbleSize val="0"/>
        </c:dLbls>
        <c:gapWidth val="150"/>
        <c:overlap val="-25"/>
        <c:axId val="157469344"/>
        <c:axId val="158755888"/>
      </c:barChart>
      <c:catAx>
        <c:axId val="157469344"/>
        <c:scaling>
          <c:orientation val="minMax"/>
        </c:scaling>
        <c:delete val="0"/>
        <c:axPos val="b"/>
        <c:numFmt formatCode="General" sourceLinked="0"/>
        <c:majorTickMark val="none"/>
        <c:minorTickMark val="none"/>
        <c:tickLblPos val="nextTo"/>
        <c:crossAx val="158755888"/>
        <c:crosses val="autoZero"/>
        <c:auto val="1"/>
        <c:lblAlgn val="ctr"/>
        <c:lblOffset val="100"/>
        <c:noMultiLvlLbl val="0"/>
      </c:catAx>
      <c:valAx>
        <c:axId val="158755888"/>
        <c:scaling>
          <c:orientation val="minMax"/>
          <c:max val="10"/>
        </c:scaling>
        <c:delete val="1"/>
        <c:axPos val="l"/>
        <c:numFmt formatCode="0.0" sourceLinked="1"/>
        <c:majorTickMark val="none"/>
        <c:minorTickMark val="none"/>
        <c:tickLblPos val="none"/>
        <c:crossAx val="15746934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solidFill>
            </c:spPr>
          </c:dPt>
          <c:dLbls>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Sheet1!$A$2:$A$5</c:f>
              <c:strCache>
                <c:ptCount val="4"/>
                <c:pt idx="0">
                  <c:v>Never married</c:v>
                </c:pt>
                <c:pt idx="1">
                  <c:v>Married/Living together</c:v>
                </c:pt>
                <c:pt idx="2">
                  <c:v>Divorced/ Separated</c:v>
                </c:pt>
                <c:pt idx="3">
                  <c:v>Widowed</c:v>
                </c:pt>
              </c:strCache>
            </c:strRef>
          </c:cat>
          <c:val>
            <c:numRef>
              <c:f>Sheet1!$B$2:$B$5</c:f>
              <c:numCache>
                <c:formatCode>General</c:formatCode>
                <c:ptCount val="4"/>
                <c:pt idx="0">
                  <c:v>24</c:v>
                </c:pt>
                <c:pt idx="1">
                  <c:v>71</c:v>
                </c:pt>
                <c:pt idx="2">
                  <c:v>2</c:v>
                </c:pt>
                <c:pt idx="3">
                  <c:v>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Pt>
            <c:idx val="0"/>
            <c:invertIfNegative val="0"/>
            <c:bubble3D val="0"/>
            <c:spPr>
              <a:solidFill>
                <a:schemeClr val="tx2"/>
              </a:solidFill>
            </c:spPr>
          </c:dPt>
          <c:dPt>
            <c:idx val="1"/>
            <c:invertIfNegative val="0"/>
            <c:bubble3D val="0"/>
            <c:spPr>
              <a:solidFill>
                <a:srgbClr val="5673B8"/>
              </a:solidFill>
            </c:spPr>
          </c:dPt>
          <c:dLbls>
            <c:dLbl>
              <c:idx val="3"/>
              <c:tx>
                <c:rich>
                  <a:bodyPr/>
                  <a:lstStyle/>
                  <a:p>
                    <a:r>
                      <a:rPr lang="en-US" dirty="0" smtClean="0"/>
                      <a:t>15.0</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North East</c:v>
                </c:pt>
                <c:pt idx="2">
                  <c:v>Adamawa</c:v>
                </c:pt>
                <c:pt idx="3">
                  <c:v>Bauchi</c:v>
                </c:pt>
                <c:pt idx="4">
                  <c:v>Borno</c:v>
                </c:pt>
                <c:pt idx="5">
                  <c:v>Gombe</c:v>
                </c:pt>
                <c:pt idx="6">
                  <c:v>Taraba</c:v>
                </c:pt>
                <c:pt idx="7">
                  <c:v>Yobe</c:v>
                </c:pt>
              </c:strCache>
            </c:strRef>
          </c:cat>
          <c:val>
            <c:numRef>
              <c:f>Sheet1!$B$2:$B$9</c:f>
              <c:numCache>
                <c:formatCode>General</c:formatCode>
                <c:ptCount val="8"/>
                <c:pt idx="0">
                  <c:v>18.100000000000001</c:v>
                </c:pt>
                <c:pt idx="1">
                  <c:v>16.3</c:v>
                </c:pt>
                <c:pt idx="2">
                  <c:v>17.100000000000001</c:v>
                </c:pt>
                <c:pt idx="3">
                  <c:v>15</c:v>
                </c:pt>
                <c:pt idx="4">
                  <c:v>17.399999999999999</c:v>
                </c:pt>
                <c:pt idx="5">
                  <c:v>15.8</c:v>
                </c:pt>
                <c:pt idx="6" formatCode="0.0">
                  <c:v>17.100000000000001</c:v>
                </c:pt>
                <c:pt idx="7">
                  <c:v>16.100000000000001</c:v>
                </c:pt>
              </c:numCache>
            </c:numRef>
          </c:val>
        </c:ser>
        <c:dLbls>
          <c:showLegendKey val="0"/>
          <c:showVal val="1"/>
          <c:showCatName val="0"/>
          <c:showSerName val="0"/>
          <c:showPercent val="0"/>
          <c:showBubbleSize val="0"/>
        </c:dLbls>
        <c:gapWidth val="150"/>
        <c:overlap val="-25"/>
        <c:axId val="314349496"/>
        <c:axId val="314349888"/>
      </c:barChart>
      <c:catAx>
        <c:axId val="314349496"/>
        <c:scaling>
          <c:orientation val="minMax"/>
        </c:scaling>
        <c:delete val="0"/>
        <c:axPos val="b"/>
        <c:numFmt formatCode="General" sourceLinked="0"/>
        <c:majorTickMark val="none"/>
        <c:minorTickMark val="none"/>
        <c:tickLblPos val="nextTo"/>
        <c:crossAx val="314349888"/>
        <c:crosses val="autoZero"/>
        <c:auto val="1"/>
        <c:lblAlgn val="ctr"/>
        <c:lblOffset val="100"/>
        <c:noMultiLvlLbl val="0"/>
      </c:catAx>
      <c:valAx>
        <c:axId val="314349888"/>
        <c:scaling>
          <c:orientation val="minMax"/>
          <c:max val="30"/>
        </c:scaling>
        <c:delete val="1"/>
        <c:axPos val="l"/>
        <c:numFmt formatCode="General" sourceLinked="1"/>
        <c:majorTickMark val="none"/>
        <c:minorTickMark val="none"/>
        <c:tickLblPos val="none"/>
        <c:crossAx val="31434949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Sheet1!$B$2:$B$3</c:f>
              <c:numCache>
                <c:formatCode>General</c:formatCode>
                <c:ptCount val="2"/>
                <c:pt idx="0">
                  <c:v>19</c:v>
                </c:pt>
                <c:pt idx="1">
                  <c:v>51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Sheet1!$C$2:$C$3</c:f>
              <c:numCache>
                <c:formatCode>General</c:formatCode>
                <c:ptCount val="2"/>
                <c:pt idx="0">
                  <c:v>4</c:v>
                </c:pt>
                <c:pt idx="1">
                  <c:v>19</c:v>
                </c:pt>
              </c:numCache>
            </c:numRef>
          </c:val>
        </c:ser>
        <c:dLbls>
          <c:showLegendKey val="0"/>
          <c:showVal val="1"/>
          <c:showCatName val="0"/>
          <c:showSerName val="0"/>
          <c:showPercent val="0"/>
          <c:showBubbleSize val="0"/>
        </c:dLbls>
        <c:gapWidth val="150"/>
        <c:overlap val="-25"/>
        <c:axId val="314350672"/>
        <c:axId val="314899680"/>
      </c:barChart>
      <c:catAx>
        <c:axId val="314350672"/>
        <c:scaling>
          <c:orientation val="minMax"/>
        </c:scaling>
        <c:delete val="0"/>
        <c:axPos val="b"/>
        <c:numFmt formatCode="General" sourceLinked="0"/>
        <c:majorTickMark val="none"/>
        <c:minorTickMark val="none"/>
        <c:tickLblPos val="nextTo"/>
        <c:crossAx val="314899680"/>
        <c:crosses val="autoZero"/>
        <c:auto val="1"/>
        <c:lblAlgn val="ctr"/>
        <c:lblOffset val="100"/>
        <c:noMultiLvlLbl val="0"/>
      </c:catAx>
      <c:valAx>
        <c:axId val="314899680"/>
        <c:scaling>
          <c:orientation val="minMax"/>
          <c:max val="100"/>
        </c:scaling>
        <c:delete val="1"/>
        <c:axPos val="l"/>
        <c:numFmt formatCode="General" sourceLinked="1"/>
        <c:majorTickMark val="out"/>
        <c:minorTickMark val="none"/>
        <c:tickLblPos val="none"/>
        <c:crossAx val="31435067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North East</c:v>
                </c:pt>
                <c:pt idx="2">
                  <c:v>Adamawa</c:v>
                </c:pt>
                <c:pt idx="3">
                  <c:v>Bauchi</c:v>
                </c:pt>
                <c:pt idx="4">
                  <c:v>Borno</c:v>
                </c:pt>
                <c:pt idx="5">
                  <c:v>Gombe</c:v>
                </c:pt>
                <c:pt idx="6">
                  <c:v>Taraba</c:v>
                </c:pt>
                <c:pt idx="7">
                  <c:v>Yobe</c:v>
                </c:pt>
              </c:strCache>
            </c:strRef>
          </c:cat>
          <c:val>
            <c:numRef>
              <c:f>Sheet1!$B$2:$I$2</c:f>
              <c:numCache>
                <c:formatCode>General</c:formatCode>
                <c:ptCount val="8"/>
                <c:pt idx="0">
                  <c:v>17.600000000000001</c:v>
                </c:pt>
                <c:pt idx="1">
                  <c:v>16.2</c:v>
                </c:pt>
                <c:pt idx="2">
                  <c:v>16.600000000000001</c:v>
                </c:pt>
                <c:pt idx="3">
                  <c:v>15.1</c:v>
                </c:pt>
                <c:pt idx="4">
                  <c:v>17.7</c:v>
                </c:pt>
                <c:pt idx="5">
                  <c:v>15.9</c:v>
                </c:pt>
                <c:pt idx="6" formatCode="0.0">
                  <c:v>16.399999999999999</c:v>
                </c:pt>
                <c:pt idx="7">
                  <c:v>16.2</c:v>
                </c:pt>
              </c:numCache>
            </c:numRef>
          </c:val>
        </c:ser>
        <c:ser>
          <c:idx val="1"/>
          <c:order val="1"/>
          <c:tx>
            <c:strRef>
              <c:f>Sheet1!$A$3</c:f>
              <c:strCache>
                <c:ptCount val="1"/>
                <c:pt idx="0">
                  <c:v>Men</c:v>
                </c:pt>
              </c:strCache>
            </c:strRef>
          </c:tx>
          <c:spPr>
            <a:solidFill>
              <a:srgbClr val="FFE278"/>
            </a:solidFill>
          </c:spPr>
          <c:invertIfNegative val="0"/>
          <c:dLbls>
            <c:dLbl>
              <c:idx val="1"/>
              <c:tx>
                <c:rich>
                  <a:bodyPr/>
                  <a:lstStyle/>
                  <a:p>
                    <a:r>
                      <a:rPr lang="en-US" smtClean="0"/>
                      <a:t>23.0</a:t>
                    </a:r>
                    <a:endParaRPr lang="en-US"/>
                  </a:p>
                </c:rich>
              </c:tx>
              <c:showLegendKey val="0"/>
              <c:showVal val="1"/>
              <c:showCatName val="0"/>
              <c:showSerName val="0"/>
              <c:showPercent val="0"/>
              <c:showBubbleSize val="0"/>
              <c:extLst>
                <c:ext xmlns:c15="http://schemas.microsoft.com/office/drawing/2012/chart" uri="{CE6537A1-D6FC-4f65-9D91-7224C49458BB}"/>
              </c:extLst>
            </c:dLbl>
            <c:dLbl>
              <c:idx val="7"/>
              <c:tx>
                <c:rich>
                  <a:bodyPr/>
                  <a:lstStyle/>
                  <a:p>
                    <a:r>
                      <a:rPr lang="en-US" smtClean="0"/>
                      <a:t>a</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North East</c:v>
                </c:pt>
                <c:pt idx="2">
                  <c:v>Adamawa</c:v>
                </c:pt>
                <c:pt idx="3">
                  <c:v>Bauchi</c:v>
                </c:pt>
                <c:pt idx="4">
                  <c:v>Borno</c:v>
                </c:pt>
                <c:pt idx="5">
                  <c:v>Gombe</c:v>
                </c:pt>
                <c:pt idx="6">
                  <c:v>Taraba</c:v>
                </c:pt>
                <c:pt idx="7">
                  <c:v>Yobe</c:v>
                </c:pt>
              </c:strCache>
            </c:strRef>
          </c:cat>
          <c:val>
            <c:numRef>
              <c:f>Sheet1!$B$3:$I$3</c:f>
              <c:numCache>
                <c:formatCode>General</c:formatCode>
                <c:ptCount val="8"/>
                <c:pt idx="0">
                  <c:v>21.1</c:v>
                </c:pt>
                <c:pt idx="1">
                  <c:v>23</c:v>
                </c:pt>
                <c:pt idx="2">
                  <c:v>22.9</c:v>
                </c:pt>
                <c:pt idx="3">
                  <c:v>22.4</c:v>
                </c:pt>
                <c:pt idx="4">
                  <c:v>24.8</c:v>
                </c:pt>
                <c:pt idx="5">
                  <c:v>22.4</c:v>
                </c:pt>
                <c:pt idx="6">
                  <c:v>20.2</c:v>
                </c:pt>
                <c:pt idx="7" formatCode="0.0">
                  <c:v>0</c:v>
                </c:pt>
              </c:numCache>
            </c:numRef>
          </c:val>
        </c:ser>
        <c:dLbls>
          <c:showLegendKey val="0"/>
          <c:showVal val="1"/>
          <c:showCatName val="0"/>
          <c:showSerName val="0"/>
          <c:showPercent val="0"/>
          <c:showBubbleSize val="0"/>
        </c:dLbls>
        <c:gapWidth val="150"/>
        <c:overlap val="-25"/>
        <c:axId val="314900464"/>
        <c:axId val="314900856"/>
      </c:barChart>
      <c:catAx>
        <c:axId val="314900464"/>
        <c:scaling>
          <c:orientation val="minMax"/>
        </c:scaling>
        <c:delete val="0"/>
        <c:axPos val="b"/>
        <c:numFmt formatCode="General" sourceLinked="0"/>
        <c:majorTickMark val="none"/>
        <c:minorTickMark val="none"/>
        <c:tickLblPos val="nextTo"/>
        <c:crossAx val="314900856"/>
        <c:crosses val="autoZero"/>
        <c:auto val="1"/>
        <c:lblAlgn val="ctr"/>
        <c:lblOffset val="100"/>
        <c:noMultiLvlLbl val="0"/>
      </c:catAx>
      <c:valAx>
        <c:axId val="314900856"/>
        <c:scaling>
          <c:orientation val="minMax"/>
          <c:max val="30"/>
        </c:scaling>
        <c:delete val="1"/>
        <c:axPos val="l"/>
        <c:numFmt formatCode="General" sourceLinked="1"/>
        <c:majorTickMark val="out"/>
        <c:minorTickMark val="none"/>
        <c:tickLblPos val="none"/>
        <c:crossAx val="31490046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69033944286376"/>
                  <c:y val="0.16031298313738182"/>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layout>
                <c:manualLayout>
                  <c:x val="2.6084937912172753E-2"/>
                  <c:y val="-0.1930365296803653"/>
                </c:manualLayout>
              </c:layout>
              <c:showLegendKey val="0"/>
              <c:showVal val="0"/>
              <c:showCatName val="1"/>
              <c:showSerName val="0"/>
              <c:showPercent val="1"/>
              <c:showBubbleSize val="0"/>
              <c:extLst>
                <c:ext xmlns:c15="http://schemas.microsoft.com/office/drawing/2012/chart" uri="{CE6537A1-D6FC-4f65-9D91-7224C49458BB}"/>
              </c:extLst>
            </c:dLbl>
            <c:dLbl>
              <c:idx val="3"/>
              <c:tx>
                <c:rich>
                  <a:bodyPr/>
                  <a:lstStyle/>
                  <a:p>
                    <a:r>
                      <a:rPr lang="en-US" dirty="0">
                        <a:solidFill>
                          <a:schemeClr val="bg1"/>
                        </a:solidFill>
                      </a:rPr>
                      <a:t>Undecided
8%</a:t>
                    </a:r>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22671259842519687"/>
                  <c:y val="2.8538812785388131E-3"/>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33</c:v>
                </c:pt>
                <c:pt idx="1">
                  <c:v>34</c:v>
                </c:pt>
                <c:pt idx="2">
                  <c:v>3</c:v>
                </c:pt>
                <c:pt idx="3">
                  <c:v>8</c:v>
                </c:pt>
                <c:pt idx="4">
                  <c:v>19</c:v>
                </c:pt>
                <c:pt idx="5">
                  <c:v>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5447743664394895"/>
                  <c:y val="0.14475897379024807"/>
                </c:manualLayout>
              </c:layout>
              <c:tx>
                <c:rich>
                  <a:bodyPr/>
                  <a:lstStyle/>
                  <a:p>
                    <a:pPr>
                      <a:defRPr>
                        <a:solidFill>
                          <a:schemeClr val="bg1"/>
                        </a:solidFill>
                      </a:defRPr>
                    </a:pPr>
                    <a:r>
                      <a:rPr lang="en-US" dirty="0" smtClean="0"/>
                      <a:t>Have </a:t>
                    </a:r>
                    <a:r>
                      <a:rPr lang="en-US" dirty="0"/>
                      <a:t>another soon
</a:t>
                    </a:r>
                    <a:r>
                      <a:rPr lang="en-US" dirty="0" smtClean="0"/>
                      <a:t>35%</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layout>
                <c:manualLayout>
                  <c:x val="0.1129164185359183"/>
                  <c:y val="-0.26830985915492961"/>
                </c:manualLayout>
              </c:layout>
              <c:tx>
                <c:rich>
                  <a:bodyPr/>
                  <a:lstStyle/>
                  <a:p>
                    <a:r>
                      <a:rPr lang="en-US" dirty="0"/>
                      <a:t>Have another later</a:t>
                    </a:r>
                    <a:r>
                      <a:rPr lang="en-US"/>
                      <a:t>
</a:t>
                    </a:r>
                    <a:r>
                      <a:rPr lang="en-US" smtClean="0"/>
                      <a:t>40%</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1546333178940868"/>
                  <c:y val="0"/>
                </c:manualLayout>
              </c:layout>
              <c:tx>
                <c:rich>
                  <a:bodyPr/>
                  <a:lstStyle/>
                  <a:p>
                    <a:r>
                      <a:rPr lang="en-US" dirty="0" smtClean="0"/>
                      <a:t>Declared </a:t>
                    </a:r>
                    <a:r>
                      <a:rPr lang="en-US" dirty="0"/>
                      <a:t>infecund
</a:t>
                    </a:r>
                    <a:r>
                      <a:rPr lang="en-US" dirty="0" smtClean="0"/>
                      <a:t>&lt;1%</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35</c:v>
                </c:pt>
                <c:pt idx="1">
                  <c:v>40</c:v>
                </c:pt>
                <c:pt idx="2">
                  <c:v>7</c:v>
                </c:pt>
                <c:pt idx="3">
                  <c:v>4</c:v>
                </c:pt>
                <c:pt idx="4">
                  <c:v>12</c:v>
                </c:pt>
                <c:pt idx="5">
                  <c:v>0.2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c:spPr>
          <c:invertIfNegative val="0"/>
          <c:dPt>
            <c:idx val="0"/>
            <c:invertIfNegative val="0"/>
            <c:bubble3D val="0"/>
            <c:spPr>
              <a:solidFill>
                <a:schemeClr val="accent4"/>
              </a:solidFill>
            </c:spPr>
          </c:dPt>
          <c:dPt>
            <c:idx val="1"/>
            <c:invertIfNegative val="0"/>
            <c:bubble3D val="0"/>
            <c:spPr>
              <a:solidFill>
                <a:srgbClr val="FFE278"/>
              </a:solidFill>
            </c:spPr>
          </c:dPt>
          <c:dPt>
            <c:idx val="2"/>
            <c:invertIfNegative val="0"/>
            <c:bubble3D val="0"/>
            <c:spPr>
              <a:solidFill>
                <a:schemeClr val="tx2"/>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 </c:v>
                </c:pt>
                <c:pt idx="1">
                  <c:v>Men</c:v>
                </c:pt>
              </c:strCache>
            </c:strRef>
          </c:cat>
          <c:val>
            <c:numRef>
              <c:f>Sheet1!$B$2:$B$3</c:f>
              <c:numCache>
                <c:formatCode>0.0</c:formatCode>
                <c:ptCount val="2"/>
                <c:pt idx="0" formatCode="General">
                  <c:v>6.5</c:v>
                </c:pt>
                <c:pt idx="1">
                  <c:v>8</c:v>
                </c:pt>
              </c:numCache>
            </c:numRef>
          </c:val>
        </c:ser>
        <c:dLbls>
          <c:showLegendKey val="0"/>
          <c:showVal val="1"/>
          <c:showCatName val="0"/>
          <c:showSerName val="0"/>
          <c:showPercent val="0"/>
          <c:showBubbleSize val="0"/>
        </c:dLbls>
        <c:gapWidth val="70"/>
        <c:overlap val="-25"/>
        <c:axId val="314902424"/>
        <c:axId val="314902816"/>
      </c:barChart>
      <c:catAx>
        <c:axId val="314902424"/>
        <c:scaling>
          <c:orientation val="minMax"/>
        </c:scaling>
        <c:delete val="0"/>
        <c:axPos val="b"/>
        <c:numFmt formatCode="General" sourceLinked="0"/>
        <c:majorTickMark val="none"/>
        <c:minorTickMark val="none"/>
        <c:tickLblPos val="nextTo"/>
        <c:crossAx val="314902816"/>
        <c:crosses val="autoZero"/>
        <c:auto val="1"/>
        <c:lblAlgn val="ctr"/>
        <c:lblOffset val="100"/>
        <c:noMultiLvlLbl val="0"/>
      </c:catAx>
      <c:valAx>
        <c:axId val="314902816"/>
        <c:scaling>
          <c:orientation val="minMax"/>
          <c:max val="12"/>
        </c:scaling>
        <c:delete val="1"/>
        <c:axPos val="l"/>
        <c:numFmt formatCode="General" sourceLinked="1"/>
        <c:majorTickMark val="out"/>
        <c:minorTickMark val="none"/>
        <c:tickLblPos val="none"/>
        <c:crossAx val="31490242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Pt>
            <c:idx val="8"/>
            <c:invertIfNegative val="0"/>
            <c:bubble3D val="0"/>
            <c:spPr>
              <a:solidFill>
                <a:schemeClr val="accent1"/>
              </a:solidFill>
            </c:spPr>
          </c:dPt>
          <c:dLbls>
            <c:dLbl>
              <c:idx val="3"/>
              <c:tx>
                <c:rich>
                  <a:bodyPr/>
                  <a:lstStyle/>
                  <a:p>
                    <a:r>
                      <a:rPr lang="en-US" smtClean="0"/>
                      <a:t>9.0</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North East</c:v>
                </c:pt>
                <c:pt idx="2">
                  <c:v>Adamawa</c:v>
                </c:pt>
                <c:pt idx="3">
                  <c:v>Bauchi</c:v>
                </c:pt>
                <c:pt idx="4">
                  <c:v>Borno</c:v>
                </c:pt>
                <c:pt idx="5">
                  <c:v>Gombe</c:v>
                </c:pt>
                <c:pt idx="6">
                  <c:v>Taraba</c:v>
                </c:pt>
                <c:pt idx="7">
                  <c:v>Yobe</c:v>
                </c:pt>
              </c:strCache>
            </c:strRef>
          </c:cat>
          <c:val>
            <c:numRef>
              <c:f>Sheet1!$B$2:$I$2</c:f>
              <c:numCache>
                <c:formatCode>General</c:formatCode>
                <c:ptCount val="8"/>
                <c:pt idx="0">
                  <c:v>6.5</c:v>
                </c:pt>
                <c:pt idx="1">
                  <c:v>8.1</c:v>
                </c:pt>
                <c:pt idx="2">
                  <c:v>7.1</c:v>
                </c:pt>
                <c:pt idx="3">
                  <c:v>9</c:v>
                </c:pt>
                <c:pt idx="4">
                  <c:v>8.5</c:v>
                </c:pt>
                <c:pt idx="5" formatCode="0.0">
                  <c:v>8.5</c:v>
                </c:pt>
                <c:pt idx="6">
                  <c:v>6.8</c:v>
                </c:pt>
                <c:pt idx="7">
                  <c:v>8.5</c:v>
                </c:pt>
              </c:numCache>
            </c:numRef>
          </c:val>
        </c:ser>
        <c:dLbls>
          <c:showLegendKey val="0"/>
          <c:showVal val="1"/>
          <c:showCatName val="0"/>
          <c:showSerName val="0"/>
          <c:showPercent val="0"/>
          <c:showBubbleSize val="0"/>
        </c:dLbls>
        <c:gapWidth val="70"/>
        <c:overlap val="-25"/>
        <c:axId val="315875072"/>
        <c:axId val="315875464"/>
      </c:barChart>
      <c:catAx>
        <c:axId val="315875072"/>
        <c:scaling>
          <c:orientation val="minMax"/>
        </c:scaling>
        <c:delete val="0"/>
        <c:axPos val="b"/>
        <c:numFmt formatCode="General" sourceLinked="0"/>
        <c:majorTickMark val="none"/>
        <c:minorTickMark val="none"/>
        <c:tickLblPos val="nextTo"/>
        <c:crossAx val="315875464"/>
        <c:crosses val="autoZero"/>
        <c:auto val="1"/>
        <c:lblAlgn val="ctr"/>
        <c:lblOffset val="100"/>
        <c:noMultiLvlLbl val="0"/>
      </c:catAx>
      <c:valAx>
        <c:axId val="315875464"/>
        <c:scaling>
          <c:orientation val="minMax"/>
          <c:max val="12"/>
        </c:scaling>
        <c:delete val="1"/>
        <c:axPos val="l"/>
        <c:numFmt formatCode="General" sourceLinked="1"/>
        <c:majorTickMark val="out"/>
        <c:minorTickMark val="none"/>
        <c:tickLblPos val="none"/>
        <c:crossAx val="31587507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5">
                  <a:lumMod val="75000"/>
                </a:schemeClr>
              </a:solidFill>
            </c:spPr>
          </c:dPt>
          <c:dPt>
            <c:idx val="2"/>
            <c:bubble3D val="0"/>
            <c:spPr>
              <a:solidFill>
                <a:srgbClr val="FFE278"/>
              </a:solidFill>
            </c:spPr>
          </c:dPt>
          <c:dLbls>
            <c:dLbl>
              <c:idx val="0"/>
              <c:tx>
                <c:rich>
                  <a:bodyPr/>
                  <a:lstStyle/>
                  <a:p>
                    <a:pPr>
                      <a:defRPr>
                        <a:solidFill>
                          <a:schemeClr val="bg1"/>
                        </a:solidFill>
                      </a:defRPr>
                    </a:pPr>
                    <a:r>
                      <a:rPr lang="en-US" dirty="0">
                        <a:solidFill>
                          <a:schemeClr val="bg1"/>
                        </a:solidFill>
                      </a:rPr>
                      <a:t>Wanted then</a:t>
                    </a:r>
                    <a:r>
                      <a:rPr lang="en-US">
                        <a:solidFill>
                          <a:schemeClr val="bg1"/>
                        </a:solidFill>
                      </a:rPr>
                      <a:t>
</a:t>
                    </a:r>
                    <a:r>
                      <a:rPr lang="en-US" smtClean="0">
                        <a:solidFill>
                          <a:schemeClr val="bg1"/>
                        </a:solidFill>
                      </a:rPr>
                      <a:t>90%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layout>
                <c:manualLayout>
                  <c:x val="0.14852730231489683"/>
                  <c:y val="0"/>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90</c:v>
                </c:pt>
                <c:pt idx="1">
                  <c:v>7</c:v>
                </c:pt>
                <c:pt idx="2">
                  <c:v>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579615048118993"/>
          <c:y val="3.0866359269839373E-2"/>
          <c:w val="0.66237824438611859"/>
          <c:h val="0.93826728146032112"/>
        </c:manualLayout>
      </c:layout>
      <c:barChart>
        <c:barDir val="bar"/>
        <c:grouping val="stacked"/>
        <c:varyColors val="0"/>
        <c:ser>
          <c:idx val="0"/>
          <c:order val="0"/>
          <c:tx>
            <c:strRef>
              <c:f>Sheet1!$B$1</c:f>
              <c:strCache>
                <c:ptCount val="1"/>
                <c:pt idx="0">
                  <c:v>Wanted fertility</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Sheet1!$B$2:$B$4</c:f>
              <c:numCache>
                <c:formatCode>General</c:formatCode>
                <c:ptCount val="3"/>
                <c:pt idx="0">
                  <c:v>5.3</c:v>
                </c:pt>
                <c:pt idx="1">
                  <c:v>4.0999999999999996</c:v>
                </c:pt>
                <c:pt idx="2" formatCode="0.0">
                  <c:v>4.8</c:v>
                </c:pt>
              </c:numCache>
            </c:numRef>
          </c:val>
        </c:ser>
        <c:ser>
          <c:idx val="1"/>
          <c:order val="1"/>
          <c:tx>
            <c:strRef>
              <c:f>Sheet1!$C$1</c:f>
              <c:strCache>
                <c:ptCount val="1"/>
                <c:pt idx="0">
                  <c:v>Difference in fertility</c:v>
                </c:pt>
              </c:strCache>
            </c:strRef>
          </c:tx>
          <c:spPr>
            <a:solidFill>
              <a:srgbClr val="FFE278"/>
            </a:solidFill>
          </c:spPr>
          <c:invertIfNegative val="0"/>
          <c:dLbls>
            <c:dLbl>
              <c:idx val="1"/>
              <c:tx>
                <c:rich>
                  <a:bodyPr/>
                  <a:lstStyle/>
                  <a:p>
                    <a:r>
                      <a:rPr lang="en-US" b="1" dirty="0" smtClean="0">
                        <a:solidFill>
                          <a:schemeClr val="tx1"/>
                        </a:solidFill>
                      </a:rPr>
                      <a:t>0.8</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Sheet1!$C$2:$C$4</c:f>
              <c:numCache>
                <c:formatCode>General</c:formatCode>
                <c:ptCount val="3"/>
                <c:pt idx="0">
                  <c:v>0.90000000000000047</c:v>
                </c:pt>
                <c:pt idx="1">
                  <c:v>0.60000000000000064</c:v>
                </c:pt>
                <c:pt idx="2">
                  <c:v>0.70000000000000029</c:v>
                </c:pt>
              </c:numCache>
            </c:numRef>
          </c:val>
        </c:ser>
        <c:dLbls>
          <c:showLegendKey val="0"/>
          <c:showVal val="1"/>
          <c:showCatName val="0"/>
          <c:showSerName val="0"/>
          <c:showPercent val="0"/>
          <c:showBubbleSize val="0"/>
        </c:dLbls>
        <c:gapWidth val="95"/>
        <c:overlap val="100"/>
        <c:axId val="315876640"/>
        <c:axId val="315877032"/>
      </c:barChart>
      <c:catAx>
        <c:axId val="315876640"/>
        <c:scaling>
          <c:orientation val="minMax"/>
        </c:scaling>
        <c:delete val="0"/>
        <c:axPos val="l"/>
        <c:numFmt formatCode="General" sourceLinked="0"/>
        <c:majorTickMark val="none"/>
        <c:minorTickMark val="none"/>
        <c:tickLblPos val="nextTo"/>
        <c:crossAx val="315877032"/>
        <c:crosses val="autoZero"/>
        <c:auto val="1"/>
        <c:lblAlgn val="ctr"/>
        <c:lblOffset val="100"/>
        <c:noMultiLvlLbl val="0"/>
      </c:catAx>
      <c:valAx>
        <c:axId val="315877032"/>
        <c:scaling>
          <c:orientation val="minMax"/>
        </c:scaling>
        <c:delete val="1"/>
        <c:axPos val="b"/>
        <c:numFmt formatCode="General" sourceLinked="1"/>
        <c:majorTickMark val="out"/>
        <c:minorTickMark val="none"/>
        <c:tickLblPos val="none"/>
        <c:crossAx val="315876640"/>
        <c:crosses val="autoZero"/>
        <c:crossBetween val="between"/>
      </c:valAx>
    </c:plotArea>
    <c:legend>
      <c:legendPos val="r"/>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formatCode="0.0">
                  <c:v>7</c:v>
                </c:pt>
                <c:pt idx="1">
                  <c:v>6.7</c:v>
                </c:pt>
                <c:pt idx="2">
                  <c:v>5.7</c:v>
                </c:pt>
                <c:pt idx="3">
                  <c:v>4.9000000000000004</c:v>
                </c:pt>
                <c:pt idx="4">
                  <c:v>3.9</c:v>
                </c:pt>
              </c:numCache>
            </c:numRef>
          </c:val>
        </c:ser>
        <c:dLbls>
          <c:showLegendKey val="0"/>
          <c:showVal val="1"/>
          <c:showCatName val="0"/>
          <c:showSerName val="0"/>
          <c:showPercent val="0"/>
          <c:showBubbleSize val="0"/>
        </c:dLbls>
        <c:gapWidth val="150"/>
        <c:overlap val="-25"/>
        <c:axId val="225086736"/>
        <c:axId val="158471936"/>
      </c:barChart>
      <c:catAx>
        <c:axId val="225086736"/>
        <c:scaling>
          <c:orientation val="minMax"/>
        </c:scaling>
        <c:delete val="0"/>
        <c:axPos val="b"/>
        <c:numFmt formatCode="General" sourceLinked="1"/>
        <c:majorTickMark val="none"/>
        <c:minorTickMark val="none"/>
        <c:tickLblPos val="nextTo"/>
        <c:crossAx val="158471936"/>
        <c:crosses val="autoZero"/>
        <c:auto val="1"/>
        <c:lblAlgn val="ctr"/>
        <c:lblOffset val="100"/>
        <c:noMultiLvlLbl val="0"/>
      </c:catAx>
      <c:valAx>
        <c:axId val="158471936"/>
        <c:scaling>
          <c:orientation val="minMax"/>
          <c:max val="10"/>
        </c:scaling>
        <c:delete val="1"/>
        <c:axPos val="l"/>
        <c:numFmt formatCode="0.0" sourceLinked="1"/>
        <c:majorTickMark val="none"/>
        <c:minorTickMark val="none"/>
        <c:tickLblPos val="none"/>
        <c:crossAx val="22508673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2"/>
              </a:solidFill>
            </c:spPr>
          </c:dPt>
          <c:dPt>
            <c:idx val="1"/>
            <c:invertIfNegative val="0"/>
            <c:bubble3D val="0"/>
            <c:spPr>
              <a:solidFill>
                <a:schemeClr val="accent1"/>
              </a:solidFill>
            </c:spPr>
          </c:dPt>
          <c:dPt>
            <c:idx val="2"/>
            <c:invertIfNegative val="0"/>
            <c:bubble3D val="0"/>
            <c:spPr>
              <a:solidFill>
                <a:schemeClr val="tx2"/>
              </a:solidFill>
            </c:spPr>
          </c:dPt>
          <c:dPt>
            <c:idx val="3"/>
            <c:invertIfNegative val="0"/>
            <c:bubble3D val="0"/>
            <c:spPr>
              <a:solidFill>
                <a:schemeClr val="accent4"/>
              </a:solidFill>
            </c:spPr>
          </c:dPt>
          <c:dPt>
            <c:idx val="4"/>
            <c:invertIfNegative val="0"/>
            <c:bubble3D val="0"/>
            <c:spPr>
              <a:solidFill>
                <a:schemeClr val="accent5"/>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2003 NDHS</c:v>
                </c:pt>
                <c:pt idx="1">
                  <c:v>2008 NDHS</c:v>
                </c:pt>
                <c:pt idx="2">
                  <c:v>2013 NDHS</c:v>
                </c:pt>
              </c:strCache>
            </c:strRef>
          </c:cat>
          <c:val>
            <c:numRef>
              <c:f>Sheet1!$B$2:$B$4</c:f>
              <c:numCache>
                <c:formatCode>General</c:formatCode>
                <c:ptCount val="3"/>
                <c:pt idx="0">
                  <c:v>5.7</c:v>
                </c:pt>
                <c:pt idx="1">
                  <c:v>5.7</c:v>
                </c:pt>
                <c:pt idx="2">
                  <c:v>5.5</c:v>
                </c:pt>
              </c:numCache>
            </c:numRef>
          </c:val>
        </c:ser>
        <c:dLbls>
          <c:showLegendKey val="0"/>
          <c:showVal val="1"/>
          <c:showCatName val="0"/>
          <c:showSerName val="0"/>
          <c:showPercent val="0"/>
          <c:showBubbleSize val="0"/>
        </c:dLbls>
        <c:gapWidth val="150"/>
        <c:overlap val="-25"/>
        <c:axId val="158995872"/>
        <c:axId val="158962792"/>
      </c:barChart>
      <c:catAx>
        <c:axId val="158995872"/>
        <c:scaling>
          <c:orientation val="minMax"/>
        </c:scaling>
        <c:delete val="0"/>
        <c:axPos val="b"/>
        <c:numFmt formatCode="General" sourceLinked="0"/>
        <c:majorTickMark val="none"/>
        <c:minorTickMark val="none"/>
        <c:tickLblPos val="nextTo"/>
        <c:txPr>
          <a:bodyPr rot="0" vert="horz"/>
          <a:lstStyle/>
          <a:p>
            <a:pPr>
              <a:defRPr/>
            </a:pPr>
            <a:endParaRPr lang="en-US"/>
          </a:p>
        </c:txPr>
        <c:crossAx val="158962792"/>
        <c:crosses val="autoZero"/>
        <c:auto val="1"/>
        <c:lblAlgn val="ctr"/>
        <c:lblOffset val="100"/>
        <c:noMultiLvlLbl val="0"/>
      </c:catAx>
      <c:valAx>
        <c:axId val="158962792"/>
        <c:scaling>
          <c:orientation val="minMax"/>
          <c:max val="10"/>
        </c:scaling>
        <c:delete val="1"/>
        <c:axPos val="l"/>
        <c:numFmt formatCode="General" sourceLinked="1"/>
        <c:majorTickMark val="out"/>
        <c:minorTickMark val="none"/>
        <c:tickLblPos val="none"/>
        <c:crossAx val="15899587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6"/>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Ghana 2008</c:v>
                </c:pt>
                <c:pt idx="1">
                  <c:v>Liberia 2013*</c:v>
                </c:pt>
                <c:pt idx="2">
                  <c:v>Sierra Leone 2013*</c:v>
                </c:pt>
                <c:pt idx="3">
                  <c:v>Benin 2011-12</c:v>
                </c:pt>
                <c:pt idx="4">
                  <c:v>Cote d'Ivoire 2011-12</c:v>
                </c:pt>
                <c:pt idx="5">
                  <c:v>Senegal 2010-11</c:v>
                </c:pt>
                <c:pt idx="6">
                  <c:v>Nigeria 2013</c:v>
                </c:pt>
                <c:pt idx="7">
                  <c:v>Burkina Faso 2010</c:v>
                </c:pt>
                <c:pt idx="8">
                  <c:v>Mali 2006</c:v>
                </c:pt>
                <c:pt idx="9">
                  <c:v>Niger 2012</c:v>
                </c:pt>
              </c:strCache>
            </c:strRef>
          </c:cat>
          <c:val>
            <c:numRef>
              <c:f>Sheet1!$B$2:$B$11</c:f>
              <c:numCache>
                <c:formatCode>General</c:formatCode>
                <c:ptCount val="10"/>
                <c:pt idx="0" formatCode="0.0">
                  <c:v>4</c:v>
                </c:pt>
                <c:pt idx="1">
                  <c:v>4.7</c:v>
                </c:pt>
                <c:pt idx="2">
                  <c:v>4.9000000000000004</c:v>
                </c:pt>
                <c:pt idx="3">
                  <c:v>4.9000000000000004</c:v>
                </c:pt>
                <c:pt idx="4" formatCode="0.0">
                  <c:v>5</c:v>
                </c:pt>
                <c:pt idx="5" formatCode="0.0">
                  <c:v>5</c:v>
                </c:pt>
                <c:pt idx="6">
                  <c:v>5.5</c:v>
                </c:pt>
                <c:pt idx="7" formatCode="0.0">
                  <c:v>6</c:v>
                </c:pt>
                <c:pt idx="8">
                  <c:v>6.6</c:v>
                </c:pt>
                <c:pt idx="9">
                  <c:v>7.6</c:v>
                </c:pt>
              </c:numCache>
            </c:numRef>
          </c:val>
        </c:ser>
        <c:dLbls>
          <c:showLegendKey val="0"/>
          <c:showVal val="1"/>
          <c:showCatName val="0"/>
          <c:showSerName val="0"/>
          <c:showPercent val="0"/>
          <c:showBubbleSize val="0"/>
        </c:dLbls>
        <c:gapWidth val="100"/>
        <c:axId val="157665376"/>
        <c:axId val="157700224"/>
      </c:barChart>
      <c:catAx>
        <c:axId val="157665376"/>
        <c:scaling>
          <c:orientation val="minMax"/>
        </c:scaling>
        <c:delete val="0"/>
        <c:axPos val="l"/>
        <c:numFmt formatCode="General" sourceLinked="0"/>
        <c:majorTickMark val="none"/>
        <c:minorTickMark val="none"/>
        <c:tickLblPos val="nextTo"/>
        <c:crossAx val="157700224"/>
        <c:crosses val="autoZero"/>
        <c:auto val="1"/>
        <c:lblAlgn val="ctr"/>
        <c:lblOffset val="100"/>
        <c:noMultiLvlLbl val="0"/>
      </c:catAx>
      <c:valAx>
        <c:axId val="157700224"/>
        <c:scaling>
          <c:orientation val="minMax"/>
          <c:max val="10"/>
        </c:scaling>
        <c:delete val="1"/>
        <c:axPos val="b"/>
        <c:numFmt formatCode="0.0" sourceLinked="1"/>
        <c:majorTickMark val="none"/>
        <c:minorTickMark val="none"/>
        <c:tickLblPos val="none"/>
        <c:crossAx val="15766537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spPr>
              <a:solidFill>
                <a:schemeClr val="tx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Nigeria</c:v>
                </c:pt>
                <c:pt idx="1">
                  <c:v>North Central</c:v>
                </c:pt>
                <c:pt idx="2">
                  <c:v>North East</c:v>
                </c:pt>
                <c:pt idx="3">
                  <c:v>North West</c:v>
                </c:pt>
                <c:pt idx="4">
                  <c:v>South East</c:v>
                </c:pt>
                <c:pt idx="5">
                  <c:v>South South</c:v>
                </c:pt>
                <c:pt idx="6">
                  <c:v>South West</c:v>
                </c:pt>
              </c:strCache>
            </c:strRef>
          </c:cat>
          <c:val>
            <c:numRef>
              <c:f>Sheet1!$B$2:$B$8</c:f>
              <c:numCache>
                <c:formatCode>General</c:formatCode>
                <c:ptCount val="7"/>
                <c:pt idx="0">
                  <c:v>5.5</c:v>
                </c:pt>
                <c:pt idx="1">
                  <c:v>5.3</c:v>
                </c:pt>
                <c:pt idx="2">
                  <c:v>6.3</c:v>
                </c:pt>
                <c:pt idx="3">
                  <c:v>6.7</c:v>
                </c:pt>
                <c:pt idx="4">
                  <c:v>4.7</c:v>
                </c:pt>
                <c:pt idx="5">
                  <c:v>4.3</c:v>
                </c:pt>
                <c:pt idx="6">
                  <c:v>4.5999999999999996</c:v>
                </c:pt>
              </c:numCache>
            </c:numRef>
          </c:val>
        </c:ser>
        <c:dLbls>
          <c:showLegendKey val="0"/>
          <c:showVal val="1"/>
          <c:showCatName val="0"/>
          <c:showSerName val="0"/>
          <c:showPercent val="0"/>
          <c:showBubbleSize val="0"/>
        </c:dLbls>
        <c:gapWidth val="70"/>
        <c:overlap val="-25"/>
        <c:axId val="158991912"/>
        <c:axId val="156266808"/>
      </c:barChart>
      <c:catAx>
        <c:axId val="158991912"/>
        <c:scaling>
          <c:orientation val="minMax"/>
        </c:scaling>
        <c:delete val="0"/>
        <c:axPos val="b"/>
        <c:numFmt formatCode="General" sourceLinked="0"/>
        <c:majorTickMark val="none"/>
        <c:minorTickMark val="none"/>
        <c:tickLblPos val="nextTo"/>
        <c:crossAx val="156266808"/>
        <c:crosses val="autoZero"/>
        <c:auto val="1"/>
        <c:lblAlgn val="ctr"/>
        <c:lblOffset val="100"/>
        <c:noMultiLvlLbl val="0"/>
      </c:catAx>
      <c:valAx>
        <c:axId val="156266808"/>
        <c:scaling>
          <c:orientation val="minMax"/>
          <c:max val="10"/>
        </c:scaling>
        <c:delete val="1"/>
        <c:axPos val="l"/>
        <c:numFmt formatCode="General" sourceLinked="1"/>
        <c:majorTickMark val="none"/>
        <c:minorTickMark val="none"/>
        <c:tickLblPos val="none"/>
        <c:crossAx val="15899191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Column1</c:v>
                </c:pt>
              </c:strCache>
            </c:strRef>
          </c:tx>
          <c:invertIfNegative val="0"/>
          <c:dPt>
            <c:idx val="0"/>
            <c:invertIfNegative val="0"/>
            <c:bubble3D val="0"/>
            <c:spPr>
              <a:solidFill>
                <a:schemeClr val="bg2"/>
              </a:solidFill>
            </c:spPr>
          </c:dPt>
          <c:dPt>
            <c:idx val="1"/>
            <c:invertIfNegative val="0"/>
            <c:bubble3D val="0"/>
            <c:spPr>
              <a:solidFill>
                <a:srgbClr val="5673B8"/>
              </a:solidFill>
            </c:spPr>
          </c:dPt>
          <c:dPt>
            <c:idx val="2"/>
            <c:invertIfNegative val="0"/>
            <c:bubble3D val="0"/>
            <c:spPr>
              <a:solidFill>
                <a:schemeClr val="accent1"/>
              </a:solidFill>
            </c:spPr>
          </c:dPt>
          <c:dLbls>
            <c:dLbl>
              <c:idx val="3"/>
              <c:tx>
                <c:rich>
                  <a:bodyPr/>
                  <a:lstStyle/>
                  <a:p>
                    <a:r>
                      <a:rPr lang="en-US" smtClean="0"/>
                      <a:t>30.0</a:t>
                    </a:r>
                    <a:endParaRPr lang="en-US"/>
                  </a:p>
                </c:rich>
              </c:tx>
              <c:dLblPos val="outEnd"/>
              <c:showLegendKey val="0"/>
              <c:showVal val="1"/>
              <c:showCatName val="0"/>
              <c:showSerName val="0"/>
              <c:showPercent val="0"/>
              <c:showBubbleSize val="0"/>
              <c:extLst>
                <c:ext xmlns:c15="http://schemas.microsoft.com/office/drawing/2012/chart" uri="{CE6537A1-D6FC-4f65-9D91-7224C49458BB}"/>
              </c:extLst>
            </c:dLbl>
            <c:dLbl>
              <c:idx val="5"/>
              <c:tx>
                <c:rich>
                  <a:bodyPr/>
                  <a:lstStyle/>
                  <a:p>
                    <a:r>
                      <a:rPr lang="en-US" smtClean="0"/>
                      <a:t>30.0</a:t>
                    </a:r>
                    <a:endParaRPr lang="en-US"/>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North East</c:v>
                </c:pt>
                <c:pt idx="2">
                  <c:v>Adamawa</c:v>
                </c:pt>
                <c:pt idx="3">
                  <c:v>Bauchi</c:v>
                </c:pt>
                <c:pt idx="4">
                  <c:v>Borno</c:v>
                </c:pt>
                <c:pt idx="5">
                  <c:v>Gombe</c:v>
                </c:pt>
                <c:pt idx="6">
                  <c:v>Taraba</c:v>
                </c:pt>
                <c:pt idx="7">
                  <c:v>Yobe</c:v>
                </c:pt>
              </c:strCache>
            </c:strRef>
          </c:cat>
          <c:val>
            <c:numRef>
              <c:f>Sheet1!$B$2:$B$9</c:f>
              <c:numCache>
                <c:formatCode>General</c:formatCode>
                <c:ptCount val="8"/>
                <c:pt idx="0">
                  <c:v>31.7</c:v>
                </c:pt>
                <c:pt idx="1">
                  <c:v>30.2</c:v>
                </c:pt>
                <c:pt idx="2">
                  <c:v>30.1</c:v>
                </c:pt>
                <c:pt idx="3">
                  <c:v>30</c:v>
                </c:pt>
                <c:pt idx="4">
                  <c:v>29.7</c:v>
                </c:pt>
                <c:pt idx="5">
                  <c:v>30</c:v>
                </c:pt>
                <c:pt idx="6" formatCode="0.0">
                  <c:v>31.3</c:v>
                </c:pt>
                <c:pt idx="7">
                  <c:v>30.1</c:v>
                </c:pt>
              </c:numCache>
            </c:numRef>
          </c:val>
        </c:ser>
        <c:dLbls>
          <c:showLegendKey val="0"/>
          <c:showVal val="1"/>
          <c:showCatName val="0"/>
          <c:showSerName val="0"/>
          <c:showPercent val="0"/>
          <c:showBubbleSize val="0"/>
        </c:dLbls>
        <c:gapWidth val="150"/>
        <c:axId val="156268768"/>
        <c:axId val="156269160"/>
      </c:barChart>
      <c:catAx>
        <c:axId val="156268768"/>
        <c:scaling>
          <c:orientation val="minMax"/>
        </c:scaling>
        <c:delete val="0"/>
        <c:axPos val="b"/>
        <c:numFmt formatCode="General" sourceLinked="0"/>
        <c:majorTickMark val="none"/>
        <c:minorTickMark val="none"/>
        <c:tickLblPos val="nextTo"/>
        <c:spPr>
          <a:ln>
            <a:solidFill>
              <a:schemeClr val="bg1"/>
            </a:solidFill>
          </a:ln>
        </c:spPr>
        <c:crossAx val="156269160"/>
        <c:crosses val="autoZero"/>
        <c:auto val="1"/>
        <c:lblAlgn val="ctr"/>
        <c:lblOffset val="100"/>
        <c:noMultiLvlLbl val="0"/>
      </c:catAx>
      <c:valAx>
        <c:axId val="156269160"/>
        <c:scaling>
          <c:orientation val="minMax"/>
          <c:max val="50"/>
          <c:min val="0"/>
        </c:scaling>
        <c:delete val="1"/>
        <c:axPos val="l"/>
        <c:numFmt formatCode="General" sourceLinked="1"/>
        <c:majorTickMark val="none"/>
        <c:minorTickMark val="none"/>
        <c:tickLblPos val="none"/>
        <c:crossAx val="15626876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324038747733853"/>
          <c:y val="9.8978272690254068E-2"/>
          <c:w val="0.55125131910057856"/>
          <c:h val="0.90025459775079908"/>
        </c:manualLayout>
      </c:layout>
      <c:pieChart>
        <c:varyColors val="1"/>
        <c:ser>
          <c:idx val="0"/>
          <c:order val="0"/>
          <c:tx>
            <c:strRef>
              <c:f>Sheet1!$B$1</c:f>
              <c:strCache>
                <c:ptCount val="1"/>
                <c:pt idx="0">
                  <c:v>Column1</c:v>
                </c:pt>
              </c:strCache>
            </c:strRef>
          </c:tx>
          <c:dPt>
            <c:idx val="2"/>
            <c:bubble3D val="0"/>
            <c:spPr>
              <a:solidFill>
                <a:schemeClr val="bg2">
                  <a:lumMod val="75000"/>
                </a:schemeClr>
              </a:solidFill>
            </c:spPr>
          </c:dPt>
          <c:dPt>
            <c:idx val="4"/>
            <c:bubble3D val="0"/>
            <c:spPr>
              <a:solidFill>
                <a:schemeClr val="tx2"/>
              </a:solidFill>
            </c:spPr>
          </c:dPt>
          <c:dLbls>
            <c:dLbl>
              <c:idx val="0"/>
              <c:layout>
                <c:manualLayout>
                  <c:x val="-9.43645317531185E-2"/>
                  <c:y val="9.5342582341040025E-2"/>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tx>
                <c:rich>
                  <a:bodyPr/>
                  <a:lstStyle/>
                  <a:p>
                    <a:pPr>
                      <a:defRPr>
                        <a:solidFill>
                          <a:schemeClr val="tx1"/>
                        </a:solidFill>
                      </a:defRPr>
                    </a:pPr>
                    <a:r>
                      <a:rPr lang="en-US" dirty="0">
                        <a:solidFill>
                          <a:schemeClr val="tx1"/>
                        </a:solidFill>
                      </a:rPr>
                      <a:t>18-23
</a:t>
                    </a:r>
                    <a:r>
                      <a:rPr lang="en-US" dirty="0" smtClean="0">
                        <a:solidFill>
                          <a:schemeClr val="tx1"/>
                        </a:solidFill>
                      </a:rPr>
                      <a:t>16%</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tx>
                <c:rich>
                  <a:bodyPr/>
                  <a:lstStyle/>
                  <a:p>
                    <a:r>
                      <a:rPr lang="en-US" dirty="0">
                        <a:solidFill>
                          <a:schemeClr val="bg1"/>
                        </a:solidFill>
                      </a:rPr>
                      <a:t>24-35
</a:t>
                    </a:r>
                    <a:r>
                      <a:rPr lang="en-US" dirty="0" smtClean="0">
                        <a:solidFill>
                          <a:schemeClr val="bg1"/>
                        </a:solidFill>
                      </a:rPr>
                      <a:t>39%</a:t>
                    </a:r>
                    <a:endParaRPr lang="en-US"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extLst>
            </c:dLbl>
            <c:dLbl>
              <c:idx val="3"/>
              <c:tx>
                <c:rich>
                  <a:bodyPr/>
                  <a:lstStyle/>
                  <a:p>
                    <a:pPr>
                      <a:defRPr>
                        <a:solidFill>
                          <a:schemeClr val="bg1"/>
                        </a:solidFill>
                      </a:defRPr>
                    </a:pPr>
                    <a:r>
                      <a:rPr lang="en-US" dirty="0">
                        <a:solidFill>
                          <a:schemeClr val="bg1"/>
                        </a:solidFill>
                      </a:rPr>
                      <a:t>36-47
</a:t>
                    </a:r>
                    <a:r>
                      <a:rPr lang="en-US" dirty="0" smtClean="0">
                        <a:solidFill>
                          <a:schemeClr val="bg1"/>
                        </a:solidFill>
                      </a:rPr>
                      <a:t>20%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4"/>
              <c:tx>
                <c:rich>
                  <a:bodyPr/>
                  <a:lstStyle/>
                  <a:p>
                    <a:r>
                      <a:rPr lang="en-US" dirty="0" smtClean="0"/>
                      <a:t>48-59</a:t>
                    </a:r>
                    <a:r>
                      <a:rPr lang="en-US" dirty="0"/>
                      <a:t>
</a:t>
                    </a:r>
                    <a:r>
                      <a:rPr lang="en-US" dirty="0" smtClean="0"/>
                      <a:t>9%</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tx>
                <c:rich>
                  <a:bodyPr/>
                  <a:lstStyle/>
                  <a:p>
                    <a:pPr>
                      <a:defRPr>
                        <a:solidFill>
                          <a:schemeClr val="bg1"/>
                        </a:solidFill>
                      </a:defRPr>
                    </a:pPr>
                    <a:r>
                      <a:rPr lang="en-US" dirty="0">
                        <a:solidFill>
                          <a:schemeClr val="bg1"/>
                        </a:solidFill>
                      </a:rPr>
                      <a:t>60+
</a:t>
                    </a:r>
                    <a:r>
                      <a:rPr lang="en-US" dirty="0" smtClean="0">
                        <a:solidFill>
                          <a:schemeClr val="bg1"/>
                        </a:solidFill>
                      </a:rPr>
                      <a:t>9%</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7-17</c:v>
                </c:pt>
                <c:pt idx="1">
                  <c:v>18-23</c:v>
                </c:pt>
                <c:pt idx="2">
                  <c:v>24-35</c:v>
                </c:pt>
                <c:pt idx="3">
                  <c:v>36-47</c:v>
                </c:pt>
                <c:pt idx="4">
                  <c:v>48-59</c:v>
                </c:pt>
                <c:pt idx="5">
                  <c:v>60+</c:v>
                </c:pt>
              </c:strCache>
            </c:strRef>
          </c:cat>
          <c:val>
            <c:numRef>
              <c:f>Sheet1!$B$2:$B$7</c:f>
              <c:numCache>
                <c:formatCode>General</c:formatCode>
                <c:ptCount val="6"/>
                <c:pt idx="0">
                  <c:v>7</c:v>
                </c:pt>
                <c:pt idx="1">
                  <c:v>16</c:v>
                </c:pt>
                <c:pt idx="2">
                  <c:v>39</c:v>
                </c:pt>
                <c:pt idx="3">
                  <c:v>20</c:v>
                </c:pt>
                <c:pt idx="4">
                  <c:v>9</c:v>
                </c:pt>
                <c:pt idx="5">
                  <c:v>9</c:v>
                </c:pt>
              </c:numCache>
            </c:numRef>
          </c:val>
        </c:ser>
        <c:dLbls>
          <c:showLegendKey val="0"/>
          <c:showVal val="0"/>
          <c:showCatName val="1"/>
          <c:showSerName val="0"/>
          <c:showPercent val="1"/>
          <c:showBubbleSize val="0"/>
          <c:showLeaderLines val="1"/>
        </c:dLbls>
        <c:firstSliceAng val="48"/>
      </c:pieChart>
    </c:plotArea>
    <c:plotVisOnly val="1"/>
    <c:dispBlanksAs val="zero"/>
    <c:showDLblsOverMax val="0"/>
  </c:chart>
  <c:txPr>
    <a:bodyPr/>
    <a:lstStyle/>
    <a:p>
      <a:pPr>
        <a:defRPr sz="1800"/>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spPr>
              <a:solidFill>
                <a:schemeClr val="tx2"/>
              </a:solidFill>
            </c:spPr>
          </c:dPt>
          <c:dPt>
            <c:idx val="1"/>
            <c:invertIfNegative val="0"/>
            <c:bubble3D val="0"/>
            <c:spPr>
              <a:solidFill>
                <a:srgbClr val="5673B8"/>
              </a:solidFill>
            </c:spPr>
          </c:dPt>
          <c:dLbls>
            <c:dLbl>
              <c:idx val="7"/>
              <c:tx>
                <c:rich>
                  <a:bodyPr/>
                  <a:lstStyle/>
                  <a:p>
                    <a:r>
                      <a:rPr lang="en-US" smtClean="0"/>
                      <a:t>18.9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North East</c:v>
                </c:pt>
                <c:pt idx="2">
                  <c:v>Adamawa</c:v>
                </c:pt>
                <c:pt idx="3">
                  <c:v>Bauchi</c:v>
                </c:pt>
                <c:pt idx="4">
                  <c:v>Borno</c:v>
                </c:pt>
                <c:pt idx="5">
                  <c:v>Gombe</c:v>
                </c:pt>
                <c:pt idx="6">
                  <c:v>Taraba</c:v>
                </c:pt>
                <c:pt idx="7">
                  <c:v>Yobe</c:v>
                </c:pt>
              </c:strCache>
            </c:strRef>
          </c:cat>
          <c:val>
            <c:numRef>
              <c:f>Sheet1!$B$2:$B$9</c:f>
              <c:numCache>
                <c:formatCode>0.0</c:formatCode>
                <c:ptCount val="8"/>
                <c:pt idx="0">
                  <c:v>20.2</c:v>
                </c:pt>
                <c:pt idx="1">
                  <c:v>18.8</c:v>
                </c:pt>
                <c:pt idx="2">
                  <c:v>19.100000000000001</c:v>
                </c:pt>
                <c:pt idx="3">
                  <c:v>17.7</c:v>
                </c:pt>
                <c:pt idx="4">
                  <c:v>20.399999999999999</c:v>
                </c:pt>
                <c:pt idx="5">
                  <c:v>18.100000000000001</c:v>
                </c:pt>
                <c:pt idx="6">
                  <c:v>18.899999999999999</c:v>
                </c:pt>
                <c:pt idx="7">
                  <c:v>18.899999999999999</c:v>
                </c:pt>
              </c:numCache>
            </c:numRef>
          </c:val>
        </c:ser>
        <c:dLbls>
          <c:showLegendKey val="0"/>
          <c:showVal val="1"/>
          <c:showCatName val="0"/>
          <c:showSerName val="0"/>
          <c:showPercent val="0"/>
          <c:showBubbleSize val="0"/>
        </c:dLbls>
        <c:gapWidth val="150"/>
        <c:overlap val="-25"/>
        <c:axId val="314347144"/>
        <c:axId val="314347536"/>
      </c:barChart>
      <c:catAx>
        <c:axId val="314347144"/>
        <c:scaling>
          <c:orientation val="minMax"/>
        </c:scaling>
        <c:delete val="0"/>
        <c:axPos val="b"/>
        <c:numFmt formatCode="General" sourceLinked="0"/>
        <c:majorTickMark val="none"/>
        <c:minorTickMark val="none"/>
        <c:tickLblPos val="nextTo"/>
        <c:crossAx val="314347536"/>
        <c:crosses val="autoZero"/>
        <c:auto val="1"/>
        <c:lblAlgn val="ctr"/>
        <c:lblOffset val="100"/>
        <c:noMultiLvlLbl val="0"/>
      </c:catAx>
      <c:valAx>
        <c:axId val="314347536"/>
        <c:scaling>
          <c:orientation val="minMax"/>
          <c:min val="0"/>
        </c:scaling>
        <c:delete val="1"/>
        <c:axPos val="l"/>
        <c:numFmt formatCode="0.0" sourceLinked="1"/>
        <c:majorTickMark val="out"/>
        <c:minorTickMark val="none"/>
        <c:tickLblPos val="none"/>
        <c:crossAx val="31434714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North East</c:v>
                </c:pt>
                <c:pt idx="2">
                  <c:v>Adamawa</c:v>
                </c:pt>
                <c:pt idx="3">
                  <c:v>Bauchi</c:v>
                </c:pt>
                <c:pt idx="4">
                  <c:v>Borno</c:v>
                </c:pt>
                <c:pt idx="5">
                  <c:v>Gombe</c:v>
                </c:pt>
                <c:pt idx="6">
                  <c:v>Taraba</c:v>
                </c:pt>
                <c:pt idx="7">
                  <c:v>Yobe</c:v>
                </c:pt>
              </c:strCache>
            </c:strRef>
          </c:cat>
          <c:val>
            <c:numRef>
              <c:f>Sheet1!$B$2:$B$9</c:f>
              <c:numCache>
                <c:formatCode>General</c:formatCode>
                <c:ptCount val="8"/>
                <c:pt idx="0">
                  <c:v>23</c:v>
                </c:pt>
                <c:pt idx="1">
                  <c:v>32</c:v>
                </c:pt>
                <c:pt idx="2">
                  <c:v>29</c:v>
                </c:pt>
                <c:pt idx="3">
                  <c:v>48</c:v>
                </c:pt>
                <c:pt idx="4">
                  <c:v>29</c:v>
                </c:pt>
                <c:pt idx="5">
                  <c:v>36</c:v>
                </c:pt>
                <c:pt idx="6">
                  <c:v>26</c:v>
                </c:pt>
                <c:pt idx="7">
                  <c:v>25</c:v>
                </c:pt>
              </c:numCache>
            </c:numRef>
          </c:val>
        </c:ser>
        <c:dLbls>
          <c:showLegendKey val="0"/>
          <c:showVal val="0"/>
          <c:showCatName val="0"/>
          <c:showSerName val="0"/>
          <c:showPercent val="0"/>
          <c:showBubbleSize val="0"/>
        </c:dLbls>
        <c:gapWidth val="150"/>
        <c:axId val="314348320"/>
        <c:axId val="314348712"/>
      </c:barChart>
      <c:catAx>
        <c:axId val="314348320"/>
        <c:scaling>
          <c:orientation val="minMax"/>
        </c:scaling>
        <c:delete val="0"/>
        <c:axPos val="b"/>
        <c:numFmt formatCode="General" sourceLinked="0"/>
        <c:majorTickMark val="none"/>
        <c:minorTickMark val="none"/>
        <c:tickLblPos val="nextTo"/>
        <c:crossAx val="314348712"/>
        <c:crosses val="autoZero"/>
        <c:auto val="1"/>
        <c:lblAlgn val="ctr"/>
        <c:lblOffset val="100"/>
        <c:noMultiLvlLbl val="0"/>
      </c:catAx>
      <c:valAx>
        <c:axId val="314348712"/>
        <c:scaling>
          <c:orientation val="minMax"/>
          <c:max val="75"/>
        </c:scaling>
        <c:delete val="1"/>
        <c:axPos val="l"/>
        <c:numFmt formatCode="General" sourceLinked="1"/>
        <c:majorTickMark val="out"/>
        <c:minorTickMark val="none"/>
        <c:tickLblPos val="none"/>
        <c:crossAx val="31434832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0.58763</cdr:x>
      <cdr:y>0.8125</cdr:y>
    </cdr:from>
    <cdr:to>
      <cdr:x>0.94845</cdr:x>
      <cdr:y>0.8125</cdr:y>
    </cdr:to>
    <cdr:cxnSp macro="">
      <cdr:nvCxnSpPr>
        <cdr:cNvPr id="2" name="Straight Connector 1"/>
        <cdr:cNvCxnSpPr/>
      </cdr:nvCxnSpPr>
      <cdr:spPr>
        <a:xfrm xmlns:a="http://schemas.openxmlformats.org/drawingml/2006/main">
          <a:off x="4343400" y="3962400"/>
          <a:ext cx="2667000" cy="0"/>
        </a:xfrm>
        <a:prstGeom xmlns:a="http://schemas.openxmlformats.org/drawingml/2006/main" prst="line">
          <a:avLst/>
        </a:prstGeom>
        <a:ln xmlns:a="http://schemas.openxmlformats.org/drawingml/2006/main" w="19050">
          <a:solidFill>
            <a:schemeClr val="accent5">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941025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highest median birth interval is in </a:t>
            </a:r>
            <a:r>
              <a:rPr lang="en-US" baseline="0" dirty="0" err="1" smtClean="0"/>
              <a:t>Taraba</a:t>
            </a:r>
            <a:r>
              <a:rPr lang="en-US" baseline="0" dirty="0" smtClean="0"/>
              <a:t> at 31.3 months compared to </a:t>
            </a:r>
            <a:r>
              <a:rPr lang="en-US" baseline="0" dirty="0" err="1" smtClean="0"/>
              <a:t>Borno</a:t>
            </a:r>
            <a:r>
              <a:rPr lang="en-US" baseline="0" dirty="0" smtClean="0"/>
              <a:t> where women wait 29.7 months in between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2643481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a:t>
            </a:r>
            <a:r>
              <a:rPr lang="en-US" baseline="0" dirty="0" smtClean="0"/>
              <a:t> 1 in 4 Nigerian children are born less than 24 months after a previous birth. The shortest birth intervals are among children born to women age 15-19 (26.3 months) and children whose preceding sibling died (27.3 months). The longest intervals occur among children born to women age 40-49 (37.7 months) and children born to women in South West Zone (35 months).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96878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median age at first birth for women age 25-49 is 20.2 years.</a:t>
            </a:r>
            <a:r>
              <a:rPr lang="en-US" baseline="0" dirty="0" smtClean="0"/>
              <a:t> A higher median age at first birth happens in FCT-Abuja (23.6 years) than in Benue (18.9 years). Regionally, median age at first birth is highest in South East (23.7 years) compared to the lowest median age at first birth in North West (17.9 years).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3653487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32%</a:t>
            </a:r>
            <a:r>
              <a:rPr lang="en-US" baseline="0" dirty="0" smtClean="0"/>
              <a:t> of women age 15-19 are already mothers or pregnant with their first child.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3310888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higher in Niger (27%) than in </a:t>
            </a:r>
            <a:r>
              <a:rPr lang="en-US" dirty="0" err="1" smtClean="0"/>
              <a:t>Kwara</a:t>
            </a:r>
            <a:r>
              <a:rPr lang="en-US" dirty="0" smtClean="0"/>
              <a:t> (6%).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71% of women are currently married. One-quarter of women have never been married. Among youth age 15-19, 29%</a:t>
            </a:r>
            <a:r>
              <a:rPr lang="en-US" baseline="0" noProof="0" dirty="0" smtClean="0"/>
              <a:t> of teenage girls are married.</a:t>
            </a:r>
            <a:endParaRPr lang="en-US" noProof="0"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881113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median age at first marriage is 18.1 years for women age 25-49. Women from South East Zone marry about 7 years later than women from North West Zone. Women in Benue marry 4.7 years earlier than women in FCT-Abuja.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065572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a:t>
            </a:r>
            <a:r>
              <a:rPr lang="en-US" baseline="0" dirty="0" smtClean="0"/>
              <a:t> in 10 women age 20-24 had sex by age 15, compared to just 4% of men. Over half of women age 20-24 had sex by age 18, compared to 19% of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all states, women have sexual</a:t>
            </a:r>
            <a:r>
              <a:rPr lang="en-US" baseline="0" dirty="0" smtClean="0"/>
              <a:t> debut at an earlier age than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347246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decreases with education from 6.9 among women with no education to 3.1 among women with more than secondary education.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1454573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 of currently married women want no more children or are sterilized. One-third of women want another child soon (within 2 years) while 34% of women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 of currently married men want no more children or are sterilized. 35% of men want another child soon (within 2 years) while 40% of 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23</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a:t>
            </a:r>
            <a:r>
              <a:rPr lang="en-US" baseline="0" dirty="0" smtClean="0"/>
              <a:t> </a:t>
            </a:r>
            <a:r>
              <a:rPr lang="en-US" dirty="0" smtClean="0"/>
              <a:t>while men prefer 8 children as their ideal family size. The mean ideal number of children reported by women remains</a:t>
            </a:r>
            <a:r>
              <a:rPr lang="en-US" baseline="0" dirty="0" smtClean="0"/>
              <a:t> unchanged since the 2003 NDHS.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24</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 The mean ideal number of children reported by women remains</a:t>
            </a:r>
            <a:r>
              <a:rPr lang="en-US" baseline="0" dirty="0" smtClean="0"/>
              <a:t> unchanged since the 2003 NDHS. Women in Niger state want 2.0 more children than women in FCT-Abuja and Plateau.</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25</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in 10 births in the 5 years before the survey were planned, 7% were mistimed, and 2% were unwanted.</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248310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Nigerian women have 0.7 children more than their wanted number of 4.8 children.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27</a:t>
            </a:fld>
            <a:endParaRPr lang="en-US"/>
          </a:p>
        </p:txBody>
      </p:sp>
    </p:spTree>
    <p:extLst>
      <p:ext uri="{BB962C8B-B14F-4D97-AF65-F5344CB8AC3E}">
        <p14:creationId xmlns:p14="http://schemas.microsoft.com/office/powerpoint/2010/main" val="25675154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28</a:t>
            </a:fld>
            <a:endParaRPr lang="en-US"/>
          </a:p>
        </p:txBody>
      </p:sp>
    </p:spTree>
    <p:extLst>
      <p:ext uri="{BB962C8B-B14F-4D97-AF65-F5344CB8AC3E}">
        <p14:creationId xmlns:p14="http://schemas.microsoft.com/office/powerpoint/2010/main" val="3618812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also strongly associated with wealth. TFR</a:t>
            </a:r>
            <a:r>
              <a:rPr lang="en-US" baseline="0" dirty="0" smtClean="0"/>
              <a:t> among women in the poorest households are higher than women from the wealthiest households. The difference in fertility between women in the lowest and highest wealth quintiles is 3.1 births per woman.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3650032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has remained essentially</a:t>
            </a:r>
            <a:r>
              <a:rPr lang="en-US" baseline="0" dirty="0" smtClean="0"/>
              <a:t> unchanged since 2003, when TFR was 5.7 births per woman</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3285909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Nigeria’s TFR is </a:t>
            </a:r>
            <a:r>
              <a:rPr lang="en-US" baseline="0" dirty="0" smtClean="0"/>
              <a:t>in the upper half of West African countries with a recent DHS.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735060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yeas preceding the survey is 5.5 births per woman, with women in North West Zone having 2.4 children more than women in South </a:t>
            </a:r>
            <a:r>
              <a:rPr lang="en-US" baseline="0" dirty="0" err="1" smtClean="0"/>
              <a:t>South</a:t>
            </a:r>
            <a:r>
              <a:rPr lang="en-US" baseline="0" dirty="0" smtClean="0"/>
              <a:t>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328968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10</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633211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656421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737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East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2112818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813893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2207954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23736540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475895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970260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817879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C7940B2-774C-44EC-AD42-D21E7E50D72A}"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7588150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940B2-774C-44EC-AD42-D21E7E50D72A}"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54896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7940B2-774C-44EC-AD42-D21E7E50D72A}"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458311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1568851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1905424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4174380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506325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21366740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4525963"/>
          </a:xfrm>
        </p:spPr>
        <p:txBody>
          <a:bodyPr rtlCol="0">
            <a:normAutofit/>
          </a:bodyPr>
          <a:lstStyle>
            <a:lvl1pPr>
              <a:defRPr>
                <a:solidFill>
                  <a:schemeClr val="bg1"/>
                </a:solidFill>
              </a:defRPr>
            </a:lvl1pPr>
          </a:lstStyle>
          <a:p>
            <a:pPr lvl="0"/>
            <a:endParaRPr lang="en-US" noProof="0" dirty="0" smtClean="0"/>
          </a:p>
        </p:txBody>
      </p:sp>
    </p:spTree>
    <p:extLst>
      <p:ext uri="{BB962C8B-B14F-4D97-AF65-F5344CB8AC3E}">
        <p14:creationId xmlns:p14="http://schemas.microsoft.com/office/powerpoint/2010/main" val="1779271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64471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4219325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D3A6CE-93BF-45C6-A0AF-3AF0A274662D}"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2814231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D3A6CE-93BF-45C6-A0AF-3AF0A274662D}"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452096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D3A6CE-93BF-45C6-A0AF-3AF0A274662D}"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439721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3116335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997121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D3A6CE-93BF-45C6-A0AF-3AF0A274662D}"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F196D9-389E-4590-9743-C8D1E7AB56C9}" type="slidenum">
              <a:rPr lang="en-US" smtClean="0"/>
              <a:pPr/>
              <a:t>‹#›</a:t>
            </a:fld>
            <a:endParaRPr lang="en-US"/>
          </a:p>
        </p:txBody>
      </p:sp>
    </p:spTree>
    <p:extLst>
      <p:ext uri="{BB962C8B-B14F-4D97-AF65-F5344CB8AC3E}">
        <p14:creationId xmlns:p14="http://schemas.microsoft.com/office/powerpoint/2010/main" val="2469509568"/>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7940B2-774C-44EC-AD42-D21E7E50D72A}"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43D344-E79F-46B9-96CC-5B2E3646C836}" type="slidenum">
              <a:rPr lang="en-US" smtClean="0"/>
              <a:pPr/>
              <a:t>‹#›</a:t>
            </a:fld>
            <a:endParaRPr lang="en-US"/>
          </a:p>
        </p:txBody>
      </p:sp>
    </p:spTree>
    <p:extLst>
      <p:ext uri="{BB962C8B-B14F-4D97-AF65-F5344CB8AC3E}">
        <p14:creationId xmlns:p14="http://schemas.microsoft.com/office/powerpoint/2010/main" val="367917289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 id="214748374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25763"/>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Fertility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722462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b="1" dirty="0" smtClean="0">
                <a:solidFill>
                  <a:schemeClr val="bg2"/>
                </a:solidFill>
              </a:rPr>
              <a:t>Determinants of fertility</a:t>
            </a:r>
          </a:p>
          <a:p>
            <a:r>
              <a:rPr lang="en-US" dirty="0" smtClean="0">
                <a:solidFill>
                  <a:schemeClr val="tx1"/>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Birth Intervals</a:t>
            </a:r>
            <a:endParaRPr lang="en-US" dirty="0"/>
          </a:p>
        </p:txBody>
      </p:sp>
      <p:sp>
        <p:nvSpPr>
          <p:cNvPr id="8" name="Rectangle 3"/>
          <p:cNvSpPr>
            <a:spLocks noChangeArrowheads="1"/>
          </p:cNvSpPr>
          <p:nvPr/>
        </p:nvSpPr>
        <p:spPr bwMode="auto">
          <a:xfrm>
            <a:off x="914400" y="2209800"/>
            <a:ext cx="7391399" cy="4524315"/>
          </a:xfrm>
          <a:prstGeom prst="rect">
            <a:avLst/>
          </a:prstGeom>
          <a:noFill/>
          <a:ln w="9525">
            <a:noFill/>
            <a:miter lim="800000"/>
            <a:headEnd/>
            <a:tailEnd/>
          </a:ln>
          <a:effectLst/>
        </p:spPr>
        <p:txBody>
          <a:bodyPr wrap="square">
            <a:spAutoFit/>
          </a:bodyPr>
          <a:lstStyle/>
          <a:p>
            <a:pPr algn="ctr" eaLnBrk="0" hangingPunct="0"/>
            <a:r>
              <a:rPr lang="en-US" sz="3200" b="0" dirty="0">
                <a:latin typeface="+mj-lt"/>
              </a:rPr>
              <a:t>In addition to their impact on </a:t>
            </a:r>
            <a:r>
              <a:rPr lang="en-US" sz="3200" b="1" dirty="0">
                <a:solidFill>
                  <a:schemeClr val="bg2"/>
                </a:solidFill>
                <a:latin typeface="+mj-lt"/>
              </a:rPr>
              <a:t>fertility</a:t>
            </a:r>
            <a:r>
              <a:rPr lang="en-US" sz="3200" b="0" dirty="0">
                <a:latin typeface="+mj-lt"/>
              </a:rPr>
              <a:t>, birth intervals may also affect the</a:t>
            </a:r>
            <a:r>
              <a:rPr lang="en-US" sz="3200" b="0" dirty="0">
                <a:solidFill>
                  <a:schemeClr val="bg2"/>
                </a:solidFill>
                <a:latin typeface="+mj-lt"/>
              </a:rPr>
              <a:t> </a:t>
            </a:r>
            <a:r>
              <a:rPr lang="en-US" sz="3200" b="1" dirty="0">
                <a:solidFill>
                  <a:schemeClr val="bg2"/>
                </a:solidFill>
                <a:latin typeface="+mj-lt"/>
              </a:rPr>
              <a:t>health</a:t>
            </a:r>
            <a:r>
              <a:rPr lang="en-US" sz="3200" b="0" dirty="0">
                <a:solidFill>
                  <a:schemeClr val="bg2"/>
                </a:solidFill>
                <a:latin typeface="+mj-lt"/>
              </a:rPr>
              <a:t> </a:t>
            </a:r>
            <a:r>
              <a:rPr lang="en-US" sz="3200" b="0" dirty="0">
                <a:latin typeface="+mj-lt"/>
              </a:rPr>
              <a:t>of mothers and their children</a:t>
            </a:r>
            <a:r>
              <a:rPr lang="en-US" sz="3200" b="0" dirty="0" smtClean="0">
                <a:latin typeface="+mj-lt"/>
              </a:rPr>
              <a:t>.</a:t>
            </a:r>
            <a:br>
              <a:rPr lang="en-US" sz="3200" b="0" dirty="0" smtClean="0">
                <a:latin typeface="+mj-lt"/>
              </a:rPr>
            </a:br>
            <a:endParaRPr lang="en-US" sz="3200" b="0" dirty="0" smtClean="0">
              <a:latin typeface="+mj-lt"/>
            </a:endParaRPr>
          </a:p>
          <a:p>
            <a:pPr algn="ctr" eaLnBrk="0" hangingPunct="0"/>
            <a:r>
              <a:rPr lang="en-US" sz="3200" dirty="0" smtClean="0">
                <a:latin typeface="+mj-lt"/>
              </a:rPr>
              <a:t>The median birth interval in Nigeria is</a:t>
            </a:r>
            <a:r>
              <a:rPr lang="en-US" sz="3200" dirty="0" smtClean="0">
                <a:solidFill>
                  <a:schemeClr val="bg2"/>
                </a:solidFill>
                <a:latin typeface="+mj-lt"/>
              </a:rPr>
              <a:t> </a:t>
            </a:r>
            <a:r>
              <a:rPr lang="en-US" sz="3200" b="1" dirty="0" smtClean="0">
                <a:solidFill>
                  <a:schemeClr val="bg2"/>
                </a:solidFill>
                <a:latin typeface="+mj-lt"/>
              </a:rPr>
              <a:t>31.7</a:t>
            </a:r>
            <a:r>
              <a:rPr lang="en-US" sz="3200" dirty="0" smtClean="0">
                <a:solidFill>
                  <a:schemeClr val="bg2"/>
                </a:solidFill>
                <a:latin typeface="+mj-lt"/>
              </a:rPr>
              <a:t> </a:t>
            </a:r>
            <a:r>
              <a:rPr lang="en-US" sz="3200" dirty="0" smtClean="0">
                <a:latin typeface="+mj-lt"/>
              </a:rPr>
              <a:t>months.</a:t>
            </a:r>
          </a:p>
          <a:p>
            <a:pPr algn="ctr" eaLnBrk="0" hangingPunct="0"/>
            <a:endParaRPr lang="en-US" sz="3200" b="0" dirty="0">
              <a:latin typeface="+mj-lt"/>
            </a:endParaRPr>
          </a:p>
          <a:p>
            <a:pPr algn="ctr" eaLnBrk="0" hangingPunct="0"/>
            <a:r>
              <a:rPr lang="en-US" sz="3200" dirty="0" smtClean="0">
                <a:latin typeface="+mj-lt"/>
              </a:rPr>
              <a:t>The median birth interval in </a:t>
            </a:r>
            <a:r>
              <a:rPr lang="en-US" sz="3200" b="1" dirty="0" smtClean="0">
                <a:solidFill>
                  <a:schemeClr val="accent4"/>
                </a:solidFill>
                <a:latin typeface="+mj-lt"/>
              </a:rPr>
              <a:t>North East Zone is 30.2 </a:t>
            </a:r>
            <a:r>
              <a:rPr lang="en-US" sz="3200" dirty="0" smtClean="0">
                <a:latin typeface="+mj-lt"/>
              </a:rPr>
              <a:t>months.</a:t>
            </a:r>
            <a:endParaRPr lang="en-US" sz="3200" b="0" dirty="0">
              <a:latin typeface="+mj-lt"/>
            </a:endParaRPr>
          </a:p>
        </p:txBody>
      </p:sp>
    </p:spTree>
    <p:extLst>
      <p:ext uri="{BB962C8B-B14F-4D97-AF65-F5344CB8AC3E}">
        <p14:creationId xmlns:p14="http://schemas.microsoft.com/office/powerpoint/2010/main" val="117808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269595912"/>
              </p:ext>
            </p:extLst>
          </p:nvPr>
        </p:nvGraphicFramePr>
        <p:xfrm>
          <a:off x="0" y="1219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2"/>
          <p:cNvSpPr>
            <a:spLocks noGrp="1" noChangeArrowheads="1"/>
          </p:cNvSpPr>
          <p:nvPr>
            <p:ph type="title"/>
          </p:nvPr>
        </p:nvSpPr>
        <p:spPr>
          <a:xfrm>
            <a:off x="0" y="152400"/>
            <a:ext cx="9144000" cy="1143000"/>
          </a:xfrm>
        </p:spPr>
        <p:txBody>
          <a:bodyPr rtlCol="0">
            <a:normAutofit/>
          </a:bodyPr>
          <a:lstStyle/>
          <a:p>
            <a:pPr fontAlgn="auto">
              <a:lnSpc>
                <a:spcPct val="90000"/>
              </a:lnSpc>
              <a:spcAft>
                <a:spcPts val="0"/>
              </a:spcAft>
              <a:defRPr/>
            </a:pPr>
            <a:r>
              <a:rPr lang="en-US" dirty="0" smtClean="0"/>
              <a:t>Birth Intervals by States</a:t>
            </a:r>
          </a:p>
        </p:txBody>
      </p:sp>
      <p:sp>
        <p:nvSpPr>
          <p:cNvPr id="6" name="TextBox 5"/>
          <p:cNvSpPr txBox="1"/>
          <p:nvPr/>
        </p:nvSpPr>
        <p:spPr>
          <a:xfrm>
            <a:off x="0" y="914400"/>
            <a:ext cx="9144000" cy="381000"/>
          </a:xfrm>
          <a:prstGeom prst="rect">
            <a:avLst/>
          </a:prstGeom>
          <a:noFill/>
        </p:spPr>
        <p:txBody>
          <a:bodyPr wrap="square" rtlCol="0">
            <a:spAutoFit/>
          </a:bodyPr>
          <a:lstStyle/>
          <a:p>
            <a:r>
              <a:rPr lang="en-US" i="1" dirty="0" smtClean="0">
                <a:latin typeface="+mn-lt"/>
              </a:rPr>
              <a:t>Median birth interval in months</a:t>
            </a:r>
            <a:endParaRPr lang="en-US" i="1" dirty="0">
              <a:latin typeface="+mn-lt"/>
            </a:endParaRPr>
          </a:p>
        </p:txBody>
      </p:sp>
    </p:spTree>
    <p:extLst>
      <p:ext uri="{BB962C8B-B14F-4D97-AF65-F5344CB8AC3E}">
        <p14:creationId xmlns:p14="http://schemas.microsoft.com/office/powerpoint/2010/main" val="17726626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lstStyle/>
          <a:p>
            <a:r>
              <a:rPr lang="en-US" dirty="0" smtClean="0"/>
              <a:t>Length of Birth Intervals</a:t>
            </a:r>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4821074"/>
              </p:ext>
            </p:extLst>
          </p:nvPr>
        </p:nvGraphicFramePr>
        <p:xfrm>
          <a:off x="0" y="1447800"/>
          <a:ext cx="73914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Oval 5"/>
          <p:cNvSpPr/>
          <p:nvPr/>
        </p:nvSpPr>
        <p:spPr>
          <a:xfrm>
            <a:off x="5562600" y="2819400"/>
            <a:ext cx="2819400" cy="2590800"/>
          </a:xfrm>
          <a:prstGeom prst="ellipse">
            <a:avLst/>
          </a:prstGeom>
          <a:solidFill>
            <a:schemeClr val="accent4">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791200" y="3226475"/>
            <a:ext cx="2385153" cy="2031325"/>
          </a:xfrm>
          <a:prstGeom prst="rect">
            <a:avLst/>
          </a:prstGeom>
          <a:noFill/>
        </p:spPr>
        <p:txBody>
          <a:bodyPr wrap="square" rtlCol="0">
            <a:spAutoFit/>
          </a:bodyPr>
          <a:lstStyle/>
          <a:p>
            <a:pPr algn="ctr"/>
            <a:r>
              <a:rPr lang="en-US" dirty="0" smtClean="0">
                <a:latin typeface="+mj-lt"/>
              </a:rPr>
              <a:t>23% of births occur less than 24 months after the preceding birth. </a:t>
            </a:r>
            <a:br>
              <a:rPr lang="en-US" dirty="0" smtClean="0">
                <a:latin typeface="+mj-lt"/>
              </a:rPr>
            </a:br>
            <a:endParaRPr lang="en-US" dirty="0" smtClean="0">
              <a:latin typeface="+mj-lt"/>
            </a:endParaRPr>
          </a:p>
          <a:p>
            <a:pPr algn="ctr"/>
            <a:r>
              <a:rPr lang="en-US" dirty="0" smtClean="0">
                <a:latin typeface="+mj-lt"/>
              </a:rPr>
              <a:t> Doctors recommend a birth interval of at least 36 months</a:t>
            </a:r>
            <a:endParaRPr lang="en-US" dirty="0">
              <a:latin typeface="+mj-lt"/>
            </a:endParaRPr>
          </a:p>
        </p:txBody>
      </p:sp>
      <p:cxnSp>
        <p:nvCxnSpPr>
          <p:cNvPr id="8" name="Straight Connector 7"/>
          <p:cNvCxnSpPr>
            <a:endCxn id="6" idx="0"/>
          </p:cNvCxnSpPr>
          <p:nvPr/>
        </p:nvCxnSpPr>
        <p:spPr>
          <a:xfrm>
            <a:off x="4343400" y="2819400"/>
            <a:ext cx="2628900"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974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Birth </a:t>
            </a:r>
            <a:br>
              <a:rPr lang="en-US" dirty="0" smtClean="0"/>
            </a:br>
            <a:r>
              <a:rPr lang="en-US" dirty="0" smtClean="0"/>
              <a:t>for Women Age 25-49</a:t>
            </a: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778136508"/>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29186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a:t>
            </a:r>
            <a:endParaRPr lang="en-US" dirty="0"/>
          </a:p>
        </p:txBody>
      </p:sp>
      <p:sp>
        <p:nvSpPr>
          <p:cNvPr id="4" name="Content Placeholder 2"/>
          <p:cNvSpPr>
            <a:spLocks noGrp="1"/>
          </p:cNvSpPr>
          <p:nvPr>
            <p:ph idx="1"/>
          </p:nvPr>
        </p:nvSpPr>
        <p:spPr>
          <a:xfrm>
            <a:off x="1447800" y="2133601"/>
            <a:ext cx="6248400" cy="4419599"/>
          </a:xfrm>
        </p:spPr>
        <p:txBody>
          <a:bodyPr>
            <a:normAutofit lnSpcReduction="10000"/>
          </a:bodyPr>
          <a:lstStyle/>
          <a:p>
            <a:pPr algn="ctr">
              <a:buNone/>
            </a:pPr>
            <a:r>
              <a:rPr lang="en-US" b="1" dirty="0" smtClean="0">
                <a:solidFill>
                  <a:schemeClr val="bg2"/>
                </a:solidFill>
              </a:rPr>
              <a:t>17%</a:t>
            </a:r>
            <a:r>
              <a:rPr lang="en-US" b="1" dirty="0" smtClean="0">
                <a:solidFill>
                  <a:schemeClr val="accent1"/>
                </a:solidFill>
              </a:rPr>
              <a:t> </a:t>
            </a:r>
            <a:r>
              <a:rPr lang="en-US" dirty="0" smtClean="0"/>
              <a:t>of women between the ages of 15-19 are </a:t>
            </a:r>
            <a:r>
              <a:rPr lang="en-US" i="1" dirty="0" smtClean="0"/>
              <a:t>already mothers </a:t>
            </a:r>
            <a:r>
              <a:rPr lang="en-US" dirty="0" smtClean="0"/>
              <a:t>and another</a:t>
            </a:r>
            <a:r>
              <a:rPr lang="en-US" dirty="0" smtClean="0">
                <a:solidFill>
                  <a:schemeClr val="accent1"/>
                </a:solidFill>
              </a:rPr>
              <a:t> </a:t>
            </a:r>
            <a:r>
              <a:rPr lang="en-US" b="1" dirty="0" smtClean="0">
                <a:solidFill>
                  <a:schemeClr val="bg2"/>
                </a:solidFill>
              </a:rPr>
              <a:t>5%</a:t>
            </a:r>
            <a:r>
              <a:rPr lang="en-US" b="1" dirty="0" smtClean="0">
                <a:solidFill>
                  <a:schemeClr val="accent1"/>
                </a:solidFill>
              </a:rPr>
              <a:t> </a:t>
            </a:r>
            <a:r>
              <a:rPr lang="en-US" dirty="0" smtClean="0"/>
              <a:t>are </a:t>
            </a:r>
            <a:r>
              <a:rPr lang="en-US" i="1" dirty="0" smtClean="0"/>
              <a:t>pregnant</a:t>
            </a:r>
            <a:r>
              <a:rPr lang="en-US" dirty="0" smtClean="0"/>
              <a:t> with their first child. </a:t>
            </a:r>
          </a:p>
          <a:p>
            <a:pPr algn="ctr">
              <a:buNone/>
            </a:pPr>
            <a:endParaRPr lang="en-US" dirty="0"/>
          </a:p>
          <a:p>
            <a:pPr algn="ctr">
              <a:buNone/>
            </a:pPr>
            <a:r>
              <a:rPr lang="en-US" b="1" dirty="0" smtClean="0">
                <a:solidFill>
                  <a:schemeClr val="accent4"/>
                </a:solidFill>
              </a:rPr>
              <a:t>25%</a:t>
            </a:r>
            <a:r>
              <a:rPr lang="en-US" b="1" dirty="0" smtClean="0">
                <a:solidFill>
                  <a:schemeClr val="accent1"/>
                </a:solidFill>
              </a:rPr>
              <a:t> </a:t>
            </a:r>
            <a:r>
              <a:rPr lang="en-US" dirty="0"/>
              <a:t>of women between the ages of 15-19 are </a:t>
            </a:r>
            <a:r>
              <a:rPr lang="en-US" i="1" dirty="0"/>
              <a:t>already mothers </a:t>
            </a:r>
            <a:r>
              <a:rPr lang="en-US" dirty="0"/>
              <a:t>and another</a:t>
            </a:r>
            <a:r>
              <a:rPr lang="en-US" dirty="0">
                <a:solidFill>
                  <a:schemeClr val="accent1"/>
                </a:solidFill>
              </a:rPr>
              <a:t> </a:t>
            </a:r>
            <a:r>
              <a:rPr lang="en-US" b="1" dirty="0" smtClean="0">
                <a:solidFill>
                  <a:schemeClr val="accent4"/>
                </a:solidFill>
              </a:rPr>
              <a:t>7% </a:t>
            </a:r>
            <a:r>
              <a:rPr lang="en-US" dirty="0"/>
              <a:t>are </a:t>
            </a:r>
            <a:r>
              <a:rPr lang="en-US" i="1" dirty="0"/>
              <a:t>pregnant</a:t>
            </a:r>
            <a:r>
              <a:rPr lang="en-US" dirty="0"/>
              <a:t> with their first </a:t>
            </a:r>
            <a:r>
              <a:rPr lang="en-US" dirty="0" smtClean="0"/>
              <a:t>child in </a:t>
            </a:r>
            <a:r>
              <a:rPr lang="en-US" b="1" dirty="0" smtClean="0">
                <a:solidFill>
                  <a:schemeClr val="accent4"/>
                </a:solidFill>
              </a:rPr>
              <a:t>North East Zone</a:t>
            </a:r>
            <a:r>
              <a:rPr lang="en-US" dirty="0" smtClean="0"/>
              <a:t>. </a:t>
            </a:r>
            <a:endParaRPr lang="en-US" dirty="0"/>
          </a:p>
          <a:p>
            <a:pPr algn="ctr">
              <a:buNone/>
            </a:pPr>
            <a:endParaRPr lang="en-US" dirty="0" smtClean="0"/>
          </a:p>
          <a:p>
            <a:pPr algn="ctr">
              <a:buNone/>
            </a:pPr>
            <a:endParaRPr lang="en-US" dirty="0"/>
          </a:p>
          <a:p>
            <a:pPr algn="ctr">
              <a:buNone/>
            </a:pPr>
            <a:endParaRPr lang="en-US" dirty="0"/>
          </a:p>
        </p:txBody>
      </p:sp>
    </p:spTree>
    <p:extLst>
      <p:ext uri="{BB962C8B-B14F-4D97-AF65-F5344CB8AC3E}">
        <p14:creationId xmlns:p14="http://schemas.microsoft.com/office/powerpoint/2010/main" val="41077801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 by State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22780152"/>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age 15-19 who are mothers or pregnant with their first child</a:t>
            </a:r>
            <a:endParaRPr lang="en-US" i="1" dirty="0">
              <a:latin typeface="+mj-lt"/>
            </a:endParaRPr>
          </a:p>
        </p:txBody>
      </p:sp>
    </p:spTree>
    <p:extLst>
      <p:ext uri="{BB962C8B-B14F-4D97-AF65-F5344CB8AC3E}">
        <p14:creationId xmlns:p14="http://schemas.microsoft.com/office/powerpoint/2010/main" val="8638137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t>Current Marital Status: Women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37540498"/>
              </p:ext>
            </p:extLst>
          </p:nvPr>
        </p:nvGraphicFramePr>
        <p:xfrm>
          <a:off x="533400" y="1905000"/>
          <a:ext cx="8229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52400" y="990600"/>
            <a:ext cx="9601200" cy="369332"/>
          </a:xfrm>
          <a:prstGeom prst="rect">
            <a:avLst/>
          </a:prstGeom>
          <a:noFill/>
        </p:spPr>
        <p:txBody>
          <a:bodyPr wrap="square" rtlCol="0">
            <a:spAutoFit/>
          </a:bodyPr>
          <a:lstStyle/>
          <a:p>
            <a:r>
              <a:rPr lang="en-US" i="1" dirty="0" smtClean="0">
                <a:latin typeface="+mj-lt"/>
              </a:rPr>
              <a:t>Percent  distribution of women age 15-49 by current marital status</a:t>
            </a:r>
            <a:endParaRPr lang="en-US" i="1" dirty="0">
              <a:latin typeface="+mj-lt"/>
            </a:endParaRPr>
          </a:p>
        </p:txBody>
      </p:sp>
    </p:spTree>
    <p:extLst>
      <p:ext uri="{BB962C8B-B14F-4D97-AF65-F5344CB8AC3E}">
        <p14:creationId xmlns:p14="http://schemas.microsoft.com/office/powerpoint/2010/main" val="4969866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Marriage by State</a:t>
            </a:r>
            <a:endParaRPr lang="en-US" dirty="0"/>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1824764208"/>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202903" y="1295400"/>
            <a:ext cx="7683795" cy="369332"/>
          </a:xfrm>
          <a:prstGeom prst="rect">
            <a:avLst/>
          </a:prstGeom>
          <a:noFill/>
        </p:spPr>
        <p:txBody>
          <a:bodyPr wrap="square" rtlCol="0">
            <a:spAutoFit/>
          </a:bodyPr>
          <a:lstStyle/>
          <a:p>
            <a:r>
              <a:rPr lang="en-US" i="1" dirty="0" smtClean="0">
                <a:latin typeface="+mj-lt"/>
              </a:rPr>
              <a:t>Median age at first marriage among women age 25-49 </a:t>
            </a:r>
            <a:endParaRPr lang="en-US" i="1" dirty="0">
              <a:latin typeface="+mj-lt"/>
            </a:endParaRPr>
          </a:p>
        </p:txBody>
      </p:sp>
    </p:spTree>
    <p:extLst>
      <p:ext uri="{BB962C8B-B14F-4D97-AF65-F5344CB8AC3E}">
        <p14:creationId xmlns:p14="http://schemas.microsoft.com/office/powerpoint/2010/main" val="19564512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smtClean="0"/>
              <a:t>Age at First Sexual Intercourse: Men</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and men age 20-24 who had sexual intercourse by: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9891957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44029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3886200" cy="4525963"/>
          </a:xfrm>
        </p:spPr>
        <p:txBody>
          <a:bodyPr/>
          <a:lstStyle/>
          <a:p>
            <a:r>
              <a:rPr lang="en-US" b="1" dirty="0" smtClean="0">
                <a:solidFill>
                  <a:schemeClr val="bg2"/>
                </a:solidFill>
              </a:rPr>
              <a:t>Levels, trends, and differentials</a:t>
            </a:r>
          </a:p>
          <a:p>
            <a:r>
              <a:rPr lang="en-US" dirty="0" smtClean="0">
                <a:solidFill>
                  <a:schemeClr val="tx1"/>
                </a:solidFill>
              </a:rPr>
              <a:t>Determinants of fertility</a:t>
            </a:r>
          </a:p>
          <a:p>
            <a:r>
              <a:rPr lang="en-US" dirty="0" smtClean="0">
                <a:solidFill>
                  <a:schemeClr val="tx1"/>
                </a:solidFill>
              </a:rPr>
              <a:t>Fertility preferences and ideal family size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dirty="0" smtClean="0"/>
              <a:t>Median Age at First Sexual Intercourse</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Median age at first sexual intercourse among women and men age 25-49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048694724"/>
              </p:ext>
            </p:extLst>
          </p:nvPr>
        </p:nvGraphicFramePr>
        <p:xfrm>
          <a:off x="28432" y="1664732"/>
          <a:ext cx="9115567" cy="483634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6546994"/>
            <a:ext cx="9161721" cy="292388"/>
          </a:xfrm>
          <a:prstGeom prst="rect">
            <a:avLst/>
          </a:prstGeom>
          <a:noFill/>
        </p:spPr>
        <p:txBody>
          <a:bodyPr wrap="square" rtlCol="0">
            <a:spAutoFit/>
          </a:bodyPr>
          <a:lstStyle/>
          <a:p>
            <a:r>
              <a:rPr lang="en-US" sz="1300" i="1" dirty="0" smtClean="0">
                <a:latin typeface="+mj-lt"/>
              </a:rPr>
              <a:t>a= omitted because less than 50% of the respondents had intercourse for the first time before reaching the beginning of the age group</a:t>
            </a:r>
            <a:endParaRPr lang="en-US" sz="1300" i="1" dirty="0">
              <a:latin typeface="+mj-lt"/>
            </a:endParaRPr>
          </a:p>
        </p:txBody>
      </p:sp>
    </p:spTree>
    <p:extLst>
      <p:ext uri="{BB962C8B-B14F-4D97-AF65-F5344CB8AC3E}">
        <p14:creationId xmlns:p14="http://schemas.microsoft.com/office/powerpoint/2010/main" val="3920888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dirty="0" smtClean="0">
                <a:solidFill>
                  <a:schemeClr val="tx1"/>
                </a:solidFill>
              </a:rPr>
              <a:t>Determinants of fertility</a:t>
            </a:r>
          </a:p>
          <a:p>
            <a:r>
              <a:rPr lang="en-US" b="1" dirty="0" smtClean="0">
                <a:solidFill>
                  <a:schemeClr val="bg2"/>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fontScale="90000"/>
          </a:bodyPr>
          <a:lstStyle/>
          <a:p>
            <a:r>
              <a:rPr lang="en-US" dirty="0" smtClean="0"/>
              <a:t>Fertility Preferences of Married Women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116028791"/>
              </p:ext>
            </p:extLst>
          </p:nvPr>
        </p:nvGraphicFramePr>
        <p:xfrm>
          <a:off x="24809" y="1295400"/>
          <a:ext cx="90678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28600" y="1143000"/>
            <a:ext cx="3048000" cy="923330"/>
          </a:xfrm>
          <a:prstGeom prst="rect">
            <a:avLst/>
          </a:prstGeom>
          <a:noFill/>
        </p:spPr>
        <p:txBody>
          <a:bodyPr wrap="square" rtlCol="0">
            <a:spAutoFit/>
          </a:bodyPr>
          <a:lstStyle/>
          <a:p>
            <a:r>
              <a:rPr lang="en-US" i="1" dirty="0" smtClean="0">
                <a:latin typeface="+mj-lt"/>
              </a:rPr>
              <a:t>Percent distribution of currently married women age 15-49 by desire for children</a:t>
            </a:r>
            <a:endParaRPr lang="en-US" i="1" dirty="0">
              <a:latin typeface="+mj-lt"/>
            </a:endParaRPr>
          </a:p>
        </p:txBody>
      </p:sp>
    </p:spTree>
    <p:extLst>
      <p:ext uri="{BB962C8B-B14F-4D97-AF65-F5344CB8AC3E}">
        <p14:creationId xmlns:p14="http://schemas.microsoft.com/office/powerpoint/2010/main" val="13425092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a:bodyPr>
          <a:lstStyle/>
          <a:p>
            <a:r>
              <a:rPr lang="en-US" dirty="0" smtClean="0"/>
              <a:t>Fertility Preferences of Married 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7490287"/>
              </p:ext>
            </p:extLst>
          </p:nvPr>
        </p:nvGraphicFramePr>
        <p:xfrm>
          <a:off x="0" y="1295400"/>
          <a:ext cx="90678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4400"/>
            <a:ext cx="3048000" cy="1200329"/>
          </a:xfrm>
          <a:prstGeom prst="rect">
            <a:avLst/>
          </a:prstGeom>
          <a:noFill/>
        </p:spPr>
        <p:txBody>
          <a:bodyPr wrap="square" rtlCol="0">
            <a:spAutoFit/>
          </a:bodyPr>
          <a:lstStyle/>
          <a:p>
            <a:r>
              <a:rPr lang="en-US" i="1" dirty="0" smtClean="0">
                <a:latin typeface="+mj-lt"/>
              </a:rPr>
              <a:t>Percent distribution of currently married men </a:t>
            </a:r>
            <a:br>
              <a:rPr lang="en-US" i="1" dirty="0" smtClean="0">
                <a:latin typeface="+mj-lt"/>
              </a:rPr>
            </a:br>
            <a:r>
              <a:rPr lang="en-US" i="1" dirty="0" smtClean="0">
                <a:latin typeface="+mj-lt"/>
              </a:rPr>
              <a:t>age 15-49 by desire for children</a:t>
            </a:r>
            <a:endParaRPr lang="en-US" i="1" dirty="0">
              <a:latin typeface="+mj-lt"/>
            </a:endParaRPr>
          </a:p>
        </p:txBody>
      </p:sp>
    </p:spTree>
    <p:extLst>
      <p:ext uri="{BB962C8B-B14F-4D97-AF65-F5344CB8AC3E}">
        <p14:creationId xmlns:p14="http://schemas.microsoft.com/office/powerpoint/2010/main" val="5625113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05704775"/>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and men age 15-49</a:t>
            </a:r>
            <a:endParaRPr lang="en-US" i="1" dirty="0">
              <a:latin typeface="+mj-lt"/>
            </a:endParaRPr>
          </a:p>
        </p:txBody>
      </p:sp>
    </p:spTree>
    <p:extLst>
      <p:ext uri="{BB962C8B-B14F-4D97-AF65-F5344CB8AC3E}">
        <p14:creationId xmlns:p14="http://schemas.microsoft.com/office/powerpoint/2010/main" val="14355407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31516398"/>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age 15-49</a:t>
            </a:r>
            <a:endParaRPr lang="en-US" i="1" dirty="0">
              <a:latin typeface="+mj-lt"/>
            </a:endParaRPr>
          </a:p>
        </p:txBody>
      </p:sp>
    </p:spTree>
    <p:extLst>
      <p:ext uri="{BB962C8B-B14F-4D97-AF65-F5344CB8AC3E}">
        <p14:creationId xmlns:p14="http://schemas.microsoft.com/office/powerpoint/2010/main" val="1773381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Birth Planning</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78451379"/>
              </p:ext>
            </p:extLst>
          </p:nvPr>
        </p:nvGraphicFramePr>
        <p:xfrm>
          <a:off x="14476" y="1524000"/>
          <a:ext cx="9124208"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9792" y="1000106"/>
            <a:ext cx="9124208" cy="338554"/>
          </a:xfrm>
          <a:prstGeom prst="rect">
            <a:avLst/>
          </a:prstGeom>
          <a:noFill/>
        </p:spPr>
        <p:txBody>
          <a:bodyPr wrap="square" rtlCol="0">
            <a:spAutoFit/>
          </a:bodyPr>
          <a:lstStyle/>
          <a:p>
            <a:r>
              <a:rPr lang="en-US" sz="1600" i="1" dirty="0"/>
              <a:t>Distribution of </a:t>
            </a:r>
            <a:r>
              <a:rPr lang="en-US" sz="1600" i="1" dirty="0" smtClean="0"/>
              <a:t> births to women in </a:t>
            </a:r>
            <a:r>
              <a:rPr lang="en-US" sz="1600" i="1" dirty="0"/>
              <a:t>the 5 </a:t>
            </a:r>
            <a:r>
              <a:rPr lang="en-US" sz="1600" i="1" dirty="0" smtClean="0"/>
              <a:t>years preceding </a:t>
            </a:r>
            <a:r>
              <a:rPr lang="en-US" sz="1600" i="1" dirty="0"/>
              <a:t>the survey by birth planning status</a:t>
            </a:r>
          </a:p>
        </p:txBody>
      </p:sp>
    </p:spTree>
    <p:extLst>
      <p:ext uri="{BB962C8B-B14F-4D97-AF65-F5344CB8AC3E}">
        <p14:creationId xmlns:p14="http://schemas.microsoft.com/office/powerpoint/2010/main" val="14336696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 between Wanted and Actual Fertility Rates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8686732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95715" y="2275367"/>
            <a:ext cx="609600" cy="381000"/>
          </a:xfrm>
          <a:prstGeom prst="rect">
            <a:avLst/>
          </a:prstGeom>
          <a:noFill/>
        </p:spPr>
        <p:txBody>
          <a:bodyPr wrap="square" rtlCol="0">
            <a:spAutoFit/>
          </a:bodyPr>
          <a:lstStyle/>
          <a:p>
            <a:pPr algn="ctr"/>
            <a:r>
              <a:rPr lang="en-US" b="1" dirty="0" smtClean="0">
                <a:latin typeface="+mj-lt"/>
              </a:rPr>
              <a:t>5.5</a:t>
            </a:r>
            <a:endParaRPr lang="en-US" b="1" dirty="0">
              <a:latin typeface="+mj-lt"/>
            </a:endParaRPr>
          </a:p>
        </p:txBody>
      </p:sp>
      <p:sp>
        <p:nvSpPr>
          <p:cNvPr id="6" name="TextBox 5"/>
          <p:cNvSpPr txBox="1"/>
          <p:nvPr/>
        </p:nvSpPr>
        <p:spPr>
          <a:xfrm>
            <a:off x="5715000" y="5107172"/>
            <a:ext cx="609600" cy="381000"/>
          </a:xfrm>
          <a:prstGeom prst="rect">
            <a:avLst/>
          </a:prstGeom>
          <a:noFill/>
        </p:spPr>
        <p:txBody>
          <a:bodyPr wrap="square" rtlCol="0">
            <a:spAutoFit/>
          </a:bodyPr>
          <a:lstStyle/>
          <a:p>
            <a:pPr algn="ctr"/>
            <a:r>
              <a:rPr lang="en-US" b="1" dirty="0" smtClean="0">
                <a:latin typeface="+mj-lt"/>
              </a:rPr>
              <a:t>6.2</a:t>
            </a:r>
            <a:endParaRPr lang="en-US" b="1" dirty="0">
              <a:latin typeface="+mj-lt"/>
            </a:endParaRPr>
          </a:p>
        </p:txBody>
      </p:sp>
      <p:sp>
        <p:nvSpPr>
          <p:cNvPr id="7" name="TextBox 6"/>
          <p:cNvSpPr txBox="1"/>
          <p:nvPr/>
        </p:nvSpPr>
        <p:spPr>
          <a:xfrm>
            <a:off x="4619280" y="3657600"/>
            <a:ext cx="609600" cy="369332"/>
          </a:xfrm>
          <a:prstGeom prst="rect">
            <a:avLst/>
          </a:prstGeom>
          <a:noFill/>
        </p:spPr>
        <p:txBody>
          <a:bodyPr wrap="square" rtlCol="0">
            <a:spAutoFit/>
          </a:bodyPr>
          <a:lstStyle/>
          <a:p>
            <a:pPr algn="ctr"/>
            <a:r>
              <a:rPr lang="en-US" b="1" dirty="0" smtClean="0">
                <a:latin typeface="+mj-lt"/>
              </a:rPr>
              <a:t>4.7</a:t>
            </a:r>
            <a:endParaRPr lang="en-US" b="1" dirty="0">
              <a:latin typeface="+mj-lt"/>
            </a:endParaRPr>
          </a:p>
        </p:txBody>
      </p:sp>
    </p:spTree>
    <p:extLst>
      <p:ext uri="{BB962C8B-B14F-4D97-AF65-F5344CB8AC3E}">
        <p14:creationId xmlns:p14="http://schemas.microsoft.com/office/powerpoint/2010/main" val="7461347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Key Findings</a:t>
            </a:r>
            <a:endParaRPr lang="en-US" dirty="0"/>
          </a:p>
        </p:txBody>
      </p:sp>
      <p:sp>
        <p:nvSpPr>
          <p:cNvPr id="3" name="Content Placeholder 2"/>
          <p:cNvSpPr>
            <a:spLocks noGrp="1"/>
          </p:cNvSpPr>
          <p:nvPr>
            <p:ph idx="1"/>
          </p:nvPr>
        </p:nvSpPr>
        <p:spPr>
          <a:xfrm>
            <a:off x="457200" y="1219200"/>
            <a:ext cx="8229600" cy="4800600"/>
          </a:xfrm>
        </p:spPr>
        <p:txBody>
          <a:bodyPr>
            <a:normAutofit fontScale="85000" lnSpcReduction="20000"/>
          </a:bodyPr>
          <a:lstStyle/>
          <a:p>
            <a:pPr marL="171450" indent="-171450">
              <a:lnSpc>
                <a:spcPct val="90000"/>
              </a:lnSpc>
            </a:pPr>
            <a:r>
              <a:rPr lang="en-US" dirty="0" smtClean="0"/>
              <a:t>Women have on average </a:t>
            </a:r>
            <a:r>
              <a:rPr lang="en-US" b="1" dirty="0" smtClean="0">
                <a:solidFill>
                  <a:schemeClr val="bg2"/>
                </a:solidFill>
              </a:rPr>
              <a:t>5.5</a:t>
            </a:r>
            <a:r>
              <a:rPr lang="en-US" dirty="0" smtClean="0">
                <a:solidFill>
                  <a:schemeClr val="accent1"/>
                </a:solidFill>
              </a:rPr>
              <a:t> </a:t>
            </a:r>
            <a:r>
              <a:rPr lang="en-US" dirty="0" smtClean="0"/>
              <a:t>children.</a:t>
            </a:r>
          </a:p>
          <a:p>
            <a:pPr marL="571500" lvl="1" indent="-171450">
              <a:lnSpc>
                <a:spcPct val="90000"/>
              </a:lnSpc>
            </a:pPr>
            <a:r>
              <a:rPr lang="en-US" dirty="0"/>
              <a:t>Women </a:t>
            </a:r>
            <a:r>
              <a:rPr lang="en-US" dirty="0" smtClean="0"/>
              <a:t>in </a:t>
            </a:r>
            <a:r>
              <a:rPr lang="en-US" b="1" dirty="0" smtClean="0">
                <a:solidFill>
                  <a:schemeClr val="accent4"/>
                </a:solidFill>
              </a:rPr>
              <a:t>North East Zone </a:t>
            </a:r>
            <a:r>
              <a:rPr lang="en-US" dirty="0" smtClean="0"/>
              <a:t>have </a:t>
            </a:r>
            <a:r>
              <a:rPr lang="en-US" dirty="0"/>
              <a:t>on average </a:t>
            </a:r>
            <a:r>
              <a:rPr lang="en-US" b="1" dirty="0" smtClean="0">
                <a:solidFill>
                  <a:schemeClr val="accent4"/>
                </a:solidFill>
              </a:rPr>
              <a:t>6.3</a:t>
            </a:r>
            <a:r>
              <a:rPr lang="en-US" dirty="0" smtClean="0">
                <a:solidFill>
                  <a:schemeClr val="accent4"/>
                </a:solidFill>
              </a:rPr>
              <a:t> </a:t>
            </a:r>
            <a:r>
              <a:rPr lang="en-US" dirty="0"/>
              <a:t>children</a:t>
            </a:r>
            <a:endParaRPr lang="en-US" dirty="0" smtClean="0"/>
          </a:p>
          <a:p>
            <a:pPr marL="171450" indent="-171450">
              <a:lnSpc>
                <a:spcPct val="90000"/>
              </a:lnSpc>
            </a:pPr>
            <a:r>
              <a:rPr lang="en-US" dirty="0" smtClean="0"/>
              <a:t>Women marry at a median age of </a:t>
            </a:r>
            <a:r>
              <a:rPr lang="en-US" b="1" dirty="0" smtClean="0">
                <a:solidFill>
                  <a:schemeClr val="bg2"/>
                </a:solidFill>
              </a:rPr>
              <a:t>18.1</a:t>
            </a:r>
            <a:r>
              <a:rPr lang="en-US" dirty="0" smtClean="0">
                <a:solidFill>
                  <a:schemeClr val="accent1"/>
                </a:solidFill>
              </a:rPr>
              <a:t> </a:t>
            </a:r>
            <a:r>
              <a:rPr lang="en-US" dirty="0" smtClean="0"/>
              <a:t>and have their first birth at a median age of </a:t>
            </a:r>
            <a:r>
              <a:rPr lang="en-US" b="1" dirty="0" smtClean="0">
                <a:solidFill>
                  <a:schemeClr val="bg2"/>
                </a:solidFill>
              </a:rPr>
              <a:t>20.2</a:t>
            </a:r>
            <a:r>
              <a:rPr lang="en-US" dirty="0" smtClean="0"/>
              <a:t>.</a:t>
            </a:r>
          </a:p>
          <a:p>
            <a:pPr marL="571500" lvl="1" indent="-171450">
              <a:lnSpc>
                <a:spcPct val="90000"/>
              </a:lnSpc>
            </a:pPr>
            <a:r>
              <a:rPr lang="en-US" dirty="0"/>
              <a:t>Women </a:t>
            </a:r>
            <a:r>
              <a:rPr lang="en-US" b="1" dirty="0" smtClean="0">
                <a:solidFill>
                  <a:schemeClr val="accent4"/>
                </a:solidFill>
              </a:rPr>
              <a:t>in North East Zone </a:t>
            </a:r>
            <a:r>
              <a:rPr lang="en-US" dirty="0" smtClean="0"/>
              <a:t>marry </a:t>
            </a:r>
            <a:r>
              <a:rPr lang="en-US" dirty="0"/>
              <a:t>at a median age of </a:t>
            </a:r>
            <a:r>
              <a:rPr lang="en-US" b="1" dirty="0" smtClean="0">
                <a:solidFill>
                  <a:schemeClr val="accent4"/>
                </a:solidFill>
              </a:rPr>
              <a:t>16.3</a:t>
            </a:r>
            <a:r>
              <a:rPr lang="en-US" dirty="0" smtClean="0">
                <a:solidFill>
                  <a:schemeClr val="accent4"/>
                </a:solidFill>
              </a:rPr>
              <a:t> </a:t>
            </a:r>
            <a:r>
              <a:rPr lang="en-US" dirty="0"/>
              <a:t>and have their first birth at a median age of </a:t>
            </a:r>
            <a:r>
              <a:rPr lang="en-US" b="1" dirty="0" smtClean="0">
                <a:solidFill>
                  <a:schemeClr val="accent4"/>
                </a:solidFill>
              </a:rPr>
              <a:t>18.8</a:t>
            </a:r>
            <a:r>
              <a:rPr lang="en-US" dirty="0" smtClean="0">
                <a:solidFill>
                  <a:schemeClr val="accent4"/>
                </a:solidFill>
              </a:rPr>
              <a:t>.</a:t>
            </a:r>
            <a:endParaRPr lang="en-US" b="1" dirty="0">
              <a:solidFill>
                <a:schemeClr val="accent4"/>
              </a:solidFill>
            </a:endParaRPr>
          </a:p>
          <a:p>
            <a:pPr marL="171450" indent="-171450">
              <a:lnSpc>
                <a:spcPct val="90000"/>
              </a:lnSpc>
            </a:pPr>
            <a:r>
              <a:rPr lang="en-US" b="1" dirty="0" smtClean="0">
                <a:solidFill>
                  <a:schemeClr val="bg2"/>
                </a:solidFill>
              </a:rPr>
              <a:t>19%</a:t>
            </a:r>
            <a:r>
              <a:rPr lang="en-US" b="1" dirty="0" smtClean="0">
                <a:solidFill>
                  <a:schemeClr val="accent1"/>
                </a:solidFill>
              </a:rPr>
              <a:t> </a:t>
            </a:r>
            <a:r>
              <a:rPr lang="en-US" dirty="0" smtClean="0"/>
              <a:t>of currently married women and </a:t>
            </a:r>
            <a:r>
              <a:rPr lang="en-US" b="1" dirty="0" smtClean="0">
                <a:solidFill>
                  <a:schemeClr val="bg2"/>
                </a:solidFill>
              </a:rPr>
              <a:t>12%</a:t>
            </a:r>
            <a:r>
              <a:rPr lang="en-US" dirty="0" smtClean="0"/>
              <a:t> of men </a:t>
            </a:r>
            <a:r>
              <a:rPr lang="en-US" i="1" dirty="0" smtClean="0"/>
              <a:t>want no more children. </a:t>
            </a:r>
          </a:p>
          <a:p>
            <a:pPr marL="171450" indent="-171450">
              <a:lnSpc>
                <a:spcPct val="90000"/>
              </a:lnSpc>
            </a:pPr>
            <a:r>
              <a:rPr lang="en-US" dirty="0" smtClean="0"/>
              <a:t>Women report their </a:t>
            </a:r>
            <a:r>
              <a:rPr lang="en-US" i="1" dirty="0" smtClean="0"/>
              <a:t>ideal family size </a:t>
            </a:r>
            <a:r>
              <a:rPr lang="en-US" dirty="0" smtClean="0"/>
              <a:t>as </a:t>
            </a:r>
            <a:r>
              <a:rPr lang="en-US" b="1" dirty="0" smtClean="0">
                <a:solidFill>
                  <a:schemeClr val="bg2"/>
                </a:solidFill>
              </a:rPr>
              <a:t>6.5</a:t>
            </a:r>
            <a:r>
              <a:rPr lang="en-US" dirty="0" smtClean="0"/>
              <a:t> children while men report </a:t>
            </a:r>
            <a:r>
              <a:rPr lang="en-US" b="1" dirty="0" smtClean="0">
                <a:solidFill>
                  <a:schemeClr val="bg2"/>
                </a:solidFill>
              </a:rPr>
              <a:t>8.0</a:t>
            </a:r>
            <a:r>
              <a:rPr lang="en-US" dirty="0" smtClean="0"/>
              <a:t>.</a:t>
            </a:r>
          </a:p>
          <a:p>
            <a:pPr marL="171450" indent="-171450">
              <a:lnSpc>
                <a:spcPct val="90000"/>
              </a:lnSpc>
            </a:pPr>
            <a:r>
              <a:rPr lang="en-US" b="1" dirty="0" smtClean="0">
                <a:solidFill>
                  <a:schemeClr val="bg2"/>
                </a:solidFill>
              </a:rPr>
              <a:t>23%</a:t>
            </a:r>
            <a:r>
              <a:rPr lang="en-US" b="1" dirty="0" smtClean="0">
                <a:solidFill>
                  <a:schemeClr val="accent1"/>
                </a:solidFill>
              </a:rPr>
              <a:t> </a:t>
            </a:r>
            <a:r>
              <a:rPr lang="en-US" dirty="0"/>
              <a:t>of women age 15-19 are </a:t>
            </a:r>
            <a:r>
              <a:rPr lang="en-US" b="1" dirty="0">
                <a:solidFill>
                  <a:schemeClr val="bg2"/>
                </a:solidFill>
              </a:rPr>
              <a:t>pregnant</a:t>
            </a:r>
            <a:r>
              <a:rPr lang="en-US" dirty="0">
                <a:solidFill>
                  <a:schemeClr val="bg2"/>
                </a:solidFill>
              </a:rPr>
              <a:t> </a:t>
            </a:r>
            <a:r>
              <a:rPr lang="en-US" dirty="0"/>
              <a:t>with their first child or are </a:t>
            </a:r>
            <a:r>
              <a:rPr lang="en-US" b="1" dirty="0">
                <a:solidFill>
                  <a:schemeClr val="bg2"/>
                </a:solidFill>
              </a:rPr>
              <a:t>already mothers</a:t>
            </a:r>
            <a:r>
              <a:rPr lang="en-US" dirty="0" smtClean="0"/>
              <a:t>.</a:t>
            </a:r>
          </a:p>
          <a:p>
            <a:pPr marL="571500" lvl="1" indent="-171450">
              <a:lnSpc>
                <a:spcPct val="90000"/>
              </a:lnSpc>
            </a:pPr>
            <a:r>
              <a:rPr lang="en-US" b="1" smtClean="0">
                <a:solidFill>
                  <a:schemeClr val="accent4"/>
                </a:solidFill>
              </a:rPr>
              <a:t>32% </a:t>
            </a:r>
            <a:r>
              <a:rPr lang="en-US" dirty="0"/>
              <a:t>of women age 15-19 </a:t>
            </a:r>
            <a:r>
              <a:rPr lang="en-US" dirty="0" smtClean="0"/>
              <a:t>in </a:t>
            </a:r>
            <a:r>
              <a:rPr lang="en-US" b="1" dirty="0" smtClean="0">
                <a:solidFill>
                  <a:schemeClr val="accent4"/>
                </a:solidFill>
              </a:rPr>
              <a:t>North East Zone </a:t>
            </a:r>
            <a:r>
              <a:rPr lang="en-US" dirty="0" smtClean="0"/>
              <a:t>are </a:t>
            </a:r>
            <a:r>
              <a:rPr lang="en-US" dirty="0"/>
              <a:t>pregnant with their first child or are already mothers</a:t>
            </a:r>
            <a:r>
              <a:rPr lang="en-US" dirty="0" smtClean="0"/>
              <a:t>.</a:t>
            </a:r>
          </a:p>
        </p:txBody>
      </p:sp>
    </p:spTree>
    <p:extLst>
      <p:ext uri="{BB962C8B-B14F-4D97-AF65-F5344CB8AC3E}">
        <p14:creationId xmlns:p14="http://schemas.microsoft.com/office/powerpoint/2010/main" val="3719638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0"/>
            <a:ext cx="7315200" cy="6247864"/>
          </a:xfrm>
          <a:prstGeom prst="rect">
            <a:avLst/>
          </a:prstGeom>
          <a:noFill/>
        </p:spPr>
        <p:txBody>
          <a:bodyPr wrap="square">
            <a:spAutoFit/>
          </a:bodyPr>
          <a:lstStyle/>
          <a:p>
            <a:r>
              <a:rPr lang="en-US" sz="40000" dirty="0" smtClean="0">
                <a:solidFill>
                  <a:schemeClr val="tx2">
                    <a:lumMod val="75000"/>
                  </a:schemeClr>
                </a:solidFill>
              </a:rPr>
              <a:t>5.5</a:t>
            </a:r>
            <a:endParaRPr lang="en-US" sz="40000" dirty="0">
              <a:solidFill>
                <a:schemeClr val="tx2">
                  <a:lumMod val="75000"/>
                </a:schemeClr>
              </a:solidFill>
            </a:endParaRPr>
          </a:p>
        </p:txBody>
      </p:sp>
      <p:sp>
        <p:nvSpPr>
          <p:cNvPr id="5" name="Title 6"/>
          <p:cNvSpPr txBox="1">
            <a:spLocks/>
          </p:cNvSpPr>
          <p:nvPr/>
        </p:nvSpPr>
        <p:spPr>
          <a:xfrm>
            <a:off x="0" y="2667000"/>
            <a:ext cx="91440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t>At current fertility levels, a  woman in Nigeria will have an average of 5.5 children in her lifetime.  </a:t>
            </a:r>
            <a:endParaRPr lang="en-US" sz="4800" dirty="0"/>
          </a:p>
        </p:txBody>
      </p:sp>
    </p:spTree>
    <p:extLst>
      <p:ext uri="{BB962C8B-B14F-4D97-AF65-F5344CB8AC3E}">
        <p14:creationId xmlns:p14="http://schemas.microsoft.com/office/powerpoint/2010/main" val="678226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Education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71489370"/>
              </p:ext>
            </p:extLst>
          </p:nvPr>
        </p:nvGraphicFramePr>
        <p:xfrm>
          <a:off x="457200" y="162737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70337"/>
            <a:ext cx="7924800" cy="369332"/>
          </a:xfrm>
          <a:prstGeom prst="rect">
            <a:avLst/>
          </a:prstGeom>
          <a:noFill/>
        </p:spPr>
        <p:txBody>
          <a:bodyPr wrap="square" rtlCol="0">
            <a:spAutoFit/>
          </a:bodyPr>
          <a:lstStyle/>
          <a:p>
            <a:r>
              <a:rPr lang="en-US" i="1" dirty="0" smtClean="0"/>
              <a:t>TFR for women age 15-49 for the 3-year period preceding the survey</a:t>
            </a:r>
            <a:endParaRPr lang="en-US" i="1" dirty="0"/>
          </a:p>
        </p:txBody>
      </p:sp>
    </p:spTree>
    <p:extLst>
      <p:ext uri="{BB962C8B-B14F-4D97-AF65-F5344CB8AC3E}">
        <p14:creationId xmlns:p14="http://schemas.microsoft.com/office/powerpoint/2010/main" val="42659531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Wealth</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62572005"/>
              </p:ext>
            </p:extLst>
          </p:nvPr>
        </p:nvGraphicFramePr>
        <p:xfrm>
          <a:off x="533400" y="125866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180237"/>
            <a:ext cx="68580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
        <p:nvSpPr>
          <p:cNvPr id="7" name="TextBox 6"/>
          <p:cNvSpPr txBox="1"/>
          <p:nvPr/>
        </p:nvSpPr>
        <p:spPr>
          <a:xfrm>
            <a:off x="1066800" y="5754469"/>
            <a:ext cx="1981200" cy="646331"/>
          </a:xfrm>
          <a:prstGeom prst="rect">
            <a:avLst/>
          </a:prstGeom>
          <a:noFill/>
        </p:spPr>
        <p:txBody>
          <a:bodyPr wrap="square" rtlCol="0">
            <a:spAutoFit/>
          </a:bodyPr>
          <a:lstStyle/>
          <a:p>
            <a:pPr algn="ctr"/>
            <a:r>
              <a:rPr lang="en-US" dirty="0" smtClean="0">
                <a:latin typeface="+mj-lt"/>
              </a:rPr>
              <a:t>Poorest households</a:t>
            </a:r>
            <a:endParaRPr lang="en-US" dirty="0">
              <a:latin typeface="+mj-lt"/>
            </a:endParaRPr>
          </a:p>
        </p:txBody>
      </p:sp>
      <p:sp>
        <p:nvSpPr>
          <p:cNvPr id="8" name="TextBox 7"/>
          <p:cNvSpPr txBox="1"/>
          <p:nvPr/>
        </p:nvSpPr>
        <p:spPr>
          <a:xfrm>
            <a:off x="6019800" y="5754469"/>
            <a:ext cx="1981200" cy="646331"/>
          </a:xfrm>
          <a:prstGeom prst="rect">
            <a:avLst/>
          </a:prstGeom>
          <a:noFill/>
        </p:spPr>
        <p:txBody>
          <a:bodyPr wrap="square" rtlCol="0">
            <a:spAutoFit/>
          </a:bodyPr>
          <a:lstStyle/>
          <a:p>
            <a:pPr algn="ctr"/>
            <a:r>
              <a:rPr lang="en-US" dirty="0" smtClean="0">
                <a:latin typeface="+mj-lt"/>
              </a:rPr>
              <a:t>Wealthiest households</a:t>
            </a:r>
            <a:endParaRPr lang="en-US" dirty="0">
              <a:latin typeface="+mj-lt"/>
            </a:endParaRPr>
          </a:p>
        </p:txBody>
      </p:sp>
      <p:sp>
        <p:nvSpPr>
          <p:cNvPr id="9" name="Notched Right Arrow 8"/>
          <p:cNvSpPr/>
          <p:nvPr/>
        </p:nvSpPr>
        <p:spPr>
          <a:xfrm>
            <a:off x="2895600" y="5943599"/>
            <a:ext cx="3352800" cy="268069"/>
          </a:xfrm>
          <a:prstGeom prst="notchedRightArrow">
            <a:avLst/>
          </a:prstGeom>
          <a:solidFill>
            <a:schemeClr val="accent1">
              <a:lumMod val="90000"/>
              <a:lumOff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42001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Fertility Trends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35302927"/>
              </p:ext>
            </p:extLst>
          </p:nvPr>
        </p:nvGraphicFramePr>
        <p:xfrm>
          <a:off x="723900" y="1380829"/>
          <a:ext cx="7696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219200"/>
            <a:ext cx="4419600" cy="369332"/>
          </a:xfrm>
          <a:prstGeom prst="rect">
            <a:avLst/>
          </a:prstGeom>
          <a:noFill/>
        </p:spPr>
        <p:txBody>
          <a:bodyPr wrap="square" rtlCol="0">
            <a:spAutoFit/>
          </a:bodyPr>
          <a:lstStyle/>
          <a:p>
            <a:r>
              <a:rPr lang="en-US" i="1" dirty="0" smtClean="0">
                <a:latin typeface="+mj-lt"/>
              </a:rPr>
              <a:t>TFR for women age 15-49</a:t>
            </a:r>
            <a:endParaRPr lang="en-US" i="1" dirty="0">
              <a:latin typeface="+mj-lt"/>
            </a:endParaRPr>
          </a:p>
        </p:txBody>
      </p:sp>
    </p:spTree>
    <p:extLst>
      <p:ext uri="{BB962C8B-B14F-4D97-AF65-F5344CB8AC3E}">
        <p14:creationId xmlns:p14="http://schemas.microsoft.com/office/powerpoint/2010/main" val="3260752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938048"/>
          </a:xfrm>
        </p:spPr>
        <p:txBody>
          <a:bodyPr/>
          <a:lstStyle/>
          <a:p>
            <a:r>
              <a:rPr lang="en-US" dirty="0" smtClean="0"/>
              <a:t>Fertility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7846466"/>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838200"/>
            <a:ext cx="3352800" cy="369332"/>
          </a:xfrm>
          <a:prstGeom prst="rect">
            <a:avLst/>
          </a:prstGeom>
          <a:noFill/>
        </p:spPr>
        <p:txBody>
          <a:bodyPr wrap="square" rtlCol="0">
            <a:spAutoFit/>
          </a:bodyPr>
          <a:lstStyle/>
          <a:p>
            <a:r>
              <a:rPr lang="en-US" i="1" dirty="0" smtClean="0"/>
              <a:t>TFR for women age 15-49</a:t>
            </a:r>
            <a:endParaRPr lang="en-US" i="1" dirty="0"/>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684855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Differentials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44207104"/>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371600" y="1219200"/>
            <a:ext cx="66294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Tree>
    <p:extLst>
      <p:ext uri="{BB962C8B-B14F-4D97-AF65-F5344CB8AC3E}">
        <p14:creationId xmlns:p14="http://schemas.microsoft.com/office/powerpoint/2010/main" val="36508827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tx1"/>
                </a:solidFill>
              </a:rPr>
              <a:t>Fertility by State</a:t>
            </a:r>
            <a:endParaRPr lang="en-US" dirty="0">
              <a:solidFill>
                <a:schemeClr val="tx1"/>
              </a:solidFill>
            </a:endParaRPr>
          </a:p>
        </p:txBody>
      </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solidFill>
                  <a:schemeClr val="bg1"/>
                </a:solidFill>
                <a:latin typeface="+mn-lt"/>
              </a:rPr>
              <a:t>Niger</a:t>
            </a:r>
          </a:p>
          <a:p>
            <a:pPr algn="ctr"/>
            <a:r>
              <a:rPr lang="en-US" sz="2400" b="1" dirty="0" smtClean="0">
                <a:solidFill>
                  <a:schemeClr val="bg1"/>
                </a:solidFill>
                <a:latin typeface="+mn-lt"/>
              </a:rPr>
              <a:t>6.1</a:t>
            </a:r>
            <a:br>
              <a:rPr lang="en-US" sz="2400" b="1" dirty="0" smtClean="0">
                <a:solidFill>
                  <a:schemeClr val="bg1"/>
                </a:solidFill>
                <a:latin typeface="+mn-lt"/>
              </a:rPr>
            </a:br>
            <a:endParaRPr lang="en-US" sz="2400" b="1" dirty="0">
              <a:solidFill>
                <a:schemeClr val="bg1"/>
              </a:solidFill>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4.5</a:t>
            </a:r>
            <a:endParaRPr lang="en-US" sz="2400" b="1" dirty="0">
              <a:latin typeface="+mn-lt"/>
            </a:endParaRPr>
          </a:p>
        </p:txBody>
      </p:sp>
      <p:sp>
        <p:nvSpPr>
          <p:cNvPr id="19" name="TextBox 18"/>
          <p:cNvSpPr txBox="1"/>
          <p:nvPr/>
        </p:nvSpPr>
        <p:spPr>
          <a:xfrm>
            <a:off x="0" y="914400"/>
            <a:ext cx="9144000" cy="381000"/>
          </a:xfrm>
          <a:prstGeom prst="rect">
            <a:avLst/>
          </a:prstGeom>
          <a:noFill/>
        </p:spPr>
        <p:txBody>
          <a:bodyPr wrap="square" rtlCol="0">
            <a:spAutoFit/>
          </a:bodyPr>
          <a:lstStyle/>
          <a:p>
            <a:r>
              <a:rPr lang="en-US" i="1" dirty="0" smtClean="0">
                <a:latin typeface="+mn-lt"/>
              </a:rPr>
              <a:t>Total Fertility Rate</a:t>
            </a:r>
            <a:endParaRPr lang="en-US" i="1" dirty="0">
              <a:latin typeface="+mn-lt"/>
            </a:endParaRPr>
          </a:p>
        </p:txBody>
      </p:sp>
      <p:sp>
        <p:nvSpPr>
          <p:cNvPr id="20" name="TextBox 19"/>
          <p:cNvSpPr txBox="1"/>
          <p:nvPr/>
        </p:nvSpPr>
        <p:spPr>
          <a:xfrm>
            <a:off x="125911"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5.5</a:t>
            </a:r>
          </a:p>
          <a:p>
            <a:pPr algn="ctr"/>
            <a:r>
              <a:rPr lang="en-US" sz="2800" b="1" dirty="0" smtClean="0">
                <a:latin typeface="+mj-lt"/>
              </a:rPr>
              <a:t>North Zone</a:t>
            </a:r>
            <a:br>
              <a:rPr lang="en-US" sz="2800" b="1" dirty="0" smtClean="0">
                <a:latin typeface="+mj-lt"/>
              </a:rPr>
            </a:br>
            <a:r>
              <a:rPr lang="en-US" sz="2800" b="1" dirty="0" smtClean="0">
                <a:latin typeface="+mj-lt"/>
              </a:rPr>
              <a:t>6.3</a:t>
            </a:r>
            <a:endParaRPr lang="en-US" sz="2800" b="1" dirty="0">
              <a:latin typeface="+mj-lt"/>
            </a:endParaRPr>
          </a:p>
        </p:txBody>
      </p:sp>
      <p:grpSp>
        <p:nvGrpSpPr>
          <p:cNvPr id="21" name="Group 4"/>
          <p:cNvGrpSpPr>
            <a:grpSpLocks noChangeAspect="1"/>
          </p:cNvGrpSpPr>
          <p:nvPr/>
        </p:nvGrpSpPr>
        <p:grpSpPr bwMode="auto">
          <a:xfrm>
            <a:off x="1828800" y="762000"/>
            <a:ext cx="5029200" cy="6083300"/>
            <a:chOff x="1152" y="480"/>
            <a:chExt cx="3168" cy="3832"/>
          </a:xfrm>
        </p:grpSpPr>
        <p:sp>
          <p:nvSpPr>
            <p:cNvPr id="22"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23"/>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5"/>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7"/>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9" name="TextBox 28"/>
          <p:cNvSpPr txBox="1"/>
          <p:nvPr/>
        </p:nvSpPr>
        <p:spPr>
          <a:xfrm>
            <a:off x="4961245" y="2057400"/>
            <a:ext cx="2012539" cy="830997"/>
          </a:xfrm>
          <a:prstGeom prst="rect">
            <a:avLst/>
          </a:prstGeom>
          <a:noFill/>
        </p:spPr>
        <p:txBody>
          <a:bodyPr wrap="square" rtlCol="0">
            <a:spAutoFit/>
          </a:bodyPr>
          <a:lstStyle/>
          <a:p>
            <a:pPr algn="ctr"/>
            <a:r>
              <a:rPr lang="en-US" sz="2400" b="1" dirty="0" err="1" smtClean="0">
                <a:latin typeface="+mn-lt"/>
              </a:rPr>
              <a:t>Borno</a:t>
            </a:r>
            <a:endParaRPr lang="en-US" sz="2400" b="1" dirty="0" smtClean="0">
              <a:latin typeface="+mn-lt"/>
            </a:endParaRPr>
          </a:p>
          <a:p>
            <a:pPr algn="ctr"/>
            <a:r>
              <a:rPr lang="en-US" sz="2400" b="1" dirty="0" smtClean="0">
                <a:latin typeface="+mn-lt"/>
              </a:rPr>
              <a:t>4.7</a:t>
            </a:r>
            <a:endParaRPr lang="en-US" sz="2400" b="1" dirty="0">
              <a:latin typeface="+mn-lt"/>
            </a:endParaRPr>
          </a:p>
        </p:txBody>
      </p:sp>
      <p:sp>
        <p:nvSpPr>
          <p:cNvPr id="30" name="TextBox 29"/>
          <p:cNvSpPr txBox="1"/>
          <p:nvPr/>
        </p:nvSpPr>
        <p:spPr>
          <a:xfrm>
            <a:off x="3124200" y="1481930"/>
            <a:ext cx="2012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6.6</a:t>
            </a:r>
            <a:endParaRPr lang="en-US" sz="2400" b="1" dirty="0">
              <a:solidFill>
                <a:schemeClr val="bg1"/>
              </a:solidFill>
              <a:latin typeface="+mn-lt"/>
            </a:endParaRPr>
          </a:p>
        </p:txBody>
      </p:sp>
      <p:sp>
        <p:nvSpPr>
          <p:cNvPr id="31" name="TextBox 30"/>
          <p:cNvSpPr txBox="1"/>
          <p:nvPr/>
        </p:nvSpPr>
        <p:spPr>
          <a:xfrm>
            <a:off x="1676400" y="3200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8.1</a:t>
            </a:r>
            <a:endParaRPr lang="en-US" sz="2400" b="1" dirty="0">
              <a:solidFill>
                <a:schemeClr val="bg1"/>
              </a:solidFill>
              <a:latin typeface="+mn-lt"/>
            </a:endParaRPr>
          </a:p>
        </p:txBody>
      </p:sp>
      <p:sp>
        <p:nvSpPr>
          <p:cNvPr id="32" name="TextBox 31"/>
          <p:cNvSpPr txBox="1"/>
          <p:nvPr/>
        </p:nvSpPr>
        <p:spPr>
          <a:xfrm>
            <a:off x="2819400" y="3048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7.0</a:t>
            </a:r>
            <a:endParaRPr lang="en-US" sz="2400" b="1" dirty="0">
              <a:solidFill>
                <a:schemeClr val="bg1"/>
              </a:solidFill>
              <a:latin typeface="+mn-lt"/>
            </a:endParaRPr>
          </a:p>
        </p:txBody>
      </p:sp>
      <p:sp>
        <p:nvSpPr>
          <p:cNvPr id="33" name="TextBox 32"/>
          <p:cNvSpPr txBox="1"/>
          <p:nvPr/>
        </p:nvSpPr>
        <p:spPr>
          <a:xfrm>
            <a:off x="3886200" y="4034135"/>
            <a:ext cx="2012539" cy="830997"/>
          </a:xfrm>
          <a:prstGeom prst="rect">
            <a:avLst/>
          </a:prstGeom>
          <a:noFill/>
        </p:spPr>
        <p:txBody>
          <a:bodyPr wrap="square" rtlCol="0">
            <a:spAutoFit/>
          </a:bodyPr>
          <a:lstStyle/>
          <a:p>
            <a:pPr algn="ctr"/>
            <a:r>
              <a:rPr lang="en-US" sz="2400" b="1" dirty="0" smtClean="0">
                <a:latin typeface="+mn-lt"/>
              </a:rPr>
              <a:t>Adamawa</a:t>
            </a:r>
          </a:p>
          <a:p>
            <a:pPr algn="ctr"/>
            <a:r>
              <a:rPr lang="en-US" sz="2400" b="1" dirty="0" smtClean="0">
                <a:latin typeface="+mn-lt"/>
              </a:rPr>
              <a:t>5.8</a:t>
            </a:r>
            <a:endParaRPr lang="en-US" sz="2400" b="1" dirty="0">
              <a:latin typeface="+mn-lt"/>
            </a:endParaRPr>
          </a:p>
        </p:txBody>
      </p:sp>
      <p:sp>
        <p:nvSpPr>
          <p:cNvPr id="34" name="TextBox 33"/>
          <p:cNvSpPr txBox="1"/>
          <p:nvPr/>
        </p:nvSpPr>
        <p:spPr>
          <a:xfrm>
            <a:off x="2357580" y="5257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6.0</a:t>
            </a:r>
            <a:endParaRPr lang="en-US" sz="2400" b="1" dirty="0">
              <a:solidFill>
                <a:schemeClr val="bg1"/>
              </a:solidFill>
              <a:latin typeface="+mn-lt"/>
            </a:endParaRPr>
          </a:p>
        </p:txBody>
      </p:sp>
    </p:spTree>
    <p:extLst>
      <p:ext uri="{BB962C8B-B14F-4D97-AF65-F5344CB8AC3E}">
        <p14:creationId xmlns:p14="http://schemas.microsoft.com/office/powerpoint/2010/main" val="3459443830"/>
      </p:ext>
    </p:extLst>
  </p:cSld>
  <p:clrMapOvr>
    <a:masterClrMapping/>
  </p:clrMapOvr>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4543</TotalTime>
  <Words>1291</Words>
  <Application>Microsoft Office PowerPoint</Application>
  <PresentationFormat>On-screen Show (4:3)</PresentationFormat>
  <Paragraphs>160</Paragraphs>
  <Slides>28</Slides>
  <Notes>26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28</vt:i4>
      </vt:variant>
    </vt:vector>
  </HeadingPairs>
  <TitlesOfParts>
    <vt:vector size="32" baseType="lpstr">
      <vt:lpstr>Arial</vt:lpstr>
      <vt:lpstr>Calibri</vt:lpstr>
      <vt:lpstr>Custom Design</vt:lpstr>
      <vt:lpstr>1_Custom Design</vt:lpstr>
      <vt:lpstr>PowerPoint Presentation</vt:lpstr>
      <vt:lpstr>PowerPoint Presentation</vt:lpstr>
      <vt:lpstr>PowerPoint Presentation</vt:lpstr>
      <vt:lpstr>Fertility by Education</vt:lpstr>
      <vt:lpstr>Fertility by Wealth</vt:lpstr>
      <vt:lpstr>Fertility Trends</vt:lpstr>
      <vt:lpstr>Fertility Regional Comparison</vt:lpstr>
      <vt:lpstr>Fertility Differentials</vt:lpstr>
      <vt:lpstr>Fertility by State</vt:lpstr>
      <vt:lpstr>PowerPoint Presentation</vt:lpstr>
      <vt:lpstr>Birth Intervals</vt:lpstr>
      <vt:lpstr>Birth Intervals by States</vt:lpstr>
      <vt:lpstr>Length of Birth Intervals</vt:lpstr>
      <vt:lpstr>Median Age at First Birth  for Women Age 25-49</vt:lpstr>
      <vt:lpstr>Teenage Childbearing</vt:lpstr>
      <vt:lpstr>Teenage Childbearing by State</vt:lpstr>
      <vt:lpstr>Current Marital Status: Women</vt:lpstr>
      <vt:lpstr>Median Age at First Marriage by State</vt:lpstr>
      <vt:lpstr>Age at First Sexual Intercourse: Men</vt:lpstr>
      <vt:lpstr>Median Age at First Sexual Intercourse</vt:lpstr>
      <vt:lpstr>PowerPoint Presentation</vt:lpstr>
      <vt:lpstr>Fertility Preferences of Married Women</vt:lpstr>
      <vt:lpstr>Fertility Preferences of Married Men</vt:lpstr>
      <vt:lpstr>Ideal Family Size</vt:lpstr>
      <vt:lpstr>Ideal Family Size by State</vt:lpstr>
      <vt:lpstr>Birth Planning</vt:lpstr>
      <vt:lpstr>Difference between Wanted and Actual Fertility Rates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326</cp:revision>
  <dcterms:created xsi:type="dcterms:W3CDTF">2008-02-29T16:41:57Z</dcterms:created>
  <dcterms:modified xsi:type="dcterms:W3CDTF">2014-08-25T19:25:57Z</dcterms:modified>
</cp:coreProperties>
</file>