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notesSlides/notesSlide19.xml" ContentType="application/vnd.openxmlformats-officedocument.presentationml.notesSlide+xml"/>
  <Override PartName="/ppt/charts/chart11.xml" ContentType="application/vnd.openxmlformats-officedocument.drawingml.chart+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5"/>
  </p:notesMasterIdLst>
  <p:handoutMasterIdLst>
    <p:handoutMasterId r:id="rId26"/>
  </p:handoutMasterIdLst>
  <p:sldIdLst>
    <p:sldId id="445" r:id="rId3"/>
    <p:sldId id="421" r:id="rId4"/>
    <p:sldId id="410" r:id="rId5"/>
    <p:sldId id="435" r:id="rId6"/>
    <p:sldId id="412" r:id="rId7"/>
    <p:sldId id="413" r:id="rId8"/>
    <p:sldId id="436" r:id="rId9"/>
    <p:sldId id="432" r:id="rId10"/>
    <p:sldId id="417" r:id="rId11"/>
    <p:sldId id="451" r:id="rId12"/>
    <p:sldId id="437" r:id="rId13"/>
    <p:sldId id="452" r:id="rId14"/>
    <p:sldId id="438" r:id="rId15"/>
    <p:sldId id="439" r:id="rId16"/>
    <p:sldId id="454" r:id="rId17"/>
    <p:sldId id="455" r:id="rId18"/>
    <p:sldId id="440" r:id="rId19"/>
    <p:sldId id="443" r:id="rId20"/>
    <p:sldId id="444" r:id="rId21"/>
    <p:sldId id="441" r:id="rId22"/>
    <p:sldId id="442" r:id="rId23"/>
    <p:sldId id="42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3077" autoAdjust="0"/>
  </p:normalViewPr>
  <p:slideViewPr>
    <p:cSldViewPr>
      <p:cViewPr varScale="1">
        <p:scale>
          <a:sx n="73" d="100"/>
          <a:sy n="73" d="100"/>
        </p:scale>
        <p:origin x="143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Total</c:v>
                </c:pt>
              </c:strCache>
            </c:strRef>
          </c:cat>
          <c:val>
            <c:numRef>
              <c:f>Sheet1!$B$2</c:f>
              <c:numCache>
                <c:formatCode>General</c:formatCode>
                <c:ptCount val="1"/>
                <c:pt idx="0">
                  <c:v>71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Total</c:v>
                </c:pt>
              </c:strCache>
            </c:strRef>
          </c:cat>
          <c:val>
            <c:numRef>
              <c:f>Sheet1!$C$2</c:f>
              <c:numCache>
                <c:formatCode>General</c:formatCode>
                <c:ptCount val="1"/>
                <c:pt idx="0">
                  <c:v>99</c:v>
                </c:pt>
              </c:numCache>
            </c:numRef>
          </c:val>
        </c:ser>
        <c:dLbls>
          <c:showLegendKey val="0"/>
          <c:showVal val="1"/>
          <c:showCatName val="0"/>
          <c:showSerName val="0"/>
          <c:showPercent val="0"/>
          <c:showBubbleSize val="0"/>
        </c:dLbls>
        <c:gapWidth val="150"/>
        <c:overlap val="-25"/>
        <c:axId val="215938192"/>
        <c:axId val="148570632"/>
      </c:barChart>
      <c:catAx>
        <c:axId val="21593819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48570632"/>
        <c:crosses val="autoZero"/>
        <c:auto val="1"/>
        <c:lblAlgn val="ctr"/>
        <c:lblOffset val="100"/>
        <c:noMultiLvlLbl val="0"/>
      </c:catAx>
      <c:valAx>
        <c:axId val="148570632"/>
        <c:scaling>
          <c:orientation val="minMax"/>
          <c:max val="120"/>
        </c:scaling>
        <c:delete val="1"/>
        <c:axPos val="l"/>
        <c:numFmt formatCode="General" sourceLinked="1"/>
        <c:majorTickMark val="none"/>
        <c:minorTickMark val="none"/>
        <c:tickLblPos val="none"/>
        <c:crossAx val="21593819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18</c:v>
                </c:pt>
                <c:pt idx="1">
                  <c:v>11</c:v>
                </c:pt>
                <c:pt idx="2">
                  <c:v>6</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12</c:v>
                </c:pt>
                <c:pt idx="1">
                  <c:v>8</c:v>
                </c:pt>
                <c:pt idx="2">
                  <c:v>5</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12</c:v>
                </c:pt>
                <c:pt idx="1">
                  <c:v>8</c:v>
                </c:pt>
                <c:pt idx="2">
                  <c:v>4</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Sheet1!$E$2:$E$4</c:f>
              <c:numCache>
                <c:formatCode>General</c:formatCode>
                <c:ptCount val="3"/>
                <c:pt idx="0">
                  <c:v>7</c:v>
                </c:pt>
                <c:pt idx="1">
                  <c:v>5</c:v>
                </c:pt>
                <c:pt idx="2">
                  <c:v>2</c:v>
                </c:pt>
              </c:numCache>
            </c:numRef>
          </c:val>
        </c:ser>
        <c:dLbls>
          <c:showLegendKey val="0"/>
          <c:showVal val="1"/>
          <c:showCatName val="0"/>
          <c:showSerName val="0"/>
          <c:showPercent val="0"/>
          <c:showBubbleSize val="0"/>
        </c:dLbls>
        <c:gapWidth val="150"/>
        <c:axId val="325328600"/>
        <c:axId val="325328992"/>
      </c:barChart>
      <c:catAx>
        <c:axId val="32532860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5328992"/>
        <c:crosses val="autoZero"/>
        <c:auto val="1"/>
        <c:lblAlgn val="ctr"/>
        <c:lblOffset val="100"/>
        <c:noMultiLvlLbl val="0"/>
      </c:catAx>
      <c:valAx>
        <c:axId val="325328992"/>
        <c:scaling>
          <c:orientation val="minMax"/>
          <c:max val="100"/>
        </c:scaling>
        <c:delete val="1"/>
        <c:axPos val="l"/>
        <c:numFmt formatCode="General" sourceLinked="1"/>
        <c:majorTickMark val="none"/>
        <c:minorTickMark val="none"/>
        <c:tickLblPos val="none"/>
        <c:crossAx val="32532860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48</c:v>
                </c:pt>
                <c:pt idx="1">
                  <c:v>22</c:v>
                </c:pt>
                <c:pt idx="2">
                  <c:v>24</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64</c:v>
                </c:pt>
                <c:pt idx="1">
                  <c:v>46</c:v>
                </c:pt>
                <c:pt idx="2">
                  <c:v>49</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78</c:v>
                </c:pt>
                <c:pt idx="1">
                  <c:v>65</c:v>
                </c:pt>
                <c:pt idx="2">
                  <c:v>60</c:v>
                </c:pt>
              </c:numCache>
            </c:numRef>
          </c:val>
        </c:ser>
        <c:dLbls>
          <c:showLegendKey val="0"/>
          <c:showVal val="1"/>
          <c:showCatName val="0"/>
          <c:showSerName val="0"/>
          <c:showPercent val="0"/>
          <c:showBubbleSize val="0"/>
        </c:dLbls>
        <c:gapWidth val="150"/>
        <c:axId val="325329776"/>
        <c:axId val="325330168"/>
      </c:barChart>
      <c:catAx>
        <c:axId val="32532977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5330168"/>
        <c:crosses val="autoZero"/>
        <c:auto val="1"/>
        <c:lblAlgn val="ctr"/>
        <c:lblOffset val="100"/>
        <c:noMultiLvlLbl val="0"/>
      </c:catAx>
      <c:valAx>
        <c:axId val="325330168"/>
        <c:scaling>
          <c:orientation val="minMax"/>
          <c:max val="100"/>
        </c:scaling>
        <c:delete val="1"/>
        <c:axPos val="l"/>
        <c:numFmt formatCode="General" sourceLinked="1"/>
        <c:majorTickMark val="none"/>
        <c:minorTickMark val="none"/>
        <c:tickLblPos val="none"/>
        <c:crossAx val="32532977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64</c:v>
                </c:pt>
                <c:pt idx="1">
                  <c:v>45</c:v>
                </c:pt>
                <c:pt idx="2">
                  <c:v>43</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56</c:v>
                </c:pt>
                <c:pt idx="1">
                  <c:v>36</c:v>
                </c:pt>
                <c:pt idx="2">
                  <c:v>38</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59</c:v>
                </c:pt>
                <c:pt idx="1">
                  <c:v>36</c:v>
                </c:pt>
                <c:pt idx="2">
                  <c:v>42</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49</c:v>
                </c:pt>
                <c:pt idx="1">
                  <c:v>24</c:v>
                </c:pt>
                <c:pt idx="2">
                  <c:v>27</c:v>
                </c:pt>
              </c:numCache>
            </c:numRef>
          </c:val>
        </c:ser>
        <c:dLbls>
          <c:showLegendKey val="0"/>
          <c:showVal val="1"/>
          <c:showCatName val="0"/>
          <c:showSerName val="0"/>
          <c:showPercent val="0"/>
          <c:showBubbleSize val="0"/>
        </c:dLbls>
        <c:gapWidth val="150"/>
        <c:axId val="325331344"/>
        <c:axId val="325331736"/>
      </c:barChart>
      <c:catAx>
        <c:axId val="32533134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5331736"/>
        <c:crosses val="autoZero"/>
        <c:auto val="1"/>
        <c:lblAlgn val="ctr"/>
        <c:lblOffset val="100"/>
        <c:noMultiLvlLbl val="0"/>
      </c:catAx>
      <c:valAx>
        <c:axId val="325331736"/>
        <c:scaling>
          <c:orientation val="minMax"/>
          <c:max val="100"/>
        </c:scaling>
        <c:delete val="1"/>
        <c:axPos val="l"/>
        <c:numFmt formatCode="General" sourceLinked="1"/>
        <c:majorTickMark val="none"/>
        <c:minorTickMark val="none"/>
        <c:tickLblPos val="none"/>
        <c:crossAx val="32533134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83</c:v>
                </c:pt>
                <c:pt idx="1">
                  <c:v>10</c:v>
                </c:pt>
                <c:pt idx="2">
                  <c:v>1</c:v>
                </c:pt>
                <c:pt idx="3">
                  <c:v>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76</c:v>
                </c:pt>
                <c:pt idx="1">
                  <c:v>17</c:v>
                </c:pt>
                <c:pt idx="2">
                  <c:v>1</c:v>
                </c:pt>
                <c:pt idx="3">
                  <c:v>6</c:v>
                </c:pt>
              </c:numCache>
            </c:numRef>
          </c:val>
        </c:ser>
        <c:dLbls>
          <c:showLegendKey val="0"/>
          <c:showVal val="1"/>
          <c:showCatName val="0"/>
          <c:showSerName val="0"/>
          <c:showPercent val="0"/>
          <c:showBubbleSize val="0"/>
        </c:dLbls>
        <c:gapWidth val="150"/>
        <c:overlap val="-25"/>
        <c:axId val="148732664"/>
        <c:axId val="148733048"/>
      </c:barChart>
      <c:catAx>
        <c:axId val="148732664"/>
        <c:scaling>
          <c:orientation val="minMax"/>
        </c:scaling>
        <c:delete val="0"/>
        <c:axPos val="b"/>
        <c:numFmt formatCode="General" sourceLinked="1"/>
        <c:majorTickMark val="none"/>
        <c:minorTickMark val="none"/>
        <c:tickLblPos val="nextTo"/>
        <c:txPr>
          <a:bodyPr rot="0" vert="horz"/>
          <a:lstStyle/>
          <a:p>
            <a:pPr>
              <a:defRPr>
                <a:latin typeface="Calibri" panose="020F0502020204030204" pitchFamily="34" charset="0"/>
              </a:defRPr>
            </a:pPr>
            <a:endParaRPr lang="en-US"/>
          </a:p>
        </c:txPr>
        <c:crossAx val="148733048"/>
        <c:crosses val="autoZero"/>
        <c:auto val="1"/>
        <c:lblAlgn val="ctr"/>
        <c:lblOffset val="100"/>
        <c:tickLblSkip val="1"/>
        <c:tickMarkSkip val="1"/>
        <c:noMultiLvlLbl val="0"/>
      </c:catAx>
      <c:valAx>
        <c:axId val="148733048"/>
        <c:scaling>
          <c:orientation val="minMax"/>
        </c:scaling>
        <c:delete val="1"/>
        <c:axPos val="l"/>
        <c:numFmt formatCode="0" sourceLinked="1"/>
        <c:majorTickMark val="out"/>
        <c:minorTickMark val="none"/>
        <c:tickLblPos val="none"/>
        <c:crossAx val="14873266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Lbls>
            <c:dLbl>
              <c:idx val="0"/>
              <c:tx>
                <c:rich>
                  <a:bodyPr/>
                  <a:lstStyle/>
                  <a:p>
                    <a:pPr>
                      <a:defRPr>
                        <a:solidFill>
                          <a:schemeClr val="bg1"/>
                        </a:solidFill>
                      </a:defRPr>
                    </a:pPr>
                    <a:r>
                      <a:rPr lang="en-US" dirty="0" smtClean="0"/>
                      <a:t>Mainly </a:t>
                    </a:r>
                    <a:r>
                      <a:rPr lang="en-US" dirty="0"/>
                      <a:t>wife
</a:t>
                    </a:r>
                    <a:r>
                      <a:rPr lang="en-US" dirty="0" smtClean="0"/>
                      <a:t>70%</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2"/>
              <c:spPr/>
              <c:txPr>
                <a:bodyPr/>
                <a:lstStyle/>
                <a:p>
                  <a:pPr>
                    <a:defRPr>
                      <a:solidFill>
                        <a:schemeClr val="tx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70</c:v>
                </c:pt>
                <c:pt idx="1">
                  <c:v>19</c:v>
                </c:pt>
                <c:pt idx="2">
                  <c:v>10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Pt>
            <c:idx val="3"/>
            <c:bubble3D val="0"/>
            <c:spPr>
              <a:solidFill>
                <a:schemeClr val="accent1"/>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Less</a:t>
                    </a:r>
                    <a:r>
                      <a:rPr lang="en-US"/>
                      <a:t>
</a:t>
                    </a:r>
                    <a:r>
                      <a:rPr lang="en-US" smtClean="0"/>
                      <a:t>86%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34977547643501083"/>
                  <c:y val="1.315789473684211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4</c:v>
                </c:pt>
                <c:pt idx="1">
                  <c:v>86</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Sheet1!$B$2:$B$3</c:f>
              <c:numCache>
                <c:formatCode>General</c:formatCode>
                <c:ptCount val="2"/>
                <c:pt idx="0">
                  <c:v>18</c:v>
                </c:pt>
                <c:pt idx="1">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Sheet1!$C$2:$C$3</c:f>
              <c:numCache>
                <c:formatCode>General</c:formatCode>
                <c:ptCount val="2"/>
                <c:pt idx="0">
                  <c:v>40</c:v>
                </c:pt>
                <c:pt idx="1">
                  <c:v>34</c:v>
                </c:pt>
              </c:numCache>
            </c:numRef>
          </c:val>
        </c:ser>
        <c:dLbls>
          <c:showLegendKey val="0"/>
          <c:showVal val="1"/>
          <c:showCatName val="0"/>
          <c:showSerName val="0"/>
          <c:showPercent val="0"/>
          <c:showBubbleSize val="0"/>
        </c:dLbls>
        <c:gapWidth val="150"/>
        <c:overlap val="-25"/>
        <c:axId val="150025496"/>
        <c:axId val="150025880"/>
      </c:barChart>
      <c:catAx>
        <c:axId val="15002549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150025880"/>
        <c:crosses val="autoZero"/>
        <c:auto val="1"/>
        <c:lblAlgn val="ctr"/>
        <c:lblOffset val="100"/>
        <c:noMultiLvlLbl val="0"/>
      </c:catAx>
      <c:valAx>
        <c:axId val="150025880"/>
        <c:scaling>
          <c:orientation val="minMax"/>
          <c:max val="100"/>
        </c:scaling>
        <c:delete val="1"/>
        <c:axPos val="l"/>
        <c:numFmt formatCode="General" sourceLinked="1"/>
        <c:majorTickMark val="out"/>
        <c:minorTickMark val="none"/>
        <c:tickLblPos val="none"/>
        <c:crossAx val="15002549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2E-2"/>
          <c:y val="6.7822615923009685E-2"/>
          <c:w val="0.96540880503144655"/>
          <c:h val="0.78170999458401091"/>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3"/>
            <c:invertIfNegative val="0"/>
            <c:bubble3D val="0"/>
            <c:spPr>
              <a:solidFill>
                <a:schemeClr val="accent5"/>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39</c:v>
                </c:pt>
                <c:pt idx="1">
                  <c:v>38</c:v>
                </c:pt>
                <c:pt idx="2">
                  <c:v>47</c:v>
                </c:pt>
                <c:pt idx="3">
                  <c:v>31</c:v>
                </c:pt>
                <c:pt idx="4">
                  <c:v>48</c:v>
                </c:pt>
              </c:numCache>
            </c:numRef>
          </c:val>
        </c:ser>
        <c:dLbls>
          <c:showLegendKey val="0"/>
          <c:showVal val="1"/>
          <c:showCatName val="0"/>
          <c:showSerName val="0"/>
          <c:showPercent val="0"/>
          <c:showBubbleSize val="0"/>
        </c:dLbls>
        <c:gapWidth val="125"/>
        <c:overlap val="-25"/>
        <c:axId val="150091160"/>
        <c:axId val="150418552"/>
      </c:barChart>
      <c:catAx>
        <c:axId val="150091160"/>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150418552"/>
        <c:crosses val="autoZero"/>
        <c:auto val="1"/>
        <c:lblAlgn val="ctr"/>
        <c:lblOffset val="100"/>
        <c:noMultiLvlLbl val="0"/>
      </c:catAx>
      <c:valAx>
        <c:axId val="150418552"/>
        <c:scaling>
          <c:orientation val="minMax"/>
          <c:max val="80"/>
        </c:scaling>
        <c:delete val="1"/>
        <c:axPos val="l"/>
        <c:numFmt formatCode="0" sourceLinked="1"/>
        <c:majorTickMark val="out"/>
        <c:minorTickMark val="none"/>
        <c:tickLblPos val="none"/>
        <c:crossAx val="1500911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2E-2"/>
          <c:y val="6.7822615923009685E-2"/>
          <c:w val="0.96540880503144655"/>
          <c:h val="0.78170999458401091"/>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2"/>
            <c:invertIfNegative val="0"/>
            <c:bubble3D val="0"/>
            <c:spPr>
              <a:solidFill>
                <a:schemeClr val="accent5"/>
              </a:solidFill>
            </c:spPr>
          </c:dPt>
          <c:dPt>
            <c:idx val="3"/>
            <c:invertIfNegative val="0"/>
            <c:bubble3D val="0"/>
            <c:spPr>
              <a:solidFill>
                <a:schemeClr val="accent1"/>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87</c:v>
                </c:pt>
                <c:pt idx="1">
                  <c:v>76</c:v>
                </c:pt>
                <c:pt idx="2">
                  <c:v>74</c:v>
                </c:pt>
                <c:pt idx="3">
                  <c:v>11</c:v>
                </c:pt>
              </c:numCache>
            </c:numRef>
          </c:val>
        </c:ser>
        <c:dLbls>
          <c:showLegendKey val="0"/>
          <c:showVal val="1"/>
          <c:showCatName val="0"/>
          <c:showSerName val="0"/>
          <c:showPercent val="0"/>
          <c:showBubbleSize val="0"/>
        </c:dLbls>
        <c:gapWidth val="125"/>
        <c:overlap val="-25"/>
        <c:axId val="150709352"/>
        <c:axId val="149431544"/>
      </c:barChart>
      <c:catAx>
        <c:axId val="150709352"/>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149431544"/>
        <c:crosses val="autoZero"/>
        <c:auto val="1"/>
        <c:lblAlgn val="ctr"/>
        <c:lblOffset val="100"/>
        <c:noMultiLvlLbl val="0"/>
      </c:catAx>
      <c:valAx>
        <c:axId val="149431544"/>
        <c:scaling>
          <c:orientation val="minMax"/>
          <c:max val="100"/>
        </c:scaling>
        <c:delete val="1"/>
        <c:axPos val="l"/>
        <c:numFmt formatCode="0" sourceLinked="1"/>
        <c:majorTickMark val="out"/>
        <c:minorTickMark val="none"/>
        <c:tickLblPos val="none"/>
        <c:crossAx val="15070935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595"/>
          <c:y val="2.5114155251141548E-2"/>
          <c:w val="0.65700524934383264"/>
          <c:h val="0.94977168949771684"/>
        </c:manualLayout>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Sheet1!$B$2:$B$7</c:f>
              <c:numCache>
                <c:formatCode>General</c:formatCode>
                <c:ptCount val="6"/>
                <c:pt idx="0">
                  <c:v>25</c:v>
                </c:pt>
                <c:pt idx="1">
                  <c:v>13</c:v>
                </c:pt>
                <c:pt idx="2">
                  <c:v>14</c:v>
                </c:pt>
                <c:pt idx="3">
                  <c:v>11</c:v>
                </c:pt>
                <c:pt idx="4">
                  <c:v>13</c:v>
                </c:pt>
                <c:pt idx="5">
                  <c:v>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Sheet1!$C$2:$C$7</c:f>
              <c:numCache>
                <c:formatCode>General</c:formatCode>
                <c:ptCount val="6"/>
                <c:pt idx="0">
                  <c:v>35</c:v>
                </c:pt>
                <c:pt idx="1">
                  <c:v>21</c:v>
                </c:pt>
                <c:pt idx="2">
                  <c:v>25</c:v>
                </c:pt>
                <c:pt idx="3">
                  <c:v>19</c:v>
                </c:pt>
                <c:pt idx="4">
                  <c:v>25</c:v>
                </c:pt>
                <c:pt idx="5">
                  <c:v>14</c:v>
                </c:pt>
              </c:numCache>
            </c:numRef>
          </c:val>
        </c:ser>
        <c:dLbls>
          <c:showLegendKey val="0"/>
          <c:showVal val="1"/>
          <c:showCatName val="0"/>
          <c:showSerName val="0"/>
          <c:showPercent val="0"/>
          <c:showBubbleSize val="0"/>
        </c:dLbls>
        <c:gapWidth val="100"/>
        <c:overlap val="-25"/>
        <c:axId val="150448400"/>
        <c:axId val="150448792"/>
      </c:barChart>
      <c:catAx>
        <c:axId val="150448400"/>
        <c:scaling>
          <c:orientation val="minMax"/>
        </c:scaling>
        <c:delete val="0"/>
        <c:axPos val="l"/>
        <c:numFmt formatCode="General" sourceLinked="0"/>
        <c:majorTickMark val="none"/>
        <c:minorTickMark val="none"/>
        <c:tickLblPos val="nextTo"/>
        <c:crossAx val="150448792"/>
        <c:crosses val="autoZero"/>
        <c:auto val="1"/>
        <c:lblAlgn val="ctr"/>
        <c:lblOffset val="100"/>
        <c:noMultiLvlLbl val="0"/>
      </c:catAx>
      <c:valAx>
        <c:axId val="150448792"/>
        <c:scaling>
          <c:orientation val="minMax"/>
          <c:max val="60"/>
        </c:scaling>
        <c:delete val="1"/>
        <c:axPos val="b"/>
        <c:numFmt formatCode="General" sourceLinked="1"/>
        <c:majorTickMark val="out"/>
        <c:minorTickMark val="none"/>
        <c:tickLblPos val="none"/>
        <c:crossAx val="150448400"/>
        <c:crosses val="autoZero"/>
        <c:crossBetween val="between"/>
      </c:valAx>
    </c:plotArea>
    <c:legend>
      <c:legendPos val="r"/>
      <c:layout>
        <c:manualLayout>
          <c:xMode val="edge"/>
          <c:yMode val="edge"/>
          <c:x val="0.82628805774278213"/>
          <c:y val="0.42521644554704652"/>
          <c:w val="0.11676749781277336"/>
          <c:h val="0.12673605867759688"/>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5</c:v>
                </c:pt>
                <c:pt idx="1">
                  <c:v>3</c:v>
                </c:pt>
                <c:pt idx="2">
                  <c:v>2</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17</c:v>
                </c:pt>
                <c:pt idx="1">
                  <c:v>12</c:v>
                </c:pt>
                <c:pt idx="2">
                  <c:v>6</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29</c:v>
                </c:pt>
                <c:pt idx="1">
                  <c:v>18</c:v>
                </c:pt>
                <c:pt idx="2">
                  <c:v>11</c:v>
                </c:pt>
              </c:numCache>
            </c:numRef>
          </c:val>
        </c:ser>
        <c:dLbls>
          <c:showLegendKey val="0"/>
          <c:showVal val="1"/>
          <c:showCatName val="0"/>
          <c:showSerName val="0"/>
          <c:showPercent val="0"/>
          <c:showBubbleSize val="0"/>
        </c:dLbls>
        <c:gapWidth val="150"/>
        <c:axId val="150449576"/>
        <c:axId val="150449968"/>
      </c:barChart>
      <c:catAx>
        <c:axId val="15044957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150449968"/>
        <c:crosses val="autoZero"/>
        <c:auto val="1"/>
        <c:lblAlgn val="ctr"/>
        <c:lblOffset val="100"/>
        <c:noMultiLvlLbl val="0"/>
      </c:catAx>
      <c:valAx>
        <c:axId val="150449968"/>
        <c:scaling>
          <c:orientation val="minMax"/>
          <c:max val="100"/>
        </c:scaling>
        <c:delete val="1"/>
        <c:axPos val="l"/>
        <c:numFmt formatCode="General" sourceLinked="1"/>
        <c:majorTickMark val="none"/>
        <c:minorTickMark val="none"/>
        <c:tickLblPos val="none"/>
        <c:crossAx val="15044957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4071225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sz="1200" b="0" i="0" u="none" strike="noStrike" kern="1200" baseline="0" dirty="0" smtClean="0">
                <a:solidFill>
                  <a:schemeClr val="tx1"/>
                </a:solidFill>
                <a:latin typeface="+mn-lt"/>
                <a:ea typeface="+mn-ea"/>
                <a:cs typeface="+mn-cs"/>
              </a:rPr>
              <a:t>Comparatively, the 2013 NDHS also asked currently married men about their participation in two types of household decisions: their own health care and making major household purchases. Most men participate in decisionmaking about their own health care (87%) as well as in making major household purchases (76%). Overall, nearly three-quarters of men participate in both decisions.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decisionmaking indicators for married women and men are not directly comparable (men reported on two and women on three decisions) the data nevertheless suggest that a gender gap exists with three-quarters of men participating in both decisions and 31% of women participating in all three decisions. </a:t>
            </a:r>
            <a:endParaRPr lang="en-US" noProof="0" dirty="0" smtClean="0"/>
          </a:p>
        </p:txBody>
      </p:sp>
    </p:spTree>
    <p:extLst>
      <p:ext uri="{BB962C8B-B14F-4D97-AF65-F5344CB8AC3E}">
        <p14:creationId xmlns:p14="http://schemas.microsoft.com/office/powerpoint/2010/main" val="2124894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Men’s </a:t>
            </a:r>
            <a:r>
              <a:rPr lang="en-US" baseline="0" noProof="0" dirty="0" err="1" smtClean="0"/>
              <a:t>decisionmaking</a:t>
            </a:r>
            <a:r>
              <a:rPr lang="en-US" baseline="0" noProof="0" dirty="0" smtClean="0"/>
              <a:t> varies by state. Just 63% of men in </a:t>
            </a:r>
            <a:r>
              <a:rPr lang="en-US" baseline="0" noProof="0" dirty="0" err="1" smtClean="0"/>
              <a:t>Taraba</a:t>
            </a:r>
            <a:r>
              <a:rPr lang="en-US" baseline="0" noProof="0" dirty="0" smtClean="0"/>
              <a:t> participate in both decisions compared to 91% of men in Adamawa.</a:t>
            </a:r>
            <a:endParaRPr lang="en-US" noProof="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148817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extLst>
      <p:ext uri="{BB962C8B-B14F-4D97-AF65-F5344CB8AC3E}">
        <p14:creationId xmlns:p14="http://schemas.microsoft.com/office/powerpoint/2010/main" val="3083939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More than one-third of women (35%) and one-quarter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goes out without telling her husband (25%) and neglects the children (25%). Men are more likely to agree that wife beating is justified if the wife neglects the children (14%).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women vary greatly by state. 12% of ever-married women in </a:t>
            </a:r>
            <a:r>
              <a:rPr lang="en-US" baseline="0" noProof="0" dirty="0" err="1" smtClean="0"/>
              <a:t>Borno</a:t>
            </a:r>
            <a:r>
              <a:rPr lang="en-US" baseline="0" noProof="0" dirty="0" smtClean="0"/>
              <a:t> agreed that a husband is justified in beating his wife for a least one reasons compared to 81% in </a:t>
            </a:r>
            <a:r>
              <a:rPr lang="en-US" baseline="0" noProof="0" dirty="0" err="1" smtClean="0"/>
              <a:t>Bauchi</a:t>
            </a:r>
            <a:r>
              <a:rPr lang="en-US" baseline="0" noProof="0" dirty="0" smtClean="0"/>
              <a:t>.</a:t>
            </a:r>
            <a:endParaRPr lang="en-US" noProof="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911358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men vary greatly by state. 23% of ever-married men in </a:t>
            </a:r>
            <a:r>
              <a:rPr lang="en-US" baseline="0" noProof="0" dirty="0" err="1" smtClean="0"/>
              <a:t>Taraba</a:t>
            </a:r>
            <a:r>
              <a:rPr lang="en-US" baseline="0" noProof="0" dirty="0" smtClean="0"/>
              <a:t> agreed that a husband is justified in beating his wife for a least one reasons compared to 42% in </a:t>
            </a:r>
            <a:r>
              <a:rPr lang="en-US" baseline="0" noProof="0" dirty="0" err="1" smtClean="0"/>
              <a:t>Bauchi</a:t>
            </a:r>
            <a:r>
              <a:rPr lang="en-US" baseline="0" noProof="0" dirty="0" smtClean="0"/>
              <a:t>.</a:t>
            </a:r>
            <a:endParaRPr lang="en-US" noProof="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71356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17</a:t>
            </a:fld>
            <a:endParaRPr lang="en-US"/>
          </a:p>
        </p:txBody>
      </p:sp>
    </p:spTree>
    <p:extLst>
      <p:ext uri="{BB962C8B-B14F-4D97-AF65-F5344CB8AC3E}">
        <p14:creationId xmlns:p14="http://schemas.microsoft.com/office/powerpoint/2010/main" val="4077851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18</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5% among those who do not participate in any household decisions to 29% among those who </a:t>
            </a:r>
            <a:r>
              <a:rPr lang="en-US" baseline="0" noProof="0" dirty="0" err="1" smtClean="0"/>
              <a:t>particiapte</a:t>
            </a:r>
            <a:r>
              <a:rPr lang="en-US" baseline="0" noProof="0" dirty="0" smtClean="0"/>
              <a:t> in all three decisions. The same pattern can be seen among women who use modern and traditional methods of contraception.</a:t>
            </a:r>
            <a:endParaRPr lang="en-US" noProof="0" dirty="0" smtClean="0"/>
          </a:p>
        </p:txBody>
      </p:sp>
    </p:spTree>
    <p:extLst>
      <p:ext uri="{BB962C8B-B14F-4D97-AF65-F5344CB8AC3E}">
        <p14:creationId xmlns:p14="http://schemas.microsoft.com/office/powerpoint/2010/main" val="113521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1 in 5 women who do not feel that wife beating is justified for any reason are using a contraceptive method, compared with less than 1 in 10 women who believe that wife beating is justified for all 5 reasons. </a:t>
            </a:r>
            <a:endParaRPr lang="en-US" noProof="0" dirty="0" smtClean="0"/>
          </a:p>
        </p:txBody>
      </p:sp>
    </p:spTree>
    <p:extLst>
      <p:ext uri="{BB962C8B-B14F-4D97-AF65-F5344CB8AC3E}">
        <p14:creationId xmlns:p14="http://schemas.microsoft.com/office/powerpoint/2010/main" val="3594544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Tree>
    <p:extLst>
      <p:ext uri="{BB962C8B-B14F-4D97-AF65-F5344CB8AC3E}">
        <p14:creationId xmlns:p14="http://schemas.microsoft.com/office/powerpoint/2010/main" val="1240350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Among</a:t>
            </a:r>
            <a:r>
              <a:rPr lang="en-US" baseline="0" noProof="0" dirty="0" smtClean="0"/>
              <a:t> women who do not justify wife beating for any reasons, 64% received ANC from </a:t>
            </a:r>
            <a:r>
              <a:rPr lang="en-US" baseline="0" noProof="0" dirty="0" err="1" smtClean="0"/>
              <a:t>skille</a:t>
            </a:r>
            <a:r>
              <a:rPr lang="en-US" baseline="0" noProof="0" dirty="0" smtClean="0"/>
              <a:t> provider, 45% received assistance at delivery, and 43% received PNC with first 2 days after delivery. In contract the corresponding proportions among women who </a:t>
            </a:r>
            <a:r>
              <a:rPr lang="en-US" baseline="0" noProof="0" dirty="0" err="1" smtClean="0"/>
              <a:t>justifiy</a:t>
            </a:r>
            <a:r>
              <a:rPr lang="en-US" baseline="0" noProof="0" dirty="0" smtClean="0"/>
              <a:t> wife beating for all 5 reasons were 49%, 24%, and 27%.</a:t>
            </a:r>
            <a:endParaRPr lang="en-US" noProof="0" dirty="0" smtClean="0"/>
          </a:p>
        </p:txBody>
      </p:sp>
    </p:spTree>
    <p:extLst>
      <p:ext uri="{BB962C8B-B14F-4D97-AF65-F5344CB8AC3E}">
        <p14:creationId xmlns:p14="http://schemas.microsoft.com/office/powerpoint/2010/main" val="1780741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81915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(83%), while 6% are not paid. The majority of employed men (76%) earn cash while 6% are not paid at all. </a:t>
            </a:r>
            <a:endParaRPr lang="en-US" noProof="0" dirty="0" smtClean="0"/>
          </a:p>
        </p:txBody>
      </p:sp>
    </p:spTree>
    <p:extLst>
      <p:ext uri="{BB962C8B-B14F-4D97-AF65-F5344CB8AC3E}">
        <p14:creationId xmlns:p14="http://schemas.microsoft.com/office/powerpoint/2010/main" val="3990279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70% of women who are currently employed and earning cash made independent decision on how to spend their earnings. 19%</a:t>
            </a:r>
            <a:r>
              <a:rPr lang="en-US" baseline="0" dirty="0" smtClean="0"/>
              <a:t> of married working women made joint decision with their husbands on cash earnings while 10% report that their husbands make the decision alone. </a:t>
            </a:r>
            <a:endParaRPr lang="en-US" dirty="0" smtClean="0"/>
          </a:p>
        </p:txBody>
      </p:sp>
    </p:spTree>
    <p:extLst>
      <p:ext uri="{BB962C8B-B14F-4D97-AF65-F5344CB8AC3E}">
        <p14:creationId xmlns:p14="http://schemas.microsoft.com/office/powerpoint/2010/main" val="1965706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More than 8</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a:t>
            </a:r>
            <a:endParaRPr lang="en-US" dirty="0" smtClean="0"/>
          </a:p>
        </p:txBody>
      </p:sp>
    </p:spTree>
    <p:extLst>
      <p:ext uri="{BB962C8B-B14F-4D97-AF65-F5344CB8AC3E}">
        <p14:creationId xmlns:p14="http://schemas.microsoft.com/office/powerpoint/2010/main" val="36235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18% of women own a house, either alone or jointly, and only 15% own land. Eight in ten women do not own a house (82%) or land (85%). In comparison, men are more than twice as likely to own a home alone or jointly (40%). Men are also more than twice as likely to own land alone or jointly (34%). Six in ten Nigerian men do not own a house and nearly two-thirds do not own land.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extLst>
      <p:ext uri="{BB962C8B-B14F-4D97-AF65-F5344CB8AC3E}">
        <p14:creationId xmlns:p14="http://schemas.microsoft.com/office/powerpoint/2010/main" val="1271118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2013 NDHS asked currently married women about their participation in three types of household decisions: her own health care, making major household purchases, and visits to family or relatives. Nearly half of women have sole or joint decisionmaking power about visiting family or relatives, while only 38% participate in decisions about major household purchases. Nearly four in ten married women participate in decisions about their own health care. Half do not participate in any of the three decisions; less than one-third report that they participate in all three decisions. </a:t>
            </a:r>
          </a:p>
          <a:p>
            <a:pPr eaLnBrk="1" hangingPunct="1"/>
            <a:r>
              <a:rPr lang="en-US" baseline="0" noProof="0" dirty="0" smtClean="0"/>
              <a:t/>
            </a:r>
            <a:br>
              <a:rPr lang="en-US" baseline="0" noProof="0" dirty="0" smtClean="0"/>
            </a:br>
            <a:r>
              <a:rPr lang="en-US" baseline="0" noProof="0" dirty="0" smtClean="0"/>
              <a:t>Women’s decisionmaking varies by region. Just 12% of women in North West Zone participate in all 3 decisions compared to 62% of women in South West Zone. Older women age 40-44 (39%) are more likely to participate in all 3 decisions compared to younger women age 15-19 (12%). </a:t>
            </a:r>
            <a:endParaRPr lang="en-US" noProof="0" dirty="0" smtClean="0"/>
          </a:p>
        </p:txBody>
      </p:sp>
    </p:spTree>
    <p:extLst>
      <p:ext uri="{BB962C8B-B14F-4D97-AF65-F5344CB8AC3E}">
        <p14:creationId xmlns:p14="http://schemas.microsoft.com/office/powerpoint/2010/main" val="3336499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decision making varies by state. Just 3% of women in </a:t>
            </a:r>
            <a:r>
              <a:rPr lang="en-US" baseline="0" noProof="0" dirty="0" err="1" smtClean="0"/>
              <a:t>Gombe</a:t>
            </a:r>
            <a:r>
              <a:rPr lang="en-US" baseline="0" noProof="0" dirty="0" smtClean="0"/>
              <a:t> participate in all 3 decisions compared to 40% of women in </a:t>
            </a:r>
            <a:r>
              <a:rPr lang="en-US" baseline="0" noProof="0" dirty="0" err="1" smtClean="0"/>
              <a:t>Taraba</a:t>
            </a:r>
            <a:r>
              <a:rPr lang="en-US" baseline="0" noProof="0" dirty="0" smtClean="0"/>
              <a:t>.</a:t>
            </a:r>
            <a:endParaRPr lang="en-US" noProof="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7746284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49142"/>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772560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533713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04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277722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551042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508595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99639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DEACFF-F5CF-4202-9425-243DD0899486}"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641495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DEACFF-F5CF-4202-9425-243DD0899486}"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3150138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7991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DEACFF-F5CF-4202-9425-243DD0899486}"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704575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682240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053157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080518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54102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99417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63761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C2A223-CAF6-43D6-A472-465AB0AD9A8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280859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C2A223-CAF6-43D6-A472-465AB0AD9A8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8050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C2A223-CAF6-43D6-A472-465AB0AD9A8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3701342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967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454049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C2A223-CAF6-43D6-A472-465AB0AD9A8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2914F-43F8-4A82-8F82-9CDFDF316FF7}" type="slidenum">
              <a:rPr lang="en-US" smtClean="0"/>
              <a:pPr/>
              <a:t>‹#›</a:t>
            </a:fld>
            <a:endParaRPr lang="en-US"/>
          </a:p>
        </p:txBody>
      </p:sp>
    </p:spTree>
    <p:extLst>
      <p:ext uri="{BB962C8B-B14F-4D97-AF65-F5344CB8AC3E}">
        <p14:creationId xmlns:p14="http://schemas.microsoft.com/office/powerpoint/2010/main" val="8920128"/>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DEACFF-F5CF-4202-9425-243DD0899486}"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0AA1E-9D28-4479-836F-6DEADDF29614}" type="slidenum">
              <a:rPr lang="en-US" smtClean="0"/>
              <a:pPr/>
              <a:t>‹#›</a:t>
            </a:fld>
            <a:endParaRPr lang="en-US"/>
          </a:p>
        </p:txBody>
      </p:sp>
    </p:spTree>
    <p:extLst>
      <p:ext uri="{BB962C8B-B14F-4D97-AF65-F5344CB8AC3E}">
        <p14:creationId xmlns:p14="http://schemas.microsoft.com/office/powerpoint/2010/main" val="359235346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69250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p:spPr>
        <p:txBody>
          <a:bodyPr>
            <a:noAutofit/>
          </a:bodyPr>
          <a:lstStyle/>
          <a:p>
            <a:r>
              <a:rPr lang="en-US" sz="3600" dirty="0" smtClean="0"/>
              <a:t>Women’s Decisionmaking by State</a:t>
            </a: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50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31%</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15%</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14%</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9%</a:t>
            </a:r>
            <a:endParaRPr lang="en-US" sz="2400" b="1" dirty="0">
              <a:solidFill>
                <a:schemeClr val="bg1"/>
              </a:solidFill>
              <a:latin typeface="+mn-lt"/>
            </a:endParaRPr>
          </a:p>
        </p:txBody>
      </p:sp>
      <p:sp>
        <p:nvSpPr>
          <p:cNvPr id="18" name="TextBox 17"/>
          <p:cNvSpPr txBox="1"/>
          <p:nvPr/>
        </p:nvSpPr>
        <p:spPr>
          <a:xfrm>
            <a:off x="3200400" y="2819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3%</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30%</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latin typeface="+mn-lt"/>
              </a:rPr>
              <a:t>Taraba</a:t>
            </a:r>
            <a:endParaRPr lang="en-US" sz="2400" b="1" dirty="0" smtClean="0">
              <a:latin typeface="+mn-lt"/>
            </a:endParaRPr>
          </a:p>
          <a:p>
            <a:pPr algn="ctr"/>
            <a:r>
              <a:rPr lang="en-US" sz="2400" b="1" dirty="0" smtClean="0">
                <a:latin typeface="+mn-lt"/>
              </a:rPr>
              <a:t>40%</a:t>
            </a:r>
            <a:endParaRPr lang="en-US" sz="2400" b="1" dirty="0">
              <a:latin typeface="+mn-lt"/>
            </a:endParaRPr>
          </a:p>
        </p:txBody>
      </p:sp>
      <p:sp>
        <p:nvSpPr>
          <p:cNvPr id="19" name="Rectangle 18"/>
          <p:cNvSpPr/>
          <p:nvPr/>
        </p:nvSpPr>
        <p:spPr>
          <a:xfrm rot="10800000" flipV="1">
            <a:off x="13081" y="6211668"/>
            <a:ext cx="8521318" cy="646331"/>
          </a:xfrm>
          <a:prstGeom prst="rect">
            <a:avLst/>
          </a:prstGeom>
        </p:spPr>
        <p:txBody>
          <a:bodyPr wrap="square">
            <a:spAutoFit/>
          </a:bodyPr>
          <a:lstStyle/>
          <a:p>
            <a:r>
              <a:rPr lang="en-US" i="1" dirty="0" smtClean="0">
                <a:latin typeface="Calibri" pitchFamily="34" charset="0"/>
              </a:rPr>
              <a:t>Percent of currently married women </a:t>
            </a:r>
            <a:br>
              <a:rPr lang="en-US" i="1" dirty="0" smtClean="0">
                <a:latin typeface="Calibri" pitchFamily="34" charset="0"/>
              </a:rPr>
            </a:br>
            <a:r>
              <a:rPr lang="en-US" i="1" dirty="0" smtClean="0">
                <a:latin typeface="Calibri" pitchFamily="34" charset="0"/>
              </a:rPr>
              <a:t>age 15-49 who participate in all 3 decisions by themselves or jointly with their husband</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3494175366"/>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94860817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p:spPr>
        <p:txBody>
          <a:bodyPr>
            <a:noAutofit/>
          </a:bodyPr>
          <a:lstStyle/>
          <a:p>
            <a:r>
              <a:rPr lang="en-US" sz="3600" dirty="0" smtClean="0"/>
              <a:t>Men’s Decision Making by State</a:t>
            </a: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74%</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81%</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latin typeface="+mn-lt"/>
              </a:rPr>
              <a:t>Borno</a:t>
            </a:r>
            <a:endParaRPr lang="en-US" sz="2400" b="1" dirty="0" smtClean="0">
              <a:latin typeface="+mn-lt"/>
            </a:endParaRPr>
          </a:p>
          <a:p>
            <a:pPr algn="ctr"/>
            <a:r>
              <a:rPr lang="en-US" sz="2400" b="1" dirty="0" smtClean="0">
                <a:latin typeface="+mn-lt"/>
              </a:rPr>
              <a:t>86%</a:t>
            </a:r>
            <a:endParaRPr lang="en-US" sz="2400" b="1" dirty="0">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latin typeface="+mn-lt"/>
              </a:rPr>
              <a:t>Yobe</a:t>
            </a:r>
            <a:endParaRPr lang="en-US" sz="2400" b="1" dirty="0" smtClean="0">
              <a:latin typeface="+mn-lt"/>
            </a:endParaRPr>
          </a:p>
          <a:p>
            <a:pPr algn="ctr"/>
            <a:r>
              <a:rPr lang="en-US" sz="2400" b="1" dirty="0" smtClean="0">
                <a:latin typeface="+mn-lt"/>
              </a:rPr>
              <a:t>84%</a:t>
            </a:r>
            <a:endParaRPr lang="en-US" sz="2400" b="1" dirty="0">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latin typeface="+mn-lt"/>
              </a:rPr>
              <a:t>Bauchi</a:t>
            </a:r>
            <a:endParaRPr lang="en-US" sz="2400" b="1" dirty="0" smtClean="0">
              <a:latin typeface="+mn-lt"/>
            </a:endParaRPr>
          </a:p>
          <a:p>
            <a:pPr algn="ctr"/>
            <a:r>
              <a:rPr lang="en-US" sz="2400" b="1" dirty="0" smtClean="0">
                <a:latin typeface="+mn-lt"/>
              </a:rPr>
              <a:t>80%</a:t>
            </a:r>
            <a:endParaRPr lang="en-US" sz="2400" b="1" dirty="0">
              <a:latin typeface="+mn-lt"/>
            </a:endParaRPr>
          </a:p>
        </p:txBody>
      </p:sp>
      <p:sp>
        <p:nvSpPr>
          <p:cNvPr id="18" name="TextBox 17"/>
          <p:cNvSpPr txBox="1"/>
          <p:nvPr/>
        </p:nvSpPr>
        <p:spPr>
          <a:xfrm>
            <a:off x="3169061" y="2819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76%</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91%</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63%</a:t>
            </a:r>
            <a:endParaRPr lang="en-US" sz="2400" b="1" dirty="0">
              <a:solidFill>
                <a:schemeClr val="bg1"/>
              </a:solidFill>
              <a:latin typeface="+mn-lt"/>
            </a:endParaRPr>
          </a:p>
        </p:txBody>
      </p:sp>
      <p:sp>
        <p:nvSpPr>
          <p:cNvPr id="23" name="Rectangle 22"/>
          <p:cNvSpPr/>
          <p:nvPr/>
        </p:nvSpPr>
        <p:spPr>
          <a:xfrm>
            <a:off x="304800" y="6248400"/>
            <a:ext cx="7315200" cy="646331"/>
          </a:xfrm>
          <a:prstGeom prst="rect">
            <a:avLst/>
          </a:prstGeom>
        </p:spPr>
        <p:txBody>
          <a:bodyPr wrap="square">
            <a:spAutoFit/>
          </a:bodyPr>
          <a:lstStyle/>
          <a:p>
            <a:r>
              <a:rPr lang="en-US" i="1" dirty="0" smtClean="0">
                <a:latin typeface="Calibri" pitchFamily="34" charset="0"/>
              </a:rPr>
              <a:t>Percent of currently married men age 15-49 </a:t>
            </a:r>
            <a:br>
              <a:rPr lang="en-US" i="1" dirty="0" smtClean="0">
                <a:latin typeface="Calibri" pitchFamily="34" charset="0"/>
              </a:rPr>
            </a:br>
            <a:r>
              <a:rPr lang="en-US" i="1" dirty="0" smtClean="0">
                <a:latin typeface="Calibri" pitchFamily="34" charset="0"/>
              </a:rPr>
              <a:t>who participate in both decisions by themselves or jointly with their wife</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smtClean="0">
                <a:latin typeface="Calibri" pitchFamily="34" charset="0"/>
              </a:rPr>
              <a:t>Decision making</a:t>
            </a:r>
          </a:p>
          <a:p>
            <a:r>
              <a:rPr lang="en-US" b="1" dirty="0">
                <a:solidFill>
                  <a:schemeClr val="bg2"/>
                </a:solidFill>
                <a:latin typeface="Calibri" pitchFamily="34" charset="0"/>
              </a:rPr>
              <a:t>Attitudes Toward Wife </a:t>
            </a:r>
            <a:r>
              <a:rPr lang="en-US" b="1" dirty="0" smtClean="0">
                <a:solidFill>
                  <a:schemeClr val="bg2"/>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322436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6"/>
            <a:ext cx="8229600" cy="762000"/>
          </a:xfrm>
        </p:spPr>
        <p:txBody>
          <a:bodyPr>
            <a:normAutofit/>
          </a:bodyPr>
          <a:lstStyle/>
          <a:p>
            <a:r>
              <a:rPr lang="en-US" sz="4000" dirty="0" smtClean="0">
                <a:latin typeface="Calibri" pitchFamily="34" charset="0"/>
              </a:rPr>
              <a:t>Attitudes Toward Wife Beating</a:t>
            </a:r>
            <a:endParaRPr lang="en-US" sz="4000" dirty="0">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142142819"/>
              </p:ext>
            </p:extLst>
          </p:nvPr>
        </p:nvGraphicFramePr>
        <p:xfrm>
          <a:off x="0" y="1311166"/>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77766"/>
            <a:ext cx="9144000" cy="646331"/>
          </a:xfrm>
          <a:prstGeom prst="rect">
            <a:avLst/>
          </a:prstGeom>
          <a:noFill/>
        </p:spPr>
        <p:txBody>
          <a:bodyPr wrap="square" rtlCol="0">
            <a:spAutoFit/>
          </a:bodyPr>
          <a:lstStyle/>
          <a:p>
            <a:r>
              <a:rPr lang="en-US" i="1" dirty="0" smtClean="0">
                <a:latin typeface="Calibri" pitchFamily="34" charset="0"/>
              </a:rPr>
              <a:t>Percent of ever-married women and men age 15-49 who agree that a husband is justified in beating his wife under certain circumstances</a:t>
            </a:r>
            <a:endParaRPr lang="en-US" i="1" dirty="0">
              <a:latin typeface="Calibri" pitchFamily="34" charset="0"/>
            </a:endParaRPr>
          </a:p>
        </p:txBody>
      </p:sp>
    </p:spTree>
    <p:extLst>
      <p:ext uri="{BB962C8B-B14F-4D97-AF65-F5344CB8AC3E}">
        <p14:creationId xmlns:p14="http://schemas.microsoft.com/office/powerpoint/2010/main" val="14102374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p:spPr>
        <p:txBody>
          <a:bodyPr>
            <a:noAutofit/>
          </a:bodyPr>
          <a:lstStyle/>
          <a:p>
            <a:r>
              <a:rPr lang="en-US" sz="3600" dirty="0" smtClean="0"/>
              <a:t>Attitudes toward Wife Beating by State: Women</a:t>
            </a: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bg2">
                <a:lumMod val="75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bg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35%</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50%</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12%</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44%</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81%</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76%</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43%</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smtClean="0">
              <a:solidFill>
                <a:schemeClr val="bg1"/>
              </a:solidFill>
              <a:latin typeface="+mn-lt"/>
            </a:endParaRPr>
          </a:p>
          <a:p>
            <a:pPr algn="ctr"/>
            <a:r>
              <a:rPr lang="en-US" sz="2400" b="1" dirty="0" smtClean="0">
                <a:solidFill>
                  <a:schemeClr val="bg1"/>
                </a:solidFill>
                <a:latin typeface="+mn-lt"/>
              </a:rPr>
              <a:t>66%</a:t>
            </a:r>
            <a:endParaRPr lang="en-US" sz="2400" b="1" dirty="0">
              <a:solidFill>
                <a:schemeClr val="bg1"/>
              </a:solidFill>
              <a:latin typeface="+mn-lt"/>
            </a:endParaRPr>
          </a:p>
        </p:txBody>
      </p:sp>
      <p:sp>
        <p:nvSpPr>
          <p:cNvPr id="22" name="Rectangle 21"/>
          <p:cNvSpPr/>
          <p:nvPr/>
        </p:nvSpPr>
        <p:spPr>
          <a:xfrm>
            <a:off x="0" y="6019800"/>
            <a:ext cx="7772400" cy="923330"/>
          </a:xfrm>
          <a:prstGeom prst="rect">
            <a:avLst/>
          </a:prstGeom>
        </p:spPr>
        <p:txBody>
          <a:bodyPr wrap="square">
            <a:spAutoFit/>
          </a:bodyPr>
          <a:lstStyle/>
          <a:p>
            <a:r>
              <a:rPr lang="en-US" i="1" dirty="0" smtClean="0">
                <a:latin typeface="Calibri" pitchFamily="34" charset="0"/>
              </a:rPr>
              <a:t>Percent of ever-married women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685800"/>
          </a:xfrm>
        </p:spPr>
        <p:txBody>
          <a:bodyPr>
            <a:noAutofit/>
          </a:bodyPr>
          <a:lstStyle/>
          <a:p>
            <a:r>
              <a:rPr lang="en-US" sz="3600" dirty="0" smtClean="0"/>
              <a:t>Attitudes toward Wife Beating by State: Men</a:t>
            </a:r>
            <a:endParaRPr lang="en-US" sz="3600" dirty="0"/>
          </a:p>
        </p:txBody>
      </p:sp>
      <p:grpSp>
        <p:nvGrpSpPr>
          <p:cNvPr id="3" name="Group 4"/>
          <p:cNvGrpSpPr>
            <a:grpSpLocks noChangeAspect="1"/>
          </p:cNvGrpSpPr>
          <p:nvPr/>
        </p:nvGrpSpPr>
        <p:grpSpPr bwMode="auto">
          <a:xfrm>
            <a:off x="2133600" y="457200"/>
            <a:ext cx="5105400" cy="59309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25%</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35%</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40%</a:t>
            </a:r>
            <a:endParaRPr lang="en-US" sz="2400" b="1" dirty="0">
              <a:solidFill>
                <a:schemeClr val="bg1"/>
              </a:solidFill>
              <a:latin typeface="+mn-lt"/>
            </a:endParaRPr>
          </a:p>
        </p:txBody>
      </p:sp>
      <p:sp>
        <p:nvSpPr>
          <p:cNvPr id="16" name="TextBox 15"/>
          <p:cNvSpPr txBox="1"/>
          <p:nvPr/>
        </p:nvSpPr>
        <p:spPr>
          <a:xfrm>
            <a:off x="3626261" y="12954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35%</a:t>
            </a:r>
            <a:endParaRPr lang="en-US" sz="2400" b="1" dirty="0">
              <a:solidFill>
                <a:schemeClr val="bg1"/>
              </a:solidFill>
              <a:latin typeface="+mn-lt"/>
            </a:endParaRPr>
          </a:p>
        </p:txBody>
      </p:sp>
      <p:sp>
        <p:nvSpPr>
          <p:cNvPr id="17" name="TextBox 16"/>
          <p:cNvSpPr txBox="1"/>
          <p:nvPr/>
        </p:nvSpPr>
        <p:spPr>
          <a:xfrm>
            <a:off x="19812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18" name="TextBox 17"/>
          <p:cNvSpPr txBox="1"/>
          <p:nvPr/>
        </p:nvSpPr>
        <p:spPr>
          <a:xfrm>
            <a:off x="3200400" y="2743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34%</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28%</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latin typeface="+mn-lt"/>
              </a:rPr>
              <a:t>Taraba</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19" name="Rectangle 18"/>
          <p:cNvSpPr/>
          <p:nvPr/>
        </p:nvSpPr>
        <p:spPr>
          <a:xfrm rot="10800000" flipV="1">
            <a:off x="13081" y="6170758"/>
            <a:ext cx="8521318" cy="646331"/>
          </a:xfrm>
          <a:prstGeom prst="rect">
            <a:avLst/>
          </a:prstGeom>
        </p:spPr>
        <p:txBody>
          <a:bodyPr wrap="square">
            <a:spAutoFit/>
          </a:bodyPr>
          <a:lstStyle/>
          <a:p>
            <a:r>
              <a:rPr lang="en-US" i="1" dirty="0" smtClean="0">
                <a:latin typeface="Calibri" pitchFamily="34" charset="0"/>
              </a:rPr>
              <a:t>Percent of currently married women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smtClean="0">
                <a:latin typeface="Calibri" pitchFamily="34" charset="0"/>
              </a:rPr>
              <a:t>Decision making</a:t>
            </a: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bg2"/>
                </a:solidFill>
              </a:rPr>
              <a:t>Women’s Empowerment Indicators</a:t>
            </a:r>
          </a:p>
        </p:txBody>
      </p:sp>
    </p:spTree>
    <p:extLst>
      <p:ext uri="{BB962C8B-B14F-4D97-AF65-F5344CB8AC3E}">
        <p14:creationId xmlns:p14="http://schemas.microsoft.com/office/powerpoint/2010/main" val="559507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72143906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67405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98654120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94480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Women’s Employment and Earnings</a:t>
            </a:r>
          </a:p>
          <a:p>
            <a:r>
              <a:rPr lang="en-US" dirty="0" smtClean="0">
                <a:latin typeface="Calibri" pitchFamily="34" charset="0"/>
              </a:rPr>
              <a:t>Decision making</a:t>
            </a: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1560559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768104097"/>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23393377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3262253675"/>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46200364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fontScale="92500" lnSpcReduction="10000"/>
          </a:bodyPr>
          <a:lstStyle/>
          <a:p>
            <a:pPr>
              <a:lnSpc>
                <a:spcPct val="90000"/>
              </a:lnSpc>
              <a:buClr>
                <a:schemeClr val="tx1"/>
              </a:buClr>
            </a:pPr>
            <a:r>
              <a:rPr lang="en-US" b="1" dirty="0" smtClean="0">
                <a:solidFill>
                  <a:schemeClr val="bg2"/>
                </a:solidFill>
                <a:latin typeface="Calibri" pitchFamily="34" charset="0"/>
              </a:rPr>
              <a:t>71%</a:t>
            </a:r>
            <a:r>
              <a:rPr lang="en-US" b="1" dirty="0" smtClean="0">
                <a:solidFill>
                  <a:schemeClr val="accent1"/>
                </a:solidFill>
                <a:latin typeface="Calibri" pitchFamily="34" charset="0"/>
              </a:rPr>
              <a:t> </a:t>
            </a:r>
            <a:r>
              <a:rPr lang="en-US" dirty="0" smtClean="0">
                <a:solidFill>
                  <a:srgbClr val="000000"/>
                </a:solidFill>
                <a:latin typeface="Calibri" pitchFamily="34" charset="0"/>
              </a:rPr>
              <a:t>of currently married women are </a:t>
            </a:r>
            <a:r>
              <a:rPr lang="en-US" b="1" dirty="0" smtClean="0">
                <a:solidFill>
                  <a:schemeClr val="bg2"/>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bg2"/>
                </a:solidFill>
                <a:latin typeface="Calibri" pitchFamily="34" charset="0"/>
              </a:rPr>
              <a:t>86%</a:t>
            </a:r>
            <a:r>
              <a:rPr lang="en-US" b="1" dirty="0" smtClean="0">
                <a:solidFill>
                  <a:schemeClr val="accent1"/>
                </a:solidFill>
                <a:latin typeface="Calibri" pitchFamily="34" charset="0"/>
              </a:rPr>
              <a:t> </a:t>
            </a:r>
            <a:r>
              <a:rPr lang="en-US" dirty="0" smtClean="0">
                <a:solidFill>
                  <a:srgbClr val="000000"/>
                </a:solidFill>
                <a:latin typeface="Calibri" pitchFamily="34" charset="0"/>
              </a:rPr>
              <a:t>of women </a:t>
            </a:r>
            <a:r>
              <a:rPr lang="en-US" b="1" dirty="0" smtClean="0">
                <a:solidFill>
                  <a:schemeClr val="bg2"/>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31%</a:t>
            </a:r>
            <a:r>
              <a:rPr lang="en-US" b="1" dirty="0" smtClean="0">
                <a:solidFill>
                  <a:schemeClr val="accent1"/>
                </a:solidFill>
                <a:latin typeface="Calibri" pitchFamily="34" charset="0"/>
              </a:rPr>
              <a:t> </a:t>
            </a:r>
            <a:r>
              <a:rPr lang="en-US" dirty="0" smtClean="0">
                <a:latin typeface="Calibri" pitchFamily="34" charset="0"/>
              </a:rPr>
              <a:t>of currently married women participate in all 3 decisions (health care, major household purchases and visits to family).</a:t>
            </a:r>
          </a:p>
          <a:p>
            <a:pPr lvl="1">
              <a:lnSpc>
                <a:spcPct val="90000"/>
              </a:lnSpc>
              <a:buClr>
                <a:schemeClr val="tx1"/>
              </a:buClr>
            </a:pPr>
            <a:r>
              <a:rPr lang="en-US" b="1" dirty="0" smtClean="0">
                <a:solidFill>
                  <a:schemeClr val="accent4"/>
                </a:solidFill>
                <a:latin typeface="Calibri" pitchFamily="34" charset="0"/>
              </a:rPr>
              <a:t>15% </a:t>
            </a:r>
            <a:r>
              <a:rPr lang="en-US" dirty="0">
                <a:latin typeface="Calibri" pitchFamily="34" charset="0"/>
              </a:rPr>
              <a:t>of currently married women </a:t>
            </a:r>
            <a:r>
              <a:rPr lang="en-US" dirty="0" smtClean="0">
                <a:latin typeface="Calibri" pitchFamily="34" charset="0"/>
              </a:rPr>
              <a:t>in </a:t>
            </a:r>
            <a:r>
              <a:rPr lang="en-US" b="1" dirty="0" smtClean="0">
                <a:solidFill>
                  <a:schemeClr val="accent4"/>
                </a:solidFill>
                <a:latin typeface="Calibri" pitchFamily="34" charset="0"/>
              </a:rPr>
              <a:t>North East Zone</a:t>
            </a:r>
            <a:r>
              <a:rPr lang="en-US" dirty="0" smtClean="0">
                <a:latin typeface="Calibri" pitchFamily="34" charset="0"/>
              </a:rPr>
              <a:t> participate </a:t>
            </a:r>
            <a:r>
              <a:rPr lang="en-US" dirty="0">
                <a:latin typeface="Calibri" pitchFamily="34" charset="0"/>
              </a:rPr>
              <a:t>in all 3 </a:t>
            </a:r>
            <a:r>
              <a:rPr lang="en-US" dirty="0" smtClean="0">
                <a:latin typeface="Calibri" pitchFamily="34" charset="0"/>
              </a:rPr>
              <a:t>decisions.</a:t>
            </a:r>
            <a:endParaRPr lang="en-US" dirty="0">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35%</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bg2"/>
                </a:solidFill>
                <a:latin typeface="Calibri" pitchFamily="34" charset="0"/>
              </a:rPr>
              <a:t>25%</a:t>
            </a:r>
            <a:r>
              <a:rPr lang="en-US" dirty="0" smtClean="0">
                <a:latin typeface="Calibri" pitchFamily="34" charset="0"/>
              </a:rPr>
              <a:t> of men believe that </a:t>
            </a:r>
            <a:r>
              <a:rPr lang="en-US" b="1" dirty="0" smtClean="0">
                <a:solidFill>
                  <a:schemeClr val="bg2"/>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circumstances.</a:t>
            </a:r>
          </a:p>
          <a:p>
            <a:pPr lvl="1">
              <a:lnSpc>
                <a:spcPct val="90000"/>
              </a:lnSpc>
              <a:buClr>
                <a:schemeClr val="tx1"/>
              </a:buClr>
            </a:pPr>
            <a:r>
              <a:rPr lang="en-US" b="1" dirty="0" smtClean="0">
                <a:solidFill>
                  <a:schemeClr val="accent4"/>
                </a:solidFill>
                <a:latin typeface="Calibri" pitchFamily="34" charset="0"/>
              </a:rPr>
              <a:t>50%</a:t>
            </a:r>
            <a:r>
              <a:rPr lang="en-US" dirty="0" smtClean="0">
                <a:solidFill>
                  <a:schemeClr val="accent4"/>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35%</a:t>
            </a:r>
            <a:r>
              <a:rPr lang="en-US" dirty="0" smtClean="0">
                <a:latin typeface="Calibri" pitchFamily="34" charset="0"/>
              </a:rPr>
              <a:t> </a:t>
            </a:r>
            <a:r>
              <a:rPr lang="en-US" dirty="0">
                <a:latin typeface="Calibri" pitchFamily="34" charset="0"/>
              </a:rPr>
              <a:t>of men  in </a:t>
            </a:r>
            <a:r>
              <a:rPr lang="en-US" b="1" dirty="0">
                <a:solidFill>
                  <a:schemeClr val="accent4"/>
                </a:solidFill>
                <a:latin typeface="Calibri" pitchFamily="34" charset="0"/>
              </a:rPr>
              <a:t>North </a:t>
            </a:r>
            <a:r>
              <a:rPr lang="en-US" b="1" dirty="0" smtClean="0">
                <a:solidFill>
                  <a:schemeClr val="accent4"/>
                </a:solidFill>
                <a:latin typeface="Calibri" pitchFamily="34" charset="0"/>
              </a:rPr>
              <a:t>East Zone </a:t>
            </a:r>
            <a:r>
              <a:rPr lang="en-US" dirty="0" smtClean="0">
                <a:latin typeface="Calibri" pitchFamily="34" charset="0"/>
              </a:rPr>
              <a:t>believe </a:t>
            </a:r>
            <a:r>
              <a:rPr lang="en-US" dirty="0">
                <a:latin typeface="Calibri" pitchFamily="34" charset="0"/>
              </a:rPr>
              <a:t>that </a:t>
            </a:r>
            <a:r>
              <a:rPr lang="en-US" b="1" dirty="0">
                <a:solidFill>
                  <a:schemeClr val="accent4"/>
                </a:solidFill>
                <a:latin typeface="Calibri" pitchFamily="34" charset="0"/>
              </a:rPr>
              <a:t>a husband is justified in beating his wife</a:t>
            </a:r>
            <a:r>
              <a:rPr lang="en-US" dirty="0">
                <a:solidFill>
                  <a:schemeClr val="accent6"/>
                </a:solidFill>
                <a:latin typeface="Calibri" pitchFamily="34" charset="0"/>
              </a:rPr>
              <a:t> </a:t>
            </a:r>
            <a:r>
              <a:rPr lang="en-US" dirty="0">
                <a:latin typeface="Calibri" pitchFamily="34" charset="0"/>
              </a:rPr>
              <a:t>under certain circumstances</a:t>
            </a:r>
            <a:r>
              <a:rPr lang="en-US" dirty="0" smtClean="0">
                <a:latin typeface="Calibri" pitchFamily="34" charset="0"/>
              </a:rPr>
              <a:t>.</a:t>
            </a: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3982617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4293694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type="chart" idx="1"/>
            <p:extLst>
              <p:ext uri="{D42A27DB-BD31-4B8C-83A1-F6EECF244321}">
                <p14:modId xmlns:p14="http://schemas.microsoft.com/office/powerpoint/2010/main" val="3185144673"/>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1359249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748194997"/>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spTree>
    <p:extLst>
      <p:ext uri="{BB962C8B-B14F-4D97-AF65-F5344CB8AC3E}">
        <p14:creationId xmlns:p14="http://schemas.microsoft.com/office/powerpoint/2010/main" val="419170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21766725"/>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9414" y="762000"/>
            <a:ext cx="2241331" cy="1477328"/>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2909009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0028631"/>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3956811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err="1" smtClean="0">
                <a:solidFill>
                  <a:schemeClr val="bg2"/>
                </a:solidFill>
                <a:latin typeface="Calibri" pitchFamily="34" charset="0"/>
              </a:rPr>
              <a:t>Decisionmaking</a:t>
            </a:r>
            <a:endParaRPr lang="en-US" b="1" dirty="0" smtClean="0">
              <a:solidFill>
                <a:schemeClr val="bg2"/>
              </a:solidFill>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1362376467"/>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070793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5423</TotalTime>
  <Words>1713</Words>
  <Application>Microsoft Office PowerPoint</Application>
  <PresentationFormat>On-screen Show (4:3)</PresentationFormat>
  <Paragraphs>170</Paragraphs>
  <Slides>22</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Women’s Decisionmaking by State</vt:lpstr>
      <vt:lpstr>Men’s Participation in Decisionmaking</vt:lpstr>
      <vt:lpstr>Men’s Decision Making by State</vt:lpstr>
      <vt:lpstr>PowerPoint Presentation</vt:lpstr>
      <vt:lpstr>Attitudes Toward Wife Beating</vt:lpstr>
      <vt:lpstr>Attitudes toward Wife Beating by State: Women</vt:lpstr>
      <vt:lpstr>Attitudes toward Wife Beating by State: Men</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345</cp:revision>
  <dcterms:created xsi:type="dcterms:W3CDTF">2008-02-29T16:41:57Z</dcterms:created>
  <dcterms:modified xsi:type="dcterms:W3CDTF">2014-08-25T21:01:42Z</dcterms:modified>
</cp:coreProperties>
</file>