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5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84246440"/>
        <c:axId val="284246832"/>
      </c:barChart>
      <c:catAx>
        <c:axId val="284246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84246832"/>
        <c:crosses val="autoZero"/>
        <c:auto val="1"/>
        <c:lblAlgn val="ctr"/>
        <c:lblOffset val="100"/>
        <c:noMultiLvlLbl val="0"/>
      </c:catAx>
      <c:valAx>
        <c:axId val="284246832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284246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8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63</c:v>
                </c:pt>
                <c:pt idx="1">
                  <c:v>62</c:v>
                </c:pt>
                <c:pt idx="2">
                  <c:v>55</c:v>
                </c:pt>
                <c:pt idx="3">
                  <c:v>44</c:v>
                </c:pt>
                <c:pt idx="4">
                  <c:v>79</c:v>
                </c:pt>
                <c:pt idx="5">
                  <c:v>69</c:v>
                </c:pt>
                <c:pt idx="6">
                  <c:v>46</c:v>
                </c:pt>
                <c:pt idx="7">
                  <c:v>48</c:v>
                </c:pt>
                <c:pt idx="8">
                  <c:v>27</c:v>
                </c:pt>
                <c:pt idx="9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14842592"/>
        <c:axId val="314842984"/>
      </c:barChart>
      <c:catAx>
        <c:axId val="31484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14842984"/>
        <c:crosses val="autoZero"/>
        <c:auto val="1"/>
        <c:lblAlgn val="ctr"/>
        <c:lblOffset val="100"/>
        <c:noMultiLvlLbl val="0"/>
      </c:catAx>
      <c:valAx>
        <c:axId val="314842984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314842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4843768"/>
        <c:axId val="314844160"/>
      </c:barChart>
      <c:catAx>
        <c:axId val="3148437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4844160"/>
        <c:crosses val="autoZero"/>
        <c:auto val="1"/>
        <c:lblAlgn val="ctr"/>
        <c:lblOffset val="100"/>
        <c:noMultiLvlLbl val="0"/>
      </c:catAx>
      <c:valAx>
        <c:axId val="3148441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484376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9089968"/>
        <c:axId val="319090360"/>
      </c:barChart>
      <c:catAx>
        <c:axId val="319089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9090360"/>
        <c:crosses val="autoZero"/>
        <c:auto val="1"/>
        <c:lblAlgn val="ctr"/>
        <c:lblOffset val="100"/>
        <c:noMultiLvlLbl val="0"/>
      </c:catAx>
      <c:valAx>
        <c:axId val="31909036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19089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9091144"/>
        <c:axId val="319091536"/>
      </c:barChart>
      <c:catAx>
        <c:axId val="319091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9091536"/>
        <c:crosses val="autoZero"/>
        <c:auto val="1"/>
        <c:lblAlgn val="ctr"/>
        <c:lblOffset val="100"/>
        <c:noMultiLvlLbl val="0"/>
      </c:catAx>
      <c:valAx>
        <c:axId val="319091536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319091144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6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19092320"/>
        <c:axId val="319092712"/>
      </c:barChart>
      <c:catAx>
        <c:axId val="3190923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319092712"/>
        <c:crosses val="autoZero"/>
        <c:auto val="1"/>
        <c:lblAlgn val="ctr"/>
        <c:lblOffset val="100"/>
        <c:noMultiLvlLbl val="0"/>
      </c:catAx>
      <c:valAx>
        <c:axId val="319092712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19092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64"/>
          <c:y val="3.0866359269839369E-2"/>
          <c:w val="0.82686582579955281"/>
          <c:h val="0.938267281460321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9992840"/>
        <c:axId val="319993232"/>
      </c:barChart>
      <c:catAx>
        <c:axId val="319992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9993232"/>
        <c:crosses val="autoZero"/>
        <c:auto val="1"/>
        <c:lblAlgn val="ctr"/>
        <c:lblOffset val="100"/>
        <c:noMultiLvlLbl val="0"/>
      </c:catAx>
      <c:valAx>
        <c:axId val="319993232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319992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57"/>
          <c:y val="2.0547945205479451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9994016"/>
        <c:axId val="319994408"/>
      </c:barChart>
      <c:catAx>
        <c:axId val="319994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9994408"/>
        <c:crosses val="autoZero"/>
        <c:auto val="1"/>
        <c:lblAlgn val="ctr"/>
        <c:lblOffset val="100"/>
        <c:noMultiLvlLbl val="0"/>
      </c:catAx>
      <c:valAx>
        <c:axId val="319994408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extTo"/>
        <c:crossAx val="319994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9"/>
                  <c:y val="-0.1912628710876200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44526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This rate was highest among children 6-23 months old. 29% of children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taken to a health facility or provider. Children whose mothers have higher education and from the wealthiest households are more likely than other children to visit a health professional or facility for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5094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67653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01236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72498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92432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53684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 Central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29%</a:t>
            </a:r>
            <a:r>
              <a:rPr lang="en-US" dirty="0" smtClean="0">
                <a:latin typeface="Calibri" pitchFamily="34" charset="0"/>
              </a:rPr>
              <a:t> 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7%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North Central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39%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51</a:t>
            </a:r>
            <a:r>
              <a:rPr lang="en-US" b="1" dirty="0" smtClean="0">
                <a:solidFill>
                  <a:schemeClr val="bg2"/>
                </a:solidFill>
              </a:rPr>
              <a:t>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7%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 err="1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42% </a:t>
            </a:r>
            <a:r>
              <a:rPr lang="en-US" dirty="0">
                <a:latin typeface="Calibri" pitchFamily="34" charset="0"/>
              </a:rPr>
              <a:t>of children with </a:t>
            </a:r>
            <a:r>
              <a:rPr lang="en-US" dirty="0" err="1">
                <a:latin typeface="Calibri" pitchFamily="34" charset="0"/>
              </a:rPr>
              <a:t>diarrhoea</a:t>
            </a:r>
            <a:r>
              <a:rPr lang="en-US" dirty="0">
                <a:latin typeface="Calibri" pitchFamily="34" charset="0"/>
              </a:rPr>
              <a:t>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27%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29%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symptoms of ARI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39%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Central 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North Central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434532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Immunization Coverage by State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23%</a:t>
            </a:r>
            <a:br>
              <a:rPr lang="en-US" sz="2400" b="1" dirty="0" smtClean="0">
                <a:solidFill>
                  <a:schemeClr val="bg1"/>
                </a:solidFill>
                <a:latin typeface="+mn-lt"/>
              </a:rPr>
            </a:b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Kwara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Kogi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36%</a:t>
            </a:r>
            <a:endParaRPr lang="en-US" sz="2400" b="1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FCT-Abuja</a:t>
            </a:r>
          </a:p>
          <a:p>
            <a:pPr algn="ctr"/>
            <a:r>
              <a:rPr lang="en-US" sz="2400" b="1" dirty="0" smtClean="0">
                <a:latin typeface="+mn-lt"/>
              </a:rPr>
              <a:t>61%</a:t>
            </a:r>
            <a:endParaRPr lang="en-US" sz="2400" b="1" dirty="0"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improved source of drinking water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085" y="6132333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47509" y="4285091"/>
            <a:ext cx="22573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North Central 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27%</a:t>
            </a:r>
            <a:endParaRPr lang="en-US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3573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3605</TotalTime>
  <Words>1315</Words>
  <Application>Microsoft Office PowerPoint</Application>
  <PresentationFormat>On-screen Show (4:3)</PresentationFormat>
  <Paragraphs>150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North Central Zone</vt:lpstr>
      <vt:lpstr>Trends in Immunization Coverage</vt:lpstr>
      <vt:lpstr>Immunization Coverage by Zone</vt:lpstr>
      <vt:lpstr>Immunization Coverage by State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304</cp:revision>
  <dcterms:created xsi:type="dcterms:W3CDTF">2008-02-29T16:41:57Z</dcterms:created>
  <dcterms:modified xsi:type="dcterms:W3CDTF">2014-08-25T19:15:16Z</dcterms:modified>
</cp:coreProperties>
</file>