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3"/>
  </p:notesMasterIdLst>
  <p:handoutMasterIdLst>
    <p:handoutMasterId r:id="rId34"/>
  </p:handoutMasterIdLst>
  <p:sldIdLst>
    <p:sldId id="448" r:id="rId3"/>
    <p:sldId id="460" r:id="rId4"/>
    <p:sldId id="444" r:id="rId5"/>
    <p:sldId id="412" r:id="rId6"/>
    <p:sldId id="463" r:id="rId7"/>
    <p:sldId id="413" r:id="rId8"/>
    <p:sldId id="445" r:id="rId9"/>
    <p:sldId id="415" r:id="rId10"/>
    <p:sldId id="417" r:id="rId11"/>
    <p:sldId id="464" r:id="rId12"/>
    <p:sldId id="418" r:id="rId13"/>
    <p:sldId id="465" r:id="rId14"/>
    <p:sldId id="446" r:id="rId15"/>
    <p:sldId id="419" r:id="rId16"/>
    <p:sldId id="466" r:id="rId17"/>
    <p:sldId id="452" r:id="rId18"/>
    <p:sldId id="461" r:id="rId19"/>
    <p:sldId id="423" r:id="rId20"/>
    <p:sldId id="453" r:id="rId21"/>
    <p:sldId id="468" r:id="rId22"/>
    <p:sldId id="467" r:id="rId23"/>
    <p:sldId id="469" r:id="rId24"/>
    <p:sldId id="454" r:id="rId25"/>
    <p:sldId id="455" r:id="rId26"/>
    <p:sldId id="462" r:id="rId27"/>
    <p:sldId id="456" r:id="rId28"/>
    <p:sldId id="457" r:id="rId29"/>
    <p:sldId id="458" r:id="rId30"/>
    <p:sldId id="459" r:id="rId31"/>
    <p:sldId id="43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2064" autoAdjust="0"/>
  </p:normalViewPr>
  <p:slideViewPr>
    <p:cSldViewPr>
      <p:cViewPr varScale="1">
        <p:scale>
          <a:sx n="72" d="100"/>
          <a:sy n="72" d="100"/>
        </p:scale>
        <p:origin x="1530"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09"/>
          <c:w val="0.9683908045977011"/>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5"/>
            <c:invertIfNegative val="0"/>
            <c:bubble3D val="0"/>
          </c:dPt>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312507128"/>
        <c:axId val="312507520"/>
      </c:barChart>
      <c:catAx>
        <c:axId val="31250712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2507520"/>
        <c:crosses val="autoZero"/>
        <c:auto val="1"/>
        <c:lblAlgn val="ctr"/>
        <c:lblOffset val="100"/>
        <c:noMultiLvlLbl val="0"/>
      </c:catAx>
      <c:valAx>
        <c:axId val="312507520"/>
        <c:scaling>
          <c:orientation val="minMax"/>
          <c:max val="100"/>
          <c:min val="0"/>
        </c:scaling>
        <c:delete val="1"/>
        <c:axPos val="l"/>
        <c:numFmt formatCode="General" sourceLinked="1"/>
        <c:majorTickMark val="out"/>
        <c:minorTickMark val="none"/>
        <c:tickLblPos val="nextTo"/>
        <c:crossAx val="31250712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958896193021737"/>
          <c:y val="1.2707390868008933E-2"/>
          <c:w val="0.41139336367357748"/>
          <c:h val="0.94393119390234681"/>
        </c:manualLayout>
      </c:layout>
      <c:barChart>
        <c:barDir val="bar"/>
        <c:grouping val="clustered"/>
        <c:varyColors val="0"/>
        <c:ser>
          <c:idx val="0"/>
          <c:order val="0"/>
          <c:tx>
            <c:strRef>
              <c:f>Sheet1!$B$1</c:f>
              <c:strCache>
                <c:ptCount val="1"/>
                <c:pt idx="0">
                  <c:v>North Central Zone</c:v>
                </c:pt>
              </c:strCache>
            </c:strRef>
          </c:tx>
          <c:spPr>
            <a:solidFill>
              <a:srgbClr val="FFE278"/>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16</c:v>
                </c:pt>
                <c:pt idx="1">
                  <c:v>37</c:v>
                </c:pt>
                <c:pt idx="2">
                  <c:v>69</c:v>
                </c:pt>
                <c:pt idx="3">
                  <c:v>55</c:v>
                </c:pt>
                <c:pt idx="4">
                  <c:v>84</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316605560"/>
        <c:axId val="316605952"/>
      </c:barChart>
      <c:catAx>
        <c:axId val="316605560"/>
        <c:scaling>
          <c:orientation val="minMax"/>
        </c:scaling>
        <c:delete val="0"/>
        <c:axPos val="l"/>
        <c:numFmt formatCode="General" sourceLinked="1"/>
        <c:majorTickMark val="none"/>
        <c:minorTickMark val="none"/>
        <c:tickLblPos val="nextTo"/>
        <c:crossAx val="316605952"/>
        <c:crosses val="autoZero"/>
        <c:auto val="1"/>
        <c:lblAlgn val="ctr"/>
        <c:lblOffset val="100"/>
        <c:noMultiLvlLbl val="0"/>
      </c:catAx>
      <c:valAx>
        <c:axId val="316605952"/>
        <c:scaling>
          <c:orientation val="minMax"/>
          <c:max val="100"/>
        </c:scaling>
        <c:delete val="1"/>
        <c:axPos val="b"/>
        <c:numFmt formatCode="General" sourceLinked="1"/>
        <c:majorTickMark val="out"/>
        <c:minorTickMark val="none"/>
        <c:tickLblPos val="none"/>
        <c:crossAx val="316605560"/>
        <c:crosses val="autoZero"/>
        <c:crossBetween val="between"/>
      </c:valAx>
    </c:plotArea>
    <c:legend>
      <c:legendPos val="r"/>
      <c:layout>
        <c:manualLayout>
          <c:xMode val="edge"/>
          <c:yMode val="edge"/>
          <c:x val="0.79788569433407985"/>
          <c:y val="0.42926350191635315"/>
          <c:w val="0.1929399937393147"/>
          <c:h val="0.24341607930545317"/>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347275397914705"/>
          <c:y val="1.2707390868008933E-2"/>
          <c:w val="0.40441294035493269"/>
          <c:h val="1"/>
        </c:manualLayout>
      </c:layout>
      <c:barChart>
        <c:barDir val="bar"/>
        <c:grouping val="clustered"/>
        <c:varyColors val="0"/>
        <c:ser>
          <c:idx val="0"/>
          <c:order val="0"/>
          <c:tx>
            <c:strRef>
              <c:f>Sheet1!$B$1</c:f>
              <c:strCache>
                <c:ptCount val="1"/>
                <c:pt idx="0">
                  <c:v>North Central Zone</c:v>
                </c:pt>
              </c:strCache>
            </c:strRef>
          </c:tx>
          <c:spPr>
            <a:solidFill>
              <a:srgbClr val="FFE278"/>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16</c:v>
                </c:pt>
                <c:pt idx="1">
                  <c:v>50</c:v>
                </c:pt>
                <c:pt idx="2">
                  <c:v>55</c:v>
                </c:pt>
                <c:pt idx="3">
                  <c:v>47</c:v>
                </c:pt>
                <c:pt idx="4">
                  <c:v>75</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General</c:formatCode>
                <c:ptCount val="5"/>
                <c:pt idx="0">
                  <c:v>13</c:v>
                </c:pt>
                <c:pt idx="1">
                  <c:v>47</c:v>
                </c:pt>
                <c:pt idx="2">
                  <c:v>55</c:v>
                </c:pt>
                <c:pt idx="3">
                  <c:v>54</c:v>
                </c:pt>
                <c:pt idx="4">
                  <c:v>68</c:v>
                </c:pt>
              </c:numCache>
            </c:numRef>
          </c:val>
        </c:ser>
        <c:dLbls>
          <c:showLegendKey val="0"/>
          <c:showVal val="1"/>
          <c:showCatName val="0"/>
          <c:showSerName val="0"/>
          <c:showPercent val="0"/>
          <c:showBubbleSize val="0"/>
        </c:dLbls>
        <c:gapWidth val="75"/>
        <c:overlap val="-5"/>
        <c:axId val="316606736"/>
        <c:axId val="316607128"/>
      </c:barChart>
      <c:catAx>
        <c:axId val="316606736"/>
        <c:scaling>
          <c:orientation val="minMax"/>
        </c:scaling>
        <c:delete val="0"/>
        <c:axPos val="l"/>
        <c:numFmt formatCode="General" sourceLinked="1"/>
        <c:majorTickMark val="none"/>
        <c:minorTickMark val="none"/>
        <c:tickLblPos val="nextTo"/>
        <c:crossAx val="316607128"/>
        <c:crosses val="autoZero"/>
        <c:auto val="1"/>
        <c:lblAlgn val="ctr"/>
        <c:lblOffset val="100"/>
        <c:noMultiLvlLbl val="0"/>
      </c:catAx>
      <c:valAx>
        <c:axId val="316607128"/>
        <c:scaling>
          <c:orientation val="minMax"/>
          <c:max val="100"/>
        </c:scaling>
        <c:delete val="1"/>
        <c:axPos val="b"/>
        <c:numFmt formatCode="General" sourceLinked="1"/>
        <c:majorTickMark val="out"/>
        <c:minorTickMark val="none"/>
        <c:tickLblPos val="none"/>
        <c:crossAx val="316606736"/>
        <c:crosses val="autoZero"/>
        <c:crossBetween val="between"/>
      </c:valAx>
    </c:plotArea>
    <c:legend>
      <c:legendPos val="r"/>
      <c:layout>
        <c:manualLayout>
          <c:xMode val="edge"/>
          <c:yMode val="edge"/>
          <c:x val="0.79788569433407985"/>
          <c:y val="0.42926350191635315"/>
          <c:w val="0.1929399937393147"/>
          <c:h val="0.2281245867333659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18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315267000"/>
        <c:axId val="315267392"/>
      </c:barChart>
      <c:catAx>
        <c:axId val="315267000"/>
        <c:scaling>
          <c:orientation val="minMax"/>
        </c:scaling>
        <c:delete val="0"/>
        <c:axPos val="b"/>
        <c:numFmt formatCode="General" sourceLinked="1"/>
        <c:majorTickMark val="none"/>
        <c:minorTickMark val="none"/>
        <c:tickLblPos val="nextTo"/>
        <c:crossAx val="315267392"/>
        <c:crosses val="autoZero"/>
        <c:auto val="1"/>
        <c:lblAlgn val="ctr"/>
        <c:lblOffset val="100"/>
        <c:noMultiLvlLbl val="0"/>
      </c:catAx>
      <c:valAx>
        <c:axId val="315267392"/>
        <c:scaling>
          <c:orientation val="minMax"/>
          <c:max val="50"/>
        </c:scaling>
        <c:delete val="1"/>
        <c:axPos val="l"/>
        <c:numFmt formatCode="General" sourceLinked="1"/>
        <c:majorTickMark val="out"/>
        <c:minorTickMark val="none"/>
        <c:tickLblPos val="nextTo"/>
        <c:crossAx val="315267000"/>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North Central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28</c:v>
                </c:pt>
                <c:pt idx="1">
                  <c:v>13</c:v>
                </c:pt>
              </c:numCache>
            </c:numRef>
          </c:val>
        </c:ser>
        <c:dLbls>
          <c:showLegendKey val="0"/>
          <c:showVal val="0"/>
          <c:showCatName val="0"/>
          <c:showSerName val="0"/>
          <c:showPercent val="0"/>
          <c:showBubbleSize val="0"/>
        </c:dLbls>
        <c:gapWidth val="70"/>
        <c:axId val="315268176"/>
        <c:axId val="315268568"/>
      </c:barChart>
      <c:catAx>
        <c:axId val="315268176"/>
        <c:scaling>
          <c:orientation val="minMax"/>
        </c:scaling>
        <c:delete val="0"/>
        <c:axPos val="b"/>
        <c:numFmt formatCode="General" sourceLinked="1"/>
        <c:majorTickMark val="none"/>
        <c:minorTickMark val="none"/>
        <c:tickLblPos val="nextTo"/>
        <c:crossAx val="315268568"/>
        <c:crosses val="autoZero"/>
        <c:auto val="1"/>
        <c:lblAlgn val="ctr"/>
        <c:lblOffset val="100"/>
        <c:noMultiLvlLbl val="0"/>
      </c:catAx>
      <c:valAx>
        <c:axId val="315268568"/>
        <c:scaling>
          <c:orientation val="minMax"/>
          <c:max val="100"/>
        </c:scaling>
        <c:delete val="1"/>
        <c:axPos val="l"/>
        <c:numFmt formatCode="General" sourceLinked="1"/>
        <c:majorTickMark val="out"/>
        <c:minorTickMark val="none"/>
        <c:tickLblPos val="nextTo"/>
        <c:crossAx val="315268176"/>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20</c:v>
                </c:pt>
                <c:pt idx="1">
                  <c:v>10</c:v>
                </c:pt>
              </c:numCache>
            </c:numRef>
          </c:val>
        </c:ser>
        <c:ser>
          <c:idx val="1"/>
          <c:order val="1"/>
          <c:tx>
            <c:strRef>
              <c:f>Sheet1!$C$1</c:f>
              <c:strCache>
                <c:ptCount val="1"/>
                <c:pt idx="0">
                  <c:v>North Central Zone</c:v>
                </c:pt>
              </c:strCache>
            </c:strRef>
          </c:tx>
          <c:spPr>
            <a:solidFill>
              <a:srgbClr val="FFE278"/>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28</c:v>
                </c:pt>
                <c:pt idx="1">
                  <c:v>16</c:v>
                </c:pt>
              </c:numCache>
            </c:numRef>
          </c:val>
        </c:ser>
        <c:dLbls>
          <c:dLblPos val="outEnd"/>
          <c:showLegendKey val="0"/>
          <c:showVal val="1"/>
          <c:showCatName val="0"/>
          <c:showSerName val="0"/>
          <c:showPercent val="0"/>
          <c:showBubbleSize val="0"/>
        </c:dLbls>
        <c:gapWidth val="70"/>
        <c:axId val="315269744"/>
        <c:axId val="315270136"/>
      </c:barChart>
      <c:catAx>
        <c:axId val="315269744"/>
        <c:scaling>
          <c:orientation val="minMax"/>
        </c:scaling>
        <c:delete val="0"/>
        <c:axPos val="b"/>
        <c:numFmt formatCode="General" sourceLinked="1"/>
        <c:majorTickMark val="none"/>
        <c:minorTickMark val="none"/>
        <c:tickLblPos val="nextTo"/>
        <c:crossAx val="315270136"/>
        <c:crosses val="autoZero"/>
        <c:auto val="1"/>
        <c:lblAlgn val="ctr"/>
        <c:lblOffset val="100"/>
        <c:noMultiLvlLbl val="0"/>
      </c:catAx>
      <c:valAx>
        <c:axId val="315270136"/>
        <c:scaling>
          <c:orientation val="minMax"/>
          <c:max val="100"/>
        </c:scaling>
        <c:delete val="1"/>
        <c:axPos val="l"/>
        <c:numFmt formatCode="General" sourceLinked="1"/>
        <c:majorTickMark val="out"/>
        <c:minorTickMark val="none"/>
        <c:tickLblPos val="nextTo"/>
        <c:crossAx val="315269744"/>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312456064"/>
        <c:axId val="314975720"/>
      </c:barChart>
      <c:catAx>
        <c:axId val="312456064"/>
        <c:scaling>
          <c:orientation val="minMax"/>
        </c:scaling>
        <c:delete val="0"/>
        <c:axPos val="b"/>
        <c:numFmt formatCode="General" sourceLinked="1"/>
        <c:majorTickMark val="none"/>
        <c:minorTickMark val="none"/>
        <c:tickLblPos val="nextTo"/>
        <c:crossAx val="314975720"/>
        <c:crosses val="autoZero"/>
        <c:auto val="1"/>
        <c:lblAlgn val="ctr"/>
        <c:lblOffset val="100"/>
        <c:noMultiLvlLbl val="0"/>
      </c:catAx>
      <c:valAx>
        <c:axId val="314975720"/>
        <c:scaling>
          <c:orientation val="minMax"/>
          <c:max val="100"/>
        </c:scaling>
        <c:delete val="1"/>
        <c:axPos val="l"/>
        <c:numFmt formatCode="General" sourceLinked="1"/>
        <c:majorTickMark val="out"/>
        <c:minorTickMark val="none"/>
        <c:tickLblPos val="nextTo"/>
        <c:crossAx val="312456064"/>
        <c:crosses val="autoZero"/>
        <c:crossBetween val="between"/>
      </c:valAx>
      <c:spPr>
        <a:noFill/>
        <a:ln w="25397">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Nigeria</c:v>
                </c:pt>
                <c:pt idx="1">
                  <c:v>North Central Zone</c:v>
                </c:pt>
              </c:strCache>
            </c:strRef>
          </c:cat>
          <c:val>
            <c:numRef>
              <c:f>Sheet1!$B$2:$C$2</c:f>
              <c:numCache>
                <c:formatCode>General</c:formatCode>
                <c:ptCount val="2"/>
                <c:pt idx="0">
                  <c:v>24</c:v>
                </c:pt>
                <c:pt idx="1">
                  <c:v>25</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Nigeria</c:v>
                </c:pt>
                <c:pt idx="1">
                  <c:v>North Central Zone</c:v>
                </c:pt>
              </c:strCache>
            </c:strRef>
          </c:cat>
          <c:val>
            <c:numRef>
              <c:f>Sheet1!$B$3:$C$3</c:f>
              <c:numCache>
                <c:formatCode>General</c:formatCode>
                <c:ptCount val="2"/>
                <c:pt idx="0">
                  <c:v>34</c:v>
                </c:pt>
                <c:pt idx="1">
                  <c:v>17</c:v>
                </c:pt>
              </c:numCache>
            </c:numRef>
          </c:val>
        </c:ser>
        <c:dLbls>
          <c:showLegendKey val="0"/>
          <c:showVal val="1"/>
          <c:showCatName val="0"/>
          <c:showSerName val="0"/>
          <c:showPercent val="0"/>
          <c:showBubbleSize val="0"/>
        </c:dLbls>
        <c:gapWidth val="70"/>
        <c:axId val="316055000"/>
        <c:axId val="316055392"/>
      </c:barChart>
      <c:catAx>
        <c:axId val="316055000"/>
        <c:scaling>
          <c:orientation val="minMax"/>
        </c:scaling>
        <c:delete val="0"/>
        <c:axPos val="b"/>
        <c:numFmt formatCode="General" sourceLinked="1"/>
        <c:majorTickMark val="none"/>
        <c:minorTickMark val="none"/>
        <c:tickLblPos val="nextTo"/>
        <c:crossAx val="316055392"/>
        <c:crosses val="autoZero"/>
        <c:auto val="1"/>
        <c:lblAlgn val="ctr"/>
        <c:lblOffset val="100"/>
        <c:noMultiLvlLbl val="0"/>
      </c:catAx>
      <c:valAx>
        <c:axId val="316055392"/>
        <c:scaling>
          <c:orientation val="minMax"/>
          <c:max val="100"/>
        </c:scaling>
        <c:delete val="1"/>
        <c:axPos val="l"/>
        <c:numFmt formatCode="General" sourceLinked="1"/>
        <c:majorTickMark val="out"/>
        <c:minorTickMark val="none"/>
        <c:tickLblPos val="nextTo"/>
        <c:crossAx val="316055000"/>
        <c:crosses val="autoZero"/>
        <c:crossBetween val="between"/>
      </c:valAx>
      <c:spPr>
        <a:noFill/>
        <a:ln w="25379">
          <a:noFill/>
        </a:ln>
      </c:spPr>
    </c:plotArea>
    <c:legend>
      <c:legendPos val="t"/>
      <c:layout/>
      <c:overlay val="0"/>
    </c:legend>
    <c:plotVisOnly val="1"/>
    <c:dispBlanksAs val="gap"/>
    <c:showDLblsOverMax val="0"/>
  </c:chart>
  <c:txPr>
    <a:bodyPr/>
    <a:lstStyle/>
    <a:p>
      <a:pPr>
        <a:defRPr sz="1799"/>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18E-2"/>
          <c:y val="0.14220951547723212"/>
          <c:w val="0.96604938271604934"/>
          <c:h val="0.75223055451401943"/>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Central Zone</c:v>
                </c:pt>
              </c:strCache>
            </c:strRef>
          </c:cat>
          <c:val>
            <c:numRef>
              <c:f>Sheet1!$B$2:$C$2</c:f>
              <c:numCache>
                <c:formatCode>General</c:formatCode>
                <c:ptCount val="2"/>
                <c:pt idx="0">
                  <c:v>46</c:v>
                </c:pt>
                <c:pt idx="1">
                  <c:v>51</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Central Zone</c:v>
                </c:pt>
              </c:strCache>
            </c:strRef>
          </c:cat>
          <c:val>
            <c:numRef>
              <c:f>Sheet1!$B$3:$C$3</c:f>
              <c:numCache>
                <c:formatCode>General</c:formatCode>
                <c:ptCount val="2"/>
                <c:pt idx="0">
                  <c:v>68</c:v>
                </c:pt>
                <c:pt idx="1">
                  <c:v>76</c:v>
                </c:pt>
              </c:numCache>
            </c:numRef>
          </c:val>
        </c:ser>
        <c:dLbls>
          <c:showLegendKey val="0"/>
          <c:showVal val="1"/>
          <c:showCatName val="0"/>
          <c:showSerName val="0"/>
          <c:showPercent val="0"/>
          <c:showBubbleSize val="0"/>
        </c:dLbls>
        <c:gapWidth val="70"/>
        <c:axId val="316057352"/>
        <c:axId val="316057744"/>
      </c:barChart>
      <c:catAx>
        <c:axId val="316057352"/>
        <c:scaling>
          <c:orientation val="minMax"/>
        </c:scaling>
        <c:delete val="0"/>
        <c:axPos val="b"/>
        <c:numFmt formatCode="General" sourceLinked="1"/>
        <c:majorTickMark val="none"/>
        <c:minorTickMark val="none"/>
        <c:tickLblPos val="nextTo"/>
        <c:crossAx val="316057744"/>
        <c:crosses val="autoZero"/>
        <c:auto val="1"/>
        <c:lblAlgn val="ctr"/>
        <c:lblOffset val="100"/>
        <c:noMultiLvlLbl val="0"/>
      </c:catAx>
      <c:valAx>
        <c:axId val="316057744"/>
        <c:scaling>
          <c:orientation val="minMax"/>
          <c:max val="100"/>
        </c:scaling>
        <c:delete val="1"/>
        <c:axPos val="l"/>
        <c:numFmt formatCode="General" sourceLinked="1"/>
        <c:majorTickMark val="out"/>
        <c:minorTickMark val="none"/>
        <c:tickLblPos val="nextTo"/>
        <c:crossAx val="316057352"/>
        <c:crosses val="autoZero"/>
        <c:crossBetween val="between"/>
      </c:valAx>
      <c:spPr>
        <a:noFill/>
        <a:ln w="25403">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18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319840248"/>
        <c:axId val="319840640"/>
      </c:barChart>
      <c:catAx>
        <c:axId val="319840248"/>
        <c:scaling>
          <c:orientation val="minMax"/>
        </c:scaling>
        <c:delete val="0"/>
        <c:axPos val="b"/>
        <c:numFmt formatCode="General" sourceLinked="1"/>
        <c:majorTickMark val="none"/>
        <c:minorTickMark val="none"/>
        <c:tickLblPos val="nextTo"/>
        <c:crossAx val="319840640"/>
        <c:crosses val="autoZero"/>
        <c:auto val="1"/>
        <c:lblAlgn val="ctr"/>
        <c:lblOffset val="100"/>
        <c:noMultiLvlLbl val="0"/>
      </c:catAx>
      <c:valAx>
        <c:axId val="319840640"/>
        <c:scaling>
          <c:orientation val="minMax"/>
          <c:max val="100"/>
        </c:scaling>
        <c:delete val="1"/>
        <c:axPos val="l"/>
        <c:numFmt formatCode="General" sourceLinked="1"/>
        <c:majorTickMark val="out"/>
        <c:minorTickMark val="none"/>
        <c:tickLblPos val="nextTo"/>
        <c:crossAx val="319840248"/>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4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North Central Zone</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61</c:v>
                </c:pt>
                <c:pt idx="1">
                  <c:v>73</c:v>
                </c:pt>
                <c:pt idx="2">
                  <c:v>58</c:v>
                </c:pt>
              </c:numCache>
            </c:numRef>
          </c:val>
        </c:ser>
        <c:dLbls>
          <c:showLegendKey val="0"/>
          <c:showVal val="1"/>
          <c:showCatName val="0"/>
          <c:showSerName val="0"/>
          <c:showPercent val="0"/>
          <c:showBubbleSize val="0"/>
        </c:dLbls>
        <c:gapWidth val="75"/>
        <c:overlap val="-5"/>
        <c:axId val="312508304"/>
        <c:axId val="312508696"/>
      </c:barChart>
      <c:catAx>
        <c:axId val="31250830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2508696"/>
        <c:crosses val="autoZero"/>
        <c:auto val="1"/>
        <c:lblAlgn val="ctr"/>
        <c:lblOffset val="100"/>
        <c:noMultiLvlLbl val="0"/>
      </c:catAx>
      <c:valAx>
        <c:axId val="312508696"/>
        <c:scaling>
          <c:orientation val="minMax"/>
          <c:max val="100"/>
          <c:min val="0"/>
        </c:scaling>
        <c:delete val="1"/>
        <c:axPos val="l"/>
        <c:numFmt formatCode="0" sourceLinked="1"/>
        <c:majorTickMark val="out"/>
        <c:minorTickMark val="none"/>
        <c:tickLblPos val="none"/>
        <c:crossAx val="31250830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4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74</c:v>
                </c:pt>
                <c:pt idx="1">
                  <c:v>85</c:v>
                </c:pt>
                <c:pt idx="2">
                  <c:v>70</c:v>
                </c:pt>
              </c:numCache>
            </c:numRef>
          </c:val>
        </c:ser>
        <c:ser>
          <c:idx val="1"/>
          <c:order val="1"/>
          <c:tx>
            <c:strRef>
              <c:f>Sheet1!$C$1</c:f>
              <c:strCache>
                <c:ptCount val="1"/>
                <c:pt idx="0">
                  <c:v>North Central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General</c:formatCode>
                <c:ptCount val="3"/>
                <c:pt idx="0">
                  <c:v>66</c:v>
                </c:pt>
                <c:pt idx="1">
                  <c:v>82</c:v>
                </c:pt>
                <c:pt idx="2">
                  <c:v>62</c:v>
                </c:pt>
              </c:numCache>
            </c:numRef>
          </c:val>
        </c:ser>
        <c:dLbls>
          <c:showLegendKey val="0"/>
          <c:showVal val="1"/>
          <c:showCatName val="0"/>
          <c:showSerName val="0"/>
          <c:showPercent val="0"/>
          <c:showBubbleSize val="0"/>
        </c:dLbls>
        <c:gapWidth val="75"/>
        <c:overlap val="-5"/>
        <c:axId val="312452928"/>
        <c:axId val="312453320"/>
      </c:barChart>
      <c:catAx>
        <c:axId val="31245292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2453320"/>
        <c:crosses val="autoZero"/>
        <c:auto val="1"/>
        <c:lblAlgn val="ctr"/>
        <c:lblOffset val="100"/>
        <c:noMultiLvlLbl val="0"/>
      </c:catAx>
      <c:valAx>
        <c:axId val="312453320"/>
        <c:scaling>
          <c:orientation val="minMax"/>
          <c:max val="100"/>
          <c:min val="0"/>
        </c:scaling>
        <c:delete val="1"/>
        <c:axPos val="l"/>
        <c:numFmt formatCode="0" sourceLinked="1"/>
        <c:majorTickMark val="out"/>
        <c:minorTickMark val="none"/>
        <c:tickLblPos val="none"/>
        <c:crossAx val="31245292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Pt>
            <c:idx val="5"/>
            <c:invertIfNegative val="0"/>
            <c:bubble3D val="0"/>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Pt>
            <c:idx val="5"/>
            <c:invertIfNegative val="0"/>
            <c:bubble3D val="0"/>
          </c:dPt>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312454104"/>
        <c:axId val="312454496"/>
      </c:barChart>
      <c:catAx>
        <c:axId val="31245410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2454496"/>
        <c:crosses val="autoZero"/>
        <c:auto val="1"/>
        <c:lblAlgn val="ctr"/>
        <c:lblOffset val="100"/>
        <c:noMultiLvlLbl val="0"/>
      </c:catAx>
      <c:valAx>
        <c:axId val="312454496"/>
        <c:scaling>
          <c:orientation val="minMax"/>
          <c:max val="100"/>
        </c:scaling>
        <c:delete val="1"/>
        <c:axPos val="l"/>
        <c:numFmt formatCode="General" sourceLinked="1"/>
        <c:majorTickMark val="out"/>
        <c:minorTickMark val="none"/>
        <c:tickLblPos val="nextTo"/>
        <c:crossAx val="31245410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08E-2"/>
          <c:y val="0.18494251941520512"/>
          <c:w val="0.96604938271604934"/>
          <c:h val="0.59373574198463397"/>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312455280"/>
        <c:axId val="312455672"/>
      </c:barChart>
      <c:catAx>
        <c:axId val="31245528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2455672"/>
        <c:crosses val="autoZero"/>
        <c:auto val="1"/>
        <c:lblAlgn val="ctr"/>
        <c:lblOffset val="100"/>
        <c:noMultiLvlLbl val="0"/>
      </c:catAx>
      <c:valAx>
        <c:axId val="312455672"/>
        <c:scaling>
          <c:orientation val="minMax"/>
          <c:max val="100"/>
        </c:scaling>
        <c:delete val="1"/>
        <c:axPos val="l"/>
        <c:numFmt formatCode="General" sourceLinked="1"/>
        <c:majorTickMark val="out"/>
        <c:minorTickMark val="none"/>
        <c:tickLblPos val="nextTo"/>
        <c:crossAx val="312455280"/>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35249796361663"/>
          <c:y val="2.8205128205128206E-2"/>
          <c:w val="0.49976423205719972"/>
          <c:h val="0.94358974358974357"/>
        </c:manualLayout>
      </c:layout>
      <c:barChart>
        <c:barDir val="bar"/>
        <c:grouping val="clustered"/>
        <c:varyColors val="0"/>
        <c:ser>
          <c:idx val="0"/>
          <c:order val="0"/>
          <c:tx>
            <c:strRef>
              <c:f>Sheet1!$B$1</c:f>
              <c:strCache>
                <c:ptCount val="1"/>
                <c:pt idx="0">
                  <c:v>North Central Zone</c:v>
                </c:pt>
              </c:strCache>
            </c:strRef>
          </c:tx>
          <c:spPr>
            <a:solidFill>
              <a:srgbClr val="FFE278"/>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26</c:v>
                </c:pt>
                <c:pt idx="1">
                  <c:v>64</c:v>
                </c:pt>
                <c:pt idx="2">
                  <c:v>54</c:v>
                </c:pt>
                <c:pt idx="3">
                  <c:v>67</c:v>
                </c:pt>
                <c:pt idx="4">
                  <c:v>52</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314976112"/>
        <c:axId val="314976504"/>
      </c:barChart>
      <c:catAx>
        <c:axId val="314976112"/>
        <c:scaling>
          <c:orientation val="minMax"/>
        </c:scaling>
        <c:delete val="0"/>
        <c:axPos val="l"/>
        <c:numFmt formatCode="General" sourceLinked="0"/>
        <c:majorTickMark val="none"/>
        <c:minorTickMark val="none"/>
        <c:tickLblPos val="nextTo"/>
        <c:crossAx val="314976504"/>
        <c:crosses val="autoZero"/>
        <c:auto val="1"/>
        <c:lblAlgn val="ctr"/>
        <c:lblOffset val="100"/>
        <c:noMultiLvlLbl val="0"/>
      </c:catAx>
      <c:valAx>
        <c:axId val="314976504"/>
        <c:scaling>
          <c:orientation val="minMax"/>
          <c:max val="100"/>
          <c:min val="0"/>
        </c:scaling>
        <c:delete val="1"/>
        <c:axPos val="b"/>
        <c:numFmt formatCode="General" sourceLinked="1"/>
        <c:majorTickMark val="out"/>
        <c:minorTickMark val="none"/>
        <c:tickLblPos val="none"/>
        <c:crossAx val="314976112"/>
        <c:crosses val="autoZero"/>
        <c:crossBetween val="between"/>
      </c:valAx>
    </c:plotArea>
    <c:legend>
      <c:legendPos val="r"/>
      <c:layout>
        <c:manualLayout>
          <c:xMode val="edge"/>
          <c:yMode val="edge"/>
          <c:x val="0.78853052312426464"/>
          <c:y val="0.34678154653745202"/>
          <c:w val="0.21146947687573536"/>
          <c:h val="0.23977024025842925"/>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North Central Zone</c:v>
                </c:pt>
              </c:strCache>
            </c:strRef>
          </c:tx>
          <c:spPr>
            <a:solidFill>
              <a:srgbClr val="FFE278"/>
            </a:solidFill>
          </c:spPr>
          <c:invertIfNegative val="0"/>
          <c:dPt>
            <c:idx val="0"/>
            <c:invertIfNegative val="0"/>
            <c:bubble3D val="0"/>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20</c:v>
                </c:pt>
                <c:pt idx="1">
                  <c:v>71</c:v>
                </c:pt>
                <c:pt idx="2">
                  <c:v>52</c:v>
                </c:pt>
                <c:pt idx="3">
                  <c:v>63</c:v>
                </c:pt>
                <c:pt idx="4">
                  <c:v>49</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General</c:formatCode>
                <c:ptCount val="5"/>
                <c:pt idx="0">
                  <c:v>37</c:v>
                </c:pt>
                <c:pt idx="1">
                  <c:v>78</c:v>
                </c:pt>
                <c:pt idx="2">
                  <c:v>66</c:v>
                </c:pt>
                <c:pt idx="3">
                  <c:v>75</c:v>
                </c:pt>
                <c:pt idx="4">
                  <c:v>66</c:v>
                </c:pt>
              </c:numCache>
            </c:numRef>
          </c:val>
        </c:ser>
        <c:dLbls>
          <c:showLegendKey val="0"/>
          <c:showVal val="1"/>
          <c:showCatName val="0"/>
          <c:showSerName val="0"/>
          <c:showPercent val="0"/>
          <c:showBubbleSize val="0"/>
        </c:dLbls>
        <c:gapWidth val="75"/>
        <c:overlap val="-5"/>
        <c:axId val="314977288"/>
        <c:axId val="314977680"/>
      </c:barChart>
      <c:catAx>
        <c:axId val="314977288"/>
        <c:scaling>
          <c:orientation val="minMax"/>
        </c:scaling>
        <c:delete val="0"/>
        <c:axPos val="l"/>
        <c:numFmt formatCode="General" sourceLinked="0"/>
        <c:majorTickMark val="none"/>
        <c:minorTickMark val="none"/>
        <c:tickLblPos val="nextTo"/>
        <c:crossAx val="314977680"/>
        <c:crosses val="autoZero"/>
        <c:auto val="1"/>
        <c:lblAlgn val="ctr"/>
        <c:lblOffset val="100"/>
        <c:noMultiLvlLbl val="0"/>
      </c:catAx>
      <c:valAx>
        <c:axId val="314977680"/>
        <c:scaling>
          <c:orientation val="minMax"/>
          <c:max val="100"/>
          <c:min val="0"/>
        </c:scaling>
        <c:delete val="1"/>
        <c:axPos val="b"/>
        <c:numFmt formatCode="General" sourceLinked="1"/>
        <c:majorTickMark val="out"/>
        <c:minorTickMark val="none"/>
        <c:tickLblPos val="none"/>
        <c:crossAx val="314977288"/>
        <c:crosses val="autoZero"/>
        <c:crossBetween val="between"/>
      </c:valAx>
    </c:plotArea>
    <c:legend>
      <c:legendPos val="r"/>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663888297746566"/>
          <c:y val="2.8205128205128206E-2"/>
          <c:w val="0.57336111702253434"/>
          <c:h val="0.94358974358974357"/>
        </c:manualLayout>
      </c:layout>
      <c:barChart>
        <c:barDir val="bar"/>
        <c:grouping val="clustered"/>
        <c:varyColors val="0"/>
        <c:ser>
          <c:idx val="0"/>
          <c:order val="0"/>
          <c:tx>
            <c:strRef>
              <c:f>Sheet1!$B$1</c:f>
              <c:strCache>
                <c:ptCount val="1"/>
                <c:pt idx="0">
                  <c:v>North Central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51</c:v>
                </c:pt>
                <c:pt idx="1">
                  <c:v>55</c:v>
                </c:pt>
                <c:pt idx="2">
                  <c:v>64</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314978464"/>
        <c:axId val="314978856"/>
      </c:barChart>
      <c:catAx>
        <c:axId val="314978464"/>
        <c:scaling>
          <c:orientation val="minMax"/>
        </c:scaling>
        <c:delete val="0"/>
        <c:axPos val="l"/>
        <c:numFmt formatCode="General" sourceLinked="0"/>
        <c:majorTickMark val="none"/>
        <c:minorTickMark val="none"/>
        <c:tickLblPos val="nextTo"/>
        <c:crossAx val="314978856"/>
        <c:crosses val="autoZero"/>
        <c:auto val="1"/>
        <c:lblAlgn val="ctr"/>
        <c:lblOffset val="100"/>
        <c:noMultiLvlLbl val="0"/>
      </c:catAx>
      <c:valAx>
        <c:axId val="314978856"/>
        <c:scaling>
          <c:orientation val="minMax"/>
          <c:max val="100"/>
          <c:min val="0"/>
        </c:scaling>
        <c:delete val="1"/>
        <c:axPos val="b"/>
        <c:numFmt formatCode="General" sourceLinked="1"/>
        <c:majorTickMark val="out"/>
        <c:minorTickMark val="none"/>
        <c:tickLblPos val="nextTo"/>
        <c:crossAx val="314978464"/>
        <c:crosses val="autoZero"/>
        <c:crossBetween val="between"/>
      </c:valAx>
    </c:plotArea>
    <c:legend>
      <c:legendPos val="r"/>
      <c:layout>
        <c:manualLayout>
          <c:xMode val="edge"/>
          <c:yMode val="edge"/>
          <c:x val="0.81053640254427661"/>
          <c:y val="0.42883282858873412"/>
          <c:w val="0.18045458844671444"/>
          <c:h val="0.2628471633353523"/>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824927595257487"/>
          <c:y val="2.8205128205128206E-2"/>
          <c:w val="0.59175072404742513"/>
          <c:h val="0.94358974358974357"/>
        </c:manualLayout>
      </c:layout>
      <c:barChart>
        <c:barDir val="bar"/>
        <c:grouping val="clustered"/>
        <c:varyColors val="0"/>
        <c:ser>
          <c:idx val="0"/>
          <c:order val="0"/>
          <c:tx>
            <c:strRef>
              <c:f>Sheet1!$B$1</c:f>
              <c:strCache>
                <c:ptCount val="1"/>
                <c:pt idx="0">
                  <c:v>North Central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44</c:v>
                </c:pt>
                <c:pt idx="1">
                  <c:v>51</c:v>
                </c:pt>
                <c:pt idx="2">
                  <c:v>59</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General</c:formatCode>
                <c:ptCount val="3"/>
                <c:pt idx="0">
                  <c:v>45</c:v>
                </c:pt>
                <c:pt idx="1">
                  <c:v>53</c:v>
                </c:pt>
                <c:pt idx="2">
                  <c:v>62</c:v>
                </c:pt>
              </c:numCache>
            </c:numRef>
          </c:val>
        </c:ser>
        <c:dLbls>
          <c:showLegendKey val="0"/>
          <c:showVal val="1"/>
          <c:showCatName val="0"/>
          <c:showSerName val="0"/>
          <c:showPercent val="0"/>
          <c:showBubbleSize val="0"/>
        </c:dLbls>
        <c:gapWidth val="75"/>
        <c:overlap val="-5"/>
        <c:axId val="316604384"/>
        <c:axId val="316604776"/>
      </c:barChart>
      <c:catAx>
        <c:axId val="316604384"/>
        <c:scaling>
          <c:orientation val="minMax"/>
        </c:scaling>
        <c:delete val="0"/>
        <c:axPos val="l"/>
        <c:numFmt formatCode="General" sourceLinked="0"/>
        <c:majorTickMark val="none"/>
        <c:minorTickMark val="none"/>
        <c:tickLblPos val="nextTo"/>
        <c:crossAx val="316604776"/>
        <c:crosses val="autoZero"/>
        <c:auto val="1"/>
        <c:lblAlgn val="ctr"/>
        <c:lblOffset val="100"/>
        <c:noMultiLvlLbl val="0"/>
      </c:catAx>
      <c:valAx>
        <c:axId val="316604776"/>
        <c:scaling>
          <c:orientation val="minMax"/>
          <c:max val="100"/>
          <c:min val="0"/>
        </c:scaling>
        <c:delete val="1"/>
        <c:axPos val="b"/>
        <c:numFmt formatCode="General" sourceLinked="1"/>
        <c:majorTickMark val="out"/>
        <c:minorTickMark val="none"/>
        <c:tickLblPos val="nextTo"/>
        <c:crossAx val="316604384"/>
        <c:crosses val="autoZero"/>
        <c:crossBetween val="between"/>
      </c:valAx>
    </c:plotArea>
    <c:legend>
      <c:legendPos val="r"/>
      <c:layout>
        <c:manualLayout>
          <c:xMode val="edge"/>
          <c:yMode val="edge"/>
          <c:x val="0.78350937551724953"/>
          <c:y val="0.42883282858873412"/>
          <c:w val="0.20748161547374147"/>
          <c:h val="0.2474625479507369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and 62% of men know that HIV can be transmitted by breastfeeding. Fewer women (52%) and</a:t>
            </a:r>
            <a:r>
              <a:rPr lang="en-US" baseline="0" dirty="0" smtClean="0"/>
              <a:t> men (53%)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extLst>
      <p:ext uri="{BB962C8B-B14F-4D97-AF65-F5344CB8AC3E}">
        <p14:creationId xmlns:p14="http://schemas.microsoft.com/office/powerpoint/2010/main" val="3236310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are not yet accepting of people living with HIV/AIDS.  More than two-thirds of Nigerian women and 84% of women in North Central Zone are willing to care for a family member with HIV/AIDS in their home. Nearly half of women and men would buy fresh vegetables from a shopkeeper who has HIV. Just 12% of women in Nigeria and 16% of women in North Central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extLst>
      <p:ext uri="{BB962C8B-B14F-4D97-AF65-F5344CB8AC3E}">
        <p14:creationId xmlns:p14="http://schemas.microsoft.com/office/powerpoint/2010/main" val="577753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Nigerian men are not yet accepting of people living with HIV/AIDS.  More than two-thirds of men in Nigeria and three-quarters of men in North Central Zone are willing to care for a family member with HIV/AIDS in their home. Nearly half of women and men would buy fresh vegetables from a shopkeeper who has HIV. Just 13% men in Nigeria and 16% of men in North Central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15</a:t>
            </a:fld>
            <a:endParaRPr lang="en-US"/>
          </a:p>
        </p:txBody>
      </p:sp>
    </p:spTree>
    <p:extLst>
      <p:ext uri="{BB962C8B-B14F-4D97-AF65-F5344CB8AC3E}">
        <p14:creationId xmlns:p14="http://schemas.microsoft.com/office/powerpoint/2010/main" val="4229718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16</a:t>
            </a:fld>
            <a:endParaRPr lang="en-US" smtClean="0"/>
          </a:p>
        </p:txBody>
      </p:sp>
    </p:spTree>
    <p:extLst>
      <p:ext uri="{BB962C8B-B14F-4D97-AF65-F5344CB8AC3E}">
        <p14:creationId xmlns:p14="http://schemas.microsoft.com/office/powerpoint/2010/main" val="2990075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28% in North Central Zone have been tested at some time and received the results.  In the 12 months before the survey, 10% of women and 12% of women in North Central</a:t>
            </a:r>
            <a:r>
              <a:rPr lang="en-US" baseline="0" dirty="0" smtClean="0"/>
              <a:t> Zone </a:t>
            </a:r>
            <a:r>
              <a:rPr lang="en-US" dirty="0" smtClean="0"/>
              <a:t>have been tested and received the results.  </a:t>
            </a:r>
          </a:p>
          <a:p>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19</a:t>
            </a:fld>
            <a:endParaRPr lang="en-US" smtClean="0"/>
          </a:p>
        </p:txBody>
      </p:sp>
    </p:spTree>
    <p:extLst>
      <p:ext uri="{BB962C8B-B14F-4D97-AF65-F5344CB8AC3E}">
        <p14:creationId xmlns:p14="http://schemas.microsoft.com/office/powerpoint/2010/main" val="689503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HIV</a:t>
            </a:r>
            <a:r>
              <a:rPr lang="en-US" baseline="0" dirty="0" smtClean="0"/>
              <a:t> testing in the last 12 months and receiving results among women in highest in FCT-Abuja at 24% and lowest in </a:t>
            </a:r>
            <a:r>
              <a:rPr lang="en-US" baseline="0" dirty="0" err="1" smtClean="0"/>
              <a:t>Kwara</a:t>
            </a:r>
            <a:r>
              <a:rPr lang="en-US" baseline="0" dirty="0" smtClean="0"/>
              <a:t> at 6%.</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20% of men in Nigeria and 28% of men in North Central Zone have ever been </a:t>
            </a:r>
            <a:r>
              <a:rPr lang="en-US" dirty="0" err="1" smtClean="0"/>
              <a:t>teseted</a:t>
            </a:r>
            <a:r>
              <a:rPr lang="en-US" dirty="0" smtClean="0"/>
              <a:t> for HIV and received their results. A smaller percentage have been test for HIV and</a:t>
            </a:r>
            <a:r>
              <a:rPr lang="en-US" baseline="0" dirty="0" smtClean="0"/>
              <a:t> received their results in the last 12 months.</a:t>
            </a:r>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21</a:t>
            </a:fld>
            <a:endParaRPr lang="en-US" smtClean="0"/>
          </a:p>
        </p:txBody>
      </p:sp>
    </p:spTree>
    <p:extLst>
      <p:ext uri="{BB962C8B-B14F-4D97-AF65-F5344CB8AC3E}">
        <p14:creationId xmlns:p14="http://schemas.microsoft.com/office/powerpoint/2010/main" val="3139528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HIV</a:t>
            </a:r>
            <a:r>
              <a:rPr lang="en-US" baseline="0" dirty="0" smtClean="0"/>
              <a:t> testing in the last year and receiving results among men is highest in FCT-Abuja and Plateau at 25% and lowest in Niger at 9%.</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23</a:t>
            </a:fld>
            <a:endParaRPr lang="en-US" smtClean="0"/>
          </a:p>
        </p:txBody>
      </p:sp>
    </p:spTree>
    <p:extLst>
      <p:ext uri="{BB962C8B-B14F-4D97-AF65-F5344CB8AC3E}">
        <p14:creationId xmlns:p14="http://schemas.microsoft.com/office/powerpoint/2010/main" val="1294620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that HIV awareness. Over half of women in Nigeria and North Central </a:t>
            </a:r>
            <a:r>
              <a:rPr lang="en-US" baseline="0" dirty="0" err="1" smtClean="0"/>
              <a:t>Zoneknow</a:t>
            </a:r>
            <a:r>
              <a:rPr lang="en-US" baseline="0" dirty="0" smtClean="0"/>
              <a:t>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31045062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23% were </a:t>
            </a:r>
            <a:r>
              <a:rPr lang="en-US" dirty="0" err="1" smtClean="0"/>
              <a:t>counselled</a:t>
            </a:r>
            <a:r>
              <a:rPr lang="en-US" dirty="0" smtClean="0"/>
              <a:t>, tested and received their results. Failure to counsel and test pregnant women  represents a missed opportunity to prevent mother to child transmission.</a:t>
            </a:r>
          </a:p>
          <a:p>
            <a:endParaRPr lang="en-US" dirty="0" smtClean="0"/>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24</a:t>
            </a:fld>
            <a:endParaRPr lang="en-US" smtClean="0"/>
          </a:p>
        </p:txBody>
      </p:sp>
    </p:spTree>
    <p:extLst>
      <p:ext uri="{BB962C8B-B14F-4D97-AF65-F5344CB8AC3E}">
        <p14:creationId xmlns:p14="http://schemas.microsoft.com/office/powerpoint/2010/main" val="1092002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Women in Nigeria are less</a:t>
            </a:r>
            <a:r>
              <a:rPr lang="en-US" baseline="0" dirty="0" smtClean="0"/>
              <a:t> informed than men. The opposite is true in North Central Zone: more young women have comprehensive knowledge of HIV than young men.</a:t>
            </a:r>
            <a:endParaRPr 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26</a:t>
            </a:fld>
            <a:endParaRPr lang="en-US" smtClean="0"/>
          </a:p>
        </p:txBody>
      </p:sp>
    </p:spTree>
    <p:extLst>
      <p:ext uri="{BB962C8B-B14F-4D97-AF65-F5344CB8AC3E}">
        <p14:creationId xmlns:p14="http://schemas.microsoft.com/office/powerpoint/2010/main" val="4028125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This same pattern is true in North Central Zone.</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27</a:t>
            </a:fld>
            <a:endParaRPr lang="en-US" smtClean="0"/>
          </a:p>
        </p:txBody>
      </p:sp>
    </p:spTree>
    <p:extLst>
      <p:ext uri="{BB962C8B-B14F-4D97-AF65-F5344CB8AC3E}">
        <p14:creationId xmlns:p14="http://schemas.microsoft.com/office/powerpoint/2010/main" val="3546501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28</a:t>
            </a:fld>
            <a:endParaRPr lang="en-US" smtClean="0"/>
          </a:p>
        </p:txBody>
      </p:sp>
    </p:spTree>
    <p:extLst>
      <p:ext uri="{BB962C8B-B14F-4D97-AF65-F5344CB8AC3E}">
        <p14:creationId xmlns:p14="http://schemas.microsoft.com/office/powerpoint/2010/main" val="497643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29</a:t>
            </a:fld>
            <a:endParaRPr lang="en-US" smtClean="0"/>
          </a:p>
        </p:txBody>
      </p:sp>
    </p:spTree>
    <p:extLst>
      <p:ext uri="{BB962C8B-B14F-4D97-AF65-F5344CB8AC3E}">
        <p14:creationId xmlns:p14="http://schemas.microsoft.com/office/powerpoint/2010/main" val="11285095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30</a:t>
            </a:fld>
            <a:endParaRPr lang="en-US"/>
          </a:p>
        </p:txBody>
      </p:sp>
    </p:spTree>
    <p:extLst>
      <p:ext uri="{BB962C8B-B14F-4D97-AF65-F5344CB8AC3E}">
        <p14:creationId xmlns:p14="http://schemas.microsoft.com/office/powerpoint/2010/main" val="4091951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70% of men in Nigeria and 62% of men in North Central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2132345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6</a:t>
            </a:fld>
            <a:endParaRPr lang="en-US"/>
          </a:p>
        </p:txBody>
      </p:sp>
    </p:spTree>
    <p:extLst>
      <p:ext uri="{BB962C8B-B14F-4D97-AF65-F5344CB8AC3E}">
        <p14:creationId xmlns:p14="http://schemas.microsoft.com/office/powerpoint/2010/main" val="1412800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knowledge of HIV prevention varies</a:t>
            </a:r>
            <a:r>
              <a:rPr lang="en-US" baseline="0" dirty="0" smtClean="0"/>
              <a:t> by state. HIV prevention knowledge ranges from a low of 41% of women in Niger to 78% of women in Benue.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women lack accurate knowledge about the ways through which HIV can and cannot be transmitted. Only 26% of women in Nigeria and North Central</a:t>
            </a:r>
            <a:r>
              <a:rPr lang="en-US" sz="1200" kern="1200" baseline="0" dirty="0" smtClean="0">
                <a:solidFill>
                  <a:schemeClr val="tx1"/>
                </a:solidFill>
                <a:effectLst/>
                <a:latin typeface="+mn-lt"/>
                <a:ea typeface="+mn-ea"/>
                <a:cs typeface="+mn-cs"/>
              </a:rPr>
              <a:t> Zone </a:t>
            </a:r>
            <a:r>
              <a:rPr lang="en-US" sz="1200" kern="1200" dirty="0" smtClean="0">
                <a:solidFill>
                  <a:schemeClr val="tx1"/>
                </a:solidFill>
                <a:effectLst/>
                <a:latin typeface="+mn-lt"/>
                <a:ea typeface="+mn-ea"/>
                <a:cs typeface="+mn-cs"/>
              </a:rPr>
              <a:t>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2285567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Only 37% of men in Nigeria and 20% of men in North Central Zone 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extLst>
      <p:ext uri="{BB962C8B-B14F-4D97-AF65-F5344CB8AC3E}">
        <p14:creationId xmlns:p14="http://schemas.microsoft.com/office/powerpoint/2010/main" val="2133667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in Nigeria and 64% in North Central Zone know that HIV can be transmitted by breastfeeding. Fewer women </a:t>
            </a:r>
            <a:r>
              <a:rPr lang="en-US" baseline="0" dirty="0" smtClean="0"/>
              <a:t>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23851089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530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a:t>
            </a:r>
            <a:r>
              <a:rPr lang="en-US" sz="4400" b="1" dirty="0" err="1" smtClean="0">
                <a:solidFill>
                  <a:schemeClr val="bg1"/>
                </a:solidFill>
                <a:latin typeface="Calibri" pitchFamily="34" charset="0"/>
              </a:rPr>
              <a:t>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280323354"/>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5050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29935473"/>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34258378"/>
              </p:ext>
            </p:extLst>
          </p:nvPr>
        </p:nvGraphicFramePr>
        <p:xfrm>
          <a:off x="0" y="1600200"/>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men age 15-49 who know that:</a:t>
            </a:r>
            <a:endParaRPr lang="en-US" i="1" dirty="0">
              <a:latin typeface="Calibri" pitchFamily="34" charset="0"/>
            </a:endParaRPr>
          </a:p>
        </p:txBody>
      </p:sp>
    </p:spTree>
    <p:extLst>
      <p:ext uri="{BB962C8B-B14F-4D97-AF65-F5344CB8AC3E}">
        <p14:creationId xmlns:p14="http://schemas.microsoft.com/office/powerpoint/2010/main" val="417166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Women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1161373341"/>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19200" y="6220221"/>
            <a:ext cx="7772400" cy="584775"/>
          </a:xfrm>
          <a:prstGeom prst="rect">
            <a:avLst/>
          </a:prstGeom>
          <a:noFill/>
        </p:spPr>
        <p:txBody>
          <a:bodyPr wrap="square" rtlCol="0">
            <a:spAutoFit/>
          </a:bodyPr>
          <a:lstStyle/>
          <a:p>
            <a:pPr algn="r"/>
            <a:r>
              <a:rPr lang="en-US" sz="1600" i="1" dirty="0" smtClean="0">
                <a:latin typeface="Calibri" pitchFamily="34" charset="0"/>
              </a:rPr>
              <a:t>Among women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395119909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447800" y="6197025"/>
            <a:ext cx="7543800" cy="584775"/>
          </a:xfrm>
          <a:prstGeom prst="rect">
            <a:avLst/>
          </a:prstGeom>
          <a:noFill/>
        </p:spPr>
        <p:txBody>
          <a:bodyPr wrap="square" rtlCol="0">
            <a:spAutoFit/>
          </a:bodyPr>
          <a:lstStyle/>
          <a:p>
            <a:pPr algn="r"/>
            <a:r>
              <a:rPr lang="en-US" sz="1600" i="1" dirty="0" smtClean="0">
                <a:latin typeface="Calibri" pitchFamily="34" charset="0"/>
              </a:rPr>
              <a:t>Among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2652098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3496548157"/>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br>
              <a:rPr lang="en-US" sz="4800" i="1" dirty="0" smtClean="0">
                <a:latin typeface="Calibri" pitchFamily="34" charset="0"/>
              </a:rPr>
            </a:br>
            <a:r>
              <a:rPr lang="en-US" sz="4800" i="1" dirty="0">
                <a:latin typeface="Calibri" pitchFamily="34" charset="0"/>
              </a:rPr>
              <a:t/>
            </a:r>
            <a:br>
              <a:rPr lang="en-US" sz="4800" i="1" dirty="0">
                <a:latin typeface="Calibri" pitchFamily="34" charset="0"/>
              </a:rPr>
            </a:br>
            <a:r>
              <a:rPr lang="en-US" b="1" dirty="0" smtClean="0">
                <a:solidFill>
                  <a:schemeClr val="accent4"/>
                </a:solidFill>
                <a:latin typeface="Calibri" pitchFamily="34" charset="0"/>
              </a:rPr>
              <a:t>63%</a:t>
            </a:r>
            <a:r>
              <a:rPr lang="en-US" b="1" dirty="0" smtClean="0">
                <a:solidFill>
                  <a:schemeClr val="accent1"/>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76%</a:t>
            </a:r>
            <a:r>
              <a:rPr lang="en-US" dirty="0" smtClean="0">
                <a:latin typeface="Calibri" pitchFamily="34" charset="0"/>
              </a:rPr>
              <a:t> </a:t>
            </a:r>
            <a:r>
              <a:rPr lang="en-US" dirty="0">
                <a:latin typeface="Calibri" pitchFamily="34" charset="0"/>
              </a:rPr>
              <a:t>of </a:t>
            </a:r>
            <a:r>
              <a:rPr lang="en-US" dirty="0" smtClean="0">
                <a:latin typeface="Calibri" pitchFamily="34" charset="0"/>
              </a:rPr>
              <a:t>men in </a:t>
            </a:r>
            <a:r>
              <a:rPr lang="en-US" b="1" dirty="0" smtClean="0">
                <a:solidFill>
                  <a:schemeClr val="accent4"/>
                </a:solidFill>
                <a:latin typeface="Calibri" pitchFamily="34" charset="0"/>
              </a:rPr>
              <a:t>North Central Zone </a:t>
            </a:r>
            <a:r>
              <a:rPr lang="en-US" b="1" i="1" dirty="0">
                <a:solidFill>
                  <a:schemeClr val="accent4"/>
                </a:solidFill>
                <a:latin typeface="Calibri" pitchFamily="34" charset="0"/>
              </a:rPr>
              <a:t>know where to get an HIV test</a:t>
            </a:r>
            <a:r>
              <a:rPr lang="en-US" i="1" dirty="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Women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748730200"/>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t>
            </a:r>
            <a:r>
              <a:rPr lang="en-US" i="1" dirty="0" smtClean="0">
                <a:latin typeface="+mn-lt"/>
              </a:rPr>
              <a:t>age </a:t>
            </a:r>
            <a:r>
              <a:rPr lang="en-US" i="1" dirty="0">
                <a:latin typeface="+mn-lt"/>
              </a:rPr>
              <a:t>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a:t>
            </a:r>
            <a:r>
              <a:rPr lang="en-US" sz="3200" dirty="0" err="1" smtClean="0">
                <a:latin typeface="Calibri" pitchFamily="34" charset="0"/>
              </a:rPr>
              <a:t>Behaviours</a:t>
            </a:r>
            <a:endParaRPr lang="en-US" sz="3200" dirty="0" smtClean="0">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59" y="-10948"/>
            <a:ext cx="9144000" cy="1143000"/>
          </a:xfrm>
        </p:spPr>
        <p:txBody>
          <a:bodyPr/>
          <a:lstStyle/>
          <a:p>
            <a:r>
              <a:rPr lang="en-US" sz="3600" dirty="0" smtClean="0">
                <a:latin typeface="Calibri" pitchFamily="34" charset="0"/>
              </a:rPr>
              <a:t>Women’s HIV Testing by State</a:t>
            </a:r>
            <a:endParaRPr lang="en-US" sz="3600" dirty="0">
              <a:latin typeface="Calibri" pitchFamily="34" charset="0"/>
            </a:endParaRPr>
          </a:p>
        </p:txBody>
      </p:sp>
      <p:sp>
        <p:nvSpPr>
          <p:cNvPr id="140" name="TextBox 139"/>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have been tested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for HIV in the last 12 months and received their results</a:t>
            </a:r>
            <a:endParaRPr lang="en-US" sz="1600" i="1" dirty="0">
              <a:solidFill>
                <a:srgbClr val="000000"/>
              </a:solidFill>
              <a:latin typeface="Calibri" pitchFamily="34" charset="0"/>
            </a:endParaRPr>
          </a:p>
        </p:txBody>
      </p:sp>
      <p:sp>
        <p:nvSpPr>
          <p:cNvPr id="141" name="TextBox 140"/>
          <p:cNvSpPr txBox="1"/>
          <p:nvPr/>
        </p:nvSpPr>
        <p:spPr>
          <a:xfrm>
            <a:off x="40892" y="4521200"/>
            <a:ext cx="2908683"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North Central </a:t>
            </a:r>
          </a:p>
          <a:p>
            <a:pPr algn="ctr"/>
            <a:r>
              <a:rPr lang="en-US" sz="2800" b="1" dirty="0" smtClean="0">
                <a:latin typeface="+mj-lt"/>
              </a:rPr>
              <a:t>13%</a:t>
            </a:r>
          </a:p>
        </p:txBody>
      </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46%</a:t>
            </a:r>
            <a:endParaRPr lang="en-US" sz="2400" b="1" dirty="0">
              <a:solidFill>
                <a:schemeClr val="bg1"/>
              </a:solidFill>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47%</a:t>
            </a:r>
            <a:endParaRPr lang="en-US" sz="2400" b="1" dirty="0">
              <a:solidFill>
                <a:schemeClr val="bg1"/>
              </a:solidFill>
              <a:latin typeface="+mn-lt"/>
            </a:endParaRPr>
          </a:p>
        </p:txBody>
      </p:sp>
      <p:grpSp>
        <p:nvGrpSpPr>
          <p:cNvPr id="104" name="Group 69"/>
          <p:cNvGrpSpPr>
            <a:grpSpLocks noChangeAspect="1"/>
          </p:cNvGrpSpPr>
          <p:nvPr/>
        </p:nvGrpSpPr>
        <p:grpSpPr bwMode="auto">
          <a:xfrm>
            <a:off x="234950" y="1217613"/>
            <a:ext cx="8674100" cy="5411787"/>
            <a:chOff x="148" y="767"/>
            <a:chExt cx="5464" cy="3409"/>
          </a:xfrm>
        </p:grpSpPr>
        <p:sp>
          <p:nvSpPr>
            <p:cNvPr id="105"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13" name="TextBox 112"/>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7%</a:t>
            </a:r>
            <a:br>
              <a:rPr lang="en-US" sz="2400" b="1" dirty="0" smtClean="0">
                <a:solidFill>
                  <a:schemeClr val="bg1"/>
                </a:solidFill>
                <a:latin typeface="+mn-lt"/>
              </a:rPr>
            </a:br>
            <a:endParaRPr lang="en-US" sz="2400" b="1" dirty="0">
              <a:solidFill>
                <a:schemeClr val="bg1"/>
              </a:solidFill>
              <a:latin typeface="+mn-lt"/>
            </a:endParaRPr>
          </a:p>
        </p:txBody>
      </p:sp>
      <p:sp>
        <p:nvSpPr>
          <p:cNvPr id="114" name="TextBox 113"/>
          <p:cNvSpPr txBox="1"/>
          <p:nvPr/>
        </p:nvSpPr>
        <p:spPr>
          <a:xfrm>
            <a:off x="1537646" y="3947319"/>
            <a:ext cx="2012539" cy="830997"/>
          </a:xfrm>
          <a:prstGeom prst="rect">
            <a:avLst/>
          </a:prstGeom>
          <a:noFill/>
        </p:spPr>
        <p:txBody>
          <a:bodyPr wrap="square" rtlCol="0">
            <a:spAutoFit/>
          </a:bodyPr>
          <a:lstStyle/>
          <a:p>
            <a:pPr algn="ctr"/>
            <a:r>
              <a:rPr lang="en-US" sz="2400" b="1" dirty="0" err="1" smtClean="0">
                <a:solidFill>
                  <a:schemeClr val="bg1"/>
                </a:solidFill>
                <a:latin typeface="+mn-lt"/>
              </a:rPr>
              <a:t>Kwara</a:t>
            </a:r>
            <a:endParaRPr lang="en-US" sz="2400" b="1" dirty="0" smtClean="0">
              <a:solidFill>
                <a:schemeClr val="bg1"/>
              </a:solidFill>
              <a:latin typeface="+mn-lt"/>
            </a:endParaRPr>
          </a:p>
          <a:p>
            <a:pPr algn="ctr"/>
            <a:r>
              <a:rPr lang="en-US" sz="2400" b="1" dirty="0" smtClean="0">
                <a:solidFill>
                  <a:schemeClr val="bg1"/>
                </a:solidFill>
                <a:latin typeface="+mn-lt"/>
              </a:rPr>
              <a:t>6%</a:t>
            </a:r>
            <a:endParaRPr lang="en-US" sz="2400" b="1" dirty="0">
              <a:solidFill>
                <a:schemeClr val="bg1"/>
              </a:solidFill>
              <a:latin typeface="+mn-lt"/>
            </a:endParaRPr>
          </a:p>
        </p:txBody>
      </p:sp>
      <p:sp>
        <p:nvSpPr>
          <p:cNvPr id="115" name="TextBox 114"/>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14%</a:t>
            </a:r>
            <a:endParaRPr lang="en-US" sz="2400" b="1" dirty="0">
              <a:latin typeface="+mn-lt"/>
            </a:endParaRPr>
          </a:p>
        </p:txBody>
      </p:sp>
      <p:sp>
        <p:nvSpPr>
          <p:cNvPr id="116" name="TextBox 115"/>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24%</a:t>
            </a:r>
            <a:endParaRPr lang="en-US" sz="2400" b="1" dirty="0">
              <a:latin typeface="+mn-lt"/>
            </a:endParaRPr>
          </a:p>
        </p:txBody>
      </p:sp>
      <p:sp>
        <p:nvSpPr>
          <p:cNvPr id="117" name="TextBox 116"/>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15%</a:t>
            </a:r>
            <a:endParaRPr lang="en-US" sz="2400" b="1" dirty="0">
              <a:latin typeface="+mn-lt"/>
            </a:endParaRPr>
          </a:p>
        </p:txBody>
      </p:sp>
      <p:sp>
        <p:nvSpPr>
          <p:cNvPr id="118" name="TextBox 117"/>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20%</a:t>
            </a:r>
            <a:endParaRPr lang="en-US" sz="2400" b="1" dirty="0">
              <a:latin typeface="+mn-lt"/>
            </a:endParaRPr>
          </a:p>
        </p:txBody>
      </p:sp>
      <p:sp>
        <p:nvSpPr>
          <p:cNvPr id="119" name="TextBox 118"/>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13%</a:t>
            </a:r>
            <a:endParaRPr lang="en-US" sz="2400" b="1" dirty="0">
              <a:latin typeface="+mn-lt"/>
            </a:endParaRPr>
          </a:p>
        </p:txBody>
      </p:sp>
    </p:spTree>
    <p:extLst>
      <p:ext uri="{BB962C8B-B14F-4D97-AF65-F5344CB8AC3E}">
        <p14:creationId xmlns:p14="http://schemas.microsoft.com/office/powerpoint/2010/main" val="13841535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3557893766"/>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a:t>
            </a:r>
            <a:r>
              <a:rPr lang="en-US" i="1" dirty="0" smtClean="0">
                <a:latin typeface="+mn-lt"/>
              </a:rPr>
              <a:t>men </a:t>
            </a:r>
            <a:r>
              <a:rPr lang="en-US" i="1" dirty="0">
                <a:latin typeface="+mn-lt"/>
              </a:rPr>
              <a:t>age 15-49</a:t>
            </a:r>
          </a:p>
        </p:txBody>
      </p:sp>
    </p:spTree>
    <p:extLst>
      <p:ext uri="{BB962C8B-B14F-4D97-AF65-F5344CB8AC3E}">
        <p14:creationId xmlns:p14="http://schemas.microsoft.com/office/powerpoint/2010/main" val="620004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59" y="-10948"/>
            <a:ext cx="9144000" cy="1143000"/>
          </a:xfrm>
        </p:spPr>
        <p:txBody>
          <a:bodyPr/>
          <a:lstStyle/>
          <a:p>
            <a:r>
              <a:rPr lang="en-US" sz="3600" dirty="0" smtClean="0">
                <a:latin typeface="Calibri" pitchFamily="34" charset="0"/>
              </a:rPr>
              <a:t>Men’s HIV Testing by State</a:t>
            </a:r>
            <a:endParaRPr lang="en-US" sz="3600" dirty="0">
              <a:latin typeface="Calibri" pitchFamily="34" charset="0"/>
            </a:endParaRPr>
          </a:p>
        </p:txBody>
      </p:sp>
      <p:sp>
        <p:nvSpPr>
          <p:cNvPr id="140" name="TextBox 139"/>
          <p:cNvSpPr txBox="1"/>
          <p:nvPr/>
        </p:nvSpPr>
        <p:spPr>
          <a:xfrm>
            <a:off x="0" y="6235412"/>
            <a:ext cx="6721064" cy="584775"/>
          </a:xfrm>
          <a:prstGeom prst="rect">
            <a:avLst/>
          </a:prstGeom>
          <a:noFill/>
        </p:spPr>
        <p:txBody>
          <a:bodyPr wrap="square" rtlCol="0">
            <a:spAutoFit/>
          </a:bodyPr>
          <a:lstStyle/>
          <a:p>
            <a:r>
              <a:rPr lang="en-US" sz="1600" i="1" dirty="0">
                <a:solidFill>
                  <a:srgbClr val="000000"/>
                </a:solidFill>
                <a:latin typeface="Calibri" pitchFamily="34" charset="0"/>
              </a:rPr>
              <a:t>Percent of </a:t>
            </a:r>
            <a:r>
              <a:rPr lang="en-US" sz="1600" i="1" dirty="0" smtClean="0">
                <a:solidFill>
                  <a:srgbClr val="000000"/>
                </a:solidFill>
                <a:latin typeface="Calibri" pitchFamily="34" charset="0"/>
              </a:rPr>
              <a:t>men </a:t>
            </a:r>
            <a:r>
              <a:rPr lang="en-US" sz="1600" i="1" dirty="0">
                <a:solidFill>
                  <a:srgbClr val="000000"/>
                </a:solidFill>
                <a:latin typeface="Calibri" pitchFamily="34" charset="0"/>
              </a:rPr>
              <a:t>age 15-49 who have been tested </a:t>
            </a:r>
            <a:br>
              <a:rPr lang="en-US" sz="1600" i="1" dirty="0">
                <a:solidFill>
                  <a:srgbClr val="000000"/>
                </a:solidFill>
                <a:latin typeface="Calibri" pitchFamily="34" charset="0"/>
              </a:rPr>
            </a:br>
            <a:r>
              <a:rPr lang="en-US" sz="1600" i="1" dirty="0">
                <a:solidFill>
                  <a:srgbClr val="000000"/>
                </a:solidFill>
                <a:latin typeface="Calibri" pitchFamily="34" charset="0"/>
              </a:rPr>
              <a:t>for HIV in the last 12 months and received their results</a:t>
            </a:r>
          </a:p>
        </p:txBody>
      </p:sp>
      <p:sp>
        <p:nvSpPr>
          <p:cNvPr id="141" name="TextBox 140"/>
          <p:cNvSpPr txBox="1"/>
          <p:nvPr/>
        </p:nvSpPr>
        <p:spPr>
          <a:xfrm>
            <a:off x="40892" y="4521200"/>
            <a:ext cx="2908683"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p>
          <a:p>
            <a:pPr algn="ctr"/>
            <a:r>
              <a:rPr lang="en-US" sz="2800" b="1" dirty="0" smtClean="0">
                <a:latin typeface="+mj-lt"/>
              </a:rPr>
              <a:t>North Central </a:t>
            </a:r>
          </a:p>
          <a:p>
            <a:pPr algn="ctr"/>
            <a:r>
              <a:rPr lang="en-US" sz="2800" b="1" dirty="0" smtClean="0">
                <a:latin typeface="+mj-lt"/>
              </a:rPr>
              <a:t>16%</a:t>
            </a:r>
          </a:p>
        </p:txBody>
      </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46%</a:t>
            </a:r>
            <a:endParaRPr lang="en-US" sz="2400" b="1" dirty="0">
              <a:solidFill>
                <a:schemeClr val="bg1"/>
              </a:solidFill>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47%</a:t>
            </a:r>
            <a:endParaRPr lang="en-US" sz="2400" b="1" dirty="0">
              <a:solidFill>
                <a:schemeClr val="bg1"/>
              </a:solidFill>
              <a:latin typeface="+mn-lt"/>
            </a:endParaRPr>
          </a:p>
        </p:txBody>
      </p:sp>
      <p:grpSp>
        <p:nvGrpSpPr>
          <p:cNvPr id="104" name="Group 69"/>
          <p:cNvGrpSpPr>
            <a:grpSpLocks noChangeAspect="1"/>
          </p:cNvGrpSpPr>
          <p:nvPr/>
        </p:nvGrpSpPr>
        <p:grpSpPr bwMode="auto">
          <a:xfrm>
            <a:off x="234950" y="1217613"/>
            <a:ext cx="8674100" cy="5411787"/>
            <a:chOff x="148" y="767"/>
            <a:chExt cx="5464" cy="3409"/>
          </a:xfrm>
        </p:grpSpPr>
        <p:sp>
          <p:nvSpPr>
            <p:cNvPr id="105"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60000"/>
                <a:lumOff val="4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13" name="TextBox 112"/>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9%</a:t>
            </a:r>
            <a:br>
              <a:rPr lang="en-US" sz="2400" b="1" dirty="0" smtClean="0">
                <a:solidFill>
                  <a:schemeClr val="bg1"/>
                </a:solidFill>
                <a:latin typeface="+mn-lt"/>
              </a:rPr>
            </a:br>
            <a:endParaRPr lang="en-US" sz="2400" b="1" dirty="0">
              <a:solidFill>
                <a:schemeClr val="bg1"/>
              </a:solidFill>
              <a:latin typeface="+mn-lt"/>
            </a:endParaRPr>
          </a:p>
        </p:txBody>
      </p:sp>
      <p:sp>
        <p:nvSpPr>
          <p:cNvPr id="114" name="TextBox 113"/>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12%</a:t>
            </a:r>
            <a:endParaRPr lang="en-US" sz="2400" b="1" dirty="0">
              <a:latin typeface="+mn-lt"/>
            </a:endParaRPr>
          </a:p>
        </p:txBody>
      </p:sp>
      <p:sp>
        <p:nvSpPr>
          <p:cNvPr id="115" name="TextBox 114"/>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r>
              <a:rPr lang="en-US" sz="2400" b="1" dirty="0" smtClean="0">
                <a:latin typeface="+mn-lt"/>
              </a:rPr>
              <a:t/>
            </a:r>
            <a:br>
              <a:rPr lang="en-US" sz="2400" b="1" dirty="0" smtClean="0">
                <a:latin typeface="+mn-lt"/>
              </a:rPr>
            </a:br>
            <a:r>
              <a:rPr lang="en-US" sz="2400" b="1" dirty="0" smtClean="0">
                <a:latin typeface="+mn-lt"/>
              </a:rPr>
              <a:t>11%</a:t>
            </a:r>
            <a:endParaRPr lang="en-US" sz="2400" b="1" dirty="0">
              <a:latin typeface="+mn-lt"/>
            </a:endParaRPr>
          </a:p>
        </p:txBody>
      </p:sp>
      <p:sp>
        <p:nvSpPr>
          <p:cNvPr id="116" name="TextBox 115"/>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25%</a:t>
            </a:r>
            <a:endParaRPr lang="en-US" sz="2400" b="1" dirty="0">
              <a:latin typeface="+mn-lt"/>
            </a:endParaRPr>
          </a:p>
        </p:txBody>
      </p:sp>
      <p:sp>
        <p:nvSpPr>
          <p:cNvPr id="117" name="TextBox 116"/>
          <p:cNvSpPr txBox="1"/>
          <p:nvPr/>
        </p:nvSpPr>
        <p:spPr>
          <a:xfrm>
            <a:off x="5191919" y="4204634"/>
            <a:ext cx="2012539" cy="830997"/>
          </a:xfrm>
          <a:prstGeom prst="rect">
            <a:avLst/>
          </a:prstGeom>
          <a:noFill/>
        </p:spPr>
        <p:txBody>
          <a:bodyPr wrap="square" rtlCol="0">
            <a:spAutoFit/>
          </a:bodyPr>
          <a:lstStyle/>
          <a:p>
            <a:pPr algn="ctr"/>
            <a:r>
              <a:rPr lang="en-US" sz="2400" b="1" dirty="0" err="1" smtClean="0">
                <a:latin typeface="+mn-lt"/>
              </a:rPr>
              <a:t>Nasarawa</a:t>
            </a:r>
            <a:endParaRPr lang="en-US" sz="2400" b="1" dirty="0" smtClean="0">
              <a:latin typeface="+mn-lt"/>
            </a:endParaRPr>
          </a:p>
          <a:p>
            <a:pPr algn="ctr"/>
            <a:r>
              <a:rPr lang="en-US" sz="2400" b="1" dirty="0" smtClean="0">
                <a:latin typeface="+mn-lt"/>
              </a:rPr>
              <a:t>15%</a:t>
            </a:r>
            <a:endParaRPr lang="en-US" sz="2400" b="1" dirty="0">
              <a:latin typeface="+mn-lt"/>
            </a:endParaRPr>
          </a:p>
        </p:txBody>
      </p:sp>
      <p:sp>
        <p:nvSpPr>
          <p:cNvPr id="118" name="TextBox 117"/>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24%</a:t>
            </a:r>
            <a:endParaRPr lang="en-US" sz="2400" b="1" dirty="0">
              <a:latin typeface="+mn-lt"/>
            </a:endParaRPr>
          </a:p>
        </p:txBody>
      </p:sp>
      <p:sp>
        <p:nvSpPr>
          <p:cNvPr id="119" name="TextBox 118"/>
          <p:cNvSpPr txBox="1"/>
          <p:nvPr/>
        </p:nvSpPr>
        <p:spPr>
          <a:xfrm>
            <a:off x="6785769" y="3285155"/>
            <a:ext cx="2012539" cy="830997"/>
          </a:xfrm>
          <a:prstGeom prst="rect">
            <a:avLst/>
          </a:prstGeom>
          <a:noFill/>
        </p:spPr>
        <p:txBody>
          <a:bodyPr wrap="square" rtlCol="0">
            <a:spAutoFit/>
          </a:bodyPr>
          <a:lstStyle/>
          <a:p>
            <a:pPr algn="ctr"/>
            <a:r>
              <a:rPr lang="en-US" sz="2400" b="1" dirty="0" smtClean="0">
                <a:latin typeface="+mn-lt"/>
              </a:rPr>
              <a:t>Plateau</a:t>
            </a:r>
          </a:p>
          <a:p>
            <a:pPr algn="ctr"/>
            <a:r>
              <a:rPr lang="en-US" sz="2400" b="1" dirty="0" smtClean="0">
                <a:latin typeface="+mn-lt"/>
              </a:rPr>
              <a:t>25%</a:t>
            </a:r>
            <a:endParaRPr lang="en-US" sz="2400" b="1" dirty="0">
              <a:latin typeface="+mn-lt"/>
            </a:endParaRPr>
          </a:p>
        </p:txBody>
      </p:sp>
    </p:spTree>
    <p:extLst>
      <p:ext uri="{BB962C8B-B14F-4D97-AF65-F5344CB8AC3E}">
        <p14:creationId xmlns:p14="http://schemas.microsoft.com/office/powerpoint/2010/main" val="13841535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3962400"/>
          </a:xfrm>
        </p:spPr>
        <p:txBody>
          <a:bodyPr>
            <a:normAutofit fontScale="92500" lnSpcReduction="2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smtClean="0">
                <a:solidFill>
                  <a:schemeClr val="bg2"/>
                </a:solidFill>
              </a:rPr>
              <a:t>counselled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a:p>
            <a:pPr marL="0" indent="0" algn="ctr" eaLnBrk="1" hangingPunct="1">
              <a:buFont typeface="Arial" charset="0"/>
              <a:buNone/>
            </a:pPr>
            <a:endParaRPr lang="en-US" dirty="0"/>
          </a:p>
          <a:p>
            <a:pPr marL="0" indent="0" algn="ctr">
              <a:buNone/>
            </a:pPr>
            <a:r>
              <a:rPr lang="en-US" dirty="0"/>
              <a:t>Among women who gave birth in the two years before the </a:t>
            </a:r>
            <a:r>
              <a:rPr lang="en-US" dirty="0" smtClean="0"/>
              <a:t>survey in </a:t>
            </a:r>
            <a:r>
              <a:rPr lang="en-US" b="1" dirty="0" smtClean="0">
                <a:solidFill>
                  <a:schemeClr val="accent4"/>
                </a:solidFill>
              </a:rPr>
              <a:t>North Central Zone</a:t>
            </a:r>
            <a:r>
              <a:rPr lang="en-US" dirty="0" smtClean="0"/>
              <a:t>, </a:t>
            </a:r>
            <a:r>
              <a:rPr lang="en-US" b="1" dirty="0">
                <a:solidFill>
                  <a:schemeClr val="accent4"/>
                </a:solidFill>
              </a:rPr>
              <a:t>23%</a:t>
            </a:r>
            <a:r>
              <a:rPr lang="en-US" dirty="0">
                <a:solidFill>
                  <a:schemeClr val="accent4"/>
                </a:solidFill>
              </a:rPr>
              <a:t> </a:t>
            </a:r>
            <a:r>
              <a:rPr lang="en-US" dirty="0"/>
              <a:t>were </a:t>
            </a:r>
            <a:r>
              <a:rPr lang="en-US" b="1" dirty="0">
                <a:solidFill>
                  <a:schemeClr val="accent4"/>
                </a:solidFill>
              </a:rPr>
              <a:t>counselled and</a:t>
            </a:r>
            <a:r>
              <a:rPr lang="en-US" dirty="0">
                <a:solidFill>
                  <a:schemeClr val="accent4"/>
                </a:solidFill>
              </a:rPr>
              <a:t> </a:t>
            </a:r>
            <a:r>
              <a:rPr lang="en-US" b="1" dirty="0">
                <a:solidFill>
                  <a:schemeClr val="accent4"/>
                </a:solidFill>
              </a:rPr>
              <a:t>tested for HIV </a:t>
            </a:r>
            <a:r>
              <a:rPr lang="en-US" dirty="0"/>
              <a:t>during antenatal care and </a:t>
            </a:r>
            <a:r>
              <a:rPr lang="en-US" b="1" dirty="0">
                <a:solidFill>
                  <a:schemeClr val="accent4"/>
                </a:solidFill>
              </a:rPr>
              <a:t>received the results</a:t>
            </a:r>
            <a:r>
              <a:rPr lang="en-US" dirty="0"/>
              <a:t>.</a:t>
            </a:r>
          </a:p>
          <a:p>
            <a:pPr marL="0" indent="0" algn="ctr" eaLnBrk="1" hangingPunct="1">
              <a:buFont typeface="Arial" charset="0"/>
              <a:buNone/>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dirty="0" smtClean="0"/>
              <a:t>Comprehensive Knowledge of HIV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988384694"/>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t>
            </a:r>
            <a:r>
              <a:rPr lang="en-US" i="1" dirty="0" smtClean="0">
                <a:latin typeface="+mn-lt"/>
              </a:rPr>
              <a:t>and men age </a:t>
            </a:r>
            <a:r>
              <a:rPr lang="en-US" i="1" dirty="0">
                <a:latin typeface="+mn-lt"/>
              </a:rPr>
              <a:t>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smtClean="0"/>
              <a:t>Knowledge of a Condom Source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134546743"/>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fontScale="85000" lnSpcReduction="10000"/>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lvl="1">
              <a:defRPr/>
            </a:pPr>
            <a:r>
              <a:rPr lang="en-US" b="1" dirty="0" smtClean="0">
                <a:solidFill>
                  <a:schemeClr val="accent4"/>
                </a:solidFill>
              </a:rPr>
              <a:t>10%</a:t>
            </a:r>
            <a:r>
              <a:rPr lang="en-US" dirty="0" smtClean="0">
                <a:solidFill>
                  <a:schemeClr val="accent4"/>
                </a:solidFill>
              </a:rPr>
              <a:t> </a:t>
            </a:r>
            <a:r>
              <a:rPr lang="en-US" dirty="0"/>
              <a:t>of young women and </a:t>
            </a:r>
            <a:r>
              <a:rPr lang="en-US" b="1" dirty="0" smtClean="0">
                <a:solidFill>
                  <a:schemeClr val="accent4"/>
                </a:solidFill>
              </a:rPr>
              <a:t>6%</a:t>
            </a:r>
            <a:r>
              <a:rPr lang="en-US" dirty="0" smtClean="0">
                <a:solidFill>
                  <a:schemeClr val="accent4"/>
                </a:solidFill>
              </a:rPr>
              <a:t> </a:t>
            </a:r>
            <a:r>
              <a:rPr lang="en-US" dirty="0"/>
              <a:t>of young men age 15-24 </a:t>
            </a:r>
            <a:r>
              <a:rPr lang="en-US" dirty="0" smtClean="0"/>
              <a:t>in </a:t>
            </a:r>
            <a:r>
              <a:rPr lang="en-US" b="1" dirty="0" smtClean="0">
                <a:solidFill>
                  <a:schemeClr val="accent4"/>
                </a:solidFill>
              </a:rPr>
              <a:t>North Central Zone </a:t>
            </a:r>
            <a:r>
              <a:rPr lang="en-US" dirty="0" smtClean="0"/>
              <a:t>had </a:t>
            </a:r>
            <a:r>
              <a:rPr lang="en-US" dirty="0"/>
              <a:t>sexual intercourse </a:t>
            </a:r>
            <a:r>
              <a:rPr lang="en-US" b="1" dirty="0">
                <a:solidFill>
                  <a:schemeClr val="accent4"/>
                </a:solidFill>
              </a:rPr>
              <a:t>before age 15</a:t>
            </a:r>
            <a:r>
              <a:rPr lang="en-US" dirty="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p>
          <a:p>
            <a:pPr lvl="1">
              <a:defRPr/>
            </a:pPr>
            <a:r>
              <a:rPr lang="en-US" b="1" dirty="0" smtClean="0">
                <a:solidFill>
                  <a:schemeClr val="accent4"/>
                </a:solidFill>
              </a:rPr>
              <a:t>41%</a:t>
            </a:r>
            <a:r>
              <a:rPr lang="en-US" dirty="0" smtClean="0"/>
              <a:t> </a:t>
            </a:r>
            <a:r>
              <a:rPr lang="en-US" dirty="0"/>
              <a:t>of young women </a:t>
            </a:r>
            <a:r>
              <a:rPr lang="en-US" dirty="0" smtClean="0"/>
              <a:t>and </a:t>
            </a:r>
            <a:r>
              <a:rPr lang="en-US" b="1" dirty="0" smtClean="0">
                <a:solidFill>
                  <a:schemeClr val="accent4"/>
                </a:solidFill>
              </a:rPr>
              <a:t>26% </a:t>
            </a:r>
            <a:r>
              <a:rPr lang="en-US" dirty="0"/>
              <a:t>of young men age 18-24 in </a:t>
            </a:r>
            <a:r>
              <a:rPr lang="en-US" b="1" dirty="0">
                <a:solidFill>
                  <a:schemeClr val="accent4"/>
                </a:solidFill>
              </a:rPr>
              <a:t>North Central Zone </a:t>
            </a:r>
            <a:r>
              <a:rPr lang="en-US" dirty="0" smtClean="0"/>
              <a:t>had </a:t>
            </a:r>
            <a:r>
              <a:rPr lang="en-US" dirty="0"/>
              <a:t>sexual intercourse </a:t>
            </a:r>
            <a:r>
              <a:rPr lang="en-US" b="1" dirty="0">
                <a:solidFill>
                  <a:schemeClr val="accent4"/>
                </a:solidFill>
              </a:rPr>
              <a:t>before age 18</a:t>
            </a:r>
            <a:r>
              <a:rPr lang="en-US" dirty="0" smtClean="0">
                <a:solidFill>
                  <a:schemeClr val="accent4"/>
                </a:solidFill>
              </a:rPr>
              <a:t>.</a:t>
            </a:r>
            <a:endParaRPr lang="en-US" dirty="0">
              <a:solidFill>
                <a:schemeClr val="accent4"/>
              </a:solidFill>
            </a:endParaRPr>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fontScale="92500" lnSpcReduction="10000"/>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pPr lvl="1"/>
            <a:r>
              <a:rPr lang="en-US" sz="2400" b="1" dirty="0" smtClean="0">
                <a:solidFill>
                  <a:schemeClr val="accent4"/>
                </a:solidFill>
                <a:latin typeface="Calibri" pitchFamily="34" charset="0"/>
              </a:rPr>
              <a:t>58%</a:t>
            </a:r>
            <a:r>
              <a:rPr lang="en-US" sz="2400" dirty="0" smtClean="0">
                <a:solidFill>
                  <a:schemeClr val="accent4"/>
                </a:solidFill>
                <a:latin typeface="Calibri" pitchFamily="34" charset="0"/>
              </a:rPr>
              <a:t> </a:t>
            </a:r>
            <a:r>
              <a:rPr lang="en-US" sz="2400" dirty="0">
                <a:latin typeface="Calibri" pitchFamily="34" charset="0"/>
              </a:rPr>
              <a:t>of women and </a:t>
            </a:r>
            <a:r>
              <a:rPr lang="en-US" sz="2400" b="1" dirty="0" smtClean="0">
                <a:solidFill>
                  <a:schemeClr val="accent4"/>
                </a:solidFill>
                <a:latin typeface="Calibri" pitchFamily="34" charset="0"/>
              </a:rPr>
              <a:t>62%</a:t>
            </a:r>
            <a:r>
              <a:rPr lang="en-US" sz="2400" dirty="0" smtClean="0">
                <a:latin typeface="Calibri" pitchFamily="34" charset="0"/>
              </a:rPr>
              <a:t> </a:t>
            </a:r>
            <a:r>
              <a:rPr lang="en-US" sz="2400" dirty="0">
                <a:latin typeface="Calibri" pitchFamily="34" charset="0"/>
              </a:rPr>
              <a:t>of men </a:t>
            </a:r>
            <a:r>
              <a:rPr lang="en-US" sz="2400" dirty="0" smtClean="0">
                <a:latin typeface="Calibri" pitchFamily="34" charset="0"/>
              </a:rPr>
              <a:t>in </a:t>
            </a:r>
            <a:r>
              <a:rPr lang="en-US" sz="2400" b="1" dirty="0" smtClean="0">
                <a:solidFill>
                  <a:schemeClr val="accent4"/>
                </a:solidFill>
                <a:latin typeface="Calibri" pitchFamily="34" charset="0"/>
              </a:rPr>
              <a:t>North Central Zone </a:t>
            </a:r>
            <a:r>
              <a:rPr lang="en-US" sz="2400" dirty="0" smtClean="0">
                <a:latin typeface="Calibri" pitchFamily="34" charset="0"/>
              </a:rPr>
              <a:t>know </a:t>
            </a:r>
            <a:r>
              <a:rPr lang="en-US" sz="2400" dirty="0">
                <a:latin typeface="Calibri" pitchFamily="34" charset="0"/>
              </a:rPr>
              <a:t>that the risk of getting HIV can be reduced by </a:t>
            </a:r>
            <a:r>
              <a:rPr lang="en-US" sz="2400" b="1" dirty="0">
                <a:solidFill>
                  <a:schemeClr val="accent4"/>
                </a:solidFill>
                <a:latin typeface="Calibri" pitchFamily="34" charset="0"/>
              </a:rPr>
              <a:t>using condoms and limiting sex to one uninfected partner</a:t>
            </a:r>
            <a:r>
              <a:rPr lang="en-US" sz="2400" dirty="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pPr lvl="1"/>
            <a:r>
              <a:rPr lang="en-US" sz="2400" b="1" dirty="0" smtClean="0">
                <a:solidFill>
                  <a:schemeClr val="accent4"/>
                </a:solidFill>
                <a:latin typeface="Calibri" pitchFamily="34" charset="0"/>
              </a:rPr>
              <a:t>13% </a:t>
            </a:r>
            <a:r>
              <a:rPr lang="en-US" sz="2400" dirty="0">
                <a:latin typeface="Calibri" pitchFamily="34" charset="0"/>
              </a:rPr>
              <a:t>of women and </a:t>
            </a:r>
            <a:r>
              <a:rPr lang="en-US" sz="2400" b="1" dirty="0" smtClean="0">
                <a:solidFill>
                  <a:schemeClr val="accent4"/>
                </a:solidFill>
                <a:latin typeface="Calibri" pitchFamily="34" charset="0"/>
              </a:rPr>
              <a:t>16%</a:t>
            </a:r>
            <a:r>
              <a:rPr lang="en-US" sz="2400" dirty="0" smtClean="0">
                <a:latin typeface="Calibri" pitchFamily="34" charset="0"/>
              </a:rPr>
              <a:t> of </a:t>
            </a:r>
            <a:r>
              <a:rPr lang="en-US" sz="2400" smtClean="0">
                <a:latin typeface="Calibri" pitchFamily="34" charset="0"/>
              </a:rPr>
              <a:t>men in</a:t>
            </a:r>
            <a:r>
              <a:rPr lang="en-US" sz="2400" b="1">
                <a:solidFill>
                  <a:schemeClr val="accent4"/>
                </a:solidFill>
                <a:latin typeface="Calibri" pitchFamily="34" charset="0"/>
              </a:rPr>
              <a:t> North Central Zone</a:t>
            </a:r>
            <a:r>
              <a:rPr lang="en-US" sz="2400" smtClean="0">
                <a:latin typeface="Calibri" pitchFamily="34" charset="0"/>
              </a:rPr>
              <a:t> </a:t>
            </a:r>
            <a:r>
              <a:rPr lang="en-US" sz="2400" smtClean="0">
                <a:solidFill>
                  <a:schemeClr val="accent1"/>
                </a:solidFill>
                <a:latin typeface="Calibri" pitchFamily="34" charset="0"/>
              </a:rPr>
              <a:t> </a:t>
            </a:r>
            <a:r>
              <a:rPr lang="en-US" sz="2400" b="1" dirty="0">
                <a:solidFill>
                  <a:schemeClr val="accent4"/>
                </a:solidFill>
                <a:latin typeface="Calibri" pitchFamily="34" charset="0"/>
              </a:rPr>
              <a:t>were tested for HIV in the last 12 months and received the results of the test</a:t>
            </a:r>
            <a:r>
              <a:rPr lang="en-US" sz="2400" i="1" dirty="0">
                <a:latin typeface="Calibri" pitchFamily="34" charset="0"/>
              </a:rPr>
              <a:t>.</a:t>
            </a:r>
          </a:p>
          <a:p>
            <a:r>
              <a:rPr lang="en-US" sz="2800" b="1" dirty="0" smtClean="0">
                <a:solidFill>
                  <a:schemeClr val="bg2"/>
                </a:solidFill>
              </a:rPr>
              <a:t>17</a:t>
            </a:r>
            <a:r>
              <a:rPr lang="en-US" sz="2800" b="1" dirty="0">
                <a:solidFill>
                  <a:schemeClr val="bg2"/>
                </a:solidFill>
              </a:rPr>
              <a:t>%</a:t>
            </a:r>
            <a:r>
              <a:rPr lang="en-US" sz="2800" dirty="0"/>
              <a:t> of young women and </a:t>
            </a:r>
            <a:r>
              <a:rPr lang="en-US" sz="2800" b="1" dirty="0">
                <a:solidFill>
                  <a:schemeClr val="bg2"/>
                </a:solidFill>
              </a:rPr>
              <a:t>3%</a:t>
            </a:r>
            <a:r>
              <a:rPr lang="en-US" sz="2800" dirty="0"/>
              <a:t> of young men age 15-24 had sexual intercourse </a:t>
            </a:r>
            <a:r>
              <a:rPr lang="en-US" sz="2800" b="1" dirty="0">
                <a:solidFill>
                  <a:schemeClr val="bg2"/>
                </a:solidFill>
              </a:rPr>
              <a:t>before age 15</a:t>
            </a:r>
            <a:r>
              <a:rPr lang="en-US" sz="2800" dirty="0" smtClean="0"/>
              <a:t>.</a:t>
            </a:r>
            <a:endParaRPr lang="en-US" sz="2800" dirty="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Women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751801"/>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26230384"/>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620960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59" y="-10948"/>
            <a:ext cx="9144000" cy="1143000"/>
          </a:xfrm>
        </p:spPr>
        <p:txBody>
          <a:bodyPr/>
          <a:lstStyle/>
          <a:p>
            <a:r>
              <a:rPr lang="en-US" sz="3600" dirty="0" smtClean="0">
                <a:latin typeface="Calibri" pitchFamily="34" charset="0"/>
              </a:rPr>
              <a:t>Women’s HIV Prevention Knowledge by State</a:t>
            </a:r>
            <a:endParaRPr lang="en-US" sz="3600" dirty="0">
              <a:latin typeface="Calibri" pitchFamily="34" charset="0"/>
            </a:endParaRPr>
          </a:p>
        </p:txBody>
      </p:sp>
      <p:sp>
        <p:nvSpPr>
          <p:cNvPr id="140" name="TextBox 139"/>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know that HIV can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be prevented by using condoms AND limiting sex to one HIV-negative partner</a:t>
            </a:r>
            <a:endParaRPr lang="en-US" sz="1600" i="1" dirty="0">
              <a:solidFill>
                <a:srgbClr val="000000"/>
              </a:solidFill>
              <a:latin typeface="Calibri" pitchFamily="34" charset="0"/>
            </a:endParaRPr>
          </a:p>
        </p:txBody>
      </p:sp>
      <p:sp>
        <p:nvSpPr>
          <p:cNvPr id="141" name="TextBox 140"/>
          <p:cNvSpPr txBox="1"/>
          <p:nvPr/>
        </p:nvSpPr>
        <p:spPr>
          <a:xfrm>
            <a:off x="40892" y="4521200"/>
            <a:ext cx="2908683"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54%</a:t>
            </a:r>
          </a:p>
          <a:p>
            <a:pPr algn="ctr"/>
            <a:r>
              <a:rPr lang="en-US" sz="2800" b="1" dirty="0" smtClean="0">
                <a:latin typeface="+mj-lt"/>
              </a:rPr>
              <a:t>North Central </a:t>
            </a:r>
          </a:p>
          <a:p>
            <a:pPr algn="ctr"/>
            <a:r>
              <a:rPr lang="en-US" sz="2800" b="1" dirty="0" smtClean="0">
                <a:latin typeface="+mj-lt"/>
              </a:rPr>
              <a:t>58%</a:t>
            </a:r>
          </a:p>
        </p:txBody>
      </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46%</a:t>
            </a:r>
            <a:endParaRPr lang="en-US" sz="2400" b="1" dirty="0">
              <a:solidFill>
                <a:schemeClr val="bg1"/>
              </a:solidFill>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47%</a:t>
            </a:r>
            <a:endParaRPr lang="en-US" sz="2400" b="1" dirty="0">
              <a:solidFill>
                <a:schemeClr val="bg1"/>
              </a:solidFill>
              <a:latin typeface="+mn-lt"/>
            </a:endParaRPr>
          </a:p>
        </p:txBody>
      </p:sp>
      <p:grpSp>
        <p:nvGrpSpPr>
          <p:cNvPr id="104" name="Group 69"/>
          <p:cNvGrpSpPr>
            <a:grpSpLocks noChangeAspect="1"/>
          </p:cNvGrpSpPr>
          <p:nvPr/>
        </p:nvGrpSpPr>
        <p:grpSpPr bwMode="auto">
          <a:xfrm>
            <a:off x="234950" y="1217613"/>
            <a:ext cx="8674100" cy="5411787"/>
            <a:chOff x="148" y="767"/>
            <a:chExt cx="5464" cy="3409"/>
          </a:xfrm>
        </p:grpSpPr>
        <p:sp>
          <p:nvSpPr>
            <p:cNvPr id="105"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tx2">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tx2">
                <a:lumMod val="60000"/>
                <a:lumOff val="4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13" name="TextBox 112"/>
          <p:cNvSpPr txBox="1"/>
          <p:nvPr/>
        </p:nvSpPr>
        <p:spPr>
          <a:xfrm>
            <a:off x="2543916" y="2550449"/>
            <a:ext cx="2012539" cy="1200329"/>
          </a:xfrm>
          <a:prstGeom prst="rect">
            <a:avLst/>
          </a:prstGeom>
          <a:noFill/>
        </p:spPr>
        <p:txBody>
          <a:bodyPr wrap="square" rtlCol="0">
            <a:spAutoFit/>
          </a:bodyPr>
          <a:lstStyle/>
          <a:p>
            <a:pPr algn="ctr"/>
            <a:r>
              <a:rPr lang="en-US" sz="2400" b="1" dirty="0" smtClean="0">
                <a:solidFill>
                  <a:schemeClr val="bg1"/>
                </a:solidFill>
                <a:latin typeface="+mn-lt"/>
              </a:rPr>
              <a:t>Niger</a:t>
            </a:r>
          </a:p>
          <a:p>
            <a:pPr algn="ctr"/>
            <a:r>
              <a:rPr lang="en-US" sz="2400" b="1" dirty="0" smtClean="0">
                <a:solidFill>
                  <a:schemeClr val="bg1"/>
                </a:solidFill>
                <a:latin typeface="+mn-lt"/>
              </a:rPr>
              <a:t>41%</a:t>
            </a:r>
            <a:br>
              <a:rPr lang="en-US" sz="2400" b="1" dirty="0" smtClean="0">
                <a:solidFill>
                  <a:schemeClr val="bg1"/>
                </a:solidFill>
                <a:latin typeface="+mn-lt"/>
              </a:rPr>
            </a:br>
            <a:endParaRPr lang="en-US" sz="2400" b="1" dirty="0">
              <a:solidFill>
                <a:schemeClr val="bg1"/>
              </a:solidFill>
              <a:latin typeface="+mn-lt"/>
            </a:endParaRPr>
          </a:p>
        </p:txBody>
      </p:sp>
      <p:sp>
        <p:nvSpPr>
          <p:cNvPr id="114" name="TextBox 113"/>
          <p:cNvSpPr txBox="1"/>
          <p:nvPr/>
        </p:nvSpPr>
        <p:spPr>
          <a:xfrm>
            <a:off x="1537646" y="3947319"/>
            <a:ext cx="2012539" cy="830997"/>
          </a:xfrm>
          <a:prstGeom prst="rect">
            <a:avLst/>
          </a:prstGeom>
          <a:noFill/>
        </p:spPr>
        <p:txBody>
          <a:bodyPr wrap="square" rtlCol="0">
            <a:spAutoFit/>
          </a:bodyPr>
          <a:lstStyle/>
          <a:p>
            <a:pPr algn="ctr"/>
            <a:r>
              <a:rPr lang="en-US" sz="2400" b="1" dirty="0" err="1" smtClean="0">
                <a:latin typeface="+mn-lt"/>
              </a:rPr>
              <a:t>Kwara</a:t>
            </a:r>
            <a:endParaRPr lang="en-US" sz="2400" b="1" dirty="0" smtClean="0">
              <a:latin typeface="+mn-lt"/>
            </a:endParaRPr>
          </a:p>
          <a:p>
            <a:pPr algn="ctr"/>
            <a:r>
              <a:rPr lang="en-US" sz="2400" b="1" dirty="0" smtClean="0">
                <a:latin typeface="+mn-lt"/>
              </a:rPr>
              <a:t>71%</a:t>
            </a:r>
            <a:endParaRPr lang="en-US" sz="2400" b="1" dirty="0">
              <a:latin typeface="+mn-lt"/>
            </a:endParaRPr>
          </a:p>
        </p:txBody>
      </p:sp>
      <p:sp>
        <p:nvSpPr>
          <p:cNvPr id="115" name="TextBox 114"/>
          <p:cNvSpPr txBox="1"/>
          <p:nvPr/>
        </p:nvSpPr>
        <p:spPr>
          <a:xfrm>
            <a:off x="3664155" y="4947592"/>
            <a:ext cx="2012539" cy="830997"/>
          </a:xfrm>
          <a:prstGeom prst="rect">
            <a:avLst/>
          </a:prstGeom>
          <a:noFill/>
        </p:spPr>
        <p:txBody>
          <a:bodyPr wrap="square" rtlCol="0">
            <a:spAutoFit/>
          </a:bodyPr>
          <a:lstStyle/>
          <a:p>
            <a:pPr algn="ctr"/>
            <a:r>
              <a:rPr lang="en-US" sz="2400" b="1" dirty="0" err="1" smtClean="0">
                <a:latin typeface="+mn-lt"/>
              </a:rPr>
              <a:t>Kogi</a:t>
            </a:r>
            <a:endParaRPr lang="en-US" sz="2400" b="1" dirty="0" smtClean="0">
              <a:latin typeface="+mn-lt"/>
            </a:endParaRPr>
          </a:p>
          <a:p>
            <a:pPr algn="ctr"/>
            <a:r>
              <a:rPr lang="en-US" sz="2400" b="1" dirty="0" smtClean="0">
                <a:latin typeface="+mn-lt"/>
              </a:rPr>
              <a:t>65%</a:t>
            </a:r>
            <a:endParaRPr lang="en-US" sz="2400" b="1" dirty="0">
              <a:latin typeface="+mn-lt"/>
            </a:endParaRPr>
          </a:p>
        </p:txBody>
      </p:sp>
      <p:sp>
        <p:nvSpPr>
          <p:cNvPr id="116" name="TextBox 115"/>
          <p:cNvSpPr txBox="1"/>
          <p:nvPr/>
        </p:nvSpPr>
        <p:spPr>
          <a:xfrm>
            <a:off x="4041776" y="3638054"/>
            <a:ext cx="2012539" cy="830997"/>
          </a:xfrm>
          <a:prstGeom prst="rect">
            <a:avLst/>
          </a:prstGeom>
          <a:noFill/>
        </p:spPr>
        <p:txBody>
          <a:bodyPr wrap="square" rtlCol="0">
            <a:spAutoFit/>
          </a:bodyPr>
          <a:lstStyle/>
          <a:p>
            <a:pPr algn="ctr"/>
            <a:r>
              <a:rPr lang="en-US" sz="2400" b="1" dirty="0" smtClean="0">
                <a:latin typeface="+mn-lt"/>
              </a:rPr>
              <a:t>FCT-Abuja</a:t>
            </a:r>
          </a:p>
          <a:p>
            <a:pPr algn="ctr"/>
            <a:r>
              <a:rPr lang="en-US" sz="2400" b="1" dirty="0" smtClean="0">
                <a:latin typeface="+mn-lt"/>
              </a:rPr>
              <a:t>63%</a:t>
            </a:r>
            <a:endParaRPr lang="en-US" sz="2400" b="1" dirty="0">
              <a:latin typeface="+mn-lt"/>
            </a:endParaRPr>
          </a:p>
        </p:txBody>
      </p:sp>
      <p:sp>
        <p:nvSpPr>
          <p:cNvPr id="117" name="TextBox 116"/>
          <p:cNvSpPr txBox="1"/>
          <p:nvPr/>
        </p:nvSpPr>
        <p:spPr>
          <a:xfrm>
            <a:off x="5191919" y="4204634"/>
            <a:ext cx="2012539" cy="830997"/>
          </a:xfrm>
          <a:prstGeom prst="rect">
            <a:avLst/>
          </a:prstGeom>
          <a:noFill/>
        </p:spPr>
        <p:txBody>
          <a:bodyPr wrap="square" rtlCol="0">
            <a:spAutoFit/>
          </a:bodyPr>
          <a:lstStyle/>
          <a:p>
            <a:pPr algn="ctr"/>
            <a:r>
              <a:rPr lang="en-US" sz="2400" b="1" dirty="0" err="1" smtClean="0">
                <a:solidFill>
                  <a:schemeClr val="bg1"/>
                </a:solidFill>
                <a:latin typeface="+mn-lt"/>
              </a:rPr>
              <a:t>Nasarawa</a:t>
            </a:r>
            <a:endParaRPr lang="en-US" sz="2400" b="1" dirty="0" smtClean="0">
              <a:solidFill>
                <a:schemeClr val="bg1"/>
              </a:solidFill>
              <a:latin typeface="+mn-lt"/>
            </a:endParaRPr>
          </a:p>
          <a:p>
            <a:pPr algn="ctr"/>
            <a:r>
              <a:rPr lang="en-US" sz="2400" b="1" dirty="0" smtClean="0">
                <a:solidFill>
                  <a:schemeClr val="bg1"/>
                </a:solidFill>
                <a:latin typeface="+mn-lt"/>
              </a:rPr>
              <a:t>49%</a:t>
            </a:r>
            <a:endParaRPr lang="en-US" sz="2400" b="1" dirty="0">
              <a:solidFill>
                <a:schemeClr val="bg1"/>
              </a:solidFill>
              <a:latin typeface="+mn-lt"/>
            </a:endParaRPr>
          </a:p>
        </p:txBody>
      </p:sp>
      <p:sp>
        <p:nvSpPr>
          <p:cNvPr id="118" name="TextBox 117"/>
          <p:cNvSpPr txBox="1"/>
          <p:nvPr/>
        </p:nvSpPr>
        <p:spPr>
          <a:xfrm>
            <a:off x="5875297" y="5193032"/>
            <a:ext cx="2012539" cy="830997"/>
          </a:xfrm>
          <a:prstGeom prst="rect">
            <a:avLst/>
          </a:prstGeom>
          <a:noFill/>
        </p:spPr>
        <p:txBody>
          <a:bodyPr wrap="square" rtlCol="0">
            <a:spAutoFit/>
          </a:bodyPr>
          <a:lstStyle/>
          <a:p>
            <a:pPr algn="ctr"/>
            <a:r>
              <a:rPr lang="en-US" sz="2400" b="1" dirty="0" smtClean="0">
                <a:latin typeface="+mn-lt"/>
              </a:rPr>
              <a:t>Benue</a:t>
            </a:r>
          </a:p>
          <a:p>
            <a:pPr algn="ctr"/>
            <a:r>
              <a:rPr lang="en-US" sz="2400" b="1" dirty="0" smtClean="0">
                <a:latin typeface="+mn-lt"/>
              </a:rPr>
              <a:t>78%</a:t>
            </a:r>
            <a:endParaRPr lang="en-US" sz="2400" b="1" dirty="0">
              <a:latin typeface="+mn-lt"/>
            </a:endParaRPr>
          </a:p>
        </p:txBody>
      </p:sp>
      <p:sp>
        <p:nvSpPr>
          <p:cNvPr id="119" name="TextBox 118"/>
          <p:cNvSpPr txBox="1"/>
          <p:nvPr/>
        </p:nvSpPr>
        <p:spPr>
          <a:xfrm>
            <a:off x="6785769" y="3285155"/>
            <a:ext cx="2012539" cy="830997"/>
          </a:xfrm>
          <a:prstGeom prst="rect">
            <a:avLst/>
          </a:prstGeom>
          <a:noFill/>
        </p:spPr>
        <p:txBody>
          <a:bodyPr wrap="square" rtlCol="0">
            <a:spAutoFit/>
          </a:bodyPr>
          <a:lstStyle/>
          <a:p>
            <a:pPr algn="ctr"/>
            <a:r>
              <a:rPr lang="en-US" sz="2400" b="1" dirty="0" smtClean="0">
                <a:solidFill>
                  <a:schemeClr val="bg1"/>
                </a:solidFill>
                <a:latin typeface="+mn-lt"/>
              </a:rPr>
              <a:t>Plateau</a:t>
            </a:r>
          </a:p>
          <a:p>
            <a:pPr algn="ctr"/>
            <a:r>
              <a:rPr lang="en-US" sz="2400" b="1" dirty="0" smtClean="0">
                <a:solidFill>
                  <a:schemeClr val="bg1"/>
                </a:solidFill>
                <a:latin typeface="+mn-lt"/>
              </a:rPr>
              <a:t>47%</a:t>
            </a:r>
            <a:endParaRPr lang="en-US" sz="2400" b="1" dirty="0">
              <a:solidFill>
                <a:schemeClr val="bg1"/>
              </a:solidFill>
              <a:latin typeface="+mn-lt"/>
            </a:endParaRPr>
          </a:p>
        </p:txBody>
      </p:sp>
    </p:spTree>
    <p:extLst>
      <p:ext uri="{BB962C8B-B14F-4D97-AF65-F5344CB8AC3E}">
        <p14:creationId xmlns:p14="http://schemas.microsoft.com/office/powerpoint/2010/main" val="25992653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09408619"/>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4777</TotalTime>
  <Words>2295</Words>
  <Application>Microsoft Office PowerPoint</Application>
  <PresentationFormat>On-screen Show (4:3)</PresentationFormat>
  <Paragraphs>207</Paragraphs>
  <Slides>30</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1_Custom Design</vt:lpstr>
      <vt:lpstr>PowerPoint Presentation</vt:lpstr>
      <vt:lpstr>PowerPoint Presentation</vt:lpstr>
      <vt:lpstr>Awareness of HIV/AIDS</vt:lpstr>
      <vt:lpstr>Knowledge of HIV Prevention Methods: Women</vt:lpstr>
      <vt:lpstr>Knowledge of HIV Prevention Methods: Men</vt:lpstr>
      <vt:lpstr>Knowledge of HIV Prevention by Education</vt:lpstr>
      <vt:lpstr>Women’s HIV Prevention Knowledge by State</vt:lpstr>
      <vt:lpstr>Trends in Women’s HIV Knowledge</vt:lpstr>
      <vt:lpstr>Beliefs About HIV/AIDS: Women</vt:lpstr>
      <vt:lpstr>Beliefs About HIV/AIDS: Men</vt:lpstr>
      <vt:lpstr>Knowledge of Mother to Child Transmission (MTCT) of HIV/AIDS: Women</vt:lpstr>
      <vt:lpstr>Knowledge of Mother to Child Transmission (MTCT) of HIV/AIDS: Men</vt:lpstr>
      <vt:lpstr>PowerPoint Presentation</vt:lpstr>
      <vt:lpstr>Accepting Attitudes Towards Those Living With HIV: Women</vt:lpstr>
      <vt:lpstr>Accepting Attitudes Towards Those Living With HIV: Men</vt:lpstr>
      <vt:lpstr>Multiple Sexual Partners</vt:lpstr>
      <vt:lpstr>PowerPoint Presentation</vt:lpstr>
      <vt:lpstr>60% of women and 71% of men know where to get an HIV test.  63% of women and 76% of men in North Central Zone know where to get an HIV test.  </vt:lpstr>
      <vt:lpstr>HIV Testing: Women</vt:lpstr>
      <vt:lpstr>Women’s HIV Testing by State</vt:lpstr>
      <vt:lpstr>HIV Testing: Men</vt:lpstr>
      <vt:lpstr>Men’s HIV Testing by State</vt:lpstr>
      <vt:lpstr>PowerPoint Presentation</vt:lpstr>
      <vt:lpstr>HIV Testing During Pregnancy</vt:lpstr>
      <vt:lpstr>PowerPoint Presentation</vt:lpstr>
      <vt:lpstr>Comprehensive Knowledge of HIV among Youth by Residence</vt:lpstr>
      <vt:lpstr>Knowledge of a Condom Source among Youth by Residence</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336</cp:revision>
  <dcterms:created xsi:type="dcterms:W3CDTF">2008-02-29T16:41:57Z</dcterms:created>
  <dcterms:modified xsi:type="dcterms:W3CDTF">2014-08-25T19:18:02Z</dcterms:modified>
</cp:coreProperties>
</file>