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7"/>
  </p:notesMasterIdLst>
  <p:handoutMasterIdLst>
    <p:handoutMasterId r:id="rId28"/>
  </p:handoutMasterIdLst>
  <p:sldIdLst>
    <p:sldId id="440" r:id="rId3"/>
    <p:sldId id="434" r:id="rId4"/>
    <p:sldId id="423" r:id="rId5"/>
    <p:sldId id="452" r:id="rId6"/>
    <p:sldId id="439" r:id="rId7"/>
    <p:sldId id="441" r:id="rId8"/>
    <p:sldId id="453" r:id="rId9"/>
    <p:sldId id="442" r:id="rId10"/>
    <p:sldId id="425" r:id="rId11"/>
    <p:sldId id="429" r:id="rId12"/>
    <p:sldId id="426" r:id="rId13"/>
    <p:sldId id="430" r:id="rId14"/>
    <p:sldId id="438" r:id="rId15"/>
    <p:sldId id="454" r:id="rId16"/>
    <p:sldId id="431" r:id="rId17"/>
    <p:sldId id="443" r:id="rId18"/>
    <p:sldId id="445" r:id="rId19"/>
    <p:sldId id="446" r:id="rId20"/>
    <p:sldId id="455" r:id="rId21"/>
    <p:sldId id="447" r:id="rId22"/>
    <p:sldId id="451" r:id="rId23"/>
    <p:sldId id="448" r:id="rId24"/>
    <p:sldId id="449" r:id="rId25"/>
    <p:sldId id="4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7"/>
          <c:w val="0.94701877109111376"/>
          <c:h val="0.6589116633858267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dPt>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Sheet1!$C$2:$C$5</c:f>
              <c:numCache>
                <c:formatCode>General</c:formatCode>
                <c:ptCount val="4"/>
                <c:pt idx="0">
                  <c:v>31</c:v>
                </c:pt>
                <c:pt idx="1">
                  <c:v>2</c:v>
                </c:pt>
                <c:pt idx="2">
                  <c:v>12</c:v>
                </c:pt>
                <c:pt idx="3">
                  <c:v>14</c:v>
                </c:pt>
              </c:numCache>
            </c:numRef>
          </c:val>
        </c:ser>
        <c:dLbls>
          <c:dLblPos val="outEnd"/>
          <c:showLegendKey val="0"/>
          <c:showVal val="1"/>
          <c:showCatName val="0"/>
          <c:showSerName val="0"/>
          <c:showPercent val="0"/>
          <c:showBubbleSize val="0"/>
        </c:dLbls>
        <c:gapWidth val="150"/>
        <c:axId val="320897280"/>
        <c:axId val="320898064"/>
      </c:barChart>
      <c:catAx>
        <c:axId val="3208972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0898064"/>
        <c:crosses val="autoZero"/>
        <c:auto val="1"/>
        <c:lblAlgn val="ctr"/>
        <c:lblOffset val="100"/>
        <c:noMultiLvlLbl val="0"/>
      </c:catAx>
      <c:valAx>
        <c:axId val="320898064"/>
        <c:scaling>
          <c:orientation val="minMax"/>
          <c:max val="70"/>
        </c:scaling>
        <c:delete val="1"/>
        <c:axPos val="l"/>
        <c:numFmt formatCode="General" sourceLinked="1"/>
        <c:majorTickMark val="none"/>
        <c:minorTickMark val="none"/>
        <c:tickLblPos val="nextTo"/>
        <c:crossAx val="32089728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54664952"/>
        <c:axId val="354665344"/>
      </c:barChart>
      <c:catAx>
        <c:axId val="35466495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54665344"/>
        <c:crosses val="autoZero"/>
        <c:auto val="1"/>
        <c:lblAlgn val="ctr"/>
        <c:lblOffset val="100"/>
        <c:noMultiLvlLbl val="0"/>
      </c:catAx>
      <c:valAx>
        <c:axId val="354665344"/>
        <c:scaling>
          <c:orientation val="minMax"/>
          <c:max val="100"/>
          <c:min val="0"/>
        </c:scaling>
        <c:delete val="1"/>
        <c:axPos val="l"/>
        <c:numFmt formatCode="0" sourceLinked="1"/>
        <c:majorTickMark val="out"/>
        <c:minorTickMark val="none"/>
        <c:tickLblPos val="none"/>
        <c:crossAx val="35466495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7"/>
          <c:w val="0.94701877109111376"/>
          <c:h val="0.6589116633858267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dPt>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Sheet1!$C$2:$C$3</c:f>
              <c:numCache>
                <c:formatCode>General</c:formatCode>
                <c:ptCount val="2"/>
                <c:pt idx="0">
                  <c:v>10</c:v>
                </c:pt>
                <c:pt idx="1">
                  <c:v>4</c:v>
                </c:pt>
              </c:numCache>
            </c:numRef>
          </c:val>
        </c:ser>
        <c:dLbls>
          <c:dLblPos val="outEnd"/>
          <c:showLegendKey val="0"/>
          <c:showVal val="1"/>
          <c:showCatName val="0"/>
          <c:showSerName val="0"/>
          <c:showPercent val="0"/>
          <c:showBubbleSize val="0"/>
        </c:dLbls>
        <c:gapWidth val="150"/>
        <c:axId val="320997520"/>
        <c:axId val="320997912"/>
      </c:barChart>
      <c:catAx>
        <c:axId val="32099752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0997912"/>
        <c:crosses val="autoZero"/>
        <c:auto val="1"/>
        <c:lblAlgn val="ctr"/>
        <c:lblOffset val="100"/>
        <c:noMultiLvlLbl val="0"/>
      </c:catAx>
      <c:valAx>
        <c:axId val="320997912"/>
        <c:scaling>
          <c:orientation val="minMax"/>
          <c:max val="70"/>
        </c:scaling>
        <c:delete val="1"/>
        <c:axPos val="l"/>
        <c:numFmt formatCode="General" sourceLinked="1"/>
        <c:majorTickMark val="none"/>
        <c:minorTickMark val="none"/>
        <c:tickLblPos val="nextTo"/>
        <c:crossAx val="32099752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072"/>
          <c:y val="3.2575497027485953E-2"/>
          <c:w val="0.50982262297857928"/>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321000656"/>
        <c:axId val="321001048"/>
      </c:barChart>
      <c:catAx>
        <c:axId val="321000656"/>
        <c:scaling>
          <c:orientation val="minMax"/>
        </c:scaling>
        <c:delete val="0"/>
        <c:axPos val="l"/>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321001048"/>
        <c:crosses val="autoZero"/>
        <c:auto val="1"/>
        <c:lblAlgn val="ctr"/>
        <c:lblOffset val="100"/>
        <c:noMultiLvlLbl val="0"/>
      </c:catAx>
      <c:valAx>
        <c:axId val="321001048"/>
        <c:scaling>
          <c:orientation val="minMax"/>
          <c:max val="90"/>
        </c:scaling>
        <c:delete val="1"/>
        <c:axPos val="b"/>
        <c:numFmt formatCode="0" sourceLinked="1"/>
        <c:majorTickMark val="out"/>
        <c:minorTickMark val="none"/>
        <c:tickLblPos val="none"/>
        <c:crossAx val="3210006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3"/>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20</c:v>
                </c:pt>
                <c:pt idx="1">
                  <c:v>6</c:v>
                </c:pt>
                <c:pt idx="2">
                  <c:v>26</c:v>
                </c:pt>
                <c:pt idx="3">
                  <c:v>21</c:v>
                </c:pt>
                <c:pt idx="4">
                  <c:v>31</c:v>
                </c:pt>
              </c:numCache>
            </c:numRef>
          </c:val>
        </c:ser>
        <c:dLbls>
          <c:showLegendKey val="0"/>
          <c:showVal val="1"/>
          <c:showCatName val="0"/>
          <c:showSerName val="0"/>
          <c:showPercent val="0"/>
          <c:showBubbleSize val="0"/>
        </c:dLbls>
        <c:gapWidth val="100"/>
        <c:overlap val="-10"/>
        <c:axId val="322832096"/>
        <c:axId val="322832488"/>
      </c:barChart>
      <c:catAx>
        <c:axId val="32283209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2832488"/>
        <c:crosses val="autoZero"/>
        <c:auto val="1"/>
        <c:lblAlgn val="ctr"/>
        <c:lblOffset val="100"/>
        <c:noMultiLvlLbl val="0"/>
      </c:catAx>
      <c:valAx>
        <c:axId val="322832488"/>
        <c:scaling>
          <c:orientation val="minMax"/>
          <c:max val="100"/>
        </c:scaling>
        <c:delete val="1"/>
        <c:axPos val="l"/>
        <c:numFmt formatCode="0" sourceLinked="1"/>
        <c:majorTickMark val="out"/>
        <c:minorTickMark val="none"/>
        <c:tickLblPos val="nextTo"/>
        <c:crossAx val="32283209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322833664"/>
        <c:axId val="322834056"/>
      </c:barChart>
      <c:catAx>
        <c:axId val="32283366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2834056"/>
        <c:crosses val="autoZero"/>
        <c:auto val="1"/>
        <c:lblAlgn val="ctr"/>
        <c:lblOffset val="100"/>
        <c:noMultiLvlLbl val="0"/>
      </c:catAx>
      <c:valAx>
        <c:axId val="322834056"/>
        <c:scaling>
          <c:orientation val="minMax"/>
          <c:max val="100"/>
        </c:scaling>
        <c:delete val="1"/>
        <c:axPos val="l"/>
        <c:numFmt formatCode="0" sourceLinked="1"/>
        <c:majorTickMark val="none"/>
        <c:minorTickMark val="none"/>
        <c:tickLblPos val="nextTo"/>
        <c:crossAx val="32283366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3"/>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c:v>34</c:v>
                </c:pt>
                <c:pt idx="1">
                  <c:v>6</c:v>
                </c:pt>
                <c:pt idx="2">
                  <c:v>48</c:v>
                </c:pt>
              </c:numCache>
            </c:numRef>
          </c:val>
        </c:ser>
        <c:dLbls>
          <c:showLegendKey val="0"/>
          <c:showVal val="1"/>
          <c:showCatName val="0"/>
          <c:showSerName val="0"/>
          <c:showPercent val="0"/>
          <c:showBubbleSize val="0"/>
        </c:dLbls>
        <c:gapWidth val="100"/>
        <c:overlap val="-10"/>
        <c:axId val="322835232"/>
        <c:axId val="218943128"/>
      </c:barChart>
      <c:catAx>
        <c:axId val="3228352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18943128"/>
        <c:crosses val="autoZero"/>
        <c:auto val="1"/>
        <c:lblAlgn val="ctr"/>
        <c:lblOffset val="100"/>
        <c:noMultiLvlLbl val="0"/>
      </c:catAx>
      <c:valAx>
        <c:axId val="218943128"/>
        <c:scaling>
          <c:orientation val="minMax"/>
          <c:max val="75"/>
        </c:scaling>
        <c:delete val="1"/>
        <c:axPos val="l"/>
        <c:numFmt formatCode="0" sourceLinked="1"/>
        <c:majorTickMark val="out"/>
        <c:minorTickMark val="none"/>
        <c:tickLblPos val="none"/>
        <c:crossAx val="32283523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13"/>
          <c:h val="0.7680791911025346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spPr>
              <a:solidFill>
                <a:schemeClr val="tx2">
                  <a:lumMod val="75000"/>
                </a:schemeClr>
              </a:solidFill>
            </c:spPr>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ser>
          <c:idx val="1"/>
          <c:order val="1"/>
          <c:tx>
            <c:strRef>
              <c:f>Sheet1!$C$1</c:f>
              <c:strCache>
                <c:ptCount val="1"/>
                <c:pt idx="0">
                  <c:v>North Central Zone</c:v>
                </c:pt>
              </c:strCache>
            </c:strRef>
          </c:tx>
          <c:spPr>
            <a:solidFill>
              <a:schemeClr val="accent6"/>
            </a:solidFill>
          </c:spPr>
          <c:invertIfNegative val="0"/>
          <c:dPt>
            <c:idx val="0"/>
            <c:invertIfNegative val="0"/>
            <c:bubble3D val="0"/>
            <c:spPr>
              <a:solidFill>
                <a:schemeClr val="accent1"/>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Sheet1!$C$2:$C$6</c:f>
              <c:numCache>
                <c:formatCode>General</c:formatCode>
                <c:ptCount val="5"/>
                <c:pt idx="0">
                  <c:v>10</c:v>
                </c:pt>
                <c:pt idx="1">
                  <c:v>2</c:v>
                </c:pt>
                <c:pt idx="2">
                  <c:v>59</c:v>
                </c:pt>
                <c:pt idx="3">
                  <c:v>8</c:v>
                </c:pt>
                <c:pt idx="4">
                  <c:v>30</c:v>
                </c:pt>
              </c:numCache>
            </c:numRef>
          </c:val>
        </c:ser>
        <c:dLbls>
          <c:showLegendKey val="0"/>
          <c:showVal val="1"/>
          <c:showCatName val="0"/>
          <c:showSerName val="0"/>
          <c:showPercent val="0"/>
          <c:showBubbleSize val="0"/>
        </c:dLbls>
        <c:gapWidth val="75"/>
        <c:overlap val="-5"/>
        <c:axId val="320999480"/>
        <c:axId val="324300208"/>
      </c:barChart>
      <c:catAx>
        <c:axId val="320999480"/>
        <c:scaling>
          <c:orientation val="minMax"/>
        </c:scaling>
        <c:delete val="0"/>
        <c:axPos val="b"/>
        <c:numFmt formatCode="General" sourceLinked="0"/>
        <c:majorTickMark val="none"/>
        <c:minorTickMark val="none"/>
        <c:tickLblPos val="nextTo"/>
        <c:crossAx val="324300208"/>
        <c:crosses val="autoZero"/>
        <c:auto val="1"/>
        <c:lblAlgn val="ctr"/>
        <c:lblOffset val="100"/>
        <c:noMultiLvlLbl val="0"/>
      </c:catAx>
      <c:valAx>
        <c:axId val="324300208"/>
        <c:scaling>
          <c:orientation val="minMax"/>
          <c:max val="90"/>
        </c:scaling>
        <c:delete val="1"/>
        <c:axPos val="l"/>
        <c:numFmt formatCode="0" sourceLinked="1"/>
        <c:majorTickMark val="out"/>
        <c:minorTickMark val="none"/>
        <c:tickLblPos val="none"/>
        <c:crossAx val="32099948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24302168"/>
        <c:axId val="324302560"/>
      </c:barChart>
      <c:catAx>
        <c:axId val="324302168"/>
        <c:scaling>
          <c:orientation val="minMax"/>
        </c:scaling>
        <c:delete val="0"/>
        <c:axPos val="b"/>
        <c:numFmt formatCode="General" sourceLinked="0"/>
        <c:majorTickMark val="none"/>
        <c:minorTickMark val="none"/>
        <c:tickLblPos val="nextTo"/>
        <c:crossAx val="324302560"/>
        <c:crosses val="autoZero"/>
        <c:auto val="1"/>
        <c:lblAlgn val="ctr"/>
        <c:lblOffset val="100"/>
        <c:noMultiLvlLbl val="0"/>
      </c:catAx>
      <c:valAx>
        <c:axId val="324302560"/>
        <c:scaling>
          <c:orientation val="minMax"/>
        </c:scaling>
        <c:delete val="1"/>
        <c:axPos val="l"/>
        <c:numFmt formatCode="0" sourceLinked="1"/>
        <c:majorTickMark val="out"/>
        <c:minorTickMark val="none"/>
        <c:tickLblPos val="none"/>
        <c:crossAx val="3243021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24302952"/>
        <c:axId val="324303344"/>
      </c:barChart>
      <c:catAx>
        <c:axId val="324302952"/>
        <c:scaling>
          <c:orientation val="minMax"/>
        </c:scaling>
        <c:delete val="0"/>
        <c:axPos val="b"/>
        <c:numFmt formatCode="General" sourceLinked="0"/>
        <c:majorTickMark val="none"/>
        <c:minorTickMark val="none"/>
        <c:tickLblPos val="nextTo"/>
        <c:crossAx val="324303344"/>
        <c:crosses val="autoZero"/>
        <c:auto val="1"/>
        <c:lblAlgn val="ctr"/>
        <c:lblOffset val="100"/>
        <c:noMultiLvlLbl val="0"/>
      </c:catAx>
      <c:valAx>
        <c:axId val="324303344"/>
        <c:scaling>
          <c:orientation val="minMax"/>
        </c:scaling>
        <c:delete val="1"/>
        <c:axPos val="l"/>
        <c:numFmt formatCode="0" sourceLinked="1"/>
        <c:majorTickMark val="out"/>
        <c:minorTickMark val="none"/>
        <c:tickLblPos val="none"/>
        <c:crossAx val="3243029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290541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31% of women report that they have ever experienced physical, sexual, or emotional violence by their husband/ partner. The most common form in North Central Zone is also Emotional violence.</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spousal violence varies by state. More than half of women in Benue have ever experienced spousal violence compared to 5% of women in </a:t>
            </a:r>
            <a:r>
              <a:rPr lang="en-US" baseline="0" noProof="0" dirty="0" err="1" smtClean="0"/>
              <a:t>Kogi</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one-third of women who ever experienced violence sought help. 6% never sought help but told someone. Nearly half of women who experienced violence never sought help, never told anyone.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16</a:t>
            </a:fld>
            <a:endParaRPr lang="en-US"/>
          </a:p>
        </p:txBody>
      </p:sp>
    </p:spTree>
    <p:extLst>
      <p:ext uri="{BB962C8B-B14F-4D97-AF65-F5344CB8AC3E}">
        <p14:creationId xmlns:p14="http://schemas.microsoft.com/office/powerpoint/2010/main" val="3225986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FGC is most common in South East and South West Zones, where nearly half of women are circumcised.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10% of women are circumcised. The most common form is being cut, no flesh removed (59%).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FGC is highest in </a:t>
            </a:r>
            <a:r>
              <a:rPr lang="en-US" baseline="0" noProof="0" dirty="0" err="1" smtClean="0"/>
              <a:t>Kwara</a:t>
            </a:r>
            <a:r>
              <a:rPr lang="en-US" baseline="0" noProof="0" dirty="0" smtClean="0"/>
              <a:t> where more than half of women are circumcised.</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Seventeen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31% of women have experienced violence since age 15 in North Central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23</a:t>
            </a:fld>
            <a:endParaRPr lang="en-US"/>
          </a:p>
        </p:txBody>
      </p:sp>
    </p:spTree>
    <p:extLst>
      <p:ext uri="{BB962C8B-B14F-4D97-AF65-F5344CB8AC3E}">
        <p14:creationId xmlns:p14="http://schemas.microsoft.com/office/powerpoint/2010/main" val="4199864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violence varies by state. 72% of women in Benue have ever experienced violence since age 15 compared to 8% of women in Niger.</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Experience of sexual violence varies by zone, from 16% in North East Zone to 2% in North West Zone.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10% of women in North Central Zone have ever experienced sexual violence of which 4% have experienced sexual violence in the past 12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sexual violence varies by state. One in five women in Benue have ever experienced sexual violence compared to 1% of women in </a:t>
            </a:r>
            <a:r>
              <a:rPr lang="en-US" baseline="0" noProof="0" dirty="0" err="1" smtClean="0"/>
              <a:t>Kwara</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6% of women who have ever been pregnant in North Central Zone have experienced physical violence during pregnancy.</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More than one-third of ever-married women report that their husband/partner displays none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52772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292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and</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43169562"/>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chemeClr val="tx1"/>
                </a:solidFill>
              </a:rPr>
              <a:t>Spousal Violence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a:latin typeface="+mn-lt"/>
              </a:rPr>
              <a:t>6</a:t>
            </a:r>
            <a:r>
              <a:rPr lang="en-US" sz="2400" b="1" dirty="0" smtClean="0">
                <a:latin typeface="+mn-lt"/>
              </a:rPr>
              <a:t>%</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7%</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5%</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15%</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18%</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53%</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24%</a:t>
            </a:r>
            <a:endParaRPr lang="en-US" sz="2400" b="1" dirty="0">
              <a:solidFill>
                <a:schemeClr val="bg1"/>
              </a:solidFill>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p>
          <a:p>
            <a:pPr algn="ctr"/>
            <a:r>
              <a:rPr lang="en-US" sz="2800" b="1" dirty="0" smtClean="0">
                <a:latin typeface="+mj-lt"/>
              </a:rPr>
              <a:t>North Central</a:t>
            </a:r>
            <a:br>
              <a:rPr lang="en-US" sz="2800" b="1" dirty="0" smtClean="0">
                <a:latin typeface="+mj-lt"/>
              </a:rPr>
            </a:br>
            <a:r>
              <a:rPr lang="en-US" sz="2800" b="1" dirty="0" smtClean="0">
                <a:latin typeface="+mj-lt"/>
              </a:rPr>
              <a:t>21%</a:t>
            </a:r>
            <a:endParaRPr lang="en-US" sz="2800" b="1" dirty="0">
              <a:latin typeface="+mj-lt"/>
            </a:endParaRPr>
          </a:p>
        </p:txBody>
      </p:sp>
      <p:sp>
        <p:nvSpPr>
          <p:cNvPr id="21" name="TextBox 20"/>
          <p:cNvSpPr txBox="1"/>
          <p:nvPr/>
        </p:nvSpPr>
        <p:spPr>
          <a:xfrm>
            <a:off x="31531" y="5928278"/>
            <a:ext cx="3835455" cy="830997"/>
          </a:xfrm>
          <a:prstGeom prst="rect">
            <a:avLst/>
          </a:prstGeom>
          <a:noFill/>
        </p:spPr>
        <p:txBody>
          <a:bodyPr wrap="square" rtlCol="0">
            <a:spAutoFit/>
          </a:bodyPr>
          <a:lstStyle/>
          <a:p>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Tree>
    <p:extLst>
      <p:ext uri="{BB962C8B-B14F-4D97-AF65-F5344CB8AC3E}">
        <p14:creationId xmlns:p14="http://schemas.microsoft.com/office/powerpoint/2010/main" val="196571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a:t>
            </a:r>
            <a:r>
              <a:rPr lang="en-US" dirty="0" err="1" smtClean="0">
                <a:latin typeface="Calibri" pitchFamily="34" charset="0"/>
              </a:rPr>
              <a:t>Behaviour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6131899"/>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14620707"/>
              </p:ext>
            </p:extLst>
          </p:nvPr>
        </p:nvGraphicFramePr>
        <p:xfrm>
          <a:off x="0" y="1676400"/>
          <a:ext cx="89916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chemeClr val="tx1"/>
                </a:solidFill>
              </a:rPr>
              <a:t>Female Circumcision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3%</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solidFill>
                  <a:schemeClr val="bg1"/>
                </a:solidFill>
                <a:latin typeface="+mn-lt"/>
              </a:rPr>
              <a:t>Kwara</a:t>
            </a:r>
            <a:endParaRPr lang="en-US" sz="2400" b="1" dirty="0" smtClean="0">
              <a:solidFill>
                <a:schemeClr val="bg1"/>
              </a:solidFill>
              <a:latin typeface="+mn-lt"/>
            </a:endParaRPr>
          </a:p>
          <a:p>
            <a:pPr algn="ctr"/>
            <a:r>
              <a:rPr lang="en-US" sz="2400" b="1" dirty="0" smtClean="0">
                <a:solidFill>
                  <a:schemeClr val="bg1"/>
                </a:solidFill>
                <a:latin typeface="+mn-lt"/>
              </a:rPr>
              <a:t>53%</a:t>
            </a:r>
            <a:endParaRPr lang="en-US" sz="2400" b="1" dirty="0">
              <a:solidFill>
                <a:schemeClr val="bg1"/>
              </a:solidFill>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2%</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6%</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9%</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8%</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2%</a:t>
            </a:r>
            <a:endParaRPr lang="en-US" sz="2400" b="1" dirty="0">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North Central</a:t>
            </a:r>
            <a:br>
              <a:rPr lang="en-US" sz="2800" b="1" dirty="0" smtClean="0">
                <a:latin typeface="+mj-lt"/>
              </a:rPr>
            </a:br>
            <a:r>
              <a:rPr lang="en-US" sz="2800" b="1" dirty="0" smtClean="0">
                <a:latin typeface="+mj-lt"/>
              </a:rPr>
              <a:t>10%</a:t>
            </a:r>
            <a:endParaRPr lang="en-US" sz="2800" b="1" dirty="0">
              <a:latin typeface="+mj-lt"/>
            </a:endParaRPr>
          </a:p>
        </p:txBody>
      </p:sp>
      <p:sp>
        <p:nvSpPr>
          <p:cNvPr id="21" name="TextBox 20"/>
          <p:cNvSpPr txBox="1"/>
          <p:nvPr/>
        </p:nvSpPr>
        <p:spPr>
          <a:xfrm>
            <a:off x="31531" y="6197025"/>
            <a:ext cx="3835455" cy="584775"/>
          </a:xfrm>
          <a:prstGeom prst="rect">
            <a:avLst/>
          </a:prstGeom>
          <a:noFill/>
        </p:spPr>
        <p:txBody>
          <a:bodyPr wrap="square" rtlCol="0">
            <a:spAutoFit/>
          </a:bodyPr>
          <a:lstStyle/>
          <a:p>
            <a:r>
              <a:rPr lang="en-US" sz="1600" i="1" dirty="0" smtClean="0">
                <a:latin typeface="Calibri" pitchFamily="34" charset="0"/>
              </a:rPr>
              <a:t>Percent of women age 15-49 who have been circumcised</a:t>
            </a:r>
            <a:endParaRPr lang="en-US" sz="1600" i="1" dirty="0">
              <a:latin typeface="Calibri" pitchFamily="34" charset="0"/>
            </a:endParaRPr>
          </a:p>
        </p:txBody>
      </p:sp>
    </p:spTree>
    <p:extLst>
      <p:ext uri="{BB962C8B-B14F-4D97-AF65-F5344CB8AC3E}">
        <p14:creationId xmlns:p14="http://schemas.microsoft.com/office/powerpoint/2010/main" val="111032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81199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410200"/>
          </a:xfrm>
          <a:noFill/>
        </p:spPr>
        <p:txBody>
          <a:bodyPr>
            <a:normAutofit fontScale="85000" lnSpcReduction="2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lvl="1">
              <a:lnSpc>
                <a:spcPct val="90000"/>
              </a:lnSpc>
            </a:pPr>
            <a:r>
              <a:rPr lang="en-US" b="1" dirty="0" smtClean="0">
                <a:solidFill>
                  <a:schemeClr val="accent4"/>
                </a:solidFill>
                <a:latin typeface="Calibri" pitchFamily="34" charset="0"/>
              </a:rPr>
              <a:t>31%</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smtClean="0">
                <a:solidFill>
                  <a:srgbClr val="000000"/>
                </a:solidFill>
                <a:latin typeface="Calibri" pitchFamily="34" charset="0"/>
              </a:rPr>
              <a:t>in </a:t>
            </a:r>
            <a:r>
              <a:rPr lang="en-US" b="1" dirty="0" smtClean="0">
                <a:solidFill>
                  <a:schemeClr val="accent4"/>
                </a:solidFill>
                <a:latin typeface="Calibri" pitchFamily="34" charset="0"/>
              </a:rPr>
              <a:t>North Central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physical violence since age 15. </a:t>
            </a: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p>
          <a:p>
            <a:pPr lvl="1">
              <a:lnSpc>
                <a:spcPct val="90000"/>
              </a:lnSpc>
            </a:pPr>
            <a:r>
              <a:rPr lang="en-US" b="1" dirty="0" smtClean="0">
                <a:solidFill>
                  <a:schemeClr val="accent4"/>
                </a:solidFill>
                <a:latin typeface="Calibri" pitchFamily="34" charset="0"/>
              </a:rPr>
              <a:t>10%</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in </a:t>
            </a:r>
            <a:r>
              <a:rPr lang="en-US" b="1" dirty="0">
                <a:solidFill>
                  <a:schemeClr val="accent4"/>
                </a:solidFill>
                <a:latin typeface="Calibri" pitchFamily="34" charset="0"/>
              </a:rPr>
              <a:t>North Central 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ever experienced sexual violence. </a:t>
            </a: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lvl="1">
              <a:lnSpc>
                <a:spcPct val="90000"/>
              </a:lnSpc>
            </a:pPr>
            <a:r>
              <a:rPr lang="en-US" b="1" dirty="0" smtClean="0">
                <a:solidFill>
                  <a:schemeClr val="accent4"/>
                </a:solidFill>
                <a:latin typeface="Calibri" pitchFamily="34" charset="0"/>
              </a:rPr>
              <a:t>21% </a:t>
            </a:r>
            <a:r>
              <a:rPr lang="en-US" dirty="0">
                <a:solidFill>
                  <a:srgbClr val="000000"/>
                </a:solidFill>
                <a:latin typeface="Calibri" pitchFamily="34" charset="0"/>
              </a:rPr>
              <a:t>of ever-married women in </a:t>
            </a:r>
            <a:r>
              <a:rPr lang="en-US" b="1" dirty="0">
                <a:solidFill>
                  <a:schemeClr val="accent4"/>
                </a:solidFill>
                <a:latin typeface="Calibri" pitchFamily="34" charset="0"/>
              </a:rPr>
              <a:t>North Central 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suffered from </a:t>
            </a:r>
            <a:r>
              <a:rPr lang="en-US" b="1" dirty="0">
                <a:solidFill>
                  <a:schemeClr val="bg2"/>
                </a:solidFill>
                <a:latin typeface="Calibri" pitchFamily="34" charset="0"/>
              </a:rPr>
              <a:t>spousal physical or sexual 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chemeClr val="bg2"/>
                </a:solidFill>
                <a:latin typeface="Calibri" pitchFamily="34" charset="0"/>
              </a:rPr>
              <a:t>girls</a:t>
            </a:r>
            <a:r>
              <a:rPr lang="en-US" dirty="0" smtClean="0">
                <a:solidFill>
                  <a:schemeClr val="bg2"/>
                </a:solidFill>
                <a:latin typeface="Calibri" pitchFamily="34" charset="0"/>
              </a:rPr>
              <a:t> </a:t>
            </a:r>
            <a:r>
              <a:rPr lang="en-US" dirty="0" smtClean="0">
                <a:solidFill>
                  <a:srgbClr val="000000"/>
                </a:solidFill>
                <a:latin typeface="Calibri" pitchFamily="34" charset="0"/>
              </a:rPr>
              <a:t>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535341847"/>
              </p:ext>
            </p:extLst>
          </p:nvPr>
        </p:nvGraphicFramePr>
        <p:xfrm>
          <a:off x="304800" y="1752600"/>
          <a:ext cx="85344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4864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chemeClr val="tx1"/>
                </a:solidFill>
              </a:rPr>
              <a:t>Experience of Physical Violence </a:t>
            </a:r>
            <a:br>
              <a:rPr lang="en-US" dirty="0" smtClean="0">
                <a:solidFill>
                  <a:schemeClr val="tx1"/>
                </a:solidFill>
              </a:rPr>
            </a:br>
            <a:r>
              <a:rPr lang="en-US" dirty="0" smtClean="0">
                <a:solidFill>
                  <a:schemeClr val="tx1"/>
                </a:solidFill>
              </a:rPr>
              <a:t>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8%</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9%</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19%</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solidFill>
                  <a:schemeClr val="bg1"/>
                </a:solidFill>
                <a:latin typeface="+mn-lt"/>
              </a:rPr>
              <a:t>FCT-Abuja</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72%</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37%</a:t>
            </a:r>
            <a:endParaRPr lang="en-US" sz="2400" b="1" dirty="0">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28%</a:t>
            </a:r>
          </a:p>
          <a:p>
            <a:pPr algn="ctr"/>
            <a:r>
              <a:rPr lang="en-US" sz="2800" b="1" dirty="0" smtClean="0">
                <a:latin typeface="+mj-lt"/>
              </a:rPr>
              <a:t>North Central</a:t>
            </a:r>
            <a:br>
              <a:rPr lang="en-US" sz="2800" b="1" dirty="0" smtClean="0">
                <a:latin typeface="+mj-lt"/>
              </a:rPr>
            </a:br>
            <a:r>
              <a:rPr lang="en-US" sz="2800" b="1" dirty="0" smtClean="0">
                <a:latin typeface="+mj-lt"/>
              </a:rPr>
              <a:t>31%</a:t>
            </a:r>
            <a:endParaRPr lang="en-US" sz="2800" b="1" dirty="0">
              <a:latin typeface="+mj-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physical violence since age 15</a:t>
            </a:r>
            <a:endParaRPr lang="en-US" i="1" dirty="0">
              <a:latin typeface="Calibri" pitchFamily="34" charset="0"/>
            </a:endParaRPr>
          </a:p>
        </p:txBody>
      </p:sp>
    </p:spTree>
    <p:extLst>
      <p:ext uri="{BB962C8B-B14F-4D97-AF65-F5344CB8AC3E}">
        <p14:creationId xmlns:p14="http://schemas.microsoft.com/office/powerpoint/2010/main" val="2177666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35892375"/>
              </p:ext>
            </p:extLst>
          </p:nvPr>
        </p:nvGraphicFramePr>
        <p:xfrm>
          <a:off x="304800" y="1588532"/>
          <a:ext cx="8534400" cy="504086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chemeClr val="tx1"/>
                </a:solidFill>
              </a:rPr>
              <a:t>Experience of Sexual Violence </a:t>
            </a:r>
            <a:br>
              <a:rPr lang="en-US" dirty="0" smtClean="0">
                <a:solidFill>
                  <a:schemeClr val="tx1"/>
                </a:solidFill>
              </a:rPr>
            </a:br>
            <a:r>
              <a:rPr lang="en-US" dirty="0" smtClean="0">
                <a:solidFill>
                  <a:schemeClr val="tx1"/>
                </a:solidFill>
              </a:rPr>
              <a:t>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3%</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1%</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9%</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10%</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20%</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19%</a:t>
            </a:r>
            <a:endParaRPr lang="en-US" sz="2400" b="1" dirty="0">
              <a:solidFill>
                <a:schemeClr val="bg1"/>
              </a:solidFill>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7%</a:t>
            </a:r>
          </a:p>
          <a:p>
            <a:pPr algn="ctr"/>
            <a:r>
              <a:rPr lang="en-US" sz="2800" b="1" dirty="0" smtClean="0">
                <a:latin typeface="+mj-lt"/>
              </a:rPr>
              <a:t>North Central</a:t>
            </a:r>
            <a:br>
              <a:rPr lang="en-US" sz="2800" b="1" dirty="0" smtClean="0">
                <a:latin typeface="+mj-lt"/>
              </a:rPr>
            </a:br>
            <a:r>
              <a:rPr lang="en-US" sz="2800" b="1" dirty="0" smtClean="0">
                <a:latin typeface="+mj-lt"/>
              </a:rPr>
              <a:t>10%</a:t>
            </a:r>
            <a:endParaRPr lang="en-US" sz="2800" b="1" dirty="0">
              <a:latin typeface="+mj-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sexual violence </a:t>
            </a:r>
            <a:endParaRPr lang="en-US" i="1" dirty="0">
              <a:latin typeface="Calibri" pitchFamily="34" charset="0"/>
            </a:endParaRPr>
          </a:p>
        </p:txBody>
      </p:sp>
    </p:spTree>
    <p:extLst>
      <p:ext uri="{BB962C8B-B14F-4D97-AF65-F5344CB8AC3E}">
        <p14:creationId xmlns:p14="http://schemas.microsoft.com/office/powerpoint/2010/main" val="4091086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a:xfrm>
            <a:off x="152400" y="1600200"/>
            <a:ext cx="8839200" cy="5105400"/>
          </a:xfrm>
        </p:spPr>
        <p:txBody>
          <a:bodyPr>
            <a:normAutofit/>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marL="0" indent="0" algn="ctr">
              <a:buNone/>
            </a:pPr>
            <a:endParaRPr lang="en-US" b="1" dirty="0" smtClean="0">
              <a:solidFill>
                <a:schemeClr val="bg2"/>
              </a:solidFill>
              <a:latin typeface="Calibri" pitchFamily="34" charset="0"/>
            </a:endParaRPr>
          </a:p>
          <a:p>
            <a:pPr marL="0" indent="0" algn="ctr">
              <a:buNone/>
            </a:pPr>
            <a:r>
              <a:rPr lang="en-US" b="1" dirty="0" smtClean="0">
                <a:solidFill>
                  <a:schemeClr val="accent4"/>
                </a:solidFill>
                <a:latin typeface="Calibri" pitchFamily="34" charset="0"/>
              </a:rPr>
              <a:t>6% </a:t>
            </a:r>
            <a:r>
              <a:rPr lang="en-US" dirty="0">
                <a:latin typeface="Calibri" pitchFamily="34" charset="0"/>
              </a:rPr>
              <a:t>of women age 15-49 </a:t>
            </a:r>
            <a:r>
              <a:rPr lang="en-US" b="1" dirty="0" smtClean="0">
                <a:solidFill>
                  <a:schemeClr val="accent4"/>
                </a:solidFill>
                <a:latin typeface="Calibri" pitchFamily="34" charset="0"/>
              </a:rPr>
              <a:t>in North Central Zone </a:t>
            </a:r>
            <a:r>
              <a:rPr lang="en-US" dirty="0" smtClean="0">
                <a:latin typeface="Calibri" pitchFamily="34" charset="0"/>
              </a:rPr>
              <a:t>report </a:t>
            </a:r>
            <a:r>
              <a:rPr lang="en-US" dirty="0">
                <a:latin typeface="Calibri" pitchFamily="34" charset="0"/>
              </a:rPr>
              <a:t>that they experienced </a:t>
            </a:r>
            <a:r>
              <a:rPr lang="en-US" b="1" dirty="0">
                <a:solidFill>
                  <a:schemeClr val="accent4"/>
                </a:solidFill>
                <a:latin typeface="Calibri" pitchFamily="34" charset="0"/>
              </a:rPr>
              <a:t>violence during pregnancy</a:t>
            </a:r>
            <a:r>
              <a:rPr lang="en-US" dirty="0">
                <a:latin typeface="Calibri" pitchFamily="34" charset="0"/>
              </a:rPr>
              <a:t>.</a:t>
            </a:r>
          </a:p>
          <a:p>
            <a:pPr marL="0" indent="0" algn="ctr">
              <a:buNone/>
            </a:pPr>
            <a:endParaRPr lang="en-US" dirty="0" smtClean="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5000</TotalTime>
  <Words>1653</Words>
  <Application>Microsoft Office PowerPoint</Application>
  <PresentationFormat>On-screen Show (4:3)</PresentationFormat>
  <Paragraphs>203</Paragraphs>
  <Slides>24</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1_Custom Design</vt:lpstr>
      <vt:lpstr>PowerPoint Presentation</vt:lpstr>
      <vt:lpstr>PowerPoint Presentation</vt:lpstr>
      <vt:lpstr>Experience of Physical Violence</vt:lpstr>
      <vt:lpstr>Experience of Physical Violence  by State</vt:lpstr>
      <vt:lpstr>Perpetrators of Physical Violence</vt:lpstr>
      <vt:lpstr>Experience of Sexual Violence</vt:lpstr>
      <vt:lpstr>Experience of Sexual Violence  by State</vt:lpstr>
      <vt:lpstr>Perpetrators of Sexual Violence</vt:lpstr>
      <vt:lpstr>Violence During Pregnancy</vt:lpstr>
      <vt:lpstr>Degree of Marital Control by Husbands</vt:lpstr>
      <vt:lpstr>Spousal Violence</vt:lpstr>
      <vt:lpstr>Spousal Violence by Marital Status</vt:lpstr>
      <vt:lpstr>Spousal Violence by Zone</vt:lpstr>
      <vt:lpstr>Spousal Violence by State</vt:lpstr>
      <vt:lpstr>Help Seeking Behaviour</vt:lpstr>
      <vt:lpstr>PowerPoint Presentation</vt:lpstr>
      <vt:lpstr>61% of women and 62% of men have heard of female circumcision</vt:lpstr>
      <vt:lpstr>Female Circumcision</vt:lpstr>
      <vt:lpstr>Female Circumcision by State</vt:lpstr>
      <vt:lpstr>Female Circumcision by Age</vt:lpstr>
      <vt:lpstr>Circumcision of Girls by Age</vt:lpstr>
      <vt:lpstr>Person Performing Circumcision</vt:lpstr>
      <vt:lpstr>Opinions on the Continued  Practice of Circumcision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337</cp:revision>
  <dcterms:created xsi:type="dcterms:W3CDTF">2008-02-29T16:41:57Z</dcterms:created>
  <dcterms:modified xsi:type="dcterms:W3CDTF">2014-08-25T19:20:21Z</dcterms:modified>
</cp:coreProperties>
</file>