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5"/>
  </p:notesMasterIdLst>
  <p:handoutMasterIdLst>
    <p:handoutMasterId r:id="rId26"/>
  </p:handoutMasterIdLst>
  <p:sldIdLst>
    <p:sldId id="445" r:id="rId3"/>
    <p:sldId id="421" r:id="rId4"/>
    <p:sldId id="410" r:id="rId5"/>
    <p:sldId id="435" r:id="rId6"/>
    <p:sldId id="412" r:id="rId7"/>
    <p:sldId id="413" r:id="rId8"/>
    <p:sldId id="436" r:id="rId9"/>
    <p:sldId id="432" r:id="rId10"/>
    <p:sldId id="417" r:id="rId11"/>
    <p:sldId id="446" r:id="rId12"/>
    <p:sldId id="437" r:id="rId13"/>
    <p:sldId id="448" r:id="rId14"/>
    <p:sldId id="438" r:id="rId15"/>
    <p:sldId id="439" r:id="rId16"/>
    <p:sldId id="449" r:id="rId17"/>
    <p:sldId id="450" r:id="rId18"/>
    <p:sldId id="440" r:id="rId19"/>
    <p:sldId id="443" r:id="rId20"/>
    <p:sldId id="444" r:id="rId21"/>
    <p:sldId id="441" r:id="rId22"/>
    <p:sldId id="442" r:id="rId23"/>
    <p:sldId id="42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8153" autoAdjust="0"/>
  </p:normalViewPr>
  <p:slideViewPr>
    <p:cSldViewPr>
      <p:cViewPr varScale="1">
        <p:scale>
          <a:sx n="68" d="100"/>
          <a:sy n="68" d="100"/>
        </p:scale>
        <p:origin x="1584" y="9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8"/>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318151112"/>
        <c:axId val="318151504"/>
      </c:barChart>
      <c:catAx>
        <c:axId val="31815111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8151504"/>
        <c:crosses val="autoZero"/>
        <c:auto val="1"/>
        <c:lblAlgn val="ctr"/>
        <c:lblOffset val="100"/>
        <c:noMultiLvlLbl val="0"/>
      </c:catAx>
      <c:valAx>
        <c:axId val="318151504"/>
        <c:scaling>
          <c:orientation val="minMax"/>
          <c:max val="120"/>
        </c:scaling>
        <c:delete val="1"/>
        <c:axPos val="l"/>
        <c:numFmt formatCode="General" sourceLinked="1"/>
        <c:majorTickMark val="none"/>
        <c:minorTickMark val="none"/>
        <c:tickLblPos val="nextTo"/>
        <c:crossAx val="31815111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dLblPos val="outEnd"/>
          <c:showLegendKey val="0"/>
          <c:showVal val="1"/>
          <c:showCatName val="0"/>
          <c:showSerName val="0"/>
          <c:showPercent val="0"/>
          <c:showBubbleSize val="0"/>
        </c:dLbls>
        <c:gapWidth val="150"/>
        <c:axId val="318936408"/>
        <c:axId val="318936800"/>
      </c:barChart>
      <c:catAx>
        <c:axId val="31893640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8936800"/>
        <c:crosses val="autoZero"/>
        <c:auto val="1"/>
        <c:lblAlgn val="ctr"/>
        <c:lblOffset val="100"/>
        <c:noMultiLvlLbl val="0"/>
      </c:catAx>
      <c:valAx>
        <c:axId val="318936800"/>
        <c:scaling>
          <c:orientation val="minMax"/>
          <c:max val="100"/>
        </c:scaling>
        <c:delete val="1"/>
        <c:axPos val="l"/>
        <c:numFmt formatCode="General" sourceLinked="1"/>
        <c:majorTickMark val="none"/>
        <c:minorTickMark val="none"/>
        <c:tickLblPos val="nextTo"/>
        <c:crossAx val="31893640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dLblPos val="outEnd"/>
          <c:showLegendKey val="0"/>
          <c:showVal val="1"/>
          <c:showCatName val="0"/>
          <c:showSerName val="0"/>
          <c:showPercent val="0"/>
          <c:showBubbleSize val="0"/>
        </c:dLbls>
        <c:gapWidth val="150"/>
        <c:axId val="318937584"/>
        <c:axId val="316610304"/>
      </c:barChart>
      <c:catAx>
        <c:axId val="31893758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6610304"/>
        <c:crosses val="autoZero"/>
        <c:auto val="1"/>
        <c:lblAlgn val="ctr"/>
        <c:lblOffset val="100"/>
        <c:noMultiLvlLbl val="0"/>
      </c:catAx>
      <c:valAx>
        <c:axId val="316610304"/>
        <c:scaling>
          <c:orientation val="minMax"/>
          <c:max val="100"/>
        </c:scaling>
        <c:delete val="1"/>
        <c:axPos val="l"/>
        <c:numFmt formatCode="General" sourceLinked="1"/>
        <c:majorTickMark val="none"/>
        <c:minorTickMark val="none"/>
        <c:tickLblPos val="nextTo"/>
        <c:crossAx val="31893758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dLblPos val="outEnd"/>
          <c:showLegendKey val="0"/>
          <c:showVal val="1"/>
          <c:showCatName val="0"/>
          <c:showSerName val="0"/>
          <c:showPercent val="0"/>
          <c:showBubbleSize val="0"/>
        </c:dLbls>
        <c:gapWidth val="150"/>
        <c:axId val="320320168"/>
        <c:axId val="320320560"/>
      </c:barChart>
      <c:catAx>
        <c:axId val="32032016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320560"/>
        <c:crosses val="autoZero"/>
        <c:auto val="1"/>
        <c:lblAlgn val="ctr"/>
        <c:lblOffset val="100"/>
        <c:noMultiLvlLbl val="0"/>
      </c:catAx>
      <c:valAx>
        <c:axId val="320320560"/>
        <c:scaling>
          <c:orientation val="minMax"/>
          <c:max val="100"/>
        </c:scaling>
        <c:delete val="1"/>
        <c:axPos val="l"/>
        <c:numFmt formatCode="General" sourceLinked="1"/>
        <c:majorTickMark val="none"/>
        <c:minorTickMark val="none"/>
        <c:tickLblPos val="nextTo"/>
        <c:crossAx val="32032016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318152288"/>
        <c:axId val="318152680"/>
      </c:barChart>
      <c:catAx>
        <c:axId val="318152288"/>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318152680"/>
        <c:crosses val="autoZero"/>
        <c:auto val="1"/>
        <c:lblAlgn val="ctr"/>
        <c:lblOffset val="100"/>
        <c:tickLblSkip val="1"/>
        <c:tickMarkSkip val="1"/>
        <c:noMultiLvlLbl val="0"/>
      </c:catAx>
      <c:valAx>
        <c:axId val="318152680"/>
        <c:scaling>
          <c:orientation val="minMax"/>
        </c:scaling>
        <c:delete val="1"/>
        <c:axPos val="l"/>
        <c:numFmt formatCode="0" sourceLinked="1"/>
        <c:majorTickMark val="out"/>
        <c:minorTickMark val="none"/>
        <c:tickLblPos val="none"/>
        <c:crossAx val="31815228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a:solidFill>
                        <a:schemeClr val="tx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05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316697400"/>
        <c:axId val="316697792"/>
      </c:barChart>
      <c:catAx>
        <c:axId val="31669740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6697792"/>
        <c:crosses val="autoZero"/>
        <c:auto val="1"/>
        <c:lblAlgn val="ctr"/>
        <c:lblOffset val="100"/>
        <c:noMultiLvlLbl val="0"/>
      </c:catAx>
      <c:valAx>
        <c:axId val="316697792"/>
        <c:scaling>
          <c:orientation val="minMax"/>
          <c:max val="100"/>
        </c:scaling>
        <c:delete val="1"/>
        <c:axPos val="l"/>
        <c:numFmt formatCode="General" sourceLinked="1"/>
        <c:majorTickMark val="out"/>
        <c:minorTickMark val="none"/>
        <c:tickLblPos val="nextTo"/>
        <c:crossAx val="31669740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dPt>
          <c:dPt>
            <c:idx val="2"/>
            <c:invertIfNegative val="0"/>
            <c:bubble3D val="0"/>
          </c:dPt>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316698576"/>
        <c:axId val="316609912"/>
      </c:barChart>
      <c:catAx>
        <c:axId val="316698576"/>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6609912"/>
        <c:crosses val="autoZero"/>
        <c:auto val="1"/>
        <c:lblAlgn val="ctr"/>
        <c:lblOffset val="100"/>
        <c:noMultiLvlLbl val="0"/>
      </c:catAx>
      <c:valAx>
        <c:axId val="316609912"/>
        <c:scaling>
          <c:orientation val="minMax"/>
          <c:max val="80"/>
        </c:scaling>
        <c:delete val="1"/>
        <c:axPos val="l"/>
        <c:numFmt formatCode="0" sourceLinked="1"/>
        <c:majorTickMark val="out"/>
        <c:minorTickMark val="none"/>
        <c:tickLblPos val="nextTo"/>
        <c:crossAx val="3166985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dPt>
          <c:dPt>
            <c:idx val="2"/>
            <c:invertIfNegative val="0"/>
            <c:bubble3D val="0"/>
            <c:spPr>
              <a:solidFill>
                <a:schemeClr val="accent5"/>
              </a:solidFill>
            </c:spPr>
          </c:dPt>
          <c:dPt>
            <c:idx val="3"/>
            <c:invertIfNegative val="0"/>
            <c:bubble3D val="0"/>
            <c:spPr>
              <a:solidFill>
                <a:schemeClr val="accent1"/>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316612264"/>
        <c:axId val="316612656"/>
      </c:barChart>
      <c:catAx>
        <c:axId val="316612264"/>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6612656"/>
        <c:crosses val="autoZero"/>
        <c:auto val="1"/>
        <c:lblAlgn val="ctr"/>
        <c:lblOffset val="100"/>
        <c:noMultiLvlLbl val="0"/>
      </c:catAx>
      <c:valAx>
        <c:axId val="316612656"/>
        <c:scaling>
          <c:orientation val="minMax"/>
          <c:max val="100"/>
        </c:scaling>
        <c:delete val="1"/>
        <c:axPos val="l"/>
        <c:numFmt formatCode="0" sourceLinked="1"/>
        <c:majorTickMark val="out"/>
        <c:minorTickMark val="none"/>
        <c:tickLblPos val="nextTo"/>
        <c:crossAx val="3166122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78"/>
          <c:y val="2.5114155251141551E-2"/>
          <c:w val="0.65700524934383198"/>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318934056"/>
        <c:axId val="318934448"/>
      </c:barChart>
      <c:catAx>
        <c:axId val="318934056"/>
        <c:scaling>
          <c:orientation val="minMax"/>
        </c:scaling>
        <c:delete val="0"/>
        <c:axPos val="l"/>
        <c:numFmt formatCode="General" sourceLinked="0"/>
        <c:majorTickMark val="none"/>
        <c:minorTickMark val="none"/>
        <c:tickLblPos val="nextTo"/>
        <c:crossAx val="318934448"/>
        <c:crosses val="autoZero"/>
        <c:auto val="1"/>
        <c:lblAlgn val="ctr"/>
        <c:lblOffset val="100"/>
        <c:noMultiLvlLbl val="0"/>
      </c:catAx>
      <c:valAx>
        <c:axId val="318934448"/>
        <c:scaling>
          <c:orientation val="minMax"/>
          <c:max val="60"/>
        </c:scaling>
        <c:delete val="1"/>
        <c:axPos val="b"/>
        <c:numFmt formatCode="General" sourceLinked="1"/>
        <c:majorTickMark val="out"/>
        <c:minorTickMark val="none"/>
        <c:tickLblPos val="nextTo"/>
        <c:crossAx val="318934056"/>
        <c:crosses val="autoZero"/>
        <c:crossBetween val="between"/>
      </c:valAx>
    </c:plotArea>
    <c:legend>
      <c:legendPos val="r"/>
      <c:layout>
        <c:manualLayout>
          <c:xMode val="edge"/>
          <c:yMode val="edge"/>
          <c:x val="0.82628805774278213"/>
          <c:y val="0.42521644554704635"/>
          <c:w val="0.1167674978127734"/>
          <c:h val="0.126736058677596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dLblPos val="outEnd"/>
          <c:showLegendKey val="0"/>
          <c:showVal val="1"/>
          <c:showCatName val="0"/>
          <c:showSerName val="0"/>
          <c:showPercent val="0"/>
          <c:showBubbleSize val="0"/>
        </c:dLbls>
        <c:gapWidth val="150"/>
        <c:axId val="318935232"/>
        <c:axId val="318935624"/>
      </c:barChart>
      <c:catAx>
        <c:axId val="31893523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8935624"/>
        <c:crosses val="autoZero"/>
        <c:auto val="1"/>
        <c:lblAlgn val="ctr"/>
        <c:lblOffset val="100"/>
        <c:noMultiLvlLbl val="0"/>
      </c:catAx>
      <c:valAx>
        <c:axId val="318935624"/>
        <c:scaling>
          <c:orientation val="minMax"/>
          <c:max val="100"/>
        </c:scaling>
        <c:delete val="1"/>
        <c:axPos val="l"/>
        <c:numFmt formatCode="General" sourceLinked="1"/>
        <c:majorTickMark val="none"/>
        <c:minorTickMark val="none"/>
        <c:tickLblPos val="nextTo"/>
        <c:crossAx val="31893523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727840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3337223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Men’s decisionmaking varies by state. Just 50% of men in Benue participate in both decisions compared to 98% of women in </a:t>
            </a:r>
            <a:r>
              <a:rPr lang="en-US" baseline="0" noProof="0" dirty="0" err="1" smtClean="0"/>
              <a:t>Kwara</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2890968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a:t>
            </a:r>
            <a:r>
              <a:rPr lang="en-US" baseline="0" noProof="0" dirty="0" err="1" smtClean="0"/>
              <a:t>wome</a:t>
            </a:r>
            <a:r>
              <a:rPr lang="en-US" baseline="0" noProof="0" dirty="0" smtClean="0"/>
              <a:t> vary greatly by state. 6% of ever-married women in </a:t>
            </a:r>
            <a:r>
              <a:rPr lang="en-US" baseline="0" noProof="0" dirty="0" err="1" smtClean="0"/>
              <a:t>Kwara</a:t>
            </a:r>
            <a:r>
              <a:rPr lang="en-US" baseline="0" noProof="0" dirty="0" smtClean="0"/>
              <a:t> agreed that a husband is justified in beating his wife for a least one reasons compared to 55% in Benue.</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men vary greatly by state. 6% of ever-married men in </a:t>
            </a:r>
            <a:r>
              <a:rPr lang="en-US" baseline="0" noProof="0" dirty="0" err="1" smtClean="0"/>
              <a:t>Kwara</a:t>
            </a:r>
            <a:r>
              <a:rPr lang="en-US" baseline="0" noProof="0" dirty="0" smtClean="0"/>
              <a:t> agreed that a husband is justified in beating his wife for a least one reasons compared to 57% in Benue.</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17</a:t>
            </a:fld>
            <a:endParaRPr lang="en-US"/>
          </a:p>
        </p:txBody>
      </p:sp>
    </p:spTree>
    <p:extLst>
      <p:ext uri="{BB962C8B-B14F-4D97-AF65-F5344CB8AC3E}">
        <p14:creationId xmlns:p14="http://schemas.microsoft.com/office/powerpoint/2010/main" val="1684903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18</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a:t>
            </a:r>
            <a:r>
              <a:rPr lang="en-US" baseline="0" noProof="0" dirty="0" err="1" smtClean="0"/>
              <a:t>particiapte</a:t>
            </a:r>
            <a:r>
              <a:rPr lang="en-US" baseline="0" noProof="0" dirty="0" smtClean="0"/>
              <a:t>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374122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277399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4247275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a:t>
            </a:r>
            <a:r>
              <a:rPr lang="en-US" baseline="0" noProof="0" dirty="0" err="1" smtClean="0"/>
              <a:t>skille</a:t>
            </a:r>
            <a:r>
              <a:rPr lang="en-US" baseline="0" noProof="0" dirty="0" smtClean="0"/>
              <a:t> provider, 45% received assistance at delivery, and 43% received PNC with first 2 days after delivery. In contract the corresponding proportions among women who </a:t>
            </a:r>
            <a:r>
              <a:rPr lang="en-US" baseline="0" noProof="0" dirty="0" err="1" smtClean="0"/>
              <a:t>justifiy</a:t>
            </a:r>
            <a:r>
              <a:rPr lang="en-US" baseline="0" noProof="0" dirty="0" smtClean="0"/>
              <a:t> wife beating for all 5 reasons were 49%, 24%, and 27%.</a:t>
            </a:r>
            <a:endParaRPr lang="en-US" noProof="0" dirty="0" smtClean="0"/>
          </a:p>
        </p:txBody>
      </p:sp>
    </p:spTree>
    <p:extLst>
      <p:ext uri="{BB962C8B-B14F-4D97-AF65-F5344CB8AC3E}">
        <p14:creationId xmlns:p14="http://schemas.microsoft.com/office/powerpoint/2010/main" val="2167063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81915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88630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3839141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40181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175904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2683010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decisionmaking varies by state. Just 16% of women in Niger participate in all 3 decisions compared to 74% of women in </a:t>
            </a:r>
            <a:r>
              <a:rPr lang="en-US" baseline="0" noProof="0" dirty="0" err="1" smtClean="0"/>
              <a:t>Kwara</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7370046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49142"/>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772560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533713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154704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4277722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2551042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DEACFF-F5CF-4202-9425-243DD0899486}"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508595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DEACFF-F5CF-4202-9425-243DD0899486}"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99639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DEACFF-F5CF-4202-9425-243DD0899486}"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64149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DEACFF-F5CF-4202-9425-243DD0899486}"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3150138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67991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DEACFF-F5CF-4202-9425-243DD0899486}"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1704575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1682240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4053157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2080518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t>‹#›</a:t>
            </a:fld>
            <a:endParaRPr lang="en-US"/>
          </a:p>
        </p:txBody>
      </p:sp>
    </p:spTree>
    <p:extLst>
      <p:ext uri="{BB962C8B-B14F-4D97-AF65-F5344CB8AC3E}">
        <p14:creationId xmlns:p14="http://schemas.microsoft.com/office/powerpoint/2010/main" val="154102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C2A223-CAF6-43D6-A472-465AB0AD9A87}"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1399417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C2A223-CAF6-43D6-A472-465AB0AD9A8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66376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C2A223-CAF6-43D6-A472-465AB0AD9A87}"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280859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C2A223-CAF6-43D6-A472-465AB0AD9A87}"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138050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C2A223-CAF6-43D6-A472-465AB0AD9A87}"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3701342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154796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t>‹#›</a:t>
            </a:fld>
            <a:endParaRPr lang="en-US"/>
          </a:p>
        </p:txBody>
      </p:sp>
    </p:spTree>
    <p:extLst>
      <p:ext uri="{BB962C8B-B14F-4D97-AF65-F5344CB8AC3E}">
        <p14:creationId xmlns:p14="http://schemas.microsoft.com/office/powerpoint/2010/main" val="454049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2A223-CAF6-43D6-A472-465AB0AD9A87}"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2914F-43F8-4A82-8F82-9CDFDF316FF7}" type="slidenum">
              <a:rPr lang="en-US" smtClean="0"/>
              <a:t>‹#›</a:t>
            </a:fld>
            <a:endParaRPr lang="en-US"/>
          </a:p>
        </p:txBody>
      </p:sp>
    </p:spTree>
    <p:extLst>
      <p:ext uri="{BB962C8B-B14F-4D97-AF65-F5344CB8AC3E}">
        <p14:creationId xmlns:p14="http://schemas.microsoft.com/office/powerpoint/2010/main" val="8920128"/>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DEACFF-F5CF-4202-9425-243DD0899486}"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0AA1E-9D28-4479-836F-6DEADDF29614}" type="slidenum">
              <a:rPr lang="en-US" smtClean="0"/>
              <a:t>‹#›</a:t>
            </a:fld>
            <a:endParaRPr lang="en-US"/>
          </a:p>
        </p:txBody>
      </p:sp>
    </p:spTree>
    <p:extLst>
      <p:ext uri="{BB962C8B-B14F-4D97-AF65-F5344CB8AC3E}">
        <p14:creationId xmlns:p14="http://schemas.microsoft.com/office/powerpoint/2010/main" val="359235346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69250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1"/>
                </a:solidFill>
              </a:rPr>
              <a:t>Women’s Decisionmaking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16%</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74%</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58%</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48%</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39%</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20%</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56%</a:t>
            </a:r>
            <a:endParaRPr lang="en-US" sz="2400" b="1" dirty="0">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31%</a:t>
            </a:r>
          </a:p>
          <a:p>
            <a:pPr algn="ctr"/>
            <a:r>
              <a:rPr lang="en-US" sz="2800" b="1" dirty="0" smtClean="0">
                <a:latin typeface="+mj-lt"/>
              </a:rPr>
              <a:t>North Central</a:t>
            </a:r>
            <a:br>
              <a:rPr lang="en-US" sz="2800" b="1" dirty="0" smtClean="0">
                <a:latin typeface="+mj-lt"/>
              </a:rPr>
            </a:br>
            <a:r>
              <a:rPr lang="en-US" sz="2800" b="1" dirty="0" smtClean="0">
                <a:latin typeface="+mj-lt"/>
              </a:rPr>
              <a:t>36%</a:t>
            </a:r>
            <a:endParaRPr lang="en-US" sz="2800" b="1" dirty="0">
              <a:latin typeface="+mj-lt"/>
            </a:endParaRPr>
          </a:p>
        </p:txBody>
      </p:sp>
      <p:sp>
        <p:nvSpPr>
          <p:cNvPr id="21" name="TextBox 20"/>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1192385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494175366"/>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tx1"/>
                </a:solidFill>
              </a:rPr>
              <a:t>Men’s Decisionmaking by State</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93%</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98%</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67%</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71%</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63%</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50%</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71%</a:t>
            </a:r>
            <a:endParaRPr lang="en-US" sz="2400" b="1" dirty="0">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74%</a:t>
            </a:r>
          </a:p>
          <a:p>
            <a:pPr algn="ctr"/>
            <a:r>
              <a:rPr lang="en-US" sz="2800" b="1" dirty="0" smtClean="0">
                <a:latin typeface="+mj-lt"/>
              </a:rPr>
              <a:t>North Central</a:t>
            </a:r>
            <a:br>
              <a:rPr lang="en-US" sz="2800" b="1" dirty="0" smtClean="0">
                <a:latin typeface="+mj-lt"/>
              </a:rPr>
            </a:br>
            <a:r>
              <a:rPr lang="en-US" sz="2800" b="1" dirty="0" smtClean="0">
                <a:latin typeface="+mj-lt"/>
              </a:rPr>
              <a:t>75%</a:t>
            </a:r>
            <a:endParaRPr lang="en-US" sz="2800" b="1" dirty="0">
              <a:latin typeface="+mj-lt"/>
            </a:endParaRPr>
          </a:p>
        </p:txBody>
      </p:sp>
      <p:sp>
        <p:nvSpPr>
          <p:cNvPr id="21" name="TextBox 20"/>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both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4163457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142142819"/>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chemeClr val="tx1"/>
                </a:solidFill>
              </a:rPr>
              <a:t>Attitudes toward Wife Beating by State: Women</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latin typeface="+mn-lt"/>
              </a:rPr>
              <a:t>Niger</a:t>
            </a:r>
          </a:p>
          <a:p>
            <a:pPr algn="ctr"/>
            <a:r>
              <a:rPr lang="en-US" sz="2400" b="1" dirty="0" smtClean="0">
                <a:latin typeface="+mn-lt"/>
              </a:rPr>
              <a:t>20%</a:t>
            </a:r>
            <a:br>
              <a:rPr lang="en-US" sz="2400" b="1" dirty="0" smtClean="0">
                <a:latin typeface="+mn-lt"/>
              </a:rPr>
            </a:br>
            <a:endParaRPr lang="en-US" sz="2400" b="1" dirty="0">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a:latin typeface="+mn-lt"/>
              </a:rPr>
              <a:t>8</a:t>
            </a:r>
            <a:r>
              <a:rPr lang="en-US" sz="2400" b="1" dirty="0" smtClean="0">
                <a:latin typeface="+mn-lt"/>
              </a:rPr>
              <a:t>%</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a:latin typeface="+mn-lt"/>
              </a:rPr>
              <a:t>6</a:t>
            </a:r>
            <a:r>
              <a:rPr lang="en-US" sz="2400" b="1" dirty="0" smtClean="0">
                <a:latin typeface="+mn-lt"/>
              </a:rPr>
              <a:t>%</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20%</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smtClean="0">
              <a:solidFill>
                <a:schemeClr val="bg1"/>
              </a:solidFill>
              <a:latin typeface="+mn-lt"/>
            </a:endParaRPr>
          </a:p>
          <a:p>
            <a:pPr algn="ctr"/>
            <a:r>
              <a:rPr lang="en-US" sz="2400" b="1" dirty="0" smtClean="0">
                <a:solidFill>
                  <a:schemeClr val="bg1"/>
                </a:solidFill>
                <a:latin typeface="+mn-lt"/>
              </a:rPr>
              <a:t>45%</a:t>
            </a:r>
            <a:endParaRPr lang="en-US" sz="2400" b="1" dirty="0">
              <a:solidFill>
                <a:schemeClr val="bg1"/>
              </a:solidFill>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32%</a:t>
            </a:r>
            <a:endParaRPr lang="en-US" sz="2400" b="1" dirty="0">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35%</a:t>
            </a:r>
          </a:p>
          <a:p>
            <a:pPr algn="ctr"/>
            <a:r>
              <a:rPr lang="en-US" sz="2800" b="1" dirty="0" smtClean="0">
                <a:latin typeface="+mj-lt"/>
              </a:rPr>
              <a:t>North Central</a:t>
            </a:r>
            <a:br>
              <a:rPr lang="en-US" sz="2800" b="1" dirty="0" smtClean="0">
                <a:latin typeface="+mj-lt"/>
              </a:rPr>
            </a:br>
            <a:r>
              <a:rPr lang="en-US" sz="2800" b="1" dirty="0" smtClean="0">
                <a:latin typeface="+mj-lt"/>
              </a:rPr>
              <a:t>39%</a:t>
            </a:r>
            <a:endParaRPr lang="en-US" sz="2800" b="1" dirty="0">
              <a:latin typeface="+mj-lt"/>
            </a:endParaRPr>
          </a:p>
        </p:txBody>
      </p:sp>
      <p:sp>
        <p:nvSpPr>
          <p:cNvPr id="22" name="TextBox 21"/>
          <p:cNvSpPr txBox="1"/>
          <p:nvPr/>
        </p:nvSpPr>
        <p:spPr>
          <a:xfrm>
            <a:off x="7883" y="6211669"/>
            <a:ext cx="9144000" cy="646331"/>
          </a:xfrm>
          <a:prstGeom prst="rect">
            <a:avLst/>
          </a:prstGeom>
          <a:noFill/>
        </p:spPr>
        <p:txBody>
          <a:bodyPr wrap="square" rtlCol="0">
            <a:spAutoFit/>
          </a:bodyPr>
          <a:lstStyle/>
          <a:p>
            <a:r>
              <a:rPr lang="en-US" i="1" dirty="0" smtClean="0">
                <a:latin typeface="Calibri" pitchFamily="34" charset="0"/>
              </a:rPr>
              <a:t>Percent of ever-married women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spTree>
    <p:extLst>
      <p:ext uri="{BB962C8B-B14F-4D97-AF65-F5344CB8AC3E}">
        <p14:creationId xmlns:p14="http://schemas.microsoft.com/office/powerpoint/2010/main" val="10089933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chemeClr val="tx1"/>
                </a:solidFill>
              </a:rPr>
              <a:t>Attitudes toward Wife Beating by State: Men</a:t>
            </a:r>
            <a:endParaRPr lang="en-US" dirty="0">
              <a:solidFill>
                <a:schemeClr val="tx1"/>
              </a:solidFill>
            </a:endParaRPr>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bg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50%</a:t>
            </a:r>
            <a:br>
              <a:rPr lang="en-US" sz="2400" b="1" dirty="0" smtClean="0">
                <a:solidFill>
                  <a:schemeClr val="bg1"/>
                </a:solidFill>
                <a:latin typeface="+mn-lt"/>
              </a:rPr>
            </a:br>
            <a:endParaRPr lang="en-US" sz="2400" b="1" dirty="0">
              <a:solidFill>
                <a:schemeClr val="bg1"/>
              </a:solidFill>
              <a:latin typeface="+mn-lt"/>
            </a:endParaRPr>
          </a:p>
        </p:txBody>
      </p:sp>
      <p:sp>
        <p:nvSpPr>
          <p:cNvPr id="86" name="TextBox 85"/>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6%</a:t>
            </a:r>
            <a:endParaRPr lang="en-US" sz="2400" b="1" dirty="0">
              <a:latin typeface="+mn-lt"/>
            </a:endParaRPr>
          </a:p>
        </p:txBody>
      </p:sp>
      <p:sp>
        <p:nvSpPr>
          <p:cNvPr id="87" name="TextBox 86"/>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19%</a:t>
            </a:r>
            <a:endParaRPr lang="en-US" sz="2400" b="1" dirty="0">
              <a:latin typeface="+mn-lt"/>
            </a:endParaRPr>
          </a:p>
        </p:txBody>
      </p:sp>
      <p:sp>
        <p:nvSpPr>
          <p:cNvPr id="88" name="TextBox 87"/>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18%</a:t>
            </a:r>
            <a:endParaRPr lang="en-US" sz="2400" b="1" dirty="0">
              <a:latin typeface="+mn-lt"/>
            </a:endParaRPr>
          </a:p>
        </p:txBody>
      </p:sp>
      <p:sp>
        <p:nvSpPr>
          <p:cNvPr id="89" name="TextBox 88"/>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48%</a:t>
            </a:r>
            <a:endParaRPr lang="en-US" sz="2400" b="1" dirty="0">
              <a:latin typeface="+mn-lt"/>
            </a:endParaRPr>
          </a:p>
        </p:txBody>
      </p:sp>
      <p:sp>
        <p:nvSpPr>
          <p:cNvPr id="90" name="TextBox 89"/>
          <p:cNvSpPr txBox="1"/>
          <p:nvPr/>
        </p:nvSpPr>
        <p:spPr>
          <a:xfrm>
            <a:off x="5875297" y="5193032"/>
            <a:ext cx="2012539" cy="830997"/>
          </a:xfrm>
          <a:prstGeom prst="rect">
            <a:avLst/>
          </a:prstGeom>
          <a:noFill/>
        </p:spPr>
        <p:txBody>
          <a:bodyPr wrap="square" rtlCol="0">
            <a:spAutoFit/>
          </a:bodyPr>
          <a:lstStyle/>
          <a:p>
            <a:pPr algn="ctr"/>
            <a:r>
              <a:rPr lang="en-US" sz="2400" b="1" dirty="0" smtClean="0">
                <a:solidFill>
                  <a:schemeClr val="bg1"/>
                </a:solidFill>
                <a:latin typeface="+mn-lt"/>
              </a:rPr>
              <a:t>Benue</a:t>
            </a:r>
          </a:p>
          <a:p>
            <a:pPr algn="ctr"/>
            <a:r>
              <a:rPr lang="en-US" sz="2400" b="1" dirty="0" smtClean="0">
                <a:solidFill>
                  <a:schemeClr val="bg1"/>
                </a:solidFill>
                <a:latin typeface="+mn-lt"/>
              </a:rPr>
              <a:t>57%</a:t>
            </a:r>
            <a:endParaRPr lang="en-US" sz="2400" b="1" dirty="0">
              <a:solidFill>
                <a:schemeClr val="bg1"/>
              </a:solidFill>
              <a:latin typeface="+mn-lt"/>
            </a:endParaRPr>
          </a:p>
        </p:txBody>
      </p:sp>
      <p:sp>
        <p:nvSpPr>
          <p:cNvPr id="91" name="TextBox 90"/>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50%</a:t>
            </a:r>
            <a:endParaRPr lang="en-US" sz="2400" b="1" dirty="0">
              <a:solidFill>
                <a:schemeClr val="bg1"/>
              </a:solidFill>
              <a:latin typeface="+mn-lt"/>
            </a:endParaRPr>
          </a:p>
        </p:txBody>
      </p:sp>
      <p:sp>
        <p:nvSpPr>
          <p:cNvPr id="20" name="TextBox 19"/>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a:latin typeface="+mj-lt"/>
              </a:rPr>
              <a:t>2</a:t>
            </a:r>
            <a:r>
              <a:rPr lang="en-US" sz="2800" b="1" dirty="0" smtClean="0">
                <a:latin typeface="+mj-lt"/>
              </a:rPr>
              <a:t>5%</a:t>
            </a:r>
          </a:p>
          <a:p>
            <a:pPr algn="ctr"/>
            <a:r>
              <a:rPr lang="en-US" sz="2800" b="1" dirty="0" smtClean="0">
                <a:latin typeface="+mj-lt"/>
              </a:rPr>
              <a:t>North Central</a:t>
            </a:r>
            <a:br>
              <a:rPr lang="en-US" sz="2800" b="1" dirty="0" smtClean="0">
                <a:latin typeface="+mj-lt"/>
              </a:rPr>
            </a:br>
            <a:r>
              <a:rPr lang="en-US" sz="2800" b="1" dirty="0" smtClean="0">
                <a:latin typeface="+mj-lt"/>
              </a:rPr>
              <a:t>31%</a:t>
            </a:r>
            <a:endParaRPr lang="en-US" sz="2800" b="1" dirty="0">
              <a:latin typeface="+mj-lt"/>
            </a:endParaRPr>
          </a:p>
        </p:txBody>
      </p:sp>
      <p:sp>
        <p:nvSpPr>
          <p:cNvPr id="22" name="TextBox 21"/>
          <p:cNvSpPr txBox="1"/>
          <p:nvPr/>
        </p:nvSpPr>
        <p:spPr>
          <a:xfrm>
            <a:off x="7883" y="6211669"/>
            <a:ext cx="9144000" cy="646331"/>
          </a:xfrm>
          <a:prstGeom prst="rect">
            <a:avLst/>
          </a:prstGeom>
          <a:noFill/>
        </p:spPr>
        <p:txBody>
          <a:bodyPr wrap="square" rtlCol="0">
            <a:spAutoFit/>
          </a:bodyPr>
          <a:lstStyle/>
          <a:p>
            <a:r>
              <a:rPr lang="en-US" i="1" dirty="0" smtClean="0">
                <a:latin typeface="Calibri" pitchFamily="34" charset="0"/>
              </a:rPr>
              <a:t>Percent of ever-married 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spTree>
    <p:extLst>
      <p:ext uri="{BB962C8B-B14F-4D97-AF65-F5344CB8AC3E}">
        <p14:creationId xmlns:p14="http://schemas.microsoft.com/office/powerpoint/2010/main" val="4094035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72143906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98654120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76810409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3262253675"/>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fontScale="92500" lnSpcReduction="10000"/>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lvl="1">
              <a:lnSpc>
                <a:spcPct val="90000"/>
              </a:lnSpc>
              <a:buClr>
                <a:schemeClr val="tx1"/>
              </a:buClr>
            </a:pPr>
            <a:r>
              <a:rPr lang="en-US" b="1" dirty="0" smtClean="0">
                <a:solidFill>
                  <a:schemeClr val="accent4"/>
                </a:solidFill>
                <a:latin typeface="Calibri" pitchFamily="34" charset="0"/>
              </a:rPr>
              <a:t>36% </a:t>
            </a:r>
            <a:r>
              <a:rPr lang="en-US" dirty="0">
                <a:latin typeface="Calibri" pitchFamily="34" charset="0"/>
              </a:rPr>
              <a:t>of currently married women </a:t>
            </a:r>
            <a:r>
              <a:rPr lang="en-US" dirty="0" smtClean="0">
                <a:latin typeface="Calibri" pitchFamily="34" charset="0"/>
              </a:rPr>
              <a:t>in </a:t>
            </a:r>
            <a:r>
              <a:rPr lang="en-US" b="1" dirty="0" smtClean="0">
                <a:solidFill>
                  <a:schemeClr val="accent4"/>
                </a:solidFill>
                <a:latin typeface="Calibri" pitchFamily="34" charset="0"/>
              </a:rPr>
              <a:t>North Central Zone</a:t>
            </a:r>
            <a:r>
              <a:rPr lang="en-US" dirty="0" smtClean="0">
                <a:latin typeface="Calibri" pitchFamily="34" charset="0"/>
              </a:rPr>
              <a:t> participate </a:t>
            </a:r>
            <a:r>
              <a:rPr lang="en-US" dirty="0">
                <a:latin typeface="Calibri" pitchFamily="34" charset="0"/>
              </a:rPr>
              <a:t>in all 3 </a:t>
            </a:r>
            <a:r>
              <a:rPr lang="en-US" dirty="0" smtClean="0">
                <a:latin typeface="Calibri" pitchFamily="34" charset="0"/>
              </a:rPr>
              <a:t>decisions.</a:t>
            </a:r>
            <a:endParaRPr lang="en-US" dirty="0">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lvl="1">
              <a:lnSpc>
                <a:spcPct val="90000"/>
              </a:lnSpc>
              <a:buClr>
                <a:schemeClr val="tx1"/>
              </a:buClr>
            </a:pPr>
            <a:r>
              <a:rPr lang="en-US" b="1" dirty="0" smtClean="0">
                <a:solidFill>
                  <a:schemeClr val="accent4"/>
                </a:solidFill>
                <a:latin typeface="Calibri" pitchFamily="34" charset="0"/>
              </a:rPr>
              <a:t>39%</a:t>
            </a:r>
            <a:r>
              <a:rPr lang="en-US" dirty="0" smtClean="0">
                <a:solidFill>
                  <a:schemeClr val="accent4"/>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31%</a:t>
            </a:r>
            <a:r>
              <a:rPr lang="en-US" dirty="0" smtClean="0">
                <a:latin typeface="Calibri" pitchFamily="34" charset="0"/>
              </a:rPr>
              <a:t> </a:t>
            </a:r>
            <a:r>
              <a:rPr lang="en-US" dirty="0">
                <a:latin typeface="Calibri" pitchFamily="34" charset="0"/>
              </a:rPr>
              <a:t>of men  in </a:t>
            </a:r>
            <a:r>
              <a:rPr lang="en-US" b="1" dirty="0">
                <a:solidFill>
                  <a:schemeClr val="accent4"/>
                </a:solidFill>
                <a:latin typeface="Calibri" pitchFamily="34" charset="0"/>
              </a:rPr>
              <a:t>North Central </a:t>
            </a:r>
            <a:r>
              <a:rPr lang="en-US" b="1" dirty="0" smtClean="0">
                <a:solidFill>
                  <a:schemeClr val="accent4"/>
                </a:solidFill>
                <a:latin typeface="Calibri" pitchFamily="34" charset="0"/>
              </a:rPr>
              <a:t>Zone </a:t>
            </a:r>
            <a:r>
              <a:rPr lang="en-US" dirty="0" smtClean="0">
                <a:latin typeface="Calibri" pitchFamily="34" charset="0"/>
              </a:rPr>
              <a:t>believe </a:t>
            </a:r>
            <a:r>
              <a:rPr lang="en-US" dirty="0">
                <a:latin typeface="Calibri" pitchFamily="34" charset="0"/>
              </a:rPr>
              <a:t>that </a:t>
            </a:r>
            <a:r>
              <a:rPr lang="en-US" b="1" dirty="0">
                <a:solidFill>
                  <a:schemeClr val="accent4"/>
                </a:solidFill>
                <a:latin typeface="Calibri" pitchFamily="34" charset="0"/>
              </a:rPr>
              <a:t>a husband is justified in beating his wife</a:t>
            </a:r>
            <a:r>
              <a:rPr lang="en-US" dirty="0">
                <a:solidFill>
                  <a:schemeClr val="accent6"/>
                </a:solidFill>
                <a:latin typeface="Calibri" pitchFamily="34" charset="0"/>
              </a:rPr>
              <a:t> </a:t>
            </a:r>
            <a:r>
              <a:rPr lang="en-US" dirty="0">
                <a:latin typeface="Calibri" pitchFamily="34" charset="0"/>
              </a:rPr>
              <a:t>under certain circumstances</a:t>
            </a:r>
            <a:r>
              <a:rPr lang="en-US" dirty="0" smtClean="0">
                <a:latin typeface="Calibri" pitchFamily="34" charset="0"/>
              </a:rPr>
              <a:t>.</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3982617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3185144673"/>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748194997"/>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217667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0028631"/>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bg2"/>
                </a:solidFill>
                <a:latin typeface="Calibri" pitchFamily="34" charset="0"/>
              </a:rPr>
              <a:t>Decisionmaking</a:t>
            </a:r>
            <a:endParaRPr lang="en-US" b="1" dirty="0" smtClean="0">
              <a:solidFill>
                <a:schemeClr val="bg2"/>
              </a:solidFill>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1362376467"/>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5043</TotalTime>
  <Words>1717</Words>
  <Application>Microsoft Office PowerPoint</Application>
  <PresentationFormat>On-screen Show (4:3)</PresentationFormat>
  <Paragraphs>170</Paragraphs>
  <Slides>22</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Women’s Decisionmaking by State</vt:lpstr>
      <vt:lpstr>Men’s Participation in Decisionmaking</vt:lpstr>
      <vt:lpstr>Men’s Decisionmaking by State</vt:lpstr>
      <vt:lpstr>PowerPoint Presentation</vt:lpstr>
      <vt:lpstr>Attitudes Toward Wife Beating</vt:lpstr>
      <vt:lpstr>Attitudes toward Wife Beating by State: Women</vt:lpstr>
      <vt:lpstr>Attitudes toward Wife Beating by State: Men</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330</cp:revision>
  <dcterms:created xsi:type="dcterms:W3CDTF">2008-02-29T16:41:57Z</dcterms:created>
  <dcterms:modified xsi:type="dcterms:W3CDTF">2014-08-25T19:19:04Z</dcterms:modified>
</cp:coreProperties>
</file>