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319407296"/>
        <c:axId val="319407688"/>
      </c:barChart>
      <c:catAx>
        <c:axId val="319407296"/>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19407688"/>
        <c:crosses val="autoZero"/>
        <c:auto val="1"/>
        <c:lblAlgn val="ctr"/>
        <c:lblOffset val="100"/>
        <c:tickLblSkip val="1"/>
        <c:tickMarkSkip val="1"/>
        <c:noMultiLvlLbl val="0"/>
      </c:catAx>
      <c:valAx>
        <c:axId val="319407688"/>
        <c:scaling>
          <c:orientation val="minMax"/>
          <c:max val="200"/>
        </c:scaling>
        <c:delete val="1"/>
        <c:axPos val="l"/>
        <c:numFmt formatCode="General" sourceLinked="1"/>
        <c:majorTickMark val="out"/>
        <c:minorTickMark val="none"/>
        <c:tickLblPos val="nextTo"/>
        <c:crossAx val="31940729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dLblPos val="outEnd"/>
          <c:showLegendKey val="0"/>
          <c:showVal val="1"/>
          <c:showCatName val="0"/>
          <c:showSerName val="0"/>
          <c:showPercent val="0"/>
          <c:showBubbleSize val="0"/>
        </c:dLbls>
        <c:gapWidth val="150"/>
        <c:axId val="319408080"/>
        <c:axId val="319408864"/>
      </c:barChart>
      <c:catAx>
        <c:axId val="31940808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9408864"/>
        <c:crosses val="autoZero"/>
        <c:auto val="1"/>
        <c:lblAlgn val="ctr"/>
        <c:lblOffset val="100"/>
        <c:noMultiLvlLbl val="0"/>
      </c:catAx>
      <c:valAx>
        <c:axId val="319408864"/>
        <c:scaling>
          <c:orientation val="minMax"/>
          <c:max val="250"/>
        </c:scaling>
        <c:delete val="1"/>
        <c:axPos val="l"/>
        <c:numFmt formatCode="General" sourceLinked="1"/>
        <c:majorTickMark val="out"/>
        <c:minorTickMark val="none"/>
        <c:tickLblPos val="nextTo"/>
        <c:crossAx val="31940808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319409648"/>
        <c:axId val="319410040"/>
      </c:barChart>
      <c:catAx>
        <c:axId val="319409648"/>
        <c:scaling>
          <c:orientation val="minMax"/>
        </c:scaling>
        <c:delete val="0"/>
        <c:axPos val="b"/>
        <c:numFmt formatCode="General" sourceLinked="0"/>
        <c:majorTickMark val="none"/>
        <c:minorTickMark val="none"/>
        <c:tickLblPos val="nextTo"/>
        <c:crossAx val="319410040"/>
        <c:crosses val="autoZero"/>
        <c:auto val="1"/>
        <c:lblAlgn val="ctr"/>
        <c:lblOffset val="100"/>
        <c:noMultiLvlLbl val="0"/>
      </c:catAx>
      <c:valAx>
        <c:axId val="319410040"/>
        <c:scaling>
          <c:orientation val="minMax"/>
        </c:scaling>
        <c:delete val="1"/>
        <c:axPos val="l"/>
        <c:numFmt formatCode="General" sourceLinked="1"/>
        <c:majorTickMark val="out"/>
        <c:minorTickMark val="none"/>
        <c:tickLblPos val="nextTo"/>
        <c:crossAx val="31940964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0.21811249179790027"/>
          <c:w val="0.96604938271604934"/>
          <c:h val="0.67797695209973752"/>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283393248"/>
        <c:axId val="283393640"/>
      </c:barChart>
      <c:catAx>
        <c:axId val="283393248"/>
        <c:scaling>
          <c:orientation val="minMax"/>
        </c:scaling>
        <c:delete val="0"/>
        <c:axPos val="b"/>
        <c:numFmt formatCode="General" sourceLinked="0"/>
        <c:majorTickMark val="none"/>
        <c:minorTickMark val="none"/>
        <c:tickLblPos val="nextTo"/>
        <c:crossAx val="283393640"/>
        <c:crosses val="autoZero"/>
        <c:auto val="1"/>
        <c:lblAlgn val="ctr"/>
        <c:lblOffset val="100"/>
        <c:noMultiLvlLbl val="0"/>
      </c:catAx>
      <c:valAx>
        <c:axId val="283393640"/>
        <c:scaling>
          <c:orientation val="minMax"/>
        </c:scaling>
        <c:delete val="1"/>
        <c:axPos val="l"/>
        <c:numFmt formatCode="General" sourceLinked="1"/>
        <c:majorTickMark val="out"/>
        <c:minorTickMark val="none"/>
        <c:tickLblPos val="nextTo"/>
        <c:crossAx val="28339324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35</c:v>
                </c:pt>
                <c:pt idx="1">
                  <c:v>31</c:v>
                </c:pt>
                <c:pt idx="2">
                  <c:v>66</c:v>
                </c:pt>
                <c:pt idx="3">
                  <c:v>36</c:v>
                </c:pt>
                <c:pt idx="4">
                  <c:v>100</c:v>
                </c:pt>
              </c:numCache>
            </c:numRef>
          </c:val>
        </c:ser>
        <c:dLbls>
          <c:showLegendKey val="0"/>
          <c:showVal val="0"/>
          <c:showCatName val="0"/>
          <c:showSerName val="0"/>
          <c:showPercent val="0"/>
          <c:showBubbleSize val="0"/>
        </c:dLbls>
        <c:gapWidth val="75"/>
        <c:axId val="221469424"/>
        <c:axId val="221472168"/>
      </c:barChart>
      <c:catAx>
        <c:axId val="22146942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221472168"/>
        <c:crosses val="autoZero"/>
        <c:auto val="1"/>
        <c:lblAlgn val="ctr"/>
        <c:lblOffset val="100"/>
        <c:tickLblSkip val="1"/>
        <c:tickMarkSkip val="1"/>
        <c:noMultiLvlLbl val="0"/>
      </c:catAx>
      <c:valAx>
        <c:axId val="221472168"/>
        <c:scaling>
          <c:orientation val="minMax"/>
          <c:max val="200"/>
        </c:scaling>
        <c:delete val="1"/>
        <c:axPos val="l"/>
        <c:numFmt formatCode="General" sourceLinked="1"/>
        <c:majorTickMark val="out"/>
        <c:minorTickMark val="none"/>
        <c:tickLblPos val="nextTo"/>
        <c:crossAx val="2214694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283395992"/>
        <c:axId val="283396384"/>
      </c:barChart>
      <c:catAx>
        <c:axId val="28339599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283396384"/>
        <c:crosses val="autoZero"/>
        <c:auto val="1"/>
        <c:lblAlgn val="ctr"/>
        <c:lblOffset val="100"/>
        <c:noMultiLvlLbl val="0"/>
      </c:catAx>
      <c:valAx>
        <c:axId val="283396384"/>
        <c:scaling>
          <c:orientation val="minMax"/>
        </c:scaling>
        <c:delete val="1"/>
        <c:axPos val="l"/>
        <c:numFmt formatCode="General" sourceLinked="1"/>
        <c:majorTickMark val="out"/>
        <c:minorTickMark val="none"/>
        <c:tickLblPos val="nextTo"/>
        <c:crossAx val="28339599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325225880"/>
        <c:axId val="325226272"/>
      </c:barChart>
      <c:catAx>
        <c:axId val="3252258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5226272"/>
        <c:crosses val="autoZero"/>
        <c:auto val="1"/>
        <c:lblAlgn val="ctr"/>
        <c:lblOffset val="100"/>
        <c:noMultiLvlLbl val="0"/>
      </c:catAx>
      <c:valAx>
        <c:axId val="325226272"/>
        <c:scaling>
          <c:orientation val="minMax"/>
          <c:max val="250"/>
        </c:scaling>
        <c:delete val="1"/>
        <c:axPos val="l"/>
        <c:numFmt formatCode="General" sourceLinked="1"/>
        <c:majorTickMark val="none"/>
        <c:minorTickMark val="none"/>
        <c:tickLblPos val="nextTo"/>
        <c:crossAx val="325225880"/>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325227056"/>
        <c:axId val="325227448"/>
      </c:barChart>
      <c:catAx>
        <c:axId val="325227056"/>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25227448"/>
        <c:crosses val="autoZero"/>
        <c:auto val="1"/>
        <c:lblAlgn val="ctr"/>
        <c:lblOffset val="100"/>
        <c:tickLblSkip val="1"/>
        <c:tickMarkSkip val="1"/>
        <c:noMultiLvlLbl val="0"/>
      </c:catAx>
      <c:valAx>
        <c:axId val="325227448"/>
        <c:scaling>
          <c:orientation val="minMax"/>
          <c:max val="250"/>
        </c:scaling>
        <c:delete val="1"/>
        <c:axPos val="l"/>
        <c:numFmt formatCode="General" sourceLinked="1"/>
        <c:majorTickMark val="out"/>
        <c:minorTickMark val="none"/>
        <c:tickLblPos val="nextTo"/>
        <c:crossAx val="325227056"/>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382092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1301521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346714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2208761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380408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44901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1901289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1488521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North Central Zone are 6 and 100 deaths per 1,000 live births, respectively. </a:t>
            </a:r>
            <a:endParaRPr lang="en-US" noProof="0" dirty="0" smtClean="0"/>
          </a:p>
        </p:txBody>
      </p:sp>
    </p:spTree>
    <p:extLst>
      <p:ext uri="{BB962C8B-B14F-4D97-AF65-F5344CB8AC3E}">
        <p14:creationId xmlns:p14="http://schemas.microsoft.com/office/powerpoint/2010/main" val="3143057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1657134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3769670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a:t>
            </a:r>
            <a:r>
              <a:rPr lang="en-US" sz="2800" smtClean="0"/>
              <a:t>100,000 live births</a:t>
            </a:r>
            <a:r>
              <a:rPr lang="en-US" sz="2800" dirty="0" smtClean="0"/>
              <a:t>]</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North Central Zone</a:t>
            </a:r>
            <a:r>
              <a:rPr lang="en-US" sz="2400" dirty="0" smtClean="0"/>
              <a:t>, current </a:t>
            </a:r>
            <a:r>
              <a:rPr lang="en-US" sz="2400" b="1" dirty="0">
                <a:solidFill>
                  <a:schemeClr val="accent4"/>
                </a:solidFill>
              </a:rPr>
              <a:t>infant mortality rate </a:t>
            </a:r>
            <a:r>
              <a:rPr lang="en-US" sz="2400" dirty="0"/>
              <a:t>is </a:t>
            </a:r>
            <a:r>
              <a:rPr lang="en-US" sz="2400" b="1" dirty="0" smtClean="0">
                <a:solidFill>
                  <a:schemeClr val="accent4"/>
                </a:solidFill>
              </a:rPr>
              <a:t>66 </a:t>
            </a:r>
            <a:r>
              <a:rPr lang="en-US" sz="2400" dirty="0"/>
              <a:t>deaths per 1,000 live births and </a:t>
            </a:r>
            <a:r>
              <a:rPr lang="en-US" sz="2400" b="1" dirty="0">
                <a:solidFill>
                  <a:schemeClr val="accent4"/>
                </a:solidFill>
              </a:rPr>
              <a:t>under-five mortality </a:t>
            </a:r>
            <a:r>
              <a:rPr lang="en-US" sz="2400" dirty="0"/>
              <a:t>rate is </a:t>
            </a:r>
            <a:r>
              <a:rPr lang="en-US" sz="2400" b="1" dirty="0" smtClean="0">
                <a:solidFill>
                  <a:schemeClr val="accent4"/>
                </a:solidFill>
              </a:rPr>
              <a:t>100</a:t>
            </a:r>
            <a:r>
              <a:rPr lang="en-US" sz="2400" b="1" dirty="0"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North Central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1408634617"/>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3012</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North Central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302</cp:revision>
  <dcterms:created xsi:type="dcterms:W3CDTF">2008-02-29T16:41:57Z</dcterms:created>
  <dcterms:modified xsi:type="dcterms:W3CDTF">2014-08-25T19:13:25Z</dcterms:modified>
</cp:coreProperties>
</file>