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charts/chart4.xml" ContentType="application/vnd.openxmlformats-officedocument.drawingml.chart+xml"/>
  <Override PartName="/ppt/notesSlides/notesSlide8.xml" ContentType="application/vnd.openxmlformats-officedocument.presentationml.notesSlide+xml"/>
  <Override PartName="/ppt/charts/chart5.xml" ContentType="application/vnd.openxmlformats-officedocument.drawingml.chart+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705" r:id="rId2"/>
  </p:sldMasterIdLst>
  <p:notesMasterIdLst>
    <p:notesMasterId r:id="rId17"/>
  </p:notesMasterIdLst>
  <p:handoutMasterIdLst>
    <p:handoutMasterId r:id="rId18"/>
  </p:handoutMasterIdLst>
  <p:sldIdLst>
    <p:sldId id="303" r:id="rId3"/>
    <p:sldId id="349" r:id="rId4"/>
    <p:sldId id="350" r:id="rId5"/>
    <p:sldId id="351" r:id="rId6"/>
    <p:sldId id="371" r:id="rId7"/>
    <p:sldId id="353" r:id="rId8"/>
    <p:sldId id="369" r:id="rId9"/>
    <p:sldId id="355" r:id="rId10"/>
    <p:sldId id="357" r:id="rId11"/>
    <p:sldId id="360" r:id="rId12"/>
    <p:sldId id="372" r:id="rId13"/>
    <p:sldId id="370" r:id="rId14"/>
    <p:sldId id="366" r:id="rId15"/>
    <p:sldId id="362"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87" autoAdjust="0"/>
    <p:restoredTop sz="72114" autoAdjust="0"/>
  </p:normalViewPr>
  <p:slideViewPr>
    <p:cSldViewPr>
      <p:cViewPr>
        <p:scale>
          <a:sx n="80" d="100"/>
          <a:sy n="80" d="100"/>
        </p:scale>
        <p:origin x="-810" y="72"/>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lumMod val="75000"/>
                </a:schemeClr>
              </a:solidFill>
            </c:spPr>
          </c:dPt>
          <c:dPt>
            <c:idx val="1"/>
            <c:bubble3D val="0"/>
            <c:spPr>
              <a:solidFill>
                <a:schemeClr val="tx2"/>
              </a:solidFill>
            </c:spPr>
          </c:dPt>
          <c:dPt>
            <c:idx val="3"/>
            <c:bubble3D val="0"/>
            <c:spPr>
              <a:solidFill>
                <a:schemeClr val="accent1">
                  <a:lumMod val="50000"/>
                </a:schemeClr>
              </a:solidFill>
            </c:spPr>
          </c:dPt>
          <c:dPt>
            <c:idx val="6"/>
            <c:bubble3D val="0"/>
            <c:spPr>
              <a:solidFill>
                <a:schemeClr val="accent2"/>
              </a:solidFill>
            </c:spPr>
          </c:dPt>
          <c:dLbls>
            <c:dLbl>
              <c:idx val="0"/>
              <c:layout/>
              <c:tx>
                <c:rich>
                  <a:bodyPr/>
                  <a:lstStyle/>
                  <a:p>
                    <a:r>
                      <a:rPr lang="en-US" dirty="0"/>
                      <a:t>Doctor</a:t>
                    </a:r>
                    <a:r>
                      <a:rPr lang="en-US"/>
                      <a:t>
</a:t>
                    </a:r>
                    <a:r>
                      <a:rPr lang="en-US" smtClean="0"/>
                      <a:t>67%</a:t>
                    </a:r>
                    <a:endParaRPr lang="en-US" dirty="0"/>
                  </a:p>
                </c:rich>
              </c:tx>
              <c:dLblPos val="bestFit"/>
              <c:showLegendKey val="0"/>
              <c:showVal val="0"/>
              <c:showCatName val="1"/>
              <c:showSerName val="0"/>
              <c:showPercent val="1"/>
              <c:showBubbleSize val="0"/>
            </c:dLbl>
            <c:dLbl>
              <c:idx val="1"/>
              <c:layout/>
              <c:tx>
                <c:rich>
                  <a:bodyPr/>
                  <a:lstStyle/>
                  <a:p>
                    <a:pPr>
                      <a:defRPr>
                        <a:solidFill>
                          <a:schemeClr val="bg1"/>
                        </a:solidFill>
                      </a:defRPr>
                    </a:pPr>
                    <a:r>
                      <a:rPr lang="en-US" dirty="0"/>
                      <a:t>Nurse/midwife</a:t>
                    </a:r>
                    <a:r>
                      <a:rPr lang="en-US" dirty="0" smtClean="0"/>
                      <a:t>/</a:t>
                    </a:r>
                    <a:br>
                      <a:rPr lang="en-US" dirty="0" smtClean="0"/>
                    </a:br>
                    <a:r>
                      <a:rPr lang="en-US" dirty="0" smtClean="0"/>
                      <a:t>lady health visitor</a:t>
                    </a:r>
                    <a:r>
                      <a:rPr lang="en-US" dirty="0"/>
                      <a:t>
6%</a:t>
                    </a:r>
                  </a:p>
                </c:rich>
              </c:tx>
              <c:spPr/>
              <c:dLblPos val="bestFit"/>
              <c:showLegendKey val="0"/>
              <c:showVal val="0"/>
              <c:showCatName val="1"/>
              <c:showSerName val="0"/>
              <c:showPercent val="1"/>
              <c:showBubbleSize val="0"/>
            </c:dLbl>
            <c:dLbl>
              <c:idx val="2"/>
              <c:layout/>
              <c:tx>
                <c:rich>
                  <a:bodyPr/>
                  <a:lstStyle/>
                  <a:p>
                    <a:r>
                      <a:rPr lang="en-US" dirty="0" smtClean="0">
                        <a:solidFill>
                          <a:schemeClr val="bg1"/>
                        </a:solidFill>
                      </a:rPr>
                      <a:t>Other</a:t>
                    </a:r>
                    <a:br>
                      <a:rPr lang="en-US" dirty="0" smtClean="0">
                        <a:solidFill>
                          <a:schemeClr val="bg1"/>
                        </a:solidFill>
                      </a:rPr>
                    </a:br>
                    <a:r>
                      <a:rPr lang="en-US" dirty="0" smtClean="0">
                        <a:solidFill>
                          <a:schemeClr val="bg1"/>
                        </a:solidFill>
                      </a:rPr>
                      <a:t>3%</a:t>
                    </a:r>
                    <a:endParaRPr lang="en-US" dirty="0">
                      <a:solidFill>
                        <a:schemeClr val="bg1"/>
                      </a:solidFill>
                    </a:endParaRPr>
                  </a:p>
                </c:rich>
              </c:tx>
              <c:dLblPos val="bestFit"/>
              <c:showLegendKey val="0"/>
              <c:showVal val="0"/>
              <c:showCatName val="1"/>
              <c:showSerName val="0"/>
              <c:showPercent val="1"/>
              <c:showBubbleSize val="0"/>
            </c:dLbl>
            <c:dLbl>
              <c:idx val="3"/>
              <c:spPr/>
              <c:txPr>
                <a:bodyPr/>
                <a:lstStyle/>
                <a:p>
                  <a:pPr>
                    <a:defRPr>
                      <a:solidFill>
                        <a:schemeClr val="tx1"/>
                      </a:solidFill>
                    </a:defRPr>
                  </a:pPr>
                  <a:endParaRPr lang="en-US"/>
                </a:p>
              </c:txPr>
              <c:dLblPos val="bestFit"/>
              <c:showLegendKey val="0"/>
              <c:showVal val="0"/>
              <c:showCatName val="1"/>
              <c:showSerName val="0"/>
              <c:showPercent val="1"/>
              <c:showBubbleSize val="0"/>
            </c:dLbl>
            <c:dLbl>
              <c:idx val="4"/>
              <c:tx>
                <c:rich>
                  <a:bodyPr/>
                  <a:lstStyle/>
                  <a:p>
                    <a:r>
                      <a:rPr lang="en-US" dirty="0"/>
                      <a:t>TBA</a:t>
                    </a:r>
                    <a:r>
                      <a:rPr lang="en-US"/>
                      <a:t>
</a:t>
                    </a:r>
                    <a:r>
                      <a:rPr lang="en-US" smtClean="0"/>
                      <a:t>&lt;1%</a:t>
                    </a:r>
                    <a:endParaRPr lang="en-US" dirty="0"/>
                  </a:p>
                </c:rich>
              </c:tx>
              <c:dLblPos val="bestFit"/>
              <c:showLegendKey val="0"/>
              <c:showVal val="0"/>
              <c:showCatName val="1"/>
              <c:showSerName val="0"/>
              <c:showPercent val="1"/>
              <c:showBubbleSize val="0"/>
            </c:dLbl>
            <c:dLbl>
              <c:idx val="5"/>
              <c:tx>
                <c:rich>
                  <a:bodyPr/>
                  <a:lstStyle/>
                  <a:p>
                    <a:r>
                      <a:rPr lang="en-US" dirty="0"/>
                      <a:t>Voluntary community health worker</a:t>
                    </a:r>
                    <a:r>
                      <a:rPr lang="en-US"/>
                      <a:t>
</a:t>
                    </a:r>
                    <a:r>
                      <a:rPr lang="en-US" smtClean="0"/>
                      <a:t>&lt;1%</a:t>
                    </a:r>
                    <a:endParaRPr lang="en-US" dirty="0"/>
                  </a:p>
                </c:rich>
              </c:tx>
              <c:dLblPos val="bestFit"/>
              <c:showLegendKey val="0"/>
              <c:showVal val="0"/>
              <c:showCatName val="1"/>
              <c:showSerName val="0"/>
              <c:showPercent val="1"/>
              <c:showBubbleSize val="0"/>
            </c:dLbl>
            <c:dLbl>
              <c:idx val="6"/>
              <c:tx>
                <c:rich>
                  <a:bodyPr/>
                  <a:lstStyle/>
                  <a:p>
                    <a:r>
                      <a:rPr lang="en-US" dirty="0"/>
                      <a:t>No ANC</a:t>
                    </a:r>
                    <a:r>
                      <a:rPr lang="en-US"/>
                      <a:t>
</a:t>
                    </a:r>
                    <a:r>
                      <a:rPr lang="en-US" smtClean="0"/>
                      <a:t>57%</a:t>
                    </a:r>
                    <a:endParaRPr lang="en-US" dirty="0"/>
                  </a:p>
                </c:rich>
              </c:tx>
              <c:dLblPos val="bestFit"/>
              <c:showLegendKey val="0"/>
              <c:showVal val="0"/>
              <c:showCatName val="1"/>
              <c:showSerName val="0"/>
              <c:showPercent val="1"/>
              <c:showBubbleSize val="0"/>
            </c:dLbl>
            <c:dLblPos val="bestFit"/>
            <c:showLegendKey val="0"/>
            <c:showVal val="0"/>
            <c:showCatName val="1"/>
            <c:showSerName val="0"/>
            <c:showPercent val="1"/>
            <c:showBubbleSize val="0"/>
            <c:showLeaderLines val="1"/>
            <c:leaderLines>
              <c:spPr>
                <a:ln>
                  <a:solidFill>
                    <a:schemeClr val="bg1"/>
                  </a:solidFill>
                </a:ln>
              </c:spPr>
            </c:leaderLines>
          </c:dLbls>
          <c:cat>
            <c:strRef>
              <c:f>Sheet1!$A$2:$A$5</c:f>
              <c:strCache>
                <c:ptCount val="4"/>
                <c:pt idx="0">
                  <c:v>Doctor</c:v>
                </c:pt>
                <c:pt idx="1">
                  <c:v>Nurse/midwife/Lady Health Visitor</c:v>
                </c:pt>
                <c:pt idx="2">
                  <c:v>Other</c:v>
                </c:pt>
                <c:pt idx="3">
                  <c:v>No ANC</c:v>
                </c:pt>
              </c:strCache>
            </c:strRef>
          </c:cat>
          <c:val>
            <c:numRef>
              <c:f>Sheet1!$B$2:$B$5</c:f>
              <c:numCache>
                <c:formatCode>General</c:formatCode>
                <c:ptCount val="4"/>
                <c:pt idx="0">
                  <c:v>67</c:v>
                </c:pt>
                <c:pt idx="1">
                  <c:v>6</c:v>
                </c:pt>
                <c:pt idx="2">
                  <c:v>3</c:v>
                </c:pt>
                <c:pt idx="3">
                  <c:v>24</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6">
                <a:lumMod val="50000"/>
              </a:schemeClr>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Took iron tablets or syrup</c:v>
                </c:pt>
                <c:pt idx="1">
                  <c:v>Took intestinal parasite drugs</c:v>
                </c:pt>
                <c:pt idx="4">
                  <c:v>Ultrasound taken</c:v>
                </c:pt>
                <c:pt idx="5">
                  <c:v>Blood pressure measured</c:v>
                </c:pt>
                <c:pt idx="6">
                  <c:v>Urine sample taken</c:v>
                </c:pt>
                <c:pt idx="7">
                  <c:v>Blood sample taken</c:v>
                </c:pt>
                <c:pt idx="8">
                  <c:v>Informed of signs of pregnancy complications</c:v>
                </c:pt>
              </c:strCache>
            </c:strRef>
          </c:cat>
          <c:val>
            <c:numRef>
              <c:f>Sheet1!$B$2:$B$10</c:f>
              <c:numCache>
                <c:formatCode>General</c:formatCode>
                <c:ptCount val="9"/>
                <c:pt idx="0">
                  <c:v>45</c:v>
                </c:pt>
                <c:pt idx="1">
                  <c:v>3</c:v>
                </c:pt>
                <c:pt idx="4">
                  <c:v>89</c:v>
                </c:pt>
                <c:pt idx="5">
                  <c:v>86</c:v>
                </c:pt>
                <c:pt idx="6">
                  <c:v>61</c:v>
                </c:pt>
                <c:pt idx="7">
                  <c:v>56</c:v>
                </c:pt>
                <c:pt idx="8">
                  <c:v>50</c:v>
                </c:pt>
              </c:numCache>
            </c:numRef>
          </c:val>
        </c:ser>
        <c:dLbls>
          <c:showLegendKey val="0"/>
          <c:showVal val="1"/>
          <c:showCatName val="0"/>
          <c:showSerName val="0"/>
          <c:showPercent val="0"/>
          <c:showBubbleSize val="0"/>
        </c:dLbls>
        <c:gapWidth val="150"/>
        <c:axId val="259029632"/>
        <c:axId val="259053056"/>
      </c:barChart>
      <c:catAx>
        <c:axId val="259029632"/>
        <c:scaling>
          <c:orientation val="minMax"/>
        </c:scaling>
        <c:delete val="0"/>
        <c:axPos val="l"/>
        <c:majorTickMark val="none"/>
        <c:minorTickMark val="none"/>
        <c:tickLblPos val="nextTo"/>
        <c:txPr>
          <a:bodyPr/>
          <a:lstStyle/>
          <a:p>
            <a:pPr>
              <a:defRPr>
                <a:solidFill>
                  <a:schemeClr val="bg1"/>
                </a:solidFill>
              </a:defRPr>
            </a:pPr>
            <a:endParaRPr lang="en-US"/>
          </a:p>
        </c:txPr>
        <c:crossAx val="259053056"/>
        <c:crosses val="autoZero"/>
        <c:auto val="1"/>
        <c:lblAlgn val="ctr"/>
        <c:lblOffset val="100"/>
        <c:noMultiLvlLbl val="0"/>
      </c:catAx>
      <c:valAx>
        <c:axId val="259053056"/>
        <c:scaling>
          <c:orientation val="minMax"/>
        </c:scaling>
        <c:delete val="1"/>
        <c:axPos val="b"/>
        <c:numFmt formatCode="General" sourceLinked="1"/>
        <c:majorTickMark val="out"/>
        <c:minorTickMark val="none"/>
        <c:tickLblPos val="nextTo"/>
        <c:crossAx val="25902963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9.3457943925233641E-2"/>
          <c:y val="3.0456852791878174E-2"/>
          <c:w val="0.64342237594132512"/>
          <c:h val="0.87080798593069264"/>
        </c:manualLayout>
      </c:layout>
      <c:barChart>
        <c:barDir val="col"/>
        <c:grouping val="percentStacked"/>
        <c:varyColors val="0"/>
        <c:ser>
          <c:idx val="0"/>
          <c:order val="0"/>
          <c:tx>
            <c:strRef>
              <c:f>Sheet1!$B$1</c:f>
              <c:strCache>
                <c:ptCount val="1"/>
                <c:pt idx="0">
                  <c:v>Public sector</c:v>
                </c:pt>
              </c:strCache>
            </c:strRef>
          </c:tx>
          <c:spPr>
            <a:solidFill>
              <a:schemeClr val="accent5"/>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Sheet1!$B$2:$B$4</c:f>
              <c:numCache>
                <c:formatCode>General</c:formatCode>
                <c:ptCount val="3"/>
                <c:pt idx="0">
                  <c:v>15</c:v>
                </c:pt>
                <c:pt idx="1">
                  <c:v>22</c:v>
                </c:pt>
                <c:pt idx="2">
                  <c:v>12</c:v>
                </c:pt>
              </c:numCache>
            </c:numRef>
          </c:val>
        </c:ser>
        <c:ser>
          <c:idx val="1"/>
          <c:order val="1"/>
          <c:tx>
            <c:strRef>
              <c:f>Sheet1!$C$1</c:f>
              <c:strCache>
                <c:ptCount val="1"/>
                <c:pt idx="0">
                  <c:v>Private sector</c:v>
                </c:pt>
              </c:strCache>
            </c:strRef>
          </c:tx>
          <c:invertIfNegative val="0"/>
          <c:dLbls>
            <c:dLbl>
              <c:idx val="2"/>
              <c:layout/>
              <c:tx>
                <c:rich>
                  <a:bodyPr/>
                  <a:lstStyle/>
                  <a:p>
                    <a:r>
                      <a:rPr lang="en-US" dirty="0" smtClean="0"/>
                      <a:t>29</a:t>
                    </a:r>
                    <a:endParaRPr lang="en-US" dirty="0"/>
                  </a:p>
                </c:rich>
              </c:tx>
              <c:showLegendKey val="0"/>
              <c:showVal val="1"/>
              <c:showCatName val="0"/>
              <c:showSerName val="0"/>
              <c:showPercent val="0"/>
              <c:showBubbleSize val="0"/>
            </c:dLbl>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Sheet1!$C$2:$C$4</c:f>
              <c:numCache>
                <c:formatCode>General</c:formatCode>
                <c:ptCount val="3"/>
                <c:pt idx="0">
                  <c:v>34</c:v>
                </c:pt>
                <c:pt idx="1">
                  <c:v>46</c:v>
                </c:pt>
                <c:pt idx="2">
                  <c:v>29</c:v>
                </c:pt>
              </c:numCache>
            </c:numRef>
          </c:val>
        </c:ser>
        <c:ser>
          <c:idx val="2"/>
          <c:order val="2"/>
          <c:tx>
            <c:strRef>
              <c:f>Sheet1!$D$1</c:f>
              <c:strCache>
                <c:ptCount val="1"/>
                <c:pt idx="0">
                  <c:v>Home</c:v>
                </c:pt>
              </c:strCache>
            </c:strRef>
          </c:tx>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Sheet1!$D$2:$D$4</c:f>
              <c:numCache>
                <c:formatCode>General</c:formatCode>
                <c:ptCount val="3"/>
                <c:pt idx="0">
                  <c:v>52</c:v>
                </c:pt>
                <c:pt idx="1">
                  <c:v>32</c:v>
                </c:pt>
                <c:pt idx="2">
                  <c:v>60</c:v>
                </c:pt>
              </c:numCache>
            </c:numRef>
          </c:val>
        </c:ser>
        <c:dLbls>
          <c:showLegendKey val="0"/>
          <c:showVal val="1"/>
          <c:showCatName val="0"/>
          <c:showSerName val="0"/>
          <c:showPercent val="0"/>
          <c:showBubbleSize val="0"/>
        </c:dLbls>
        <c:gapWidth val="95"/>
        <c:overlap val="100"/>
        <c:axId val="196831872"/>
        <c:axId val="196837760"/>
      </c:barChart>
      <c:catAx>
        <c:axId val="196831872"/>
        <c:scaling>
          <c:orientation val="minMax"/>
        </c:scaling>
        <c:delete val="0"/>
        <c:axPos val="b"/>
        <c:majorTickMark val="none"/>
        <c:minorTickMark val="none"/>
        <c:tickLblPos val="nextTo"/>
        <c:txPr>
          <a:bodyPr/>
          <a:lstStyle/>
          <a:p>
            <a:pPr>
              <a:defRPr>
                <a:solidFill>
                  <a:schemeClr val="bg1"/>
                </a:solidFill>
              </a:defRPr>
            </a:pPr>
            <a:endParaRPr lang="en-US"/>
          </a:p>
        </c:txPr>
        <c:crossAx val="196837760"/>
        <c:crosses val="autoZero"/>
        <c:auto val="1"/>
        <c:lblAlgn val="ctr"/>
        <c:lblOffset val="100"/>
        <c:noMultiLvlLbl val="0"/>
      </c:catAx>
      <c:valAx>
        <c:axId val="196837760"/>
        <c:scaling>
          <c:orientation val="minMax"/>
        </c:scaling>
        <c:delete val="1"/>
        <c:axPos val="l"/>
        <c:numFmt formatCode="0%" sourceLinked="1"/>
        <c:majorTickMark val="out"/>
        <c:minorTickMark val="none"/>
        <c:tickLblPos val="nextTo"/>
        <c:crossAx val="196831872"/>
        <c:crosses val="autoZero"/>
        <c:crossBetween val="between"/>
      </c:valAx>
    </c:plotArea>
    <c:legend>
      <c:legendPos val="r"/>
      <c:layout>
        <c:manualLayout>
          <c:xMode val="edge"/>
          <c:yMode val="edge"/>
          <c:x val="0.75557190865160551"/>
          <c:y val="4.6927934769575116E-2"/>
          <c:w val="0.19733276915151962"/>
          <c:h val="0.20408232978230662"/>
        </c:manualLayou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4"/>
            <c:bubble3D val="0"/>
            <c:spPr>
              <a:solidFill>
                <a:schemeClr val="accent5">
                  <a:lumMod val="40000"/>
                  <a:lumOff val="60000"/>
                </a:schemeClr>
              </a:solidFill>
            </c:spPr>
          </c:dPt>
          <c:dLbls>
            <c:dLbl>
              <c:idx val="0"/>
              <c:layout/>
              <c:tx>
                <c:rich>
                  <a:bodyPr/>
                  <a:lstStyle/>
                  <a:p>
                    <a:pPr>
                      <a:defRPr>
                        <a:solidFill>
                          <a:schemeClr val="tx1"/>
                        </a:solidFill>
                      </a:defRPr>
                    </a:pPr>
                    <a:r>
                      <a:rPr lang="en-US" smtClean="0">
                        <a:solidFill>
                          <a:schemeClr val="tx1"/>
                        </a:solidFill>
                      </a:rPr>
                      <a:t>Doctor</a:t>
                    </a:r>
                    <a:br>
                      <a:rPr lang="en-US" smtClean="0">
                        <a:solidFill>
                          <a:schemeClr val="tx1"/>
                        </a:solidFill>
                      </a:rPr>
                    </a:br>
                    <a:r>
                      <a:rPr lang="en-US" smtClean="0">
                        <a:solidFill>
                          <a:schemeClr val="tx1"/>
                        </a:solidFill>
                      </a:rPr>
                      <a:t>42%</a:t>
                    </a:r>
                    <a:endParaRPr lang="en-US">
                      <a:solidFill>
                        <a:schemeClr val="tx1"/>
                      </a:solidFill>
                    </a:endParaRPr>
                  </a:p>
                </c:rich>
              </c:tx>
              <c:spPr/>
              <c:dLblPos val="bestFit"/>
              <c:showLegendKey val="0"/>
              <c:showVal val="1"/>
              <c:showCatName val="0"/>
              <c:showSerName val="0"/>
              <c:showPercent val="0"/>
              <c:showBubbleSize val="0"/>
            </c:dLbl>
            <c:dLbl>
              <c:idx val="1"/>
              <c:layout/>
              <c:tx>
                <c:rich>
                  <a:bodyPr/>
                  <a:lstStyle/>
                  <a:p>
                    <a:r>
                      <a:rPr lang="en-US" dirty="0" smtClean="0">
                        <a:solidFill>
                          <a:schemeClr val="bg1"/>
                        </a:solidFill>
                      </a:rPr>
                      <a:t>Nurse/midwife/</a:t>
                    </a:r>
                    <a:r>
                      <a:rPr lang="en-US" baseline="0" dirty="0" smtClean="0">
                        <a:solidFill>
                          <a:schemeClr val="bg1"/>
                        </a:solidFill>
                      </a:rPr>
                      <a:t> lady health visitor</a:t>
                    </a:r>
                    <a:br>
                      <a:rPr lang="en-US" baseline="0" dirty="0" smtClean="0">
                        <a:solidFill>
                          <a:schemeClr val="bg1"/>
                        </a:solidFill>
                      </a:rPr>
                    </a:br>
                    <a:r>
                      <a:rPr lang="en-US" dirty="0" smtClean="0">
                        <a:solidFill>
                          <a:schemeClr val="bg1"/>
                        </a:solidFill>
                      </a:rPr>
                      <a:t>10%</a:t>
                    </a:r>
                    <a:endParaRPr lang="en-US" dirty="0"/>
                  </a:p>
                </c:rich>
              </c:tx>
              <c:dLblPos val="bestFit"/>
              <c:showLegendKey val="0"/>
              <c:showVal val="1"/>
              <c:showCatName val="0"/>
              <c:showSerName val="0"/>
              <c:showPercent val="0"/>
              <c:showBubbleSize val="0"/>
            </c:dLbl>
            <c:dLbl>
              <c:idx val="2"/>
              <c:layout/>
              <c:tx>
                <c:rich>
                  <a:bodyPr/>
                  <a:lstStyle/>
                  <a:p>
                    <a:r>
                      <a:rPr lang="en-US" smtClean="0">
                        <a:solidFill>
                          <a:schemeClr val="bg1"/>
                        </a:solidFill>
                      </a:rPr>
                      <a:t>Traditional birth attendant </a:t>
                    </a:r>
                    <a:br>
                      <a:rPr lang="en-US" smtClean="0">
                        <a:solidFill>
                          <a:schemeClr val="bg1"/>
                        </a:solidFill>
                      </a:rPr>
                    </a:br>
                    <a:r>
                      <a:rPr lang="en-US" smtClean="0">
                        <a:solidFill>
                          <a:schemeClr val="bg1"/>
                        </a:solidFill>
                      </a:rPr>
                      <a:t>41%</a:t>
                    </a:r>
                    <a:endParaRPr lang="en-US"/>
                  </a:p>
                </c:rich>
              </c:tx>
              <c:dLblPos val="bestFit"/>
              <c:showLegendKey val="0"/>
              <c:showVal val="1"/>
              <c:showCatName val="0"/>
              <c:showSerName val="0"/>
              <c:showPercent val="0"/>
              <c:showBubbleSize val="0"/>
            </c:dLbl>
            <c:dLbl>
              <c:idx val="3"/>
              <c:layout/>
              <c:tx>
                <c:rich>
                  <a:bodyPr/>
                  <a:lstStyle/>
                  <a:p>
                    <a:r>
                      <a:rPr lang="en-US" smtClean="0">
                        <a:solidFill>
                          <a:schemeClr val="bg1"/>
                        </a:solidFill>
                      </a:rPr>
                      <a:t>Relative/Other</a:t>
                    </a:r>
                  </a:p>
                  <a:p>
                    <a:r>
                      <a:rPr lang="en-US" smtClean="0">
                        <a:solidFill>
                          <a:schemeClr val="bg1"/>
                        </a:solidFill>
                      </a:rPr>
                      <a:t>6%</a:t>
                    </a:r>
                    <a:endParaRPr lang="en-US"/>
                  </a:p>
                </c:rich>
              </c:tx>
              <c:dLblPos val="bestFit"/>
              <c:showLegendKey val="0"/>
              <c:showVal val="1"/>
              <c:showCatName val="0"/>
              <c:showSerName val="0"/>
              <c:showPercent val="0"/>
              <c:showBubbleSize val="0"/>
            </c:dLbl>
            <c:dLbl>
              <c:idx val="4"/>
              <c:layout/>
              <c:tx>
                <c:rich>
                  <a:bodyPr/>
                  <a:lstStyle/>
                  <a:p>
                    <a:r>
                      <a:rPr lang="en-US" smtClean="0">
                        <a:solidFill>
                          <a:schemeClr val="bg1"/>
                        </a:solidFill>
                      </a:rPr>
                      <a:t>No one</a:t>
                    </a:r>
                    <a:br>
                      <a:rPr lang="en-US" smtClean="0">
                        <a:solidFill>
                          <a:schemeClr val="bg1"/>
                        </a:solidFill>
                      </a:rPr>
                    </a:br>
                    <a:r>
                      <a:rPr lang="en-US" smtClean="0">
                        <a:solidFill>
                          <a:schemeClr val="bg1"/>
                        </a:solidFill>
                      </a:rPr>
                      <a:t>&lt;1%</a:t>
                    </a:r>
                    <a:endParaRPr lang="en-US"/>
                  </a:p>
                </c:rich>
              </c:tx>
              <c:dLblPos val="bestFit"/>
              <c:showLegendKey val="0"/>
              <c:showVal val="1"/>
              <c:showCatName val="0"/>
              <c:showSerName val="0"/>
              <c:showPercent val="0"/>
              <c:showBubbleSize val="0"/>
            </c:dLbl>
            <c:txPr>
              <a:bodyPr/>
              <a:lstStyle/>
              <a:p>
                <a:pPr>
                  <a:defRPr>
                    <a:solidFill>
                      <a:schemeClr val="bg1"/>
                    </a:solidFill>
                  </a:defRPr>
                </a:pPr>
                <a:endParaRPr lang="en-US"/>
              </a:p>
            </c:txPr>
            <c:dLblPos val="bestFit"/>
            <c:showLegendKey val="0"/>
            <c:showVal val="1"/>
            <c:showCatName val="0"/>
            <c:showSerName val="0"/>
            <c:showPercent val="0"/>
            <c:showBubbleSize val="0"/>
            <c:showLeaderLines val="1"/>
            <c:leaderLines>
              <c:spPr>
                <a:ln>
                  <a:solidFill>
                    <a:schemeClr val="bg1"/>
                  </a:solidFill>
                </a:ln>
              </c:spPr>
            </c:leaderLines>
          </c:dLbls>
          <c:cat>
            <c:strRef>
              <c:f>Sheet1!$A$2:$A$6</c:f>
              <c:strCache>
                <c:ptCount val="5"/>
                <c:pt idx="0">
                  <c:v>Doctor</c:v>
                </c:pt>
                <c:pt idx="1">
                  <c:v>Nurse/midwife/lady health visitor</c:v>
                </c:pt>
                <c:pt idx="2">
                  <c:v>Traditional birth attendant</c:v>
                </c:pt>
                <c:pt idx="3">
                  <c:v>Relative/other</c:v>
                </c:pt>
                <c:pt idx="4">
                  <c:v>No one</c:v>
                </c:pt>
              </c:strCache>
            </c:strRef>
          </c:cat>
          <c:val>
            <c:numRef>
              <c:f>Sheet1!$B$2:$B$6</c:f>
              <c:numCache>
                <c:formatCode>General</c:formatCode>
                <c:ptCount val="5"/>
                <c:pt idx="0">
                  <c:v>42</c:v>
                </c:pt>
                <c:pt idx="1">
                  <c:v>10</c:v>
                </c:pt>
                <c:pt idx="2">
                  <c:v>41</c:v>
                </c:pt>
                <c:pt idx="3">
                  <c:v>6</c:v>
                </c:pt>
                <c:pt idx="4">
                  <c:v>1</c:v>
                </c:pt>
              </c:numCache>
            </c:numRef>
          </c:val>
        </c:ser>
        <c:dLbls>
          <c:dLblPos val="bestFit"/>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333333333333333E-2"/>
          <c:y val="7.4773522627853334E-2"/>
          <c:w val="0.96333333333333337"/>
          <c:h val="0.72962101328243056"/>
        </c:manualLayout>
      </c:layout>
      <c:barChart>
        <c:barDir val="col"/>
        <c:grouping val="clustered"/>
        <c:varyColors val="0"/>
        <c:ser>
          <c:idx val="0"/>
          <c:order val="0"/>
          <c:tx>
            <c:strRef>
              <c:f>Sheet1!$A$2</c:f>
              <c:strCache>
                <c:ptCount val="1"/>
                <c:pt idx="0">
                  <c:v>2006-07 PDHS</c:v>
                </c:pt>
              </c:strCache>
            </c:strRef>
          </c:tx>
          <c:spPr>
            <a:solidFill>
              <a:schemeClr val="accent6"/>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Sheet1!$B$1:$D$1</c:f>
              <c:strCache>
                <c:ptCount val="3"/>
                <c:pt idx="0">
                  <c:v>Antenatal care from a skilled provider</c:v>
                </c:pt>
                <c:pt idx="1">
                  <c:v>Delivery in health facility</c:v>
                </c:pt>
                <c:pt idx="2">
                  <c:v>Delivery assistance from a skilled provider</c:v>
                </c:pt>
              </c:strCache>
            </c:strRef>
          </c:cat>
          <c:val>
            <c:numRef>
              <c:f>Sheet1!$B$2:$D$2</c:f>
              <c:numCache>
                <c:formatCode>General</c:formatCode>
                <c:ptCount val="3"/>
                <c:pt idx="0">
                  <c:v>61</c:v>
                </c:pt>
                <c:pt idx="1">
                  <c:v>34</c:v>
                </c:pt>
                <c:pt idx="2">
                  <c:v>39</c:v>
                </c:pt>
              </c:numCache>
            </c:numRef>
          </c:val>
        </c:ser>
        <c:ser>
          <c:idx val="1"/>
          <c:order val="1"/>
          <c:tx>
            <c:strRef>
              <c:f>Sheet1!$A$3</c:f>
              <c:strCache>
                <c:ptCount val="1"/>
                <c:pt idx="0">
                  <c:v>2012-13 PDHS</c:v>
                </c:pt>
              </c:strCache>
            </c:strRef>
          </c:tx>
          <c:spPr>
            <a:solidFill>
              <a:schemeClr val="accent1"/>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Sheet1!$B$1:$D$1</c:f>
              <c:strCache>
                <c:ptCount val="3"/>
                <c:pt idx="0">
                  <c:v>Antenatal care from a skilled provider</c:v>
                </c:pt>
                <c:pt idx="1">
                  <c:v>Delivery in health facility</c:v>
                </c:pt>
                <c:pt idx="2">
                  <c:v>Delivery assistance from a skilled provider</c:v>
                </c:pt>
              </c:strCache>
            </c:strRef>
          </c:cat>
          <c:val>
            <c:numRef>
              <c:f>Sheet1!$B$3:$D$3</c:f>
              <c:numCache>
                <c:formatCode>General</c:formatCode>
                <c:ptCount val="3"/>
                <c:pt idx="0">
                  <c:v>73</c:v>
                </c:pt>
                <c:pt idx="1">
                  <c:v>48</c:v>
                </c:pt>
                <c:pt idx="2">
                  <c:v>52</c:v>
                </c:pt>
              </c:numCache>
            </c:numRef>
          </c:val>
        </c:ser>
        <c:dLbls>
          <c:showLegendKey val="0"/>
          <c:showVal val="1"/>
          <c:showCatName val="0"/>
          <c:showSerName val="0"/>
          <c:showPercent val="0"/>
          <c:showBubbleSize val="0"/>
        </c:dLbls>
        <c:gapWidth val="100"/>
        <c:overlap val="-25"/>
        <c:axId val="198612480"/>
        <c:axId val="198614400"/>
      </c:barChart>
      <c:catAx>
        <c:axId val="198612480"/>
        <c:scaling>
          <c:orientation val="minMax"/>
        </c:scaling>
        <c:delete val="0"/>
        <c:axPos val="b"/>
        <c:numFmt formatCode="General" sourceLinked="1"/>
        <c:majorTickMark val="none"/>
        <c:minorTickMark val="none"/>
        <c:tickLblPos val="nextTo"/>
        <c:txPr>
          <a:bodyPr/>
          <a:lstStyle/>
          <a:p>
            <a:pPr>
              <a:defRPr>
                <a:solidFill>
                  <a:schemeClr val="bg1"/>
                </a:solidFill>
              </a:defRPr>
            </a:pPr>
            <a:endParaRPr lang="en-US"/>
          </a:p>
        </c:txPr>
        <c:crossAx val="198614400"/>
        <c:crosses val="autoZero"/>
        <c:auto val="1"/>
        <c:lblAlgn val="ctr"/>
        <c:lblOffset val="100"/>
        <c:noMultiLvlLbl val="0"/>
      </c:catAx>
      <c:valAx>
        <c:axId val="198614400"/>
        <c:scaling>
          <c:orientation val="minMax"/>
          <c:max val="100"/>
          <c:min val="0"/>
        </c:scaling>
        <c:delete val="1"/>
        <c:axPos val="l"/>
        <c:numFmt formatCode="General" sourceLinked="1"/>
        <c:majorTickMark val="out"/>
        <c:minorTickMark val="none"/>
        <c:tickLblPos val="nextTo"/>
        <c:crossAx val="198612480"/>
        <c:crosses val="autoZero"/>
        <c:crossBetween val="between"/>
      </c:valAx>
    </c:plotArea>
    <c:legend>
      <c:legendPos val="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08E-2"/>
          <c:y val="8.3494054193549522E-2"/>
          <c:w val="0.96604938271604934"/>
          <c:h val="0.80454060274023464"/>
        </c:manualLayout>
      </c:layout>
      <c:barChart>
        <c:barDir val="col"/>
        <c:grouping val="clustered"/>
        <c:varyColors val="0"/>
        <c:ser>
          <c:idx val="0"/>
          <c:order val="0"/>
          <c:tx>
            <c:strRef>
              <c:f>Sheet1!$B$1</c:f>
              <c:strCache>
                <c:ptCount val="1"/>
                <c:pt idx="0">
                  <c:v>Mother</c:v>
                </c:pt>
              </c:strCache>
            </c:strRef>
          </c:tx>
          <c:spPr>
            <a:solidFill>
              <a:schemeClr val="accent2"/>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PNC within 4 hours</c:v>
                </c:pt>
                <c:pt idx="1">
                  <c:v>PNC within 2 days</c:v>
                </c:pt>
                <c:pt idx="2">
                  <c:v>No PNC</c:v>
                </c:pt>
              </c:strCache>
            </c:strRef>
          </c:cat>
          <c:val>
            <c:numRef>
              <c:f>Sheet1!$B$2:$B$4</c:f>
              <c:numCache>
                <c:formatCode>General</c:formatCode>
                <c:ptCount val="3"/>
                <c:pt idx="0">
                  <c:v>54</c:v>
                </c:pt>
                <c:pt idx="1">
                  <c:v>60</c:v>
                </c:pt>
                <c:pt idx="2">
                  <c:v>38</c:v>
                </c:pt>
              </c:numCache>
            </c:numRef>
          </c:val>
        </c:ser>
        <c:ser>
          <c:idx val="1"/>
          <c:order val="1"/>
          <c:tx>
            <c:strRef>
              <c:f>Sheet1!$C$1</c:f>
              <c:strCache>
                <c:ptCount val="1"/>
                <c:pt idx="0">
                  <c:v>Infant</c:v>
                </c:pt>
              </c:strCache>
            </c:strRef>
          </c:tx>
          <c:spPr>
            <a:solidFill>
              <a:schemeClr val="accent2">
                <a:lumMod val="40000"/>
                <a:lumOff val="60000"/>
              </a:schemeClr>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PNC within 4 hours</c:v>
                </c:pt>
                <c:pt idx="1">
                  <c:v>PNC within 2 days</c:v>
                </c:pt>
                <c:pt idx="2">
                  <c:v>No PNC</c:v>
                </c:pt>
              </c:strCache>
            </c:strRef>
          </c:cat>
          <c:val>
            <c:numRef>
              <c:f>Sheet1!$C$2:$C$4</c:f>
              <c:numCache>
                <c:formatCode>General</c:formatCode>
                <c:ptCount val="3"/>
                <c:pt idx="0">
                  <c:v>39</c:v>
                </c:pt>
                <c:pt idx="1">
                  <c:v>43</c:v>
                </c:pt>
                <c:pt idx="2">
                  <c:v>54</c:v>
                </c:pt>
              </c:numCache>
            </c:numRef>
          </c:val>
        </c:ser>
        <c:dLbls>
          <c:showLegendKey val="0"/>
          <c:showVal val="1"/>
          <c:showCatName val="0"/>
          <c:showSerName val="0"/>
          <c:showPercent val="0"/>
          <c:showBubbleSize val="0"/>
        </c:dLbls>
        <c:gapWidth val="150"/>
        <c:overlap val="-25"/>
        <c:axId val="199446912"/>
        <c:axId val="199448448"/>
      </c:barChart>
      <c:catAx>
        <c:axId val="199446912"/>
        <c:scaling>
          <c:orientation val="minMax"/>
        </c:scaling>
        <c:delete val="0"/>
        <c:axPos val="b"/>
        <c:majorTickMark val="none"/>
        <c:minorTickMark val="none"/>
        <c:tickLblPos val="nextTo"/>
        <c:txPr>
          <a:bodyPr/>
          <a:lstStyle/>
          <a:p>
            <a:pPr>
              <a:defRPr>
                <a:solidFill>
                  <a:schemeClr val="bg1"/>
                </a:solidFill>
              </a:defRPr>
            </a:pPr>
            <a:endParaRPr lang="en-US"/>
          </a:p>
        </c:txPr>
        <c:crossAx val="199448448"/>
        <c:crosses val="autoZero"/>
        <c:auto val="1"/>
        <c:lblAlgn val="ctr"/>
        <c:lblOffset val="100"/>
        <c:noMultiLvlLbl val="0"/>
      </c:catAx>
      <c:valAx>
        <c:axId val="199448448"/>
        <c:scaling>
          <c:orientation val="minMax"/>
        </c:scaling>
        <c:delete val="1"/>
        <c:axPos val="l"/>
        <c:numFmt formatCode="General" sourceLinked="1"/>
        <c:majorTickMark val="out"/>
        <c:minorTickMark val="none"/>
        <c:tickLblPos val="nextTo"/>
        <c:crossAx val="199446912"/>
        <c:crosses val="autoZero"/>
        <c:crossBetween val="between"/>
      </c:valAx>
    </c:plotArea>
    <c:legend>
      <c:legendPos val="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51839724895499173"/>
          <c:y val="0.17849551455321816"/>
          <c:w val="0.46462744240303294"/>
          <c:h val="0.79414130136717986"/>
        </c:manualLayout>
      </c:layout>
      <c:barChart>
        <c:barDir val="bar"/>
        <c:grouping val="clustered"/>
        <c:varyColors val="0"/>
        <c:ser>
          <c:idx val="0"/>
          <c:order val="0"/>
          <c:tx>
            <c:strRef>
              <c:f>Sheet1!$B$1</c:f>
              <c:strCache>
                <c:ptCount val="1"/>
                <c:pt idx="0">
                  <c:v>Total</c:v>
                </c:pt>
              </c:strCache>
            </c:strRef>
          </c:tx>
          <c:invertIfNegative val="0"/>
          <c:dPt>
            <c:idx val="0"/>
            <c:invertIfNegative val="0"/>
            <c:bubble3D val="0"/>
            <c:spPr>
              <a:solidFill>
                <a:schemeClr val="accent4"/>
              </a:solidFill>
            </c:spPr>
          </c:dPt>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Sheet1!$A$2:$A$7</c:f>
              <c:strCache>
                <c:ptCount val="6"/>
                <c:pt idx="0">
                  <c:v>At least one problem accessing health care</c:v>
                </c:pt>
                <c:pt idx="1">
                  <c:v>Not wanting to go alone</c:v>
                </c:pt>
                <c:pt idx="2">
                  <c:v>Management of transport</c:v>
                </c:pt>
                <c:pt idx="3">
                  <c:v>Distance to health facility</c:v>
                </c:pt>
                <c:pt idx="4">
                  <c:v>Getting money for advice or treatment</c:v>
                </c:pt>
                <c:pt idx="5">
                  <c:v>Getting permission to go for treatment</c:v>
                </c:pt>
              </c:strCache>
            </c:strRef>
          </c:cat>
          <c:val>
            <c:numRef>
              <c:f>Sheet1!$B$2:$B$7</c:f>
              <c:numCache>
                <c:formatCode>General</c:formatCode>
                <c:ptCount val="6"/>
                <c:pt idx="0">
                  <c:v>63</c:v>
                </c:pt>
                <c:pt idx="1">
                  <c:v>53</c:v>
                </c:pt>
                <c:pt idx="2">
                  <c:v>40</c:v>
                </c:pt>
                <c:pt idx="3">
                  <c:v>37</c:v>
                </c:pt>
                <c:pt idx="4">
                  <c:v>30</c:v>
                </c:pt>
                <c:pt idx="5">
                  <c:v>18</c:v>
                </c:pt>
              </c:numCache>
            </c:numRef>
          </c:val>
        </c:ser>
        <c:dLbls>
          <c:showLegendKey val="0"/>
          <c:showVal val="1"/>
          <c:showCatName val="0"/>
          <c:showSerName val="0"/>
          <c:showPercent val="0"/>
          <c:showBubbleSize val="0"/>
        </c:dLbls>
        <c:gapWidth val="150"/>
        <c:overlap val="-25"/>
        <c:axId val="158408064"/>
        <c:axId val="158431872"/>
      </c:barChart>
      <c:catAx>
        <c:axId val="158408064"/>
        <c:scaling>
          <c:orientation val="minMax"/>
        </c:scaling>
        <c:delete val="0"/>
        <c:axPos val="l"/>
        <c:majorTickMark val="none"/>
        <c:minorTickMark val="none"/>
        <c:tickLblPos val="nextTo"/>
        <c:txPr>
          <a:bodyPr/>
          <a:lstStyle/>
          <a:p>
            <a:pPr>
              <a:defRPr>
                <a:solidFill>
                  <a:schemeClr val="bg1"/>
                </a:solidFill>
              </a:defRPr>
            </a:pPr>
            <a:endParaRPr lang="en-US"/>
          </a:p>
        </c:txPr>
        <c:crossAx val="158431872"/>
        <c:crosses val="autoZero"/>
        <c:auto val="1"/>
        <c:lblAlgn val="ctr"/>
        <c:lblOffset val="100"/>
        <c:noMultiLvlLbl val="0"/>
      </c:catAx>
      <c:valAx>
        <c:axId val="158431872"/>
        <c:scaling>
          <c:orientation val="minMax"/>
          <c:max val="75"/>
        </c:scaling>
        <c:delete val="1"/>
        <c:axPos val="b"/>
        <c:numFmt formatCode="General" sourceLinked="1"/>
        <c:majorTickMark val="out"/>
        <c:minorTickMark val="none"/>
        <c:tickLblPos val="nextTo"/>
        <c:crossAx val="15840806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2/17/2014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2/17/2014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40DF2127-7CEC-45C6-9C94-3390215E3FA1}" type="slidenum">
              <a:rPr lang="en-US" smtClean="0">
                <a:solidFill>
                  <a:prstClr val="black"/>
                </a:solidFill>
              </a:rPr>
              <a:pPr/>
              <a:t>1</a:t>
            </a:fld>
            <a:endParaRPr lang="en-US" smtClean="0">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fr-CI" dirty="0"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Almost</a:t>
            </a:r>
            <a:r>
              <a:rPr lang="en-US" baseline="0" dirty="0" smtClean="0"/>
              <a:t> two-thirds of women report having at least one problem accessing health care for themselves. More than half of women were concerned about going alone. Four in ten women were concerned about management of transportation. More than one-third of women were concerned about the distance to the health facility. Problems in accessing health care decreases with education and wealth. Urban women are less likely than rural women to mention problems in accessing health care.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1406173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DC755F-3AFF-4230-9055-03225F50B501}" type="slidenum">
              <a:rPr lang="en-US"/>
              <a:pPr/>
              <a:t>3</a:t>
            </a:fld>
            <a:endParaRPr lang="en-US"/>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r>
              <a:rPr lang="en-US" dirty="0" smtClean="0"/>
              <a:t>More than 7 in 10 mothers receive</a:t>
            </a:r>
            <a:r>
              <a:rPr lang="en-US" baseline="0" dirty="0" smtClean="0"/>
              <a:t> antenatal care from a skilled provider. Younger mothers (age 34 or below) are more likely to receive ANC from a skilled provider than older mothers (age 35-49). 88% of urban mothers receive ANC from skilled provider compared to only 67% of rural mothers. Regionally, ANC by skilled providers ranges from 31% in </a:t>
            </a:r>
            <a:r>
              <a:rPr lang="en-US" baseline="0" dirty="0" err="1" smtClean="0"/>
              <a:t>Balochistan</a:t>
            </a:r>
            <a:r>
              <a:rPr lang="en-US" baseline="0" dirty="0" smtClean="0"/>
              <a:t> to 94% in ICT Islamabad.  As mother’s education and wealth increases, so does ANC by skilled health provider. </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42% of women make their 1</a:t>
            </a:r>
            <a:r>
              <a:rPr lang="en-US" baseline="30000" dirty="0" smtClean="0"/>
              <a:t>st</a:t>
            </a:r>
            <a:r>
              <a:rPr lang="en-US" dirty="0" smtClean="0"/>
              <a:t> antenatal care visit during the 1</a:t>
            </a:r>
            <a:r>
              <a:rPr lang="en-US" baseline="30000" dirty="0" smtClean="0"/>
              <a:t>st</a:t>
            </a:r>
            <a:r>
              <a:rPr lang="en-US" baseline="0" dirty="0" smtClean="0"/>
              <a:t> trimester of pregnancy. Urban women are almost twice as likely as rural women to start ANC in the first trimester. </a:t>
            </a:r>
            <a:br>
              <a:rPr lang="en-US" baseline="0" dirty="0" smtClean="0"/>
            </a:br>
            <a:r>
              <a:rPr lang="en-US" baseline="0" dirty="0" smtClean="0"/>
              <a:t/>
            </a:r>
            <a:br>
              <a:rPr lang="en-US" baseline="0" dirty="0" smtClean="0"/>
            </a:br>
            <a:r>
              <a:rPr lang="en-US" baseline="0" dirty="0" smtClean="0"/>
              <a:t>Only one-third of pregnant women make 4 or more ANC visits during their pregnancy. Urban women are more likely (62%) to have 4 or more visits than rural women (26%). Over time, the percentage of women with 4 or more ANC visits has more than doubled in last 20 years from 14% in 1990-91 to 37% in 2012-13.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86% of mothers had their blood pressure measured, 61% had urine sample taken, and more than half were informed about pregnancy complications and had a blood sample taken. Quality of ANC is related to women’s residence, education, and wealth. 90% of women with higher education provided urine samples compared to 43% of women with no education. </a:t>
            </a:r>
            <a:endParaRPr lang="en-US" dirty="0" smtClean="0"/>
          </a:p>
          <a:p>
            <a:endParaRPr lang="en-US" dirty="0" smtClean="0"/>
          </a:p>
          <a:p>
            <a:r>
              <a:rPr lang="en-US" dirty="0" smtClean="0"/>
              <a:t>45%</a:t>
            </a:r>
            <a:r>
              <a:rPr lang="en-US" baseline="0" dirty="0" smtClean="0"/>
              <a:t> of women with a live birth in the last 5 years took iron tables or syrup and 3% took intestinal parasite drugs. Younger women, women pregnant with their first child, urban women, better educated women, and wealthier women are more likely to have taken iron supplements during pregnancy. </a:t>
            </a:r>
          </a:p>
          <a:p>
            <a:endParaRPr lang="en-US" baseline="0" dirty="0" smtClean="0"/>
          </a:p>
        </p:txBody>
      </p:sp>
      <p:sp>
        <p:nvSpPr>
          <p:cNvPr id="4" name="Slide Number Placeholder 3"/>
          <p:cNvSpPr>
            <a:spLocks noGrp="1"/>
          </p:cNvSpPr>
          <p:nvPr>
            <p:ph type="sldNum" sz="quarter" idx="10"/>
          </p:nvPr>
        </p:nvSpPr>
        <p:spPr/>
        <p:txBody>
          <a:bodyPr/>
          <a:lstStyle/>
          <a:p>
            <a:fld id="{B9CCB85F-EF7B-4D47-A673-C9820B9333E5}"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Tetanus toxoid vaccination coverage</a:t>
            </a:r>
            <a:r>
              <a:rPr lang="en-US" baseline="0" dirty="0" smtClean="0"/>
              <a:t> among pregnant women in Pakistan is far from universal. 6 in 10 pregnant women received 2 or more tetanus toxoid injections during their last pregnancy. Nearly two-thirds of last births were protected against neonatal tetanus. Births to younger women, first time mothers, women in urban areas, better education women, and those in the wealthiest households are more </a:t>
            </a:r>
            <a:r>
              <a:rPr lang="en-US" baseline="0" dirty="0" err="1" smtClean="0"/>
              <a:t>likey</a:t>
            </a:r>
            <a:r>
              <a:rPr lang="en-US" baseline="0" dirty="0" smtClean="0"/>
              <a:t> to be protected against tetanus.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4136834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E4DEAC-58D1-434F-BB65-3623C9219BA1}" type="slidenum">
              <a:rPr lang="en-US"/>
              <a:pPr/>
              <a:t>8</a:t>
            </a:fld>
            <a:endParaRPr lang="en-US" dirty="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p:txBody>
          <a:bodyPr/>
          <a:lstStyle/>
          <a:p>
            <a:r>
              <a:rPr lang="en-US" noProof="0" dirty="0" smtClean="0"/>
              <a:t>48% of births in</a:t>
            </a:r>
            <a:r>
              <a:rPr lang="en-US" baseline="0" noProof="0" dirty="0" smtClean="0"/>
              <a:t> Pakistan take place in a health facility; 15% in a public facility and 34% in a private facility. More than half of births take place at home. Delivery in a health facility is more common in urban areas (68%) than in rural areas (40%). Regionally, delivery in a health facility ranges from 16% in </a:t>
            </a:r>
            <a:r>
              <a:rPr lang="en-US" baseline="0" noProof="0" dirty="0" err="1" smtClean="0"/>
              <a:t>Balochistan</a:t>
            </a:r>
            <a:r>
              <a:rPr lang="en-US" baseline="0" noProof="0" dirty="0" smtClean="0"/>
              <a:t> to 86% in ICT Islamabad. One-third of births to uneducated mothers occur in a health facility compared with 90% of births to mothers with higher education. Delivery at a health facility is lowest in the poorest households (27%) compared to the wealthiest households (84%). Over time, delivery in a health facility has increased from 34% in 2006-07 to current levels of 48%. Home delivery has drastically declined from 85% of births in 1990-91 to 52% in 2012-13. </a:t>
            </a:r>
            <a:endParaRPr lang="en-US" noProof="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8B9171-470F-4721-8C66-0F3C3EFEB5A6}" type="slidenum">
              <a:rPr lang="en-US"/>
              <a:pPr/>
              <a:t>9</a:t>
            </a:fld>
            <a:endParaRPr lang="en-US" dirty="0"/>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r>
              <a:rPr lang="en-US" noProof="0" dirty="0" smtClean="0"/>
              <a:t>Half</a:t>
            </a:r>
            <a:r>
              <a:rPr lang="en-US" baseline="0" noProof="0" dirty="0" smtClean="0"/>
              <a:t> of births are delivered by a skilled provider. Traditional birth attendants assist with 4 in 10 deliveries, while friends and relatives assist with less than 1 in 10 deliveries. Less than 1% of births are delivered with no assistance. Skilled provider deliveries are higher in urban areas (71%) than in rural areas (44%). 9 in 10 births in Islamabad are attended by a skilled provider compared with less than 2 in ten in </a:t>
            </a:r>
            <a:r>
              <a:rPr lang="en-US" baseline="0" noProof="0" dirty="0" err="1" smtClean="0"/>
              <a:t>Balochistan</a:t>
            </a:r>
            <a:r>
              <a:rPr lang="en-US" baseline="0" noProof="0" dirty="0" smtClean="0"/>
              <a:t>. Births to women with more than a secondary education are more than twice as likely to receive assistance from skilled provider as births to uneducated mothers (92% versus 38%). Delivery assistance also increases with wealth.</a:t>
            </a:r>
            <a:endParaRPr lang="en-US" noProof="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Maternal health care services have improved over time. In 2006-07, 6</a:t>
            </a:r>
            <a:r>
              <a:rPr lang="en-US" baseline="0" dirty="0" smtClean="0"/>
              <a:t> in 10 women received ANC from a skilled provider. Now, nearly three-quarters of pregnant women receive ANC from skilled providers. In 2006-07, one-third of births were delivered in a health facility. Now, nearly half of births are delivered in a health facility. In 2006-07, 4 in 10 births received delivery assistance from a skilled provider. Now, more than half of births receive assistance from a skilled provider.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41656225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60% of women received postnatal care for their last birth within the first 2 days following</a:t>
            </a:r>
            <a:r>
              <a:rPr lang="en-US" baseline="0" dirty="0" smtClean="0"/>
              <a:t> delivery. Among women who had postnatal checkups, 54% received postnatal care within 4 hours of delivery. More than one-third of women had no postnatal checkup. Postnatal care varies between urban and rural areas.</a:t>
            </a:r>
            <a:br>
              <a:rPr lang="en-US" baseline="0" dirty="0" smtClean="0"/>
            </a:br>
            <a:r>
              <a:rPr lang="en-US" baseline="0" dirty="0" smtClean="0"/>
              <a:t/>
            </a:r>
            <a:br>
              <a:rPr lang="en-US" baseline="0" dirty="0" smtClean="0"/>
            </a:br>
            <a:r>
              <a:rPr lang="en-US" baseline="0" dirty="0" smtClean="0"/>
              <a:t>43% of newborns received their first postnatal checkup within 2 days after birth. More than half of newborns did not receive a postnatal checkup. Newborns delivered outside of a health facility (25%) were less likely to receive a postnatal checkup than newborns delivered in a health facility (58%).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alpha val="50000"/>
          </a:schemeClr>
        </a:solidFill>
        <a:effectLst/>
      </p:bgPr>
    </p:bg>
    <p:spTree>
      <p:nvGrpSpPr>
        <p:cNvPr id="1" name=""/>
        <p:cNvGrpSpPr/>
        <p:nvPr/>
      </p:nvGrpSpPr>
      <p:grpSpPr>
        <a:xfrm>
          <a:off x="0" y="0"/>
          <a:ext cx="0" cy="0"/>
          <a:chOff x="0" y="0"/>
          <a:chExt cx="0" cy="0"/>
        </a:xfrm>
      </p:grpSpPr>
      <p:sp>
        <p:nvSpPr>
          <p:cNvPr id="8" name="Rectangle 7"/>
          <p:cNvSpPr/>
          <p:nvPr userDrawn="1"/>
        </p:nvSpPr>
        <p:spPr>
          <a:xfrm>
            <a:off x="-98157" y="0"/>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62530" y="576081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85725" y="142745"/>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userDrawn="1"/>
        </p:nvSpPr>
        <p:spPr>
          <a:xfrm>
            <a:off x="-62531" y="985119"/>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2532" y="672708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85725" y="5902843"/>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31338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693" r:id="rId1"/>
    <p:sldLayoutId id="2147483695" r:id="rId2"/>
    <p:sldLayoutId id="2147483722" r:id="rId3"/>
  </p:sldLayoutIdLst>
  <p:hf sldNum="0" hdr="0" ftr="0" dt="0"/>
  <p:txStyles>
    <p:titleStyle>
      <a:lvl1pPr algn="ctr" rtl="0" fontAlgn="base">
        <a:spcBef>
          <a:spcPct val="0"/>
        </a:spcBef>
        <a:spcAft>
          <a:spcPct val="0"/>
        </a:spcAft>
        <a:defRPr sz="4400" kern="1200">
          <a:solidFill>
            <a:schemeClr val="bg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bg1"/>
          </a:solidFill>
          <a:latin typeface="+mj-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bg1"/>
          </a:solidFill>
          <a:latin typeface="+mj-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bg1"/>
          </a:solidFill>
          <a:latin typeface="+mj-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bg1"/>
          </a:solidFill>
          <a:latin typeface="+mj-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bg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693688263"/>
      </p:ext>
    </p:extLst>
  </p:cSld>
  <p:clrMap bg1="lt1" tx1="dk1" bg2="lt2" tx2="dk2" accent1="accent1" accent2="accent2" accent3="accent3" accent4="accent4" accent5="accent5" accent6="accent6" hlink="hlink" folHlink="folHlink"/>
  <p:sldLayoutIdLst>
    <p:sldLayoutId id="2147483712" r:id="rId1"/>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57200" y="16002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Reproductive Health</a:t>
            </a:r>
            <a:endParaRPr lang="en-US" sz="4400" b="1" dirty="0">
              <a:solidFill>
                <a:schemeClr val="bg1"/>
              </a:solidFill>
              <a:latin typeface="Calibri" pitchFamily="34" charset="0"/>
            </a:endParaRPr>
          </a:p>
        </p:txBody>
      </p:sp>
      <p:sp>
        <p:nvSpPr>
          <p:cNvPr id="11" name="TextBox 10"/>
          <p:cNvSpPr txBox="1"/>
          <p:nvPr/>
        </p:nvSpPr>
        <p:spPr>
          <a:xfrm>
            <a:off x="457200" y="3522921"/>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2012-13 Pakistan Demographic</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extLst>
      <p:ext uri="{BB962C8B-B14F-4D97-AF65-F5344CB8AC3E}">
        <p14:creationId xmlns:p14="http://schemas.microsoft.com/office/powerpoint/2010/main" val="2563469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half" idx="1"/>
            <p:extLst>
              <p:ext uri="{D42A27DB-BD31-4B8C-83A1-F6EECF244321}">
                <p14:modId xmlns:p14="http://schemas.microsoft.com/office/powerpoint/2010/main" val="3020747704"/>
              </p:ext>
            </p:extLst>
          </p:nvPr>
        </p:nvGraphicFramePr>
        <p:xfrm>
          <a:off x="457200" y="1828800"/>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8597" y="1062242"/>
            <a:ext cx="8593777" cy="369332"/>
          </a:xfrm>
          <a:prstGeom prst="rect">
            <a:avLst/>
          </a:prstGeom>
          <a:noFill/>
        </p:spPr>
        <p:txBody>
          <a:bodyPr wrap="square" rtlCol="0">
            <a:spAutoFit/>
          </a:bodyPr>
          <a:lstStyle/>
          <a:p>
            <a:r>
              <a:rPr lang="en-US" i="1" dirty="0" smtClean="0">
                <a:solidFill>
                  <a:schemeClr val="bg1"/>
                </a:solidFill>
                <a:latin typeface="+mj-lt"/>
              </a:rPr>
              <a:t>Percent of women age 15-49 with a live birth in the 5 years before the survey</a:t>
            </a:r>
            <a:endParaRPr lang="en-US" i="1" dirty="0">
              <a:solidFill>
                <a:schemeClr val="bg1"/>
              </a:solidFill>
              <a:latin typeface="+mj-lt"/>
            </a:endParaRPr>
          </a:p>
        </p:txBody>
      </p:sp>
      <p:sp>
        <p:nvSpPr>
          <p:cNvPr id="7" name="Title 1"/>
          <p:cNvSpPr>
            <a:spLocks noGrp="1"/>
          </p:cNvSpPr>
          <p:nvPr>
            <p:ph type="title"/>
          </p:nvPr>
        </p:nvSpPr>
        <p:spPr>
          <a:xfrm>
            <a:off x="410688" y="-20782"/>
            <a:ext cx="8229600" cy="1143000"/>
          </a:xfrm>
        </p:spPr>
        <p:txBody>
          <a:bodyPr>
            <a:normAutofit/>
          </a:bodyPr>
          <a:lstStyle/>
          <a:p>
            <a:r>
              <a:rPr lang="en-US" sz="4000" dirty="0" smtClean="0">
                <a:solidFill>
                  <a:schemeClr val="bg1"/>
                </a:solidFill>
              </a:rPr>
              <a:t>Trends in Maternal Health Care</a:t>
            </a:r>
            <a:endParaRPr lang="en-US" sz="4000" dirty="0">
              <a:solidFill>
                <a:schemeClr val="bg1"/>
              </a:solidFill>
            </a:endParaRPr>
          </a:p>
        </p:txBody>
      </p:sp>
      <p:sp>
        <p:nvSpPr>
          <p:cNvPr id="8" name="TextBox 7"/>
          <p:cNvSpPr txBox="1"/>
          <p:nvPr/>
        </p:nvSpPr>
        <p:spPr>
          <a:xfrm>
            <a:off x="0" y="6545265"/>
            <a:ext cx="5943600" cy="307777"/>
          </a:xfrm>
          <a:prstGeom prst="rect">
            <a:avLst/>
          </a:prstGeom>
          <a:noFill/>
        </p:spPr>
        <p:txBody>
          <a:bodyPr wrap="square" rtlCol="0">
            <a:spAutoFit/>
          </a:bodyPr>
          <a:lstStyle/>
          <a:p>
            <a:r>
              <a:rPr lang="en-US" sz="1400" dirty="0" smtClean="0">
                <a:solidFill>
                  <a:schemeClr val="bg1"/>
                </a:solidFill>
                <a:latin typeface="+mj-lt"/>
              </a:rPr>
              <a:t>*Skilled provider includes doctor, nurse, midwife, or Lady Health Visitor.</a:t>
            </a:r>
            <a:endParaRPr lang="en-US" sz="1400" dirty="0">
              <a:solidFill>
                <a:schemeClr val="bg1"/>
              </a:solidFill>
              <a:latin typeface="+mj-lt"/>
            </a:endParaRPr>
          </a:p>
        </p:txBody>
      </p:sp>
    </p:spTree>
    <p:extLst>
      <p:ext uri="{BB962C8B-B14F-4D97-AF65-F5344CB8AC3E}">
        <p14:creationId xmlns:p14="http://schemas.microsoft.com/office/powerpoint/2010/main" val="1398394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normAutofit fontScale="90000"/>
          </a:bodyPr>
          <a:lstStyle/>
          <a:p>
            <a:r>
              <a:rPr lang="en-US" sz="4000" dirty="0" smtClean="0"/>
              <a:t>Timing of Postnatal Care (PNC) </a:t>
            </a:r>
            <a:br>
              <a:rPr lang="en-US" sz="4000" dirty="0" smtClean="0"/>
            </a:br>
            <a:r>
              <a:rPr lang="en-US" sz="4000" dirty="0" smtClean="0"/>
              <a:t>for Mother and Infant</a:t>
            </a:r>
            <a:endParaRPr lang="en-US" sz="40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620298959"/>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912709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olidFill>
                  <a:schemeClr val="bg1"/>
                </a:solidFill>
                <a:sym typeface="WP IconicSymbolsB" pitchFamily="2" charset="2"/>
              </a:rPr>
              <a:t>Antenatal care</a:t>
            </a:r>
          </a:p>
          <a:p>
            <a:pPr>
              <a:lnSpc>
                <a:spcPct val="70000"/>
              </a:lnSpc>
              <a:spcAft>
                <a:spcPct val="110000"/>
              </a:spcAft>
            </a:pPr>
            <a:r>
              <a:rPr lang="en-US" sz="2400" dirty="0" smtClean="0">
                <a:solidFill>
                  <a:schemeClr val="bg1"/>
                </a:solidFill>
                <a:sym typeface="WP IconicSymbolsB" pitchFamily="2" charset="2"/>
              </a:rPr>
              <a:t>Delivery and postnatal care</a:t>
            </a:r>
          </a:p>
          <a:p>
            <a:pPr>
              <a:lnSpc>
                <a:spcPct val="70000"/>
              </a:lnSpc>
              <a:spcAft>
                <a:spcPct val="110000"/>
              </a:spcAft>
            </a:pPr>
            <a:r>
              <a:rPr lang="en-US" sz="2400" b="1" dirty="0" smtClean="0">
                <a:solidFill>
                  <a:schemeClr val="accent1"/>
                </a:solidFill>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265" y="76200"/>
            <a:ext cx="8229600" cy="1143000"/>
          </a:xfrm>
        </p:spPr>
        <p:txBody>
          <a:bodyPr/>
          <a:lstStyle/>
          <a:p>
            <a:r>
              <a:rPr lang="en-US" dirty="0" smtClean="0"/>
              <a:t>Problems Accessing Health Care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15907363"/>
              </p:ext>
            </p:extLst>
          </p:nvPr>
        </p:nvGraphicFramePr>
        <p:xfrm>
          <a:off x="457200" y="10668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81000" y="1143000"/>
            <a:ext cx="8229600" cy="646331"/>
          </a:xfrm>
          <a:prstGeom prst="rect">
            <a:avLst/>
          </a:prstGeom>
          <a:noFill/>
        </p:spPr>
        <p:txBody>
          <a:bodyPr wrap="square" rtlCol="0">
            <a:spAutoFit/>
          </a:bodyPr>
          <a:lstStyle/>
          <a:p>
            <a:r>
              <a:rPr lang="en-US" i="1" dirty="0" smtClean="0">
                <a:solidFill>
                  <a:schemeClr val="bg1"/>
                </a:solidFill>
                <a:latin typeface="+mj-lt"/>
              </a:rPr>
              <a:t>Percent of ever-married women age 15-49 who report the following problems in accessing health care for themselves when they are sick: </a:t>
            </a:r>
            <a:endParaRPr lang="en-US" i="1" dirty="0">
              <a:solidFill>
                <a:schemeClr val="bg1"/>
              </a:solidFill>
              <a:latin typeface="+mj-lt"/>
            </a:endParaRPr>
          </a:p>
        </p:txBody>
      </p:sp>
    </p:spTree>
    <p:extLst>
      <p:ext uri="{BB962C8B-B14F-4D97-AF65-F5344CB8AC3E}">
        <p14:creationId xmlns:p14="http://schemas.microsoft.com/office/powerpoint/2010/main" val="33799877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31668"/>
            <a:ext cx="8229600" cy="1143000"/>
          </a:xfrm>
        </p:spPr>
        <p:txBody>
          <a:bodyPr>
            <a:normAutofit/>
          </a:bodyPr>
          <a:lstStyle/>
          <a:p>
            <a:r>
              <a:rPr lang="en-US" sz="4000" dirty="0"/>
              <a:t>Key Findings</a:t>
            </a:r>
          </a:p>
        </p:txBody>
      </p:sp>
      <p:sp>
        <p:nvSpPr>
          <p:cNvPr id="112643" name="Rectangle 3"/>
          <p:cNvSpPr>
            <a:spLocks noGrp="1" noChangeArrowheads="1"/>
          </p:cNvSpPr>
          <p:nvPr>
            <p:ph idx="1"/>
          </p:nvPr>
        </p:nvSpPr>
        <p:spPr>
          <a:xfrm>
            <a:off x="457200" y="1143000"/>
            <a:ext cx="8229600" cy="5486400"/>
          </a:xfrm>
        </p:spPr>
        <p:txBody>
          <a:bodyPr>
            <a:normAutofit/>
          </a:bodyPr>
          <a:lstStyle/>
          <a:p>
            <a:pPr>
              <a:lnSpc>
                <a:spcPct val="90000"/>
              </a:lnSpc>
            </a:pPr>
            <a:r>
              <a:rPr lang="en-US" sz="2800" b="1" dirty="0" smtClean="0">
                <a:solidFill>
                  <a:schemeClr val="accent1"/>
                </a:solidFill>
              </a:rPr>
              <a:t>73%</a:t>
            </a:r>
            <a:r>
              <a:rPr lang="en-US" sz="2800" dirty="0" smtClean="0">
                <a:solidFill>
                  <a:schemeClr val="accent6"/>
                </a:solidFill>
              </a:rPr>
              <a:t> </a:t>
            </a:r>
            <a:r>
              <a:rPr lang="en-US" sz="2800" dirty="0"/>
              <a:t>of women received </a:t>
            </a:r>
            <a:r>
              <a:rPr lang="en-US" sz="2800" b="1" dirty="0">
                <a:solidFill>
                  <a:schemeClr val="accent1"/>
                </a:solidFill>
              </a:rPr>
              <a:t>antenatal care </a:t>
            </a:r>
            <a:r>
              <a:rPr lang="en-US" sz="2800" dirty="0"/>
              <a:t>from a </a:t>
            </a:r>
            <a:r>
              <a:rPr lang="en-US" sz="2800" dirty="0" smtClean="0"/>
              <a:t>skilled provider at </a:t>
            </a:r>
            <a:r>
              <a:rPr lang="en-US" sz="2800" dirty="0"/>
              <a:t>least </a:t>
            </a:r>
            <a:r>
              <a:rPr lang="en-US" sz="2800" dirty="0" smtClean="0"/>
              <a:t>once.</a:t>
            </a:r>
            <a:endParaRPr lang="en-US" sz="2800" dirty="0"/>
          </a:p>
          <a:p>
            <a:pPr>
              <a:lnSpc>
                <a:spcPct val="90000"/>
              </a:lnSpc>
            </a:pPr>
            <a:r>
              <a:rPr lang="en-US" sz="2800" b="1" dirty="0" smtClean="0">
                <a:solidFill>
                  <a:schemeClr val="accent1"/>
                </a:solidFill>
              </a:rPr>
              <a:t>48%</a:t>
            </a:r>
            <a:r>
              <a:rPr lang="en-US" sz="2800" b="1" dirty="0" smtClean="0">
                <a:solidFill>
                  <a:schemeClr val="accent6"/>
                </a:solidFill>
              </a:rPr>
              <a:t> </a:t>
            </a:r>
            <a:r>
              <a:rPr lang="en-US" sz="2800" dirty="0"/>
              <a:t>of women deliver in a </a:t>
            </a:r>
            <a:r>
              <a:rPr lang="en-US" sz="2800" b="1" dirty="0">
                <a:solidFill>
                  <a:schemeClr val="accent1"/>
                </a:solidFill>
              </a:rPr>
              <a:t>health </a:t>
            </a:r>
            <a:r>
              <a:rPr lang="en-US" sz="2800" b="1" dirty="0" smtClean="0">
                <a:solidFill>
                  <a:schemeClr val="accent1"/>
                </a:solidFill>
              </a:rPr>
              <a:t>facility</a:t>
            </a:r>
            <a:r>
              <a:rPr lang="en-US" sz="2800" dirty="0"/>
              <a:t>.</a:t>
            </a:r>
            <a:endParaRPr lang="en-US" sz="2800" b="1" dirty="0"/>
          </a:p>
          <a:p>
            <a:pPr>
              <a:lnSpc>
                <a:spcPct val="90000"/>
              </a:lnSpc>
            </a:pPr>
            <a:r>
              <a:rPr lang="en-US" sz="2800" b="1" dirty="0" smtClean="0">
                <a:solidFill>
                  <a:schemeClr val="accent1"/>
                </a:solidFill>
              </a:rPr>
              <a:t>52%</a:t>
            </a:r>
            <a:r>
              <a:rPr lang="en-US" sz="2800" dirty="0" smtClean="0">
                <a:solidFill>
                  <a:schemeClr val="accent6"/>
                </a:solidFill>
              </a:rPr>
              <a:t> </a:t>
            </a:r>
            <a:r>
              <a:rPr lang="en-US" sz="2800" dirty="0"/>
              <a:t>of women were </a:t>
            </a:r>
            <a:r>
              <a:rPr lang="en-US" sz="2800" b="1" dirty="0">
                <a:solidFill>
                  <a:schemeClr val="accent1"/>
                </a:solidFill>
              </a:rPr>
              <a:t>assisted</a:t>
            </a:r>
            <a:r>
              <a:rPr lang="en-US" sz="2800" dirty="0"/>
              <a:t> at birth by a </a:t>
            </a:r>
            <a:r>
              <a:rPr lang="en-US" sz="2800" dirty="0" smtClean="0"/>
              <a:t>skilled provider.</a:t>
            </a:r>
          </a:p>
          <a:p>
            <a:pPr>
              <a:lnSpc>
                <a:spcPct val="90000"/>
              </a:lnSpc>
            </a:pPr>
            <a:r>
              <a:rPr lang="en-US" sz="2800" b="1" dirty="0" smtClean="0">
                <a:solidFill>
                  <a:schemeClr val="accent1"/>
                </a:solidFill>
              </a:rPr>
              <a:t>60%</a:t>
            </a:r>
            <a:r>
              <a:rPr lang="en-US" sz="2800" b="1" dirty="0" smtClean="0">
                <a:solidFill>
                  <a:schemeClr val="accent6"/>
                </a:solidFill>
              </a:rPr>
              <a:t> </a:t>
            </a:r>
            <a:r>
              <a:rPr lang="en-US" sz="2800" dirty="0" smtClean="0"/>
              <a:t>of mothers and </a:t>
            </a:r>
            <a:r>
              <a:rPr lang="en-US" sz="2800" b="1" dirty="0" smtClean="0">
                <a:solidFill>
                  <a:schemeClr val="accent1"/>
                </a:solidFill>
              </a:rPr>
              <a:t>43%</a:t>
            </a:r>
            <a:r>
              <a:rPr lang="en-US" sz="2800" dirty="0" smtClean="0">
                <a:solidFill>
                  <a:schemeClr val="accent1"/>
                </a:solidFill>
              </a:rPr>
              <a:t> </a:t>
            </a:r>
            <a:r>
              <a:rPr lang="en-US" sz="2800" dirty="0" smtClean="0"/>
              <a:t>of newborns received a </a:t>
            </a:r>
            <a:r>
              <a:rPr lang="en-US" sz="2800" b="1" dirty="0" smtClean="0">
                <a:solidFill>
                  <a:schemeClr val="accent1"/>
                </a:solidFill>
              </a:rPr>
              <a:t>postnatal check up</a:t>
            </a:r>
            <a:r>
              <a:rPr lang="en-US" sz="2800" dirty="0" smtClean="0">
                <a:solidFill>
                  <a:schemeClr val="accent1"/>
                </a:solidFill>
              </a:rPr>
              <a:t> </a:t>
            </a:r>
            <a:r>
              <a:rPr lang="en-US" sz="2800" dirty="0" smtClean="0"/>
              <a:t>within 2 days of birth.</a:t>
            </a:r>
          </a:p>
          <a:p>
            <a:pPr>
              <a:lnSpc>
                <a:spcPct val="90000"/>
              </a:lnSpc>
            </a:pPr>
            <a:r>
              <a:rPr lang="en-US" sz="2800" b="1" dirty="0" smtClean="0">
                <a:solidFill>
                  <a:schemeClr val="accent1"/>
                </a:solidFill>
              </a:rPr>
              <a:t>63%</a:t>
            </a:r>
            <a:r>
              <a:rPr lang="en-US" sz="2800" b="1" dirty="0" smtClean="0">
                <a:solidFill>
                  <a:schemeClr val="accent6"/>
                </a:solidFill>
              </a:rPr>
              <a:t> </a:t>
            </a:r>
            <a:r>
              <a:rPr lang="en-US" sz="2800" dirty="0" smtClean="0"/>
              <a:t>of women have </a:t>
            </a:r>
            <a:r>
              <a:rPr lang="en-US" sz="2800" b="1" dirty="0" smtClean="0">
                <a:solidFill>
                  <a:schemeClr val="accent1"/>
                </a:solidFill>
              </a:rPr>
              <a:t>at least one problem accessing health care </a:t>
            </a:r>
            <a:r>
              <a:rPr lang="en-US" sz="2800" dirty="0" smtClean="0"/>
              <a:t>for themselves when sick.</a:t>
            </a:r>
          </a:p>
        </p:txBody>
      </p:sp>
    </p:spTree>
    <p:extLst>
      <p:ext uri="{BB962C8B-B14F-4D97-AF65-F5344CB8AC3E}">
        <p14:creationId xmlns:p14="http://schemas.microsoft.com/office/powerpoint/2010/main" val="204030235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b="1" dirty="0" smtClean="0">
                <a:solidFill>
                  <a:schemeClr val="accent1"/>
                </a:solidFill>
                <a:sym typeface="WP IconicSymbolsB" pitchFamily="2" charset="2"/>
              </a:rPr>
              <a:t>Antenatal care</a:t>
            </a:r>
          </a:p>
          <a:p>
            <a:pPr>
              <a:lnSpc>
                <a:spcPct val="70000"/>
              </a:lnSpc>
              <a:spcAft>
                <a:spcPct val="110000"/>
              </a:spcAft>
            </a:pPr>
            <a:r>
              <a:rPr lang="en-US" sz="2400" dirty="0" smtClean="0">
                <a:solidFill>
                  <a:schemeClr val="bg1"/>
                </a:solidFill>
                <a:sym typeface="WP IconicSymbolsB" pitchFamily="2" charset="2"/>
              </a:rPr>
              <a:t>Delivery and postnatal care</a:t>
            </a:r>
          </a:p>
          <a:p>
            <a:pPr>
              <a:lnSpc>
                <a:spcPct val="70000"/>
              </a:lnSpc>
              <a:spcAft>
                <a:spcPct val="110000"/>
              </a:spcAft>
            </a:pPr>
            <a:r>
              <a:rPr lang="en-US" sz="2400" dirty="0" smtClean="0">
                <a:solidFill>
                  <a:schemeClr val="bg1"/>
                </a:solidFill>
                <a:sym typeface="WP IconicSymbolsB" pitchFamily="2" charset="2"/>
              </a:rPr>
              <a:t>Other health issues</a:t>
            </a:r>
          </a:p>
        </p:txBody>
      </p:sp>
    </p:spTree>
    <p:extLst>
      <p:ext uri="{BB962C8B-B14F-4D97-AF65-F5344CB8AC3E}">
        <p14:creationId xmlns:p14="http://schemas.microsoft.com/office/powerpoint/2010/main" val="18184804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50960" y="-1"/>
            <a:ext cx="7847013" cy="990600"/>
          </a:xfrm>
          <a:noFill/>
          <a:ln/>
        </p:spPr>
        <p:txBody>
          <a:bodyPr>
            <a:normAutofit/>
          </a:bodyPr>
          <a:lstStyle/>
          <a:p>
            <a:r>
              <a:rPr lang="en-US" sz="4000" dirty="0">
                <a:solidFill>
                  <a:schemeClr val="bg1"/>
                </a:solidFill>
              </a:rPr>
              <a:t>Antenatal </a:t>
            </a:r>
            <a:r>
              <a:rPr lang="en-US" sz="4000" dirty="0" smtClean="0">
                <a:solidFill>
                  <a:schemeClr val="bg1"/>
                </a:solidFill>
              </a:rPr>
              <a:t>Care by Provider</a:t>
            </a:r>
            <a:endParaRPr lang="en-US" sz="4000" dirty="0">
              <a:solidFill>
                <a:schemeClr val="bg1"/>
              </a:solidFill>
            </a:endParaRPr>
          </a:p>
        </p:txBody>
      </p:sp>
      <p:sp>
        <p:nvSpPr>
          <p:cNvPr id="7181" name="Text Box 13"/>
          <p:cNvSpPr txBox="1">
            <a:spLocks noChangeArrowheads="1"/>
          </p:cNvSpPr>
          <p:nvPr/>
        </p:nvSpPr>
        <p:spPr bwMode="auto">
          <a:xfrm>
            <a:off x="152400" y="838199"/>
            <a:ext cx="66294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solidFill>
                  <a:schemeClr val="bg1"/>
                </a:solidFill>
                <a:latin typeface="+mj-lt"/>
              </a:rPr>
              <a:t>Percent distribution </a:t>
            </a:r>
            <a:r>
              <a:rPr lang="en-US" i="1" dirty="0">
                <a:solidFill>
                  <a:schemeClr val="bg1"/>
                </a:solidFill>
                <a:latin typeface="+mj-lt"/>
              </a:rPr>
              <a:t>of women with a live birth in the past </a:t>
            </a:r>
            <a:r>
              <a:rPr lang="en-US" i="1" dirty="0" smtClean="0">
                <a:solidFill>
                  <a:schemeClr val="bg1"/>
                </a:solidFill>
                <a:latin typeface="+mj-lt"/>
              </a:rPr>
              <a:t>5 years</a:t>
            </a:r>
            <a:endParaRPr lang="en-US" i="1" dirty="0">
              <a:solidFill>
                <a:schemeClr val="bg1"/>
              </a:solidFill>
              <a:latin typeface="+mj-lt"/>
            </a:endParaRPr>
          </a:p>
        </p:txBody>
      </p:sp>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solidFill>
                  <a:schemeClr val="bg1"/>
                </a:solidFill>
                <a:latin typeface="+mj-lt"/>
              </a:rPr>
              <a:t>*Skilled provider includes doctor, nurse,  midwife, or lady health visitor.</a:t>
            </a:r>
            <a:endParaRPr lang="en-US" sz="1400" dirty="0">
              <a:solidFill>
                <a:schemeClr val="bg1"/>
              </a:solidFill>
              <a:latin typeface="+mj-lt"/>
            </a:endParaRPr>
          </a:p>
        </p:txBody>
      </p:sp>
      <p:sp>
        <p:nvSpPr>
          <p:cNvPr id="10" name="TextBox 9"/>
          <p:cNvSpPr txBox="1"/>
          <p:nvPr/>
        </p:nvSpPr>
        <p:spPr>
          <a:xfrm>
            <a:off x="6096000" y="1157645"/>
            <a:ext cx="2750127" cy="1200329"/>
          </a:xfrm>
          <a:prstGeom prst="rect">
            <a:avLst/>
          </a:prstGeom>
          <a:solidFill>
            <a:schemeClr val="accent3">
              <a:lumMod val="20000"/>
              <a:lumOff val="80000"/>
            </a:schemeClr>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solidFill>
                  <a:schemeClr val="bg1"/>
                </a:solidFill>
                <a:latin typeface="+mj-lt"/>
              </a:rPr>
              <a:t>73% of women received ANC from a skilled provider</a:t>
            </a:r>
            <a:endParaRPr lang="en-US" sz="2400" b="1" dirty="0">
              <a:solidFill>
                <a:schemeClr val="bg1"/>
              </a:solidFill>
              <a:latin typeface="+mj-lt"/>
            </a:endParaRPr>
          </a:p>
        </p:txBody>
      </p:sp>
      <p:graphicFrame>
        <p:nvGraphicFramePr>
          <p:cNvPr id="3" name="Chart 2"/>
          <p:cNvGraphicFramePr/>
          <p:nvPr>
            <p:extLst>
              <p:ext uri="{D42A27DB-BD31-4B8C-83A1-F6EECF244321}">
                <p14:modId xmlns:p14="http://schemas.microsoft.com/office/powerpoint/2010/main" val="2080121647"/>
              </p:ext>
            </p:extLst>
          </p:nvPr>
        </p:nvGraphicFramePr>
        <p:xfrm>
          <a:off x="161099" y="1524001"/>
          <a:ext cx="8686800" cy="50262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8791477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0" y="274638"/>
            <a:ext cx="8915400" cy="1143000"/>
          </a:xfrm>
        </p:spPr>
        <p:txBody>
          <a:bodyPr>
            <a:noAutofit/>
          </a:bodyPr>
          <a:lstStyle/>
          <a:p>
            <a:r>
              <a:rPr lang="en-US" sz="4000" dirty="0"/>
              <a:t>Timing </a:t>
            </a:r>
            <a:r>
              <a:rPr lang="en-US" sz="4000" dirty="0" smtClean="0"/>
              <a:t>of </a:t>
            </a:r>
            <a:r>
              <a:rPr lang="en-US" sz="4000" dirty="0"/>
              <a:t>Antenatal </a:t>
            </a:r>
            <a:r>
              <a:rPr lang="en-US" sz="4000" dirty="0" smtClean="0"/>
              <a:t>Care and </a:t>
            </a:r>
            <a:br>
              <a:rPr lang="en-US" sz="4000" dirty="0" smtClean="0"/>
            </a:br>
            <a:r>
              <a:rPr lang="en-US" sz="4000" dirty="0" smtClean="0"/>
              <a:t>Number of Visits</a:t>
            </a:r>
            <a:endParaRPr lang="en-US" sz="4000" dirty="0"/>
          </a:p>
        </p:txBody>
      </p:sp>
      <p:sp>
        <p:nvSpPr>
          <p:cNvPr id="114691" name="Rectangle 3"/>
          <p:cNvSpPr>
            <a:spLocks noGrp="1" noChangeArrowheads="1"/>
          </p:cNvSpPr>
          <p:nvPr>
            <p:ph idx="1"/>
          </p:nvPr>
        </p:nvSpPr>
        <p:spPr>
          <a:xfrm>
            <a:off x="457200" y="1951037"/>
            <a:ext cx="8229600" cy="4525963"/>
          </a:xfrm>
        </p:spPr>
        <p:txBody>
          <a:bodyPr/>
          <a:lstStyle/>
          <a:p>
            <a:r>
              <a:rPr lang="en-US" b="1" dirty="0" smtClean="0">
                <a:solidFill>
                  <a:schemeClr val="accent1"/>
                </a:solidFill>
              </a:rPr>
              <a:t>42%</a:t>
            </a:r>
            <a:r>
              <a:rPr lang="en-US" dirty="0" smtClean="0">
                <a:solidFill>
                  <a:schemeClr val="accent1"/>
                </a:solidFill>
              </a:rPr>
              <a:t> </a:t>
            </a:r>
            <a:r>
              <a:rPr lang="en-US" dirty="0"/>
              <a:t>of women went to their first ANC visit during the 1</a:t>
            </a:r>
            <a:r>
              <a:rPr lang="en-US" baseline="30000" dirty="0"/>
              <a:t>st</a:t>
            </a:r>
            <a:r>
              <a:rPr lang="en-US" dirty="0"/>
              <a:t> trimester of pregnancy, as recommended.</a:t>
            </a:r>
          </a:p>
          <a:p>
            <a:r>
              <a:rPr lang="en-US" b="1" dirty="0" smtClean="0">
                <a:solidFill>
                  <a:schemeClr val="accent1"/>
                </a:solidFill>
              </a:rPr>
              <a:t>37%</a:t>
            </a:r>
            <a:r>
              <a:rPr lang="en-US" dirty="0" smtClean="0">
                <a:solidFill>
                  <a:schemeClr val="accent1"/>
                </a:solidFill>
              </a:rPr>
              <a:t> </a:t>
            </a:r>
            <a:r>
              <a:rPr lang="en-US" dirty="0"/>
              <a:t>of women had </a:t>
            </a:r>
            <a:r>
              <a:rPr lang="en-US" dirty="0" smtClean="0"/>
              <a:t>4 </a:t>
            </a:r>
            <a:r>
              <a:rPr lang="en-US" dirty="0"/>
              <a:t>or more ANC </a:t>
            </a:r>
            <a:r>
              <a:rPr lang="en-US" dirty="0" smtClean="0"/>
              <a:t>visits.</a:t>
            </a:r>
          </a:p>
        </p:txBody>
      </p:sp>
    </p:spTree>
    <p:extLst>
      <p:ext uri="{BB962C8B-B14F-4D97-AF65-F5344CB8AC3E}">
        <p14:creationId xmlns:p14="http://schemas.microsoft.com/office/powerpoint/2010/main" val="32504371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normAutofit/>
          </a:bodyPr>
          <a:lstStyle/>
          <a:p>
            <a:r>
              <a:rPr lang="en-US" sz="4000" dirty="0"/>
              <a:t>Components of Antenatal Care</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850057837"/>
              </p:ext>
            </p:extLst>
          </p:nvPr>
        </p:nvGraphicFramePr>
        <p:xfrm>
          <a:off x="304800" y="1600200"/>
          <a:ext cx="84582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76200" y="1223766"/>
            <a:ext cx="6781800" cy="5410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solidFill>
                  <a:schemeClr val="bg1"/>
                </a:solidFill>
              </a:rPr>
              <a:t>Among women who received ANC in the 5 year before</a:t>
            </a:r>
            <a:br>
              <a:rPr lang="en-US" i="1" dirty="0" smtClean="0">
                <a:solidFill>
                  <a:schemeClr val="bg1"/>
                </a:solidFill>
              </a:rPr>
            </a:br>
            <a:r>
              <a:rPr lang="en-US" i="1" dirty="0" smtClean="0">
                <a:solidFill>
                  <a:schemeClr val="bg1"/>
                </a:solidFill>
              </a:rPr>
              <a:t>the survey, percent with the following services: </a:t>
            </a:r>
            <a:endParaRPr lang="en-US" i="1" dirty="0">
              <a:solidFill>
                <a:schemeClr val="bg1"/>
              </a:solidFill>
            </a:endParaRPr>
          </a:p>
        </p:txBody>
      </p:sp>
      <p:sp>
        <p:nvSpPr>
          <p:cNvPr id="7" name="Text Box 4"/>
          <p:cNvSpPr txBox="1">
            <a:spLocks noChangeArrowheads="1"/>
          </p:cNvSpPr>
          <p:nvPr/>
        </p:nvSpPr>
        <p:spPr bwMode="auto">
          <a:xfrm>
            <a:off x="152400" y="4267200"/>
            <a:ext cx="5943600" cy="5410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solidFill>
                  <a:schemeClr val="bg1"/>
                </a:solidFill>
              </a:rPr>
              <a:t>Among women with a live birth in the</a:t>
            </a:r>
            <a:br>
              <a:rPr lang="en-US" i="1" dirty="0" smtClean="0">
                <a:solidFill>
                  <a:schemeClr val="bg1"/>
                </a:solidFill>
              </a:rPr>
            </a:br>
            <a:r>
              <a:rPr lang="en-US" i="1" dirty="0" smtClean="0">
                <a:solidFill>
                  <a:schemeClr val="bg1"/>
                </a:solidFill>
              </a:rPr>
              <a:t>past 5 years, percentage who: </a:t>
            </a:r>
            <a:endParaRPr lang="en-US" i="1" dirty="0">
              <a:solidFill>
                <a:schemeClr val="bg1"/>
              </a:solidFill>
            </a:endParaRPr>
          </a:p>
        </p:txBody>
      </p:sp>
    </p:spTree>
    <p:extLst>
      <p:ext uri="{BB962C8B-B14F-4D97-AF65-F5344CB8AC3E}">
        <p14:creationId xmlns:p14="http://schemas.microsoft.com/office/powerpoint/2010/main" val="1220488658"/>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Tetanus Toxoid</a:t>
            </a:r>
            <a:endParaRPr lang="en-US" sz="4000" dirty="0"/>
          </a:p>
        </p:txBody>
      </p:sp>
      <p:sp>
        <p:nvSpPr>
          <p:cNvPr id="3" name="Content Placeholder 2"/>
          <p:cNvSpPr>
            <a:spLocks noGrp="1"/>
          </p:cNvSpPr>
          <p:nvPr>
            <p:ph idx="1"/>
          </p:nvPr>
        </p:nvSpPr>
        <p:spPr/>
        <p:txBody>
          <a:bodyPr/>
          <a:lstStyle/>
          <a:p>
            <a:r>
              <a:rPr lang="en-US" b="1" dirty="0" smtClean="0">
                <a:solidFill>
                  <a:schemeClr val="accent1"/>
                </a:solidFill>
              </a:rPr>
              <a:t>59% </a:t>
            </a:r>
            <a:r>
              <a:rPr lang="en-US" dirty="0" smtClean="0"/>
              <a:t>of pregnant women received two or more tetanus toxoid injections during their last pregnancy</a:t>
            </a:r>
          </a:p>
          <a:p>
            <a:r>
              <a:rPr lang="en-US" b="1" dirty="0" smtClean="0">
                <a:solidFill>
                  <a:schemeClr val="accent1"/>
                </a:solidFill>
              </a:rPr>
              <a:t>64% </a:t>
            </a:r>
            <a:r>
              <a:rPr lang="en-US" dirty="0" smtClean="0"/>
              <a:t>of last births were protected against neonatal tetanus</a:t>
            </a:r>
            <a:endParaRPr lang="en-US" b="1" dirty="0"/>
          </a:p>
        </p:txBody>
      </p:sp>
    </p:spTree>
    <p:extLst>
      <p:ext uri="{BB962C8B-B14F-4D97-AF65-F5344CB8AC3E}">
        <p14:creationId xmlns:p14="http://schemas.microsoft.com/office/powerpoint/2010/main" val="14272607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olidFill>
                  <a:schemeClr val="bg1"/>
                </a:solidFill>
                <a:sym typeface="WP IconicSymbolsB" pitchFamily="2" charset="2"/>
              </a:rPr>
              <a:t>Antenatal care</a:t>
            </a:r>
          </a:p>
          <a:p>
            <a:pPr>
              <a:lnSpc>
                <a:spcPct val="70000"/>
              </a:lnSpc>
              <a:spcAft>
                <a:spcPct val="110000"/>
              </a:spcAft>
            </a:pPr>
            <a:r>
              <a:rPr lang="en-US" sz="2400" b="1" dirty="0" smtClean="0">
                <a:solidFill>
                  <a:schemeClr val="accent1"/>
                </a:solidFill>
                <a:sym typeface="WP IconicSymbolsB" pitchFamily="2" charset="2"/>
              </a:rPr>
              <a:t>Delivery and postnatal care</a:t>
            </a:r>
          </a:p>
          <a:p>
            <a:pPr>
              <a:lnSpc>
                <a:spcPct val="70000"/>
              </a:lnSpc>
              <a:spcAft>
                <a:spcPct val="110000"/>
              </a:spcAft>
            </a:pPr>
            <a:r>
              <a:rPr lang="en-US" sz="2400" dirty="0" smtClean="0">
                <a:solidFill>
                  <a:schemeClr val="bg1"/>
                </a:solidFill>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277929357"/>
              </p:ext>
            </p:extLst>
          </p:nvPr>
        </p:nvGraphicFramePr>
        <p:xfrm>
          <a:off x="457200" y="1600200"/>
          <a:ext cx="81534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18434" name="Rectangle 2"/>
          <p:cNvSpPr>
            <a:spLocks noGrp="1" noChangeArrowheads="1"/>
          </p:cNvSpPr>
          <p:nvPr>
            <p:ph type="title"/>
          </p:nvPr>
        </p:nvSpPr>
        <p:spPr>
          <a:xfrm>
            <a:off x="762000" y="0"/>
            <a:ext cx="7954963" cy="990600"/>
          </a:xfrm>
          <a:noFill/>
          <a:ln/>
        </p:spPr>
        <p:txBody>
          <a:bodyPr>
            <a:normAutofit/>
          </a:bodyPr>
          <a:lstStyle/>
          <a:p>
            <a:r>
              <a:rPr lang="en-US" sz="4000" dirty="0"/>
              <a:t>Place of Delivery</a:t>
            </a:r>
          </a:p>
        </p:txBody>
      </p:sp>
      <p:sp>
        <p:nvSpPr>
          <p:cNvPr id="18436" name="Text Box 4"/>
          <p:cNvSpPr txBox="1">
            <a:spLocks noChangeArrowheads="1"/>
          </p:cNvSpPr>
          <p:nvPr/>
        </p:nvSpPr>
        <p:spPr bwMode="auto">
          <a:xfrm>
            <a:off x="0" y="1066800"/>
            <a:ext cx="68580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solidFill>
                  <a:schemeClr val="bg1"/>
                </a:solidFill>
                <a:latin typeface="+mj-lt"/>
              </a:rPr>
              <a:t>Percent distribution of live births in the 5 years before the survey</a:t>
            </a:r>
            <a:endParaRPr lang="en-US" i="1" dirty="0">
              <a:solidFill>
                <a:schemeClr val="bg1"/>
              </a:solidFill>
              <a:latin typeface="+mj-lt"/>
            </a:endParaRPr>
          </a:p>
        </p:txBody>
      </p:sp>
    </p:spTree>
    <p:extLst>
      <p:ext uri="{BB962C8B-B14F-4D97-AF65-F5344CB8AC3E}">
        <p14:creationId xmlns:p14="http://schemas.microsoft.com/office/powerpoint/2010/main" val="648942540"/>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533400" y="0"/>
            <a:ext cx="7847013" cy="838200"/>
          </a:xfrm>
          <a:noFill/>
          <a:ln/>
        </p:spPr>
        <p:txBody>
          <a:bodyPr>
            <a:normAutofit/>
          </a:bodyPr>
          <a:lstStyle/>
          <a:p>
            <a:r>
              <a:rPr lang="en-US" sz="4000" dirty="0">
                <a:solidFill>
                  <a:schemeClr val="bg1"/>
                </a:solidFill>
              </a:rPr>
              <a:t>Assistance During </a:t>
            </a:r>
            <a:r>
              <a:rPr lang="en-US" sz="4000" dirty="0" smtClean="0">
                <a:solidFill>
                  <a:schemeClr val="bg1"/>
                </a:solidFill>
              </a:rPr>
              <a:t>Delivery</a:t>
            </a:r>
            <a:endParaRPr lang="en-US" sz="4000" dirty="0">
              <a:solidFill>
                <a:schemeClr val="bg1"/>
              </a:solidFill>
            </a:endParaRPr>
          </a:p>
        </p:txBody>
      </p:sp>
      <p:sp>
        <p:nvSpPr>
          <p:cNvPr id="49174" name="Text Box 22"/>
          <p:cNvSpPr txBox="1">
            <a:spLocks noChangeArrowheads="1"/>
          </p:cNvSpPr>
          <p:nvPr/>
        </p:nvSpPr>
        <p:spPr bwMode="auto">
          <a:xfrm>
            <a:off x="32656" y="838200"/>
            <a:ext cx="6672944" cy="341632"/>
          </a:xfrm>
          <a:prstGeom prst="rect">
            <a:avLst/>
          </a:prstGeom>
          <a:noFill/>
          <a:ln w="9525" algn="ctr">
            <a:noFill/>
            <a:miter lim="800000"/>
            <a:headEnd/>
            <a:tailEnd/>
          </a:ln>
          <a:effectLst/>
        </p:spPr>
        <p:txBody>
          <a:bodyPr wrap="square">
            <a:spAutoFit/>
          </a:bodyPr>
          <a:lstStyle/>
          <a:p>
            <a:pPr eaLnBrk="0" hangingPunct="0">
              <a:lnSpc>
                <a:spcPct val="90000"/>
              </a:lnSpc>
            </a:pPr>
            <a:r>
              <a:rPr lang="en-US" i="1" dirty="0" smtClean="0">
                <a:solidFill>
                  <a:schemeClr val="bg1"/>
                </a:solidFill>
                <a:latin typeface="+mj-lt"/>
              </a:rPr>
              <a:t>Percent distribution </a:t>
            </a:r>
            <a:r>
              <a:rPr lang="en-US" i="1" dirty="0">
                <a:solidFill>
                  <a:schemeClr val="bg1"/>
                </a:solidFill>
                <a:latin typeface="+mj-lt"/>
              </a:rPr>
              <a:t>of births in the past 5 </a:t>
            </a:r>
            <a:r>
              <a:rPr lang="en-US" i="1" dirty="0" smtClean="0">
                <a:solidFill>
                  <a:schemeClr val="bg1"/>
                </a:solidFill>
                <a:latin typeface="+mj-lt"/>
              </a:rPr>
              <a:t>years</a:t>
            </a:r>
            <a:endParaRPr lang="en-US" i="1" dirty="0">
              <a:solidFill>
                <a:schemeClr val="bg1"/>
              </a:solidFill>
              <a:latin typeface="+mj-lt"/>
            </a:endParaRPr>
          </a:p>
        </p:txBody>
      </p:sp>
      <p:sp>
        <p:nvSpPr>
          <p:cNvPr id="14" name="TextBox 13"/>
          <p:cNvSpPr txBox="1"/>
          <p:nvPr/>
        </p:nvSpPr>
        <p:spPr>
          <a:xfrm>
            <a:off x="125185" y="1759527"/>
            <a:ext cx="2405743" cy="1569660"/>
          </a:xfrm>
          <a:prstGeom prst="rect">
            <a:avLst/>
          </a:prstGeom>
          <a:solidFill>
            <a:schemeClr val="accent3">
              <a:lumMod val="40000"/>
              <a:lumOff val="60000"/>
            </a:schemeClr>
          </a:solidFill>
          <a:ln>
            <a:solidFill>
              <a:schemeClr val="tx2">
                <a:lumMod val="50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400" b="1" dirty="0" smtClean="0">
                <a:solidFill>
                  <a:schemeClr val="bg1"/>
                </a:solidFill>
              </a:rPr>
              <a:t>52% </a:t>
            </a:r>
            <a:r>
              <a:rPr lang="en-US" sz="2400" dirty="0" smtClean="0">
                <a:solidFill>
                  <a:schemeClr val="bg1"/>
                </a:solidFill>
              </a:rPr>
              <a:t>of births were delivered by a skilled provider.*</a:t>
            </a:r>
            <a:endParaRPr lang="en-US" sz="2400" dirty="0">
              <a:solidFill>
                <a:schemeClr val="bg1"/>
              </a:solidFill>
            </a:endParaRPr>
          </a:p>
        </p:txBody>
      </p:sp>
      <p:sp>
        <p:nvSpPr>
          <p:cNvPr id="8" name="TextBox 7"/>
          <p:cNvSpPr txBox="1"/>
          <p:nvPr/>
        </p:nvSpPr>
        <p:spPr>
          <a:xfrm>
            <a:off x="32656" y="6442501"/>
            <a:ext cx="5943600" cy="307777"/>
          </a:xfrm>
          <a:prstGeom prst="rect">
            <a:avLst/>
          </a:prstGeom>
          <a:noFill/>
        </p:spPr>
        <p:txBody>
          <a:bodyPr wrap="square" rtlCol="0">
            <a:spAutoFit/>
          </a:bodyPr>
          <a:lstStyle/>
          <a:p>
            <a:r>
              <a:rPr lang="en-US" sz="1400" dirty="0" smtClean="0">
                <a:solidFill>
                  <a:schemeClr val="bg1"/>
                </a:solidFill>
                <a:latin typeface="+mj-lt"/>
              </a:rPr>
              <a:t>*Skilled provider includes doctor, nurse, midwife, or Lady Health Visitor.</a:t>
            </a:r>
            <a:endParaRPr lang="en-US" sz="1400" dirty="0">
              <a:solidFill>
                <a:schemeClr val="bg1"/>
              </a:solidFill>
              <a:latin typeface="+mj-lt"/>
            </a:endParaRPr>
          </a:p>
        </p:txBody>
      </p:sp>
      <p:graphicFrame>
        <p:nvGraphicFramePr>
          <p:cNvPr id="2" name="Chart 1"/>
          <p:cNvGraphicFramePr/>
          <p:nvPr>
            <p:extLst>
              <p:ext uri="{D42A27DB-BD31-4B8C-83A1-F6EECF244321}">
                <p14:modId xmlns:p14="http://schemas.microsoft.com/office/powerpoint/2010/main" val="2770515422"/>
              </p:ext>
            </p:extLst>
          </p:nvPr>
        </p:nvGraphicFramePr>
        <p:xfrm>
          <a:off x="304800" y="1396999"/>
          <a:ext cx="8763000" cy="50455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4312722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Pakistan 2012-13">
      <a:dk1>
        <a:srgbClr val="000000"/>
      </a:dk1>
      <a:lt1>
        <a:srgbClr val="FFFFFF"/>
      </a:lt1>
      <a:dk2>
        <a:srgbClr val="D1E39B"/>
      </a:dk2>
      <a:lt2>
        <a:srgbClr val="D1E39B"/>
      </a:lt2>
      <a:accent1>
        <a:srgbClr val="005926"/>
      </a:accent1>
      <a:accent2>
        <a:srgbClr val="05309A"/>
      </a:accent2>
      <a:accent3>
        <a:srgbClr val="CDB2A2"/>
      </a:accent3>
      <a:accent4>
        <a:srgbClr val="E44725"/>
      </a:accent4>
      <a:accent5>
        <a:srgbClr val="A2223C"/>
      </a:accent5>
      <a:accent6>
        <a:srgbClr val="FFD457"/>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Pakistan 2012-13">
      <a:dk1>
        <a:srgbClr val="000000"/>
      </a:dk1>
      <a:lt1>
        <a:srgbClr val="FFFFFF"/>
      </a:lt1>
      <a:dk2>
        <a:srgbClr val="D1E39B"/>
      </a:dk2>
      <a:lt2>
        <a:srgbClr val="D1E39B"/>
      </a:lt2>
      <a:accent1>
        <a:srgbClr val="005926"/>
      </a:accent1>
      <a:accent2>
        <a:srgbClr val="05309A"/>
      </a:accent2>
      <a:accent3>
        <a:srgbClr val="CDB2A2"/>
      </a:accent3>
      <a:accent4>
        <a:srgbClr val="E44725"/>
      </a:accent4>
      <a:accent5>
        <a:srgbClr val="A2223C"/>
      </a:accent5>
      <a:accent6>
        <a:srgbClr val="FFD457"/>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2953</TotalTime>
  <Words>1237</Words>
  <Application>Microsoft Office PowerPoint</Application>
  <PresentationFormat>On-screen Show (4:3)</PresentationFormat>
  <Paragraphs>78</Paragraphs>
  <Slides>14</Slides>
  <Notes>11</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Office Theme</vt:lpstr>
      <vt:lpstr>Default Design</vt:lpstr>
      <vt:lpstr>PowerPoint Presentation</vt:lpstr>
      <vt:lpstr>PowerPoint Presentation</vt:lpstr>
      <vt:lpstr>Antenatal Care by Provider</vt:lpstr>
      <vt:lpstr>Timing of Antenatal Care and  Number of Visits</vt:lpstr>
      <vt:lpstr>Components of Antenatal Care</vt:lpstr>
      <vt:lpstr>Tetanus Toxoid</vt:lpstr>
      <vt:lpstr>PowerPoint Presentation</vt:lpstr>
      <vt:lpstr>Place of Delivery</vt:lpstr>
      <vt:lpstr>Assistance During Delivery</vt:lpstr>
      <vt:lpstr>Trends in Maternal Health Care</vt:lpstr>
      <vt:lpstr>Timing of Postnatal Care (PNC)  for Mother and Infant</vt:lpstr>
      <vt:lpstr>PowerPoint Presentation</vt:lpstr>
      <vt:lpstr>Problems Accessing Health Care</vt:lpstr>
      <vt:lpstr>Key Findings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277</cp:revision>
  <dcterms:created xsi:type="dcterms:W3CDTF">2008-02-29T16:41:57Z</dcterms:created>
  <dcterms:modified xsi:type="dcterms:W3CDTF">2014-02-17T21:20:37Z</dcterms:modified>
</cp:coreProperties>
</file>