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notesSlides/notesSlide20.xml" ContentType="application/vnd.openxmlformats-officedocument.presentationml.notesSlide+xml"/>
  <Override PartName="/ppt/charts/chart9.xml" ContentType="application/vnd.openxmlformats-officedocument.drawingml.chart+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05" r:id="rId2"/>
  </p:sldMasterIdLst>
  <p:notesMasterIdLst>
    <p:notesMasterId r:id="rId26"/>
  </p:notesMasterIdLst>
  <p:handoutMasterIdLst>
    <p:handoutMasterId r:id="rId27"/>
  </p:handoutMasterIdLst>
  <p:sldIdLst>
    <p:sldId id="303" r:id="rId3"/>
    <p:sldId id="258" r:id="rId4"/>
    <p:sldId id="327" r:id="rId5"/>
    <p:sldId id="328" r:id="rId6"/>
    <p:sldId id="329" r:id="rId7"/>
    <p:sldId id="330" r:id="rId8"/>
    <p:sldId id="331" r:id="rId9"/>
    <p:sldId id="355" r:id="rId10"/>
    <p:sldId id="333" r:id="rId11"/>
    <p:sldId id="334" r:id="rId12"/>
    <p:sldId id="349" r:id="rId13"/>
    <p:sldId id="336" r:id="rId14"/>
    <p:sldId id="337" r:id="rId15"/>
    <p:sldId id="350" r:id="rId16"/>
    <p:sldId id="340" r:id="rId17"/>
    <p:sldId id="341" r:id="rId18"/>
    <p:sldId id="342" r:id="rId19"/>
    <p:sldId id="351" r:id="rId20"/>
    <p:sldId id="344" r:id="rId21"/>
    <p:sldId id="345" r:id="rId22"/>
    <p:sldId id="353" r:id="rId23"/>
    <p:sldId id="348" r:id="rId24"/>
    <p:sldId id="34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1758" autoAdjust="0"/>
  </p:normalViewPr>
  <p:slideViewPr>
    <p:cSldViewPr>
      <p:cViewPr>
        <p:scale>
          <a:sx n="60" d="100"/>
          <a:sy n="60" d="100"/>
        </p:scale>
        <p:origin x="-1380" y="-378"/>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19E-3"/>
          <c:y val="0.18181818181818574"/>
          <c:w val="0.931787175989086"/>
          <c:h val="0.64049586776860845"/>
        </c:manualLayout>
      </c:layout>
      <c:barChart>
        <c:barDir val="col"/>
        <c:grouping val="clustered"/>
        <c:varyColors val="0"/>
        <c:ser>
          <c:idx val="0"/>
          <c:order val="0"/>
          <c:tx>
            <c:strRef>
              <c:f>Sheet1!$B$1</c:f>
              <c:strCache>
                <c:ptCount val="1"/>
                <c:pt idx="0">
                  <c:v>Knowledge</c:v>
                </c:pt>
              </c:strCache>
            </c:strRef>
          </c:tx>
          <c:spPr>
            <a:solidFill>
              <a:schemeClr val="accent5"/>
            </a:solidFill>
          </c:spPr>
          <c:invertIfNegative val="0"/>
          <c:dLbls>
            <c:numFmt formatCode="0" sourceLinked="0"/>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2"/>
                <c:pt idx="0">
                  <c:v>Any methods</c:v>
                </c:pt>
                <c:pt idx="1">
                  <c:v>Modern method</c:v>
                </c:pt>
              </c:strCache>
            </c:strRef>
          </c:cat>
          <c:val>
            <c:numRef>
              <c:f>Sheet1!$B$2:$B$4</c:f>
              <c:numCache>
                <c:formatCode>0</c:formatCode>
                <c:ptCount val="2"/>
                <c:pt idx="0">
                  <c:v>99</c:v>
                </c:pt>
                <c:pt idx="1">
                  <c:v>99</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2"/>
                <c:pt idx="0">
                  <c:v>Any methods</c:v>
                </c:pt>
                <c:pt idx="1">
                  <c:v>Modern method</c:v>
                </c:pt>
              </c:strCache>
            </c:strRef>
          </c:cat>
          <c:val>
            <c:numRef>
              <c:f>Sheet1!$C$2:$C$4</c:f>
              <c:numCache>
                <c:formatCode>0</c:formatCode>
                <c:ptCount val="2"/>
                <c:pt idx="0">
                  <c:v>35</c:v>
                </c:pt>
                <c:pt idx="1">
                  <c:v>26</c:v>
                </c:pt>
              </c:numCache>
            </c:numRef>
          </c:val>
        </c:ser>
        <c:dLbls>
          <c:showLegendKey val="0"/>
          <c:showVal val="0"/>
          <c:showCatName val="0"/>
          <c:showSerName val="0"/>
          <c:showPercent val="0"/>
          <c:showBubbleSize val="0"/>
        </c:dLbls>
        <c:gapWidth val="75"/>
        <c:overlap val="-5"/>
        <c:axId val="165675008"/>
        <c:axId val="165676544"/>
      </c:barChart>
      <c:catAx>
        <c:axId val="165675008"/>
        <c:scaling>
          <c:orientation val="minMax"/>
        </c:scaling>
        <c:delete val="0"/>
        <c:axPos val="b"/>
        <c:numFmt formatCode="General" sourceLinked="1"/>
        <c:majorTickMark val="none"/>
        <c:minorTickMark val="none"/>
        <c:tickLblPos val="nextTo"/>
        <c:txPr>
          <a:bodyPr rot="0" vert="horz"/>
          <a:lstStyle/>
          <a:p>
            <a:pPr>
              <a:defRPr>
                <a:solidFill>
                  <a:schemeClr val="bg1"/>
                </a:solidFill>
              </a:defRPr>
            </a:pPr>
            <a:endParaRPr lang="en-US"/>
          </a:p>
        </c:txPr>
        <c:crossAx val="165676544"/>
        <c:crosses val="autoZero"/>
        <c:auto val="1"/>
        <c:lblAlgn val="ctr"/>
        <c:lblOffset val="100"/>
        <c:tickLblSkip val="1"/>
        <c:tickMarkSkip val="1"/>
        <c:noMultiLvlLbl val="0"/>
      </c:catAx>
      <c:valAx>
        <c:axId val="165676544"/>
        <c:scaling>
          <c:orientation val="minMax"/>
          <c:max val="100"/>
          <c:min val="0"/>
        </c:scaling>
        <c:delete val="1"/>
        <c:axPos val="l"/>
        <c:numFmt formatCode="0" sourceLinked="1"/>
        <c:majorTickMark val="out"/>
        <c:minorTickMark val="none"/>
        <c:tickLblPos val="none"/>
        <c:crossAx val="165675008"/>
        <c:crosses val="autoZero"/>
        <c:crossBetween val="between"/>
        <c:majorUnit val="10"/>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8E-2"/>
          <c:w val="0.95416666666666672"/>
          <c:h val="0.7135888287401575"/>
        </c:manualLayout>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Less children mean properous life</c:v>
                </c:pt>
                <c:pt idx="1">
                  <c:v>Spacing children</c:v>
                </c:pt>
                <c:pt idx="2">
                  <c:v>Use contraceptives</c:v>
                </c:pt>
                <c:pt idx="3">
                  <c:v>Limiting the family</c:v>
                </c:pt>
              </c:strCache>
            </c:strRef>
          </c:cat>
          <c:val>
            <c:numRef>
              <c:f>Sheet1!$B$2:$B$5</c:f>
              <c:numCache>
                <c:formatCode>General</c:formatCode>
                <c:ptCount val="4"/>
                <c:pt idx="0">
                  <c:v>43</c:v>
                </c:pt>
                <c:pt idx="1">
                  <c:v>38</c:v>
                </c:pt>
                <c:pt idx="2">
                  <c:v>30</c:v>
                </c:pt>
                <c:pt idx="3">
                  <c:v>24</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Less children mean properous life</c:v>
                </c:pt>
                <c:pt idx="1">
                  <c:v>Spacing children</c:v>
                </c:pt>
                <c:pt idx="2">
                  <c:v>Use contraceptives</c:v>
                </c:pt>
                <c:pt idx="3">
                  <c:v>Limiting the family</c:v>
                </c:pt>
              </c:strCache>
            </c:strRef>
          </c:cat>
          <c:val>
            <c:numRef>
              <c:f>Sheet1!$C$2:$C$5</c:f>
              <c:numCache>
                <c:formatCode>General</c:formatCode>
                <c:ptCount val="4"/>
                <c:pt idx="0">
                  <c:v>19</c:v>
                </c:pt>
                <c:pt idx="1">
                  <c:v>52</c:v>
                </c:pt>
                <c:pt idx="2">
                  <c:v>14</c:v>
                </c:pt>
                <c:pt idx="3">
                  <c:v>67</c:v>
                </c:pt>
              </c:numCache>
            </c:numRef>
          </c:val>
        </c:ser>
        <c:dLbls>
          <c:showLegendKey val="0"/>
          <c:showVal val="1"/>
          <c:showCatName val="0"/>
          <c:showSerName val="0"/>
          <c:showPercent val="0"/>
          <c:showBubbleSize val="0"/>
        </c:dLbls>
        <c:gapWidth val="150"/>
        <c:overlap val="-25"/>
        <c:axId val="118122752"/>
        <c:axId val="118123904"/>
      </c:barChart>
      <c:catAx>
        <c:axId val="118122752"/>
        <c:scaling>
          <c:orientation val="minMax"/>
        </c:scaling>
        <c:delete val="0"/>
        <c:axPos val="b"/>
        <c:majorTickMark val="none"/>
        <c:minorTickMark val="none"/>
        <c:tickLblPos val="nextTo"/>
        <c:txPr>
          <a:bodyPr/>
          <a:lstStyle/>
          <a:p>
            <a:pPr>
              <a:defRPr>
                <a:solidFill>
                  <a:schemeClr val="bg1"/>
                </a:solidFill>
              </a:defRPr>
            </a:pPr>
            <a:endParaRPr lang="en-US"/>
          </a:p>
        </c:txPr>
        <c:crossAx val="118123904"/>
        <c:crosses val="autoZero"/>
        <c:auto val="1"/>
        <c:lblAlgn val="ctr"/>
        <c:lblOffset val="100"/>
        <c:noMultiLvlLbl val="0"/>
      </c:catAx>
      <c:valAx>
        <c:axId val="118123904"/>
        <c:scaling>
          <c:orientation val="minMax"/>
          <c:max val="100"/>
        </c:scaling>
        <c:delete val="1"/>
        <c:axPos val="l"/>
        <c:numFmt formatCode="General" sourceLinked="1"/>
        <c:majorTickMark val="out"/>
        <c:minorTickMark val="none"/>
        <c:tickLblPos val="none"/>
        <c:crossAx val="118122752"/>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tx2">
                <a:lumMod val="60000"/>
                <a:lumOff val="40000"/>
              </a:schemeClr>
            </a:solidFill>
          </c:spPr>
          <c:invertIfNegative val="0"/>
          <c:dPt>
            <c:idx val="0"/>
            <c:invertIfNegative val="0"/>
            <c:bubble3D val="0"/>
            <c:spPr>
              <a:solidFill>
                <a:schemeClr val="accent1"/>
              </a:solidFill>
            </c:spPr>
          </c:dPt>
          <c:dPt>
            <c:idx val="1"/>
            <c:invertIfNegative val="0"/>
            <c:bubble3D val="0"/>
            <c:spPr>
              <a:solidFill>
                <a:schemeClr val="accent4"/>
              </a:solidFill>
            </c:spPr>
          </c:dPt>
          <c:dPt>
            <c:idx val="2"/>
            <c:invertIfNegative val="0"/>
            <c:bubble3D val="0"/>
            <c:spPr>
              <a:solidFill>
                <a:schemeClr val="accent5">
                  <a:lumMod val="75000"/>
                </a:schemeClr>
              </a:solidFill>
            </c:spPr>
          </c:dPt>
          <c:dPt>
            <c:idx val="3"/>
            <c:invertIfNegative val="0"/>
            <c:bubble3D val="0"/>
            <c:spPr>
              <a:solidFill>
                <a:schemeClr val="accent5">
                  <a:lumMod val="75000"/>
                </a:schemeClr>
              </a:solidFill>
            </c:spPr>
          </c:dPt>
          <c:dPt>
            <c:idx val="4"/>
            <c:invertIfNegative val="0"/>
            <c:bubble3D val="0"/>
            <c:spPr>
              <a:solidFill>
                <a:schemeClr val="accent5">
                  <a:lumMod val="75000"/>
                </a:schemeClr>
              </a:solidFill>
            </c:spPr>
          </c:dPt>
          <c:dPt>
            <c:idx val="5"/>
            <c:invertIfNegative val="0"/>
            <c:bubble3D val="0"/>
            <c:spPr>
              <a:solidFill>
                <a:schemeClr val="accent5">
                  <a:lumMod val="75000"/>
                </a:schemeClr>
              </a:solidFill>
            </c:spPr>
          </c:dPt>
          <c:dPt>
            <c:idx val="6"/>
            <c:invertIfNegative val="0"/>
            <c:bubble3D val="0"/>
            <c:spPr>
              <a:solidFill>
                <a:schemeClr val="accent5"/>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Any method</c:v>
                </c:pt>
                <c:pt idx="1">
                  <c:v>Any modern method</c:v>
                </c:pt>
                <c:pt idx="2">
                  <c:v>Condom</c:v>
                </c:pt>
                <c:pt idx="3">
                  <c:v>Female sterilization</c:v>
                </c:pt>
                <c:pt idx="4">
                  <c:v>Injectables</c:v>
                </c:pt>
                <c:pt idx="5">
                  <c:v>IUD</c:v>
                </c:pt>
                <c:pt idx="6">
                  <c:v>Pill</c:v>
                </c:pt>
                <c:pt idx="7">
                  <c:v>Any traditional method</c:v>
                </c:pt>
              </c:strCache>
            </c:strRef>
          </c:cat>
          <c:val>
            <c:numRef>
              <c:f>Sheet1!$B$2:$B$9</c:f>
              <c:numCache>
                <c:formatCode>General</c:formatCode>
                <c:ptCount val="8"/>
                <c:pt idx="0">
                  <c:v>35</c:v>
                </c:pt>
                <c:pt idx="1">
                  <c:v>26</c:v>
                </c:pt>
                <c:pt idx="2">
                  <c:v>9</c:v>
                </c:pt>
                <c:pt idx="3">
                  <c:v>9</c:v>
                </c:pt>
                <c:pt idx="4">
                  <c:v>3</c:v>
                </c:pt>
                <c:pt idx="5">
                  <c:v>2</c:v>
                </c:pt>
                <c:pt idx="6">
                  <c:v>2</c:v>
                </c:pt>
                <c:pt idx="7">
                  <c:v>9</c:v>
                </c:pt>
              </c:numCache>
            </c:numRef>
          </c:val>
        </c:ser>
        <c:dLbls>
          <c:showLegendKey val="0"/>
          <c:showVal val="1"/>
          <c:showCatName val="0"/>
          <c:showSerName val="0"/>
          <c:showPercent val="0"/>
          <c:showBubbleSize val="0"/>
        </c:dLbls>
        <c:gapWidth val="150"/>
        <c:overlap val="-25"/>
        <c:axId val="187090816"/>
        <c:axId val="191338368"/>
      </c:barChart>
      <c:catAx>
        <c:axId val="187090816"/>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91338368"/>
        <c:crosses val="autoZero"/>
        <c:auto val="1"/>
        <c:lblAlgn val="ctr"/>
        <c:lblOffset val="100"/>
        <c:noMultiLvlLbl val="0"/>
      </c:catAx>
      <c:valAx>
        <c:axId val="191338368"/>
        <c:scaling>
          <c:orientation val="minMax"/>
          <c:max val="75"/>
        </c:scaling>
        <c:delete val="1"/>
        <c:axPos val="l"/>
        <c:numFmt formatCode="General" sourceLinked="1"/>
        <c:majorTickMark val="out"/>
        <c:minorTickMark val="none"/>
        <c:tickLblPos val="none"/>
        <c:crossAx val="1870908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accent2">
                <a:lumMod val="60000"/>
                <a:lumOff val="40000"/>
              </a:schemeClr>
            </a:solidFill>
          </c:spPr>
          <c:invertIfNegative val="0"/>
          <c:dPt>
            <c:idx val="0"/>
            <c:invertIfNegative val="0"/>
            <c:bubble3D val="0"/>
            <c:spPr>
              <a:solidFill>
                <a:schemeClr val="accent1"/>
              </a:solidFill>
            </c:spPr>
          </c:dPt>
          <c:dPt>
            <c:idx val="1"/>
            <c:invertIfNegative val="0"/>
            <c:bubble3D val="0"/>
            <c:spPr>
              <a:solidFill>
                <a:schemeClr val="accent5"/>
              </a:solidFill>
            </c:spPr>
          </c:dPt>
          <c:dPt>
            <c:idx val="2"/>
            <c:invertIfNegative val="0"/>
            <c:bubble3D val="0"/>
            <c:spPr>
              <a:solidFill>
                <a:schemeClr val="accent6">
                  <a:lumMod val="50000"/>
                </a:schemeClr>
              </a:solidFill>
            </c:spPr>
          </c:dPt>
          <c:dLbls>
            <c:numFmt formatCode="0" sourceLinked="0"/>
            <c:txPr>
              <a:bodyPr/>
              <a:lstStyle/>
              <a:p>
                <a:pPr>
                  <a:defRPr sz="1999" b="1">
                    <a:solidFill>
                      <a:schemeClr val="bg1"/>
                    </a:solidFill>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0</c:formatCode>
                <c:ptCount val="3"/>
                <c:pt idx="0">
                  <c:v>26</c:v>
                </c:pt>
                <c:pt idx="1">
                  <c:v>32</c:v>
                </c:pt>
                <c:pt idx="2">
                  <c:v>23</c:v>
                </c:pt>
              </c:numCache>
            </c:numRef>
          </c:val>
        </c:ser>
        <c:dLbls>
          <c:showLegendKey val="0"/>
          <c:showVal val="0"/>
          <c:showCatName val="0"/>
          <c:showSerName val="0"/>
          <c:showPercent val="0"/>
          <c:showBubbleSize val="0"/>
        </c:dLbls>
        <c:gapWidth val="75"/>
        <c:axId val="197153920"/>
        <c:axId val="197214976"/>
      </c:barChart>
      <c:catAx>
        <c:axId val="197153920"/>
        <c:scaling>
          <c:orientation val="minMax"/>
        </c:scaling>
        <c:delete val="0"/>
        <c:axPos val="b"/>
        <c:numFmt formatCode="General" sourceLinked="1"/>
        <c:majorTickMark val="none"/>
        <c:minorTickMark val="none"/>
        <c:tickLblPos val="nextTo"/>
        <c:txPr>
          <a:bodyPr rot="0" vert="horz"/>
          <a:lstStyle/>
          <a:p>
            <a:pPr>
              <a:defRPr>
                <a:solidFill>
                  <a:schemeClr val="bg1"/>
                </a:solidFill>
                <a:latin typeface="Calibri" pitchFamily="34" charset="0"/>
              </a:defRPr>
            </a:pPr>
            <a:endParaRPr lang="en-US"/>
          </a:p>
        </c:txPr>
        <c:crossAx val="197214976"/>
        <c:crosses val="autoZero"/>
        <c:auto val="1"/>
        <c:lblAlgn val="ctr"/>
        <c:lblOffset val="100"/>
        <c:tickLblSkip val="1"/>
        <c:tickMarkSkip val="1"/>
        <c:noMultiLvlLbl val="0"/>
      </c:catAx>
      <c:valAx>
        <c:axId val="197214976"/>
        <c:scaling>
          <c:orientation val="minMax"/>
          <c:max val="75"/>
          <c:min val="0"/>
        </c:scaling>
        <c:delete val="1"/>
        <c:axPos val="l"/>
        <c:numFmt formatCode="0" sourceLinked="1"/>
        <c:majorTickMark val="out"/>
        <c:minorTickMark val="none"/>
        <c:tickLblPos val="none"/>
        <c:crossAx val="197153920"/>
        <c:crosses val="autoZero"/>
        <c:crossBetween val="between"/>
      </c:valAx>
      <c:spPr>
        <a:noFill/>
        <a:ln w="25387">
          <a:noFill/>
        </a:ln>
      </c:spPr>
    </c:plotArea>
    <c:plotVisOnly val="1"/>
    <c:dispBlanksAs val="gap"/>
    <c:showDLblsOverMax val="0"/>
  </c:chart>
  <c:txPr>
    <a:bodyPr/>
    <a:lstStyle/>
    <a:p>
      <a:pPr>
        <a:defRPr sz="1799"/>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05E-2"/>
          <c:w val="0.93473265230120062"/>
          <c:h val="0.82129872654808844"/>
        </c:manualLayout>
      </c:layout>
      <c:barChart>
        <c:barDir val="col"/>
        <c:grouping val="clustered"/>
        <c:varyColors val="0"/>
        <c:ser>
          <c:idx val="0"/>
          <c:order val="0"/>
          <c:spPr>
            <a:solidFill>
              <a:schemeClr val="accent4"/>
            </a:solidFill>
          </c:spPr>
          <c:invertIfNegative val="0"/>
          <c:dLbls>
            <c:numFmt formatCode="0" sourceLinked="0"/>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Sheet1!$A$1:$A$5</c:f>
              <c:strCache>
                <c:ptCount val="5"/>
                <c:pt idx="0">
                  <c:v>No education</c:v>
                </c:pt>
                <c:pt idx="1">
                  <c:v>Primary</c:v>
                </c:pt>
                <c:pt idx="2">
                  <c:v>Middle</c:v>
                </c:pt>
                <c:pt idx="3">
                  <c:v>Secondary</c:v>
                </c:pt>
                <c:pt idx="4">
                  <c:v>Higher</c:v>
                </c:pt>
              </c:strCache>
            </c:strRef>
          </c:cat>
          <c:val>
            <c:numRef>
              <c:f>Sheet1!$B$1:$B$5</c:f>
              <c:numCache>
                <c:formatCode>0</c:formatCode>
                <c:ptCount val="5"/>
                <c:pt idx="0">
                  <c:v>23</c:v>
                </c:pt>
                <c:pt idx="1">
                  <c:v>29</c:v>
                </c:pt>
                <c:pt idx="2">
                  <c:v>30</c:v>
                </c:pt>
                <c:pt idx="3">
                  <c:v>31</c:v>
                </c:pt>
                <c:pt idx="4">
                  <c:v>30</c:v>
                </c:pt>
              </c:numCache>
            </c:numRef>
          </c:val>
        </c:ser>
        <c:dLbls>
          <c:showLegendKey val="0"/>
          <c:showVal val="0"/>
          <c:showCatName val="0"/>
          <c:showSerName val="0"/>
          <c:showPercent val="0"/>
          <c:showBubbleSize val="0"/>
        </c:dLbls>
        <c:gapWidth val="75"/>
        <c:axId val="197938560"/>
        <c:axId val="198014464"/>
      </c:barChart>
      <c:catAx>
        <c:axId val="197938560"/>
        <c:scaling>
          <c:orientation val="minMax"/>
        </c:scaling>
        <c:delete val="0"/>
        <c:axPos val="b"/>
        <c:numFmt formatCode="General" sourceLinked="1"/>
        <c:majorTickMark val="none"/>
        <c:minorTickMark val="none"/>
        <c:tickLblPos val="nextTo"/>
        <c:txPr>
          <a:bodyPr rot="0" vert="horz"/>
          <a:lstStyle/>
          <a:p>
            <a:pPr>
              <a:defRPr>
                <a:solidFill>
                  <a:schemeClr val="bg1"/>
                </a:solidFill>
              </a:defRPr>
            </a:pPr>
            <a:endParaRPr lang="en-US"/>
          </a:p>
        </c:txPr>
        <c:crossAx val="198014464"/>
        <c:crosses val="autoZero"/>
        <c:auto val="1"/>
        <c:lblAlgn val="ctr"/>
        <c:lblOffset val="100"/>
        <c:tickLblSkip val="1"/>
        <c:tickMarkSkip val="1"/>
        <c:noMultiLvlLbl val="0"/>
      </c:catAx>
      <c:valAx>
        <c:axId val="198014464"/>
        <c:scaling>
          <c:orientation val="minMax"/>
          <c:max val="75"/>
          <c:min val="0"/>
        </c:scaling>
        <c:delete val="1"/>
        <c:axPos val="l"/>
        <c:numFmt formatCode="0" sourceLinked="1"/>
        <c:majorTickMark val="out"/>
        <c:minorTickMark val="none"/>
        <c:tickLblPos val="none"/>
        <c:crossAx val="1979385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1990-91 PDHS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dLbl>
            <c:numFmt formatCode="0" sourceLinked="0"/>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Sheet1!$B$1:$D$2</c:f>
              <c:strCache>
                <c:ptCount val="3"/>
                <c:pt idx="0">
                  <c:v>Any method</c:v>
                </c:pt>
                <c:pt idx="1">
                  <c:v>Any modern method</c:v>
                </c:pt>
                <c:pt idx="2">
                  <c:v>Traditional method</c:v>
                </c:pt>
              </c:strCache>
            </c:strRef>
          </c:cat>
          <c:val>
            <c:numRef>
              <c:f>Sheet1!$B$3:$D$3</c:f>
              <c:numCache>
                <c:formatCode>0</c:formatCode>
                <c:ptCount val="3"/>
                <c:pt idx="0">
                  <c:v>12</c:v>
                </c:pt>
                <c:pt idx="1">
                  <c:v>9</c:v>
                </c:pt>
                <c:pt idx="2" formatCode="General">
                  <c:v>3</c:v>
                </c:pt>
              </c:numCache>
            </c:numRef>
          </c:val>
        </c:ser>
        <c:ser>
          <c:idx val="2"/>
          <c:order val="1"/>
          <c:tx>
            <c:strRef>
              <c:f>Sheet1!$A$4</c:f>
              <c:strCache>
                <c:ptCount val="1"/>
                <c:pt idx="0">
                  <c:v>2006-07 PDHS</c:v>
                </c:pt>
              </c:strCache>
            </c:strRef>
          </c:tx>
          <c:spPr>
            <a:solidFill>
              <a:schemeClr val="accent6"/>
            </a:solidFill>
          </c:spPr>
          <c:invertIfNegative val="0"/>
          <c:dLbls>
            <c:numFmt formatCode="0" sourceLinked="0"/>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Sheet1!$B$1:$D$2</c:f>
              <c:strCache>
                <c:ptCount val="3"/>
                <c:pt idx="0">
                  <c:v>Any method</c:v>
                </c:pt>
                <c:pt idx="1">
                  <c:v>Any modern method</c:v>
                </c:pt>
                <c:pt idx="2">
                  <c:v>Traditional method</c:v>
                </c:pt>
              </c:strCache>
            </c:strRef>
          </c:cat>
          <c:val>
            <c:numRef>
              <c:f>Sheet1!$B$4:$D$4</c:f>
              <c:numCache>
                <c:formatCode>0</c:formatCode>
                <c:ptCount val="3"/>
                <c:pt idx="0">
                  <c:v>30</c:v>
                </c:pt>
                <c:pt idx="1">
                  <c:v>22</c:v>
                </c:pt>
                <c:pt idx="2" formatCode="General">
                  <c:v>8</c:v>
                </c:pt>
              </c:numCache>
            </c:numRef>
          </c:val>
        </c:ser>
        <c:ser>
          <c:idx val="1"/>
          <c:order val="2"/>
          <c:tx>
            <c:strRef>
              <c:f>Sheet1!$A$5</c:f>
              <c:strCache>
                <c:ptCount val="1"/>
                <c:pt idx="0">
                  <c:v>2012-13 PDHS</c:v>
                </c:pt>
              </c:strCache>
            </c:strRef>
          </c:tx>
          <c:spPr>
            <a:solidFill>
              <a:schemeClr val="accent1"/>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Sheet1!$B$1:$D$2</c:f>
              <c:strCache>
                <c:ptCount val="3"/>
                <c:pt idx="0">
                  <c:v>Any method</c:v>
                </c:pt>
                <c:pt idx="1">
                  <c:v>Any modern method</c:v>
                </c:pt>
                <c:pt idx="2">
                  <c:v>Traditional method</c:v>
                </c:pt>
              </c:strCache>
            </c:strRef>
          </c:cat>
          <c:val>
            <c:numRef>
              <c:f>Sheet1!$B$5:$D$5</c:f>
              <c:numCache>
                <c:formatCode>General</c:formatCode>
                <c:ptCount val="3"/>
                <c:pt idx="0">
                  <c:v>35</c:v>
                </c:pt>
                <c:pt idx="1">
                  <c:v>26</c:v>
                </c:pt>
                <c:pt idx="2">
                  <c:v>9</c:v>
                </c:pt>
              </c:numCache>
            </c:numRef>
          </c:val>
        </c:ser>
        <c:dLbls>
          <c:showLegendKey val="0"/>
          <c:showVal val="1"/>
          <c:showCatName val="0"/>
          <c:showSerName val="0"/>
          <c:showPercent val="0"/>
          <c:showBubbleSize val="0"/>
        </c:dLbls>
        <c:gapWidth val="150"/>
        <c:overlap val="-25"/>
        <c:axId val="347634304"/>
        <c:axId val="347706112"/>
      </c:barChart>
      <c:catAx>
        <c:axId val="347634304"/>
        <c:scaling>
          <c:orientation val="minMax"/>
        </c:scaling>
        <c:delete val="0"/>
        <c:axPos val="b"/>
        <c:numFmt formatCode="General" sourceLinked="1"/>
        <c:majorTickMark val="none"/>
        <c:minorTickMark val="none"/>
        <c:tickLblPos val="nextTo"/>
        <c:txPr>
          <a:bodyPr rot="0" vert="horz"/>
          <a:lstStyle/>
          <a:p>
            <a:pPr>
              <a:defRPr>
                <a:solidFill>
                  <a:schemeClr val="bg1"/>
                </a:solidFill>
              </a:defRPr>
            </a:pPr>
            <a:endParaRPr lang="en-US"/>
          </a:p>
        </c:txPr>
        <c:crossAx val="347706112"/>
        <c:crosses val="autoZero"/>
        <c:auto val="1"/>
        <c:lblAlgn val="ctr"/>
        <c:lblOffset val="100"/>
        <c:tickLblSkip val="1"/>
        <c:tickMarkSkip val="1"/>
        <c:noMultiLvlLbl val="0"/>
      </c:catAx>
      <c:valAx>
        <c:axId val="347706112"/>
        <c:scaling>
          <c:orientation val="minMax"/>
          <c:max val="75"/>
          <c:min val="0"/>
        </c:scaling>
        <c:delete val="1"/>
        <c:axPos val="l"/>
        <c:numFmt formatCode="0" sourceLinked="1"/>
        <c:majorTickMark val="out"/>
        <c:minorTickMark val="none"/>
        <c:tickLblPos val="nextTo"/>
        <c:crossAx val="347634304"/>
        <c:crosses val="autoZero"/>
        <c:crossBetween val="between"/>
        <c:majorUnit val="10"/>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Sheet1!$A$2:$A$7</c:f>
              <c:strCache>
                <c:ptCount val="6"/>
                <c:pt idx="0">
                  <c:v>Total</c:v>
                </c:pt>
                <c:pt idx="1">
                  <c:v>Female sterilization</c:v>
                </c:pt>
                <c:pt idx="2">
                  <c:v>Pill</c:v>
                </c:pt>
                <c:pt idx="3">
                  <c:v>IUD</c:v>
                </c:pt>
                <c:pt idx="4">
                  <c:v>Injectables</c:v>
                </c:pt>
                <c:pt idx="5">
                  <c:v>Condom</c:v>
                </c:pt>
              </c:strCache>
            </c:strRef>
          </c:cat>
          <c:val>
            <c:numRef>
              <c:f>Sheet1!$B$2:$B$7</c:f>
              <c:numCache>
                <c:formatCode>General</c:formatCode>
                <c:ptCount val="6"/>
                <c:pt idx="0">
                  <c:v>46</c:v>
                </c:pt>
                <c:pt idx="1">
                  <c:v>67</c:v>
                </c:pt>
                <c:pt idx="2">
                  <c:v>48</c:v>
                </c:pt>
                <c:pt idx="3">
                  <c:v>53</c:v>
                </c:pt>
                <c:pt idx="4">
                  <c:v>56</c:v>
                </c:pt>
                <c:pt idx="5">
                  <c:v>18</c:v>
                </c:pt>
              </c:numCache>
            </c:numRef>
          </c:val>
        </c:ser>
        <c:ser>
          <c:idx val="1"/>
          <c:order val="1"/>
          <c:tx>
            <c:strRef>
              <c:f>Sheet1!$C$1</c:f>
              <c:strCache>
                <c:ptCount val="1"/>
                <c:pt idx="0">
                  <c:v>Private medical sector</c:v>
                </c:pt>
              </c:strCache>
            </c:strRef>
          </c:tx>
          <c:spPr>
            <a:solidFill>
              <a:schemeClr val="accent3"/>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Sheet1!$A$2:$A$7</c:f>
              <c:strCache>
                <c:ptCount val="6"/>
                <c:pt idx="0">
                  <c:v>Total</c:v>
                </c:pt>
                <c:pt idx="1">
                  <c:v>Female sterilization</c:v>
                </c:pt>
                <c:pt idx="2">
                  <c:v>Pill</c:v>
                </c:pt>
                <c:pt idx="3">
                  <c:v>IUD</c:v>
                </c:pt>
                <c:pt idx="4">
                  <c:v>Injectables</c:v>
                </c:pt>
                <c:pt idx="5">
                  <c:v>Condom</c:v>
                </c:pt>
              </c:strCache>
            </c:strRef>
          </c:cat>
          <c:val>
            <c:numRef>
              <c:f>Sheet1!$C$2:$C$7</c:f>
              <c:numCache>
                <c:formatCode>General</c:formatCode>
                <c:ptCount val="6"/>
                <c:pt idx="0">
                  <c:v>35</c:v>
                </c:pt>
                <c:pt idx="1">
                  <c:v>33</c:v>
                </c:pt>
                <c:pt idx="2">
                  <c:v>36</c:v>
                </c:pt>
                <c:pt idx="3">
                  <c:v>41</c:v>
                </c:pt>
                <c:pt idx="4">
                  <c:v>40</c:v>
                </c:pt>
                <c:pt idx="5">
                  <c:v>35</c:v>
                </c:pt>
              </c:numCache>
            </c:numRef>
          </c:val>
        </c:ser>
        <c:ser>
          <c:idx val="2"/>
          <c:order val="2"/>
          <c:tx>
            <c:strRef>
              <c:f>Sheet1!$D$1</c:f>
              <c:strCache>
                <c:ptCount val="1"/>
                <c:pt idx="0">
                  <c:v>Other sources</c:v>
                </c:pt>
              </c:strCache>
            </c:strRef>
          </c:tx>
          <c:spPr>
            <a:solidFill>
              <a:schemeClr val="accent2"/>
            </a:solidFill>
          </c:spPr>
          <c:invertIfNegative val="0"/>
          <c:dLbls>
            <c:dLbl>
              <c:idx val="0"/>
              <c:layout/>
              <c:tx>
                <c:rich>
                  <a:bodyPr/>
                  <a:lstStyle/>
                  <a:p>
                    <a:r>
                      <a:rPr lang="en-US" dirty="0" smtClean="0"/>
                      <a:t>13</a:t>
                    </a:r>
                    <a:endParaRPr lang="en-US" dirty="0"/>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Sheet1!$A$2:$A$7</c:f>
              <c:strCache>
                <c:ptCount val="6"/>
                <c:pt idx="0">
                  <c:v>Total</c:v>
                </c:pt>
                <c:pt idx="1">
                  <c:v>Female sterilization</c:v>
                </c:pt>
                <c:pt idx="2">
                  <c:v>Pill</c:v>
                </c:pt>
                <c:pt idx="3">
                  <c:v>IUD</c:v>
                </c:pt>
                <c:pt idx="4">
                  <c:v>Injectables</c:v>
                </c:pt>
                <c:pt idx="5">
                  <c:v>Condom</c:v>
                </c:pt>
              </c:strCache>
            </c:strRef>
          </c:cat>
          <c:val>
            <c:numRef>
              <c:f>Sheet1!$D$2:$D$7</c:f>
              <c:numCache>
                <c:formatCode>General</c:formatCode>
                <c:ptCount val="6"/>
                <c:pt idx="0">
                  <c:v>13</c:v>
                </c:pt>
                <c:pt idx="1">
                  <c:v>0</c:v>
                </c:pt>
                <c:pt idx="2">
                  <c:v>14</c:v>
                </c:pt>
                <c:pt idx="3">
                  <c:v>6</c:v>
                </c:pt>
                <c:pt idx="4">
                  <c:v>3</c:v>
                </c:pt>
                <c:pt idx="5">
                  <c:v>32</c:v>
                </c:pt>
              </c:numCache>
            </c:numRef>
          </c:val>
        </c:ser>
        <c:dLbls>
          <c:showLegendKey val="0"/>
          <c:showVal val="1"/>
          <c:showCatName val="0"/>
          <c:showSerName val="0"/>
          <c:showPercent val="0"/>
          <c:showBubbleSize val="0"/>
        </c:dLbls>
        <c:gapWidth val="150"/>
        <c:overlap val="-25"/>
        <c:axId val="367784704"/>
        <c:axId val="367786624"/>
      </c:barChart>
      <c:catAx>
        <c:axId val="367784704"/>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367786624"/>
        <c:crosses val="autoZero"/>
        <c:auto val="1"/>
        <c:lblAlgn val="ctr"/>
        <c:lblOffset val="100"/>
        <c:noMultiLvlLbl val="0"/>
      </c:catAx>
      <c:valAx>
        <c:axId val="367786624"/>
        <c:scaling>
          <c:orientation val="minMax"/>
          <c:max val="80"/>
        </c:scaling>
        <c:delete val="1"/>
        <c:axPos val="l"/>
        <c:numFmt formatCode="General" sourceLinked="1"/>
        <c:majorTickMark val="out"/>
        <c:minorTickMark val="none"/>
        <c:tickLblPos val="none"/>
        <c:crossAx val="367784704"/>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6"/>
              </a:solidFill>
            </c:spPr>
          </c:dPt>
          <c:dPt>
            <c:idx val="2"/>
            <c:invertIfNegative val="0"/>
            <c:bubble3D val="0"/>
            <c:spPr>
              <a:solidFill>
                <a:schemeClr val="accent1"/>
              </a:solidFill>
            </c:spPr>
          </c:dPt>
          <c:dPt>
            <c:idx val="3"/>
            <c:invertIfNegative val="0"/>
            <c:bubble3D val="0"/>
            <c:spPr>
              <a:solidFill>
                <a:schemeClr val="accent4"/>
              </a:solidFill>
            </c:spPr>
          </c:dPt>
          <c:dPt>
            <c:idx val="4"/>
            <c:invertIfNegative val="0"/>
            <c:bubble3D val="0"/>
            <c:spPr>
              <a:solidFill>
                <a:schemeClr val="accent3"/>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Total demand</c:v>
                </c:pt>
                <c:pt idx="1">
                  <c:v>Met need</c:v>
                </c:pt>
                <c:pt idx="2">
                  <c:v>Unmet need</c:v>
                </c:pt>
                <c:pt idx="3">
                  <c:v>Percent of demand satisifed</c:v>
                </c:pt>
                <c:pt idx="4">
                  <c:v>Percent of demand satisfied by modern methods</c:v>
                </c:pt>
              </c:strCache>
            </c:strRef>
          </c:cat>
          <c:val>
            <c:numRef>
              <c:f>Sheet1!$B$2:$B$6</c:f>
              <c:numCache>
                <c:formatCode>General</c:formatCode>
                <c:ptCount val="5"/>
                <c:pt idx="0">
                  <c:v>55</c:v>
                </c:pt>
                <c:pt idx="1">
                  <c:v>35</c:v>
                </c:pt>
                <c:pt idx="2">
                  <c:v>20</c:v>
                </c:pt>
                <c:pt idx="3">
                  <c:v>64</c:v>
                </c:pt>
                <c:pt idx="4">
                  <c:v>47</c:v>
                </c:pt>
              </c:numCache>
            </c:numRef>
          </c:val>
        </c:ser>
        <c:dLbls>
          <c:showLegendKey val="0"/>
          <c:showVal val="1"/>
          <c:showCatName val="0"/>
          <c:showSerName val="0"/>
          <c:showPercent val="0"/>
          <c:showBubbleSize val="0"/>
        </c:dLbls>
        <c:gapWidth val="150"/>
        <c:overlap val="-25"/>
        <c:axId val="118168960"/>
        <c:axId val="118218752"/>
      </c:barChart>
      <c:catAx>
        <c:axId val="118168960"/>
        <c:scaling>
          <c:orientation val="minMax"/>
        </c:scaling>
        <c:delete val="0"/>
        <c:axPos val="b"/>
        <c:majorTickMark val="none"/>
        <c:minorTickMark val="none"/>
        <c:tickLblPos val="nextTo"/>
        <c:txPr>
          <a:bodyPr/>
          <a:lstStyle/>
          <a:p>
            <a:pPr>
              <a:defRPr>
                <a:solidFill>
                  <a:schemeClr val="bg1"/>
                </a:solidFill>
              </a:defRPr>
            </a:pPr>
            <a:endParaRPr lang="en-US"/>
          </a:p>
        </c:txPr>
        <c:crossAx val="118218752"/>
        <c:crosses val="autoZero"/>
        <c:auto val="1"/>
        <c:lblAlgn val="ctr"/>
        <c:lblOffset val="100"/>
        <c:noMultiLvlLbl val="0"/>
      </c:catAx>
      <c:valAx>
        <c:axId val="118218752"/>
        <c:scaling>
          <c:orientation val="minMax"/>
          <c:max val="100"/>
        </c:scaling>
        <c:delete val="1"/>
        <c:axPos val="l"/>
        <c:numFmt formatCode="General" sourceLinked="1"/>
        <c:majorTickMark val="out"/>
        <c:minorTickMark val="none"/>
        <c:tickLblPos val="none"/>
        <c:crossAx val="1181689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Lbls>
            <c:dLbl>
              <c:idx val="1"/>
              <c:spPr/>
              <c:txPr>
                <a:bodyPr/>
                <a:lstStyle/>
                <a:p>
                  <a:pPr>
                    <a:defRPr>
                      <a:solidFill>
                        <a:schemeClr val="tx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howLegendKey val="0"/>
            <c:showVal val="0"/>
            <c:showCatName val="1"/>
            <c:showSerName val="0"/>
            <c:showPercent val="1"/>
            <c:showBubbleSize val="0"/>
            <c:showLeaderLines val="1"/>
          </c:dLbls>
          <c:cat>
            <c:strRef>
              <c:f>Sheet1!$A$2:$A$4</c:f>
              <c:strCache>
                <c:ptCount val="3"/>
                <c:pt idx="0">
                  <c:v>Intend to use</c:v>
                </c:pt>
                <c:pt idx="1">
                  <c:v>Unsure</c:v>
                </c:pt>
                <c:pt idx="2">
                  <c:v>Does not intend to use</c:v>
                </c:pt>
              </c:strCache>
            </c:strRef>
          </c:cat>
          <c:val>
            <c:numRef>
              <c:f>Sheet1!$B$2:$B$4</c:f>
              <c:numCache>
                <c:formatCode>General</c:formatCode>
                <c:ptCount val="3"/>
                <c:pt idx="0">
                  <c:v>39</c:v>
                </c:pt>
                <c:pt idx="1">
                  <c:v>17</c:v>
                </c:pt>
                <c:pt idx="2">
                  <c:v>44</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88E-2"/>
          <c:w val="0.95416666666666672"/>
          <c:h val="0.7135888287401575"/>
        </c:manualLayout>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Radio</c:v>
                </c:pt>
                <c:pt idx="1">
                  <c:v>Television</c:v>
                </c:pt>
                <c:pt idx="2">
                  <c:v>Print media</c:v>
                </c:pt>
                <c:pt idx="3">
                  <c:v>None</c:v>
                </c:pt>
              </c:strCache>
            </c:strRef>
          </c:cat>
          <c:val>
            <c:numRef>
              <c:f>Sheet1!$B$2:$B$5</c:f>
              <c:numCache>
                <c:formatCode>General</c:formatCode>
                <c:ptCount val="4"/>
                <c:pt idx="0">
                  <c:v>3</c:v>
                </c:pt>
                <c:pt idx="1">
                  <c:v>25</c:v>
                </c:pt>
                <c:pt idx="2">
                  <c:v>4</c:v>
                </c:pt>
                <c:pt idx="3">
                  <c:v>74</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Radio</c:v>
                </c:pt>
                <c:pt idx="1">
                  <c:v>Television</c:v>
                </c:pt>
                <c:pt idx="2">
                  <c:v>Print media</c:v>
                </c:pt>
                <c:pt idx="3">
                  <c:v>None</c:v>
                </c:pt>
              </c:strCache>
            </c:strRef>
          </c:cat>
          <c:val>
            <c:numRef>
              <c:f>Sheet1!$C$2:$C$5</c:f>
              <c:numCache>
                <c:formatCode>General</c:formatCode>
                <c:ptCount val="4"/>
                <c:pt idx="0">
                  <c:v>14</c:v>
                </c:pt>
                <c:pt idx="1">
                  <c:v>49</c:v>
                </c:pt>
                <c:pt idx="2">
                  <c:v>22</c:v>
                </c:pt>
                <c:pt idx="3">
                  <c:v>48</c:v>
                </c:pt>
              </c:numCache>
            </c:numRef>
          </c:val>
        </c:ser>
        <c:dLbls>
          <c:showLegendKey val="0"/>
          <c:showVal val="1"/>
          <c:showCatName val="0"/>
          <c:showSerName val="0"/>
          <c:showPercent val="0"/>
          <c:showBubbleSize val="0"/>
        </c:dLbls>
        <c:gapWidth val="150"/>
        <c:overlap val="-25"/>
        <c:axId val="348840704"/>
        <c:axId val="348850048"/>
      </c:barChart>
      <c:catAx>
        <c:axId val="348840704"/>
        <c:scaling>
          <c:orientation val="minMax"/>
        </c:scaling>
        <c:delete val="0"/>
        <c:axPos val="b"/>
        <c:majorTickMark val="none"/>
        <c:minorTickMark val="none"/>
        <c:tickLblPos val="nextTo"/>
        <c:txPr>
          <a:bodyPr/>
          <a:lstStyle/>
          <a:p>
            <a:pPr>
              <a:defRPr>
                <a:solidFill>
                  <a:schemeClr val="bg1"/>
                </a:solidFill>
              </a:defRPr>
            </a:pPr>
            <a:endParaRPr lang="en-US"/>
          </a:p>
        </c:txPr>
        <c:crossAx val="348850048"/>
        <c:crosses val="autoZero"/>
        <c:auto val="1"/>
        <c:lblAlgn val="ctr"/>
        <c:lblOffset val="100"/>
        <c:noMultiLvlLbl val="0"/>
      </c:catAx>
      <c:valAx>
        <c:axId val="348850048"/>
        <c:scaling>
          <c:orientation val="minMax"/>
          <c:max val="100"/>
        </c:scaling>
        <c:delete val="1"/>
        <c:axPos val="l"/>
        <c:numFmt formatCode="General" sourceLinked="1"/>
        <c:majorTickMark val="out"/>
        <c:minorTickMark val="none"/>
        <c:tickLblPos val="none"/>
        <c:crossAx val="348840704"/>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Pakistani women and men. Only 4% of women  and 7% of men correctly identified the fertile period as halfway between a</a:t>
            </a:r>
            <a:r>
              <a:rPr lang="en-US" baseline="0" dirty="0" smtClean="0"/>
              <a:t> woman’s menstrual periods. 30% of women believe that the fertile period is right after a woman’s period has ended, and 38%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12</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lady health workers, currently provide family planning to 46% of current users, while the private medical sector provides methods to 35% of current</a:t>
            </a:r>
            <a:r>
              <a:rPr lang="en-US" baseline="0" dirty="0" smtClean="0"/>
              <a:t> users. Two-thirds of female sterilizations are accessed at public facilities, while condoms are primarily from the private sector.</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13</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one-third of modern contraceptive users were informed by a health or family</a:t>
            </a:r>
            <a:r>
              <a:rPr lang="en-US" baseline="0" dirty="0" smtClean="0"/>
              <a:t> planning worker about potential side effects of the method they use, 28% were informed about what to do if they experienced side effects, and 28% were informed of other methods available. Users were as likely to receive information about side effects or problems from the public sector (35%) as from the private sector (34%). Hospitals and clinics are the major source of information about side effects in the private sector (39%), whereas lady health workers play a major role in the public sector (35%).</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higher in rural (22%) than in urban areas (17%). Unmet need is highest in </a:t>
            </a:r>
            <a:r>
              <a:rPr lang="en-US" sz="1200" kern="1200" dirty="0" err="1" smtClean="0">
                <a:solidFill>
                  <a:schemeClr val="tx1"/>
                </a:solidFill>
                <a:effectLst/>
                <a:latin typeface="+mn-lt"/>
                <a:ea typeface="+mn-ea"/>
                <a:cs typeface="+mn-cs"/>
              </a:rPr>
              <a:t>Balochistan</a:t>
            </a:r>
            <a:r>
              <a:rPr lang="en-US" sz="1200" kern="1200" dirty="0" smtClean="0">
                <a:solidFill>
                  <a:schemeClr val="tx1"/>
                </a:solidFill>
                <a:effectLst/>
                <a:latin typeface="+mn-lt"/>
                <a:ea typeface="+mn-ea"/>
                <a:cs typeface="+mn-cs"/>
              </a:rPr>
              <a:t> (31%) and lowest in ICT Islamabad (13%). In addition, unmet need is highest among women with no education (22%) and lowest among those with more than a secondary education (15%). Unmet need decreases with increasing wealth, from 25% in the poorest households to 15% in the wealthiest</a:t>
            </a:r>
            <a:r>
              <a:rPr lang="en-US" sz="1200" kern="1200" baseline="0" dirty="0" smtClean="0">
                <a:solidFill>
                  <a:schemeClr val="tx1"/>
                </a:solidFill>
                <a:effectLst/>
                <a:latin typeface="+mn-lt"/>
                <a:ea typeface="+mn-ea"/>
                <a:cs typeface="+mn-cs"/>
              </a:rPr>
              <a:t> households.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Overall, 20% of currently married women have an unmet need for family planning, 9% have an unmet need for spacing, and 11% have an unmet need for limiting births. 35% percent of women have a met need for family planning or are using a contraceptive method. If all currently married women who say they want to space or limit their children were to use a family planning method, the CPR would increase to 56%. Of the total demand for family planning methods, 64% is met by using any method and 47% is met by using modern methods.</a:t>
            </a:r>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1756356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18</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19</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39% of currently married women who reported not using any family planning methods said that they intend to use a family planning method in the future; 44% have no intention to use contraception, and 17% are unsure. </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20</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Three-quarters</a:t>
            </a:r>
            <a:r>
              <a:rPr lang="en-US" baseline="0" dirty="0" smtClean="0"/>
              <a:t> of women and half of men were not exposed to family planning messages through any of the three media sources. Television is the most common source of family planning message for women and men. Radio is the least common media for family planning messages among women and men. Men are more likely to see messages in print media than women. </a:t>
            </a:r>
            <a:r>
              <a:rPr lang="en-US" sz="1200" kern="1200" dirty="0" smtClean="0">
                <a:solidFill>
                  <a:schemeClr val="tx1"/>
                </a:solidFill>
                <a:effectLst/>
                <a:latin typeface="+mn-lt"/>
                <a:ea typeface="+mn-ea"/>
                <a:cs typeface="+mn-cs"/>
              </a:rPr>
              <a:t>34% of women and 60% of men in urban areas are exposed to family planning messages through television, as compared with 20% of rural women and 42% of rural</a:t>
            </a:r>
            <a:r>
              <a:rPr lang="en-US" sz="1200" kern="1200" baseline="0" dirty="0" smtClean="0">
                <a:solidFill>
                  <a:schemeClr val="tx1"/>
                </a:solidFill>
                <a:effectLst/>
                <a:latin typeface="+mn-lt"/>
                <a:ea typeface="+mn-ea"/>
                <a:cs typeface="+mn-cs"/>
              </a:rPr>
              <a:t> men</a:t>
            </a:r>
            <a:r>
              <a:rPr lang="en-US" sz="1200" kern="1200" dirty="0" smtClean="0">
                <a:solidFill>
                  <a:schemeClr val="tx1"/>
                </a:solidFill>
                <a:effectLst/>
                <a:latin typeface="+mn-lt"/>
                <a:ea typeface="+mn-ea"/>
                <a:cs typeface="+mn-cs"/>
              </a:rPr>
              <a:t>. </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21</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having less children for a more prosperous life (43%), followed by messages about birth spacing (38%), messages promoting the use of contraceptives (30%), and limiting the family size (24%). The results for men differed from those for women. 67% of men heard, saw, or read messages about limiting family size, 52% were exposed to messages about birth spacing, 19%</a:t>
            </a:r>
            <a:r>
              <a:rPr lang="en-US" sz="1200" kern="1200" baseline="0" dirty="0" smtClean="0">
                <a:solidFill>
                  <a:schemeClr val="tx1"/>
                </a:solidFill>
                <a:effectLst/>
                <a:latin typeface="+mn-lt"/>
                <a:ea typeface="+mn-ea"/>
                <a:cs typeface="+mn-cs"/>
              </a:rPr>
              <a:t> were about having less children for a more prosperous life, and 14% about use of contraceptives. </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29% were visited by a field worker who discussed family planning, and 6% of women visited a health facility where they discussed family planning. Overall, two-thirds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almost all women know of a modern method, while 73% know of a traditional method. </a:t>
            </a:r>
            <a:endParaRPr lang="en-US" noProof="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More than one-third of married women currently use any method of contraception and one-quarter currently use a modern method of contraception.</a:t>
            </a:r>
            <a:endParaRPr lang="en-US" noProof="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Pakistan is 35% with 26% of married women using modern methods of contraception and 9% using any traditional method of contraception. Among modern methods, condoms and female sterilization are the most popular (9% each). </a:t>
            </a:r>
            <a:endParaRPr lang="en-US" noProof="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Nearly</a:t>
            </a:r>
            <a:r>
              <a:rPr lang="en-US" baseline="0" dirty="0" smtClean="0"/>
              <a:t> one-third of married women in urban areas use modern methods, compared with 23% of women in rural areas. </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30% of married women with higher education use modern methods,</a:t>
            </a:r>
            <a:r>
              <a:rPr lang="en-US" baseline="0" noProof="0" dirty="0" smtClean="0"/>
              <a:t> compared with 23% of married women with no education. Modern method use is also highest among women from the wealthiest households.</a:t>
            </a:r>
            <a:endParaRPr lang="en-US" noProof="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16% in </a:t>
            </a:r>
            <a:r>
              <a:rPr lang="en-US" sz="1200" kern="1200" baseline="0" dirty="0" err="1" smtClean="0">
                <a:solidFill>
                  <a:schemeClr val="tx1"/>
                </a:solidFill>
                <a:effectLst/>
                <a:latin typeface="+mn-lt"/>
                <a:ea typeface="+mn-ea"/>
                <a:cs typeface="+mn-cs"/>
              </a:rPr>
              <a:t>Balochistan</a:t>
            </a:r>
            <a:r>
              <a:rPr lang="en-US" sz="1200" kern="1200" baseline="0" dirty="0" smtClean="0">
                <a:solidFill>
                  <a:schemeClr val="tx1"/>
                </a:solidFill>
                <a:effectLst/>
                <a:latin typeface="+mn-lt"/>
                <a:ea typeface="+mn-ea"/>
                <a:cs typeface="+mn-cs"/>
              </a:rPr>
              <a:t> to a high of 44% in Islamabad. </a:t>
            </a:r>
            <a:r>
              <a:rPr lang="en-US" sz="1200" kern="1200" dirty="0" smtClean="0">
                <a:solidFill>
                  <a:schemeClr val="tx1"/>
                </a:solidFill>
                <a:effectLst/>
                <a:latin typeface="+mn-lt"/>
                <a:ea typeface="+mn-ea"/>
                <a:cs typeface="+mn-cs"/>
              </a:rPr>
              <a:t>Among modern methods, female sterilization is the method of choice in Punjab and Sindh. The most commonly reported method in ICT Islamabad (as well as in the urban sections of Khyber </a:t>
            </a:r>
            <a:r>
              <a:rPr lang="en-US" sz="1200" kern="1200" dirty="0" err="1" smtClean="0">
                <a:solidFill>
                  <a:schemeClr val="tx1"/>
                </a:solidFill>
                <a:effectLst/>
                <a:latin typeface="+mn-lt"/>
                <a:ea typeface="+mn-ea"/>
                <a:cs typeface="+mn-cs"/>
              </a:rPr>
              <a:t>Pakhtunkhwa</a:t>
            </a:r>
            <a:r>
              <a:rPr lang="en-US" sz="1200" kern="1200" dirty="0" smtClean="0">
                <a:solidFill>
                  <a:schemeClr val="tx1"/>
                </a:solidFill>
                <a:effectLst/>
                <a:latin typeface="+mn-lt"/>
                <a:ea typeface="+mn-ea"/>
                <a:cs typeface="+mn-cs"/>
              </a:rPr>
              <a:t>, Sindh, and Punjab) is the condom. IUDs and injectables are popular in </a:t>
            </a:r>
            <a:r>
              <a:rPr lang="en-US" sz="1200" kern="1200" dirty="0" err="1" smtClean="0">
                <a:solidFill>
                  <a:schemeClr val="tx1"/>
                </a:solidFill>
                <a:effectLst/>
                <a:latin typeface="+mn-lt"/>
                <a:ea typeface="+mn-ea"/>
                <a:cs typeface="+mn-cs"/>
              </a:rPr>
              <a:t>Gilgit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Baltistan</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9</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increased since 1990-91. Use of modern family planning methods has increased from 9% in 1990-91</a:t>
            </a:r>
            <a:r>
              <a:rPr lang="en-US" baseline="0" noProof="0" dirty="0" smtClean="0"/>
              <a:t> to 26% in 2012-13. The use of female sterilization, condoms, and withdrawal increased slightly since 2006-07.</a:t>
            </a:r>
            <a:endParaRPr lang="en-US" noProof="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alpha val="50000"/>
          </a:schemeClr>
        </a:solidFill>
        <a:effectLst/>
      </p:bgPr>
    </p:bg>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85725" y="142745"/>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85119"/>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7620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93" r:id="rId1"/>
    <p:sldLayoutId id="2147483703" r:id="rId2"/>
    <p:sldLayoutId id="2147483722" r:id="rId3"/>
    <p:sldLayoutId id="2147483723" r:id="rId4"/>
  </p:sldLayoutIdLst>
  <p:hf sldNum="0" hdr="0" ftr="0" dt="0"/>
  <p:txStyles>
    <p:title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bg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bg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bg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bg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12" r:id="rId1"/>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36418" y="1600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
        <p:nvSpPr>
          <p:cNvPr id="11" name="TextBox 10"/>
          <p:cNvSpPr txBox="1"/>
          <p:nvPr/>
        </p:nvSpPr>
        <p:spPr>
          <a:xfrm>
            <a:off x="6096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algn="ctr"/>
            <a:r>
              <a:rPr lang="en-US" b="1" dirty="0" smtClean="0">
                <a:solidFill>
                  <a:schemeClr val="accent1"/>
                </a:solidFill>
              </a:rPr>
              <a:t>4% </a:t>
            </a:r>
            <a:r>
              <a:rPr lang="en-US" dirty="0" smtClean="0"/>
              <a:t>of ever-married women</a:t>
            </a:r>
            <a:r>
              <a:rPr lang="en-US" b="1" dirty="0" smtClean="0"/>
              <a:t> </a:t>
            </a:r>
            <a:r>
              <a:rPr lang="en-US" dirty="0" smtClean="0"/>
              <a:t>and</a:t>
            </a:r>
            <a:r>
              <a:rPr lang="en-US" b="1" dirty="0" smtClean="0"/>
              <a:t> </a:t>
            </a:r>
            <a:r>
              <a:rPr lang="en-US" b="1" dirty="0" smtClean="0">
                <a:solidFill>
                  <a:schemeClr val="accent1"/>
                </a:solidFill>
              </a:rPr>
              <a:t>7%</a:t>
            </a:r>
            <a:r>
              <a:rPr lang="en-US" b="1" dirty="0" smtClean="0">
                <a:solidFill>
                  <a:schemeClr val="accent6"/>
                </a:solidFill>
              </a:rPr>
              <a:t> </a:t>
            </a:r>
            <a:r>
              <a:rPr lang="en-US" dirty="0" smtClean="0"/>
              <a:t>of </a:t>
            </a:r>
          </a:p>
          <a:p>
            <a:pPr marL="0" indent="0" algn="ctr">
              <a:buNone/>
            </a:pPr>
            <a:r>
              <a:rPr lang="en-US" dirty="0" smtClean="0"/>
              <a:t>ever-married men </a:t>
            </a:r>
            <a:r>
              <a:rPr lang="en-US" b="1" dirty="0" smtClean="0">
                <a:solidFill>
                  <a:schemeClr val="accent1"/>
                </a:solidFill>
              </a:rPr>
              <a:t>correctly identified the fertile period</a:t>
            </a:r>
            <a:endParaRPr lang="en-US" dirty="0" smtClean="0"/>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dirty="0" smtClean="0"/>
              <a:t>Knowledge and use</a:t>
            </a:r>
          </a:p>
          <a:p>
            <a:r>
              <a:rPr lang="en-US" b="1" dirty="0" smtClean="0">
                <a:solidFill>
                  <a:schemeClr val="accent1"/>
                </a:solidFill>
              </a:rPr>
              <a:t>Source of methods</a:t>
            </a:r>
          </a:p>
          <a:p>
            <a:r>
              <a:rPr lang="en-US" dirty="0" smtClean="0"/>
              <a:t>Need for family planning</a:t>
            </a:r>
          </a:p>
          <a:p>
            <a:r>
              <a:rPr lang="en-US" dirty="0" smtClean="0"/>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381000" y="0"/>
            <a:ext cx="8229600" cy="914400"/>
          </a:xfrm>
        </p:spPr>
        <p:txBody>
          <a:bodyPr/>
          <a:lstStyle/>
          <a:p>
            <a:r>
              <a:rPr lang="en-US" sz="3600" dirty="0" smtClean="0">
                <a:solidFill>
                  <a:schemeClr val="bg1"/>
                </a:solidFill>
              </a:rPr>
              <a:t>Source of Contraception</a:t>
            </a:r>
          </a:p>
        </p:txBody>
      </p:sp>
      <p:sp>
        <p:nvSpPr>
          <p:cNvPr id="31747" name="Text Box 3"/>
          <p:cNvSpPr txBox="1">
            <a:spLocks noChangeArrowheads="1"/>
          </p:cNvSpPr>
          <p:nvPr/>
        </p:nvSpPr>
        <p:spPr bwMode="auto">
          <a:xfrm>
            <a:off x="76200" y="847060"/>
            <a:ext cx="8229600" cy="313932"/>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distribution of current users of modern contraceptive </a:t>
            </a:r>
            <a:r>
              <a:rPr lang="en-US" i="1" dirty="0" smtClean="0">
                <a:solidFill>
                  <a:schemeClr val="bg1"/>
                </a:solidFill>
                <a:latin typeface="Calibri" pitchFamily="34" charset="0"/>
              </a:rPr>
              <a:t>methods age 15-49</a:t>
            </a:r>
            <a:endParaRPr lang="en-US" i="1" dirty="0">
              <a:solidFill>
                <a:schemeClr val="bg1"/>
              </a:solidFill>
              <a:latin typeface="Calibri" pitchFamily="34" charset="0"/>
            </a:endParaRPr>
          </a:p>
        </p:txBody>
      </p:sp>
      <p:graphicFrame>
        <p:nvGraphicFramePr>
          <p:cNvPr id="5" name="Content Placeholder 6"/>
          <p:cNvGraphicFramePr>
            <a:graphicFrameLocks noGrp="1"/>
          </p:cNvGraphicFramePr>
          <p:nvPr>
            <p:ph/>
            <p:extLst>
              <p:ext uri="{D42A27DB-BD31-4B8C-83A1-F6EECF244321}">
                <p14:modId xmlns:p14="http://schemas.microsoft.com/office/powerpoint/2010/main" val="3647902642"/>
              </p:ext>
            </p:extLst>
          </p:nvPr>
        </p:nvGraphicFramePr>
        <p:xfrm>
          <a:off x="457200" y="1371600"/>
          <a:ext cx="8229600" cy="518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accent1"/>
                </a:solidFill>
              </a:rPr>
              <a:t>34% </a:t>
            </a:r>
            <a:r>
              <a:rPr lang="en-US" sz="2800" dirty="0" smtClean="0"/>
              <a:t>of modern contraceptive users were </a:t>
            </a:r>
            <a:r>
              <a:rPr lang="en-US" sz="2800" b="1" dirty="0" smtClean="0">
                <a:solidFill>
                  <a:schemeClr val="accent1"/>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accent1"/>
                </a:solidFill>
              </a:rPr>
              <a:t>28%</a:t>
            </a:r>
            <a:r>
              <a:rPr lang="en-US" sz="2800" b="1" dirty="0" smtClean="0">
                <a:solidFill>
                  <a:schemeClr val="accent6"/>
                </a:solidFill>
              </a:rPr>
              <a:t> </a:t>
            </a:r>
            <a:r>
              <a:rPr lang="en-US" sz="2800" dirty="0" smtClean="0"/>
              <a:t>were informed about what to do if they </a:t>
            </a:r>
            <a:r>
              <a:rPr lang="en-US" sz="2800" b="1" dirty="0" smtClean="0">
                <a:solidFill>
                  <a:schemeClr val="accent1"/>
                </a:solidFill>
              </a:rPr>
              <a:t>experienced side effects</a:t>
            </a:r>
            <a:r>
              <a:rPr lang="en-US" sz="2800" dirty="0" smtClean="0"/>
              <a:t>. </a:t>
            </a:r>
          </a:p>
          <a:p>
            <a:r>
              <a:rPr lang="en-US" sz="2800" b="1" dirty="0" smtClean="0">
                <a:solidFill>
                  <a:schemeClr val="accent1"/>
                </a:solidFill>
              </a:rPr>
              <a:t>28% </a:t>
            </a:r>
            <a:r>
              <a:rPr lang="en-US" sz="2800" dirty="0" smtClean="0"/>
              <a:t>were informed of </a:t>
            </a:r>
            <a:r>
              <a:rPr lang="en-US" sz="2800" b="1" dirty="0" smtClean="0">
                <a:solidFill>
                  <a:schemeClr val="accent1"/>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dirty="0" smtClean="0"/>
              <a:t>Knowledge and use</a:t>
            </a:r>
          </a:p>
          <a:p>
            <a:r>
              <a:rPr lang="en-US" dirty="0" smtClean="0">
                <a:solidFill>
                  <a:schemeClr val="bg1"/>
                </a:solidFill>
              </a:rPr>
              <a:t>Source of methods</a:t>
            </a:r>
          </a:p>
          <a:p>
            <a:r>
              <a:rPr lang="en-US" b="1" dirty="0" smtClean="0">
                <a:solidFill>
                  <a:schemeClr val="accent1"/>
                </a:solidFill>
              </a:rPr>
              <a:t>Need for family planning</a:t>
            </a:r>
          </a:p>
          <a:p>
            <a:r>
              <a:rPr lang="en-US" dirty="0" smtClean="0"/>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bg1"/>
                </a:solidFill>
                <a:uLnTx/>
                <a:uFillTx/>
                <a:latin typeface="+mj-lt"/>
                <a:ea typeface="+mj-ea"/>
                <a:cs typeface="+mj-cs"/>
              </a:rPr>
              <a:t>Women are considered as having an </a:t>
            </a:r>
            <a:br>
              <a:rPr kumimoji="0" lang="en-US" sz="3600" b="1" i="0" u="none" strike="noStrike" kern="1200" cap="none" spc="0" normalizeH="0" baseline="0" noProof="0" dirty="0" smtClean="0">
                <a:ln>
                  <a:noFill/>
                </a:ln>
                <a:solidFill>
                  <a:schemeClr val="bg1"/>
                </a:solidFill>
                <a:uLnTx/>
                <a:uFillTx/>
                <a:latin typeface="+mj-lt"/>
                <a:ea typeface="+mj-ea"/>
                <a:cs typeface="+mj-cs"/>
              </a:rPr>
            </a:br>
            <a:r>
              <a:rPr kumimoji="0" lang="en-US" sz="3600" b="1" i="0" u="none" strike="noStrike" kern="1200" cap="none" spc="0" normalizeH="0" baseline="0" noProof="0" dirty="0" smtClean="0">
                <a:ln>
                  <a:noFill/>
                </a:ln>
                <a:solidFill>
                  <a:schemeClr val="bg1"/>
                </a:solidFill>
                <a:uLnTx/>
                <a:uFillTx/>
                <a:latin typeface="+mj-lt"/>
                <a:ea typeface="+mj-ea"/>
                <a:cs typeface="+mj-cs"/>
              </a:rPr>
              <a:t>unmet need for family planning </a:t>
            </a:r>
            <a:br>
              <a:rPr kumimoji="0" lang="en-US" sz="3600" b="1" i="0" u="none" strike="noStrike" kern="1200" cap="none" spc="0" normalizeH="0" baseline="0" noProof="0" dirty="0" smtClean="0">
                <a:ln>
                  <a:noFill/>
                </a:ln>
                <a:solidFill>
                  <a:schemeClr val="bg1"/>
                </a:solidFill>
                <a:uLnTx/>
                <a:uFillTx/>
                <a:latin typeface="+mj-lt"/>
                <a:ea typeface="+mj-ea"/>
                <a:cs typeface="+mj-cs"/>
              </a:rPr>
            </a:br>
            <a:r>
              <a:rPr kumimoji="0" lang="en-US" sz="3600" b="1" i="0" u="none" strike="noStrike" kern="1200" cap="none" spc="0" normalizeH="0" baseline="0" noProof="0" dirty="0" smtClean="0">
                <a:ln>
                  <a:noFill/>
                </a:ln>
                <a:solidFill>
                  <a:schemeClr val="bg1"/>
                </a:solidFill>
                <a:uLnTx/>
                <a:uFillTx/>
                <a:latin typeface="+mj-lt"/>
                <a:ea typeface="+mj-ea"/>
                <a:cs typeface="+mj-cs"/>
              </a:rPr>
              <a:t>if they are fecund and wish</a:t>
            </a:r>
            <a:r>
              <a:rPr kumimoji="0" lang="en-US" sz="3600" b="1" i="0" u="none" strike="noStrike" kern="1200" cap="none" spc="0" normalizeH="0" baseline="0" noProof="0" dirty="0" smtClean="0">
                <a:ln>
                  <a:noFill/>
                </a:ln>
                <a:solidFill>
                  <a:schemeClr val="bg1"/>
                </a:solidFill>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accent1"/>
                </a:solidFill>
                <a:latin typeface="+mj-lt"/>
              </a:rPr>
              <a:t>to </a:t>
            </a:r>
            <a:r>
              <a:rPr lang="en-US" sz="3600" dirty="0">
                <a:solidFill>
                  <a:schemeClr val="accent1"/>
                </a:solidFill>
                <a:latin typeface="+mj-lt"/>
              </a:rPr>
              <a:t>space their next birth </a:t>
            </a:r>
          </a:p>
          <a:p>
            <a:pPr algn="ctr" eaLnBrk="0" hangingPunct="0">
              <a:lnSpc>
                <a:spcPct val="15000"/>
              </a:lnSpc>
            </a:pPr>
            <a:endParaRPr lang="en-US" sz="3600" dirty="0">
              <a:solidFill>
                <a:schemeClr val="accent1"/>
              </a:solidFill>
              <a:latin typeface="+mj-lt"/>
            </a:endParaRPr>
          </a:p>
          <a:p>
            <a:pPr algn="ctr" eaLnBrk="0" hangingPunct="0">
              <a:lnSpc>
                <a:spcPct val="85000"/>
              </a:lnSpc>
            </a:pPr>
            <a:r>
              <a:rPr lang="en-US" sz="3600" dirty="0" smtClean="0">
                <a:solidFill>
                  <a:schemeClr val="accent1"/>
                </a:solidFill>
                <a:latin typeface="+mj-lt"/>
              </a:rPr>
              <a:t>OR</a:t>
            </a:r>
            <a:endParaRPr lang="en-US" sz="3600" dirty="0">
              <a:solidFill>
                <a:schemeClr val="accent1"/>
              </a:solidFill>
              <a:latin typeface="+mj-lt"/>
            </a:endParaRPr>
          </a:p>
          <a:p>
            <a:pPr algn="ctr" eaLnBrk="0" hangingPunct="0">
              <a:lnSpc>
                <a:spcPct val="25000"/>
              </a:lnSpc>
            </a:pPr>
            <a:endParaRPr lang="en-US" sz="3600" dirty="0">
              <a:solidFill>
                <a:schemeClr val="accent1"/>
              </a:solidFill>
              <a:latin typeface="+mj-lt"/>
            </a:endParaRPr>
          </a:p>
          <a:p>
            <a:pPr algn="ctr" eaLnBrk="0" hangingPunct="0">
              <a:lnSpc>
                <a:spcPct val="85000"/>
              </a:lnSpc>
            </a:pPr>
            <a:r>
              <a:rPr lang="en-US" sz="3600" dirty="0" smtClean="0">
                <a:solidFill>
                  <a:schemeClr val="accent1"/>
                </a:solidFill>
                <a:latin typeface="+mj-lt"/>
              </a:rPr>
              <a:t>to </a:t>
            </a:r>
            <a:r>
              <a:rPr lang="en-US" sz="3600" dirty="0">
                <a:solidFill>
                  <a:schemeClr val="accent1"/>
                </a:solidFill>
                <a:latin typeface="+mj-lt"/>
              </a:rPr>
              <a:t>limit childbearing altogether</a:t>
            </a:r>
          </a:p>
          <a:p>
            <a:pPr algn="ctr" eaLnBrk="0" hangingPunct="0">
              <a:lnSpc>
                <a:spcPct val="35000"/>
              </a:lnSpc>
            </a:pPr>
            <a:endParaRPr lang="en-US" sz="3600" dirty="0">
              <a:solidFill>
                <a:schemeClr val="accent1"/>
              </a:solidFill>
              <a:latin typeface="+mj-lt"/>
            </a:endParaRPr>
          </a:p>
          <a:p>
            <a:pPr algn="ctr" eaLnBrk="0" hangingPunct="0">
              <a:lnSpc>
                <a:spcPct val="85000"/>
              </a:lnSpc>
            </a:pPr>
            <a:r>
              <a:rPr lang="en-US" sz="3600" dirty="0">
                <a:solidFill>
                  <a:schemeClr val="accent1"/>
                </a:solidFill>
                <a:latin typeface="+mj-lt"/>
              </a:rPr>
              <a:t>BUT</a:t>
            </a:r>
          </a:p>
          <a:p>
            <a:pPr algn="ctr" eaLnBrk="0" hangingPunct="0">
              <a:lnSpc>
                <a:spcPct val="35000"/>
              </a:lnSpc>
            </a:pPr>
            <a:endParaRPr lang="en-US" sz="3600" dirty="0">
              <a:solidFill>
                <a:schemeClr val="accent1"/>
              </a:solidFill>
              <a:latin typeface="+mj-lt"/>
            </a:endParaRPr>
          </a:p>
          <a:p>
            <a:pPr algn="ctr" eaLnBrk="0" hangingPunct="0">
              <a:lnSpc>
                <a:spcPct val="85000"/>
              </a:lnSpc>
            </a:pPr>
            <a:r>
              <a:rPr lang="en-US" sz="3600" dirty="0" smtClean="0">
                <a:solidFill>
                  <a:schemeClr val="accent1"/>
                </a:solidFill>
                <a:latin typeface="+mj-lt"/>
              </a:rPr>
              <a:t>are </a:t>
            </a:r>
            <a:r>
              <a:rPr lang="en-US" sz="3600" dirty="0">
                <a:solidFill>
                  <a:schemeClr val="accent1"/>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accent1"/>
                </a:solidFill>
              </a:rPr>
              <a:t>20%</a:t>
            </a:r>
            <a:r>
              <a:rPr lang="en-US" sz="3400" b="1" dirty="0" smtClean="0">
                <a:solidFill>
                  <a:schemeClr val="accent6"/>
                </a:solidFill>
              </a:rPr>
              <a:t> </a:t>
            </a:r>
            <a:r>
              <a:rPr lang="en-US" sz="3400" dirty="0" smtClean="0"/>
              <a:t>of </a:t>
            </a:r>
            <a:r>
              <a:rPr lang="en-US" sz="3400" dirty="0"/>
              <a:t>currently married women have an </a:t>
            </a:r>
            <a:r>
              <a:rPr lang="en-US" sz="3400" b="1" dirty="0">
                <a:solidFill>
                  <a:schemeClr val="accent1"/>
                </a:solidFill>
              </a:rPr>
              <a:t>unmet need for family planning:</a:t>
            </a:r>
          </a:p>
          <a:p>
            <a:pPr marL="0" indent="0" algn="ctr">
              <a:spcBef>
                <a:spcPct val="0"/>
              </a:spcBef>
              <a:buFontTx/>
              <a:buNone/>
            </a:pPr>
            <a:endParaRPr lang="en-US" sz="3400" b="1" dirty="0">
              <a:solidFill>
                <a:schemeClr val="accent1"/>
              </a:solidFill>
            </a:endParaRPr>
          </a:p>
          <a:p>
            <a:pPr marL="0" lvl="1" indent="0" algn="ctr">
              <a:spcBef>
                <a:spcPct val="0"/>
              </a:spcBef>
              <a:buFontTx/>
              <a:buChar char="•"/>
            </a:pPr>
            <a:r>
              <a:rPr lang="en-US" sz="3600" b="1" dirty="0" smtClean="0">
                <a:solidFill>
                  <a:schemeClr val="accent5"/>
                </a:solidFill>
              </a:rPr>
              <a:t> 9% </a:t>
            </a:r>
            <a:r>
              <a:rPr lang="en-US" sz="3600" b="1" dirty="0">
                <a:solidFill>
                  <a:schemeClr val="accent5"/>
                </a:solidFill>
              </a:rPr>
              <a:t>for spacing</a:t>
            </a:r>
          </a:p>
          <a:p>
            <a:pPr marL="0" lvl="1" indent="0" algn="ctr">
              <a:spcBef>
                <a:spcPct val="0"/>
              </a:spcBef>
              <a:buFontTx/>
              <a:buNone/>
            </a:pPr>
            <a:endParaRPr lang="en-US" sz="1800" b="1" dirty="0">
              <a:solidFill>
                <a:schemeClr val="accent5"/>
              </a:solidFill>
            </a:endParaRPr>
          </a:p>
          <a:p>
            <a:pPr marL="0" lvl="1" indent="0" algn="ctr">
              <a:spcBef>
                <a:spcPct val="0"/>
              </a:spcBef>
              <a:buFontTx/>
              <a:buChar char="•"/>
            </a:pPr>
            <a:r>
              <a:rPr lang="en-US" sz="3600" b="1" dirty="0">
                <a:solidFill>
                  <a:schemeClr val="accent5"/>
                </a:solidFill>
              </a:rPr>
              <a:t> </a:t>
            </a:r>
            <a:r>
              <a:rPr lang="en-US" sz="3600" b="1" dirty="0" smtClean="0">
                <a:solidFill>
                  <a:schemeClr val="accent5"/>
                </a:solidFill>
              </a:rPr>
              <a:t>11% </a:t>
            </a:r>
            <a:r>
              <a:rPr lang="en-US" sz="3600" b="1" dirty="0">
                <a:solidFill>
                  <a:schemeClr val="accent5"/>
                </a:solidFill>
              </a:rPr>
              <a:t>for limiting</a:t>
            </a:r>
          </a:p>
          <a:p>
            <a:pPr marL="0" lvl="1" indent="0" algn="ctr">
              <a:spcBef>
                <a:spcPct val="0"/>
              </a:spcBef>
              <a:buFontTx/>
              <a:buNone/>
            </a:pPr>
            <a:endParaRPr lang="en-US" sz="2400" b="1" dirty="0">
              <a:solidFill>
                <a:srgbClr val="000099"/>
              </a:solidFill>
            </a:endParaRPr>
          </a:p>
        </p:txBody>
      </p:sp>
      <p:sp>
        <p:nvSpPr>
          <p:cNvPr id="3" name="Rectangle 2"/>
          <p:cNvSpPr>
            <a:spLocks noGrp="1" noChangeArrowheads="1"/>
          </p:cNvSpPr>
          <p:nvPr>
            <p:ph type="title" idx="4294967295"/>
          </p:nvPr>
        </p:nvSpPr>
        <p:spPr>
          <a:xfrm>
            <a:off x="381000" y="0"/>
            <a:ext cx="8229600" cy="914400"/>
          </a:xfrm>
        </p:spPr>
        <p:txBody>
          <a:bodyPr/>
          <a:lstStyle/>
          <a:p>
            <a:r>
              <a:rPr lang="en-US" sz="3600" smtClean="0">
                <a:solidFill>
                  <a:schemeClr val="bg1"/>
                </a:solidFill>
              </a:rPr>
              <a:t>Unmet Need</a:t>
            </a:r>
            <a:endParaRPr lang="en-US" sz="3600" dirty="0" smtClean="0">
              <a:solidFill>
                <a:schemeClr val="bg1"/>
              </a:solidFill>
            </a:endParaRPr>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Demand for Family Planning</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37383071"/>
              </p:ext>
            </p:extLst>
          </p:nvPr>
        </p:nvGraphicFramePr>
        <p:xfrm>
          <a:off x="154172" y="1593834"/>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21759" y="5983069"/>
            <a:ext cx="1676400" cy="646331"/>
          </a:xfrm>
          <a:prstGeom prst="rect">
            <a:avLst/>
          </a:prstGeom>
          <a:noFill/>
        </p:spPr>
        <p:txBody>
          <a:bodyPr wrap="square" rtlCol="0">
            <a:spAutoFit/>
          </a:bodyPr>
          <a:lstStyle/>
          <a:p>
            <a:pPr algn="ctr"/>
            <a:r>
              <a:rPr lang="en-US" dirty="0" smtClean="0">
                <a:solidFill>
                  <a:schemeClr val="bg1"/>
                </a:solidFill>
                <a:latin typeface="+mj-lt"/>
              </a:rPr>
              <a:t>(Met need + unmet need)</a:t>
            </a:r>
            <a:endParaRPr lang="en-US" dirty="0">
              <a:solidFill>
                <a:schemeClr val="bg1"/>
              </a:solidFill>
              <a:latin typeface="+mj-lt"/>
            </a:endParaRPr>
          </a:p>
        </p:txBody>
      </p:sp>
      <p:sp>
        <p:nvSpPr>
          <p:cNvPr id="7" name="TextBox 6"/>
          <p:cNvSpPr txBox="1"/>
          <p:nvPr/>
        </p:nvSpPr>
        <p:spPr>
          <a:xfrm>
            <a:off x="2133600" y="5983069"/>
            <a:ext cx="1676400" cy="646331"/>
          </a:xfrm>
          <a:prstGeom prst="rect">
            <a:avLst/>
          </a:prstGeom>
          <a:noFill/>
        </p:spPr>
        <p:txBody>
          <a:bodyPr wrap="square" rtlCol="0">
            <a:spAutoFit/>
          </a:bodyPr>
          <a:lstStyle/>
          <a:p>
            <a:pPr algn="ctr"/>
            <a:r>
              <a:rPr lang="en-US" dirty="0" smtClean="0">
                <a:solidFill>
                  <a:schemeClr val="bg1"/>
                </a:solidFill>
                <a:latin typeface="+mj-lt"/>
              </a:rPr>
              <a:t>(Women currently using)</a:t>
            </a:r>
            <a:endParaRPr lang="en-US" dirty="0">
              <a:solidFill>
                <a:schemeClr val="bg1"/>
              </a:solidFill>
              <a:latin typeface="+mj-lt"/>
            </a:endParaRPr>
          </a:p>
        </p:txBody>
      </p:sp>
      <p:sp>
        <p:nvSpPr>
          <p:cNvPr id="8" name="TextBox 7"/>
          <p:cNvSpPr txBox="1"/>
          <p:nvPr/>
        </p:nvSpPr>
        <p:spPr>
          <a:xfrm>
            <a:off x="5791200" y="6121569"/>
            <a:ext cx="3124200" cy="369332"/>
          </a:xfrm>
          <a:prstGeom prst="rect">
            <a:avLst/>
          </a:prstGeom>
          <a:noFill/>
        </p:spPr>
        <p:txBody>
          <a:bodyPr wrap="square" rtlCol="0">
            <a:spAutoFit/>
          </a:bodyPr>
          <a:lstStyle/>
          <a:p>
            <a:pPr algn="ctr"/>
            <a:r>
              <a:rPr lang="en-US" dirty="0" smtClean="0">
                <a:solidFill>
                  <a:schemeClr val="bg1"/>
                </a:solidFill>
                <a:latin typeface="+mj-lt"/>
              </a:rPr>
              <a:t>(Met need/ total demand)</a:t>
            </a:r>
            <a:endParaRPr lang="en-US" dirty="0">
              <a:solidFill>
                <a:schemeClr val="bg1"/>
              </a:solidFill>
              <a:latin typeface="+mj-lt"/>
            </a:endParaRPr>
          </a:p>
        </p:txBody>
      </p:sp>
    </p:spTree>
    <p:extLst>
      <p:ext uri="{BB962C8B-B14F-4D97-AF65-F5344CB8AC3E}">
        <p14:creationId xmlns:p14="http://schemas.microsoft.com/office/powerpoint/2010/main" val="24969325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dirty="0" smtClean="0"/>
              <a:t>Knowledge and use</a:t>
            </a:r>
          </a:p>
          <a:p>
            <a:r>
              <a:rPr lang="en-US" dirty="0" smtClean="0">
                <a:solidFill>
                  <a:schemeClr val="bg1"/>
                </a:solidFill>
              </a:rPr>
              <a:t>Source of methods</a:t>
            </a:r>
          </a:p>
          <a:p>
            <a:r>
              <a:rPr lang="en-US" dirty="0" smtClean="0"/>
              <a:t>Need for family planning</a:t>
            </a:r>
          </a:p>
          <a:p>
            <a:r>
              <a:rPr lang="en-US" b="1" dirty="0" smtClean="0">
                <a:solidFill>
                  <a:schemeClr val="accent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solidFill>
                  <a:schemeClr val="bg1"/>
                </a:solidFill>
              </a:rPr>
              <a:t>Future Use of Contraception</a:t>
            </a:r>
          </a:p>
        </p:txBody>
      </p:sp>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distribution of currently married </a:t>
            </a:r>
            <a:r>
              <a:rPr lang="en-US" i="1" dirty="0" smtClean="0">
                <a:solidFill>
                  <a:schemeClr val="bg1"/>
                </a:solidFill>
                <a:latin typeface="Calibri" pitchFamily="34" charset="0"/>
              </a:rPr>
              <a:t>women </a:t>
            </a:r>
            <a:r>
              <a:rPr lang="en-US" i="1" dirty="0">
                <a:solidFill>
                  <a:schemeClr val="bg1"/>
                </a:solidFill>
                <a:latin typeface="Calibri" pitchFamily="34" charset="0"/>
              </a:rPr>
              <a:t>age 15-49 who are </a:t>
            </a:r>
            <a:r>
              <a:rPr lang="en-US" b="1" i="1" dirty="0">
                <a:solidFill>
                  <a:schemeClr val="bg1"/>
                </a:solidFill>
                <a:latin typeface="Calibri" pitchFamily="34" charset="0"/>
              </a:rPr>
              <a:t>not </a:t>
            </a:r>
            <a:r>
              <a:rPr lang="en-US" i="1" dirty="0">
                <a:solidFill>
                  <a:schemeClr val="bg1"/>
                </a:solidFill>
                <a:latin typeface="Calibri" pitchFamily="34" charset="0"/>
              </a:rPr>
              <a:t>currently </a:t>
            </a:r>
          </a:p>
          <a:p>
            <a:pPr eaLnBrk="0" hangingPunct="0">
              <a:lnSpc>
                <a:spcPct val="80000"/>
              </a:lnSpc>
            </a:pPr>
            <a:r>
              <a:rPr lang="en-US" i="1" dirty="0">
                <a:solidFill>
                  <a:schemeClr val="bg1"/>
                </a:solidFill>
                <a:latin typeface="Calibri" pitchFamily="34" charset="0"/>
              </a:rPr>
              <a:t>using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56019612"/>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b="1" dirty="0" smtClean="0">
                <a:solidFill>
                  <a:schemeClr val="accent1"/>
                </a:solidFill>
              </a:rPr>
              <a:t>Knowledge and use</a:t>
            </a:r>
          </a:p>
          <a:p>
            <a:r>
              <a:rPr lang="en-US" dirty="0" smtClean="0">
                <a:solidFill>
                  <a:schemeClr val="bg1"/>
                </a:solidFill>
              </a:rPr>
              <a:t>Source of methods</a:t>
            </a:r>
          </a:p>
          <a:p>
            <a:r>
              <a:rPr lang="en-US" dirty="0" smtClean="0"/>
              <a:t>Need for family planning</a:t>
            </a:r>
          </a:p>
          <a:p>
            <a:r>
              <a:rPr lang="en-US" dirty="0" smtClean="0"/>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smtClean="0"/>
              <a:t>Source of Family </a:t>
            </a:r>
            <a:r>
              <a:rPr lang="en-US" sz="3600" dirty="0" smtClean="0"/>
              <a:t>Planning Messages</a:t>
            </a:r>
          </a:p>
        </p:txBody>
      </p:sp>
      <p:sp>
        <p:nvSpPr>
          <p:cNvPr id="37893" name="Text Box 15"/>
          <p:cNvSpPr txBox="1">
            <a:spLocks noChangeArrowheads="1"/>
          </p:cNvSpPr>
          <p:nvPr/>
        </p:nvSpPr>
        <p:spPr bwMode="auto">
          <a:xfrm>
            <a:off x="76200" y="1143000"/>
            <a:ext cx="6324600" cy="535531"/>
          </a:xfrm>
          <a:prstGeom prst="rect">
            <a:avLst/>
          </a:prstGeom>
          <a:noFill/>
          <a:ln w="9525" algn="ctr">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of </a:t>
            </a:r>
            <a:r>
              <a:rPr lang="en-US" i="1" dirty="0" smtClean="0">
                <a:solidFill>
                  <a:schemeClr val="bg1"/>
                </a:solidFill>
                <a:latin typeface="Calibri" pitchFamily="34" charset="0"/>
              </a:rPr>
              <a:t>ever-married </a:t>
            </a:r>
            <a:r>
              <a:rPr lang="en-US" i="1" dirty="0">
                <a:solidFill>
                  <a:schemeClr val="bg1"/>
                </a:solidFill>
                <a:latin typeface="Calibri" pitchFamily="34" charset="0"/>
              </a:rPr>
              <a:t>women </a:t>
            </a:r>
            <a:r>
              <a:rPr lang="en-US" i="1" dirty="0" smtClean="0">
                <a:solidFill>
                  <a:schemeClr val="bg1"/>
                </a:solidFill>
                <a:latin typeface="Calibri" pitchFamily="34" charset="0"/>
              </a:rPr>
              <a:t>and men age </a:t>
            </a:r>
            <a:r>
              <a:rPr lang="en-US" i="1" dirty="0">
                <a:solidFill>
                  <a:schemeClr val="bg1"/>
                </a:solidFill>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3985833000"/>
              </p:ext>
            </p:extLst>
          </p:nvPr>
        </p:nvGraphicFramePr>
        <p:xfrm>
          <a:off x="533400" y="1684046"/>
          <a:ext cx="81534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76200" y="1143000"/>
            <a:ext cx="6705600" cy="535531"/>
          </a:xfrm>
          <a:prstGeom prst="rect">
            <a:avLst/>
          </a:prstGeom>
          <a:noFill/>
          <a:ln w="9525" algn="ctr">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of </a:t>
            </a:r>
            <a:r>
              <a:rPr lang="en-US" i="1" dirty="0" smtClean="0">
                <a:solidFill>
                  <a:schemeClr val="bg1"/>
                </a:solidFill>
                <a:latin typeface="Calibri" pitchFamily="34" charset="0"/>
              </a:rPr>
              <a:t>ever-married </a:t>
            </a:r>
            <a:r>
              <a:rPr lang="en-US" i="1" dirty="0">
                <a:solidFill>
                  <a:schemeClr val="bg1"/>
                </a:solidFill>
                <a:latin typeface="Calibri" pitchFamily="34" charset="0"/>
              </a:rPr>
              <a:t>women </a:t>
            </a:r>
            <a:r>
              <a:rPr lang="en-US" i="1" dirty="0" smtClean="0">
                <a:solidFill>
                  <a:schemeClr val="bg1"/>
                </a:solidFill>
                <a:latin typeface="Calibri" pitchFamily="34" charset="0"/>
              </a:rPr>
              <a:t>and men age </a:t>
            </a:r>
            <a:r>
              <a:rPr lang="en-US" i="1" dirty="0">
                <a:solidFill>
                  <a:schemeClr val="bg1"/>
                </a:solidFill>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4043380295"/>
              </p:ext>
            </p:extLst>
          </p:nvPr>
        </p:nvGraphicFramePr>
        <p:xfrm>
          <a:off x="533400" y="1684046"/>
          <a:ext cx="81534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92500" lnSpcReduction="20000"/>
          </a:bodyPr>
          <a:lstStyle/>
          <a:p>
            <a:pPr marL="0" indent="0" algn="ctr">
              <a:buNone/>
            </a:pPr>
            <a:r>
              <a:rPr lang="en-US" b="1" dirty="0" smtClean="0">
                <a:solidFill>
                  <a:schemeClr val="accent1"/>
                </a:solidFill>
              </a:rPr>
              <a:t>29%</a:t>
            </a:r>
            <a:r>
              <a:rPr lang="en-US" dirty="0" smtClean="0">
                <a:solidFill>
                  <a:schemeClr val="accent1"/>
                </a:solidFill>
              </a:rPr>
              <a:t> </a:t>
            </a:r>
            <a:r>
              <a:rPr lang="en-US" dirty="0" smtClean="0"/>
              <a:t>of women were </a:t>
            </a:r>
            <a:r>
              <a:rPr lang="en-US" b="1" dirty="0" smtClean="0">
                <a:solidFill>
                  <a:schemeClr val="accent1"/>
                </a:solidFill>
              </a:rPr>
              <a:t>visited by a field worker</a:t>
            </a:r>
            <a:r>
              <a:rPr lang="en-US" b="1" dirty="0" smtClean="0">
                <a:solidFill>
                  <a:schemeClr val="accent6"/>
                </a:solidFill>
              </a:rPr>
              <a:t>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accent1"/>
                </a:solidFill>
              </a:rPr>
              <a:t>6%</a:t>
            </a:r>
            <a:r>
              <a:rPr lang="en-US" dirty="0" smtClean="0">
                <a:solidFill>
                  <a:schemeClr val="tx2"/>
                </a:solidFill>
              </a:rPr>
              <a:t> </a:t>
            </a:r>
            <a:r>
              <a:rPr lang="en-US" dirty="0" smtClean="0"/>
              <a:t>of women who visited a health facility in the past 12 months </a:t>
            </a:r>
            <a:r>
              <a:rPr lang="en-US" b="1" dirty="0" smtClean="0">
                <a:solidFill>
                  <a:schemeClr val="accent1"/>
                </a:solidFill>
              </a:rPr>
              <a:t>discussed family planning with a health care provider</a:t>
            </a:r>
            <a:endParaRPr lang="en-US" dirty="0" smtClean="0">
              <a:solidFill>
                <a:schemeClr val="accent6"/>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accent1"/>
                </a:solidFill>
              </a:rPr>
              <a:t>68%</a:t>
            </a:r>
            <a:r>
              <a:rPr lang="en-US" dirty="0" smtClean="0">
                <a:solidFill>
                  <a:schemeClr val="tx2"/>
                </a:solidFill>
              </a:rPr>
              <a:t> </a:t>
            </a:r>
            <a:r>
              <a:rPr lang="en-US" dirty="0" smtClean="0"/>
              <a:t>of non-users </a:t>
            </a:r>
            <a:r>
              <a:rPr lang="en-US" b="1" dirty="0" smtClean="0">
                <a:solidFill>
                  <a:schemeClr val="accent1"/>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lstStyle/>
          <a:p>
            <a:pPr>
              <a:lnSpc>
                <a:spcPct val="90000"/>
              </a:lnSpc>
            </a:pPr>
            <a:r>
              <a:rPr lang="en-US" sz="2800" b="1" dirty="0" smtClean="0">
                <a:solidFill>
                  <a:schemeClr val="accent1"/>
                </a:solidFill>
              </a:rPr>
              <a:t>99% </a:t>
            </a:r>
            <a:r>
              <a:rPr lang="en-US" sz="2800" dirty="0" smtClean="0"/>
              <a:t>of married women and </a:t>
            </a:r>
            <a:r>
              <a:rPr lang="en-US" sz="2800" b="1" dirty="0" smtClean="0">
                <a:solidFill>
                  <a:schemeClr val="accent1"/>
                </a:solidFill>
              </a:rPr>
              <a:t>95%</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accent1"/>
                </a:solidFill>
              </a:rPr>
              <a:t>modern contraceptive prevalence </a:t>
            </a:r>
            <a:r>
              <a:rPr lang="en-US" sz="2800" dirty="0" smtClean="0"/>
              <a:t>rate among married women is </a:t>
            </a:r>
            <a:r>
              <a:rPr lang="en-US" sz="2800" b="1" dirty="0" smtClean="0">
                <a:solidFill>
                  <a:schemeClr val="accent1"/>
                </a:solidFill>
              </a:rPr>
              <a:t>26%; 9% </a:t>
            </a:r>
            <a:r>
              <a:rPr lang="en-US" sz="2800" dirty="0" smtClean="0"/>
              <a:t>use a </a:t>
            </a:r>
            <a:r>
              <a:rPr lang="en-US" sz="2800" b="1" dirty="0" smtClean="0">
                <a:solidFill>
                  <a:schemeClr val="accent1"/>
                </a:solidFill>
              </a:rPr>
              <a:t>traditional method</a:t>
            </a:r>
            <a:r>
              <a:rPr lang="en-US" sz="2800" dirty="0" smtClean="0">
                <a:solidFill>
                  <a:schemeClr val="accent6"/>
                </a:solidFill>
              </a:rPr>
              <a:t>.</a:t>
            </a:r>
          </a:p>
          <a:p>
            <a:pPr>
              <a:lnSpc>
                <a:spcPct val="90000"/>
              </a:lnSpc>
            </a:pPr>
            <a:r>
              <a:rPr lang="en-US" sz="2800" dirty="0" smtClean="0"/>
              <a:t>The majority of </a:t>
            </a:r>
            <a:r>
              <a:rPr lang="en-US" sz="2800" b="1" dirty="0" smtClean="0">
                <a:solidFill>
                  <a:schemeClr val="accent1"/>
                </a:solidFill>
              </a:rPr>
              <a:t>pills, IUDs, and female sterilization services </a:t>
            </a:r>
            <a:r>
              <a:rPr lang="en-US" sz="2800" dirty="0" smtClean="0"/>
              <a:t>are obtained from the </a:t>
            </a:r>
            <a:r>
              <a:rPr lang="en-US" sz="2800" b="1" dirty="0" smtClean="0">
                <a:solidFill>
                  <a:schemeClr val="accent1"/>
                </a:solidFill>
              </a:rPr>
              <a:t>public sector; condoms</a:t>
            </a:r>
            <a:r>
              <a:rPr lang="en-US" sz="2800" b="1" dirty="0" smtClean="0">
                <a:solidFill>
                  <a:schemeClr val="accent6"/>
                </a:solidFill>
              </a:rPr>
              <a:t> </a:t>
            </a:r>
            <a:r>
              <a:rPr lang="en-US" sz="2800" dirty="0" smtClean="0"/>
              <a:t>are obtained primarily from the </a:t>
            </a:r>
            <a:r>
              <a:rPr lang="en-US" sz="2800" b="1" dirty="0" smtClean="0">
                <a:solidFill>
                  <a:schemeClr val="accent1"/>
                </a:solidFill>
              </a:rPr>
              <a:t>private sector</a:t>
            </a:r>
            <a:r>
              <a:rPr lang="en-US" sz="2800" dirty="0" smtClean="0"/>
              <a:t>. </a:t>
            </a:r>
          </a:p>
          <a:p>
            <a:pPr>
              <a:lnSpc>
                <a:spcPct val="90000"/>
              </a:lnSpc>
            </a:pPr>
            <a:r>
              <a:rPr lang="en-US" sz="2800" b="1" dirty="0" smtClean="0">
                <a:solidFill>
                  <a:schemeClr val="accent1"/>
                </a:solidFill>
              </a:rPr>
              <a:t>20%</a:t>
            </a:r>
            <a:r>
              <a:rPr lang="en-US" sz="2800" b="1" dirty="0" smtClean="0">
                <a:solidFill>
                  <a:schemeClr val="accent6"/>
                </a:solidFill>
              </a:rPr>
              <a:t> </a:t>
            </a:r>
            <a:r>
              <a:rPr lang="en-US" sz="2800" dirty="0" smtClean="0"/>
              <a:t>of married women have an </a:t>
            </a:r>
            <a:r>
              <a:rPr lang="en-US" sz="2800" b="1" dirty="0" smtClean="0">
                <a:solidFill>
                  <a:schemeClr val="accent1"/>
                </a:solidFill>
              </a:rPr>
              <a:t>unmet need for family planning</a:t>
            </a:r>
            <a:r>
              <a:rPr lang="en-US" sz="2800" dirty="0" smtClean="0"/>
              <a:t>.</a:t>
            </a:r>
            <a:r>
              <a:rPr lang="en-US" sz="2800" b="1" i="1" dirty="0" smtClean="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solidFill>
                  <a:schemeClr val="bg1"/>
                </a:solidFill>
              </a:rPr>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accent1"/>
                </a:solidFill>
                <a:latin typeface="Calibri" pitchFamily="34" charset="0"/>
              </a:rPr>
              <a:t>99% </a:t>
            </a:r>
            <a:r>
              <a:rPr lang="en-US" sz="3200" dirty="0">
                <a:solidFill>
                  <a:schemeClr val="bg1"/>
                </a:solidFill>
                <a:latin typeface="Calibri" pitchFamily="34" charset="0"/>
              </a:rPr>
              <a:t>of </a:t>
            </a:r>
            <a:r>
              <a:rPr lang="en-US" sz="3200" dirty="0" smtClean="0">
                <a:solidFill>
                  <a:schemeClr val="bg1"/>
                </a:solidFill>
                <a:latin typeface="Calibri" pitchFamily="34" charset="0"/>
              </a:rPr>
              <a:t>married </a:t>
            </a:r>
            <a:r>
              <a:rPr lang="en-US" sz="3200" dirty="0">
                <a:solidFill>
                  <a:schemeClr val="bg1"/>
                </a:solidFill>
                <a:latin typeface="Calibri" pitchFamily="34" charset="0"/>
              </a:rPr>
              <a:t>women </a:t>
            </a:r>
            <a:r>
              <a:rPr lang="en-US" sz="3200" dirty="0" smtClean="0">
                <a:solidFill>
                  <a:schemeClr val="bg1"/>
                </a:solidFill>
                <a:latin typeface="Calibri" pitchFamily="34" charset="0"/>
              </a:rPr>
              <a:t>and </a:t>
            </a:r>
            <a:r>
              <a:rPr lang="en-US" sz="3200" b="1" dirty="0" smtClean="0">
                <a:solidFill>
                  <a:schemeClr val="accent1"/>
                </a:solidFill>
                <a:latin typeface="Calibri" pitchFamily="34" charset="0"/>
              </a:rPr>
              <a:t>95%</a:t>
            </a:r>
            <a:r>
              <a:rPr lang="en-US" sz="3200" b="1" dirty="0" smtClean="0">
                <a:solidFill>
                  <a:schemeClr val="accent6"/>
                </a:solidFill>
                <a:latin typeface="Calibri" pitchFamily="34" charset="0"/>
              </a:rPr>
              <a:t> </a:t>
            </a:r>
            <a:r>
              <a:rPr lang="en-US" sz="3200" dirty="0" smtClean="0">
                <a:solidFill>
                  <a:schemeClr val="bg1"/>
                </a:solidFill>
                <a:latin typeface="Calibri" pitchFamily="34" charset="0"/>
              </a:rPr>
              <a:t>of married men know </a:t>
            </a:r>
            <a:r>
              <a:rPr lang="en-US" sz="3200" dirty="0">
                <a:solidFill>
                  <a:schemeClr val="bg1"/>
                </a:solidFill>
                <a:latin typeface="Calibri" pitchFamily="34" charset="0"/>
              </a:rPr>
              <a:t>at least one </a:t>
            </a:r>
            <a:r>
              <a:rPr lang="en-US" sz="3200" b="1" dirty="0">
                <a:solidFill>
                  <a:schemeClr val="accent1"/>
                </a:solidFill>
                <a:latin typeface="Calibri" pitchFamily="34" charset="0"/>
              </a:rPr>
              <a:t>modern method </a:t>
            </a:r>
            <a:r>
              <a:rPr lang="en-US" sz="3200" dirty="0">
                <a:solidFill>
                  <a:schemeClr val="bg1"/>
                </a:solidFill>
                <a:latin typeface="Calibri" pitchFamily="34" charset="0"/>
              </a:rPr>
              <a:t>of contraception.</a:t>
            </a:r>
          </a:p>
          <a:p>
            <a:pPr algn="ctr">
              <a:spcBef>
                <a:spcPct val="50000"/>
              </a:spcBef>
            </a:pPr>
            <a:r>
              <a:rPr lang="en-US" sz="3200" b="1" dirty="0" smtClean="0">
                <a:solidFill>
                  <a:schemeClr val="accent1"/>
                </a:solidFill>
                <a:latin typeface="Calibri" pitchFamily="34" charset="0"/>
              </a:rPr>
              <a:t>73%</a:t>
            </a:r>
            <a:r>
              <a:rPr lang="en-US" sz="3200" dirty="0" smtClean="0">
                <a:solidFill>
                  <a:schemeClr val="accent6"/>
                </a:solidFill>
                <a:latin typeface="Calibri" pitchFamily="34" charset="0"/>
              </a:rPr>
              <a:t> </a:t>
            </a:r>
            <a:r>
              <a:rPr lang="en-US" sz="3200" dirty="0" smtClean="0">
                <a:solidFill>
                  <a:schemeClr val="bg1"/>
                </a:solidFill>
                <a:latin typeface="Calibri" pitchFamily="34" charset="0"/>
              </a:rPr>
              <a:t>of married </a:t>
            </a:r>
            <a:r>
              <a:rPr lang="en-US" sz="3200" dirty="0">
                <a:solidFill>
                  <a:schemeClr val="bg1"/>
                </a:solidFill>
                <a:latin typeface="Calibri" pitchFamily="34" charset="0"/>
              </a:rPr>
              <a:t>women</a:t>
            </a:r>
            <a:r>
              <a:rPr lang="en-US" sz="3200" dirty="0" smtClean="0">
                <a:solidFill>
                  <a:schemeClr val="bg1"/>
                </a:solidFill>
                <a:latin typeface="Calibri" pitchFamily="34" charset="0"/>
              </a:rPr>
              <a:t> and </a:t>
            </a:r>
            <a:r>
              <a:rPr lang="en-US" sz="3200" b="1" dirty="0" smtClean="0">
                <a:solidFill>
                  <a:schemeClr val="accent1"/>
                </a:solidFill>
                <a:latin typeface="Calibri" pitchFamily="34" charset="0"/>
              </a:rPr>
              <a:t>81%</a:t>
            </a:r>
            <a:r>
              <a:rPr lang="en-US" sz="3200" b="1" dirty="0" smtClean="0">
                <a:solidFill>
                  <a:schemeClr val="accent6"/>
                </a:solidFill>
                <a:latin typeface="Calibri" pitchFamily="34" charset="0"/>
              </a:rPr>
              <a:t> </a:t>
            </a:r>
            <a:r>
              <a:rPr lang="en-US" sz="3200" dirty="0" smtClean="0">
                <a:solidFill>
                  <a:schemeClr val="bg1"/>
                </a:solidFill>
                <a:latin typeface="Calibri" pitchFamily="34" charset="0"/>
              </a:rPr>
              <a:t>of married </a:t>
            </a:r>
            <a:r>
              <a:rPr lang="en-US" sz="3200" dirty="0">
                <a:solidFill>
                  <a:schemeClr val="bg1"/>
                </a:solidFill>
                <a:latin typeface="Calibri" pitchFamily="34" charset="0"/>
              </a:rPr>
              <a:t>men</a:t>
            </a:r>
            <a:r>
              <a:rPr lang="en-US" sz="3200" dirty="0" smtClean="0">
                <a:solidFill>
                  <a:schemeClr val="bg1"/>
                </a:solidFill>
                <a:latin typeface="Calibri" pitchFamily="34" charset="0"/>
              </a:rPr>
              <a:t> can </a:t>
            </a:r>
            <a:r>
              <a:rPr lang="en-US" sz="3200" dirty="0">
                <a:solidFill>
                  <a:schemeClr val="bg1"/>
                </a:solidFill>
                <a:latin typeface="Calibri" pitchFamily="34" charset="0"/>
              </a:rPr>
              <a:t>name a </a:t>
            </a:r>
            <a:r>
              <a:rPr lang="en-US" sz="3200" b="1" dirty="0">
                <a:solidFill>
                  <a:schemeClr val="accent1"/>
                </a:solidFill>
                <a:latin typeface="Calibri" pitchFamily="34" charset="0"/>
              </a:rPr>
              <a:t>traditional method</a:t>
            </a:r>
            <a:r>
              <a:rPr lang="en-US" sz="3200" dirty="0">
                <a:solidFill>
                  <a:schemeClr val="accent1"/>
                </a:solidFill>
                <a:latin typeface="Calibri" pitchFamily="34" charset="0"/>
              </a:rPr>
              <a:t> </a:t>
            </a:r>
            <a:r>
              <a:rPr lang="en-US" sz="3200" dirty="0">
                <a:solidFill>
                  <a:schemeClr val="bg1"/>
                </a:solidFill>
                <a:latin typeface="Calibri" pitchFamily="34" charset="0"/>
              </a:rPr>
              <a:t>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solidFill>
                  <a:schemeClr val="bg1"/>
                </a:solidFill>
              </a:rPr>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476632834"/>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3932"/>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a:t>
            </a:r>
            <a:r>
              <a:rPr lang="en-US" i="1" dirty="0" smtClean="0">
                <a:solidFill>
                  <a:schemeClr val="bg1"/>
                </a:solidFill>
                <a:latin typeface="Calibri" pitchFamily="34" charset="0"/>
              </a:rPr>
              <a:t>of currently married women 15-49</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solidFill>
                  <a:schemeClr val="bg1"/>
                </a:solidFill>
              </a:rPr>
              <a:t>Current Use of Family Planning</a:t>
            </a:r>
          </a:p>
        </p:txBody>
      </p:sp>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solidFill>
                  <a:schemeClr val="bg1"/>
                </a:solidFill>
                <a:latin typeface="Calibri" pitchFamily="34" charset="0"/>
              </a:rPr>
              <a:t>Percent of currently married women age 15-49</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3764249681"/>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solidFill>
                  <a:schemeClr val="bg1"/>
                </a:solidFill>
              </a:rPr>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159522082"/>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of </a:t>
            </a:r>
            <a:r>
              <a:rPr lang="en-US" i="1" dirty="0" smtClean="0">
                <a:solidFill>
                  <a:schemeClr val="bg1"/>
                </a:solidFill>
                <a:latin typeface="Calibri" pitchFamily="34" charset="0"/>
              </a:rPr>
              <a:t>currently married </a:t>
            </a:r>
            <a:r>
              <a:rPr lang="en-US" i="1" dirty="0">
                <a:solidFill>
                  <a:schemeClr val="bg1"/>
                </a:solidFill>
                <a:latin typeface="Calibri" pitchFamily="34" charset="0"/>
              </a:rPr>
              <a:t>women </a:t>
            </a:r>
            <a:r>
              <a:rPr lang="en-US" i="1" dirty="0" smtClean="0">
                <a:solidFill>
                  <a:schemeClr val="bg1"/>
                </a:solidFill>
                <a:latin typeface="Calibri" pitchFamily="34" charset="0"/>
              </a:rPr>
              <a:t>age 15-49 using </a:t>
            </a:r>
            <a:r>
              <a:rPr lang="en-US" i="1" dirty="0">
                <a:solidFill>
                  <a:schemeClr val="bg1"/>
                </a:solidFill>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lstStyle/>
          <a:p>
            <a:r>
              <a:rPr lang="en-US" sz="3600" dirty="0" smtClean="0">
                <a:solidFill>
                  <a:schemeClr val="bg1"/>
                </a:solidFill>
              </a:rPr>
              <a:t>Use of Modern Contraception </a:t>
            </a:r>
            <a:br>
              <a:rPr lang="en-US" sz="3600" dirty="0" smtClean="0">
                <a:solidFill>
                  <a:schemeClr val="bg1"/>
                </a:solidFill>
              </a:rPr>
            </a:br>
            <a:r>
              <a:rPr lang="en-US" sz="3600" dirty="0" smtClean="0">
                <a:solidFill>
                  <a:schemeClr val="bg1"/>
                </a:solidFill>
              </a:rPr>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96566251"/>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3932"/>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of </a:t>
            </a:r>
            <a:r>
              <a:rPr lang="en-US" i="1" dirty="0" smtClean="0">
                <a:solidFill>
                  <a:schemeClr val="bg1"/>
                </a:solidFill>
                <a:latin typeface="Calibri" pitchFamily="34" charset="0"/>
              </a:rPr>
              <a:t>currently married </a:t>
            </a:r>
            <a:r>
              <a:rPr lang="en-US" i="1" dirty="0">
                <a:solidFill>
                  <a:schemeClr val="bg1"/>
                </a:solidFill>
                <a:latin typeface="Calibri" pitchFamily="34" charset="0"/>
              </a:rPr>
              <a:t>women </a:t>
            </a:r>
            <a:r>
              <a:rPr lang="en-US" i="1" dirty="0" smtClean="0">
                <a:solidFill>
                  <a:schemeClr val="bg1"/>
                </a:solidFill>
                <a:latin typeface="Calibri" pitchFamily="34" charset="0"/>
              </a:rPr>
              <a:t>age 15-49 using </a:t>
            </a:r>
            <a:r>
              <a:rPr lang="en-US" i="1" dirty="0">
                <a:solidFill>
                  <a:schemeClr val="bg1"/>
                </a:solidFill>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685800" y="838200"/>
            <a:ext cx="10371138" cy="5943600"/>
            <a:chOff x="-384" y="509"/>
            <a:chExt cx="6533" cy="3744"/>
          </a:xfrm>
        </p:grpSpPr>
        <p:sp>
          <p:nvSpPr>
            <p:cNvPr id="5" name="AutoShape 3"/>
            <p:cNvSpPr>
              <a:spLocks noChangeAspect="1" noChangeArrowheads="1" noTextEdit="1"/>
            </p:cNvSpPr>
            <p:nvPr/>
          </p:nvSpPr>
          <p:spPr bwMode="auto">
            <a:xfrm>
              <a:off x="-384" y="509"/>
              <a:ext cx="6533"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 name="Freeform 5"/>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Freeform 10"/>
            <p:cNvSpPr>
              <a:spLocks/>
            </p:cNvSpPr>
            <p:nvPr/>
          </p:nvSpPr>
          <p:spPr bwMode="auto">
            <a:xfrm>
              <a:off x="3499" y="680"/>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4"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tx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7"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tx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8"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9"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2"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3"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4"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5"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6"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7"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8"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9"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0"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1"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2"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3"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5"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6"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7"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8"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9"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0"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1"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2"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3"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4"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5"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6"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7"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8"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9"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0"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1"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2"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3"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4"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5"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6"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7"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8"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9"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0"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2"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3"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5"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6"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7"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8"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9"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0"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1"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4"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5"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6"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7"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8"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9"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0"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1"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2"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3"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4"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5"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6"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7"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8"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9"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0"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1"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2"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3"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4"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5"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6"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7"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8"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9"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0"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1"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2"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lumMod val="25000"/>
                <a:lumOff val="7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3"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tx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4"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5"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Region</a:t>
            </a:r>
            <a:endParaRPr lang="en-US" sz="4200" dirty="0">
              <a:latin typeface="Calibri" pitchFamily="34" charset="0"/>
            </a:endParaRPr>
          </a:p>
        </p:txBody>
      </p:sp>
      <p:sp>
        <p:nvSpPr>
          <p:cNvPr id="7" name="TextBox 6"/>
          <p:cNvSpPr txBox="1"/>
          <p:nvPr/>
        </p:nvSpPr>
        <p:spPr>
          <a:xfrm>
            <a:off x="6356470" y="4920386"/>
            <a:ext cx="1435383" cy="954107"/>
          </a:xfrm>
          <a:prstGeom prst="rect">
            <a:avLst/>
          </a:prstGeom>
          <a:noFill/>
        </p:spPr>
        <p:txBody>
          <a:bodyPr wrap="square" rtlCol="0">
            <a:spAutoFit/>
          </a:bodyPr>
          <a:lstStyle/>
          <a:p>
            <a:pPr algn="ctr"/>
            <a:r>
              <a:rPr lang="en-US" sz="2800" b="1" dirty="0" smtClean="0">
                <a:solidFill>
                  <a:schemeClr val="bg1"/>
                </a:solidFill>
                <a:latin typeface="Calibri" pitchFamily="34" charset="0"/>
              </a:rPr>
              <a:t>Pakistan</a:t>
            </a:r>
          </a:p>
          <a:p>
            <a:pPr algn="ctr"/>
            <a:r>
              <a:rPr lang="en-US" sz="2800" b="1" dirty="0" smtClean="0">
                <a:solidFill>
                  <a:schemeClr val="bg1"/>
                </a:solidFill>
                <a:latin typeface="Calibri" pitchFamily="34" charset="0"/>
              </a:rPr>
              <a:t>26%</a:t>
            </a:r>
            <a:endParaRPr lang="en-US" sz="2800" b="1" dirty="0">
              <a:solidFill>
                <a:schemeClr val="bg1"/>
              </a:solidFill>
              <a:latin typeface="Calibri" pitchFamily="34" charset="0"/>
            </a:endParaRPr>
          </a:p>
        </p:txBody>
      </p:sp>
      <p:sp>
        <p:nvSpPr>
          <p:cNvPr id="23" name="TextBox 22"/>
          <p:cNvSpPr txBox="1"/>
          <p:nvPr/>
        </p:nvSpPr>
        <p:spPr>
          <a:xfrm>
            <a:off x="1835152" y="4387850"/>
            <a:ext cx="1550986" cy="646331"/>
          </a:xfrm>
          <a:prstGeom prst="rect">
            <a:avLst/>
          </a:prstGeom>
          <a:noFill/>
        </p:spPr>
        <p:txBody>
          <a:bodyPr wrap="square" rtlCol="0">
            <a:spAutoFit/>
          </a:bodyPr>
          <a:lstStyle/>
          <a:p>
            <a:pPr algn="ctr"/>
            <a:r>
              <a:rPr lang="en-US" dirty="0" err="1" smtClean="0">
                <a:latin typeface="Calibri" pitchFamily="34" charset="0"/>
              </a:rPr>
              <a:t>Balochistan</a:t>
            </a:r>
            <a:r>
              <a:rPr lang="en-US" dirty="0" smtClean="0">
                <a:latin typeface="Calibri" pitchFamily="34" charset="0"/>
              </a:rPr>
              <a:t/>
            </a:r>
            <a:br>
              <a:rPr lang="en-US" dirty="0" smtClean="0">
                <a:latin typeface="Calibri" pitchFamily="34" charset="0"/>
              </a:rPr>
            </a:br>
            <a:r>
              <a:rPr lang="en-US" dirty="0" smtClean="0">
                <a:latin typeface="Calibri" pitchFamily="34" charset="0"/>
              </a:rPr>
              <a:t>16%</a:t>
            </a:r>
            <a:endParaRPr lang="en-US" dirty="0">
              <a:latin typeface="Calibri" pitchFamily="34" charset="0"/>
            </a:endParaRPr>
          </a:p>
        </p:txBody>
      </p:sp>
      <p:cxnSp>
        <p:nvCxnSpPr>
          <p:cNvPr id="24" name="Straight Connector 23"/>
          <p:cNvCxnSpPr/>
          <p:nvPr/>
        </p:nvCxnSpPr>
        <p:spPr>
          <a:xfrm flipH="1">
            <a:off x="4267200" y="1828800"/>
            <a:ext cx="116919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240882" y="5379025"/>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Sindh</a:t>
            </a:r>
          </a:p>
          <a:p>
            <a:pPr algn="ctr"/>
            <a:r>
              <a:rPr lang="en-US" dirty="0" smtClean="0">
                <a:solidFill>
                  <a:schemeClr val="bg1"/>
                </a:solidFill>
                <a:latin typeface="Calibri" pitchFamily="34" charset="0"/>
              </a:rPr>
              <a:t>25%</a:t>
            </a:r>
            <a:endParaRPr lang="en-US" dirty="0">
              <a:solidFill>
                <a:schemeClr val="bg1"/>
              </a:solidFill>
              <a:latin typeface="Calibri" pitchFamily="34" charset="0"/>
            </a:endParaRPr>
          </a:p>
        </p:txBody>
      </p:sp>
      <p:sp>
        <p:nvSpPr>
          <p:cNvPr id="137" name="TextBox 136"/>
          <p:cNvSpPr txBox="1"/>
          <p:nvPr/>
        </p:nvSpPr>
        <p:spPr>
          <a:xfrm>
            <a:off x="4666801" y="3344223"/>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Punjab</a:t>
            </a:r>
            <a:br>
              <a:rPr lang="en-US" dirty="0" smtClean="0">
                <a:solidFill>
                  <a:schemeClr val="bg1"/>
                </a:solidFill>
                <a:latin typeface="Calibri" pitchFamily="34" charset="0"/>
              </a:rPr>
            </a:br>
            <a:r>
              <a:rPr lang="en-US" dirty="0" smtClean="0">
                <a:solidFill>
                  <a:schemeClr val="bg1"/>
                </a:solidFill>
                <a:latin typeface="Calibri" pitchFamily="34" charset="0"/>
              </a:rPr>
              <a:t>29%</a:t>
            </a:r>
            <a:endParaRPr lang="en-US" dirty="0">
              <a:solidFill>
                <a:schemeClr val="bg1"/>
              </a:solidFill>
              <a:latin typeface="Calibri" pitchFamily="34" charset="0"/>
            </a:endParaRPr>
          </a:p>
        </p:txBody>
      </p:sp>
      <p:sp>
        <p:nvSpPr>
          <p:cNvPr id="138" name="TextBox 137"/>
          <p:cNvSpPr txBox="1"/>
          <p:nvPr/>
        </p:nvSpPr>
        <p:spPr>
          <a:xfrm>
            <a:off x="5611814" y="1066800"/>
            <a:ext cx="1550986" cy="923330"/>
          </a:xfrm>
          <a:prstGeom prst="rect">
            <a:avLst/>
          </a:prstGeom>
          <a:noFill/>
        </p:spPr>
        <p:txBody>
          <a:bodyPr wrap="square" rtlCol="0">
            <a:spAutoFit/>
          </a:bodyPr>
          <a:lstStyle/>
          <a:p>
            <a:pPr algn="ctr"/>
            <a:r>
              <a:rPr lang="en-US" dirty="0" err="1" smtClean="0">
                <a:solidFill>
                  <a:schemeClr val="bg1"/>
                </a:solidFill>
                <a:latin typeface="Calibri" pitchFamily="34" charset="0"/>
              </a:rPr>
              <a:t>Gilgit</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err="1" smtClean="0">
                <a:solidFill>
                  <a:schemeClr val="bg1"/>
                </a:solidFill>
                <a:latin typeface="Calibri" pitchFamily="34" charset="0"/>
              </a:rPr>
              <a:t>Baltistan</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smtClean="0">
                <a:solidFill>
                  <a:schemeClr val="bg1"/>
                </a:solidFill>
                <a:latin typeface="Calibri" pitchFamily="34" charset="0"/>
              </a:rPr>
              <a:t>28%</a:t>
            </a:r>
            <a:endParaRPr lang="en-US" dirty="0">
              <a:solidFill>
                <a:schemeClr val="bg1"/>
              </a:solidFill>
              <a:latin typeface="Calibri" pitchFamily="34" charset="0"/>
            </a:endParaRPr>
          </a:p>
        </p:txBody>
      </p:sp>
      <p:sp>
        <p:nvSpPr>
          <p:cNvPr id="139" name="TextBox 138"/>
          <p:cNvSpPr txBox="1"/>
          <p:nvPr/>
        </p:nvSpPr>
        <p:spPr>
          <a:xfrm>
            <a:off x="2961482" y="1551306"/>
            <a:ext cx="1550986" cy="923330"/>
          </a:xfrm>
          <a:prstGeom prst="rect">
            <a:avLst/>
          </a:prstGeom>
          <a:noFill/>
        </p:spPr>
        <p:txBody>
          <a:bodyPr wrap="square" rtlCol="0">
            <a:spAutoFit/>
          </a:bodyPr>
          <a:lstStyle/>
          <a:p>
            <a:pPr algn="ctr"/>
            <a:r>
              <a:rPr lang="en-US" dirty="0" smtClean="0">
                <a:solidFill>
                  <a:schemeClr val="bg1"/>
                </a:solidFill>
                <a:latin typeface="Calibri" pitchFamily="34" charset="0"/>
              </a:rPr>
              <a:t>Khyber</a:t>
            </a:r>
            <a:br>
              <a:rPr lang="en-US" dirty="0" smtClean="0">
                <a:solidFill>
                  <a:schemeClr val="bg1"/>
                </a:solidFill>
                <a:latin typeface="Calibri" pitchFamily="34" charset="0"/>
              </a:rPr>
            </a:br>
            <a:r>
              <a:rPr lang="en-US" dirty="0" smtClean="0">
                <a:solidFill>
                  <a:schemeClr val="bg1"/>
                </a:solidFill>
                <a:latin typeface="Calibri" pitchFamily="34" charset="0"/>
              </a:rPr>
              <a:t>Pakhtunkhwa20%</a:t>
            </a:r>
            <a:endParaRPr lang="en-US" dirty="0">
              <a:solidFill>
                <a:schemeClr val="bg1"/>
              </a:solidFill>
              <a:latin typeface="Calibri" pitchFamily="34" charset="0"/>
            </a:endParaRPr>
          </a:p>
        </p:txBody>
      </p:sp>
      <p:sp>
        <p:nvSpPr>
          <p:cNvPr id="142" name="TextBox 141"/>
          <p:cNvSpPr txBox="1"/>
          <p:nvPr/>
        </p:nvSpPr>
        <p:spPr>
          <a:xfrm>
            <a:off x="6670677" y="3239869"/>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ICT Islamabad</a:t>
            </a:r>
            <a:br>
              <a:rPr lang="en-US" dirty="0" smtClean="0">
                <a:solidFill>
                  <a:schemeClr val="bg1"/>
                </a:solidFill>
                <a:latin typeface="Calibri" pitchFamily="34" charset="0"/>
              </a:rPr>
            </a:br>
            <a:r>
              <a:rPr lang="en-US" dirty="0" smtClean="0">
                <a:solidFill>
                  <a:schemeClr val="bg1"/>
                </a:solidFill>
                <a:latin typeface="Calibri" pitchFamily="34" charset="0"/>
              </a:rPr>
              <a:t>44%</a:t>
            </a:r>
            <a:endParaRPr lang="en-US" dirty="0">
              <a:solidFill>
                <a:schemeClr val="bg1"/>
              </a:solidFill>
              <a:latin typeface="Calibri" pitchFamily="34" charset="0"/>
            </a:endParaRPr>
          </a:p>
        </p:txBody>
      </p:sp>
      <p:cxnSp>
        <p:nvCxnSpPr>
          <p:cNvPr id="143" name="Straight Connector 142"/>
          <p:cNvCxnSpPr/>
          <p:nvPr/>
        </p:nvCxnSpPr>
        <p:spPr>
          <a:xfrm flipH="1" flipV="1">
            <a:off x="5833804" y="2513119"/>
            <a:ext cx="1057791" cy="7810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1" y="6219825"/>
            <a:ext cx="4494213" cy="646331"/>
          </a:xfrm>
          <a:prstGeom prst="rect">
            <a:avLst/>
          </a:prstGeom>
          <a:noFill/>
        </p:spPr>
        <p:txBody>
          <a:bodyPr wrap="square" rtlCol="0">
            <a:spAutoFit/>
          </a:bodyPr>
          <a:lstStyle/>
          <a:p>
            <a:r>
              <a:rPr lang="en-US" i="1" dirty="0" smtClean="0">
                <a:solidFill>
                  <a:schemeClr val="bg1"/>
                </a:solidFill>
                <a:latin typeface="+mj-lt"/>
              </a:rPr>
              <a:t>Percent of currently married women </a:t>
            </a:r>
            <a:br>
              <a:rPr lang="en-US" i="1" dirty="0" smtClean="0">
                <a:solidFill>
                  <a:schemeClr val="bg1"/>
                </a:solidFill>
                <a:latin typeface="+mj-lt"/>
              </a:rPr>
            </a:br>
            <a:r>
              <a:rPr lang="en-US" i="1" dirty="0" smtClean="0">
                <a:solidFill>
                  <a:schemeClr val="bg1"/>
                </a:solidFill>
                <a:latin typeface="+mj-lt"/>
              </a:rPr>
              <a:t>age 15-49 using a modern method</a:t>
            </a:r>
            <a:endParaRPr lang="en-US" i="1" dirty="0">
              <a:solidFill>
                <a:schemeClr val="bg1"/>
              </a:solidFill>
              <a:latin typeface="+mj-lt"/>
            </a:endParaRPr>
          </a:p>
        </p:txBody>
      </p:sp>
      <p:sp>
        <p:nvSpPr>
          <p:cNvPr id="140" name="Rectangle 139"/>
          <p:cNvSpPr/>
          <p:nvPr/>
        </p:nvSpPr>
        <p:spPr>
          <a:xfrm>
            <a:off x="5249421" y="6523572"/>
            <a:ext cx="188912" cy="1333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7812088" y="6518809"/>
            <a:ext cx="188912" cy="133314"/>
          </a:xfrm>
          <a:prstGeom prst="rect">
            <a:avLst/>
          </a:prstGeom>
          <a:solidFill>
            <a:schemeClr val="accent1">
              <a:lumMod val="25000"/>
              <a:lumOff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6331744" y="6523572"/>
            <a:ext cx="188912" cy="133314"/>
          </a:xfrm>
          <a:prstGeom prst="rect">
            <a:avLst/>
          </a:prstGeom>
          <a:solidFill>
            <a:schemeClr val="accent1">
              <a:lumMod val="75000"/>
              <a:lumOff val="25000"/>
            </a:schemeClr>
          </a:solidFill>
          <a:ln>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p:cNvSpPr txBox="1"/>
          <p:nvPr/>
        </p:nvSpPr>
        <p:spPr>
          <a:xfrm>
            <a:off x="5486198" y="6400800"/>
            <a:ext cx="752129" cy="369332"/>
          </a:xfrm>
          <a:prstGeom prst="rect">
            <a:avLst/>
          </a:prstGeom>
          <a:noFill/>
        </p:spPr>
        <p:txBody>
          <a:bodyPr wrap="none" rtlCol="0">
            <a:spAutoFit/>
          </a:bodyPr>
          <a:lstStyle/>
          <a:p>
            <a:r>
              <a:rPr lang="en-US" dirty="0" smtClean="0">
                <a:solidFill>
                  <a:schemeClr val="bg1"/>
                </a:solidFill>
                <a:latin typeface="+mj-lt"/>
              </a:rPr>
              <a:t>≤ 20%</a:t>
            </a:r>
            <a:endParaRPr lang="en-US" dirty="0">
              <a:solidFill>
                <a:schemeClr val="bg1"/>
              </a:solidFill>
              <a:latin typeface="+mj-lt"/>
            </a:endParaRPr>
          </a:p>
        </p:txBody>
      </p:sp>
      <p:sp>
        <p:nvSpPr>
          <p:cNvPr id="147" name="TextBox 146"/>
          <p:cNvSpPr txBox="1"/>
          <p:nvPr/>
        </p:nvSpPr>
        <p:spPr>
          <a:xfrm>
            <a:off x="6607881" y="6400800"/>
            <a:ext cx="1159292" cy="369332"/>
          </a:xfrm>
          <a:prstGeom prst="rect">
            <a:avLst/>
          </a:prstGeom>
          <a:noFill/>
        </p:spPr>
        <p:txBody>
          <a:bodyPr wrap="none" rtlCol="0">
            <a:spAutoFit/>
          </a:bodyPr>
          <a:lstStyle/>
          <a:p>
            <a:r>
              <a:rPr lang="en-US" dirty="0" smtClean="0">
                <a:solidFill>
                  <a:schemeClr val="bg1"/>
                </a:solidFill>
                <a:latin typeface="+mj-lt"/>
              </a:rPr>
              <a:t>21% - 40%</a:t>
            </a:r>
            <a:endParaRPr lang="en-US" dirty="0">
              <a:solidFill>
                <a:schemeClr val="bg1"/>
              </a:solidFill>
              <a:latin typeface="+mj-lt"/>
            </a:endParaRPr>
          </a:p>
        </p:txBody>
      </p:sp>
      <p:sp>
        <p:nvSpPr>
          <p:cNvPr id="148" name="TextBox 147"/>
          <p:cNvSpPr txBox="1"/>
          <p:nvPr/>
        </p:nvSpPr>
        <p:spPr>
          <a:xfrm>
            <a:off x="8001000" y="6400800"/>
            <a:ext cx="752129" cy="369332"/>
          </a:xfrm>
          <a:prstGeom prst="rect">
            <a:avLst/>
          </a:prstGeom>
          <a:noFill/>
        </p:spPr>
        <p:txBody>
          <a:bodyPr wrap="none" rtlCol="0">
            <a:spAutoFit/>
          </a:bodyPr>
          <a:lstStyle/>
          <a:p>
            <a:r>
              <a:rPr lang="en-US" smtClean="0">
                <a:solidFill>
                  <a:schemeClr val="bg1"/>
                </a:solidFill>
                <a:latin typeface="+mj-lt"/>
              </a:rPr>
              <a:t>&gt; 40%</a:t>
            </a:r>
            <a:endParaRPr lang="en-US" dirty="0">
              <a:solidFill>
                <a:schemeClr val="bg1"/>
              </a:solidFill>
              <a:latin typeface="+mj-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solidFill>
                  <a:schemeClr val="bg1"/>
                </a:solidFill>
              </a:rPr>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684010227"/>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3932"/>
          </a:xfrm>
          <a:prstGeom prst="rect">
            <a:avLst/>
          </a:prstGeom>
          <a:noFill/>
          <a:ln w="9525">
            <a:noFill/>
            <a:miter lim="800000"/>
            <a:headEnd/>
            <a:tailEnd/>
          </a:ln>
        </p:spPr>
        <p:txBody>
          <a:bodyPr wrap="square">
            <a:spAutoFit/>
          </a:bodyPr>
          <a:lstStyle/>
          <a:p>
            <a:pPr eaLnBrk="0" hangingPunct="0">
              <a:lnSpc>
                <a:spcPct val="80000"/>
              </a:lnSpc>
            </a:pPr>
            <a:r>
              <a:rPr lang="en-US" i="1" dirty="0">
                <a:solidFill>
                  <a:schemeClr val="bg1"/>
                </a:solidFill>
                <a:latin typeface="Calibri" pitchFamily="34" charset="0"/>
              </a:rPr>
              <a:t>Percent </a:t>
            </a:r>
            <a:r>
              <a:rPr lang="en-US" i="1" dirty="0" smtClean="0">
                <a:solidFill>
                  <a:schemeClr val="bg1"/>
                </a:solidFill>
                <a:latin typeface="Calibri" pitchFamily="34" charset="0"/>
              </a:rPr>
              <a:t>of currently married women age 15-49</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3090</TotalTime>
  <Words>1666</Words>
  <Application>Microsoft Office PowerPoint</Application>
  <PresentationFormat>On-screen Show (4:3)</PresentationFormat>
  <Paragraphs>134</Paragraphs>
  <Slides>23</Slides>
  <Notes>22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Default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Use of Modern Methods by Region</vt:lpstr>
      <vt:lpstr>Trends in Use of Family Planning</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Demand for Family Planning</vt:lpstr>
      <vt:lpstr>PowerPoint Presentation</vt:lpstr>
      <vt:lpstr>Future Use of Contraception</vt:lpstr>
      <vt:lpstr>Source of Family Planning Messages</vt:lpstr>
      <vt:lpstr>Family Planning Messages</vt:lpstr>
      <vt:lpstr>Contact of Non-Users with  Family Planning Providers</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277</cp:revision>
  <dcterms:created xsi:type="dcterms:W3CDTF">2008-02-29T16:41:57Z</dcterms:created>
  <dcterms:modified xsi:type="dcterms:W3CDTF">2014-02-17T21:19:38Z</dcterms:modified>
</cp:coreProperties>
</file>