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20"/>
  </p:notesMasterIdLst>
  <p:handoutMasterIdLst>
    <p:handoutMasterId r:id="rId21"/>
  </p:handoutMasterIdLst>
  <p:sldIdLst>
    <p:sldId id="303" r:id="rId2"/>
    <p:sldId id="421" r:id="rId3"/>
    <p:sldId id="410" r:id="rId4"/>
    <p:sldId id="435" r:id="rId5"/>
    <p:sldId id="412" r:id="rId6"/>
    <p:sldId id="413" r:id="rId7"/>
    <p:sldId id="436" r:id="rId8"/>
    <p:sldId id="432" r:id="rId9"/>
    <p:sldId id="417" r:id="rId10"/>
    <p:sldId id="437" r:id="rId11"/>
    <p:sldId id="438" r:id="rId12"/>
    <p:sldId id="439" r:id="rId13"/>
    <p:sldId id="440" r:id="rId14"/>
    <p:sldId id="443" r:id="rId15"/>
    <p:sldId id="444" r:id="rId16"/>
    <p:sldId id="441" r:id="rId17"/>
    <p:sldId id="442" r:id="rId18"/>
    <p:sldId id="420"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0162" autoAdjust="0"/>
  </p:normalViewPr>
  <p:slideViewPr>
    <p:cSldViewPr>
      <p:cViewPr>
        <p:scale>
          <a:sx n="59" d="100"/>
          <a:sy n="59" d="100"/>
        </p:scale>
        <p:origin x="-1410" y="-60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Pt>
            <c:idx val="8"/>
            <c:invertIfNegative val="0"/>
            <c:bubble3D val="0"/>
          </c:dPt>
          <c:dLbls>
            <c:dLbl>
              <c:idx val="0"/>
              <c:layout/>
              <c:tx>
                <c:rich>
                  <a:bodyPr/>
                  <a:lstStyle/>
                  <a:p>
                    <a:r>
                      <a:rPr lang="en-US" dirty="0" smtClean="0"/>
                      <a:t>29</a:t>
                    </a:r>
                    <a:endParaRPr lang="en-US" dirty="0"/>
                  </a:p>
                </c:rich>
              </c:tx>
              <c:showLegendKey val="0"/>
              <c:showVal val="1"/>
              <c:showCatName val="0"/>
              <c:showSerName val="0"/>
              <c:showPercent val="0"/>
              <c:showBubbleSize val="0"/>
            </c:dLbl>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c:f>
              <c:strCache>
                <c:ptCount val="1"/>
                <c:pt idx="0">
                  <c:v>Total</c:v>
                </c:pt>
              </c:strCache>
            </c:strRef>
          </c:cat>
          <c:val>
            <c:numRef>
              <c:f>Sheet1!$B$2</c:f>
              <c:numCache>
                <c:formatCode>General</c:formatCode>
                <c:ptCount val="1"/>
                <c:pt idx="0">
                  <c:v>29</c:v>
                </c:pt>
              </c:numCache>
            </c:numRef>
          </c:val>
        </c:ser>
        <c:ser>
          <c:idx val="1"/>
          <c:order val="1"/>
          <c:tx>
            <c:strRef>
              <c:f>Sheet1!$C$1</c:f>
              <c:strCache>
                <c:ptCount val="1"/>
                <c:pt idx="0">
                  <c:v>Men</c:v>
                </c:pt>
              </c:strCache>
            </c:strRef>
          </c:tx>
          <c:spPr>
            <a:solidFill>
              <a:schemeClr val="accent4"/>
            </a:solidFill>
          </c:spPr>
          <c:invertIfNegative val="0"/>
          <c:dLbls>
            <c:dLbl>
              <c:idx val="0"/>
              <c:layout/>
              <c:tx>
                <c:rich>
                  <a:bodyPr/>
                  <a:lstStyle/>
                  <a:p>
                    <a:r>
                      <a:rPr lang="en-US" dirty="0" smtClean="0"/>
                      <a:t>98</a:t>
                    </a:r>
                    <a:endParaRPr lang="en-US" dirty="0"/>
                  </a:p>
                </c:rich>
              </c:tx>
              <c:showLegendKey val="0"/>
              <c:showVal val="1"/>
              <c:showCatName val="0"/>
              <c:showSerName val="0"/>
              <c:showPercent val="0"/>
              <c:showBubbleSize val="0"/>
            </c:dLbl>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c:f>
              <c:strCache>
                <c:ptCount val="1"/>
                <c:pt idx="0">
                  <c:v>Total</c:v>
                </c:pt>
              </c:strCache>
            </c:strRef>
          </c:cat>
          <c:val>
            <c:numRef>
              <c:f>Sheet1!$C$2</c:f>
              <c:numCache>
                <c:formatCode>General</c:formatCode>
                <c:ptCount val="1"/>
                <c:pt idx="0">
                  <c:v>98</c:v>
                </c:pt>
              </c:numCache>
            </c:numRef>
          </c:val>
        </c:ser>
        <c:dLbls>
          <c:showLegendKey val="0"/>
          <c:showVal val="1"/>
          <c:showCatName val="0"/>
          <c:showSerName val="0"/>
          <c:showPercent val="0"/>
          <c:showBubbleSize val="0"/>
        </c:dLbls>
        <c:gapWidth val="70"/>
        <c:overlap val="-25"/>
        <c:axId val="192951424"/>
        <c:axId val="192952960"/>
      </c:barChart>
      <c:catAx>
        <c:axId val="192951424"/>
        <c:scaling>
          <c:orientation val="minMax"/>
        </c:scaling>
        <c:delete val="0"/>
        <c:axPos val="b"/>
        <c:majorTickMark val="none"/>
        <c:minorTickMark val="none"/>
        <c:tickLblPos val="nextTo"/>
        <c:txPr>
          <a:bodyPr/>
          <a:lstStyle/>
          <a:p>
            <a:pPr>
              <a:defRPr>
                <a:latin typeface="Calibri" pitchFamily="34" charset="0"/>
              </a:defRPr>
            </a:pPr>
            <a:endParaRPr lang="en-US"/>
          </a:p>
        </c:txPr>
        <c:crossAx val="192952960"/>
        <c:crosses val="autoZero"/>
        <c:auto val="1"/>
        <c:lblAlgn val="ctr"/>
        <c:lblOffset val="100"/>
        <c:noMultiLvlLbl val="0"/>
      </c:catAx>
      <c:valAx>
        <c:axId val="192952960"/>
        <c:scaling>
          <c:orientation val="minMax"/>
          <c:max val="120"/>
        </c:scaling>
        <c:delete val="1"/>
        <c:axPos val="l"/>
        <c:numFmt formatCode="General" sourceLinked="1"/>
        <c:majorTickMark val="out"/>
        <c:minorTickMark val="none"/>
        <c:tickLblPos val="nextTo"/>
        <c:crossAx val="192951424"/>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Sheet1!$B$2:$B$4</c:f>
              <c:numCache>
                <c:formatCode>General</c:formatCode>
                <c:ptCount val="3"/>
                <c:pt idx="0">
                  <c:v>38</c:v>
                </c:pt>
                <c:pt idx="1">
                  <c:v>28</c:v>
                </c:pt>
                <c:pt idx="2">
                  <c:v>10</c:v>
                </c:pt>
              </c:numCache>
            </c:numRef>
          </c:val>
        </c:ser>
        <c:ser>
          <c:idx val="1"/>
          <c:order val="1"/>
          <c:tx>
            <c:strRef>
              <c:f>Sheet1!$C$1</c:f>
              <c:strCache>
                <c:ptCount val="1"/>
                <c:pt idx="0">
                  <c:v>1-2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Sheet1!$C$2:$C$4</c:f>
              <c:numCache>
                <c:formatCode>General</c:formatCode>
                <c:ptCount val="3"/>
                <c:pt idx="0">
                  <c:v>40</c:v>
                </c:pt>
                <c:pt idx="1">
                  <c:v>30</c:v>
                </c:pt>
                <c:pt idx="2">
                  <c:v>11</c:v>
                </c:pt>
              </c:numCache>
            </c:numRef>
          </c:val>
        </c:ser>
        <c:ser>
          <c:idx val="2"/>
          <c:order val="2"/>
          <c:tx>
            <c:strRef>
              <c:f>Sheet1!$D$1</c:f>
              <c:strCache>
                <c:ptCount val="1"/>
                <c:pt idx="0">
                  <c:v>3-4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Sheet1!$D$2:$D$4</c:f>
              <c:numCache>
                <c:formatCode>General</c:formatCode>
                <c:ptCount val="3"/>
                <c:pt idx="0">
                  <c:v>32</c:v>
                </c:pt>
                <c:pt idx="1">
                  <c:v>24</c:v>
                </c:pt>
                <c:pt idx="2">
                  <c:v>8</c:v>
                </c:pt>
              </c:numCache>
            </c:numRef>
          </c:val>
        </c:ser>
        <c:ser>
          <c:idx val="3"/>
          <c:order val="3"/>
          <c:tx>
            <c:strRef>
              <c:f>Sheet1!$E$1</c:f>
              <c:strCache>
                <c:ptCount val="1"/>
                <c:pt idx="0">
                  <c:v>5-6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Sheet1!$E$2:$E$4</c:f>
              <c:numCache>
                <c:formatCode>General</c:formatCode>
                <c:ptCount val="3"/>
                <c:pt idx="0">
                  <c:v>27</c:v>
                </c:pt>
                <c:pt idx="1">
                  <c:v>20</c:v>
                </c:pt>
                <c:pt idx="2">
                  <c:v>8</c:v>
                </c:pt>
              </c:numCache>
            </c:numRef>
          </c:val>
        </c:ser>
        <c:dLbls>
          <c:dLblPos val="outEnd"/>
          <c:showLegendKey val="0"/>
          <c:showVal val="1"/>
          <c:showCatName val="0"/>
          <c:showSerName val="0"/>
          <c:showPercent val="0"/>
          <c:showBubbleSize val="0"/>
        </c:dLbls>
        <c:gapWidth val="150"/>
        <c:axId val="371337856"/>
        <c:axId val="371343744"/>
      </c:barChart>
      <c:catAx>
        <c:axId val="371337856"/>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371343744"/>
        <c:crosses val="autoZero"/>
        <c:auto val="1"/>
        <c:lblAlgn val="ctr"/>
        <c:lblOffset val="100"/>
        <c:noMultiLvlLbl val="0"/>
      </c:catAx>
      <c:valAx>
        <c:axId val="371343744"/>
        <c:scaling>
          <c:orientation val="minMax"/>
          <c:max val="100"/>
        </c:scaling>
        <c:delete val="1"/>
        <c:axPos val="l"/>
        <c:numFmt formatCode="General" sourceLinked="1"/>
        <c:majorTickMark val="none"/>
        <c:minorTickMark val="none"/>
        <c:tickLblPos val="nextTo"/>
        <c:crossAx val="37133785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69</c:v>
                </c:pt>
                <c:pt idx="1">
                  <c:v>52</c:v>
                </c:pt>
                <c:pt idx="2">
                  <c:v>54</c:v>
                </c:pt>
              </c:numCache>
            </c:numRef>
          </c:val>
        </c:ser>
        <c:ser>
          <c:idx val="1"/>
          <c:order val="1"/>
          <c:tx>
            <c:strRef>
              <c:f>Sheet1!$C$1</c:f>
              <c:strCache>
                <c:ptCount val="1"/>
                <c:pt idx="0">
                  <c:v>1-2 decisions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80</c:v>
                </c:pt>
                <c:pt idx="1">
                  <c:v>59</c:v>
                </c:pt>
                <c:pt idx="2">
                  <c:v>61</c:v>
                </c:pt>
              </c:numCache>
            </c:numRef>
          </c:val>
        </c:ser>
        <c:ser>
          <c:idx val="2"/>
          <c:order val="2"/>
          <c:tx>
            <c:strRef>
              <c:f>Sheet1!$D$1</c:f>
              <c:strCache>
                <c:ptCount val="1"/>
                <c:pt idx="0">
                  <c:v>3 decisions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74</c:v>
                </c:pt>
                <c:pt idx="1">
                  <c:v>56</c:v>
                </c:pt>
                <c:pt idx="2">
                  <c:v>60</c:v>
                </c:pt>
              </c:numCache>
            </c:numRef>
          </c:val>
        </c:ser>
        <c:dLbls>
          <c:dLblPos val="outEnd"/>
          <c:showLegendKey val="0"/>
          <c:showVal val="1"/>
          <c:showCatName val="0"/>
          <c:showSerName val="0"/>
          <c:showPercent val="0"/>
          <c:showBubbleSize val="0"/>
        </c:dLbls>
        <c:gapWidth val="150"/>
        <c:axId val="371463680"/>
        <c:axId val="371465216"/>
      </c:barChart>
      <c:catAx>
        <c:axId val="371463680"/>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371465216"/>
        <c:crosses val="autoZero"/>
        <c:auto val="1"/>
        <c:lblAlgn val="ctr"/>
        <c:lblOffset val="100"/>
        <c:noMultiLvlLbl val="0"/>
      </c:catAx>
      <c:valAx>
        <c:axId val="371465216"/>
        <c:scaling>
          <c:orientation val="minMax"/>
          <c:max val="100"/>
        </c:scaling>
        <c:delete val="1"/>
        <c:axPos val="l"/>
        <c:numFmt formatCode="General" sourceLinked="1"/>
        <c:majorTickMark val="none"/>
        <c:minorTickMark val="none"/>
        <c:tickLblPos val="nextTo"/>
        <c:crossAx val="371463680"/>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78</c:v>
                </c:pt>
                <c:pt idx="1">
                  <c:v>63</c:v>
                </c:pt>
                <c:pt idx="2">
                  <c:v>65</c:v>
                </c:pt>
              </c:numCache>
            </c:numRef>
          </c:val>
        </c:ser>
        <c:ser>
          <c:idx val="1"/>
          <c:order val="1"/>
          <c:tx>
            <c:strRef>
              <c:f>Sheet1!$C$1</c:f>
              <c:strCache>
                <c:ptCount val="1"/>
                <c:pt idx="0">
                  <c:v>1-2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76</c:v>
                </c:pt>
                <c:pt idx="1">
                  <c:v>54</c:v>
                </c:pt>
                <c:pt idx="2">
                  <c:v>54</c:v>
                </c:pt>
              </c:numCache>
            </c:numRef>
          </c:val>
        </c:ser>
        <c:ser>
          <c:idx val="2"/>
          <c:order val="2"/>
          <c:tx>
            <c:strRef>
              <c:f>Sheet1!$D$1</c:f>
              <c:strCache>
                <c:ptCount val="1"/>
                <c:pt idx="0">
                  <c:v>3-4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69</c:v>
                </c:pt>
                <c:pt idx="1">
                  <c:v>46</c:v>
                </c:pt>
                <c:pt idx="2">
                  <c:v>51</c:v>
                </c:pt>
              </c:numCache>
            </c:numRef>
          </c:val>
        </c:ser>
        <c:ser>
          <c:idx val="3"/>
          <c:order val="3"/>
          <c:tx>
            <c:strRef>
              <c:f>Sheet1!$E$1</c:f>
              <c:strCache>
                <c:ptCount val="1"/>
                <c:pt idx="0">
                  <c:v>5-6 reasons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63</c:v>
                </c:pt>
                <c:pt idx="1">
                  <c:v>42</c:v>
                </c:pt>
                <c:pt idx="2">
                  <c:v>46</c:v>
                </c:pt>
              </c:numCache>
            </c:numRef>
          </c:val>
        </c:ser>
        <c:dLbls>
          <c:dLblPos val="outEnd"/>
          <c:showLegendKey val="0"/>
          <c:showVal val="1"/>
          <c:showCatName val="0"/>
          <c:showSerName val="0"/>
          <c:showPercent val="0"/>
          <c:showBubbleSize val="0"/>
        </c:dLbls>
        <c:gapWidth val="150"/>
        <c:axId val="371513216"/>
        <c:axId val="371514752"/>
      </c:barChart>
      <c:catAx>
        <c:axId val="371513216"/>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371514752"/>
        <c:crosses val="autoZero"/>
        <c:auto val="1"/>
        <c:lblAlgn val="ctr"/>
        <c:lblOffset val="100"/>
        <c:noMultiLvlLbl val="0"/>
      </c:catAx>
      <c:valAx>
        <c:axId val="371514752"/>
        <c:scaling>
          <c:orientation val="minMax"/>
          <c:max val="100"/>
        </c:scaling>
        <c:delete val="1"/>
        <c:axPos val="l"/>
        <c:numFmt formatCode="General" sourceLinked="1"/>
        <c:majorTickMark val="none"/>
        <c:minorTickMark val="none"/>
        <c:tickLblPos val="nextTo"/>
        <c:crossAx val="371513216"/>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6"/>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71</c:v>
                </c:pt>
                <c:pt idx="1">
                  <c:v>6</c:v>
                </c:pt>
                <c:pt idx="2">
                  <c:v>8</c:v>
                </c:pt>
                <c:pt idx="3">
                  <c:v>15</c:v>
                </c:pt>
              </c:numCache>
            </c:numRef>
          </c:val>
        </c:ser>
        <c:ser>
          <c:idx val="1"/>
          <c:order val="1"/>
          <c:tx>
            <c:strRef>
              <c:f>Sheet1!$A$3</c:f>
              <c:strCache>
                <c:ptCount val="1"/>
                <c:pt idx="0">
                  <c:v>Men</c:v>
                </c:pt>
              </c:strCache>
            </c:strRef>
          </c:tx>
          <c:spPr>
            <a:solidFill>
              <a:schemeClr val="accent4"/>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87</c:v>
                </c:pt>
                <c:pt idx="1">
                  <c:v>12</c:v>
                </c:pt>
                <c:pt idx="2">
                  <c:v>1</c:v>
                </c:pt>
                <c:pt idx="3">
                  <c:v>1</c:v>
                </c:pt>
              </c:numCache>
            </c:numRef>
          </c:val>
        </c:ser>
        <c:dLbls>
          <c:showLegendKey val="0"/>
          <c:showVal val="1"/>
          <c:showCatName val="0"/>
          <c:showSerName val="0"/>
          <c:showPercent val="0"/>
          <c:showBubbleSize val="0"/>
        </c:dLbls>
        <c:gapWidth val="150"/>
        <c:overlap val="-25"/>
        <c:axId val="198704128"/>
        <c:axId val="198836992"/>
      </c:barChart>
      <c:catAx>
        <c:axId val="198704128"/>
        <c:scaling>
          <c:orientation val="minMax"/>
        </c:scaling>
        <c:delete val="0"/>
        <c:axPos val="b"/>
        <c:numFmt formatCode="General" sourceLinked="1"/>
        <c:majorTickMark val="none"/>
        <c:minorTickMark val="none"/>
        <c:tickLblPos val="nextTo"/>
        <c:txPr>
          <a:bodyPr rot="0" vert="horz"/>
          <a:lstStyle/>
          <a:p>
            <a:pPr>
              <a:defRPr>
                <a:latin typeface="Calibri" panose="020F0502020204030204" pitchFamily="34" charset="0"/>
              </a:defRPr>
            </a:pPr>
            <a:endParaRPr lang="en-US"/>
          </a:p>
        </c:txPr>
        <c:crossAx val="198836992"/>
        <c:crosses val="autoZero"/>
        <c:auto val="1"/>
        <c:lblAlgn val="ctr"/>
        <c:lblOffset val="100"/>
        <c:tickLblSkip val="1"/>
        <c:tickMarkSkip val="1"/>
        <c:noMultiLvlLbl val="0"/>
      </c:catAx>
      <c:valAx>
        <c:axId val="198836992"/>
        <c:scaling>
          <c:orientation val="minMax"/>
        </c:scaling>
        <c:delete val="1"/>
        <c:axPos val="l"/>
        <c:numFmt formatCode="0" sourceLinked="1"/>
        <c:majorTickMark val="out"/>
        <c:minorTickMark val="none"/>
        <c:tickLblPos val="none"/>
        <c:crossAx val="198704128"/>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layout/>
              <c:tx>
                <c:rich>
                  <a:bodyPr/>
                  <a:lstStyle/>
                  <a:p>
                    <a:pPr>
                      <a:defRPr>
                        <a:solidFill>
                          <a:schemeClr val="bg1"/>
                        </a:solidFill>
                      </a:defRPr>
                    </a:pPr>
                    <a:r>
                      <a:rPr lang="en-US" dirty="0">
                        <a:solidFill>
                          <a:schemeClr val="bg1"/>
                        </a:solidFill>
                      </a:rPr>
                      <a:t>Wife and husband jointly
</a:t>
                    </a:r>
                    <a:r>
                      <a:rPr lang="en-US" dirty="0" smtClean="0">
                        <a:solidFill>
                          <a:schemeClr val="bg1"/>
                        </a:solidFill>
                      </a:rPr>
                      <a:t>35%</a:t>
                    </a:r>
                    <a:endParaRPr lang="en-US" dirty="0">
                      <a:solidFill>
                        <a:schemeClr val="bg1"/>
                      </a:solidFill>
                    </a:endParaRPr>
                  </a:p>
                </c:rich>
              </c:tx>
              <c:spPr/>
              <c:showLegendKey val="0"/>
              <c:showVal val="0"/>
              <c:showCatName val="1"/>
              <c:showSerName val="0"/>
              <c:showPercent val="1"/>
              <c:showBubbleSize val="0"/>
            </c:dLbl>
            <c:showLegendKey val="0"/>
            <c:showVal val="0"/>
            <c:showCatName val="1"/>
            <c:showSerName val="0"/>
            <c:showPercent val="1"/>
            <c:showBubbleSize val="0"/>
            <c:showLeaderLines val="1"/>
          </c:dLbls>
          <c:cat>
            <c:strRef>
              <c:f>Sheet1!$A$2:$A$5</c:f>
              <c:strCache>
                <c:ptCount val="4"/>
                <c:pt idx="0">
                  <c:v>Mainly wife</c:v>
                </c:pt>
                <c:pt idx="1">
                  <c:v>Wife and husband jointly</c:v>
                </c:pt>
                <c:pt idx="2">
                  <c:v>Mainly husband</c:v>
                </c:pt>
                <c:pt idx="3">
                  <c:v>Other</c:v>
                </c:pt>
              </c:strCache>
            </c:strRef>
          </c:cat>
          <c:val>
            <c:numRef>
              <c:f>Sheet1!$B$2:$B$5</c:f>
              <c:numCache>
                <c:formatCode>General</c:formatCode>
                <c:ptCount val="4"/>
                <c:pt idx="0">
                  <c:v>52</c:v>
                </c:pt>
                <c:pt idx="1">
                  <c:v>35</c:v>
                </c:pt>
                <c:pt idx="2">
                  <c:v>10</c:v>
                </c:pt>
                <c:pt idx="3">
                  <c:v>3</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Lbls>
            <c:dLbl>
              <c:idx val="2"/>
              <c:spPr/>
              <c:txPr>
                <a:bodyPr/>
                <a:lstStyle/>
                <a:p>
                  <a:pPr>
                    <a:defRPr>
                      <a:solidFill>
                        <a:schemeClr val="tx1"/>
                      </a:solidFill>
                    </a:defRPr>
                  </a:pPr>
                  <a:endParaRPr lang="en-US"/>
                </a:p>
              </c:txPr>
              <c:showLegendKey val="0"/>
              <c:showVal val="0"/>
              <c:showCatName val="1"/>
              <c:showSerName val="0"/>
              <c:showPercent val="1"/>
              <c:showBubbleSize val="0"/>
            </c:dLbl>
            <c:showLegendKey val="0"/>
            <c:showVal val="0"/>
            <c:showCatName val="1"/>
            <c:showSerName val="0"/>
            <c:showPercent val="1"/>
            <c:showBubbleSize val="0"/>
            <c:showLeaderLines val="1"/>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7</c:v>
                </c:pt>
                <c:pt idx="1">
                  <c:v>71</c:v>
                </c:pt>
                <c:pt idx="2">
                  <c:v>8</c:v>
                </c:pt>
                <c:pt idx="3">
                  <c:v>14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6"/>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Sheet1!$A$2:$A$3</c:f>
              <c:strCache>
                <c:ptCount val="2"/>
                <c:pt idx="0">
                  <c:v>Own a home alone or jointly</c:v>
                </c:pt>
                <c:pt idx="1">
                  <c:v>Own land alone or jointly</c:v>
                </c:pt>
              </c:strCache>
            </c:strRef>
          </c:cat>
          <c:val>
            <c:numRef>
              <c:f>Sheet1!$B$2:$B$3</c:f>
              <c:numCache>
                <c:formatCode>General</c:formatCode>
                <c:ptCount val="2"/>
                <c:pt idx="0">
                  <c:v>11</c:v>
                </c:pt>
                <c:pt idx="1">
                  <c:v>4</c:v>
                </c:pt>
              </c:numCache>
            </c:numRef>
          </c:val>
        </c:ser>
        <c:ser>
          <c:idx val="1"/>
          <c:order val="1"/>
          <c:tx>
            <c:strRef>
              <c:f>Sheet1!$C$1</c:f>
              <c:strCache>
                <c:ptCount val="1"/>
                <c:pt idx="0">
                  <c:v>Men</c:v>
                </c:pt>
              </c:strCache>
            </c:strRef>
          </c:tx>
          <c:spPr>
            <a:solidFill>
              <a:schemeClr val="accent4"/>
            </a:solidFill>
          </c:spPr>
          <c:invertIfNegative val="0"/>
          <c:dLbls>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dLbls>
          <c:cat>
            <c:strRef>
              <c:f>Sheet1!$A$2:$A$3</c:f>
              <c:strCache>
                <c:ptCount val="2"/>
                <c:pt idx="0">
                  <c:v>Own a home alone or jointly</c:v>
                </c:pt>
                <c:pt idx="1">
                  <c:v>Own land alone or jointly</c:v>
                </c:pt>
              </c:strCache>
            </c:strRef>
          </c:cat>
          <c:val>
            <c:numRef>
              <c:f>Sheet1!$C$2:$C$3</c:f>
              <c:numCache>
                <c:formatCode>General</c:formatCode>
                <c:ptCount val="2"/>
                <c:pt idx="0">
                  <c:v>75</c:v>
                </c:pt>
                <c:pt idx="1">
                  <c:v>31</c:v>
                </c:pt>
              </c:numCache>
            </c:numRef>
          </c:val>
        </c:ser>
        <c:dLbls>
          <c:showLegendKey val="0"/>
          <c:showVal val="1"/>
          <c:showCatName val="0"/>
          <c:showSerName val="0"/>
          <c:showPercent val="0"/>
          <c:showBubbleSize val="0"/>
        </c:dLbls>
        <c:gapWidth val="150"/>
        <c:overlap val="-25"/>
        <c:axId val="370951680"/>
        <c:axId val="370953216"/>
      </c:barChart>
      <c:catAx>
        <c:axId val="370951680"/>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370953216"/>
        <c:crosses val="autoZero"/>
        <c:auto val="1"/>
        <c:lblAlgn val="ctr"/>
        <c:lblOffset val="100"/>
        <c:noMultiLvlLbl val="0"/>
      </c:catAx>
      <c:valAx>
        <c:axId val="370953216"/>
        <c:scaling>
          <c:orientation val="minMax"/>
        </c:scaling>
        <c:delete val="1"/>
        <c:axPos val="l"/>
        <c:numFmt formatCode="General" sourceLinked="1"/>
        <c:majorTickMark val="out"/>
        <c:minorTickMark val="none"/>
        <c:tickLblPos val="nextTo"/>
        <c:crossAx val="370951680"/>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1"/>
            <c:invertIfNegative val="0"/>
            <c:bubble3D val="0"/>
            <c:spPr>
              <a:solidFill>
                <a:schemeClr val="accent2">
                  <a:lumMod val="60000"/>
                  <a:lumOff val="40000"/>
                </a:schemeClr>
              </a:solidFill>
            </c:spPr>
          </c:dPt>
          <c:dPt>
            <c:idx val="2"/>
            <c:invertIfNegative val="0"/>
            <c:bubble3D val="0"/>
            <c:spPr>
              <a:solidFill>
                <a:schemeClr val="accent2">
                  <a:lumMod val="40000"/>
                  <a:lumOff val="60000"/>
                </a:schemeClr>
              </a:solidFill>
            </c:spPr>
          </c:dPt>
          <c:dPt>
            <c:idx val="3"/>
            <c:invertIfNegative val="0"/>
            <c:bubble3D val="0"/>
            <c:spPr>
              <a:solidFill>
                <a:schemeClr val="accent5"/>
              </a:solidFill>
            </c:spPr>
          </c:dPt>
          <c:dPt>
            <c:idx val="4"/>
            <c:invertIfNegative val="0"/>
            <c:bubble3D val="0"/>
            <c:spPr>
              <a:solidFill>
                <a:schemeClr val="accent1"/>
              </a:solidFill>
            </c:spPr>
          </c:dPt>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52</c:v>
                </c:pt>
                <c:pt idx="1">
                  <c:v>47</c:v>
                </c:pt>
                <c:pt idx="2">
                  <c:v>50</c:v>
                </c:pt>
                <c:pt idx="3">
                  <c:v>38</c:v>
                </c:pt>
                <c:pt idx="4">
                  <c:v>39</c:v>
                </c:pt>
              </c:numCache>
            </c:numRef>
          </c:val>
        </c:ser>
        <c:dLbls>
          <c:showLegendKey val="0"/>
          <c:showVal val="1"/>
          <c:showCatName val="0"/>
          <c:showSerName val="0"/>
          <c:showPercent val="0"/>
          <c:showBubbleSize val="0"/>
        </c:dLbls>
        <c:gapWidth val="125"/>
        <c:overlap val="-25"/>
        <c:axId val="370989696"/>
        <c:axId val="371014656"/>
      </c:barChart>
      <c:catAx>
        <c:axId val="370989696"/>
        <c:scaling>
          <c:orientation val="minMax"/>
        </c:scaling>
        <c:delete val="0"/>
        <c:axPos val="b"/>
        <c:majorTickMark val="none"/>
        <c:minorTickMark val="none"/>
        <c:tickLblPos val="nextTo"/>
        <c:spPr>
          <a:ln>
            <a:solidFill>
              <a:srgbClr val="000000"/>
            </a:solidFill>
          </a:ln>
        </c:spPr>
        <c:txPr>
          <a:bodyPr/>
          <a:lstStyle/>
          <a:p>
            <a:pPr>
              <a:defRPr>
                <a:latin typeface="Calibri" pitchFamily="34" charset="0"/>
              </a:defRPr>
            </a:pPr>
            <a:endParaRPr lang="en-US"/>
          </a:p>
        </c:txPr>
        <c:crossAx val="371014656"/>
        <c:crosses val="autoZero"/>
        <c:auto val="1"/>
        <c:lblAlgn val="ctr"/>
        <c:lblOffset val="100"/>
        <c:noMultiLvlLbl val="0"/>
      </c:catAx>
      <c:valAx>
        <c:axId val="371014656"/>
        <c:scaling>
          <c:orientation val="minMax"/>
          <c:max val="60"/>
        </c:scaling>
        <c:delete val="1"/>
        <c:axPos val="l"/>
        <c:numFmt formatCode="0" sourceLinked="1"/>
        <c:majorTickMark val="out"/>
        <c:minorTickMark val="none"/>
        <c:tickLblPos val="none"/>
        <c:crossAx val="37098969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21E-2"/>
          <c:y val="6.782261592300963E-2"/>
          <c:w val="0.96540880503144655"/>
          <c:h val="0.78170999458401036"/>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1"/>
            <c:invertIfNegative val="0"/>
            <c:bubble3D val="0"/>
            <c:spPr>
              <a:solidFill>
                <a:schemeClr val="accent2">
                  <a:lumMod val="60000"/>
                  <a:lumOff val="40000"/>
                </a:schemeClr>
              </a:solidFill>
            </c:spPr>
          </c:dPt>
          <c:dPt>
            <c:idx val="2"/>
            <c:invertIfNegative val="0"/>
            <c:bubble3D val="0"/>
            <c:spPr>
              <a:solidFill>
                <a:schemeClr val="accent2">
                  <a:lumMod val="40000"/>
                  <a:lumOff val="60000"/>
                </a:schemeClr>
              </a:solidFill>
            </c:spPr>
          </c:dPt>
          <c:dPt>
            <c:idx val="3"/>
            <c:invertIfNegative val="0"/>
            <c:bubble3D val="0"/>
            <c:spPr>
              <a:solidFill>
                <a:schemeClr val="accent5"/>
              </a:solidFill>
            </c:spPr>
          </c:dPt>
          <c:dPt>
            <c:idx val="4"/>
            <c:invertIfNegative val="0"/>
            <c:bubble3D val="0"/>
            <c:spPr>
              <a:solidFill>
                <a:schemeClr val="accent1"/>
              </a:solidFill>
            </c:spPr>
          </c:dPt>
          <c:dLbls>
            <c:txPr>
              <a:bodyPr/>
              <a:lstStyle/>
              <a:p>
                <a:pPr>
                  <a:defRPr b="1">
                    <a:latin typeface="Calibri" pitchFamily="34" charset="0"/>
                  </a:defRPr>
                </a:pPr>
                <a:endParaRPr lang="en-US"/>
              </a:p>
            </c:txPr>
            <c:showLegendKey val="0"/>
            <c:showVal val="1"/>
            <c:showCatName val="0"/>
            <c:showSerName val="0"/>
            <c:showPercent val="0"/>
            <c:showBubbleSize val="0"/>
            <c:showLeaderLines val="0"/>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75</c:v>
                </c:pt>
                <c:pt idx="1">
                  <c:v>75</c:v>
                </c:pt>
                <c:pt idx="2">
                  <c:v>70</c:v>
                </c:pt>
                <c:pt idx="3">
                  <c:v>20</c:v>
                </c:pt>
              </c:numCache>
            </c:numRef>
          </c:val>
        </c:ser>
        <c:dLbls>
          <c:showLegendKey val="0"/>
          <c:showVal val="1"/>
          <c:showCatName val="0"/>
          <c:showSerName val="0"/>
          <c:showPercent val="0"/>
          <c:showBubbleSize val="0"/>
        </c:dLbls>
        <c:gapWidth val="125"/>
        <c:overlap val="-25"/>
        <c:axId val="371052544"/>
        <c:axId val="371057024"/>
      </c:barChart>
      <c:catAx>
        <c:axId val="371052544"/>
        <c:scaling>
          <c:orientation val="minMax"/>
        </c:scaling>
        <c:delete val="0"/>
        <c:axPos val="b"/>
        <c:majorTickMark val="none"/>
        <c:minorTickMark val="none"/>
        <c:tickLblPos val="nextTo"/>
        <c:spPr>
          <a:ln>
            <a:solidFill>
              <a:srgbClr val="000000"/>
            </a:solidFill>
          </a:ln>
        </c:spPr>
        <c:txPr>
          <a:bodyPr/>
          <a:lstStyle/>
          <a:p>
            <a:pPr>
              <a:defRPr>
                <a:latin typeface="Calibri" pitchFamily="34" charset="0"/>
              </a:defRPr>
            </a:pPr>
            <a:endParaRPr lang="en-US"/>
          </a:p>
        </c:txPr>
        <c:crossAx val="371057024"/>
        <c:crosses val="autoZero"/>
        <c:auto val="1"/>
        <c:lblAlgn val="ctr"/>
        <c:lblOffset val="100"/>
        <c:noMultiLvlLbl val="0"/>
      </c:catAx>
      <c:valAx>
        <c:axId val="371057024"/>
        <c:scaling>
          <c:orientation val="minMax"/>
          <c:max val="80"/>
        </c:scaling>
        <c:delete val="1"/>
        <c:axPos val="l"/>
        <c:numFmt formatCode="0" sourceLinked="1"/>
        <c:majorTickMark val="out"/>
        <c:minorTickMark val="none"/>
        <c:tickLblPos val="none"/>
        <c:crossAx val="3710525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578"/>
          <c:y val="2.5114155251141551E-2"/>
          <c:w val="0.65700524934383198"/>
          <c:h val="0.94977168949771684"/>
        </c:manualLayout>
      </c:layout>
      <c:barChart>
        <c:barDir val="bar"/>
        <c:grouping val="clustered"/>
        <c:varyColors val="0"/>
        <c:ser>
          <c:idx val="0"/>
          <c:order val="0"/>
          <c:tx>
            <c:strRef>
              <c:f>Sheet1!$B$1</c:f>
              <c:strCache>
                <c:ptCount val="1"/>
                <c:pt idx="0">
                  <c:v>Men</c:v>
                </c:pt>
              </c:strCache>
            </c:strRef>
          </c:tx>
          <c:spPr>
            <a:solidFill>
              <a:schemeClr val="accent4"/>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Sheet1!$A$2:$A$8</c:f>
              <c:strCache>
                <c:ptCount val="7"/>
                <c:pt idx="0">
                  <c:v>At least one specified reason</c:v>
                </c:pt>
                <c:pt idx="1">
                  <c:v>Argues with him</c:v>
                </c:pt>
                <c:pt idx="2">
                  <c:v>Neglects the children</c:v>
                </c:pt>
                <c:pt idx="3">
                  <c:v>Refuses to have sex with him</c:v>
                </c:pt>
                <c:pt idx="4">
                  <c:v>Goes out without telling him</c:v>
                </c:pt>
                <c:pt idx="5">
                  <c:v>Neglects the in-laws</c:v>
                </c:pt>
                <c:pt idx="6">
                  <c:v>Burns the food</c:v>
                </c:pt>
              </c:strCache>
            </c:strRef>
          </c:cat>
          <c:val>
            <c:numRef>
              <c:f>Sheet1!$B$2:$B$8</c:f>
              <c:numCache>
                <c:formatCode>General</c:formatCode>
                <c:ptCount val="7"/>
                <c:pt idx="0">
                  <c:v>34</c:v>
                </c:pt>
                <c:pt idx="1">
                  <c:v>19</c:v>
                </c:pt>
                <c:pt idx="2">
                  <c:v>19</c:v>
                </c:pt>
                <c:pt idx="3">
                  <c:v>16</c:v>
                </c:pt>
                <c:pt idx="4">
                  <c:v>20</c:v>
                </c:pt>
                <c:pt idx="5">
                  <c:v>17</c:v>
                </c:pt>
                <c:pt idx="6">
                  <c:v>5</c:v>
                </c:pt>
              </c:numCache>
            </c:numRef>
          </c:val>
        </c:ser>
        <c:ser>
          <c:idx val="1"/>
          <c:order val="1"/>
          <c:tx>
            <c:strRef>
              <c:f>Sheet1!$C$1</c:f>
              <c:strCache>
                <c:ptCount val="1"/>
                <c:pt idx="0">
                  <c:v>Women</c:v>
                </c:pt>
              </c:strCache>
            </c:strRef>
          </c:tx>
          <c:spPr>
            <a:solidFill>
              <a:schemeClr val="accent6"/>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Sheet1!$A$2:$A$8</c:f>
              <c:strCache>
                <c:ptCount val="7"/>
                <c:pt idx="0">
                  <c:v>At least one specified reason</c:v>
                </c:pt>
                <c:pt idx="1">
                  <c:v>Argues with him</c:v>
                </c:pt>
                <c:pt idx="2">
                  <c:v>Neglects the children</c:v>
                </c:pt>
                <c:pt idx="3">
                  <c:v>Refuses to have sex with him</c:v>
                </c:pt>
                <c:pt idx="4">
                  <c:v>Goes out without telling him</c:v>
                </c:pt>
                <c:pt idx="5">
                  <c:v>Neglects the in-laws</c:v>
                </c:pt>
                <c:pt idx="6">
                  <c:v>Burns the food</c:v>
                </c:pt>
              </c:strCache>
            </c:strRef>
          </c:cat>
          <c:val>
            <c:numRef>
              <c:f>Sheet1!$C$2:$C$8</c:f>
              <c:numCache>
                <c:formatCode>General</c:formatCode>
                <c:ptCount val="7"/>
                <c:pt idx="0">
                  <c:v>43</c:v>
                </c:pt>
                <c:pt idx="1">
                  <c:v>34</c:v>
                </c:pt>
                <c:pt idx="2">
                  <c:v>31</c:v>
                </c:pt>
                <c:pt idx="3">
                  <c:v>31</c:v>
                </c:pt>
                <c:pt idx="4">
                  <c:v>30</c:v>
                </c:pt>
                <c:pt idx="5">
                  <c:v>28</c:v>
                </c:pt>
                <c:pt idx="6">
                  <c:v>18</c:v>
                </c:pt>
              </c:numCache>
            </c:numRef>
          </c:val>
        </c:ser>
        <c:dLbls>
          <c:showLegendKey val="0"/>
          <c:showVal val="1"/>
          <c:showCatName val="0"/>
          <c:showSerName val="0"/>
          <c:showPercent val="0"/>
          <c:showBubbleSize val="0"/>
        </c:dLbls>
        <c:gapWidth val="100"/>
        <c:overlap val="-25"/>
        <c:axId val="371095424"/>
        <c:axId val="371096960"/>
      </c:barChart>
      <c:catAx>
        <c:axId val="371095424"/>
        <c:scaling>
          <c:orientation val="minMax"/>
        </c:scaling>
        <c:delete val="0"/>
        <c:axPos val="l"/>
        <c:majorTickMark val="none"/>
        <c:minorTickMark val="none"/>
        <c:tickLblPos val="nextTo"/>
        <c:crossAx val="371096960"/>
        <c:crosses val="autoZero"/>
        <c:auto val="1"/>
        <c:lblAlgn val="ctr"/>
        <c:lblOffset val="100"/>
        <c:noMultiLvlLbl val="0"/>
      </c:catAx>
      <c:valAx>
        <c:axId val="371096960"/>
        <c:scaling>
          <c:orientation val="minMax"/>
          <c:max val="60"/>
        </c:scaling>
        <c:delete val="1"/>
        <c:axPos val="b"/>
        <c:numFmt formatCode="General" sourceLinked="1"/>
        <c:majorTickMark val="out"/>
        <c:minorTickMark val="none"/>
        <c:tickLblPos val="nextTo"/>
        <c:crossAx val="371095424"/>
        <c:crosses val="autoZero"/>
        <c:crossBetween val="between"/>
      </c:valAx>
    </c:plotArea>
    <c:legend>
      <c:legendPos val="r"/>
      <c:layout>
        <c:manualLayout>
          <c:xMode val="edge"/>
          <c:yMode val="edge"/>
          <c:x val="0.82628805774278213"/>
          <c:y val="0.42521644554704635"/>
          <c:w val="0.1167674978127734"/>
          <c:h val="0.1267360586775968"/>
        </c:manualLayout>
      </c:layout>
      <c:overlay val="0"/>
    </c:legend>
    <c:plotVisOnly val="1"/>
    <c:dispBlanksAs val="gap"/>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Sheet1!$B$2:$B$4</c:f>
              <c:numCache>
                <c:formatCode>General</c:formatCode>
                <c:ptCount val="3"/>
                <c:pt idx="0">
                  <c:v>25</c:v>
                </c:pt>
                <c:pt idx="1">
                  <c:v>19</c:v>
                </c:pt>
                <c:pt idx="2">
                  <c:v>7</c:v>
                </c:pt>
              </c:numCache>
            </c:numRef>
          </c:val>
        </c:ser>
        <c:ser>
          <c:idx val="1"/>
          <c:order val="1"/>
          <c:tx>
            <c:strRef>
              <c:f>Sheet1!$C$1</c:f>
              <c:strCache>
                <c:ptCount val="1"/>
                <c:pt idx="0">
                  <c:v>1-2 decisions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Sheet1!$C$2:$C$4</c:f>
              <c:numCache>
                <c:formatCode>General</c:formatCode>
                <c:ptCount val="3"/>
                <c:pt idx="0">
                  <c:v>38</c:v>
                </c:pt>
                <c:pt idx="1">
                  <c:v>27</c:v>
                </c:pt>
                <c:pt idx="2">
                  <c:v>11</c:v>
                </c:pt>
              </c:numCache>
            </c:numRef>
          </c:val>
        </c:ser>
        <c:ser>
          <c:idx val="2"/>
          <c:order val="2"/>
          <c:tx>
            <c:strRef>
              <c:f>Sheet1!$D$1</c:f>
              <c:strCache>
                <c:ptCount val="1"/>
                <c:pt idx="0">
                  <c:v>3 decisions</c:v>
                </c:pt>
              </c:strCache>
            </c:strRef>
          </c:tx>
          <c:invertIfNegative val="0"/>
          <c:dLbls>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dLbls>
          <c:cat>
            <c:strRef>
              <c:f>Sheet1!$A$2:$A$4</c:f>
              <c:strCache>
                <c:ptCount val="3"/>
                <c:pt idx="0">
                  <c:v>Any method</c:v>
                </c:pt>
                <c:pt idx="1">
                  <c:v>Any modern method</c:v>
                </c:pt>
                <c:pt idx="2">
                  <c:v>Any traditional method</c:v>
                </c:pt>
              </c:strCache>
            </c:strRef>
          </c:cat>
          <c:val>
            <c:numRef>
              <c:f>Sheet1!$D$2:$D$4</c:f>
              <c:numCache>
                <c:formatCode>General</c:formatCode>
                <c:ptCount val="3"/>
                <c:pt idx="0">
                  <c:v>44</c:v>
                </c:pt>
                <c:pt idx="1">
                  <c:v>33</c:v>
                </c:pt>
                <c:pt idx="2">
                  <c:v>11</c:v>
                </c:pt>
              </c:numCache>
            </c:numRef>
          </c:val>
        </c:ser>
        <c:dLbls>
          <c:dLblPos val="outEnd"/>
          <c:showLegendKey val="0"/>
          <c:showVal val="1"/>
          <c:showCatName val="0"/>
          <c:showSerName val="0"/>
          <c:showPercent val="0"/>
          <c:showBubbleSize val="0"/>
        </c:dLbls>
        <c:gapWidth val="150"/>
        <c:axId val="371555328"/>
        <c:axId val="371569408"/>
      </c:barChart>
      <c:catAx>
        <c:axId val="371555328"/>
        <c:scaling>
          <c:orientation val="minMax"/>
        </c:scaling>
        <c:delete val="0"/>
        <c:axPos val="b"/>
        <c:majorTickMark val="none"/>
        <c:minorTickMark val="none"/>
        <c:tickLblPos val="nextTo"/>
        <c:txPr>
          <a:bodyPr/>
          <a:lstStyle/>
          <a:p>
            <a:pPr>
              <a:defRPr>
                <a:latin typeface="Calibri" panose="020F0502020204030204" pitchFamily="34" charset="0"/>
              </a:defRPr>
            </a:pPr>
            <a:endParaRPr lang="en-US"/>
          </a:p>
        </c:txPr>
        <c:crossAx val="371569408"/>
        <c:crosses val="autoZero"/>
        <c:auto val="1"/>
        <c:lblAlgn val="ctr"/>
        <c:lblOffset val="100"/>
        <c:noMultiLvlLbl val="0"/>
      </c:catAx>
      <c:valAx>
        <c:axId val="371569408"/>
        <c:scaling>
          <c:orientation val="minMax"/>
          <c:max val="100"/>
        </c:scaling>
        <c:delete val="1"/>
        <c:axPos val="l"/>
        <c:numFmt formatCode="General" sourceLinked="1"/>
        <c:majorTickMark val="none"/>
        <c:minorTickMark val="none"/>
        <c:tickLblPos val="nextTo"/>
        <c:crossAx val="371555328"/>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2/17/2014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2/17/2014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solidFill>
                  <a:prstClr val="black"/>
                </a:solidFill>
              </a:rPr>
              <a:pPr/>
              <a:t>1</a:t>
            </a:fld>
            <a:endParaRPr 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Overall, 70% of Pakistani men participate in 2 decisions, their own health care and major household purchases.</a:t>
            </a:r>
            <a:r>
              <a:rPr lang="en-US" baseline="0" noProof="0" dirty="0" smtClean="0"/>
              <a:t> Men employed for cash are most likely to participate in both decisions. Men’s participation in both decisions is very similar in rural and urban areas.</a:t>
            </a:r>
            <a:endParaRPr lang="en-US" noProof="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men are less likely to than</a:t>
            </a:r>
            <a:r>
              <a:rPr lang="en-US" baseline="0" dirty="0" smtClean="0"/>
              <a:t> women to agree with at least one specified reason to justify wife beating. </a:t>
            </a:r>
            <a:r>
              <a:rPr lang="en-US" dirty="0" smtClean="0"/>
              <a:t>Less than half of women (43%) and</a:t>
            </a:r>
            <a:r>
              <a:rPr lang="en-US" baseline="0" dirty="0" smtClean="0"/>
              <a:t> one-third of men agree that a husband is justified in beating his wife if she argues with him, neglects the children, refuses to have sex with him, goes out without telling him, neglects the in-laws, or burns the food. Women are more likely to agree that wife beating is justified if a woman argues with her husband (34%). Men are more likely to agree that wife beating is justified if the wife goes out without telling him (20%). Women age 15-19 are more likely to agree with at least 1 reason for wife beating than older women.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14</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noProof="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15</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noProof="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16</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noProof="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17</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noProof="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3</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(71%), while 15% are not paid. The majority of employed men (87%) earn cash while 1% are not paid at all. Currently married women are much less likely than currently married men to be employed, they are also much less likely to be paid for the work they perform. </a:t>
            </a:r>
            <a:endParaRPr lang="en-US" noProof="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Half of women who are currently employed and earning cash made independent decision on how to spend their earnings. One-third</a:t>
            </a:r>
            <a:r>
              <a:rPr lang="en-US" baseline="0" dirty="0" smtClean="0"/>
              <a:t> of married working women made joint decision with their husbands on cash earnings while 10% report that their husbands make the decision alone. Control over wife’s earnings increases with women’s age and household wealth. </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7</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Islamabad has the highest percentage of women earning the same as or more than their husbands (33%).</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Men are more likely than women to own a home or land alone or jointly. Only 11% of women own a home alone or jointly and 4% own land alone or jointly. Women who tend to own houses tend to own them jointly with someone else. Women in Khyber </a:t>
            </a:r>
            <a:r>
              <a:rPr lang="en-US" baseline="0" dirty="0" err="1" smtClean="0"/>
              <a:t>Pakhtunkhwa</a:t>
            </a:r>
            <a:r>
              <a:rPr lang="en-US" baseline="0" dirty="0" smtClean="0"/>
              <a:t> and </a:t>
            </a:r>
            <a:r>
              <a:rPr lang="en-US" baseline="0" dirty="0" err="1" smtClean="0"/>
              <a:t>Gilgit</a:t>
            </a:r>
            <a:r>
              <a:rPr lang="en-US" baseline="0" dirty="0" smtClean="0"/>
              <a:t> </a:t>
            </a:r>
            <a:r>
              <a:rPr lang="en-US" baseline="0" dirty="0" err="1" smtClean="0"/>
              <a:t>Balitistan</a:t>
            </a:r>
            <a:r>
              <a:rPr lang="en-US" baseline="0" dirty="0" smtClean="0"/>
              <a:t> are more likely to own a house than women in other regions. </a:t>
            </a:r>
            <a:br>
              <a:rPr lang="en-US" baseline="0" dirty="0" smtClean="0"/>
            </a:br>
            <a:r>
              <a:rPr lang="en-US" baseline="0" dirty="0" smtClean="0"/>
              <a:t/>
            </a:r>
            <a:br>
              <a:rPr lang="en-US" baseline="0" dirty="0" smtClean="0"/>
            </a:br>
            <a:r>
              <a:rPr lang="en-US" baseline="0" dirty="0" smtClean="0"/>
              <a:t>Three-quarters of men own a home alone or jointly. Fewer men (31%) own land alone or jointly.  Ownership of land and homes among men increases with age.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Not all Pakistani women have power to make decisions.</a:t>
            </a:r>
            <a:r>
              <a:rPr lang="en-US" baseline="0" noProof="0" dirty="0" smtClean="0"/>
              <a:t> Nearly half of women report that they have sole or joint decisionmaking power over their own health care, major health care decision, and visits to their family or relatives. Women are most likely to have the final or joint say with decision regarding their own health care (52%) and visits to her family or relatives (50%), while less likely to participate in decisions about major household purchases (47%). More than one-third (39%) do not participate in any of the 3 decisions; 38% report that they participate in all 3 decisions. </a:t>
            </a:r>
            <a:br>
              <a:rPr lang="en-US" baseline="0" noProof="0" dirty="0" smtClean="0"/>
            </a:br>
            <a:r>
              <a:rPr lang="en-US" baseline="0" noProof="0" dirty="0" smtClean="0"/>
              <a:t/>
            </a:r>
            <a:br>
              <a:rPr lang="en-US" baseline="0" noProof="0" dirty="0" smtClean="0"/>
            </a:br>
            <a:r>
              <a:rPr lang="en-US" baseline="0" noProof="0" dirty="0" smtClean="0"/>
              <a:t>Women’s decisionmaking varies by region. Less than 20% of women in </a:t>
            </a:r>
            <a:r>
              <a:rPr lang="en-US" baseline="0" noProof="0" dirty="0" err="1" smtClean="0"/>
              <a:t>Balochistan</a:t>
            </a:r>
            <a:r>
              <a:rPr lang="en-US" baseline="0" noProof="0" dirty="0" smtClean="0"/>
              <a:t> (18%) participate in all 3 decisions compared to more than 40% of women in Punjab (44%) and ICT Islamabad (45%). Older women age 40-44 (56%) are more likely to participate in all 3 decisions compared to younger women age 15-19 (10%). </a:t>
            </a:r>
            <a:endParaRPr lang="en-US" noProof="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56251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Calibri" panose="020F0502020204030204"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bg1"/>
                </a:solidFill>
                <a:latin typeface="Calibri" panose="020F0502020204030204" pitchFamily="34" charset="0"/>
              </a:defRPr>
            </a:lvl1pPr>
            <a:lvl2pPr>
              <a:defRPr sz="2400">
                <a:solidFill>
                  <a:schemeClr val="bg1"/>
                </a:solidFill>
                <a:latin typeface="Calibri" panose="020F0502020204030204" pitchFamily="34" charset="0"/>
              </a:defRPr>
            </a:lvl2pPr>
            <a:lvl3pPr>
              <a:defRPr sz="2000">
                <a:solidFill>
                  <a:schemeClr val="bg1"/>
                </a:solidFill>
                <a:latin typeface="Calibri" panose="020F0502020204030204" pitchFamily="34" charset="0"/>
              </a:defRPr>
            </a:lvl3pPr>
            <a:lvl4pPr>
              <a:defRPr sz="1800">
                <a:solidFill>
                  <a:schemeClr val="bg1"/>
                </a:solidFill>
                <a:latin typeface="Calibri" panose="020F0502020204030204" pitchFamily="34" charset="0"/>
              </a:defRPr>
            </a:lvl4pPr>
            <a:lvl5pPr>
              <a:defRPr sz="1800">
                <a:solidFill>
                  <a:schemeClr val="bg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bg1"/>
                </a:solidFill>
                <a:latin typeface="Calibri" panose="020F0502020204030204" pitchFamily="34" charset="0"/>
              </a:defRPr>
            </a:lvl1pPr>
            <a:lvl2pPr>
              <a:defRPr sz="2400">
                <a:solidFill>
                  <a:schemeClr val="bg1"/>
                </a:solidFill>
                <a:latin typeface="Calibri" panose="020F0502020204030204" pitchFamily="34" charset="0"/>
              </a:defRPr>
            </a:lvl2pPr>
            <a:lvl3pPr>
              <a:defRPr sz="2000">
                <a:solidFill>
                  <a:schemeClr val="bg1"/>
                </a:solidFill>
                <a:latin typeface="Calibri" panose="020F0502020204030204" pitchFamily="34" charset="0"/>
              </a:defRPr>
            </a:lvl3pPr>
            <a:lvl4pPr>
              <a:defRPr sz="1800">
                <a:solidFill>
                  <a:schemeClr val="bg1"/>
                </a:solidFill>
                <a:latin typeface="Calibri" panose="020F0502020204030204" pitchFamily="34" charset="0"/>
              </a:defRPr>
            </a:lvl4pPr>
            <a:lvl5pPr>
              <a:defRPr sz="1800">
                <a:solidFill>
                  <a:schemeClr val="bg1"/>
                </a:solidFill>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6954878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userDrawn="1"/>
        </p:nvSpPr>
        <p:spPr>
          <a:xfrm>
            <a:off x="-98157" y="0"/>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62530" y="576081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76201" y="128890"/>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userDrawn="1"/>
        </p:nvSpPr>
        <p:spPr>
          <a:xfrm>
            <a:off x="-62531" y="957565"/>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2532" y="6727083"/>
            <a:ext cx="9292255" cy="128890"/>
          </a:xfrm>
          <a:prstGeom prst="rect">
            <a:avLst/>
          </a:prstGeom>
          <a:solidFill>
            <a:schemeClr val="accent1"/>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1700"/>
          <a:stretch/>
        </p:blipFill>
        <p:spPr bwMode="auto">
          <a:xfrm>
            <a:off x="-76200" y="5902843"/>
            <a:ext cx="96012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1338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5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693688263"/>
      </p:ext>
    </p:extLst>
  </p:cSld>
  <p:clrMap bg1="lt1" tx1="dk1" bg2="lt2" tx2="dk2" accent1="accent1" accent2="accent2" accent3="accent3" accent4="accent4" accent5="accent5" accent6="accent6" hlink="hlink" folHlink="folHlink"/>
  <p:sldLayoutIdLst>
    <p:sldLayoutId id="2147483707" r:id="rId1"/>
    <p:sldLayoutId id="2147483709" r:id="rId2"/>
    <p:sldLayoutId id="2147483712" r:id="rId3"/>
    <p:sldLayoutId id="2147483719" r:id="rId4"/>
    <p:sldLayoutId id="2147483722" r:id="rId5"/>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10" name="TextBox 9"/>
          <p:cNvSpPr txBox="1"/>
          <p:nvPr/>
        </p:nvSpPr>
        <p:spPr>
          <a:xfrm>
            <a:off x="381000" y="1589425"/>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
        <p:nvSpPr>
          <p:cNvPr id="11" name="TextBox 10"/>
          <p:cNvSpPr txBox="1"/>
          <p:nvPr/>
        </p:nvSpPr>
        <p:spPr>
          <a:xfrm>
            <a:off x="457200" y="34290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2012-13 Pakistan Demographic</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extLst>
      <p:ext uri="{BB962C8B-B14F-4D97-AF65-F5344CB8AC3E}">
        <p14:creationId xmlns:p14="http://schemas.microsoft.com/office/powerpoint/2010/main" val="256346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3364801320"/>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94860817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b="1" dirty="0">
                <a:solidFill>
                  <a:schemeClr val="accent1"/>
                </a:solidFill>
                <a:latin typeface="Calibri" pitchFamily="34" charset="0"/>
              </a:rPr>
              <a:t>Attitudes Toward Wife </a:t>
            </a:r>
            <a:r>
              <a:rPr lang="en-US" b="1" dirty="0" smtClean="0">
                <a:solidFill>
                  <a:schemeClr val="accent1"/>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3224361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rmAutofit/>
          </a:bodyPr>
          <a:lstStyle/>
          <a:p>
            <a:r>
              <a:rPr lang="en-US" sz="4000" dirty="0" smtClean="0">
                <a:solidFill>
                  <a:schemeClr val="bg1"/>
                </a:solidFill>
                <a:latin typeface="Calibri" pitchFamily="34" charset="0"/>
              </a:rPr>
              <a:t>Attitudes Toward Wife Beating</a:t>
            </a:r>
            <a:endParaRPr lang="en-US" sz="4000" dirty="0">
              <a:solidFill>
                <a:schemeClr val="bg1"/>
              </a:solidFill>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740976654"/>
              </p:ext>
            </p:extLst>
          </p:nvPr>
        </p:nvGraphicFramePr>
        <p:xfrm>
          <a:off x="0" y="1295400"/>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62000"/>
            <a:ext cx="9144000" cy="646331"/>
          </a:xfrm>
          <a:prstGeom prst="rect">
            <a:avLst/>
          </a:prstGeom>
          <a:noFill/>
        </p:spPr>
        <p:txBody>
          <a:bodyPr wrap="square" rtlCol="0">
            <a:spAutoFit/>
          </a:bodyPr>
          <a:lstStyle/>
          <a:p>
            <a:r>
              <a:rPr lang="en-US" i="1" dirty="0" smtClean="0">
                <a:solidFill>
                  <a:schemeClr val="bg1"/>
                </a:solidFill>
                <a:latin typeface="Calibri" pitchFamily="34" charset="0"/>
              </a:rPr>
              <a:t>Percent of ever-married women and men age 15-49 who agree that a husband is justified in beating his wife under certain circumstances</a:t>
            </a:r>
            <a:endParaRPr lang="en-US" i="1" dirty="0">
              <a:solidFill>
                <a:schemeClr val="bg1"/>
              </a:solidFill>
              <a:latin typeface="Calibri" pitchFamily="34" charset="0"/>
            </a:endParaRPr>
          </a:p>
        </p:txBody>
      </p:sp>
    </p:spTree>
    <p:extLst>
      <p:ext uri="{BB962C8B-B14F-4D97-AF65-F5344CB8AC3E}">
        <p14:creationId xmlns:p14="http://schemas.microsoft.com/office/powerpoint/2010/main" val="14102374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accent1"/>
                </a:solidFill>
              </a:rPr>
              <a:t>Women’s Empowerment Indicators</a:t>
            </a:r>
          </a:p>
        </p:txBody>
      </p:sp>
    </p:spTree>
    <p:extLst>
      <p:ext uri="{BB962C8B-B14F-4D97-AF65-F5344CB8AC3E}">
        <p14:creationId xmlns:p14="http://schemas.microsoft.com/office/powerpoint/2010/main" val="5595078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92024891"/>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67405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190914486"/>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94480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1232021833"/>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lady </a:t>
            </a:r>
            <a:r>
              <a:rPr lang="en-US" sz="1400" dirty="0">
                <a:latin typeface="Calibri" panose="020F0502020204030204" pitchFamily="34" charset="0"/>
              </a:rPr>
              <a:t>h</a:t>
            </a:r>
            <a:r>
              <a:rPr lang="en-US" sz="1400" dirty="0" smtClean="0">
                <a:latin typeface="Calibri" panose="020F0502020204030204" pitchFamily="34" charset="0"/>
              </a:rPr>
              <a:t>ealth </a:t>
            </a:r>
            <a:r>
              <a:rPr lang="en-US" sz="1400" dirty="0">
                <a:latin typeface="Calibri" panose="020F0502020204030204" pitchFamily="34" charset="0"/>
              </a:rPr>
              <a:t>v</a:t>
            </a:r>
            <a:r>
              <a:rPr lang="en-US" sz="1400" dirty="0" smtClean="0">
                <a:latin typeface="Calibri" panose="020F0502020204030204" pitchFamily="34" charset="0"/>
              </a:rPr>
              <a:t>isitor.</a:t>
            </a:r>
            <a:endParaRPr lang="en-US" sz="1400" dirty="0">
              <a:latin typeface="Calibri" panose="020F0502020204030204" pitchFamily="34" charset="0"/>
            </a:endParaRPr>
          </a:p>
        </p:txBody>
      </p:sp>
    </p:spTree>
    <p:extLst>
      <p:ext uri="{BB962C8B-B14F-4D97-AF65-F5344CB8AC3E}">
        <p14:creationId xmlns:p14="http://schemas.microsoft.com/office/powerpoint/2010/main" val="233933772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4035236141"/>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lady </a:t>
            </a:r>
            <a:r>
              <a:rPr lang="en-US" sz="1400" dirty="0">
                <a:latin typeface="Calibri" panose="020F0502020204030204" pitchFamily="34" charset="0"/>
              </a:rPr>
              <a:t>h</a:t>
            </a:r>
            <a:r>
              <a:rPr lang="en-US" sz="1400" dirty="0" smtClean="0">
                <a:latin typeface="Calibri" panose="020F0502020204030204" pitchFamily="34" charset="0"/>
              </a:rPr>
              <a:t>ealth </a:t>
            </a:r>
            <a:r>
              <a:rPr lang="en-US" sz="1400" dirty="0">
                <a:latin typeface="Calibri" panose="020F0502020204030204" pitchFamily="34" charset="0"/>
              </a:rPr>
              <a:t>v</a:t>
            </a:r>
            <a:r>
              <a:rPr lang="en-US" sz="1400" dirty="0" smtClean="0">
                <a:latin typeface="Calibri" panose="020F0502020204030204" pitchFamily="34" charset="0"/>
              </a:rPr>
              <a:t>isitor.</a:t>
            </a:r>
            <a:endParaRPr lang="en-US" sz="1400" dirty="0">
              <a:latin typeface="Calibri" panose="020F0502020204030204" pitchFamily="34" charset="0"/>
            </a:endParaRPr>
          </a:p>
        </p:txBody>
      </p:sp>
    </p:spTree>
    <p:extLst>
      <p:ext uri="{BB962C8B-B14F-4D97-AF65-F5344CB8AC3E}">
        <p14:creationId xmlns:p14="http://schemas.microsoft.com/office/powerpoint/2010/main" val="46200364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a:bodyPr>
          <a:lstStyle/>
          <a:p>
            <a:pPr>
              <a:lnSpc>
                <a:spcPct val="90000"/>
              </a:lnSpc>
              <a:buClr>
                <a:schemeClr val="tx1"/>
              </a:buClr>
            </a:pPr>
            <a:r>
              <a:rPr lang="en-US" b="1" dirty="0" smtClean="0">
                <a:solidFill>
                  <a:schemeClr val="accent1"/>
                </a:solidFill>
                <a:latin typeface="Calibri" pitchFamily="34" charset="0"/>
              </a:rPr>
              <a:t>29% </a:t>
            </a:r>
            <a:r>
              <a:rPr lang="en-US" dirty="0" smtClean="0">
                <a:solidFill>
                  <a:srgbClr val="000000"/>
                </a:solidFill>
                <a:latin typeface="Calibri" pitchFamily="34" charset="0"/>
              </a:rPr>
              <a:t>of currently married women are </a:t>
            </a:r>
            <a:r>
              <a:rPr lang="en-US" b="1" dirty="0" smtClean="0">
                <a:solidFill>
                  <a:schemeClr val="accent1"/>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accent1"/>
                </a:solidFill>
                <a:latin typeface="Calibri" pitchFamily="34" charset="0"/>
              </a:rPr>
              <a:t>71% </a:t>
            </a:r>
            <a:r>
              <a:rPr lang="en-US" dirty="0" smtClean="0">
                <a:solidFill>
                  <a:srgbClr val="000000"/>
                </a:solidFill>
                <a:latin typeface="Calibri" pitchFamily="34" charset="0"/>
              </a:rPr>
              <a:t>of women </a:t>
            </a:r>
            <a:r>
              <a:rPr lang="en-US" b="1" dirty="0" smtClean="0">
                <a:solidFill>
                  <a:schemeClr val="accent1"/>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accent1"/>
                </a:solidFill>
                <a:latin typeface="Calibri" pitchFamily="34" charset="0"/>
              </a:rPr>
              <a:t>38% </a:t>
            </a:r>
            <a:r>
              <a:rPr lang="en-US" dirty="0" smtClean="0">
                <a:latin typeface="Calibri" pitchFamily="34" charset="0"/>
              </a:rPr>
              <a:t>of currently married women participate in all 3 decisions (health care, major household purchases and visits to family).</a:t>
            </a:r>
          </a:p>
          <a:p>
            <a:pPr eaLnBrk="1" hangingPunct="1">
              <a:lnSpc>
                <a:spcPct val="90000"/>
              </a:lnSpc>
              <a:buClr>
                <a:schemeClr val="tx1"/>
              </a:buClr>
            </a:pPr>
            <a:r>
              <a:rPr lang="en-US" b="1" dirty="0" smtClean="0">
                <a:solidFill>
                  <a:schemeClr val="accent1"/>
                </a:solidFill>
                <a:latin typeface="Calibri" pitchFamily="34" charset="0"/>
              </a:rPr>
              <a:t>43%</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accent1"/>
                </a:solidFill>
                <a:latin typeface="Calibri" pitchFamily="34" charset="0"/>
              </a:rPr>
              <a:t>34%</a:t>
            </a:r>
            <a:r>
              <a:rPr lang="en-US" dirty="0" smtClean="0">
                <a:latin typeface="Calibri" pitchFamily="34" charset="0"/>
              </a:rPr>
              <a:t> of men believe that </a:t>
            </a:r>
            <a:r>
              <a:rPr lang="en-US" b="1" dirty="0" smtClean="0">
                <a:solidFill>
                  <a:schemeClr val="accent1"/>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a:t>
            </a:r>
            <a:r>
              <a:rPr lang="en-US" smtClean="0">
                <a:latin typeface="Calibri" pitchFamily="34" charset="0"/>
              </a:rPr>
              <a:t>circumstances.</a:t>
            </a: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accent1"/>
                </a:solidFill>
                <a:latin typeface="Calibri" pitchFamily="34" charset="0"/>
              </a:rPr>
              <a:t>Women’s Employment and Earnings</a:t>
            </a:r>
          </a:p>
          <a:p>
            <a:r>
              <a:rPr lang="en-US" dirty="0" err="1" smtClean="0">
                <a:solidFill>
                  <a:schemeClr val="bg1"/>
                </a:solidFill>
                <a:latin typeface="Calibri" pitchFamily="34" charset="0"/>
              </a:rPr>
              <a:t>Decisionmaking</a:t>
            </a:r>
            <a:endParaRPr lang="en-US" dirty="0" smtClean="0">
              <a:solidFill>
                <a:schemeClr val="bg1"/>
              </a:solidFill>
              <a:latin typeface="Calibri" pitchFamily="34" charset="0"/>
            </a:endParaRPr>
          </a:p>
          <a:p>
            <a:r>
              <a:rPr lang="en-US" dirty="0">
                <a:solidFill>
                  <a:schemeClr val="bg1"/>
                </a:solidFill>
                <a:latin typeface="Calibri" pitchFamily="34" charset="0"/>
              </a:rPr>
              <a:t>Attitudes Toward Wife </a:t>
            </a:r>
            <a:r>
              <a:rPr lang="en-US" dirty="0" smtClean="0">
                <a:solidFill>
                  <a:schemeClr val="bg1"/>
                </a:solidFill>
                <a:latin typeface="Calibri" pitchFamily="34" charset="0"/>
              </a:rPr>
              <a:t>Beating</a:t>
            </a:r>
          </a:p>
          <a:p>
            <a:r>
              <a:rPr lang="en-US" dirty="0"/>
              <a:t>Women’s Empowerment Indicators</a:t>
            </a:r>
          </a:p>
          <a:p>
            <a:endParaRPr lang="en-US" dirty="0" smtClean="0">
              <a:solidFill>
                <a:schemeClr val="bg1"/>
              </a:solidFill>
              <a:latin typeface="Calibri" pitchFamily="34" charset="0"/>
            </a:endParaRPr>
          </a:p>
        </p:txBody>
      </p:sp>
    </p:spTree>
    <p:extLst>
      <p:ext uri="{BB962C8B-B14F-4D97-AF65-F5344CB8AC3E}">
        <p14:creationId xmlns:p14="http://schemas.microsoft.com/office/powerpoint/2010/main" val="1560559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2629191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4293694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idx="1"/>
            <p:extLst>
              <p:ext uri="{D42A27DB-BD31-4B8C-83A1-F6EECF244321}">
                <p14:modId xmlns:p14="http://schemas.microsoft.com/office/powerpoint/2010/main" val="218075624"/>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1359249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1712726078"/>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9170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598060602"/>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5626" y="1151786"/>
            <a:ext cx="3240974" cy="923330"/>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2909009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19196827"/>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3956811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err="1" smtClean="0">
                <a:solidFill>
                  <a:schemeClr val="accent1"/>
                </a:solidFill>
                <a:latin typeface="Calibri" pitchFamily="34" charset="0"/>
              </a:rPr>
              <a:t>Decisionmaking</a:t>
            </a:r>
            <a:endParaRPr lang="en-US" b="1" dirty="0" smtClean="0">
              <a:solidFill>
                <a:schemeClr val="accent1"/>
              </a:solidFill>
              <a:latin typeface="Calibri" pitchFamily="34" charset="0"/>
            </a:endParaRPr>
          </a:p>
          <a:p>
            <a:r>
              <a:rPr lang="en-US" dirty="0">
                <a:solidFill>
                  <a:schemeClr val="bg1"/>
                </a:solidFill>
                <a:latin typeface="Calibri" pitchFamily="34" charset="0"/>
              </a:rPr>
              <a:t>Attitudes Toward Wife </a:t>
            </a:r>
            <a:r>
              <a:rPr lang="en-US" dirty="0" smtClean="0">
                <a:solidFill>
                  <a:schemeClr val="bg1"/>
                </a:solidFill>
                <a:latin typeface="Calibri" pitchFamily="34" charset="0"/>
              </a:rPr>
              <a:t>Beating</a:t>
            </a:r>
          </a:p>
          <a:p>
            <a:r>
              <a:rPr lang="en-US" dirty="0"/>
              <a:t>Women’s Empowerment Indicators</a:t>
            </a:r>
          </a:p>
          <a:p>
            <a:endParaRPr lang="en-US" dirty="0" smtClean="0">
              <a:solidFill>
                <a:schemeClr val="bg1"/>
              </a:solidFill>
              <a:latin typeface="Calibri" pitchFamily="34" charset="0"/>
            </a:endParaRP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2011373239"/>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070793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Pakistan 2012-13">
      <a:dk1>
        <a:srgbClr val="000000"/>
      </a:dk1>
      <a:lt1>
        <a:srgbClr val="FFFFFF"/>
      </a:lt1>
      <a:dk2>
        <a:srgbClr val="D1E39B"/>
      </a:dk2>
      <a:lt2>
        <a:srgbClr val="D1E39B"/>
      </a:lt2>
      <a:accent1>
        <a:srgbClr val="005926"/>
      </a:accent1>
      <a:accent2>
        <a:srgbClr val="05309A"/>
      </a:accent2>
      <a:accent3>
        <a:srgbClr val="CDB2A2"/>
      </a:accent3>
      <a:accent4>
        <a:srgbClr val="E44725"/>
      </a:accent4>
      <a:accent5>
        <a:srgbClr val="A2223C"/>
      </a:accent5>
      <a:accent6>
        <a:srgbClr val="FFD457"/>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4948</TotalTime>
  <Words>1092</Words>
  <Application>Microsoft Office PowerPoint</Application>
  <PresentationFormat>On-screen Show (4:3)</PresentationFormat>
  <Paragraphs>79</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Default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Men’s Participation in Decisionmaking</vt:lpstr>
      <vt:lpstr>PowerPoint Presentation</vt:lpstr>
      <vt:lpstr>Attitudes Toward Wife Beating</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Key Findings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SZ</cp:lastModifiedBy>
  <cp:revision>311</cp:revision>
  <dcterms:created xsi:type="dcterms:W3CDTF">2008-02-29T16:41:57Z</dcterms:created>
  <dcterms:modified xsi:type="dcterms:W3CDTF">2014-02-17T21:24:41Z</dcterms:modified>
</cp:coreProperties>
</file>